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8" r:id="rId4"/>
    <p:sldId id="259" r:id="rId5"/>
    <p:sldId id="334" r:id="rId6"/>
    <p:sldId id="260" r:id="rId7"/>
    <p:sldId id="261" r:id="rId8"/>
    <p:sldId id="262" r:id="rId9"/>
    <p:sldId id="263" r:id="rId10"/>
    <p:sldId id="264" r:id="rId11"/>
    <p:sldId id="265" r:id="rId12"/>
    <p:sldId id="266" r:id="rId13"/>
    <p:sldId id="267" r:id="rId14"/>
    <p:sldId id="268" r:id="rId15"/>
    <p:sldId id="269" r:id="rId16"/>
    <p:sldId id="270" r:id="rId17"/>
    <p:sldId id="335" r:id="rId18"/>
    <p:sldId id="271" r:id="rId19"/>
    <p:sldId id="272" r:id="rId20"/>
    <p:sldId id="273" r:id="rId21"/>
    <p:sldId id="274" r:id="rId22"/>
    <p:sldId id="275" r:id="rId23"/>
    <p:sldId id="276" r:id="rId24"/>
    <p:sldId id="277" r:id="rId25"/>
    <p:sldId id="279" r:id="rId26"/>
    <p:sldId id="280" r:id="rId27"/>
    <p:sldId id="281" r:id="rId28"/>
    <p:sldId id="282" r:id="rId29"/>
    <p:sldId id="283" r:id="rId30"/>
    <p:sldId id="284" r:id="rId31"/>
    <p:sldId id="285" r:id="rId32"/>
    <p:sldId id="286" r:id="rId33"/>
    <p:sldId id="336" r:id="rId34"/>
    <p:sldId id="338" r:id="rId35"/>
    <p:sldId id="289" r:id="rId36"/>
    <p:sldId id="290" r:id="rId37"/>
    <p:sldId id="296" r:id="rId38"/>
    <p:sldId id="292" r:id="rId39"/>
    <p:sldId id="294" r:id="rId40"/>
    <p:sldId id="295" r:id="rId41"/>
    <p:sldId id="339" r:id="rId42"/>
    <p:sldId id="341"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4" r:id="rId59"/>
    <p:sldId id="315" r:id="rId60"/>
    <p:sldId id="316" r:id="rId61"/>
    <p:sldId id="317" r:id="rId62"/>
    <p:sldId id="318" r:id="rId63"/>
    <p:sldId id="319" r:id="rId64"/>
    <p:sldId id="342" r:id="rId65"/>
    <p:sldId id="320" r:id="rId66"/>
    <p:sldId id="321" r:id="rId67"/>
    <p:sldId id="344" r:id="rId68"/>
    <p:sldId id="322" r:id="rId69"/>
    <p:sldId id="323" r:id="rId70"/>
    <p:sldId id="324" r:id="rId71"/>
    <p:sldId id="345" r:id="rId72"/>
    <p:sldId id="346" r:id="rId73"/>
    <p:sldId id="325" r:id="rId74"/>
    <p:sldId id="326" r:id="rId75"/>
    <p:sldId id="327" r:id="rId76"/>
    <p:sldId id="328" r:id="rId77"/>
    <p:sldId id="329" r:id="rId78"/>
    <p:sldId id="330" r:id="rId79"/>
    <p:sldId id="347" r:id="rId80"/>
    <p:sldId id="331" r:id="rId81"/>
    <p:sldId id="332" r:id="rId82"/>
    <p:sldId id="348" r:id="rId83"/>
    <p:sldId id="333" r:id="rId84"/>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33CC33"/>
    <a:srgbClr val="00CC00"/>
    <a:srgbClr val="339933"/>
    <a:srgbClr val="006600"/>
    <a:srgbClr val="CC3300"/>
    <a:srgbClr val="FF0000"/>
    <a:srgbClr val="00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078" autoAdjust="0"/>
    <p:restoredTop sz="94660"/>
  </p:normalViewPr>
  <p:slideViewPr>
    <p:cSldViewPr snapToGrid="0">
      <p:cViewPr>
        <p:scale>
          <a:sx n="75" d="100"/>
          <a:sy n="75" d="100"/>
        </p:scale>
        <p:origin x="-1230" y="3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37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aphicFrame>
        <p:nvGraphicFramePr>
          <p:cNvPr id="2" name="Rectangle 8"/>
          <p:cNvGraphicFramePr>
            <a:graphicFrameLocks/>
          </p:cNvGraphicFramePr>
          <p:nvPr/>
        </p:nvGraphicFramePr>
        <p:xfrm>
          <a:off x="1524000" y="1397000"/>
          <a:ext cx="6096000" cy="4064000"/>
        </p:xfrm>
        <a:graphic>
          <a:graphicData uri="http://schemas.openxmlformats.org/presentationml/2006/ole">
            <p:oleObj spid="_x0000_s100354" name="Clip" r:id="rId3" imgW="0" imgH="0" progId="">
              <p:embed/>
            </p:oleObj>
          </a:graphicData>
        </a:graphic>
      </p:graphicFrame>
      <p:sp>
        <p:nvSpPr>
          <p:cNvPr id="3" name="Rectangle 5"/>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b="0">
                <a:solidFill>
                  <a:srgbClr val="578963"/>
                </a:solidFill>
                <a:ea typeface="新細明體" pitchFamily="18" charset="-120"/>
              </a:defRPr>
            </a:lvl1pPr>
          </a:lstStyle>
          <a:p>
            <a:pPr>
              <a:defRPr/>
            </a:pPr>
            <a:endParaRPr lang="en-US" altLang="zh-TW"/>
          </a:p>
        </p:txBody>
      </p:sp>
      <p:sp>
        <p:nvSpPr>
          <p:cNvPr id="4" name="Rectangle 6"/>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b="0">
                <a:solidFill>
                  <a:srgbClr val="578963"/>
                </a:solidFill>
                <a:ea typeface="新細明體" pitchFamily="18" charset="-120"/>
              </a:defRPr>
            </a:lvl1pPr>
          </a:lstStyle>
          <a:p>
            <a:pPr>
              <a:defRPr/>
            </a:pPr>
            <a:endParaRPr lang="en-US" altLang="zh-TW"/>
          </a:p>
        </p:txBody>
      </p:sp>
      <p:sp>
        <p:nvSpPr>
          <p:cNvPr id="5" name="Rectangle 7"/>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b="0">
                <a:solidFill>
                  <a:srgbClr val="578963"/>
                </a:solidFill>
                <a:ea typeface="新細明體" pitchFamily="18" charset="-120"/>
              </a:defRPr>
            </a:lvl1pPr>
          </a:lstStyle>
          <a:p>
            <a:pPr>
              <a:defRPr/>
            </a:pPr>
            <a:fld id="{DBF6095B-9838-4FA9-949F-3B90C81C3036}" type="slidenum">
              <a:rPr lang="zh-TW" altLang="en-US"/>
              <a:pPr>
                <a:defRPr/>
              </a:pPr>
              <a:t>‹#›</a:t>
            </a:fld>
            <a:endParaRPr lang="en-US" altLang="zh-TW"/>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629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629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2400" y="685800"/>
            <a:ext cx="8839200" cy="59436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685800"/>
            <a:ext cx="4343400" cy="594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343400" cy="594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gs>
            <a:gs pos="100000">
              <a:schemeClr val="bg1"/>
            </a:gs>
          </a:gsLst>
          <a:lin ang="540000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bwMode="auto">
          <a:xfrm>
            <a:off x="152400" y="685800"/>
            <a:ext cx="8839200" cy="594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3075" name="Rectangle 3"/>
          <p:cNvSpPr>
            <a:spLocks noGrp="1" noChangeArrowheads="1"/>
          </p:cNvSpPr>
          <p:nvPr>
            <p:ph type="title"/>
          </p:nvPr>
        </p:nvSpPr>
        <p:spPr bwMode="auto">
          <a:xfrm>
            <a:off x="0" y="0"/>
            <a:ext cx="91440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TW" smtClean="0"/>
              <a:t>Click to edit Master title style</a:t>
            </a:r>
          </a:p>
        </p:txBody>
      </p:sp>
      <p:sp>
        <p:nvSpPr>
          <p:cNvPr id="5124" name="Freeform 4"/>
          <p:cNvSpPr>
            <a:spLocks/>
          </p:cNvSpPr>
          <p:nvPr/>
        </p:nvSpPr>
        <p:spPr bwMode="auto">
          <a:xfrm rot="8361210" flipV="1">
            <a:off x="1609725" y="4962525"/>
            <a:ext cx="9525" cy="1588"/>
          </a:xfrm>
          <a:custGeom>
            <a:avLst/>
            <a:gdLst/>
            <a:ahLst/>
            <a:cxnLst>
              <a:cxn ang="0">
                <a:pos x="20" y="4"/>
              </a:cxn>
              <a:cxn ang="0">
                <a:pos x="0" y="0"/>
              </a:cxn>
              <a:cxn ang="0">
                <a:pos x="16" y="0"/>
              </a:cxn>
              <a:cxn ang="0">
                <a:pos x="20" y="4"/>
              </a:cxn>
            </a:cxnLst>
            <a:rect l="0" t="0" r="r" b="b"/>
            <a:pathLst>
              <a:path w="20" h="4">
                <a:moveTo>
                  <a:pt x="20" y="4"/>
                </a:moveTo>
                <a:lnTo>
                  <a:pt x="0" y="0"/>
                </a:lnTo>
                <a:lnTo>
                  <a:pt x="16" y="0"/>
                </a:lnTo>
                <a:lnTo>
                  <a:pt x="20" y="4"/>
                </a:lnTo>
                <a:close/>
              </a:path>
            </a:pathLst>
          </a:custGeom>
          <a:solidFill>
            <a:srgbClr val="000000"/>
          </a:solidFill>
          <a:ln w="9525">
            <a:noFill/>
            <a:round/>
            <a:headEnd/>
            <a:tailEnd/>
          </a:ln>
        </p:spPr>
        <p:txBody>
          <a:bodyPr/>
          <a:lstStyle/>
          <a:p>
            <a:pPr>
              <a:defRPr/>
            </a:pPr>
            <a:endParaRPr lang="en-US"/>
          </a:p>
        </p:txBody>
      </p:sp>
      <p:sp>
        <p:nvSpPr>
          <p:cNvPr id="5125" name="Freeform 5"/>
          <p:cNvSpPr>
            <a:spLocks/>
          </p:cNvSpPr>
          <p:nvPr/>
        </p:nvSpPr>
        <p:spPr bwMode="auto">
          <a:xfrm rot="10665470" flipV="1">
            <a:off x="1189038" y="4205288"/>
            <a:ext cx="4762" cy="1587"/>
          </a:xfrm>
          <a:custGeom>
            <a:avLst/>
            <a:gdLst/>
            <a:ahLst/>
            <a:cxnLst>
              <a:cxn ang="0">
                <a:pos x="12" y="4"/>
              </a:cxn>
              <a:cxn ang="0">
                <a:pos x="0" y="0"/>
              </a:cxn>
              <a:cxn ang="0">
                <a:pos x="12" y="0"/>
              </a:cxn>
              <a:cxn ang="0">
                <a:pos x="12" y="4"/>
              </a:cxn>
            </a:cxnLst>
            <a:rect l="0" t="0" r="r" b="b"/>
            <a:pathLst>
              <a:path w="12" h="4">
                <a:moveTo>
                  <a:pt x="12" y="4"/>
                </a:moveTo>
                <a:lnTo>
                  <a:pt x="0" y="0"/>
                </a:lnTo>
                <a:lnTo>
                  <a:pt x="12" y="0"/>
                </a:lnTo>
                <a:lnTo>
                  <a:pt x="12" y="4"/>
                </a:lnTo>
                <a:close/>
              </a:path>
            </a:pathLst>
          </a:custGeom>
          <a:solidFill>
            <a:srgbClr val="000000"/>
          </a:solidFill>
          <a:ln w="9525">
            <a:noFill/>
            <a:round/>
            <a:headEnd/>
            <a:tailEnd/>
          </a:ln>
        </p:spPr>
        <p:txBody>
          <a:bodyPr/>
          <a:lstStyle/>
          <a:p>
            <a:pPr>
              <a:defRPr/>
            </a:pPr>
            <a:endParaRPr lang="en-US"/>
          </a:p>
        </p:txBody>
      </p:sp>
      <p:sp>
        <p:nvSpPr>
          <p:cNvPr id="5126" name="Freeform 6"/>
          <p:cNvSpPr>
            <a:spLocks/>
          </p:cNvSpPr>
          <p:nvPr/>
        </p:nvSpPr>
        <p:spPr bwMode="auto">
          <a:xfrm>
            <a:off x="5164138" y="4206875"/>
            <a:ext cx="7937" cy="9525"/>
          </a:xfrm>
          <a:custGeom>
            <a:avLst/>
            <a:gdLst/>
            <a:ahLst/>
            <a:cxnLst>
              <a:cxn ang="0">
                <a:pos x="7" y="12"/>
              </a:cxn>
              <a:cxn ang="0">
                <a:pos x="0" y="10"/>
              </a:cxn>
              <a:cxn ang="0">
                <a:pos x="12" y="0"/>
              </a:cxn>
              <a:cxn ang="0">
                <a:pos x="7" y="12"/>
              </a:cxn>
            </a:cxnLst>
            <a:rect l="0" t="0" r="r" b="b"/>
            <a:pathLst>
              <a:path w="12" h="12">
                <a:moveTo>
                  <a:pt x="7" y="12"/>
                </a:moveTo>
                <a:lnTo>
                  <a:pt x="0" y="10"/>
                </a:lnTo>
                <a:lnTo>
                  <a:pt x="12" y="0"/>
                </a:lnTo>
                <a:lnTo>
                  <a:pt x="7" y="12"/>
                </a:lnTo>
                <a:close/>
              </a:path>
            </a:pathLst>
          </a:custGeom>
          <a:solidFill>
            <a:srgbClr val="000000"/>
          </a:solidFill>
          <a:ln w="9525">
            <a:noFill/>
            <a:round/>
            <a:headEnd/>
            <a:tailEnd/>
          </a:ln>
        </p:spPr>
        <p:txBody>
          <a:bodyPr/>
          <a:lstStyle/>
          <a:p>
            <a:pPr>
              <a:defRPr/>
            </a:pPr>
            <a:endParaRPr lang="en-US"/>
          </a:p>
        </p:txBody>
      </p:sp>
      <p:sp>
        <p:nvSpPr>
          <p:cNvPr id="5127" name="AutoShape 7"/>
          <p:cNvSpPr>
            <a:spLocks noChangeArrowheads="1"/>
          </p:cNvSpPr>
          <p:nvPr userDrawn="1"/>
        </p:nvSpPr>
        <p:spPr bwMode="auto">
          <a:xfrm>
            <a:off x="0" y="0"/>
            <a:ext cx="9144000" cy="6858000"/>
          </a:xfrm>
          <a:prstGeom prst="roundRect">
            <a:avLst>
              <a:gd name="adj" fmla="val 16667"/>
            </a:avLst>
          </a:prstGeom>
          <a:noFill/>
          <a:ln w="19050">
            <a:solidFill>
              <a:srgbClr val="339966"/>
            </a:solidFill>
            <a:round/>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8"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5122">
                                            <p:txEl>
                                              <p:pRg st="0" end="0"/>
                                            </p:txEl>
                                          </p:spTgt>
                                        </p:tgtEl>
                                        <p:attrNameLst>
                                          <p:attrName>style.opacity</p:attrName>
                                        </p:attrNameLst>
                                      </p:cBhvr>
                                      <p:to>
                                        <p:strVal val="0.02"/>
                                      </p:to>
                                    </p:set>
                                    <p:animEffect filter="image" prLst="opacity: 0.02">
                                      <p:cBhvr rctx="IE">
                                        <p:cTn id="7" dur="indefinite"/>
                                        <p:tgtEl>
                                          <p:spTgt spid="51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grpId="0" nodeType="clickEffect">
                                  <p:stCondLst>
                                    <p:cond delay="0"/>
                                  </p:stCondLst>
                                  <p:childTnLst>
                                    <p:set>
                                      <p:cBhvr rctx="PPT">
                                        <p:cTn id="11" dur="indefinite"/>
                                        <p:tgtEl>
                                          <p:spTgt spid="5122">
                                            <p:txEl>
                                              <p:pRg st="1" end="1"/>
                                            </p:txEl>
                                          </p:spTgt>
                                        </p:tgtEl>
                                        <p:attrNameLst>
                                          <p:attrName>style.opacity</p:attrName>
                                        </p:attrNameLst>
                                      </p:cBhvr>
                                      <p:to>
                                        <p:strVal val="0.02"/>
                                      </p:to>
                                    </p:set>
                                    <p:animEffect filter="image" prLst="opacity: 0.02">
                                      <p:cBhvr rctx="IE">
                                        <p:cTn id="12" dur="indefinite"/>
                                        <p:tgtEl>
                                          <p:spTgt spid="51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mph" presetSubtype="0" grpId="0" nodeType="clickEffect">
                                  <p:stCondLst>
                                    <p:cond delay="0"/>
                                  </p:stCondLst>
                                  <p:childTnLst>
                                    <p:set>
                                      <p:cBhvr rctx="PPT">
                                        <p:cTn id="16" dur="indefinite"/>
                                        <p:tgtEl>
                                          <p:spTgt spid="5122">
                                            <p:txEl>
                                              <p:pRg st="2" end="2"/>
                                            </p:txEl>
                                          </p:spTgt>
                                        </p:tgtEl>
                                        <p:attrNameLst>
                                          <p:attrName>style.opacity</p:attrName>
                                        </p:attrNameLst>
                                      </p:cBhvr>
                                      <p:to>
                                        <p:strVal val="0.02"/>
                                      </p:to>
                                    </p:set>
                                    <p:animEffect filter="image" prLst="opacity: 0.02">
                                      <p:cBhvr rctx="IE">
                                        <p:cTn id="17" dur="indefinite"/>
                                        <p:tgtEl>
                                          <p:spTgt spid="51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mph" presetSubtype="0" grpId="0" nodeType="clickEffect">
                                  <p:stCondLst>
                                    <p:cond delay="0"/>
                                  </p:stCondLst>
                                  <p:childTnLst>
                                    <p:set>
                                      <p:cBhvr rctx="PPT">
                                        <p:cTn id="21" dur="indefinite"/>
                                        <p:tgtEl>
                                          <p:spTgt spid="5122">
                                            <p:txEl>
                                              <p:pRg st="3" end="3"/>
                                            </p:txEl>
                                          </p:spTgt>
                                        </p:tgtEl>
                                        <p:attrNameLst>
                                          <p:attrName>style.opacity</p:attrName>
                                        </p:attrNameLst>
                                      </p:cBhvr>
                                      <p:to>
                                        <p:strVal val="0.02"/>
                                      </p:to>
                                    </p:set>
                                    <p:animEffect filter="image" prLst="opacity: 0.02">
                                      <p:cBhvr rctx="IE">
                                        <p:cTn id="22" dur="indefinite"/>
                                        <p:tgtEl>
                                          <p:spTgt spid="51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grpId="0" nodeType="clickEffect">
                                  <p:stCondLst>
                                    <p:cond delay="0"/>
                                  </p:stCondLst>
                                  <p:childTnLst>
                                    <p:set>
                                      <p:cBhvr rctx="PPT">
                                        <p:cTn id="26" dur="indefinite"/>
                                        <p:tgtEl>
                                          <p:spTgt spid="5122">
                                            <p:txEl>
                                              <p:pRg st="4" end="4"/>
                                            </p:txEl>
                                          </p:spTgt>
                                        </p:tgtEl>
                                        <p:attrNameLst>
                                          <p:attrName>style.opacity</p:attrName>
                                        </p:attrNameLst>
                                      </p:cBhvr>
                                      <p:to>
                                        <p:strVal val="0.02"/>
                                      </p:to>
                                    </p:set>
                                    <p:animEffect filter="image" prLst="opacity: 0.02">
                                      <p:cBhvr rctx="IE">
                                        <p:cTn id="27" dur="indefinite"/>
                                        <p:tgtEl>
                                          <p:spTgt spid="51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grpId="1" nodeType="clickEffect">
                                  <p:stCondLst>
                                    <p:cond delay="0"/>
                                  </p:stCondLst>
                                  <p:endCondLst>
                                    <p:cond evt="onNext" delay="0">
                                      <p:tgtEl>
                                        <p:sldTgt/>
                                      </p:tgtEl>
                                    </p:cond>
                                  </p:endCondLst>
                                  <p:childTnLst>
                                    <p:set>
                                      <p:cBhvr rctx="PPT">
                                        <p:cTn id="31" dur="indefinite"/>
                                        <p:tgtEl>
                                          <p:spTgt spid="5122">
                                            <p:txEl>
                                              <p:pRg st="0" end="0"/>
                                            </p:txEl>
                                          </p:spTgt>
                                        </p:tgtEl>
                                        <p:attrNameLst>
                                          <p:attrName>style.opacity</p:attrName>
                                        </p:attrNameLst>
                                      </p:cBhvr>
                                      <p:to>
                                        <p:strVal val="1.0"/>
                                      </p:to>
                                    </p:set>
                                    <p:animEffect filter="image" prLst="opacity: 1.0">
                                      <p:cBhvr rctx="IE">
                                        <p:cTn id="32" dur="indefinite"/>
                                        <p:tgtEl>
                                          <p:spTgt spid="512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grpId="1" nodeType="clickEffect">
                                  <p:stCondLst>
                                    <p:cond delay="0"/>
                                  </p:stCondLst>
                                  <p:endCondLst>
                                    <p:cond evt="onNext" delay="0">
                                      <p:tgtEl>
                                        <p:sldTgt/>
                                      </p:tgtEl>
                                    </p:cond>
                                  </p:endCondLst>
                                  <p:childTnLst>
                                    <p:set>
                                      <p:cBhvr rctx="PPT">
                                        <p:cTn id="36" dur="indefinite"/>
                                        <p:tgtEl>
                                          <p:spTgt spid="5122">
                                            <p:txEl>
                                              <p:pRg st="1" end="1"/>
                                            </p:txEl>
                                          </p:spTgt>
                                        </p:tgtEl>
                                        <p:attrNameLst>
                                          <p:attrName>style.opacity</p:attrName>
                                        </p:attrNameLst>
                                      </p:cBhvr>
                                      <p:to>
                                        <p:strVal val="1.0"/>
                                      </p:to>
                                    </p:set>
                                    <p:animEffect filter="image" prLst="opacity: 1.0">
                                      <p:cBhvr rctx="IE">
                                        <p:cTn id="37" dur="indefinite"/>
                                        <p:tgtEl>
                                          <p:spTgt spid="512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mph" presetSubtype="0" grpId="1" nodeType="clickEffect">
                                  <p:stCondLst>
                                    <p:cond delay="0"/>
                                  </p:stCondLst>
                                  <p:endCondLst>
                                    <p:cond evt="onNext" delay="0">
                                      <p:tgtEl>
                                        <p:sldTgt/>
                                      </p:tgtEl>
                                    </p:cond>
                                  </p:endCondLst>
                                  <p:childTnLst>
                                    <p:set>
                                      <p:cBhvr rctx="PPT">
                                        <p:cTn id="41" dur="indefinite"/>
                                        <p:tgtEl>
                                          <p:spTgt spid="5122">
                                            <p:txEl>
                                              <p:pRg st="2" end="2"/>
                                            </p:txEl>
                                          </p:spTgt>
                                        </p:tgtEl>
                                        <p:attrNameLst>
                                          <p:attrName>style.opacity</p:attrName>
                                        </p:attrNameLst>
                                      </p:cBhvr>
                                      <p:to>
                                        <p:strVal val="1.0"/>
                                      </p:to>
                                    </p:set>
                                    <p:animEffect filter="image" prLst="opacity: 1.0">
                                      <p:cBhvr rctx="IE">
                                        <p:cTn id="42" dur="indefinite"/>
                                        <p:tgtEl>
                                          <p:spTgt spid="512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mph" presetSubtype="0" grpId="1" nodeType="clickEffect">
                                  <p:stCondLst>
                                    <p:cond delay="0"/>
                                  </p:stCondLst>
                                  <p:endCondLst>
                                    <p:cond evt="onNext" delay="0">
                                      <p:tgtEl>
                                        <p:sldTgt/>
                                      </p:tgtEl>
                                    </p:cond>
                                  </p:endCondLst>
                                  <p:childTnLst>
                                    <p:set>
                                      <p:cBhvr rctx="PPT">
                                        <p:cTn id="46" dur="indefinite"/>
                                        <p:tgtEl>
                                          <p:spTgt spid="5122">
                                            <p:txEl>
                                              <p:pRg st="3" end="3"/>
                                            </p:txEl>
                                          </p:spTgt>
                                        </p:tgtEl>
                                        <p:attrNameLst>
                                          <p:attrName>style.opacity</p:attrName>
                                        </p:attrNameLst>
                                      </p:cBhvr>
                                      <p:to>
                                        <p:strVal val="1.0"/>
                                      </p:to>
                                    </p:set>
                                    <p:animEffect filter="image" prLst="opacity: 1.0">
                                      <p:cBhvr rctx="IE">
                                        <p:cTn id="47" dur="indefinite"/>
                                        <p:tgtEl>
                                          <p:spTgt spid="5122">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mph" presetSubtype="0" grpId="1" nodeType="clickEffect">
                                  <p:stCondLst>
                                    <p:cond delay="0"/>
                                  </p:stCondLst>
                                  <p:endCondLst>
                                    <p:cond evt="onNext" delay="0">
                                      <p:tgtEl>
                                        <p:sldTgt/>
                                      </p:tgtEl>
                                    </p:cond>
                                  </p:endCondLst>
                                  <p:childTnLst>
                                    <p:set>
                                      <p:cBhvr rctx="PPT">
                                        <p:cTn id="51" dur="indefinite"/>
                                        <p:tgtEl>
                                          <p:spTgt spid="5122">
                                            <p:txEl>
                                              <p:pRg st="4" end="4"/>
                                            </p:txEl>
                                          </p:spTgt>
                                        </p:tgtEl>
                                        <p:attrNameLst>
                                          <p:attrName>style.opacity</p:attrName>
                                        </p:attrNameLst>
                                      </p:cBhvr>
                                      <p:to>
                                        <p:strVal val="1.0"/>
                                      </p:to>
                                    </p:set>
                                    <p:animEffect filter="image" prLst="opacity: 1.0">
                                      <p:cBhvr rctx="IE">
                                        <p:cTn id="52" dur="indefinite"/>
                                        <p:tgtEl>
                                          <p:spTgt spid="5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allAtOnce">
        <p:tmplLst>
          <p:tmpl lvl="1">
            <p:tnLst>
              <p:par>
                <p:cTn presetID="9" presetClass="emph" presetSubtype="0" nodeType="withEffect">
                  <p:stCondLst>
                    <p:cond delay="0"/>
                  </p:stCondLst>
                  <p:childTnLst>
                    <p:set>
                      <p:cBhvr rctx="PPT">
                        <p:cTn dur="indefinite"/>
                        <p:tgtEl>
                          <p:spTgt spid="5122"/>
                        </p:tgtEl>
                        <p:attrNameLst>
                          <p:attrName>style.opacity</p:attrName>
                        </p:attrNameLst>
                      </p:cBhvr>
                      <p:to>
                        <p:strVal val="0.02"/>
                      </p:to>
                    </p:set>
                    <p:animEffect filter="image" prLst="opacity: 0.02">
                      <p:cBhvr rctx="IE">
                        <p:cTn dur="indefinite"/>
                        <p:tgtEl>
                          <p:spTgt spid="5122"/>
                        </p:tgtEl>
                      </p:cBhvr>
                    </p:animEffect>
                  </p:childTnLst>
                </p:cTn>
              </p:par>
            </p:tnLst>
          </p:tmpl>
          <p:tmpl lvl="2">
            <p:tnLst>
              <p:par>
                <p:cTn presetID="9" presetClass="emph" presetSubtype="0" nodeType="clickEffect">
                  <p:stCondLst>
                    <p:cond delay="0"/>
                  </p:stCondLst>
                  <p:childTnLst>
                    <p:set>
                      <p:cBhvr rctx="PPT">
                        <p:cTn dur="indefinite"/>
                        <p:tgtEl>
                          <p:spTgt spid="5122"/>
                        </p:tgtEl>
                        <p:attrNameLst>
                          <p:attrName>style.opacity</p:attrName>
                        </p:attrNameLst>
                      </p:cBhvr>
                      <p:to>
                        <p:strVal val="0.02"/>
                      </p:to>
                    </p:set>
                    <p:animEffect filter="image" prLst="opacity: 0.02">
                      <p:cBhvr rctx="IE">
                        <p:cTn dur="indefinite"/>
                        <p:tgtEl>
                          <p:spTgt spid="5122"/>
                        </p:tgtEl>
                      </p:cBhvr>
                    </p:animEffect>
                  </p:childTnLst>
                </p:cTn>
              </p:par>
            </p:tnLst>
          </p:tmpl>
          <p:tmpl lvl="3">
            <p:tnLst>
              <p:par>
                <p:cTn presetID="9" presetClass="emph" presetSubtype="0" nodeType="clickEffect">
                  <p:stCondLst>
                    <p:cond delay="0"/>
                  </p:stCondLst>
                  <p:childTnLst>
                    <p:set>
                      <p:cBhvr rctx="PPT">
                        <p:cTn dur="indefinite"/>
                        <p:tgtEl>
                          <p:spTgt spid="5122"/>
                        </p:tgtEl>
                        <p:attrNameLst>
                          <p:attrName>style.opacity</p:attrName>
                        </p:attrNameLst>
                      </p:cBhvr>
                      <p:to>
                        <p:strVal val="0.02"/>
                      </p:to>
                    </p:set>
                    <p:animEffect filter="image" prLst="opacity: 0.02">
                      <p:cBhvr rctx="IE">
                        <p:cTn dur="indefinite"/>
                        <p:tgtEl>
                          <p:spTgt spid="5122"/>
                        </p:tgtEl>
                      </p:cBhvr>
                    </p:animEffect>
                  </p:childTnLst>
                </p:cTn>
              </p:par>
            </p:tnLst>
          </p:tmpl>
          <p:tmpl lvl="4">
            <p:tnLst>
              <p:par>
                <p:cTn presetID="9" presetClass="emph" presetSubtype="0" nodeType="clickEffect">
                  <p:stCondLst>
                    <p:cond delay="0"/>
                  </p:stCondLst>
                  <p:childTnLst>
                    <p:set>
                      <p:cBhvr rctx="PPT">
                        <p:cTn dur="indefinite"/>
                        <p:tgtEl>
                          <p:spTgt spid="5122"/>
                        </p:tgtEl>
                        <p:attrNameLst>
                          <p:attrName>style.opacity</p:attrName>
                        </p:attrNameLst>
                      </p:cBhvr>
                      <p:to>
                        <p:strVal val="0.02"/>
                      </p:to>
                    </p:set>
                    <p:animEffect filter="image" prLst="opacity: 0.02">
                      <p:cBhvr rctx="IE">
                        <p:cTn dur="indefinite"/>
                        <p:tgtEl>
                          <p:spTgt spid="5122"/>
                        </p:tgtEl>
                      </p:cBhvr>
                    </p:animEffect>
                  </p:childTnLst>
                </p:cTn>
              </p:par>
            </p:tnLst>
          </p:tmpl>
          <p:tmpl lvl="5">
            <p:tnLst>
              <p:par>
                <p:cTn presetID="9" presetClass="emph" presetSubtype="0" nodeType="clickEffect">
                  <p:stCondLst>
                    <p:cond delay="0"/>
                  </p:stCondLst>
                  <p:childTnLst>
                    <p:set>
                      <p:cBhvr rctx="PPT">
                        <p:cTn dur="indefinite"/>
                        <p:tgtEl>
                          <p:spTgt spid="5122"/>
                        </p:tgtEl>
                        <p:attrNameLst>
                          <p:attrName>style.opacity</p:attrName>
                        </p:attrNameLst>
                      </p:cBhvr>
                      <p:to>
                        <p:strVal val="0.02"/>
                      </p:to>
                    </p:set>
                    <p:animEffect filter="image" prLst="opacity: 0.02">
                      <p:cBhvr rctx="IE">
                        <p:cTn dur="indefinite"/>
                        <p:tgtEl>
                          <p:spTgt spid="5122"/>
                        </p:tgtEl>
                      </p:cBhvr>
                    </p:animEffect>
                  </p:childTnLst>
                </p:cTn>
              </p:par>
            </p:tnLst>
          </p:tmpl>
        </p:tmplLst>
      </p:bldP>
      <p:bldP spid="5122" grpId="1" build="p">
        <p:tmplLst>
          <p:tmpl lvl="1">
            <p:tnLst>
              <p:par>
                <p:cTn presetID="9" presetClass="emph" presetSubtype="0" nodeType="clickEffect">
                  <p:stCondLst>
                    <p:cond delay="0"/>
                  </p:stCondLst>
                  <p:endCondLst>
                    <p:cond evt="onNext" delay="0">
                      <p:tgtEl>
                        <p:sldTgt/>
                      </p:tgtEl>
                    </p:cond>
                  </p:endCondLst>
                  <p:childTnLst>
                    <p:set>
                      <p:cBhvr rctx="PPT">
                        <p:cTn dur="indefinite"/>
                        <p:tgtEl>
                          <p:spTgt spid="5122"/>
                        </p:tgtEl>
                        <p:attrNameLst>
                          <p:attrName>style.opacity</p:attrName>
                        </p:attrNameLst>
                      </p:cBhvr>
                      <p:to>
                        <p:strVal val="1.0"/>
                      </p:to>
                    </p:set>
                    <p:animEffect filter="image" prLst="opacity: 1.0">
                      <p:cBhvr rctx="IE">
                        <p:cTn dur="indefinite"/>
                        <p:tgtEl>
                          <p:spTgt spid="5122"/>
                        </p:tgtEl>
                      </p:cBhvr>
                    </p:animEffect>
                  </p:childTnLst>
                </p:cTn>
              </p:par>
            </p:tnLst>
          </p:tmpl>
          <p:tmpl lvl="2">
            <p:tnLst>
              <p:par>
                <p:cTn presetID="9" presetClass="emph" presetSubtype="0" nodeType="clickEffect">
                  <p:stCondLst>
                    <p:cond delay="0"/>
                  </p:stCondLst>
                  <p:endCondLst>
                    <p:cond evt="onNext" delay="0">
                      <p:tgtEl>
                        <p:sldTgt/>
                      </p:tgtEl>
                    </p:cond>
                  </p:endCondLst>
                  <p:childTnLst>
                    <p:set>
                      <p:cBhvr rctx="PPT">
                        <p:cTn dur="indefinite"/>
                        <p:tgtEl>
                          <p:spTgt spid="5122"/>
                        </p:tgtEl>
                        <p:attrNameLst>
                          <p:attrName>style.opacity</p:attrName>
                        </p:attrNameLst>
                      </p:cBhvr>
                      <p:to>
                        <p:strVal val="1.0"/>
                      </p:to>
                    </p:set>
                    <p:animEffect filter="image" prLst="opacity: 1.0">
                      <p:cBhvr rctx="IE">
                        <p:cTn dur="indefinite"/>
                        <p:tgtEl>
                          <p:spTgt spid="5122"/>
                        </p:tgtEl>
                      </p:cBhvr>
                    </p:animEffect>
                  </p:childTnLst>
                </p:cTn>
              </p:par>
            </p:tnLst>
          </p:tmpl>
          <p:tmpl lvl="3">
            <p:tnLst>
              <p:par>
                <p:cTn presetID="9" presetClass="emph" presetSubtype="0" nodeType="clickEffect">
                  <p:stCondLst>
                    <p:cond delay="0"/>
                  </p:stCondLst>
                  <p:endCondLst>
                    <p:cond evt="onNext" delay="0">
                      <p:tgtEl>
                        <p:sldTgt/>
                      </p:tgtEl>
                    </p:cond>
                  </p:endCondLst>
                  <p:childTnLst>
                    <p:set>
                      <p:cBhvr rctx="PPT">
                        <p:cTn dur="indefinite"/>
                        <p:tgtEl>
                          <p:spTgt spid="5122"/>
                        </p:tgtEl>
                        <p:attrNameLst>
                          <p:attrName>style.opacity</p:attrName>
                        </p:attrNameLst>
                      </p:cBhvr>
                      <p:to>
                        <p:strVal val="1.0"/>
                      </p:to>
                    </p:set>
                    <p:animEffect filter="image" prLst="opacity: 1.0">
                      <p:cBhvr rctx="IE">
                        <p:cTn dur="indefinite"/>
                        <p:tgtEl>
                          <p:spTgt spid="5122"/>
                        </p:tgtEl>
                      </p:cBhvr>
                    </p:animEffect>
                  </p:childTnLst>
                </p:cTn>
              </p:par>
            </p:tnLst>
          </p:tmpl>
          <p:tmpl lvl="4">
            <p:tnLst>
              <p:par>
                <p:cTn presetID="9" presetClass="emph" presetSubtype="0" nodeType="clickEffect">
                  <p:stCondLst>
                    <p:cond delay="0"/>
                  </p:stCondLst>
                  <p:endCondLst>
                    <p:cond evt="onNext" delay="0">
                      <p:tgtEl>
                        <p:sldTgt/>
                      </p:tgtEl>
                    </p:cond>
                  </p:endCondLst>
                  <p:childTnLst>
                    <p:set>
                      <p:cBhvr rctx="PPT">
                        <p:cTn dur="indefinite"/>
                        <p:tgtEl>
                          <p:spTgt spid="5122"/>
                        </p:tgtEl>
                        <p:attrNameLst>
                          <p:attrName>style.opacity</p:attrName>
                        </p:attrNameLst>
                      </p:cBhvr>
                      <p:to>
                        <p:strVal val="1.0"/>
                      </p:to>
                    </p:set>
                    <p:animEffect filter="image" prLst="opacity: 1.0">
                      <p:cBhvr rctx="IE">
                        <p:cTn dur="indefinite"/>
                        <p:tgtEl>
                          <p:spTgt spid="5122"/>
                        </p:tgtEl>
                      </p:cBhvr>
                    </p:animEffect>
                  </p:childTnLst>
                </p:cTn>
              </p:par>
            </p:tnLst>
          </p:tmpl>
          <p:tmpl lvl="5">
            <p:tnLst>
              <p:par>
                <p:cTn presetID="9" presetClass="emph" presetSubtype="0" nodeType="clickEffect">
                  <p:stCondLst>
                    <p:cond delay="0"/>
                  </p:stCondLst>
                  <p:endCondLst>
                    <p:cond evt="onNext" delay="0">
                      <p:tgtEl>
                        <p:sldTgt/>
                      </p:tgtEl>
                    </p:cond>
                  </p:endCondLst>
                  <p:childTnLst>
                    <p:set>
                      <p:cBhvr rctx="PPT">
                        <p:cTn dur="indefinite"/>
                        <p:tgtEl>
                          <p:spTgt spid="5122"/>
                        </p:tgtEl>
                        <p:attrNameLst>
                          <p:attrName>style.opacity</p:attrName>
                        </p:attrNameLst>
                      </p:cBhvr>
                      <p:to>
                        <p:strVal val="1.0"/>
                      </p:to>
                    </p:set>
                    <p:animEffect filter="image" prLst="opacity: 1.0">
                      <p:cBhvr rctx="IE">
                        <p:cTn dur="indefinite"/>
                        <p:tgtEl>
                          <p:spTgt spid="5122"/>
                        </p:tgtEl>
                      </p:cBhvr>
                    </p:animEffect>
                  </p:childTnLst>
                </p:cTn>
              </p:par>
            </p:tnLst>
          </p:tmpl>
        </p:tmplLst>
      </p:bldP>
    </p:bldLst>
  </p:timing>
  <p:txStyles>
    <p:titleStyle>
      <a:lvl1pPr algn="ctr" rtl="0" eaLnBrk="0" fontAlgn="base" hangingPunct="0">
        <a:spcBef>
          <a:spcPct val="0"/>
        </a:spcBef>
        <a:spcAft>
          <a:spcPct val="0"/>
        </a:spcAft>
        <a:defRPr kumimoji="1" sz="3600" b="1">
          <a:solidFill>
            <a:srgbClr val="000099"/>
          </a:solidFill>
          <a:latin typeface="+mj-lt"/>
          <a:ea typeface="+mj-ea"/>
          <a:cs typeface="+mj-cs"/>
        </a:defRPr>
      </a:lvl1pPr>
      <a:lvl2pPr algn="ctr" rtl="0" eaLnBrk="0" fontAlgn="base" hangingPunct="0">
        <a:spcBef>
          <a:spcPct val="0"/>
        </a:spcBef>
        <a:spcAft>
          <a:spcPct val="0"/>
        </a:spcAft>
        <a:defRPr kumimoji="1" sz="3600" b="1">
          <a:solidFill>
            <a:srgbClr val="000099"/>
          </a:solidFill>
          <a:latin typeface="Times New Roman" pitchFamily="18" charset="0"/>
        </a:defRPr>
      </a:lvl2pPr>
      <a:lvl3pPr algn="ctr" rtl="0" eaLnBrk="0" fontAlgn="base" hangingPunct="0">
        <a:spcBef>
          <a:spcPct val="0"/>
        </a:spcBef>
        <a:spcAft>
          <a:spcPct val="0"/>
        </a:spcAft>
        <a:defRPr kumimoji="1" sz="3600" b="1">
          <a:solidFill>
            <a:srgbClr val="000099"/>
          </a:solidFill>
          <a:latin typeface="Times New Roman" pitchFamily="18" charset="0"/>
        </a:defRPr>
      </a:lvl3pPr>
      <a:lvl4pPr algn="ctr" rtl="0" eaLnBrk="0" fontAlgn="base" hangingPunct="0">
        <a:spcBef>
          <a:spcPct val="0"/>
        </a:spcBef>
        <a:spcAft>
          <a:spcPct val="0"/>
        </a:spcAft>
        <a:defRPr kumimoji="1" sz="3600" b="1">
          <a:solidFill>
            <a:srgbClr val="000099"/>
          </a:solidFill>
          <a:latin typeface="Times New Roman" pitchFamily="18" charset="0"/>
        </a:defRPr>
      </a:lvl4pPr>
      <a:lvl5pPr algn="ctr" rtl="0" eaLnBrk="0" fontAlgn="base" hangingPunct="0">
        <a:spcBef>
          <a:spcPct val="0"/>
        </a:spcBef>
        <a:spcAft>
          <a:spcPct val="0"/>
        </a:spcAft>
        <a:defRPr kumimoji="1" sz="3600" b="1">
          <a:solidFill>
            <a:srgbClr val="000099"/>
          </a:solidFill>
          <a:latin typeface="Times New Roman" pitchFamily="18" charset="0"/>
        </a:defRPr>
      </a:lvl5pPr>
      <a:lvl6pPr marL="457200" algn="ctr" rtl="0" eaLnBrk="0" fontAlgn="base" hangingPunct="0">
        <a:spcBef>
          <a:spcPct val="0"/>
        </a:spcBef>
        <a:spcAft>
          <a:spcPct val="0"/>
        </a:spcAft>
        <a:defRPr kumimoji="1" sz="3600" b="1">
          <a:solidFill>
            <a:srgbClr val="000099"/>
          </a:solidFill>
          <a:latin typeface="Times New Roman" pitchFamily="18" charset="0"/>
        </a:defRPr>
      </a:lvl6pPr>
      <a:lvl7pPr marL="914400" algn="ctr" rtl="0" eaLnBrk="0" fontAlgn="base" hangingPunct="0">
        <a:spcBef>
          <a:spcPct val="0"/>
        </a:spcBef>
        <a:spcAft>
          <a:spcPct val="0"/>
        </a:spcAft>
        <a:defRPr kumimoji="1" sz="3600" b="1">
          <a:solidFill>
            <a:srgbClr val="000099"/>
          </a:solidFill>
          <a:latin typeface="Times New Roman" pitchFamily="18" charset="0"/>
        </a:defRPr>
      </a:lvl7pPr>
      <a:lvl8pPr marL="1371600" algn="ctr" rtl="0" eaLnBrk="0" fontAlgn="base" hangingPunct="0">
        <a:spcBef>
          <a:spcPct val="0"/>
        </a:spcBef>
        <a:spcAft>
          <a:spcPct val="0"/>
        </a:spcAft>
        <a:defRPr kumimoji="1" sz="3600" b="1">
          <a:solidFill>
            <a:srgbClr val="000099"/>
          </a:solidFill>
          <a:latin typeface="Times New Roman" pitchFamily="18" charset="0"/>
        </a:defRPr>
      </a:lvl8pPr>
      <a:lvl9pPr marL="1828800" algn="ctr" rtl="0" eaLnBrk="0" fontAlgn="base" hangingPunct="0">
        <a:spcBef>
          <a:spcPct val="0"/>
        </a:spcBef>
        <a:spcAft>
          <a:spcPct val="0"/>
        </a:spcAft>
        <a:defRPr kumimoji="1" sz="3600" b="1">
          <a:solidFill>
            <a:srgbClr val="000099"/>
          </a:solidFill>
          <a:latin typeface="Times New Roman" pitchFamily="18" charset="0"/>
        </a:defRPr>
      </a:lvl9pPr>
    </p:titleStyle>
    <p:bodyStyle>
      <a:lvl1pPr marL="342900" indent="-342900" algn="just" rtl="0" eaLnBrk="0" fontAlgn="base" hangingPunct="0">
        <a:lnSpc>
          <a:spcPct val="130000"/>
        </a:lnSpc>
        <a:spcBef>
          <a:spcPct val="35000"/>
        </a:spcBef>
        <a:spcAft>
          <a:spcPct val="0"/>
        </a:spcAft>
        <a:buClr>
          <a:srgbClr val="993300"/>
        </a:buClr>
        <a:buSzPct val="90000"/>
        <a:buFont typeface="Wingdings" pitchFamily="2" charset="2"/>
        <a:buChar char="v"/>
        <a:defRPr kumimoji="1" sz="2400" b="1">
          <a:solidFill>
            <a:srgbClr val="993300"/>
          </a:solidFill>
          <a:latin typeface="+mn-lt"/>
          <a:ea typeface="+mn-ea"/>
          <a:cs typeface="+mn-cs"/>
        </a:defRPr>
      </a:lvl1pPr>
      <a:lvl2pPr marL="742950" indent="-285750" algn="just" rtl="0" eaLnBrk="0" fontAlgn="base" hangingPunct="0">
        <a:lnSpc>
          <a:spcPct val="130000"/>
        </a:lnSpc>
        <a:spcBef>
          <a:spcPct val="35000"/>
        </a:spcBef>
        <a:spcAft>
          <a:spcPct val="0"/>
        </a:spcAft>
        <a:buClr>
          <a:srgbClr val="CC6600"/>
        </a:buClr>
        <a:buSzPct val="85000"/>
        <a:buFont typeface="Wingdings 3" pitchFamily="18" charset="2"/>
        <a:buChar char=""/>
        <a:defRPr kumimoji="1" sz="2400" b="1">
          <a:solidFill>
            <a:schemeClr val="tx1"/>
          </a:solidFill>
          <a:latin typeface="+mn-lt"/>
        </a:defRPr>
      </a:lvl2pPr>
      <a:lvl3pPr marL="1085850" indent="-228600" algn="just" rtl="0" eaLnBrk="0" fontAlgn="base" hangingPunct="0">
        <a:lnSpc>
          <a:spcPct val="130000"/>
        </a:lnSpc>
        <a:spcBef>
          <a:spcPct val="35000"/>
        </a:spcBef>
        <a:spcAft>
          <a:spcPct val="0"/>
        </a:spcAft>
        <a:buClr>
          <a:srgbClr val="000099"/>
        </a:buClr>
        <a:buSzPct val="80000"/>
        <a:buFont typeface="Wingdings 2" pitchFamily="18" charset="2"/>
        <a:buChar char="²"/>
        <a:defRPr kumimoji="1" sz="2400" b="1">
          <a:solidFill>
            <a:schemeClr val="tx1"/>
          </a:solidFill>
          <a:latin typeface="+mn-lt"/>
        </a:defRPr>
      </a:lvl3pPr>
      <a:lvl4pPr marL="1428750" indent="-228600" algn="just" rtl="0" eaLnBrk="0" fontAlgn="base" hangingPunct="0">
        <a:lnSpc>
          <a:spcPct val="130000"/>
        </a:lnSpc>
        <a:spcBef>
          <a:spcPct val="35000"/>
        </a:spcBef>
        <a:spcAft>
          <a:spcPct val="0"/>
        </a:spcAft>
        <a:buClr>
          <a:schemeClr val="hlink"/>
        </a:buClr>
        <a:buSzPct val="75000"/>
        <a:buFont typeface="Wingdings" pitchFamily="2" charset="2"/>
        <a:buChar char="¬"/>
        <a:defRPr kumimoji="1" sz="2400" b="1">
          <a:solidFill>
            <a:schemeClr val="tx1"/>
          </a:solidFill>
          <a:latin typeface="+mn-lt"/>
        </a:defRPr>
      </a:lvl4pPr>
      <a:lvl5pPr marL="1771650" indent="-228600" algn="just" rtl="0" eaLnBrk="0" fontAlgn="base" hangingPunct="0">
        <a:lnSpc>
          <a:spcPct val="130000"/>
        </a:lnSpc>
        <a:spcBef>
          <a:spcPct val="35000"/>
        </a:spcBef>
        <a:spcAft>
          <a:spcPct val="0"/>
        </a:spcAft>
        <a:buClr>
          <a:schemeClr val="tx2"/>
        </a:buClr>
        <a:buSzPct val="75000"/>
        <a:buFont typeface="Wingdings 3" pitchFamily="18" charset="2"/>
        <a:buChar char="Æ"/>
        <a:defRPr kumimoji="1" sz="2400" b="1">
          <a:solidFill>
            <a:schemeClr val="tx1"/>
          </a:solidFill>
          <a:latin typeface="+mn-lt"/>
        </a:defRPr>
      </a:lvl5pPr>
      <a:lvl6pPr marL="2228850" indent="-228600" algn="just" rtl="0" eaLnBrk="0" fontAlgn="base" hangingPunct="0">
        <a:lnSpc>
          <a:spcPct val="130000"/>
        </a:lnSpc>
        <a:spcBef>
          <a:spcPct val="35000"/>
        </a:spcBef>
        <a:spcAft>
          <a:spcPct val="0"/>
        </a:spcAft>
        <a:buClr>
          <a:schemeClr val="tx2"/>
        </a:buClr>
        <a:buSzPct val="75000"/>
        <a:buFont typeface="Wingdings 3" pitchFamily="18" charset="2"/>
        <a:buChar char="Æ"/>
        <a:defRPr kumimoji="1" sz="2400" b="1">
          <a:solidFill>
            <a:schemeClr val="tx1"/>
          </a:solidFill>
          <a:latin typeface="+mn-lt"/>
        </a:defRPr>
      </a:lvl6pPr>
      <a:lvl7pPr marL="2686050" indent="-228600" algn="just" rtl="0" eaLnBrk="0" fontAlgn="base" hangingPunct="0">
        <a:lnSpc>
          <a:spcPct val="130000"/>
        </a:lnSpc>
        <a:spcBef>
          <a:spcPct val="35000"/>
        </a:spcBef>
        <a:spcAft>
          <a:spcPct val="0"/>
        </a:spcAft>
        <a:buClr>
          <a:schemeClr val="tx2"/>
        </a:buClr>
        <a:buSzPct val="75000"/>
        <a:buFont typeface="Wingdings 3" pitchFamily="18" charset="2"/>
        <a:buChar char="Æ"/>
        <a:defRPr kumimoji="1" sz="2400" b="1">
          <a:solidFill>
            <a:schemeClr val="tx1"/>
          </a:solidFill>
          <a:latin typeface="+mn-lt"/>
        </a:defRPr>
      </a:lvl7pPr>
      <a:lvl8pPr marL="3143250" indent="-228600" algn="just" rtl="0" eaLnBrk="0" fontAlgn="base" hangingPunct="0">
        <a:lnSpc>
          <a:spcPct val="130000"/>
        </a:lnSpc>
        <a:spcBef>
          <a:spcPct val="35000"/>
        </a:spcBef>
        <a:spcAft>
          <a:spcPct val="0"/>
        </a:spcAft>
        <a:buClr>
          <a:schemeClr val="tx2"/>
        </a:buClr>
        <a:buSzPct val="75000"/>
        <a:buFont typeface="Wingdings 3" pitchFamily="18" charset="2"/>
        <a:buChar char="Æ"/>
        <a:defRPr kumimoji="1" sz="2400" b="1">
          <a:solidFill>
            <a:schemeClr val="tx1"/>
          </a:solidFill>
          <a:latin typeface="+mn-lt"/>
        </a:defRPr>
      </a:lvl8pPr>
      <a:lvl9pPr marL="3600450" indent="-228600" algn="just" rtl="0" eaLnBrk="0" fontAlgn="base" hangingPunct="0">
        <a:lnSpc>
          <a:spcPct val="130000"/>
        </a:lnSpc>
        <a:spcBef>
          <a:spcPct val="35000"/>
        </a:spcBef>
        <a:spcAft>
          <a:spcPct val="0"/>
        </a:spcAft>
        <a:buClr>
          <a:schemeClr val="tx2"/>
        </a:buClr>
        <a:buSzPct val="75000"/>
        <a:buFont typeface="Wingdings 3" pitchFamily="18" charset="2"/>
        <a:buChar char="Æ"/>
        <a:defRPr kumimoji="1" sz="2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subTitle" idx="4294967295"/>
          </p:nvPr>
        </p:nvSpPr>
        <p:spPr>
          <a:xfrm>
            <a:off x="0" y="2209800"/>
            <a:ext cx="9144000" cy="1676400"/>
          </a:xfrm>
          <a:noFill/>
        </p:spPr>
        <p:txBody>
          <a:bodyPr/>
          <a:lstStyle/>
          <a:p>
            <a:pPr marL="0" indent="0" algn="ctr">
              <a:buFont typeface="Wingdings" pitchFamily="2" charset="2"/>
              <a:buNone/>
            </a:pPr>
            <a:r>
              <a:rPr lang="en-US" sz="7000" smtClean="0">
                <a:solidFill>
                  <a:srgbClr val="FFFF00"/>
                </a:solidFill>
              </a:rPr>
              <a:t>SYNCHRONIZATION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304800" y="762000"/>
            <a:ext cx="8686800" cy="5257800"/>
          </a:xfrm>
        </p:spPr>
        <p:txBody>
          <a:bodyPr/>
          <a:lstStyle/>
          <a:p>
            <a:pPr>
              <a:lnSpc>
                <a:spcPct val="120000"/>
              </a:lnSpc>
            </a:pPr>
            <a:r>
              <a:rPr lang="en-US" smtClean="0"/>
              <a:t>Clock synchronization issues</a:t>
            </a:r>
          </a:p>
          <a:p>
            <a:pPr lvl="1">
              <a:lnSpc>
                <a:spcPct val="120000"/>
              </a:lnSpc>
            </a:pPr>
            <a:r>
              <a:rPr lang="en-US" smtClean="0"/>
              <a:t>No two  clocks can be perfectly synchronized</a:t>
            </a:r>
          </a:p>
          <a:p>
            <a:pPr lvl="1">
              <a:lnSpc>
                <a:spcPct val="120000"/>
              </a:lnSpc>
            </a:pPr>
            <a:r>
              <a:rPr lang="en-US" smtClean="0"/>
              <a:t>Two clocks are said to be synchronized if the difference in time values of 2 clocks is less than some specified constant </a:t>
            </a:r>
          </a:p>
          <a:p>
            <a:pPr lvl="1">
              <a:lnSpc>
                <a:spcPct val="120000"/>
              </a:lnSpc>
            </a:pPr>
            <a:r>
              <a:rPr lang="en-US" smtClean="0"/>
              <a:t>Difference in the time values of 2 clocks is called </a:t>
            </a:r>
            <a:r>
              <a:rPr lang="en-US" smtClean="0">
                <a:solidFill>
                  <a:srgbClr val="000099"/>
                </a:solidFill>
              </a:rPr>
              <a:t>clock skew</a:t>
            </a:r>
          </a:p>
          <a:p>
            <a:pPr lvl="1">
              <a:lnSpc>
                <a:spcPct val="120000"/>
              </a:lnSpc>
            </a:pPr>
            <a:r>
              <a:rPr lang="en-US" smtClean="0"/>
              <a:t>Clock synchronization requires each node to read the other nodes clock values</a:t>
            </a:r>
          </a:p>
          <a:p>
            <a:pPr lvl="1">
              <a:lnSpc>
                <a:spcPct val="120000"/>
              </a:lnSpc>
            </a:pPr>
            <a:r>
              <a:rPr lang="en-US" smtClean="0"/>
              <a:t>An important issue is that the time must never run backward</a:t>
            </a:r>
          </a:p>
          <a:p>
            <a:pPr lvl="1">
              <a:lnSpc>
                <a:spcPct val="120000"/>
              </a:lnSpc>
            </a:pPr>
            <a:r>
              <a:rPr lang="en-US" smtClean="0"/>
              <a:t>During synchronization a fast clock has to be slowed down</a:t>
            </a:r>
          </a:p>
        </p:txBody>
      </p:sp>
      <p:sp>
        <p:nvSpPr>
          <p:cNvPr id="13315" name="Rectangle 4"/>
          <p:cNvSpPr>
            <a:spLocks noGrp="1" noChangeArrowheads="1"/>
          </p:cNvSpPr>
          <p:nvPr>
            <p:ph type="title"/>
          </p:nvPr>
        </p:nvSpPr>
        <p:spPr>
          <a:noFill/>
        </p:spPr>
        <p:txBody>
          <a:bodyPr/>
          <a:lstStyle/>
          <a:p>
            <a:r>
              <a:rPr lang="en-US" smtClean="0"/>
              <a:t>Clock Synchronization</a:t>
            </a:r>
          </a:p>
        </p:txBody>
      </p:sp>
      <p:sp>
        <p:nvSpPr>
          <p:cNvPr id="15366" name="Freeform 6"/>
          <p:cNvSpPr>
            <a:spLocks/>
          </p:cNvSpPr>
          <p:nvPr/>
        </p:nvSpPr>
        <p:spPr bwMode="auto">
          <a:xfrm>
            <a:off x="8686800" y="2438400"/>
            <a:ext cx="153988" cy="350838"/>
          </a:xfrm>
          <a:custGeom>
            <a:avLst/>
            <a:gdLst>
              <a:gd name="T0" fmla="*/ 153988 w 97"/>
              <a:gd name="T1" fmla="*/ 60325 h 221"/>
              <a:gd name="T2" fmla="*/ 66675 w 97"/>
              <a:gd name="T3" fmla="*/ 1588 h 221"/>
              <a:gd name="T4" fmla="*/ 52388 w 97"/>
              <a:gd name="T5" fmla="*/ 46038 h 221"/>
              <a:gd name="T6" fmla="*/ 153988 w 97"/>
              <a:gd name="T7" fmla="*/ 190500 h 221"/>
              <a:gd name="T8" fmla="*/ 96838 w 97"/>
              <a:gd name="T9" fmla="*/ 350838 h 221"/>
              <a:gd name="T10" fmla="*/ 52388 w 97"/>
              <a:gd name="T11" fmla="*/ 334963 h 221"/>
              <a:gd name="T12" fmla="*/ 125413 w 97"/>
              <a:gd name="T13" fmla="*/ 161925 h 221"/>
              <a:gd name="T14" fmla="*/ 111125 w 97"/>
              <a:gd name="T15" fmla="*/ 176213 h 221"/>
              <a:gd name="T16" fmla="*/ 0 60000 65536"/>
              <a:gd name="T17" fmla="*/ 0 60000 65536"/>
              <a:gd name="T18" fmla="*/ 0 60000 65536"/>
              <a:gd name="T19" fmla="*/ 0 60000 65536"/>
              <a:gd name="T20" fmla="*/ 0 60000 65536"/>
              <a:gd name="T21" fmla="*/ 0 60000 65536"/>
              <a:gd name="T22" fmla="*/ 0 60000 65536"/>
              <a:gd name="T23" fmla="*/ 0 60000 65536"/>
              <a:gd name="T24" fmla="*/ 0 w 97"/>
              <a:gd name="T25" fmla="*/ 0 h 221"/>
              <a:gd name="T26" fmla="*/ 97 w 97"/>
              <a:gd name="T27" fmla="*/ 221 h 2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 h="221">
                <a:moveTo>
                  <a:pt x="97" y="38"/>
                </a:moveTo>
                <a:cubicBezTo>
                  <a:pt x="79" y="26"/>
                  <a:pt x="64" y="4"/>
                  <a:pt x="42" y="1"/>
                </a:cubicBezTo>
                <a:cubicBezTo>
                  <a:pt x="32" y="0"/>
                  <a:pt x="33" y="19"/>
                  <a:pt x="33" y="29"/>
                </a:cubicBezTo>
                <a:cubicBezTo>
                  <a:pt x="33" y="61"/>
                  <a:pt x="80" y="95"/>
                  <a:pt x="97" y="120"/>
                </a:cubicBezTo>
                <a:cubicBezTo>
                  <a:pt x="90" y="164"/>
                  <a:pt x="91" y="190"/>
                  <a:pt x="61" y="221"/>
                </a:cubicBezTo>
                <a:cubicBezTo>
                  <a:pt x="52" y="218"/>
                  <a:pt x="40" y="218"/>
                  <a:pt x="33" y="211"/>
                </a:cubicBezTo>
                <a:cubicBezTo>
                  <a:pt x="0" y="178"/>
                  <a:pt x="32" y="102"/>
                  <a:pt x="79" y="102"/>
                </a:cubicBezTo>
                <a:cubicBezTo>
                  <a:pt x="83" y="102"/>
                  <a:pt x="73" y="108"/>
                  <a:pt x="70" y="111"/>
                </a:cubicBezTo>
              </a:path>
            </a:pathLst>
          </a:custGeom>
          <a:noFill/>
          <a:ln w="38100">
            <a:solidFill>
              <a:schemeClr val="tx1"/>
            </a:solidFill>
            <a:round/>
            <a:headEnd/>
            <a:tailEnd/>
          </a:ln>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15363">
                                            <p:txEl>
                                              <p:pRg st="0" end="0"/>
                                            </p:txEl>
                                          </p:spTgt>
                                        </p:tgtEl>
                                        <p:attrNameLst>
                                          <p:attrName>style.opacity</p:attrName>
                                        </p:attrNameLst>
                                      </p:cBhvr>
                                      <p:to>
                                        <p:strVal val="0.02"/>
                                      </p:to>
                                    </p:set>
                                    <p:animEffect filter="image" prLst="opacity: 0.02">
                                      <p:cBhvr rctx="IE">
                                        <p:cTn id="7" dur="indefinite"/>
                                        <p:tgtEl>
                                          <p:spTgt spid="15363">
                                            <p:txEl>
                                              <p:pRg st="0" end="0"/>
                                            </p:txEl>
                                          </p:spTgt>
                                        </p:tgtEl>
                                      </p:cBhvr>
                                    </p:animEffect>
                                  </p:childTnLst>
                                </p:cTn>
                              </p:par>
                              <p:par>
                                <p:cTn id="8" presetID="9" presetClass="emph" presetSubtype="0" grpId="0" nodeType="withEffect">
                                  <p:stCondLst>
                                    <p:cond delay="0"/>
                                  </p:stCondLst>
                                  <p:childTnLst>
                                    <p:set>
                                      <p:cBhvr rctx="PPT">
                                        <p:cTn id="9" dur="indefinite"/>
                                        <p:tgtEl>
                                          <p:spTgt spid="15363">
                                            <p:txEl>
                                              <p:pRg st="1" end="1"/>
                                            </p:txEl>
                                          </p:spTgt>
                                        </p:tgtEl>
                                        <p:attrNameLst>
                                          <p:attrName>style.opacity</p:attrName>
                                        </p:attrNameLst>
                                      </p:cBhvr>
                                      <p:to>
                                        <p:strVal val="0.02"/>
                                      </p:to>
                                    </p:set>
                                    <p:animEffect filter="image" prLst="opacity: 0.02">
                                      <p:cBhvr rctx="IE">
                                        <p:cTn id="10" dur="indefinite"/>
                                        <p:tgtEl>
                                          <p:spTgt spid="15363">
                                            <p:txEl>
                                              <p:pRg st="1" end="1"/>
                                            </p:txEl>
                                          </p:spTgt>
                                        </p:tgtEl>
                                      </p:cBhvr>
                                    </p:animEffect>
                                  </p:childTnLst>
                                </p:cTn>
                              </p:par>
                              <p:par>
                                <p:cTn id="11" presetID="9" presetClass="emph" presetSubtype="0" grpId="0" nodeType="withEffect">
                                  <p:stCondLst>
                                    <p:cond delay="0"/>
                                  </p:stCondLst>
                                  <p:childTnLst>
                                    <p:set>
                                      <p:cBhvr rctx="PPT">
                                        <p:cTn id="12" dur="indefinite"/>
                                        <p:tgtEl>
                                          <p:spTgt spid="15363">
                                            <p:txEl>
                                              <p:pRg st="2" end="2"/>
                                            </p:txEl>
                                          </p:spTgt>
                                        </p:tgtEl>
                                        <p:attrNameLst>
                                          <p:attrName>style.opacity</p:attrName>
                                        </p:attrNameLst>
                                      </p:cBhvr>
                                      <p:to>
                                        <p:strVal val="0.02"/>
                                      </p:to>
                                    </p:set>
                                    <p:animEffect filter="image" prLst="opacity: 0.02">
                                      <p:cBhvr rctx="IE">
                                        <p:cTn id="13" dur="indefinite"/>
                                        <p:tgtEl>
                                          <p:spTgt spid="15363">
                                            <p:txEl>
                                              <p:pRg st="2" end="2"/>
                                            </p:txEl>
                                          </p:spTgt>
                                        </p:tgtEl>
                                      </p:cBhvr>
                                    </p:animEffect>
                                  </p:childTnLst>
                                </p:cTn>
                              </p:par>
                              <p:par>
                                <p:cTn id="14" presetID="9" presetClass="emph" presetSubtype="0" grpId="0" nodeType="withEffect">
                                  <p:stCondLst>
                                    <p:cond delay="0"/>
                                  </p:stCondLst>
                                  <p:childTnLst>
                                    <p:set>
                                      <p:cBhvr rctx="PPT">
                                        <p:cTn id="15" dur="indefinite"/>
                                        <p:tgtEl>
                                          <p:spTgt spid="15363">
                                            <p:txEl>
                                              <p:pRg st="3" end="3"/>
                                            </p:txEl>
                                          </p:spTgt>
                                        </p:tgtEl>
                                        <p:attrNameLst>
                                          <p:attrName>style.opacity</p:attrName>
                                        </p:attrNameLst>
                                      </p:cBhvr>
                                      <p:to>
                                        <p:strVal val="0.02"/>
                                      </p:to>
                                    </p:set>
                                    <p:animEffect filter="image" prLst="opacity: 0.02">
                                      <p:cBhvr rctx="IE">
                                        <p:cTn id="16" dur="indefinite"/>
                                        <p:tgtEl>
                                          <p:spTgt spid="15363">
                                            <p:txEl>
                                              <p:pRg st="3" end="3"/>
                                            </p:txEl>
                                          </p:spTgt>
                                        </p:tgtEl>
                                      </p:cBhvr>
                                    </p:animEffect>
                                  </p:childTnLst>
                                </p:cTn>
                              </p:par>
                              <p:par>
                                <p:cTn id="17" presetID="9" presetClass="emph" presetSubtype="0" grpId="0" nodeType="withEffect">
                                  <p:stCondLst>
                                    <p:cond delay="0"/>
                                  </p:stCondLst>
                                  <p:childTnLst>
                                    <p:set>
                                      <p:cBhvr rctx="PPT">
                                        <p:cTn id="18" dur="indefinite"/>
                                        <p:tgtEl>
                                          <p:spTgt spid="15363">
                                            <p:txEl>
                                              <p:pRg st="4" end="4"/>
                                            </p:txEl>
                                          </p:spTgt>
                                        </p:tgtEl>
                                        <p:attrNameLst>
                                          <p:attrName>style.opacity</p:attrName>
                                        </p:attrNameLst>
                                      </p:cBhvr>
                                      <p:to>
                                        <p:strVal val="0.02"/>
                                      </p:to>
                                    </p:set>
                                    <p:animEffect filter="image" prLst="opacity: 0.02">
                                      <p:cBhvr rctx="IE">
                                        <p:cTn id="19" dur="indefinite"/>
                                        <p:tgtEl>
                                          <p:spTgt spid="15363">
                                            <p:txEl>
                                              <p:pRg st="4" end="4"/>
                                            </p:txEl>
                                          </p:spTgt>
                                        </p:tgtEl>
                                      </p:cBhvr>
                                    </p:animEffect>
                                  </p:childTnLst>
                                </p:cTn>
                              </p:par>
                              <p:par>
                                <p:cTn id="20" presetID="9" presetClass="emph" presetSubtype="0" grpId="0" nodeType="withEffect">
                                  <p:stCondLst>
                                    <p:cond delay="0"/>
                                  </p:stCondLst>
                                  <p:childTnLst>
                                    <p:set>
                                      <p:cBhvr rctx="PPT">
                                        <p:cTn id="21" dur="indefinite"/>
                                        <p:tgtEl>
                                          <p:spTgt spid="15363">
                                            <p:txEl>
                                              <p:pRg st="5" end="5"/>
                                            </p:txEl>
                                          </p:spTgt>
                                        </p:tgtEl>
                                        <p:attrNameLst>
                                          <p:attrName>style.opacity</p:attrName>
                                        </p:attrNameLst>
                                      </p:cBhvr>
                                      <p:to>
                                        <p:strVal val="0.02"/>
                                      </p:to>
                                    </p:set>
                                    <p:animEffect filter="image" prLst="opacity: 0.02">
                                      <p:cBhvr rctx="IE">
                                        <p:cTn id="22" dur="indefinite"/>
                                        <p:tgtEl>
                                          <p:spTgt spid="15363">
                                            <p:txEl>
                                              <p:pRg st="5" end="5"/>
                                            </p:txEl>
                                          </p:spTgt>
                                        </p:tgtEl>
                                      </p:cBhvr>
                                    </p:animEffect>
                                  </p:childTnLst>
                                </p:cTn>
                              </p:par>
                              <p:par>
                                <p:cTn id="23" presetID="9" presetClass="emph" presetSubtype="0" grpId="0" nodeType="withEffect">
                                  <p:stCondLst>
                                    <p:cond delay="0"/>
                                  </p:stCondLst>
                                  <p:childTnLst>
                                    <p:set>
                                      <p:cBhvr rctx="PPT">
                                        <p:cTn id="24" dur="indefinite"/>
                                        <p:tgtEl>
                                          <p:spTgt spid="15363">
                                            <p:txEl>
                                              <p:pRg st="6" end="6"/>
                                            </p:txEl>
                                          </p:spTgt>
                                        </p:tgtEl>
                                        <p:attrNameLst>
                                          <p:attrName>style.opacity</p:attrName>
                                        </p:attrNameLst>
                                      </p:cBhvr>
                                      <p:to>
                                        <p:strVal val="0.02"/>
                                      </p:to>
                                    </p:set>
                                    <p:animEffect filter="image" prLst="opacity: 0.02">
                                      <p:cBhvr rctx="IE">
                                        <p:cTn id="25" dur="indefinite"/>
                                        <p:tgtEl>
                                          <p:spTgt spid="1536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mph" presetSubtype="0" grpId="1" nodeType="clickEffect">
                                  <p:stCondLst>
                                    <p:cond delay="0"/>
                                  </p:stCondLst>
                                  <p:childTnLst>
                                    <p:set>
                                      <p:cBhvr rctx="PPT">
                                        <p:cTn id="29" dur="indefinite"/>
                                        <p:tgtEl>
                                          <p:spTgt spid="15363">
                                            <p:txEl>
                                              <p:pRg st="0" end="0"/>
                                            </p:txEl>
                                          </p:spTgt>
                                        </p:tgtEl>
                                        <p:attrNameLst>
                                          <p:attrName>style.opacity</p:attrName>
                                        </p:attrNameLst>
                                      </p:cBhvr>
                                      <p:to>
                                        <p:strVal val="1.0"/>
                                      </p:to>
                                    </p:set>
                                    <p:animEffect filter="image" prLst="opacity: 1.0">
                                      <p:cBhvr rctx="IE">
                                        <p:cTn id="30" dur="indefinite"/>
                                        <p:tgtEl>
                                          <p:spTgt spid="1536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mph" presetSubtype="0" grpId="1" nodeType="clickEffect">
                                  <p:stCondLst>
                                    <p:cond delay="0"/>
                                  </p:stCondLst>
                                  <p:childTnLst>
                                    <p:set>
                                      <p:cBhvr rctx="PPT">
                                        <p:cTn id="34" dur="indefinite"/>
                                        <p:tgtEl>
                                          <p:spTgt spid="15363">
                                            <p:txEl>
                                              <p:pRg st="1" end="1"/>
                                            </p:txEl>
                                          </p:spTgt>
                                        </p:tgtEl>
                                        <p:attrNameLst>
                                          <p:attrName>style.opacity</p:attrName>
                                        </p:attrNameLst>
                                      </p:cBhvr>
                                      <p:to>
                                        <p:strVal val="1.0"/>
                                      </p:to>
                                    </p:set>
                                    <p:animEffect filter="image" prLst="opacity: 1.0">
                                      <p:cBhvr rctx="IE">
                                        <p:cTn id="35" dur="indefinite"/>
                                        <p:tgtEl>
                                          <p:spTgt spid="1536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grpId="1" nodeType="clickEffect">
                                  <p:stCondLst>
                                    <p:cond delay="0"/>
                                  </p:stCondLst>
                                  <p:childTnLst>
                                    <p:set>
                                      <p:cBhvr rctx="PPT">
                                        <p:cTn id="39" dur="indefinite"/>
                                        <p:tgtEl>
                                          <p:spTgt spid="15363">
                                            <p:txEl>
                                              <p:pRg st="2" end="2"/>
                                            </p:txEl>
                                          </p:spTgt>
                                        </p:tgtEl>
                                        <p:attrNameLst>
                                          <p:attrName>style.opacity</p:attrName>
                                        </p:attrNameLst>
                                      </p:cBhvr>
                                      <p:to>
                                        <p:strVal val="1.0"/>
                                      </p:to>
                                    </p:set>
                                    <p:animEffect filter="image" prLst="opacity: 1.0">
                                      <p:cBhvr rctx="IE">
                                        <p:cTn id="40" dur="indefinite"/>
                                        <p:tgtEl>
                                          <p:spTgt spid="15363">
                                            <p:txEl>
                                              <p:pRg st="2" end="2"/>
                                            </p:txEl>
                                          </p:spTgt>
                                        </p:tgtEl>
                                      </p:cBhvr>
                                    </p:animEffect>
                                  </p:childTnLst>
                                </p:cTn>
                              </p:par>
                              <p:par>
                                <p:cTn id="41" presetID="1" presetClass="entr" presetSubtype="0" fill="hold" grpId="0" nodeType="withEffect">
                                  <p:stCondLst>
                                    <p:cond delay="0"/>
                                  </p:stCondLst>
                                  <p:childTnLst>
                                    <p:set>
                                      <p:cBhvr>
                                        <p:cTn id="42" dur="1" fill="hold">
                                          <p:stCondLst>
                                            <p:cond delay="0"/>
                                          </p:stCondLst>
                                        </p:cTn>
                                        <p:tgtEl>
                                          <p:spTgt spid="1536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9" presetClass="emph" presetSubtype="0" grpId="1" nodeType="clickEffect">
                                  <p:stCondLst>
                                    <p:cond delay="0"/>
                                  </p:stCondLst>
                                  <p:childTnLst>
                                    <p:set>
                                      <p:cBhvr rctx="PPT">
                                        <p:cTn id="46" dur="indefinite"/>
                                        <p:tgtEl>
                                          <p:spTgt spid="15363">
                                            <p:txEl>
                                              <p:pRg st="3" end="3"/>
                                            </p:txEl>
                                          </p:spTgt>
                                        </p:tgtEl>
                                        <p:attrNameLst>
                                          <p:attrName>style.opacity</p:attrName>
                                        </p:attrNameLst>
                                      </p:cBhvr>
                                      <p:to>
                                        <p:strVal val="1.0"/>
                                      </p:to>
                                    </p:set>
                                    <p:animEffect filter="image" prLst="opacity: 1.0">
                                      <p:cBhvr rctx="IE">
                                        <p:cTn id="47" dur="indefinite"/>
                                        <p:tgtEl>
                                          <p:spTgt spid="1536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mph" presetSubtype="0" grpId="1" nodeType="clickEffect">
                                  <p:stCondLst>
                                    <p:cond delay="0"/>
                                  </p:stCondLst>
                                  <p:childTnLst>
                                    <p:set>
                                      <p:cBhvr rctx="PPT">
                                        <p:cTn id="51" dur="indefinite"/>
                                        <p:tgtEl>
                                          <p:spTgt spid="15363">
                                            <p:txEl>
                                              <p:pRg st="4" end="4"/>
                                            </p:txEl>
                                          </p:spTgt>
                                        </p:tgtEl>
                                        <p:attrNameLst>
                                          <p:attrName>style.opacity</p:attrName>
                                        </p:attrNameLst>
                                      </p:cBhvr>
                                      <p:to>
                                        <p:strVal val="1.0"/>
                                      </p:to>
                                    </p:set>
                                    <p:animEffect filter="image" prLst="opacity: 1.0">
                                      <p:cBhvr rctx="IE">
                                        <p:cTn id="52" dur="indefinite"/>
                                        <p:tgtEl>
                                          <p:spTgt spid="15363">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mph" presetSubtype="0" grpId="1" nodeType="clickEffect">
                                  <p:stCondLst>
                                    <p:cond delay="0"/>
                                  </p:stCondLst>
                                  <p:childTnLst>
                                    <p:set>
                                      <p:cBhvr rctx="PPT">
                                        <p:cTn id="56" dur="indefinite"/>
                                        <p:tgtEl>
                                          <p:spTgt spid="15363">
                                            <p:txEl>
                                              <p:pRg st="5" end="5"/>
                                            </p:txEl>
                                          </p:spTgt>
                                        </p:tgtEl>
                                        <p:attrNameLst>
                                          <p:attrName>style.opacity</p:attrName>
                                        </p:attrNameLst>
                                      </p:cBhvr>
                                      <p:to>
                                        <p:strVal val="1.0"/>
                                      </p:to>
                                    </p:set>
                                    <p:animEffect filter="image" prLst="opacity: 1.0">
                                      <p:cBhvr rctx="IE">
                                        <p:cTn id="57" dur="indefinite"/>
                                        <p:tgtEl>
                                          <p:spTgt spid="15363">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mph" presetSubtype="0" grpId="1" nodeType="clickEffect">
                                  <p:stCondLst>
                                    <p:cond delay="0"/>
                                  </p:stCondLst>
                                  <p:childTnLst>
                                    <p:set>
                                      <p:cBhvr rctx="PPT">
                                        <p:cTn id="61" dur="indefinite"/>
                                        <p:tgtEl>
                                          <p:spTgt spid="15363">
                                            <p:txEl>
                                              <p:pRg st="6" end="6"/>
                                            </p:txEl>
                                          </p:spTgt>
                                        </p:tgtEl>
                                        <p:attrNameLst>
                                          <p:attrName>style.opacity</p:attrName>
                                        </p:attrNameLst>
                                      </p:cBhvr>
                                      <p:to>
                                        <p:strVal val="1.0"/>
                                      </p:to>
                                    </p:set>
                                    <p:animEffect filter="image" prLst="opacity: 1.0">
                                      <p:cBhvr rctx="IE">
                                        <p:cTn id="62" dur="indefinite"/>
                                        <p:tgtEl>
                                          <p:spTgt spid="15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allAtOnce"/>
      <p:bldP spid="15363" grpId="1" build="p"/>
      <p:bldP spid="1536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228600" y="685800"/>
            <a:ext cx="8610600" cy="5867400"/>
          </a:xfrm>
        </p:spPr>
        <p:txBody>
          <a:bodyPr/>
          <a:lstStyle/>
          <a:p>
            <a:pPr marL="457200" indent="-457200"/>
            <a:r>
              <a:rPr lang="en-US" smtClean="0"/>
              <a:t>Clock synchronization algorithms</a:t>
            </a:r>
          </a:p>
          <a:p>
            <a:pPr marL="914400" lvl="1" indent="-457200">
              <a:buFont typeface="Wingdings 3" pitchFamily="18" charset="2"/>
              <a:buAutoNum type="arabicPeriod"/>
            </a:pPr>
            <a:r>
              <a:rPr lang="en-US" smtClean="0">
                <a:sym typeface="Wingdings" pitchFamily="2" charset="2"/>
              </a:rPr>
              <a:t>Centralized algorithms </a:t>
            </a:r>
          </a:p>
          <a:p>
            <a:pPr marL="914400" lvl="1" indent="-457200">
              <a:buFont typeface="Wingdings 3" pitchFamily="18" charset="2"/>
              <a:buAutoNum type="arabicPeriod"/>
            </a:pPr>
            <a:r>
              <a:rPr lang="en-US" smtClean="0">
                <a:sym typeface="Wingdings" pitchFamily="2" charset="2"/>
              </a:rPr>
              <a:t>Distributed algorithms </a:t>
            </a:r>
          </a:p>
          <a:p>
            <a:pPr marL="457200" indent="-457200"/>
            <a:r>
              <a:rPr lang="en-US" smtClean="0">
                <a:sym typeface="Wingdings" pitchFamily="2" charset="2"/>
              </a:rPr>
              <a:t>Centralized algorithms</a:t>
            </a:r>
          </a:p>
          <a:p>
            <a:pPr marL="914400" lvl="1" indent="-457200"/>
            <a:r>
              <a:rPr lang="en-US" smtClean="0">
                <a:sym typeface="Wingdings" pitchFamily="2" charset="2"/>
              </a:rPr>
              <a:t>One node called </a:t>
            </a:r>
            <a:r>
              <a:rPr lang="en-US" smtClean="0">
                <a:solidFill>
                  <a:srgbClr val="000099"/>
                </a:solidFill>
                <a:sym typeface="Wingdings" pitchFamily="2" charset="2"/>
              </a:rPr>
              <a:t>time server node</a:t>
            </a:r>
            <a:r>
              <a:rPr lang="en-US" smtClean="0">
                <a:sym typeface="Wingdings" pitchFamily="2" charset="2"/>
              </a:rPr>
              <a:t> has a real time receiver</a:t>
            </a:r>
            <a:endParaRPr lang="en-US" i="1" smtClean="0">
              <a:sym typeface="Wingdings" pitchFamily="2" charset="2"/>
            </a:endParaRPr>
          </a:p>
          <a:p>
            <a:pPr marL="914400" lvl="1" indent="-457200"/>
            <a:r>
              <a:rPr lang="en-US" smtClean="0">
                <a:solidFill>
                  <a:srgbClr val="000099"/>
                </a:solidFill>
                <a:sym typeface="Wingdings" pitchFamily="2" charset="2"/>
              </a:rPr>
              <a:t>Time server node</a:t>
            </a:r>
            <a:r>
              <a:rPr lang="en-US" smtClean="0">
                <a:sym typeface="Wingdings" pitchFamily="2" charset="2"/>
              </a:rPr>
              <a:t> has correct time and it is regarded as reference time</a:t>
            </a:r>
          </a:p>
          <a:p>
            <a:pPr marL="914400" lvl="1" indent="-457200"/>
            <a:r>
              <a:rPr lang="en-US" smtClean="0">
                <a:sym typeface="Wingdings" pitchFamily="2" charset="2"/>
              </a:rPr>
              <a:t>Goal of the algorithm is to keep the clocks of all other nodes synchronized with clock time of  </a:t>
            </a:r>
            <a:r>
              <a:rPr lang="en-US" smtClean="0">
                <a:solidFill>
                  <a:srgbClr val="000099"/>
                </a:solidFill>
                <a:sym typeface="Wingdings" pitchFamily="2" charset="2"/>
              </a:rPr>
              <a:t>time server node</a:t>
            </a:r>
          </a:p>
        </p:txBody>
      </p:sp>
      <p:sp>
        <p:nvSpPr>
          <p:cNvPr id="14339" name="Rectangle 4"/>
          <p:cNvSpPr>
            <a:spLocks noGrp="1" noChangeArrowheads="1"/>
          </p:cNvSpPr>
          <p:nvPr>
            <p:ph type="title"/>
          </p:nvPr>
        </p:nvSpPr>
        <p:spPr>
          <a:noFill/>
        </p:spPr>
        <p:txBody>
          <a:bodyPr/>
          <a:lstStyle/>
          <a:p>
            <a:r>
              <a:rPr lang="en-US" smtClean="0"/>
              <a:t>Clock Synchronization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152400" y="533400"/>
            <a:ext cx="8686800" cy="6096000"/>
          </a:xfrm>
        </p:spPr>
        <p:txBody>
          <a:bodyPr/>
          <a:lstStyle/>
          <a:p>
            <a:pPr marL="457200" indent="-457200"/>
            <a:r>
              <a:rPr lang="en-US" smtClean="0">
                <a:sym typeface="Wingdings" pitchFamily="2" charset="2"/>
              </a:rPr>
              <a:t>2 types of centralized algorithms</a:t>
            </a:r>
          </a:p>
          <a:p>
            <a:pPr marL="1657350" lvl="3" indent="-457200">
              <a:buFont typeface="Wingdings" pitchFamily="2" charset="2"/>
              <a:buAutoNum type="arabicPeriod"/>
            </a:pPr>
            <a:r>
              <a:rPr lang="en-US" smtClean="0">
                <a:sym typeface="Wingdings" pitchFamily="2" charset="2"/>
              </a:rPr>
              <a:t>Passive time server </a:t>
            </a:r>
            <a:r>
              <a:rPr lang="en-US" smtClean="0"/>
              <a:t>centralized algorithm</a:t>
            </a:r>
            <a:endParaRPr lang="en-US" smtClean="0">
              <a:sym typeface="Wingdings" pitchFamily="2" charset="2"/>
            </a:endParaRPr>
          </a:p>
          <a:p>
            <a:pPr marL="1657350" lvl="3" indent="-457200">
              <a:buFont typeface="Wingdings" pitchFamily="2" charset="2"/>
              <a:buAutoNum type="arabicPeriod"/>
            </a:pPr>
            <a:r>
              <a:rPr lang="en-US" smtClean="0">
                <a:sym typeface="Wingdings" pitchFamily="2" charset="2"/>
              </a:rPr>
              <a:t>Active time server </a:t>
            </a:r>
            <a:r>
              <a:rPr lang="en-US" smtClean="0"/>
              <a:t>centralized algorithm</a:t>
            </a:r>
          </a:p>
          <a:p>
            <a:pPr marL="457200" indent="-457200">
              <a:buSzTx/>
            </a:pPr>
            <a:r>
              <a:rPr lang="en-US" smtClean="0"/>
              <a:t>Passive time server centralized algorithm</a:t>
            </a:r>
          </a:p>
          <a:p>
            <a:pPr marL="914400" lvl="1" indent="-457200">
              <a:buSzTx/>
            </a:pPr>
            <a:r>
              <a:rPr lang="en-US" smtClean="0"/>
              <a:t>Each node periodically (interval between 2 periods being less than  </a:t>
            </a:r>
            <a:r>
              <a:rPr lang="en-US" sz="1000" smtClean="0"/>
              <a:t> </a:t>
            </a:r>
            <a:r>
              <a:rPr lang="en-US" smtClean="0"/>
              <a:t>/</a:t>
            </a:r>
            <a:r>
              <a:rPr lang="en-US" sz="800" smtClean="0"/>
              <a:t> </a:t>
            </a:r>
            <a:r>
              <a:rPr lang="en-US" smtClean="0"/>
              <a:t>2p.     - Clock skew, p-maximum drift rate allowed) sends message ( “time = ?”) to the time server </a:t>
            </a:r>
          </a:p>
        </p:txBody>
      </p:sp>
      <p:sp>
        <p:nvSpPr>
          <p:cNvPr id="15363" name="Rectangle 4"/>
          <p:cNvSpPr>
            <a:spLocks noGrp="1" noChangeArrowheads="1"/>
          </p:cNvSpPr>
          <p:nvPr>
            <p:ph type="title"/>
          </p:nvPr>
        </p:nvSpPr>
        <p:spPr>
          <a:noFill/>
        </p:spPr>
        <p:txBody>
          <a:bodyPr/>
          <a:lstStyle/>
          <a:p>
            <a:r>
              <a:rPr lang="en-US" smtClean="0"/>
              <a:t>Clock Synchronization</a:t>
            </a:r>
          </a:p>
        </p:txBody>
      </p:sp>
      <p:sp>
        <p:nvSpPr>
          <p:cNvPr id="17417" name="Oval 9"/>
          <p:cNvSpPr>
            <a:spLocks noChangeArrowheads="1"/>
          </p:cNvSpPr>
          <p:nvPr/>
        </p:nvSpPr>
        <p:spPr bwMode="auto">
          <a:xfrm>
            <a:off x="1600200" y="5181600"/>
            <a:ext cx="1371600" cy="979488"/>
          </a:xfrm>
          <a:prstGeom prst="ellipse">
            <a:avLst/>
          </a:prstGeom>
          <a:solidFill>
            <a:schemeClr val="accent1"/>
          </a:solidFill>
          <a:ln w="38100">
            <a:solidFill>
              <a:schemeClr val="tx1"/>
            </a:solidFill>
            <a:round/>
            <a:headEnd/>
            <a:tailEnd/>
          </a:ln>
        </p:spPr>
        <p:txBody>
          <a:bodyPr wrap="none" anchor="ctr"/>
          <a:lstStyle/>
          <a:p>
            <a:pPr algn="ctr"/>
            <a:r>
              <a:rPr lang="en-US"/>
              <a:t>Node 1</a:t>
            </a:r>
          </a:p>
        </p:txBody>
      </p:sp>
      <p:sp>
        <p:nvSpPr>
          <p:cNvPr id="17418" name="Oval 10"/>
          <p:cNvSpPr>
            <a:spLocks noChangeArrowheads="1"/>
          </p:cNvSpPr>
          <p:nvPr/>
        </p:nvSpPr>
        <p:spPr bwMode="auto">
          <a:xfrm>
            <a:off x="5715000" y="5192713"/>
            <a:ext cx="1600200" cy="979487"/>
          </a:xfrm>
          <a:prstGeom prst="ellipse">
            <a:avLst/>
          </a:prstGeom>
          <a:solidFill>
            <a:schemeClr val="accent1"/>
          </a:solidFill>
          <a:ln w="38100">
            <a:solidFill>
              <a:schemeClr val="tx1"/>
            </a:solidFill>
            <a:round/>
            <a:headEnd/>
            <a:tailEnd/>
          </a:ln>
        </p:spPr>
        <p:txBody>
          <a:bodyPr wrap="none" anchor="ctr"/>
          <a:lstStyle/>
          <a:p>
            <a:pPr algn="ctr"/>
            <a:r>
              <a:rPr lang="en-US" sz="2300"/>
              <a:t>Time server</a:t>
            </a:r>
          </a:p>
        </p:txBody>
      </p:sp>
      <p:cxnSp>
        <p:nvCxnSpPr>
          <p:cNvPr id="17419" name="AutoShape 11"/>
          <p:cNvCxnSpPr>
            <a:cxnSpLocks noChangeShapeType="1"/>
            <a:stCxn id="17417" idx="7"/>
            <a:endCxn id="17418" idx="1"/>
          </p:cNvCxnSpPr>
          <p:nvPr/>
        </p:nvCxnSpPr>
        <p:spPr bwMode="auto">
          <a:xfrm rot="5400000" flipV="1">
            <a:off x="4354512" y="3721101"/>
            <a:ext cx="11113" cy="3179762"/>
          </a:xfrm>
          <a:prstGeom prst="curvedConnector3">
            <a:avLst>
              <a:gd name="adj1" fmla="val -3171431"/>
            </a:avLst>
          </a:prstGeom>
          <a:noFill/>
          <a:ln w="38100">
            <a:solidFill>
              <a:schemeClr val="tx1"/>
            </a:solidFill>
            <a:round/>
            <a:headEnd/>
            <a:tailEnd type="triangle" w="med" len="med"/>
          </a:ln>
        </p:spPr>
      </p:cxnSp>
      <p:cxnSp>
        <p:nvCxnSpPr>
          <p:cNvPr id="17420" name="AutoShape 12"/>
          <p:cNvCxnSpPr>
            <a:cxnSpLocks noChangeShapeType="1"/>
          </p:cNvCxnSpPr>
          <p:nvPr/>
        </p:nvCxnSpPr>
        <p:spPr bwMode="auto">
          <a:xfrm rot="16200000" flipV="1">
            <a:off x="4327525" y="4435475"/>
            <a:ext cx="11113" cy="3179763"/>
          </a:xfrm>
          <a:prstGeom prst="curvedConnector3">
            <a:avLst>
              <a:gd name="adj1" fmla="val -3157144"/>
            </a:avLst>
          </a:prstGeom>
          <a:noFill/>
          <a:ln w="38100">
            <a:solidFill>
              <a:schemeClr val="tx1"/>
            </a:solidFill>
            <a:round/>
            <a:headEnd/>
            <a:tailEnd type="triangle" w="med" len="med"/>
          </a:ln>
        </p:spPr>
      </p:cxnSp>
      <p:sp>
        <p:nvSpPr>
          <p:cNvPr id="17422" name="Text Box 14"/>
          <p:cNvSpPr txBox="1">
            <a:spLocks noChangeArrowheads="1"/>
          </p:cNvSpPr>
          <p:nvPr/>
        </p:nvSpPr>
        <p:spPr bwMode="auto">
          <a:xfrm>
            <a:off x="3810000" y="4572000"/>
            <a:ext cx="1371600" cy="457200"/>
          </a:xfrm>
          <a:prstGeom prst="rect">
            <a:avLst/>
          </a:prstGeom>
          <a:noFill/>
          <a:ln w="9525">
            <a:noFill/>
            <a:miter lim="800000"/>
            <a:headEnd/>
            <a:tailEnd/>
          </a:ln>
        </p:spPr>
        <p:txBody>
          <a:bodyPr>
            <a:spAutoFit/>
          </a:bodyPr>
          <a:lstStyle/>
          <a:p>
            <a:pPr>
              <a:spcBef>
                <a:spcPct val="50000"/>
              </a:spcBef>
            </a:pPr>
            <a:r>
              <a:rPr lang="en-US"/>
              <a:t>Time =?</a:t>
            </a:r>
          </a:p>
        </p:txBody>
      </p:sp>
      <p:sp>
        <p:nvSpPr>
          <p:cNvPr id="17423" name="Text Box 15"/>
          <p:cNvSpPr txBox="1">
            <a:spLocks noChangeArrowheads="1"/>
          </p:cNvSpPr>
          <p:nvPr/>
        </p:nvSpPr>
        <p:spPr bwMode="auto">
          <a:xfrm>
            <a:off x="1828800" y="6096000"/>
            <a:ext cx="762000" cy="457200"/>
          </a:xfrm>
          <a:prstGeom prst="rect">
            <a:avLst/>
          </a:prstGeom>
          <a:noFill/>
          <a:ln w="9525">
            <a:noFill/>
            <a:miter lim="800000"/>
            <a:headEnd/>
            <a:tailEnd/>
          </a:ln>
        </p:spPr>
        <p:txBody>
          <a:bodyPr>
            <a:spAutoFit/>
          </a:bodyPr>
          <a:lstStyle/>
          <a:p>
            <a:pPr>
              <a:spcBef>
                <a:spcPct val="50000"/>
              </a:spcBef>
            </a:pPr>
            <a:r>
              <a:rPr lang="en-US"/>
              <a:t>T1</a:t>
            </a:r>
          </a:p>
        </p:txBody>
      </p:sp>
      <p:sp>
        <p:nvSpPr>
          <p:cNvPr id="17424" name="Text Box 16"/>
          <p:cNvSpPr txBox="1">
            <a:spLocks noChangeArrowheads="1"/>
          </p:cNvSpPr>
          <p:nvPr/>
        </p:nvSpPr>
        <p:spPr bwMode="auto">
          <a:xfrm>
            <a:off x="6019800" y="6096000"/>
            <a:ext cx="838200" cy="457200"/>
          </a:xfrm>
          <a:prstGeom prst="rect">
            <a:avLst/>
          </a:prstGeom>
          <a:noFill/>
          <a:ln w="9525">
            <a:noFill/>
            <a:miter lim="800000"/>
            <a:headEnd/>
            <a:tailEnd/>
          </a:ln>
        </p:spPr>
        <p:txBody>
          <a:bodyPr>
            <a:spAutoFit/>
          </a:bodyPr>
          <a:lstStyle/>
          <a:p>
            <a:pPr algn="ctr">
              <a:spcBef>
                <a:spcPct val="50000"/>
              </a:spcBef>
            </a:pPr>
            <a:r>
              <a:rPr lang="en-US"/>
              <a:t>T </a:t>
            </a:r>
          </a:p>
        </p:txBody>
      </p:sp>
      <p:sp>
        <p:nvSpPr>
          <p:cNvPr id="17426" name="Freeform 18"/>
          <p:cNvSpPr>
            <a:spLocks/>
          </p:cNvSpPr>
          <p:nvPr/>
        </p:nvSpPr>
        <p:spPr bwMode="auto">
          <a:xfrm>
            <a:off x="3429000" y="3581400"/>
            <a:ext cx="153988" cy="350838"/>
          </a:xfrm>
          <a:custGeom>
            <a:avLst/>
            <a:gdLst>
              <a:gd name="T0" fmla="*/ 153988 w 97"/>
              <a:gd name="T1" fmla="*/ 60325 h 221"/>
              <a:gd name="T2" fmla="*/ 66675 w 97"/>
              <a:gd name="T3" fmla="*/ 1588 h 221"/>
              <a:gd name="T4" fmla="*/ 52388 w 97"/>
              <a:gd name="T5" fmla="*/ 46038 h 221"/>
              <a:gd name="T6" fmla="*/ 153988 w 97"/>
              <a:gd name="T7" fmla="*/ 190500 h 221"/>
              <a:gd name="T8" fmla="*/ 96838 w 97"/>
              <a:gd name="T9" fmla="*/ 350838 h 221"/>
              <a:gd name="T10" fmla="*/ 52388 w 97"/>
              <a:gd name="T11" fmla="*/ 334963 h 221"/>
              <a:gd name="T12" fmla="*/ 125413 w 97"/>
              <a:gd name="T13" fmla="*/ 161925 h 221"/>
              <a:gd name="T14" fmla="*/ 111125 w 97"/>
              <a:gd name="T15" fmla="*/ 176213 h 221"/>
              <a:gd name="T16" fmla="*/ 0 60000 65536"/>
              <a:gd name="T17" fmla="*/ 0 60000 65536"/>
              <a:gd name="T18" fmla="*/ 0 60000 65536"/>
              <a:gd name="T19" fmla="*/ 0 60000 65536"/>
              <a:gd name="T20" fmla="*/ 0 60000 65536"/>
              <a:gd name="T21" fmla="*/ 0 60000 65536"/>
              <a:gd name="T22" fmla="*/ 0 60000 65536"/>
              <a:gd name="T23" fmla="*/ 0 60000 65536"/>
              <a:gd name="T24" fmla="*/ 0 w 97"/>
              <a:gd name="T25" fmla="*/ 0 h 221"/>
              <a:gd name="T26" fmla="*/ 97 w 97"/>
              <a:gd name="T27" fmla="*/ 221 h 2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 h="221">
                <a:moveTo>
                  <a:pt x="97" y="38"/>
                </a:moveTo>
                <a:cubicBezTo>
                  <a:pt x="79" y="26"/>
                  <a:pt x="64" y="4"/>
                  <a:pt x="42" y="1"/>
                </a:cubicBezTo>
                <a:cubicBezTo>
                  <a:pt x="32" y="0"/>
                  <a:pt x="33" y="19"/>
                  <a:pt x="33" y="29"/>
                </a:cubicBezTo>
                <a:cubicBezTo>
                  <a:pt x="33" y="61"/>
                  <a:pt x="80" y="95"/>
                  <a:pt x="97" y="120"/>
                </a:cubicBezTo>
                <a:cubicBezTo>
                  <a:pt x="90" y="164"/>
                  <a:pt x="91" y="190"/>
                  <a:pt x="61" y="221"/>
                </a:cubicBezTo>
                <a:cubicBezTo>
                  <a:pt x="52" y="218"/>
                  <a:pt x="40" y="218"/>
                  <a:pt x="33" y="211"/>
                </a:cubicBezTo>
                <a:cubicBezTo>
                  <a:pt x="0" y="178"/>
                  <a:pt x="32" y="102"/>
                  <a:pt x="79" y="102"/>
                </a:cubicBezTo>
                <a:cubicBezTo>
                  <a:pt x="83" y="102"/>
                  <a:pt x="73" y="108"/>
                  <a:pt x="70" y="111"/>
                </a:cubicBezTo>
              </a:path>
            </a:pathLst>
          </a:custGeom>
          <a:noFill/>
          <a:ln w="38100">
            <a:solidFill>
              <a:schemeClr val="tx1"/>
            </a:solidFill>
            <a:round/>
            <a:headEnd/>
            <a:tailEnd/>
          </a:ln>
        </p:spPr>
        <p:txBody>
          <a:bodyPr wrap="none"/>
          <a:lstStyle/>
          <a:p>
            <a:endParaRPr lang="en-US"/>
          </a:p>
        </p:txBody>
      </p:sp>
      <p:sp>
        <p:nvSpPr>
          <p:cNvPr id="17427" name="Freeform 19"/>
          <p:cNvSpPr>
            <a:spLocks/>
          </p:cNvSpPr>
          <p:nvPr/>
        </p:nvSpPr>
        <p:spPr bwMode="auto">
          <a:xfrm>
            <a:off x="2438400" y="3505200"/>
            <a:ext cx="153988" cy="350838"/>
          </a:xfrm>
          <a:custGeom>
            <a:avLst/>
            <a:gdLst>
              <a:gd name="T0" fmla="*/ 153988 w 97"/>
              <a:gd name="T1" fmla="*/ 60325 h 221"/>
              <a:gd name="T2" fmla="*/ 66675 w 97"/>
              <a:gd name="T3" fmla="*/ 1588 h 221"/>
              <a:gd name="T4" fmla="*/ 52388 w 97"/>
              <a:gd name="T5" fmla="*/ 46038 h 221"/>
              <a:gd name="T6" fmla="*/ 153988 w 97"/>
              <a:gd name="T7" fmla="*/ 190500 h 221"/>
              <a:gd name="T8" fmla="*/ 96838 w 97"/>
              <a:gd name="T9" fmla="*/ 350838 h 221"/>
              <a:gd name="T10" fmla="*/ 52388 w 97"/>
              <a:gd name="T11" fmla="*/ 334963 h 221"/>
              <a:gd name="T12" fmla="*/ 125413 w 97"/>
              <a:gd name="T13" fmla="*/ 161925 h 221"/>
              <a:gd name="T14" fmla="*/ 111125 w 97"/>
              <a:gd name="T15" fmla="*/ 176213 h 221"/>
              <a:gd name="T16" fmla="*/ 0 60000 65536"/>
              <a:gd name="T17" fmla="*/ 0 60000 65536"/>
              <a:gd name="T18" fmla="*/ 0 60000 65536"/>
              <a:gd name="T19" fmla="*/ 0 60000 65536"/>
              <a:gd name="T20" fmla="*/ 0 60000 65536"/>
              <a:gd name="T21" fmla="*/ 0 60000 65536"/>
              <a:gd name="T22" fmla="*/ 0 60000 65536"/>
              <a:gd name="T23" fmla="*/ 0 60000 65536"/>
              <a:gd name="T24" fmla="*/ 0 w 97"/>
              <a:gd name="T25" fmla="*/ 0 h 221"/>
              <a:gd name="T26" fmla="*/ 97 w 97"/>
              <a:gd name="T27" fmla="*/ 221 h 2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 h="221">
                <a:moveTo>
                  <a:pt x="97" y="38"/>
                </a:moveTo>
                <a:cubicBezTo>
                  <a:pt x="79" y="26"/>
                  <a:pt x="64" y="4"/>
                  <a:pt x="42" y="1"/>
                </a:cubicBezTo>
                <a:cubicBezTo>
                  <a:pt x="32" y="0"/>
                  <a:pt x="33" y="19"/>
                  <a:pt x="33" y="29"/>
                </a:cubicBezTo>
                <a:cubicBezTo>
                  <a:pt x="33" y="61"/>
                  <a:pt x="80" y="95"/>
                  <a:pt x="97" y="120"/>
                </a:cubicBezTo>
                <a:cubicBezTo>
                  <a:pt x="90" y="164"/>
                  <a:pt x="91" y="190"/>
                  <a:pt x="61" y="221"/>
                </a:cubicBezTo>
                <a:cubicBezTo>
                  <a:pt x="52" y="218"/>
                  <a:pt x="40" y="218"/>
                  <a:pt x="33" y="211"/>
                </a:cubicBezTo>
                <a:cubicBezTo>
                  <a:pt x="0" y="178"/>
                  <a:pt x="32" y="102"/>
                  <a:pt x="79" y="102"/>
                </a:cubicBezTo>
                <a:cubicBezTo>
                  <a:pt x="83" y="102"/>
                  <a:pt x="73" y="108"/>
                  <a:pt x="70" y="111"/>
                </a:cubicBezTo>
              </a:path>
            </a:pathLst>
          </a:custGeom>
          <a:noFill/>
          <a:ln w="38100">
            <a:solidFill>
              <a:schemeClr val="tx1"/>
            </a:solidFill>
            <a:round/>
            <a:headEnd/>
            <a:tailEnd/>
          </a:ln>
        </p:spPr>
        <p:txBody>
          <a:bodyPr wrap="none"/>
          <a:lstStyle/>
          <a:p>
            <a:endParaRPr lang="en-US"/>
          </a:p>
        </p:txBody>
      </p:sp>
      <p:sp>
        <p:nvSpPr>
          <p:cNvPr id="17428" name="Text Box 20"/>
          <p:cNvSpPr txBox="1">
            <a:spLocks noChangeArrowheads="1"/>
          </p:cNvSpPr>
          <p:nvPr/>
        </p:nvSpPr>
        <p:spPr bwMode="auto">
          <a:xfrm>
            <a:off x="3581400" y="5867400"/>
            <a:ext cx="1524000" cy="457200"/>
          </a:xfrm>
          <a:prstGeom prst="rect">
            <a:avLst/>
          </a:prstGeom>
          <a:noFill/>
          <a:ln w="9525">
            <a:noFill/>
            <a:miter lim="800000"/>
            <a:headEnd/>
            <a:tailEnd/>
          </a:ln>
        </p:spPr>
        <p:txBody>
          <a:bodyPr>
            <a:spAutoFit/>
          </a:bodyPr>
          <a:lstStyle/>
          <a:p>
            <a:pPr>
              <a:spcBef>
                <a:spcPct val="50000"/>
              </a:spcBef>
            </a:pPr>
            <a:r>
              <a:rPr lang="en-US"/>
              <a:t>Time = T</a:t>
            </a:r>
          </a:p>
        </p:txBody>
      </p:sp>
      <p:sp>
        <p:nvSpPr>
          <p:cNvPr id="17429" name="Text Box 21"/>
          <p:cNvSpPr txBox="1">
            <a:spLocks noChangeArrowheads="1"/>
          </p:cNvSpPr>
          <p:nvPr/>
        </p:nvSpPr>
        <p:spPr bwMode="auto">
          <a:xfrm>
            <a:off x="1752600" y="4724400"/>
            <a:ext cx="762000" cy="457200"/>
          </a:xfrm>
          <a:prstGeom prst="rect">
            <a:avLst/>
          </a:prstGeom>
          <a:noFill/>
          <a:ln w="9525">
            <a:noFill/>
            <a:miter lim="800000"/>
            <a:headEnd/>
            <a:tailEnd/>
          </a:ln>
        </p:spPr>
        <p:txBody>
          <a:bodyPr>
            <a:spAutoFit/>
          </a:bodyPr>
          <a:lstStyle/>
          <a:p>
            <a:pPr>
              <a:spcBef>
                <a:spcPct val="50000"/>
              </a:spcBef>
            </a:pPr>
            <a:r>
              <a:rPr lang="en-US"/>
              <a:t>T0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17411">
                                            <p:txEl>
                                              <p:pRg st="0" end="0"/>
                                            </p:txEl>
                                          </p:spTgt>
                                        </p:tgtEl>
                                        <p:attrNameLst>
                                          <p:attrName>style.opacity</p:attrName>
                                        </p:attrNameLst>
                                      </p:cBhvr>
                                      <p:to>
                                        <p:strVal val="0.02"/>
                                      </p:to>
                                    </p:set>
                                    <p:animEffect filter="image" prLst="opacity: 0.02">
                                      <p:cBhvr rctx="IE">
                                        <p:cTn id="7" dur="indefinite"/>
                                        <p:tgtEl>
                                          <p:spTgt spid="17411">
                                            <p:txEl>
                                              <p:pRg st="0" end="0"/>
                                            </p:txEl>
                                          </p:spTgt>
                                        </p:tgtEl>
                                      </p:cBhvr>
                                    </p:animEffect>
                                  </p:childTnLst>
                                </p:cTn>
                              </p:par>
                              <p:par>
                                <p:cTn id="8" presetID="9" presetClass="emph" presetSubtype="0" grpId="0" nodeType="withEffect">
                                  <p:stCondLst>
                                    <p:cond delay="0"/>
                                  </p:stCondLst>
                                  <p:childTnLst>
                                    <p:set>
                                      <p:cBhvr rctx="PPT">
                                        <p:cTn id="9" dur="indefinite"/>
                                        <p:tgtEl>
                                          <p:spTgt spid="17411">
                                            <p:txEl>
                                              <p:pRg st="1" end="1"/>
                                            </p:txEl>
                                          </p:spTgt>
                                        </p:tgtEl>
                                        <p:attrNameLst>
                                          <p:attrName>style.opacity</p:attrName>
                                        </p:attrNameLst>
                                      </p:cBhvr>
                                      <p:to>
                                        <p:strVal val="0.02"/>
                                      </p:to>
                                    </p:set>
                                    <p:animEffect filter="image" prLst="opacity: 0.02">
                                      <p:cBhvr rctx="IE">
                                        <p:cTn id="10" dur="indefinite"/>
                                        <p:tgtEl>
                                          <p:spTgt spid="17411">
                                            <p:txEl>
                                              <p:pRg st="1" end="1"/>
                                            </p:txEl>
                                          </p:spTgt>
                                        </p:tgtEl>
                                      </p:cBhvr>
                                    </p:animEffect>
                                  </p:childTnLst>
                                </p:cTn>
                              </p:par>
                              <p:par>
                                <p:cTn id="11" presetID="9" presetClass="emph" presetSubtype="0" grpId="0" nodeType="withEffect">
                                  <p:stCondLst>
                                    <p:cond delay="0"/>
                                  </p:stCondLst>
                                  <p:childTnLst>
                                    <p:set>
                                      <p:cBhvr rctx="PPT">
                                        <p:cTn id="12" dur="indefinite"/>
                                        <p:tgtEl>
                                          <p:spTgt spid="17411">
                                            <p:txEl>
                                              <p:pRg st="2" end="2"/>
                                            </p:txEl>
                                          </p:spTgt>
                                        </p:tgtEl>
                                        <p:attrNameLst>
                                          <p:attrName>style.opacity</p:attrName>
                                        </p:attrNameLst>
                                      </p:cBhvr>
                                      <p:to>
                                        <p:strVal val="0.02"/>
                                      </p:to>
                                    </p:set>
                                    <p:animEffect filter="image" prLst="opacity: 0.02">
                                      <p:cBhvr rctx="IE">
                                        <p:cTn id="13" dur="indefinite"/>
                                        <p:tgtEl>
                                          <p:spTgt spid="17411">
                                            <p:txEl>
                                              <p:pRg st="2" end="2"/>
                                            </p:txEl>
                                          </p:spTgt>
                                        </p:tgtEl>
                                      </p:cBhvr>
                                    </p:animEffect>
                                  </p:childTnLst>
                                </p:cTn>
                              </p:par>
                              <p:par>
                                <p:cTn id="14" presetID="9" presetClass="emph" presetSubtype="0" grpId="0" nodeType="withEffect">
                                  <p:stCondLst>
                                    <p:cond delay="0"/>
                                  </p:stCondLst>
                                  <p:childTnLst>
                                    <p:set>
                                      <p:cBhvr rctx="PPT">
                                        <p:cTn id="15" dur="indefinite"/>
                                        <p:tgtEl>
                                          <p:spTgt spid="17411">
                                            <p:txEl>
                                              <p:pRg st="3" end="3"/>
                                            </p:txEl>
                                          </p:spTgt>
                                        </p:tgtEl>
                                        <p:attrNameLst>
                                          <p:attrName>style.opacity</p:attrName>
                                        </p:attrNameLst>
                                      </p:cBhvr>
                                      <p:to>
                                        <p:strVal val="0.02"/>
                                      </p:to>
                                    </p:set>
                                    <p:animEffect filter="image" prLst="opacity: 0.02">
                                      <p:cBhvr rctx="IE">
                                        <p:cTn id="16" dur="indefinite"/>
                                        <p:tgtEl>
                                          <p:spTgt spid="17411">
                                            <p:txEl>
                                              <p:pRg st="3" end="3"/>
                                            </p:txEl>
                                          </p:spTgt>
                                        </p:tgtEl>
                                      </p:cBhvr>
                                    </p:animEffect>
                                  </p:childTnLst>
                                </p:cTn>
                              </p:par>
                              <p:par>
                                <p:cTn id="17" presetID="9" presetClass="emph" presetSubtype="0" grpId="0" nodeType="withEffect">
                                  <p:stCondLst>
                                    <p:cond delay="0"/>
                                  </p:stCondLst>
                                  <p:childTnLst>
                                    <p:set>
                                      <p:cBhvr rctx="PPT">
                                        <p:cTn id="18" dur="indefinite"/>
                                        <p:tgtEl>
                                          <p:spTgt spid="17411">
                                            <p:txEl>
                                              <p:pRg st="4" end="4"/>
                                            </p:txEl>
                                          </p:spTgt>
                                        </p:tgtEl>
                                        <p:attrNameLst>
                                          <p:attrName>style.opacity</p:attrName>
                                        </p:attrNameLst>
                                      </p:cBhvr>
                                      <p:to>
                                        <p:strVal val="0.02"/>
                                      </p:to>
                                    </p:set>
                                    <p:animEffect filter="image" prLst="opacity: 0.02">
                                      <p:cBhvr rctx="IE">
                                        <p:cTn id="19" dur="indefinite"/>
                                        <p:tgtEl>
                                          <p:spTgt spid="1741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grpId="1" nodeType="clickEffect">
                                  <p:stCondLst>
                                    <p:cond delay="0"/>
                                  </p:stCondLst>
                                  <p:childTnLst>
                                    <p:set>
                                      <p:cBhvr rctx="PPT">
                                        <p:cTn id="23" dur="indefinite"/>
                                        <p:tgtEl>
                                          <p:spTgt spid="17411">
                                            <p:txEl>
                                              <p:pRg st="0" end="0"/>
                                            </p:txEl>
                                          </p:spTgt>
                                        </p:tgtEl>
                                        <p:attrNameLst>
                                          <p:attrName>style.opacity</p:attrName>
                                        </p:attrNameLst>
                                      </p:cBhvr>
                                      <p:to>
                                        <p:strVal val="1.0"/>
                                      </p:to>
                                    </p:set>
                                    <p:animEffect filter="image" prLst="opacity: 1.0">
                                      <p:cBhvr rctx="IE">
                                        <p:cTn id="24" dur="indefinite"/>
                                        <p:tgtEl>
                                          <p:spTgt spid="17411">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grpId="1" nodeType="clickEffect">
                                  <p:stCondLst>
                                    <p:cond delay="0"/>
                                  </p:stCondLst>
                                  <p:childTnLst>
                                    <p:set>
                                      <p:cBhvr rctx="PPT">
                                        <p:cTn id="28" dur="indefinite"/>
                                        <p:tgtEl>
                                          <p:spTgt spid="17411">
                                            <p:txEl>
                                              <p:pRg st="1" end="1"/>
                                            </p:txEl>
                                          </p:spTgt>
                                        </p:tgtEl>
                                        <p:attrNameLst>
                                          <p:attrName>style.opacity</p:attrName>
                                        </p:attrNameLst>
                                      </p:cBhvr>
                                      <p:to>
                                        <p:strVal val="1.0"/>
                                      </p:to>
                                    </p:set>
                                    <p:animEffect filter="image" prLst="opacity: 1.0">
                                      <p:cBhvr rctx="IE">
                                        <p:cTn id="29" dur="indefinite"/>
                                        <p:tgtEl>
                                          <p:spTgt spid="17411">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mph" presetSubtype="0" grpId="1" nodeType="clickEffect">
                                  <p:stCondLst>
                                    <p:cond delay="0"/>
                                  </p:stCondLst>
                                  <p:childTnLst>
                                    <p:set>
                                      <p:cBhvr rctx="PPT">
                                        <p:cTn id="33" dur="indefinite"/>
                                        <p:tgtEl>
                                          <p:spTgt spid="17411">
                                            <p:txEl>
                                              <p:pRg st="2" end="2"/>
                                            </p:txEl>
                                          </p:spTgt>
                                        </p:tgtEl>
                                        <p:attrNameLst>
                                          <p:attrName>style.opacity</p:attrName>
                                        </p:attrNameLst>
                                      </p:cBhvr>
                                      <p:to>
                                        <p:strVal val="1.0"/>
                                      </p:to>
                                    </p:set>
                                    <p:animEffect filter="image" prLst="opacity: 1.0">
                                      <p:cBhvr rctx="IE">
                                        <p:cTn id="34" dur="indefinite"/>
                                        <p:tgtEl>
                                          <p:spTgt spid="17411">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mph" presetSubtype="0" grpId="1" nodeType="clickEffect">
                                  <p:stCondLst>
                                    <p:cond delay="0"/>
                                  </p:stCondLst>
                                  <p:childTnLst>
                                    <p:set>
                                      <p:cBhvr rctx="PPT">
                                        <p:cTn id="38" dur="indefinite"/>
                                        <p:tgtEl>
                                          <p:spTgt spid="17411">
                                            <p:txEl>
                                              <p:pRg st="3" end="3"/>
                                            </p:txEl>
                                          </p:spTgt>
                                        </p:tgtEl>
                                        <p:attrNameLst>
                                          <p:attrName>style.opacity</p:attrName>
                                        </p:attrNameLst>
                                      </p:cBhvr>
                                      <p:to>
                                        <p:strVal val="1.0"/>
                                      </p:to>
                                    </p:set>
                                    <p:animEffect filter="image" prLst="opacity: 1.0">
                                      <p:cBhvr rctx="IE">
                                        <p:cTn id="39" dur="indefinite"/>
                                        <p:tgtEl>
                                          <p:spTgt spid="17411">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mph" presetSubtype="0" grpId="1" nodeType="clickEffect">
                                  <p:stCondLst>
                                    <p:cond delay="0"/>
                                  </p:stCondLst>
                                  <p:childTnLst>
                                    <p:set>
                                      <p:cBhvr rctx="PPT">
                                        <p:cTn id="43" dur="indefinite"/>
                                        <p:tgtEl>
                                          <p:spTgt spid="17411">
                                            <p:txEl>
                                              <p:pRg st="4" end="4"/>
                                            </p:txEl>
                                          </p:spTgt>
                                        </p:tgtEl>
                                        <p:attrNameLst>
                                          <p:attrName>style.opacity</p:attrName>
                                        </p:attrNameLst>
                                      </p:cBhvr>
                                      <p:to>
                                        <p:strVal val="1.0"/>
                                      </p:to>
                                    </p:set>
                                    <p:animEffect filter="image" prLst="opacity: 1.0">
                                      <p:cBhvr rctx="IE">
                                        <p:cTn id="44" dur="indefinite"/>
                                        <p:tgtEl>
                                          <p:spTgt spid="17411">
                                            <p:txEl>
                                              <p:pRg st="4" end="4"/>
                                            </p:txEl>
                                          </p:spTgt>
                                        </p:tgtEl>
                                      </p:cBhvr>
                                    </p:animEffect>
                                  </p:childTnLst>
                                </p:cTn>
                              </p:par>
                              <p:par>
                                <p:cTn id="45" presetID="1" presetClass="entr" presetSubtype="0" fill="hold" grpId="0" nodeType="withEffect">
                                  <p:stCondLst>
                                    <p:cond delay="0"/>
                                  </p:stCondLst>
                                  <p:childTnLst>
                                    <p:set>
                                      <p:cBhvr>
                                        <p:cTn id="46" dur="1" fill="hold">
                                          <p:stCondLst>
                                            <p:cond delay="0"/>
                                          </p:stCondLst>
                                        </p:cTn>
                                        <p:tgtEl>
                                          <p:spTgt spid="174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4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41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4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8" presetClass="entr" presetSubtype="6" fill="hold" grpId="0" nodeType="clickEffect">
                                  <p:stCondLst>
                                    <p:cond delay="0"/>
                                  </p:stCondLst>
                                  <p:childTnLst>
                                    <p:set>
                                      <p:cBhvr>
                                        <p:cTn id="58" dur="1" fill="hold">
                                          <p:stCondLst>
                                            <p:cond delay="0"/>
                                          </p:stCondLst>
                                        </p:cTn>
                                        <p:tgtEl>
                                          <p:spTgt spid="17429"/>
                                        </p:tgtEl>
                                        <p:attrNameLst>
                                          <p:attrName>style.visibility</p:attrName>
                                        </p:attrNameLst>
                                      </p:cBhvr>
                                      <p:to>
                                        <p:strVal val="visible"/>
                                      </p:to>
                                    </p:set>
                                    <p:animEffect transition="in" filter="strips(downRight)">
                                      <p:cBhvr>
                                        <p:cTn id="59" dur="1000"/>
                                        <p:tgtEl>
                                          <p:spTgt spid="17429"/>
                                        </p:tgtEl>
                                      </p:cBhvr>
                                    </p:animEffect>
                                  </p:childTnLst>
                                </p:cTn>
                              </p:par>
                              <p:par>
                                <p:cTn id="60" presetID="18" presetClass="entr" presetSubtype="6" fill="hold" grpId="0" nodeType="withEffect">
                                  <p:stCondLst>
                                    <p:cond delay="0"/>
                                  </p:stCondLst>
                                  <p:childTnLst>
                                    <p:set>
                                      <p:cBhvr>
                                        <p:cTn id="61" dur="1" fill="hold">
                                          <p:stCondLst>
                                            <p:cond delay="0"/>
                                          </p:stCondLst>
                                        </p:cTn>
                                        <p:tgtEl>
                                          <p:spTgt spid="17422"/>
                                        </p:tgtEl>
                                        <p:attrNameLst>
                                          <p:attrName>style.visibility</p:attrName>
                                        </p:attrNameLst>
                                      </p:cBhvr>
                                      <p:to>
                                        <p:strVal val="visible"/>
                                      </p:to>
                                    </p:set>
                                    <p:animEffect transition="in" filter="strips(downRight)">
                                      <p:cBhvr>
                                        <p:cTn id="62" dur="1000"/>
                                        <p:tgtEl>
                                          <p:spTgt spid="17422"/>
                                        </p:tgtEl>
                                      </p:cBhvr>
                                    </p:animEffect>
                                  </p:childTnLst>
                                </p:cTn>
                              </p:par>
                              <p:par>
                                <p:cTn id="63" presetID="18" presetClass="entr" presetSubtype="6" fill="hold" nodeType="withEffect">
                                  <p:stCondLst>
                                    <p:cond delay="0"/>
                                  </p:stCondLst>
                                  <p:childTnLst>
                                    <p:set>
                                      <p:cBhvr>
                                        <p:cTn id="64" dur="1" fill="hold">
                                          <p:stCondLst>
                                            <p:cond delay="0"/>
                                          </p:stCondLst>
                                        </p:cTn>
                                        <p:tgtEl>
                                          <p:spTgt spid="17419"/>
                                        </p:tgtEl>
                                        <p:attrNameLst>
                                          <p:attrName>style.visibility</p:attrName>
                                        </p:attrNameLst>
                                      </p:cBhvr>
                                      <p:to>
                                        <p:strVal val="visible"/>
                                      </p:to>
                                    </p:set>
                                    <p:animEffect transition="in" filter="strips(downRight)">
                                      <p:cBhvr>
                                        <p:cTn id="65" dur="1000"/>
                                        <p:tgtEl>
                                          <p:spTgt spid="17419"/>
                                        </p:tgtEl>
                                      </p:cBhvr>
                                    </p:animEffect>
                                  </p:childTnLst>
                                </p:cTn>
                              </p:par>
                            </p:childTnLst>
                          </p:cTn>
                        </p:par>
                      </p:childTnLst>
                    </p:cTn>
                  </p:par>
                  <p:par>
                    <p:cTn id="66" fill="hold">
                      <p:stCondLst>
                        <p:cond delay="indefinite"/>
                      </p:stCondLst>
                      <p:childTnLst>
                        <p:par>
                          <p:cTn id="67" fill="hold">
                            <p:stCondLst>
                              <p:cond delay="0"/>
                            </p:stCondLst>
                            <p:childTnLst>
                              <p:par>
                                <p:cTn id="68" presetID="18" presetClass="entr" presetSubtype="9" fill="hold" grpId="0" nodeType="clickEffect">
                                  <p:stCondLst>
                                    <p:cond delay="0"/>
                                  </p:stCondLst>
                                  <p:childTnLst>
                                    <p:set>
                                      <p:cBhvr>
                                        <p:cTn id="69" dur="1" fill="hold">
                                          <p:stCondLst>
                                            <p:cond delay="0"/>
                                          </p:stCondLst>
                                        </p:cTn>
                                        <p:tgtEl>
                                          <p:spTgt spid="17424"/>
                                        </p:tgtEl>
                                        <p:attrNameLst>
                                          <p:attrName>style.visibility</p:attrName>
                                        </p:attrNameLst>
                                      </p:cBhvr>
                                      <p:to>
                                        <p:strVal val="visible"/>
                                      </p:to>
                                    </p:set>
                                    <p:animEffect transition="in" filter="strips(upLeft)">
                                      <p:cBhvr>
                                        <p:cTn id="70" dur="1000"/>
                                        <p:tgtEl>
                                          <p:spTgt spid="17424"/>
                                        </p:tgtEl>
                                      </p:cBhvr>
                                    </p:animEffect>
                                  </p:childTnLst>
                                </p:cTn>
                              </p:par>
                              <p:par>
                                <p:cTn id="71" presetID="18" presetClass="entr" presetSubtype="9" fill="hold" grpId="0" nodeType="withEffect">
                                  <p:stCondLst>
                                    <p:cond delay="0"/>
                                  </p:stCondLst>
                                  <p:childTnLst>
                                    <p:set>
                                      <p:cBhvr>
                                        <p:cTn id="72" dur="1" fill="hold">
                                          <p:stCondLst>
                                            <p:cond delay="0"/>
                                          </p:stCondLst>
                                        </p:cTn>
                                        <p:tgtEl>
                                          <p:spTgt spid="17428"/>
                                        </p:tgtEl>
                                        <p:attrNameLst>
                                          <p:attrName>style.visibility</p:attrName>
                                        </p:attrNameLst>
                                      </p:cBhvr>
                                      <p:to>
                                        <p:strVal val="visible"/>
                                      </p:to>
                                    </p:set>
                                    <p:animEffect transition="in" filter="strips(upLeft)">
                                      <p:cBhvr>
                                        <p:cTn id="73" dur="1000"/>
                                        <p:tgtEl>
                                          <p:spTgt spid="17428"/>
                                        </p:tgtEl>
                                      </p:cBhvr>
                                    </p:animEffect>
                                  </p:childTnLst>
                                </p:cTn>
                              </p:par>
                              <p:par>
                                <p:cTn id="74" presetID="18" presetClass="entr" presetSubtype="9" fill="hold" grpId="1" nodeType="withEffect">
                                  <p:stCondLst>
                                    <p:cond delay="0"/>
                                  </p:stCondLst>
                                  <p:childTnLst>
                                    <p:set>
                                      <p:cBhvr>
                                        <p:cTn id="75" dur="1" fill="hold">
                                          <p:stCondLst>
                                            <p:cond delay="0"/>
                                          </p:stCondLst>
                                        </p:cTn>
                                        <p:tgtEl>
                                          <p:spTgt spid="17428"/>
                                        </p:tgtEl>
                                        <p:attrNameLst>
                                          <p:attrName>style.visibility</p:attrName>
                                        </p:attrNameLst>
                                      </p:cBhvr>
                                      <p:to>
                                        <p:strVal val="visible"/>
                                      </p:to>
                                    </p:set>
                                    <p:animEffect transition="in" filter="strips(upLeft)">
                                      <p:cBhvr>
                                        <p:cTn id="76" dur="1000"/>
                                        <p:tgtEl>
                                          <p:spTgt spid="17428"/>
                                        </p:tgtEl>
                                      </p:cBhvr>
                                    </p:animEffect>
                                  </p:childTnLst>
                                </p:cTn>
                              </p:par>
                              <p:par>
                                <p:cTn id="77" presetID="18" presetClass="entr" presetSubtype="9" fill="hold" nodeType="withEffect">
                                  <p:stCondLst>
                                    <p:cond delay="0"/>
                                  </p:stCondLst>
                                  <p:childTnLst>
                                    <p:set>
                                      <p:cBhvr>
                                        <p:cTn id="78" dur="1" fill="hold">
                                          <p:stCondLst>
                                            <p:cond delay="0"/>
                                          </p:stCondLst>
                                        </p:cTn>
                                        <p:tgtEl>
                                          <p:spTgt spid="17420"/>
                                        </p:tgtEl>
                                        <p:attrNameLst>
                                          <p:attrName>style.visibility</p:attrName>
                                        </p:attrNameLst>
                                      </p:cBhvr>
                                      <p:to>
                                        <p:strVal val="visible"/>
                                      </p:to>
                                    </p:set>
                                    <p:animEffect transition="in" filter="strips(upLeft)">
                                      <p:cBhvr>
                                        <p:cTn id="79" dur="1000"/>
                                        <p:tgtEl>
                                          <p:spTgt spid="17420"/>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74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allAtOnce"/>
      <p:bldP spid="17411" grpId="1" build="p"/>
      <p:bldP spid="17417" grpId="0" animBg="1"/>
      <p:bldP spid="17418" grpId="0" animBg="1"/>
      <p:bldP spid="17422" grpId="0"/>
      <p:bldP spid="17423" grpId="0"/>
      <p:bldP spid="17424" grpId="0"/>
      <p:bldP spid="17426" grpId="0" animBg="1"/>
      <p:bldP spid="17427" grpId="0" animBg="1"/>
      <p:bldP spid="17428" grpId="0"/>
      <p:bldP spid="17428" grpId="1"/>
      <p:bldP spid="174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228600" y="609600"/>
            <a:ext cx="8534400" cy="6019800"/>
          </a:xfrm>
        </p:spPr>
        <p:txBody>
          <a:bodyPr/>
          <a:lstStyle/>
          <a:p>
            <a:pPr marL="1066800" lvl="1" indent="-609600">
              <a:spcBef>
                <a:spcPct val="25000"/>
              </a:spcBef>
            </a:pPr>
            <a:r>
              <a:rPr lang="en-US" smtClean="0"/>
              <a:t>Assume that when the client node sends a message  “time = ? ”,  it’s clock time is  T</a:t>
            </a:r>
            <a:r>
              <a:rPr lang="en-US" baseline="-4000" smtClean="0"/>
              <a:t>0</a:t>
            </a:r>
          </a:p>
          <a:p>
            <a:pPr marL="1066800" lvl="1" indent="-609600">
              <a:spcBef>
                <a:spcPct val="25000"/>
              </a:spcBef>
            </a:pPr>
            <a:r>
              <a:rPr lang="en-US" smtClean="0"/>
              <a:t>Time server quickly responds with a message “ time=T”</a:t>
            </a:r>
          </a:p>
          <a:p>
            <a:pPr marL="1066800" lvl="1" indent="-609600">
              <a:spcBef>
                <a:spcPct val="25000"/>
              </a:spcBef>
            </a:pPr>
            <a:r>
              <a:rPr lang="en-US" smtClean="0"/>
              <a:t>Node receives the “ time = T ” message at time T</a:t>
            </a:r>
            <a:r>
              <a:rPr lang="en-US" baseline="-4000" smtClean="0"/>
              <a:t>1</a:t>
            </a:r>
          </a:p>
          <a:p>
            <a:pPr marL="1066800" lvl="1" indent="-609600">
              <a:spcBef>
                <a:spcPct val="25000"/>
              </a:spcBef>
            </a:pPr>
            <a:r>
              <a:rPr lang="en-US" smtClean="0"/>
              <a:t>So time required for propagation of message “time = T” is ( T</a:t>
            </a:r>
            <a:r>
              <a:rPr lang="en-US" baseline="-4000" smtClean="0"/>
              <a:t>1</a:t>
            </a:r>
            <a:r>
              <a:rPr lang="en-US" smtClean="0"/>
              <a:t> – T</a:t>
            </a:r>
            <a:r>
              <a:rPr lang="en-US" baseline="-4000" smtClean="0"/>
              <a:t>0</a:t>
            </a:r>
            <a:r>
              <a:rPr lang="en-US" smtClean="0"/>
              <a:t>) / 2</a:t>
            </a:r>
          </a:p>
          <a:p>
            <a:pPr marL="1066800" lvl="1" indent="-609600">
              <a:spcBef>
                <a:spcPct val="25000"/>
              </a:spcBef>
            </a:pPr>
            <a:r>
              <a:rPr lang="en-US" smtClean="0"/>
              <a:t>Immediately after receiving the message “time=T”</a:t>
            </a:r>
          </a:p>
          <a:p>
            <a:pPr marL="1466850" lvl="2" indent="-609600">
              <a:spcBef>
                <a:spcPct val="25000"/>
              </a:spcBef>
            </a:pPr>
            <a:r>
              <a:rPr lang="en-US" smtClean="0"/>
              <a:t>Node clock is re-adjusted to T + ( T</a:t>
            </a:r>
            <a:r>
              <a:rPr lang="en-US" baseline="-4000" smtClean="0"/>
              <a:t>1 </a:t>
            </a:r>
            <a:r>
              <a:rPr lang="en-US" smtClean="0"/>
              <a:t>- T</a:t>
            </a:r>
            <a:r>
              <a:rPr lang="en-US" baseline="-4000" smtClean="0"/>
              <a:t>0 </a:t>
            </a:r>
            <a:r>
              <a:rPr lang="en-US" smtClean="0"/>
              <a:t>) / 2</a:t>
            </a:r>
          </a:p>
          <a:p>
            <a:pPr marL="609600" indent="-609600">
              <a:spcBef>
                <a:spcPct val="25000"/>
              </a:spcBef>
            </a:pPr>
            <a:r>
              <a:rPr lang="en-US" smtClean="0"/>
              <a:t>Problem with passive time server centralized algorithm</a:t>
            </a:r>
          </a:p>
          <a:p>
            <a:pPr marL="1066800" lvl="1" indent="-609600">
              <a:spcBef>
                <a:spcPct val="25000"/>
              </a:spcBef>
            </a:pPr>
            <a:r>
              <a:rPr lang="en-US" smtClean="0"/>
              <a:t>(T</a:t>
            </a:r>
            <a:r>
              <a:rPr lang="en-US" baseline="-4000" smtClean="0"/>
              <a:t>1</a:t>
            </a:r>
            <a:r>
              <a:rPr lang="en-US" smtClean="0"/>
              <a:t>-T</a:t>
            </a:r>
            <a:r>
              <a:rPr lang="en-US" baseline="-4000" smtClean="0"/>
              <a:t>0</a:t>
            </a:r>
            <a:r>
              <a:rPr lang="en-US" smtClean="0"/>
              <a:t>)/2 is not a good estimate of message propagation time</a:t>
            </a:r>
          </a:p>
        </p:txBody>
      </p:sp>
      <p:sp>
        <p:nvSpPr>
          <p:cNvPr id="16387" name="Rectangle 4"/>
          <p:cNvSpPr>
            <a:spLocks noGrp="1" noChangeArrowheads="1"/>
          </p:cNvSpPr>
          <p:nvPr>
            <p:ph type="title"/>
          </p:nvPr>
        </p:nvSpPr>
        <p:spPr>
          <a:xfrm>
            <a:off x="685800" y="0"/>
            <a:ext cx="8077200" cy="685800"/>
          </a:xfrm>
          <a:noFill/>
        </p:spPr>
        <p:txBody>
          <a:bodyPr/>
          <a:lstStyle/>
          <a:p>
            <a:r>
              <a:rPr lang="en-US" smtClean="0"/>
              <a:t>Clock Synchronization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152400" y="914400"/>
            <a:ext cx="8763000" cy="5638800"/>
          </a:xfrm>
        </p:spPr>
        <p:txBody>
          <a:bodyPr/>
          <a:lstStyle/>
          <a:p>
            <a:pPr marL="457200" indent="-457200"/>
            <a:r>
              <a:rPr lang="en-US" smtClean="0"/>
              <a:t>Two methods to improve estimated value:</a:t>
            </a:r>
          </a:p>
          <a:p>
            <a:pPr marL="914400" lvl="1" indent="-457200">
              <a:buFont typeface="Wingdings 3" pitchFamily="18" charset="2"/>
              <a:buAutoNum type="arabicPeriod"/>
            </a:pPr>
            <a:r>
              <a:rPr lang="en-US" smtClean="0"/>
              <a:t>Assumes the availability of the approximate time taken by time server to handle the “time=?”.   Let it be I</a:t>
            </a:r>
          </a:p>
          <a:p>
            <a:pPr marL="1314450" lvl="2" indent="-457200"/>
            <a:r>
              <a:rPr lang="en-US" smtClean="0"/>
              <a:t>So the better estimate of time is</a:t>
            </a:r>
            <a:r>
              <a:rPr lang="en-US" smtClean="0">
                <a:sym typeface="Wingdings" pitchFamily="2" charset="2"/>
              </a:rPr>
              <a:t>   </a:t>
            </a:r>
            <a:r>
              <a:rPr lang="en-US" smtClean="0"/>
              <a:t>T + ( T</a:t>
            </a:r>
            <a:r>
              <a:rPr lang="en-US" baseline="-4000" smtClean="0"/>
              <a:t>1 </a:t>
            </a:r>
            <a:r>
              <a:rPr lang="en-US" smtClean="0"/>
              <a:t>- T</a:t>
            </a:r>
            <a:r>
              <a:rPr lang="en-US" baseline="-4000" smtClean="0"/>
              <a:t>0 </a:t>
            </a:r>
            <a:r>
              <a:rPr lang="en-US" smtClean="0"/>
              <a:t>– I ) / 2</a:t>
            </a:r>
          </a:p>
          <a:p>
            <a:pPr marL="914400" lvl="1" indent="-457200">
              <a:buFont typeface="Wingdings 3" pitchFamily="18" charset="2"/>
              <a:buAutoNum type="arabicPeriod"/>
            </a:pPr>
            <a:r>
              <a:rPr lang="en-US" smtClean="0"/>
              <a:t>Cristian Method: </a:t>
            </a:r>
          </a:p>
          <a:p>
            <a:pPr marL="914400" lvl="1" indent="-457200"/>
            <a:r>
              <a:rPr lang="en-US" smtClean="0"/>
              <a:t>Several measurements of T</a:t>
            </a:r>
            <a:r>
              <a:rPr lang="en-US" baseline="-4000" smtClean="0"/>
              <a:t>1</a:t>
            </a:r>
            <a:r>
              <a:rPr lang="en-US" smtClean="0"/>
              <a:t>-T</a:t>
            </a:r>
            <a:r>
              <a:rPr lang="en-US" baseline="-4000" smtClean="0"/>
              <a:t>0</a:t>
            </a:r>
            <a:r>
              <a:rPr lang="en-US" smtClean="0"/>
              <a:t> are made</a:t>
            </a:r>
          </a:p>
          <a:p>
            <a:pPr marL="914400" lvl="1" indent="-457200"/>
            <a:r>
              <a:rPr lang="en-US" smtClean="0"/>
              <a:t>T</a:t>
            </a:r>
            <a:r>
              <a:rPr lang="en-US" baseline="-4000" smtClean="0"/>
              <a:t>1</a:t>
            </a:r>
            <a:r>
              <a:rPr lang="en-US" smtClean="0"/>
              <a:t>-T</a:t>
            </a:r>
            <a:r>
              <a:rPr lang="en-US" baseline="-4000" smtClean="0"/>
              <a:t>0</a:t>
            </a:r>
            <a:r>
              <a:rPr lang="en-US" smtClean="0"/>
              <a:t> which exceeds some threshold are discarded</a:t>
            </a:r>
          </a:p>
          <a:p>
            <a:pPr marL="914400" lvl="1" indent="-457200"/>
            <a:r>
              <a:rPr lang="en-US" smtClean="0"/>
              <a:t>Average of remaining measurements are calculated and Half of the calculated value is used as the value to be added to T  </a:t>
            </a:r>
          </a:p>
        </p:txBody>
      </p:sp>
      <p:sp>
        <p:nvSpPr>
          <p:cNvPr id="17411" name="Rectangle 4"/>
          <p:cNvSpPr>
            <a:spLocks noGrp="1" noChangeArrowheads="1"/>
          </p:cNvSpPr>
          <p:nvPr>
            <p:ph type="title"/>
          </p:nvPr>
        </p:nvSpPr>
        <p:spPr>
          <a:xfrm>
            <a:off x="533400" y="0"/>
            <a:ext cx="8077200" cy="685800"/>
          </a:xfrm>
          <a:noFill/>
        </p:spPr>
        <p:txBody>
          <a:bodyPr/>
          <a:lstStyle/>
          <a:p>
            <a:r>
              <a:rPr lang="en-US" smtClean="0"/>
              <a:t>Clock Synchronization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311150" y="838200"/>
            <a:ext cx="8680450" cy="5791200"/>
          </a:xfrm>
        </p:spPr>
        <p:txBody>
          <a:bodyPr/>
          <a:lstStyle/>
          <a:p>
            <a:pPr>
              <a:lnSpc>
                <a:spcPct val="120000"/>
              </a:lnSpc>
            </a:pPr>
            <a:r>
              <a:rPr lang="en-US" smtClean="0"/>
              <a:t>Active time server centralized algorithm</a:t>
            </a:r>
          </a:p>
          <a:p>
            <a:pPr lvl="1">
              <a:lnSpc>
                <a:spcPct val="120000"/>
              </a:lnSpc>
            </a:pPr>
            <a:r>
              <a:rPr lang="en-US" smtClean="0"/>
              <a:t>Time server periodically broadcasts its clock time (“time=T”)</a:t>
            </a:r>
          </a:p>
          <a:p>
            <a:pPr lvl="1">
              <a:lnSpc>
                <a:spcPct val="120000"/>
              </a:lnSpc>
            </a:pPr>
            <a:r>
              <a:rPr lang="en-US" smtClean="0"/>
              <a:t>Each node has the a priori knowledge of  approximate time (Ta) required for propagation of  message “time=T” from time server node to its own node</a:t>
            </a:r>
          </a:p>
          <a:p>
            <a:pPr lvl="1">
              <a:lnSpc>
                <a:spcPct val="120000"/>
              </a:lnSpc>
            </a:pPr>
            <a:r>
              <a:rPr lang="en-US" smtClean="0"/>
              <a:t>Nodes clock is readjusted to time “T + Ta”, when broadcast message is received</a:t>
            </a:r>
          </a:p>
          <a:p>
            <a:pPr>
              <a:lnSpc>
                <a:spcPct val="120000"/>
              </a:lnSpc>
            </a:pPr>
            <a:r>
              <a:rPr lang="en-US" smtClean="0"/>
              <a:t>Drawbacks of Active time server centralized algorithm</a:t>
            </a:r>
          </a:p>
          <a:p>
            <a:pPr lvl="2">
              <a:lnSpc>
                <a:spcPct val="120000"/>
              </a:lnSpc>
            </a:pPr>
            <a:r>
              <a:rPr lang="en-US" smtClean="0"/>
              <a:t>Not Fault tolerant</a:t>
            </a:r>
          </a:p>
          <a:p>
            <a:pPr lvl="2">
              <a:lnSpc>
                <a:spcPct val="120000"/>
              </a:lnSpc>
            </a:pPr>
            <a:r>
              <a:rPr lang="en-US" smtClean="0"/>
              <a:t>Broadcast facility is required</a:t>
            </a:r>
          </a:p>
        </p:txBody>
      </p:sp>
      <p:sp>
        <p:nvSpPr>
          <p:cNvPr id="18435" name="Rectangle 4"/>
          <p:cNvSpPr>
            <a:spLocks noGrp="1" noChangeArrowheads="1"/>
          </p:cNvSpPr>
          <p:nvPr>
            <p:ph type="title"/>
          </p:nvPr>
        </p:nvSpPr>
        <p:spPr>
          <a:xfrm>
            <a:off x="609600" y="0"/>
            <a:ext cx="8077200" cy="609600"/>
          </a:xfrm>
          <a:noFill/>
        </p:spPr>
        <p:txBody>
          <a:bodyPr/>
          <a:lstStyle/>
          <a:p>
            <a:r>
              <a:rPr lang="en-US" smtClean="0"/>
              <a:t>Clock Synchronization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304800" y="609600"/>
            <a:ext cx="8382000" cy="5867400"/>
          </a:xfrm>
        </p:spPr>
        <p:txBody>
          <a:bodyPr/>
          <a:lstStyle/>
          <a:p>
            <a:r>
              <a:rPr lang="en-US" smtClean="0"/>
              <a:t>Berkeley algorithm </a:t>
            </a:r>
          </a:p>
          <a:p>
            <a:pPr lvl="1"/>
            <a:r>
              <a:rPr lang="en-US" smtClean="0"/>
              <a:t>overcomes the drawbacks of active time server algorithm</a:t>
            </a:r>
          </a:p>
          <a:p>
            <a:pPr lvl="1"/>
            <a:r>
              <a:rPr lang="en-US" smtClean="0"/>
              <a:t>Time server periodically sends message “ time = ? ” to all nodes in the group</a:t>
            </a:r>
          </a:p>
          <a:p>
            <a:pPr lvl="1"/>
            <a:r>
              <a:rPr lang="en-US" smtClean="0"/>
              <a:t>On receiving the message each computer sends back its clock value to time server</a:t>
            </a:r>
          </a:p>
          <a:p>
            <a:pPr lvl="1"/>
            <a:r>
              <a:rPr lang="en-US" smtClean="0"/>
              <a:t>Time server has a priori knowledge of the approximate time required to propagate message from each node to time server </a:t>
            </a:r>
          </a:p>
          <a:p>
            <a:pPr lvl="1"/>
            <a:r>
              <a:rPr lang="en-US" smtClean="0"/>
              <a:t>Based on this knowledge, it readjusts the clock values of reply messages of each member of the group</a:t>
            </a:r>
          </a:p>
        </p:txBody>
      </p:sp>
      <p:sp>
        <p:nvSpPr>
          <p:cNvPr id="19459" name="Rectangle 5"/>
          <p:cNvSpPr>
            <a:spLocks noChangeArrowheads="1"/>
          </p:cNvSpPr>
          <p:nvPr/>
        </p:nvSpPr>
        <p:spPr bwMode="auto">
          <a:xfrm>
            <a:off x="609600" y="0"/>
            <a:ext cx="8077200" cy="609600"/>
          </a:xfrm>
          <a:prstGeom prst="rect">
            <a:avLst/>
          </a:prstGeom>
          <a:noFill/>
          <a:ln w="9525">
            <a:noFill/>
            <a:miter lim="800000"/>
            <a:headEnd/>
            <a:tailEnd/>
          </a:ln>
        </p:spPr>
        <p:txBody>
          <a:bodyPr anchor="b"/>
          <a:lstStyle/>
          <a:p>
            <a:pPr algn="ctr"/>
            <a:r>
              <a:rPr kumimoji="1" lang="en-US" sz="3600">
                <a:solidFill>
                  <a:srgbClr val="000099"/>
                </a:solidFill>
              </a:rPr>
              <a:t>Clock Synchronization</a:t>
            </a:r>
          </a:p>
        </p:txBody>
      </p:sp>
      <p:sp>
        <p:nvSpPr>
          <p:cNvPr id="19460" name="Rectangle 6"/>
          <p:cNvSpPr>
            <a:spLocks noGrp="1" noChangeArrowheads="1"/>
          </p:cNvSpPr>
          <p:nvPr>
            <p:ph type="title"/>
          </p:nvPr>
        </p:nvSpPr>
        <p:spPr/>
        <p:txBody>
          <a:bodyPr/>
          <a:lstStyle/>
          <a:p>
            <a:endParaRPr lang="en-GB"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endParaRPr lang="en-GB" smtClean="0"/>
          </a:p>
        </p:txBody>
      </p:sp>
      <p:sp>
        <p:nvSpPr>
          <p:cNvPr id="20483" name="Oval 4"/>
          <p:cNvSpPr>
            <a:spLocks noChangeArrowheads="1"/>
          </p:cNvSpPr>
          <p:nvPr/>
        </p:nvSpPr>
        <p:spPr bwMode="auto">
          <a:xfrm>
            <a:off x="3581400" y="2667000"/>
            <a:ext cx="1752600" cy="1600200"/>
          </a:xfrm>
          <a:prstGeom prst="ellipse">
            <a:avLst/>
          </a:prstGeom>
          <a:solidFill>
            <a:srgbClr val="00FF00"/>
          </a:solidFill>
          <a:ln w="38100" algn="ctr">
            <a:solidFill>
              <a:srgbClr val="FF00FF"/>
            </a:solidFill>
            <a:round/>
            <a:headEnd/>
            <a:tailEnd/>
          </a:ln>
        </p:spPr>
        <p:txBody>
          <a:bodyPr/>
          <a:lstStyle/>
          <a:p>
            <a:r>
              <a:rPr lang="en-US"/>
              <a:t>  Time Server        </a:t>
            </a:r>
          </a:p>
          <a:p>
            <a:r>
              <a:rPr lang="en-US"/>
              <a:t>  (TS)</a:t>
            </a:r>
          </a:p>
        </p:txBody>
      </p:sp>
      <p:sp>
        <p:nvSpPr>
          <p:cNvPr id="20484" name="Oval 5"/>
          <p:cNvSpPr>
            <a:spLocks noChangeArrowheads="1"/>
          </p:cNvSpPr>
          <p:nvPr/>
        </p:nvSpPr>
        <p:spPr bwMode="auto">
          <a:xfrm>
            <a:off x="3733800" y="609600"/>
            <a:ext cx="1219200" cy="1066800"/>
          </a:xfrm>
          <a:prstGeom prst="ellipse">
            <a:avLst/>
          </a:prstGeom>
          <a:solidFill>
            <a:srgbClr val="FFFF00"/>
          </a:solidFill>
          <a:ln w="38100" algn="ctr">
            <a:solidFill>
              <a:srgbClr val="339966"/>
            </a:solidFill>
            <a:round/>
            <a:headEnd/>
            <a:tailEnd/>
          </a:ln>
        </p:spPr>
        <p:txBody>
          <a:bodyPr/>
          <a:lstStyle/>
          <a:p>
            <a:r>
              <a:rPr lang="en-US"/>
              <a:t>Node   </a:t>
            </a:r>
          </a:p>
          <a:p>
            <a:r>
              <a:rPr lang="en-US"/>
              <a:t>   A</a:t>
            </a:r>
          </a:p>
        </p:txBody>
      </p:sp>
      <p:sp>
        <p:nvSpPr>
          <p:cNvPr id="20485" name="Text Box 15"/>
          <p:cNvSpPr txBox="1">
            <a:spLocks noChangeArrowheads="1"/>
          </p:cNvSpPr>
          <p:nvPr/>
        </p:nvSpPr>
        <p:spPr bwMode="auto">
          <a:xfrm rot="-857069">
            <a:off x="1219200" y="2133600"/>
            <a:ext cx="1922463" cy="457200"/>
          </a:xfrm>
          <a:prstGeom prst="rect">
            <a:avLst/>
          </a:prstGeom>
          <a:noFill/>
          <a:ln w="9525">
            <a:noFill/>
            <a:miter lim="800000"/>
            <a:headEnd/>
            <a:tailEnd/>
          </a:ln>
        </p:spPr>
        <p:txBody>
          <a:bodyPr>
            <a:spAutoFit/>
          </a:bodyPr>
          <a:lstStyle/>
          <a:p>
            <a:r>
              <a:rPr lang="en-US">
                <a:solidFill>
                  <a:srgbClr val="0000CC"/>
                </a:solidFill>
              </a:rPr>
              <a:t>(1) “Time=?”</a:t>
            </a:r>
            <a:endParaRPr lang="en-US" baseline="50000">
              <a:solidFill>
                <a:srgbClr val="0000CC"/>
              </a:solidFill>
            </a:endParaRPr>
          </a:p>
        </p:txBody>
      </p:sp>
      <p:sp>
        <p:nvSpPr>
          <p:cNvPr id="20486" name="Oval 17"/>
          <p:cNvSpPr>
            <a:spLocks noChangeArrowheads="1"/>
          </p:cNvSpPr>
          <p:nvPr/>
        </p:nvSpPr>
        <p:spPr bwMode="auto">
          <a:xfrm>
            <a:off x="1143000" y="2971800"/>
            <a:ext cx="1219200" cy="1066800"/>
          </a:xfrm>
          <a:prstGeom prst="ellipse">
            <a:avLst/>
          </a:prstGeom>
          <a:solidFill>
            <a:srgbClr val="FFFF00"/>
          </a:solidFill>
          <a:ln w="38100" algn="ctr">
            <a:solidFill>
              <a:srgbClr val="339966"/>
            </a:solidFill>
            <a:round/>
            <a:headEnd/>
            <a:tailEnd/>
          </a:ln>
        </p:spPr>
        <p:txBody>
          <a:bodyPr/>
          <a:lstStyle/>
          <a:p>
            <a:r>
              <a:rPr lang="en-US"/>
              <a:t>Node   </a:t>
            </a:r>
          </a:p>
          <a:p>
            <a:r>
              <a:rPr lang="en-US"/>
              <a:t>   B</a:t>
            </a:r>
          </a:p>
        </p:txBody>
      </p:sp>
      <p:sp>
        <p:nvSpPr>
          <p:cNvPr id="20487" name="Oval 18"/>
          <p:cNvSpPr>
            <a:spLocks noChangeArrowheads="1"/>
          </p:cNvSpPr>
          <p:nvPr/>
        </p:nvSpPr>
        <p:spPr bwMode="auto">
          <a:xfrm>
            <a:off x="3810000" y="5257800"/>
            <a:ext cx="1295400" cy="1143000"/>
          </a:xfrm>
          <a:prstGeom prst="ellipse">
            <a:avLst/>
          </a:prstGeom>
          <a:solidFill>
            <a:srgbClr val="FFFF00"/>
          </a:solidFill>
          <a:ln w="38100" algn="ctr">
            <a:solidFill>
              <a:srgbClr val="339966"/>
            </a:solidFill>
            <a:round/>
            <a:headEnd/>
            <a:tailEnd/>
          </a:ln>
        </p:spPr>
        <p:txBody>
          <a:bodyPr/>
          <a:lstStyle/>
          <a:p>
            <a:r>
              <a:rPr lang="en-US"/>
              <a:t>Node   </a:t>
            </a:r>
          </a:p>
          <a:p>
            <a:r>
              <a:rPr lang="en-US"/>
              <a:t>   D</a:t>
            </a:r>
          </a:p>
        </p:txBody>
      </p:sp>
      <p:sp>
        <p:nvSpPr>
          <p:cNvPr id="20488" name="Oval 19"/>
          <p:cNvSpPr>
            <a:spLocks noChangeArrowheads="1"/>
          </p:cNvSpPr>
          <p:nvPr/>
        </p:nvSpPr>
        <p:spPr bwMode="auto">
          <a:xfrm>
            <a:off x="6934200" y="2667000"/>
            <a:ext cx="1295400" cy="1143000"/>
          </a:xfrm>
          <a:prstGeom prst="ellipse">
            <a:avLst/>
          </a:prstGeom>
          <a:solidFill>
            <a:srgbClr val="FFFF00"/>
          </a:solidFill>
          <a:ln w="38100" algn="ctr">
            <a:solidFill>
              <a:srgbClr val="339966"/>
            </a:solidFill>
            <a:round/>
            <a:headEnd/>
            <a:tailEnd/>
          </a:ln>
        </p:spPr>
        <p:txBody>
          <a:bodyPr/>
          <a:lstStyle/>
          <a:p>
            <a:r>
              <a:rPr lang="en-US"/>
              <a:t>Node   </a:t>
            </a:r>
          </a:p>
          <a:p>
            <a:r>
              <a:rPr lang="en-US"/>
              <a:t>   C</a:t>
            </a:r>
          </a:p>
        </p:txBody>
      </p:sp>
      <p:sp>
        <p:nvSpPr>
          <p:cNvPr id="20489" name="Freeform 26"/>
          <p:cNvSpPr>
            <a:spLocks/>
          </p:cNvSpPr>
          <p:nvPr/>
        </p:nvSpPr>
        <p:spPr bwMode="auto">
          <a:xfrm>
            <a:off x="3263900" y="1143000"/>
            <a:ext cx="546100" cy="1752600"/>
          </a:xfrm>
          <a:custGeom>
            <a:avLst/>
            <a:gdLst>
              <a:gd name="T0" fmla="*/ 546100 w 344"/>
              <a:gd name="T1" fmla="*/ 1752600 h 1104"/>
              <a:gd name="T2" fmla="*/ 12700 w 344"/>
              <a:gd name="T3" fmla="*/ 914400 h 1104"/>
              <a:gd name="T4" fmla="*/ 469900 w 344"/>
              <a:gd name="T5" fmla="*/ 0 h 1104"/>
              <a:gd name="T6" fmla="*/ 0 60000 65536"/>
              <a:gd name="T7" fmla="*/ 0 60000 65536"/>
              <a:gd name="T8" fmla="*/ 0 60000 65536"/>
              <a:gd name="T9" fmla="*/ 0 w 344"/>
              <a:gd name="T10" fmla="*/ 0 h 1104"/>
              <a:gd name="T11" fmla="*/ 344 w 344"/>
              <a:gd name="T12" fmla="*/ 1104 h 1104"/>
            </a:gdLst>
            <a:ahLst/>
            <a:cxnLst>
              <a:cxn ang="T6">
                <a:pos x="T0" y="T1"/>
              </a:cxn>
              <a:cxn ang="T7">
                <a:pos x="T2" y="T3"/>
              </a:cxn>
              <a:cxn ang="T8">
                <a:pos x="T4" y="T5"/>
              </a:cxn>
            </a:cxnLst>
            <a:rect l="T9" t="T10" r="T11" b="T12"/>
            <a:pathLst>
              <a:path w="344" h="1104">
                <a:moveTo>
                  <a:pt x="344" y="1104"/>
                </a:moveTo>
                <a:cubicBezTo>
                  <a:pt x="180" y="932"/>
                  <a:pt x="16" y="760"/>
                  <a:pt x="8" y="576"/>
                </a:cubicBezTo>
                <a:cubicBezTo>
                  <a:pt x="0" y="392"/>
                  <a:pt x="148" y="196"/>
                  <a:pt x="296" y="0"/>
                </a:cubicBezTo>
              </a:path>
            </a:pathLst>
          </a:custGeom>
          <a:noFill/>
          <a:ln w="38100">
            <a:solidFill>
              <a:srgbClr val="0000FF"/>
            </a:solidFill>
            <a:round/>
            <a:headEnd/>
            <a:tailEnd type="stealth" w="med" len="med"/>
          </a:ln>
        </p:spPr>
        <p:txBody>
          <a:bodyPr wrap="none"/>
          <a:lstStyle/>
          <a:p>
            <a:endParaRPr lang="en-US"/>
          </a:p>
        </p:txBody>
      </p:sp>
      <p:sp>
        <p:nvSpPr>
          <p:cNvPr id="20490" name="Freeform 27"/>
          <p:cNvSpPr>
            <a:spLocks/>
          </p:cNvSpPr>
          <p:nvPr/>
        </p:nvSpPr>
        <p:spPr bwMode="auto">
          <a:xfrm>
            <a:off x="1676400" y="2425700"/>
            <a:ext cx="2133600" cy="546100"/>
          </a:xfrm>
          <a:custGeom>
            <a:avLst/>
            <a:gdLst>
              <a:gd name="T0" fmla="*/ 2133600 w 1344"/>
              <a:gd name="T1" fmla="*/ 469900 h 344"/>
              <a:gd name="T2" fmla="*/ 990600 w 1344"/>
              <a:gd name="T3" fmla="*/ 12700 h 344"/>
              <a:gd name="T4" fmla="*/ 0 w 1344"/>
              <a:gd name="T5" fmla="*/ 546100 h 344"/>
              <a:gd name="T6" fmla="*/ 0 60000 65536"/>
              <a:gd name="T7" fmla="*/ 0 60000 65536"/>
              <a:gd name="T8" fmla="*/ 0 60000 65536"/>
              <a:gd name="T9" fmla="*/ 0 w 1344"/>
              <a:gd name="T10" fmla="*/ 0 h 344"/>
              <a:gd name="T11" fmla="*/ 1344 w 1344"/>
              <a:gd name="T12" fmla="*/ 344 h 344"/>
            </a:gdLst>
            <a:ahLst/>
            <a:cxnLst>
              <a:cxn ang="T6">
                <a:pos x="T0" y="T1"/>
              </a:cxn>
              <a:cxn ang="T7">
                <a:pos x="T2" y="T3"/>
              </a:cxn>
              <a:cxn ang="T8">
                <a:pos x="T4" y="T5"/>
              </a:cxn>
            </a:cxnLst>
            <a:rect l="T9" t="T10" r="T11" b="T12"/>
            <a:pathLst>
              <a:path w="1344" h="344">
                <a:moveTo>
                  <a:pt x="1344" y="296"/>
                </a:moveTo>
                <a:cubicBezTo>
                  <a:pt x="1096" y="148"/>
                  <a:pt x="848" y="0"/>
                  <a:pt x="624" y="8"/>
                </a:cubicBezTo>
                <a:cubicBezTo>
                  <a:pt x="400" y="16"/>
                  <a:pt x="200" y="180"/>
                  <a:pt x="0" y="344"/>
                </a:cubicBezTo>
              </a:path>
            </a:pathLst>
          </a:custGeom>
          <a:noFill/>
          <a:ln w="38100">
            <a:solidFill>
              <a:srgbClr val="0000FF"/>
            </a:solidFill>
            <a:round/>
            <a:headEnd/>
            <a:tailEnd type="stealth" w="med" len="med"/>
          </a:ln>
        </p:spPr>
        <p:txBody>
          <a:bodyPr wrap="none"/>
          <a:lstStyle/>
          <a:p>
            <a:endParaRPr lang="en-US"/>
          </a:p>
        </p:txBody>
      </p:sp>
      <p:sp>
        <p:nvSpPr>
          <p:cNvPr id="20491" name="Freeform 28"/>
          <p:cNvSpPr>
            <a:spLocks/>
          </p:cNvSpPr>
          <p:nvPr/>
        </p:nvSpPr>
        <p:spPr bwMode="auto">
          <a:xfrm>
            <a:off x="5105400" y="2362200"/>
            <a:ext cx="2514600" cy="533400"/>
          </a:xfrm>
          <a:custGeom>
            <a:avLst/>
            <a:gdLst>
              <a:gd name="T0" fmla="*/ 0 w 1584"/>
              <a:gd name="T1" fmla="*/ 533400 h 416"/>
              <a:gd name="T2" fmla="*/ 1066800 w 1584"/>
              <a:gd name="T3" fmla="*/ 41031 h 416"/>
              <a:gd name="T4" fmla="*/ 2514600 w 1584"/>
              <a:gd name="T5" fmla="*/ 287215 h 416"/>
              <a:gd name="T6" fmla="*/ 0 60000 65536"/>
              <a:gd name="T7" fmla="*/ 0 60000 65536"/>
              <a:gd name="T8" fmla="*/ 0 60000 65536"/>
              <a:gd name="T9" fmla="*/ 0 w 1584"/>
              <a:gd name="T10" fmla="*/ 0 h 416"/>
              <a:gd name="T11" fmla="*/ 1584 w 1584"/>
              <a:gd name="T12" fmla="*/ 416 h 416"/>
            </a:gdLst>
            <a:ahLst/>
            <a:cxnLst>
              <a:cxn ang="T6">
                <a:pos x="T0" y="T1"/>
              </a:cxn>
              <a:cxn ang="T7">
                <a:pos x="T2" y="T3"/>
              </a:cxn>
              <a:cxn ang="T8">
                <a:pos x="T4" y="T5"/>
              </a:cxn>
            </a:cxnLst>
            <a:rect l="T9" t="T10" r="T11" b="T12"/>
            <a:pathLst>
              <a:path w="1584" h="416">
                <a:moveTo>
                  <a:pt x="0" y="416"/>
                </a:moveTo>
                <a:cubicBezTo>
                  <a:pt x="204" y="240"/>
                  <a:pt x="408" y="64"/>
                  <a:pt x="672" y="32"/>
                </a:cubicBezTo>
                <a:cubicBezTo>
                  <a:pt x="936" y="0"/>
                  <a:pt x="1260" y="112"/>
                  <a:pt x="1584" y="224"/>
                </a:cubicBezTo>
              </a:path>
            </a:pathLst>
          </a:custGeom>
          <a:noFill/>
          <a:ln w="38100">
            <a:solidFill>
              <a:srgbClr val="0000FF"/>
            </a:solidFill>
            <a:round/>
            <a:headEnd/>
            <a:tailEnd type="stealth" w="med" len="med"/>
          </a:ln>
        </p:spPr>
        <p:txBody>
          <a:bodyPr wrap="none"/>
          <a:lstStyle/>
          <a:p>
            <a:endParaRPr lang="en-US"/>
          </a:p>
        </p:txBody>
      </p:sp>
      <p:sp>
        <p:nvSpPr>
          <p:cNvPr id="20492" name="Freeform 29"/>
          <p:cNvSpPr>
            <a:spLocks/>
          </p:cNvSpPr>
          <p:nvPr/>
        </p:nvSpPr>
        <p:spPr bwMode="auto">
          <a:xfrm>
            <a:off x="5029200" y="4038600"/>
            <a:ext cx="774700" cy="1676400"/>
          </a:xfrm>
          <a:custGeom>
            <a:avLst/>
            <a:gdLst>
              <a:gd name="T0" fmla="*/ 0 w 488"/>
              <a:gd name="T1" fmla="*/ 0 h 1056"/>
              <a:gd name="T2" fmla="*/ 762000 w 488"/>
              <a:gd name="T3" fmla="*/ 762000 h 1056"/>
              <a:gd name="T4" fmla="*/ 76200 w 488"/>
              <a:gd name="T5" fmla="*/ 1676400 h 1056"/>
              <a:gd name="T6" fmla="*/ 0 60000 65536"/>
              <a:gd name="T7" fmla="*/ 0 60000 65536"/>
              <a:gd name="T8" fmla="*/ 0 60000 65536"/>
              <a:gd name="T9" fmla="*/ 0 w 488"/>
              <a:gd name="T10" fmla="*/ 0 h 1056"/>
              <a:gd name="T11" fmla="*/ 488 w 488"/>
              <a:gd name="T12" fmla="*/ 1056 h 1056"/>
            </a:gdLst>
            <a:ahLst/>
            <a:cxnLst>
              <a:cxn ang="T6">
                <a:pos x="T0" y="T1"/>
              </a:cxn>
              <a:cxn ang="T7">
                <a:pos x="T2" y="T3"/>
              </a:cxn>
              <a:cxn ang="T8">
                <a:pos x="T4" y="T5"/>
              </a:cxn>
            </a:cxnLst>
            <a:rect l="T9" t="T10" r="T11" b="T12"/>
            <a:pathLst>
              <a:path w="488" h="1056">
                <a:moveTo>
                  <a:pt x="0" y="0"/>
                </a:moveTo>
                <a:cubicBezTo>
                  <a:pt x="236" y="152"/>
                  <a:pt x="472" y="304"/>
                  <a:pt x="480" y="480"/>
                </a:cubicBezTo>
                <a:cubicBezTo>
                  <a:pt x="488" y="656"/>
                  <a:pt x="268" y="856"/>
                  <a:pt x="48" y="1056"/>
                </a:cubicBezTo>
              </a:path>
            </a:pathLst>
          </a:custGeom>
          <a:noFill/>
          <a:ln w="38100">
            <a:solidFill>
              <a:srgbClr val="0000FF"/>
            </a:solidFill>
            <a:round/>
            <a:headEnd/>
            <a:tailEnd type="stealth" w="med" len="med"/>
          </a:ln>
        </p:spPr>
        <p:txBody>
          <a:bodyPr wrap="none"/>
          <a:lstStyle/>
          <a:p>
            <a:endParaRPr lang="en-US"/>
          </a:p>
        </p:txBody>
      </p:sp>
      <p:sp>
        <p:nvSpPr>
          <p:cNvPr id="20493" name="Freeform 30"/>
          <p:cNvSpPr>
            <a:spLocks/>
          </p:cNvSpPr>
          <p:nvPr/>
        </p:nvSpPr>
        <p:spPr bwMode="auto">
          <a:xfrm>
            <a:off x="2971800" y="4038600"/>
            <a:ext cx="838200" cy="1828800"/>
          </a:xfrm>
          <a:custGeom>
            <a:avLst/>
            <a:gdLst>
              <a:gd name="T0" fmla="*/ 838200 w 528"/>
              <a:gd name="T1" fmla="*/ 1828800 h 1152"/>
              <a:gd name="T2" fmla="*/ 0 w 528"/>
              <a:gd name="T3" fmla="*/ 1143000 h 1152"/>
              <a:gd name="T4" fmla="*/ 838200 w 528"/>
              <a:gd name="T5" fmla="*/ 0 h 1152"/>
              <a:gd name="T6" fmla="*/ 0 60000 65536"/>
              <a:gd name="T7" fmla="*/ 0 60000 65536"/>
              <a:gd name="T8" fmla="*/ 0 60000 65536"/>
              <a:gd name="T9" fmla="*/ 0 w 528"/>
              <a:gd name="T10" fmla="*/ 0 h 1152"/>
              <a:gd name="T11" fmla="*/ 528 w 528"/>
              <a:gd name="T12" fmla="*/ 1152 h 1152"/>
            </a:gdLst>
            <a:ahLst/>
            <a:cxnLst>
              <a:cxn ang="T6">
                <a:pos x="T0" y="T1"/>
              </a:cxn>
              <a:cxn ang="T7">
                <a:pos x="T2" y="T3"/>
              </a:cxn>
              <a:cxn ang="T8">
                <a:pos x="T4" y="T5"/>
              </a:cxn>
            </a:cxnLst>
            <a:rect l="T9" t="T10" r="T11" b="T12"/>
            <a:pathLst>
              <a:path w="528" h="1152">
                <a:moveTo>
                  <a:pt x="528" y="1152"/>
                </a:moveTo>
                <a:cubicBezTo>
                  <a:pt x="264" y="1032"/>
                  <a:pt x="0" y="912"/>
                  <a:pt x="0" y="720"/>
                </a:cubicBezTo>
                <a:cubicBezTo>
                  <a:pt x="0" y="528"/>
                  <a:pt x="264" y="264"/>
                  <a:pt x="528" y="0"/>
                </a:cubicBezTo>
              </a:path>
            </a:pathLst>
          </a:custGeom>
          <a:noFill/>
          <a:ln w="38100">
            <a:solidFill>
              <a:srgbClr val="993366"/>
            </a:solidFill>
            <a:round/>
            <a:headEnd/>
            <a:tailEnd type="stealth" w="med" len="med"/>
          </a:ln>
        </p:spPr>
        <p:txBody>
          <a:bodyPr wrap="none"/>
          <a:lstStyle/>
          <a:p>
            <a:endParaRPr lang="en-US"/>
          </a:p>
        </p:txBody>
      </p:sp>
      <p:sp>
        <p:nvSpPr>
          <p:cNvPr id="20494" name="Freeform 32"/>
          <p:cNvSpPr>
            <a:spLocks/>
          </p:cNvSpPr>
          <p:nvPr/>
        </p:nvSpPr>
        <p:spPr bwMode="auto">
          <a:xfrm>
            <a:off x="1676400" y="3657600"/>
            <a:ext cx="1905000" cy="673100"/>
          </a:xfrm>
          <a:custGeom>
            <a:avLst/>
            <a:gdLst>
              <a:gd name="T0" fmla="*/ 0 w 1200"/>
              <a:gd name="T1" fmla="*/ 381000 h 424"/>
              <a:gd name="T2" fmla="*/ 990600 w 1200"/>
              <a:gd name="T3" fmla="*/ 609600 h 424"/>
              <a:gd name="T4" fmla="*/ 1905000 w 1200"/>
              <a:gd name="T5" fmla="*/ 0 h 424"/>
              <a:gd name="T6" fmla="*/ 0 60000 65536"/>
              <a:gd name="T7" fmla="*/ 0 60000 65536"/>
              <a:gd name="T8" fmla="*/ 0 60000 65536"/>
              <a:gd name="T9" fmla="*/ 0 w 1200"/>
              <a:gd name="T10" fmla="*/ 0 h 424"/>
              <a:gd name="T11" fmla="*/ 1200 w 1200"/>
              <a:gd name="T12" fmla="*/ 424 h 424"/>
            </a:gdLst>
            <a:ahLst/>
            <a:cxnLst>
              <a:cxn ang="T6">
                <a:pos x="T0" y="T1"/>
              </a:cxn>
              <a:cxn ang="T7">
                <a:pos x="T2" y="T3"/>
              </a:cxn>
              <a:cxn ang="T8">
                <a:pos x="T4" y="T5"/>
              </a:cxn>
            </a:cxnLst>
            <a:rect l="T9" t="T10" r="T11" b="T12"/>
            <a:pathLst>
              <a:path w="1200" h="424">
                <a:moveTo>
                  <a:pt x="0" y="240"/>
                </a:moveTo>
                <a:cubicBezTo>
                  <a:pt x="212" y="332"/>
                  <a:pt x="424" y="424"/>
                  <a:pt x="624" y="384"/>
                </a:cubicBezTo>
                <a:cubicBezTo>
                  <a:pt x="824" y="344"/>
                  <a:pt x="1012" y="172"/>
                  <a:pt x="1200" y="0"/>
                </a:cubicBezTo>
              </a:path>
            </a:pathLst>
          </a:custGeom>
          <a:noFill/>
          <a:ln w="38100">
            <a:solidFill>
              <a:srgbClr val="993366"/>
            </a:solidFill>
            <a:round/>
            <a:headEnd/>
            <a:tailEnd type="stealth" w="med" len="med"/>
          </a:ln>
        </p:spPr>
        <p:txBody>
          <a:bodyPr wrap="none"/>
          <a:lstStyle/>
          <a:p>
            <a:endParaRPr lang="en-US"/>
          </a:p>
        </p:txBody>
      </p:sp>
      <p:sp>
        <p:nvSpPr>
          <p:cNvPr id="20495" name="Freeform 33"/>
          <p:cNvSpPr>
            <a:spLocks/>
          </p:cNvSpPr>
          <p:nvPr/>
        </p:nvSpPr>
        <p:spPr bwMode="auto">
          <a:xfrm>
            <a:off x="5334000" y="3581400"/>
            <a:ext cx="2286000" cy="571500"/>
          </a:xfrm>
          <a:custGeom>
            <a:avLst/>
            <a:gdLst>
              <a:gd name="T0" fmla="*/ 2286000 w 1440"/>
              <a:gd name="T1" fmla="*/ 228600 h 360"/>
              <a:gd name="T2" fmla="*/ 1219200 w 1440"/>
              <a:gd name="T3" fmla="*/ 533400 h 360"/>
              <a:gd name="T4" fmla="*/ 0 w 1440"/>
              <a:gd name="T5" fmla="*/ 0 h 360"/>
              <a:gd name="T6" fmla="*/ 0 60000 65536"/>
              <a:gd name="T7" fmla="*/ 0 60000 65536"/>
              <a:gd name="T8" fmla="*/ 0 60000 65536"/>
              <a:gd name="T9" fmla="*/ 0 w 1440"/>
              <a:gd name="T10" fmla="*/ 0 h 360"/>
              <a:gd name="T11" fmla="*/ 1440 w 1440"/>
              <a:gd name="T12" fmla="*/ 360 h 360"/>
            </a:gdLst>
            <a:ahLst/>
            <a:cxnLst>
              <a:cxn ang="T6">
                <a:pos x="T0" y="T1"/>
              </a:cxn>
              <a:cxn ang="T7">
                <a:pos x="T2" y="T3"/>
              </a:cxn>
              <a:cxn ang="T8">
                <a:pos x="T4" y="T5"/>
              </a:cxn>
            </a:cxnLst>
            <a:rect l="T9" t="T10" r="T11" b="T12"/>
            <a:pathLst>
              <a:path w="1440" h="360">
                <a:moveTo>
                  <a:pt x="1440" y="144"/>
                </a:moveTo>
                <a:cubicBezTo>
                  <a:pt x="1224" y="252"/>
                  <a:pt x="1008" y="360"/>
                  <a:pt x="768" y="336"/>
                </a:cubicBezTo>
                <a:cubicBezTo>
                  <a:pt x="528" y="312"/>
                  <a:pt x="264" y="156"/>
                  <a:pt x="0" y="0"/>
                </a:cubicBezTo>
              </a:path>
            </a:pathLst>
          </a:custGeom>
          <a:noFill/>
          <a:ln w="38100">
            <a:solidFill>
              <a:srgbClr val="993366"/>
            </a:solidFill>
            <a:round/>
            <a:headEnd/>
            <a:tailEnd type="stealth" w="med" len="med"/>
          </a:ln>
        </p:spPr>
        <p:txBody>
          <a:bodyPr wrap="none"/>
          <a:lstStyle/>
          <a:p>
            <a:endParaRPr lang="en-US"/>
          </a:p>
        </p:txBody>
      </p:sp>
      <p:sp>
        <p:nvSpPr>
          <p:cNvPr id="20496" name="Freeform 34"/>
          <p:cNvSpPr>
            <a:spLocks/>
          </p:cNvSpPr>
          <p:nvPr/>
        </p:nvSpPr>
        <p:spPr bwMode="auto">
          <a:xfrm>
            <a:off x="4876800" y="1066800"/>
            <a:ext cx="393700" cy="1676400"/>
          </a:xfrm>
          <a:custGeom>
            <a:avLst/>
            <a:gdLst>
              <a:gd name="T0" fmla="*/ 76200 w 248"/>
              <a:gd name="T1" fmla="*/ 0 h 1056"/>
              <a:gd name="T2" fmla="*/ 381000 w 248"/>
              <a:gd name="T3" fmla="*/ 762000 h 1056"/>
              <a:gd name="T4" fmla="*/ 0 w 248"/>
              <a:gd name="T5" fmla="*/ 1676400 h 1056"/>
              <a:gd name="T6" fmla="*/ 0 60000 65536"/>
              <a:gd name="T7" fmla="*/ 0 60000 65536"/>
              <a:gd name="T8" fmla="*/ 0 60000 65536"/>
              <a:gd name="T9" fmla="*/ 0 w 248"/>
              <a:gd name="T10" fmla="*/ 0 h 1056"/>
              <a:gd name="T11" fmla="*/ 248 w 248"/>
              <a:gd name="T12" fmla="*/ 1056 h 1056"/>
            </a:gdLst>
            <a:ahLst/>
            <a:cxnLst>
              <a:cxn ang="T6">
                <a:pos x="T0" y="T1"/>
              </a:cxn>
              <a:cxn ang="T7">
                <a:pos x="T2" y="T3"/>
              </a:cxn>
              <a:cxn ang="T8">
                <a:pos x="T4" y="T5"/>
              </a:cxn>
            </a:cxnLst>
            <a:rect l="T9" t="T10" r="T11" b="T12"/>
            <a:pathLst>
              <a:path w="248" h="1056">
                <a:moveTo>
                  <a:pt x="48" y="0"/>
                </a:moveTo>
                <a:cubicBezTo>
                  <a:pt x="148" y="152"/>
                  <a:pt x="248" y="304"/>
                  <a:pt x="240" y="480"/>
                </a:cubicBezTo>
                <a:cubicBezTo>
                  <a:pt x="232" y="656"/>
                  <a:pt x="116" y="856"/>
                  <a:pt x="0" y="1056"/>
                </a:cubicBezTo>
              </a:path>
            </a:pathLst>
          </a:custGeom>
          <a:noFill/>
          <a:ln w="38100">
            <a:solidFill>
              <a:srgbClr val="993366"/>
            </a:solidFill>
            <a:round/>
            <a:headEnd/>
            <a:tailEnd type="stealth" w="med" len="med"/>
          </a:ln>
        </p:spPr>
        <p:txBody>
          <a:bodyPr wrap="none"/>
          <a:lstStyle/>
          <a:p>
            <a:endParaRPr lang="en-US"/>
          </a:p>
        </p:txBody>
      </p:sp>
      <p:sp>
        <p:nvSpPr>
          <p:cNvPr id="20497" name="Text Box 35"/>
          <p:cNvSpPr txBox="1">
            <a:spLocks noChangeArrowheads="1"/>
          </p:cNvSpPr>
          <p:nvPr/>
        </p:nvSpPr>
        <p:spPr bwMode="auto">
          <a:xfrm>
            <a:off x="1524000" y="1143000"/>
            <a:ext cx="1922463" cy="457200"/>
          </a:xfrm>
          <a:prstGeom prst="rect">
            <a:avLst/>
          </a:prstGeom>
          <a:noFill/>
          <a:ln w="9525" algn="ctr">
            <a:noFill/>
            <a:miter lim="800000"/>
            <a:headEnd/>
            <a:tailEnd/>
          </a:ln>
        </p:spPr>
        <p:txBody>
          <a:bodyPr>
            <a:spAutoFit/>
          </a:bodyPr>
          <a:lstStyle/>
          <a:p>
            <a:r>
              <a:rPr lang="en-US">
                <a:solidFill>
                  <a:srgbClr val="0000CC"/>
                </a:solidFill>
              </a:rPr>
              <a:t>(1) “Time=?”</a:t>
            </a:r>
          </a:p>
        </p:txBody>
      </p:sp>
      <p:sp>
        <p:nvSpPr>
          <p:cNvPr id="20498" name="Text Box 36"/>
          <p:cNvSpPr txBox="1">
            <a:spLocks noChangeArrowheads="1"/>
          </p:cNvSpPr>
          <p:nvPr/>
        </p:nvSpPr>
        <p:spPr bwMode="auto">
          <a:xfrm>
            <a:off x="5562600" y="5029200"/>
            <a:ext cx="1922463" cy="457200"/>
          </a:xfrm>
          <a:prstGeom prst="rect">
            <a:avLst/>
          </a:prstGeom>
          <a:noFill/>
          <a:ln w="9525" algn="ctr">
            <a:noFill/>
            <a:miter lim="800000"/>
            <a:headEnd/>
            <a:tailEnd/>
          </a:ln>
        </p:spPr>
        <p:txBody>
          <a:bodyPr>
            <a:spAutoFit/>
          </a:bodyPr>
          <a:lstStyle/>
          <a:p>
            <a:r>
              <a:rPr lang="en-US">
                <a:solidFill>
                  <a:srgbClr val="0000CC"/>
                </a:solidFill>
              </a:rPr>
              <a:t>(1) “Time=?”</a:t>
            </a:r>
          </a:p>
        </p:txBody>
      </p:sp>
      <p:sp>
        <p:nvSpPr>
          <p:cNvPr id="20499" name="Text Box 37"/>
          <p:cNvSpPr txBox="1">
            <a:spLocks noChangeArrowheads="1"/>
          </p:cNvSpPr>
          <p:nvPr/>
        </p:nvSpPr>
        <p:spPr bwMode="auto">
          <a:xfrm>
            <a:off x="5943600" y="1905000"/>
            <a:ext cx="1922463" cy="457200"/>
          </a:xfrm>
          <a:prstGeom prst="rect">
            <a:avLst/>
          </a:prstGeom>
          <a:noFill/>
          <a:ln w="9525" algn="ctr">
            <a:noFill/>
            <a:miter lim="800000"/>
            <a:headEnd/>
            <a:tailEnd/>
          </a:ln>
        </p:spPr>
        <p:txBody>
          <a:bodyPr>
            <a:spAutoFit/>
          </a:bodyPr>
          <a:lstStyle/>
          <a:p>
            <a:r>
              <a:rPr lang="en-US">
                <a:solidFill>
                  <a:srgbClr val="0000CC"/>
                </a:solidFill>
              </a:rPr>
              <a:t>(1) “Time=?”</a:t>
            </a:r>
          </a:p>
        </p:txBody>
      </p:sp>
      <p:sp>
        <p:nvSpPr>
          <p:cNvPr id="20500" name="Text Box 38"/>
          <p:cNvSpPr txBox="1">
            <a:spLocks noChangeArrowheads="1"/>
          </p:cNvSpPr>
          <p:nvPr/>
        </p:nvSpPr>
        <p:spPr bwMode="auto">
          <a:xfrm>
            <a:off x="5943600" y="4038600"/>
            <a:ext cx="2108200" cy="457200"/>
          </a:xfrm>
          <a:prstGeom prst="rect">
            <a:avLst/>
          </a:prstGeom>
          <a:noFill/>
          <a:ln w="9525" algn="ctr">
            <a:noFill/>
            <a:miter lim="800000"/>
            <a:headEnd/>
            <a:tailEnd/>
          </a:ln>
        </p:spPr>
        <p:txBody>
          <a:bodyPr wrap="none">
            <a:spAutoFit/>
          </a:bodyPr>
          <a:lstStyle/>
          <a:p>
            <a:r>
              <a:rPr lang="en-US">
                <a:solidFill>
                  <a:srgbClr val="800080"/>
                </a:solidFill>
              </a:rPr>
              <a:t>(2) “Time=Tc”</a:t>
            </a:r>
          </a:p>
        </p:txBody>
      </p:sp>
      <p:sp>
        <p:nvSpPr>
          <p:cNvPr id="20501" name="Text Box 39"/>
          <p:cNvSpPr txBox="1">
            <a:spLocks noChangeArrowheads="1"/>
          </p:cNvSpPr>
          <p:nvPr/>
        </p:nvSpPr>
        <p:spPr bwMode="auto">
          <a:xfrm>
            <a:off x="990600" y="5181600"/>
            <a:ext cx="2143125" cy="457200"/>
          </a:xfrm>
          <a:prstGeom prst="rect">
            <a:avLst/>
          </a:prstGeom>
          <a:noFill/>
          <a:ln w="9525" algn="ctr">
            <a:noFill/>
            <a:miter lim="800000"/>
            <a:headEnd/>
            <a:tailEnd/>
          </a:ln>
        </p:spPr>
        <p:txBody>
          <a:bodyPr wrap="none">
            <a:spAutoFit/>
          </a:bodyPr>
          <a:lstStyle/>
          <a:p>
            <a:r>
              <a:rPr lang="en-US">
                <a:solidFill>
                  <a:srgbClr val="800080"/>
                </a:solidFill>
              </a:rPr>
              <a:t>(2) “Time=Td”</a:t>
            </a:r>
          </a:p>
        </p:txBody>
      </p:sp>
      <p:sp>
        <p:nvSpPr>
          <p:cNvPr id="20502" name="Text Box 40"/>
          <p:cNvSpPr txBox="1">
            <a:spLocks noChangeArrowheads="1"/>
          </p:cNvSpPr>
          <p:nvPr/>
        </p:nvSpPr>
        <p:spPr bwMode="auto">
          <a:xfrm>
            <a:off x="1219200" y="4191000"/>
            <a:ext cx="2143125" cy="457200"/>
          </a:xfrm>
          <a:prstGeom prst="rect">
            <a:avLst/>
          </a:prstGeom>
          <a:noFill/>
          <a:ln w="9525" algn="ctr">
            <a:noFill/>
            <a:miter lim="800000"/>
            <a:headEnd/>
            <a:tailEnd/>
          </a:ln>
        </p:spPr>
        <p:txBody>
          <a:bodyPr wrap="none">
            <a:spAutoFit/>
          </a:bodyPr>
          <a:lstStyle/>
          <a:p>
            <a:r>
              <a:rPr lang="en-US">
                <a:solidFill>
                  <a:srgbClr val="800080"/>
                </a:solidFill>
              </a:rPr>
              <a:t>(2) “Time=Tb”</a:t>
            </a:r>
          </a:p>
        </p:txBody>
      </p:sp>
      <p:sp>
        <p:nvSpPr>
          <p:cNvPr id="20503" name="Text Box 41"/>
          <p:cNvSpPr txBox="1">
            <a:spLocks noChangeArrowheads="1"/>
          </p:cNvSpPr>
          <p:nvPr/>
        </p:nvSpPr>
        <p:spPr bwMode="auto">
          <a:xfrm>
            <a:off x="5029200" y="1143000"/>
            <a:ext cx="2074863" cy="457200"/>
          </a:xfrm>
          <a:prstGeom prst="rect">
            <a:avLst/>
          </a:prstGeom>
          <a:noFill/>
          <a:ln w="9525">
            <a:noFill/>
            <a:miter lim="800000"/>
            <a:headEnd/>
            <a:tailEnd/>
          </a:ln>
        </p:spPr>
        <p:txBody>
          <a:bodyPr wrap="none">
            <a:spAutoFit/>
          </a:bodyPr>
          <a:lstStyle/>
          <a:p>
            <a:r>
              <a:rPr lang="en-US">
                <a:solidFill>
                  <a:srgbClr val="800080"/>
                </a:solidFill>
              </a:rPr>
              <a:t>(2) “Time=T</a:t>
            </a:r>
            <a:r>
              <a:rPr lang="en-US" baseline="-25000">
                <a:solidFill>
                  <a:srgbClr val="800080"/>
                </a:solidFill>
              </a:rPr>
              <a:t>a</a:t>
            </a:r>
            <a:r>
              <a:rPr lang="en-US">
                <a:solidFill>
                  <a:srgbClr val="800080"/>
                </a:solidFill>
              </a:rPr>
              <a:t>”</a:t>
            </a:r>
            <a:endParaRPr lang="en-US" baseline="50000">
              <a:solidFill>
                <a:srgbClr val="800080"/>
              </a:solidFill>
            </a:endParaRPr>
          </a:p>
        </p:txBody>
      </p:sp>
      <p:sp>
        <p:nvSpPr>
          <p:cNvPr id="20504" name="Text Box 42"/>
          <p:cNvSpPr txBox="1">
            <a:spLocks noChangeArrowheads="1"/>
          </p:cNvSpPr>
          <p:nvPr/>
        </p:nvSpPr>
        <p:spPr bwMode="auto">
          <a:xfrm>
            <a:off x="4876800" y="3124200"/>
            <a:ext cx="2514600" cy="396875"/>
          </a:xfrm>
          <a:prstGeom prst="rect">
            <a:avLst/>
          </a:prstGeom>
          <a:noFill/>
          <a:ln w="9525">
            <a:noFill/>
            <a:miter lim="800000"/>
            <a:headEnd/>
            <a:tailEnd/>
          </a:ln>
        </p:spPr>
        <p:txBody>
          <a:bodyPr>
            <a:spAutoFit/>
          </a:bodyPr>
          <a:lstStyle/>
          <a:p>
            <a:r>
              <a:rPr lang="en-US" sz="2000">
                <a:solidFill>
                  <a:srgbClr val="008000"/>
                </a:solidFill>
              </a:rPr>
              <a:t>(3) T</a:t>
            </a:r>
            <a:r>
              <a:rPr lang="en-US" sz="2000" baseline="-25000">
                <a:solidFill>
                  <a:srgbClr val="008000"/>
                </a:solidFill>
              </a:rPr>
              <a:t>C  = </a:t>
            </a:r>
            <a:r>
              <a:rPr lang="en-US" sz="2000">
                <a:solidFill>
                  <a:srgbClr val="008000"/>
                </a:solidFill>
              </a:rPr>
              <a:t>T</a:t>
            </a:r>
            <a:r>
              <a:rPr lang="en-US" sz="2000" baseline="-25000">
                <a:solidFill>
                  <a:srgbClr val="008000"/>
                </a:solidFill>
              </a:rPr>
              <a:t>c</a:t>
            </a:r>
            <a:r>
              <a:rPr lang="en-US" sz="2000">
                <a:solidFill>
                  <a:srgbClr val="008000"/>
                </a:solidFill>
              </a:rPr>
              <a:t>+T</a:t>
            </a:r>
            <a:r>
              <a:rPr lang="en-US" sz="2000" baseline="-25000">
                <a:solidFill>
                  <a:srgbClr val="008000"/>
                </a:solidFill>
              </a:rPr>
              <a:t>C to Ts</a:t>
            </a:r>
          </a:p>
        </p:txBody>
      </p:sp>
      <p:sp>
        <p:nvSpPr>
          <p:cNvPr id="20505" name="Text Box 43"/>
          <p:cNvSpPr txBox="1">
            <a:spLocks noChangeArrowheads="1"/>
          </p:cNvSpPr>
          <p:nvPr/>
        </p:nvSpPr>
        <p:spPr bwMode="auto">
          <a:xfrm>
            <a:off x="3733800" y="1905000"/>
            <a:ext cx="1447800" cy="701675"/>
          </a:xfrm>
          <a:prstGeom prst="rect">
            <a:avLst/>
          </a:prstGeom>
          <a:noFill/>
          <a:ln w="9525">
            <a:noFill/>
            <a:miter lim="800000"/>
            <a:headEnd/>
            <a:tailEnd/>
          </a:ln>
        </p:spPr>
        <p:txBody>
          <a:bodyPr>
            <a:spAutoFit/>
          </a:bodyPr>
          <a:lstStyle/>
          <a:p>
            <a:r>
              <a:rPr lang="en-US" sz="2000">
                <a:solidFill>
                  <a:srgbClr val="008000"/>
                </a:solidFill>
              </a:rPr>
              <a:t>(3) T</a:t>
            </a:r>
            <a:r>
              <a:rPr lang="en-US" sz="2000" baseline="-25000">
                <a:solidFill>
                  <a:srgbClr val="008000"/>
                </a:solidFill>
              </a:rPr>
              <a:t>A  = </a:t>
            </a:r>
            <a:r>
              <a:rPr lang="en-US" sz="2000">
                <a:solidFill>
                  <a:srgbClr val="008000"/>
                </a:solidFill>
              </a:rPr>
              <a:t>T</a:t>
            </a:r>
            <a:r>
              <a:rPr lang="en-US" sz="2000" baseline="-25000">
                <a:solidFill>
                  <a:srgbClr val="008000"/>
                </a:solidFill>
              </a:rPr>
              <a:t>a</a:t>
            </a:r>
            <a:r>
              <a:rPr lang="en-US" sz="2000">
                <a:solidFill>
                  <a:srgbClr val="008000"/>
                </a:solidFill>
              </a:rPr>
              <a:t>+T</a:t>
            </a:r>
            <a:r>
              <a:rPr lang="en-US" sz="2000" baseline="-25000">
                <a:solidFill>
                  <a:srgbClr val="008000"/>
                </a:solidFill>
              </a:rPr>
              <a:t>A to Ts</a:t>
            </a:r>
          </a:p>
        </p:txBody>
      </p:sp>
      <p:sp>
        <p:nvSpPr>
          <p:cNvPr id="20506" name="Text Box 44"/>
          <p:cNvSpPr txBox="1">
            <a:spLocks noChangeArrowheads="1"/>
          </p:cNvSpPr>
          <p:nvPr/>
        </p:nvSpPr>
        <p:spPr bwMode="auto">
          <a:xfrm>
            <a:off x="2362200" y="2971800"/>
            <a:ext cx="1295400" cy="701675"/>
          </a:xfrm>
          <a:prstGeom prst="rect">
            <a:avLst/>
          </a:prstGeom>
          <a:noFill/>
          <a:ln w="9525">
            <a:noFill/>
            <a:miter lim="800000"/>
            <a:headEnd/>
            <a:tailEnd/>
          </a:ln>
        </p:spPr>
        <p:txBody>
          <a:bodyPr>
            <a:spAutoFit/>
          </a:bodyPr>
          <a:lstStyle/>
          <a:p>
            <a:r>
              <a:rPr lang="en-US" sz="2000">
                <a:solidFill>
                  <a:srgbClr val="008000"/>
                </a:solidFill>
              </a:rPr>
              <a:t>(3) T</a:t>
            </a:r>
            <a:r>
              <a:rPr lang="en-US" sz="2000" baseline="-25000">
                <a:solidFill>
                  <a:srgbClr val="008000"/>
                </a:solidFill>
              </a:rPr>
              <a:t>B  = </a:t>
            </a:r>
            <a:r>
              <a:rPr lang="en-US" sz="2000">
                <a:solidFill>
                  <a:srgbClr val="008000"/>
                </a:solidFill>
              </a:rPr>
              <a:t>T</a:t>
            </a:r>
            <a:r>
              <a:rPr lang="en-US" sz="2000" baseline="-25000">
                <a:solidFill>
                  <a:srgbClr val="008000"/>
                </a:solidFill>
              </a:rPr>
              <a:t>b</a:t>
            </a:r>
            <a:r>
              <a:rPr lang="en-US" sz="2000">
                <a:solidFill>
                  <a:srgbClr val="008000"/>
                </a:solidFill>
              </a:rPr>
              <a:t>+T</a:t>
            </a:r>
            <a:r>
              <a:rPr lang="en-US" sz="2000" baseline="-25000">
                <a:solidFill>
                  <a:srgbClr val="008000"/>
                </a:solidFill>
              </a:rPr>
              <a:t>B to Ts</a:t>
            </a:r>
          </a:p>
        </p:txBody>
      </p:sp>
      <p:sp>
        <p:nvSpPr>
          <p:cNvPr id="20507" name="Text Box 45"/>
          <p:cNvSpPr txBox="1">
            <a:spLocks noChangeArrowheads="1"/>
          </p:cNvSpPr>
          <p:nvPr/>
        </p:nvSpPr>
        <p:spPr bwMode="auto">
          <a:xfrm>
            <a:off x="3657600" y="4191000"/>
            <a:ext cx="1295400" cy="701675"/>
          </a:xfrm>
          <a:prstGeom prst="rect">
            <a:avLst/>
          </a:prstGeom>
          <a:noFill/>
          <a:ln w="9525">
            <a:noFill/>
            <a:miter lim="800000"/>
            <a:headEnd/>
            <a:tailEnd/>
          </a:ln>
        </p:spPr>
        <p:txBody>
          <a:bodyPr>
            <a:spAutoFit/>
          </a:bodyPr>
          <a:lstStyle/>
          <a:p>
            <a:r>
              <a:rPr lang="en-US" sz="2000">
                <a:solidFill>
                  <a:srgbClr val="008000"/>
                </a:solidFill>
              </a:rPr>
              <a:t>(3) T</a:t>
            </a:r>
            <a:r>
              <a:rPr lang="en-US" sz="2000" baseline="-25000">
                <a:solidFill>
                  <a:srgbClr val="008000"/>
                </a:solidFill>
              </a:rPr>
              <a:t>D  = </a:t>
            </a:r>
            <a:r>
              <a:rPr lang="en-US" sz="2000">
                <a:solidFill>
                  <a:srgbClr val="008000"/>
                </a:solidFill>
              </a:rPr>
              <a:t>T</a:t>
            </a:r>
            <a:r>
              <a:rPr lang="en-US" sz="2000" baseline="-25000">
                <a:solidFill>
                  <a:srgbClr val="008000"/>
                </a:solidFill>
              </a:rPr>
              <a:t>d</a:t>
            </a:r>
            <a:r>
              <a:rPr lang="en-US" sz="2000">
                <a:solidFill>
                  <a:srgbClr val="008000"/>
                </a:solidFill>
              </a:rPr>
              <a:t>+T</a:t>
            </a:r>
            <a:r>
              <a:rPr lang="en-US" sz="2000" baseline="-25000">
                <a:solidFill>
                  <a:srgbClr val="008000"/>
                </a:solidFill>
              </a:rPr>
              <a:t>D to 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228600" y="838200"/>
            <a:ext cx="8610600" cy="5638800"/>
          </a:xfrm>
        </p:spPr>
        <p:txBody>
          <a:bodyPr/>
          <a:lstStyle/>
          <a:p>
            <a:pPr lvl="1"/>
            <a:r>
              <a:rPr lang="en-US" smtClean="0"/>
              <a:t>Then it finds fault-tolerant average of clock values of all computers including its own</a:t>
            </a:r>
          </a:p>
          <a:p>
            <a:pPr lvl="1"/>
            <a:r>
              <a:rPr lang="en-US" smtClean="0"/>
              <a:t>To take fault-tolerant average, Time server chooses a subset of all clock values that does not differ from one another by more than a specified amount</a:t>
            </a:r>
          </a:p>
          <a:p>
            <a:pPr lvl="1"/>
            <a:r>
              <a:rPr lang="en-US" smtClean="0"/>
              <a:t>Average of these values in the subset is taken </a:t>
            </a:r>
          </a:p>
          <a:p>
            <a:pPr lvl="1"/>
            <a:r>
              <a:rPr lang="en-US" smtClean="0"/>
              <a:t>It eliminates readings from unreliable clocks whose clock values could have a significant adverse effect if the ordinary average is taken</a:t>
            </a:r>
          </a:p>
          <a:p>
            <a:pPr lvl="1"/>
            <a:r>
              <a:rPr lang="en-US" smtClean="0"/>
              <a:t>Time server readjusts its own clock to the average value </a:t>
            </a:r>
          </a:p>
        </p:txBody>
      </p:sp>
      <p:sp>
        <p:nvSpPr>
          <p:cNvPr id="21507" name="Rectangle 4"/>
          <p:cNvSpPr>
            <a:spLocks noGrp="1" noChangeArrowheads="1"/>
          </p:cNvSpPr>
          <p:nvPr>
            <p:ph type="title"/>
          </p:nvPr>
        </p:nvSpPr>
        <p:spPr>
          <a:xfrm>
            <a:off x="685800" y="0"/>
            <a:ext cx="8077200" cy="685800"/>
          </a:xfrm>
          <a:noFill/>
        </p:spPr>
        <p:txBody>
          <a:bodyPr/>
          <a:lstStyle/>
          <a:p>
            <a:r>
              <a:rPr lang="en-US" smtClean="0"/>
              <a:t>Clock Synchronization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304800" y="990600"/>
            <a:ext cx="8610600" cy="5486400"/>
          </a:xfrm>
        </p:spPr>
        <p:txBody>
          <a:bodyPr/>
          <a:lstStyle/>
          <a:p>
            <a:pPr lvl="1"/>
            <a:r>
              <a:rPr lang="en-US" smtClean="0"/>
              <a:t>Time server sends the amount by which each individual computers clock requires adjustment ( can be +ve or -ve value ) including the propagation time</a:t>
            </a:r>
          </a:p>
          <a:p>
            <a:r>
              <a:rPr lang="en-US" smtClean="0"/>
              <a:t>Drawbacks that centralized clock algorithm suffer are:</a:t>
            </a:r>
          </a:p>
          <a:p>
            <a:pPr lvl="2"/>
            <a:r>
              <a:rPr lang="en-US" smtClean="0"/>
              <a:t> Single-point of failure</a:t>
            </a:r>
          </a:p>
          <a:p>
            <a:pPr lvl="2"/>
            <a:r>
              <a:rPr lang="en-US" smtClean="0"/>
              <a:t> Not scalable</a:t>
            </a:r>
          </a:p>
          <a:p>
            <a:pPr lvl="1"/>
            <a:r>
              <a:rPr lang="en-US" smtClean="0"/>
              <a:t>Distributed algorithms overcome these drawbacks</a:t>
            </a:r>
          </a:p>
        </p:txBody>
      </p:sp>
      <p:sp>
        <p:nvSpPr>
          <p:cNvPr id="22531" name="Rectangle 4"/>
          <p:cNvSpPr>
            <a:spLocks noGrp="1" noChangeArrowheads="1"/>
          </p:cNvSpPr>
          <p:nvPr>
            <p:ph type="title"/>
          </p:nvPr>
        </p:nvSpPr>
        <p:spPr>
          <a:xfrm>
            <a:off x="609600" y="152400"/>
            <a:ext cx="8077200" cy="685800"/>
          </a:xfrm>
          <a:noFill/>
        </p:spPr>
        <p:txBody>
          <a:bodyPr/>
          <a:lstStyle/>
          <a:p>
            <a:r>
              <a:rPr lang="en-US" smtClean="0"/>
              <a:t>Clock Synchronization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z="4000" smtClean="0"/>
              <a:t>Synchronization </a:t>
            </a:r>
          </a:p>
        </p:txBody>
      </p:sp>
      <p:sp>
        <p:nvSpPr>
          <p:cNvPr id="5123" name="Rectangle 3"/>
          <p:cNvSpPr>
            <a:spLocks noGrp="1" noChangeArrowheads="1"/>
          </p:cNvSpPr>
          <p:nvPr>
            <p:ph type="body" idx="1"/>
          </p:nvPr>
        </p:nvSpPr>
        <p:spPr>
          <a:xfrm>
            <a:off x="2286000" y="685800"/>
            <a:ext cx="6705600" cy="5943600"/>
          </a:xfrm>
        </p:spPr>
        <p:txBody>
          <a:bodyPr/>
          <a:lstStyle/>
          <a:p>
            <a:pPr algn="l"/>
            <a:r>
              <a:rPr lang="en-US" sz="3200" smtClean="0"/>
              <a:t>Key concepts</a:t>
            </a:r>
          </a:p>
          <a:p>
            <a:pPr lvl="1" algn="l"/>
            <a:r>
              <a:rPr lang="en-US" sz="3200" smtClean="0"/>
              <a:t>Introduction</a:t>
            </a:r>
          </a:p>
          <a:p>
            <a:pPr lvl="1" algn="l"/>
            <a:r>
              <a:rPr lang="en-US" sz="3200" smtClean="0"/>
              <a:t>Clock synchronization</a:t>
            </a:r>
          </a:p>
          <a:p>
            <a:pPr lvl="1" algn="l"/>
            <a:r>
              <a:rPr lang="en-US" sz="3200" smtClean="0"/>
              <a:t>Event ordering</a:t>
            </a:r>
          </a:p>
          <a:p>
            <a:pPr lvl="1" algn="l"/>
            <a:r>
              <a:rPr lang="en-US" sz="3200" smtClean="0"/>
              <a:t>Mutual exclusion</a:t>
            </a:r>
          </a:p>
          <a:p>
            <a:pPr lvl="1" algn="l"/>
            <a:r>
              <a:rPr lang="en-US" sz="3200" smtClean="0"/>
              <a:t>Deadlock</a:t>
            </a:r>
          </a:p>
          <a:p>
            <a:pPr lvl="1" algn="l"/>
            <a:r>
              <a:rPr lang="en-US" sz="3200" smtClean="0"/>
              <a:t>Election algorithms</a:t>
            </a:r>
          </a:p>
          <a:p>
            <a:pPr lvl="1" algn="l">
              <a:buFont typeface="Wingdings 3" pitchFamily="18" charset="2"/>
              <a:buNone/>
            </a:pPr>
            <a:endParaRPr lang="en-US" sz="32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304800" y="533400"/>
            <a:ext cx="8534400" cy="6096000"/>
          </a:xfrm>
        </p:spPr>
        <p:txBody>
          <a:bodyPr/>
          <a:lstStyle/>
          <a:p>
            <a:pPr marL="381000" indent="-381000">
              <a:lnSpc>
                <a:spcPct val="125000"/>
              </a:lnSpc>
              <a:spcBef>
                <a:spcPct val="25000"/>
              </a:spcBef>
            </a:pPr>
            <a:r>
              <a:rPr lang="en-US" smtClean="0"/>
              <a:t>Distributed algorithms</a:t>
            </a:r>
          </a:p>
          <a:p>
            <a:pPr marL="838200" lvl="1" indent="-381000">
              <a:lnSpc>
                <a:spcPct val="125000"/>
              </a:lnSpc>
              <a:spcBef>
                <a:spcPct val="25000"/>
              </a:spcBef>
            </a:pPr>
            <a:r>
              <a:rPr lang="en-US" smtClean="0"/>
              <a:t>Externally synchronized clocks are also internally synchronized</a:t>
            </a:r>
          </a:p>
          <a:p>
            <a:pPr marL="838200" lvl="1" indent="-381000">
              <a:lnSpc>
                <a:spcPct val="125000"/>
              </a:lnSpc>
              <a:spcBef>
                <a:spcPct val="25000"/>
              </a:spcBef>
            </a:pPr>
            <a:r>
              <a:rPr lang="en-US" smtClean="0"/>
              <a:t>That is, if each node’s clock is independently synchronized with real time, all the clocks of the system remain mutually synchronized </a:t>
            </a:r>
          </a:p>
          <a:p>
            <a:pPr marL="838200" lvl="1" indent="-381000">
              <a:lnSpc>
                <a:spcPct val="125000"/>
              </a:lnSpc>
              <a:spcBef>
                <a:spcPct val="25000"/>
              </a:spcBef>
            </a:pPr>
            <a:r>
              <a:rPr lang="en-US" smtClean="0"/>
              <a:t>Equip each node of the system with a real-time receiver so that nodes clock can be independently synchronized with real time </a:t>
            </a:r>
          </a:p>
          <a:p>
            <a:pPr marL="838200" lvl="1" indent="-381000">
              <a:lnSpc>
                <a:spcPct val="125000"/>
              </a:lnSpc>
              <a:spcBef>
                <a:spcPct val="25000"/>
              </a:spcBef>
            </a:pPr>
            <a:r>
              <a:rPr lang="en-US" smtClean="0"/>
              <a:t>2 approaches used for internal synchronization are :</a:t>
            </a:r>
          </a:p>
          <a:p>
            <a:pPr marL="1581150" lvl="3" indent="-381000">
              <a:lnSpc>
                <a:spcPct val="125000"/>
              </a:lnSpc>
              <a:spcBef>
                <a:spcPct val="25000"/>
              </a:spcBef>
              <a:buFont typeface="Wingdings 2" pitchFamily="18" charset="2"/>
              <a:buAutoNum type="arabicPeriod"/>
            </a:pPr>
            <a:r>
              <a:rPr lang="en-US" smtClean="0"/>
              <a:t>  Global averaging distributed algorithm</a:t>
            </a:r>
          </a:p>
          <a:p>
            <a:pPr marL="1581150" lvl="3" indent="-381000">
              <a:lnSpc>
                <a:spcPct val="125000"/>
              </a:lnSpc>
              <a:spcBef>
                <a:spcPct val="25000"/>
              </a:spcBef>
              <a:buFont typeface="Wingdings 2" pitchFamily="18" charset="2"/>
              <a:buAutoNum type="arabicPeriod"/>
            </a:pPr>
            <a:r>
              <a:rPr lang="en-US" smtClean="0"/>
              <a:t>  Localized averaging distributed algorithm</a:t>
            </a:r>
          </a:p>
        </p:txBody>
      </p:sp>
      <p:sp>
        <p:nvSpPr>
          <p:cNvPr id="23555" name="Rectangle 4"/>
          <p:cNvSpPr>
            <a:spLocks noGrp="1" noChangeArrowheads="1"/>
          </p:cNvSpPr>
          <p:nvPr>
            <p:ph type="title"/>
          </p:nvPr>
        </p:nvSpPr>
        <p:spPr>
          <a:xfrm>
            <a:off x="457200" y="0"/>
            <a:ext cx="8077200" cy="685800"/>
          </a:xfrm>
          <a:noFill/>
        </p:spPr>
        <p:txBody>
          <a:bodyPr/>
          <a:lstStyle/>
          <a:p>
            <a:r>
              <a:rPr lang="en-US" smtClean="0"/>
              <a:t>Clock Synchronization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304800" y="762000"/>
            <a:ext cx="8458200" cy="5791200"/>
          </a:xfrm>
        </p:spPr>
        <p:txBody>
          <a:bodyPr/>
          <a:lstStyle/>
          <a:p>
            <a:pPr>
              <a:lnSpc>
                <a:spcPct val="120000"/>
              </a:lnSpc>
            </a:pPr>
            <a:r>
              <a:rPr lang="en-US" smtClean="0"/>
              <a:t>Global averaging distributed algorithm</a:t>
            </a:r>
          </a:p>
          <a:p>
            <a:pPr lvl="1">
              <a:lnSpc>
                <a:spcPct val="120000"/>
              </a:lnSpc>
            </a:pPr>
            <a:r>
              <a:rPr lang="en-US" smtClean="0"/>
              <a:t>Each node broadcasts its local time in the form of special “resync” message when local time-equals   T</a:t>
            </a:r>
            <a:r>
              <a:rPr lang="en-US" baseline="-25000" smtClean="0"/>
              <a:t>o</a:t>
            </a:r>
            <a:r>
              <a:rPr lang="en-US" smtClean="0"/>
              <a:t> + i * R                 T</a:t>
            </a:r>
            <a:r>
              <a:rPr lang="en-US" baseline="-25000" smtClean="0"/>
              <a:t>o</a:t>
            </a:r>
            <a:r>
              <a:rPr lang="en-US" smtClean="0"/>
              <a:t> is the fixed time in the past agreed upon by all nodes, </a:t>
            </a:r>
          </a:p>
          <a:p>
            <a:pPr lvl="1">
              <a:lnSpc>
                <a:spcPct val="120000"/>
              </a:lnSpc>
              <a:buFont typeface="Wingdings 3" pitchFamily="18" charset="2"/>
              <a:buNone/>
            </a:pPr>
            <a:r>
              <a:rPr lang="en-US" smtClean="0"/>
              <a:t>    R depends on total number of nodes, maximum allowable drift rate, i – some integer</a:t>
            </a:r>
          </a:p>
          <a:p>
            <a:pPr lvl="1">
              <a:lnSpc>
                <a:spcPct val="120000"/>
              </a:lnSpc>
            </a:pPr>
            <a:r>
              <a:rPr lang="en-US" smtClean="0"/>
              <a:t>“resync” message is broadcast from each node at the beginning of every fixed length resynchronization interval</a:t>
            </a:r>
          </a:p>
          <a:p>
            <a:pPr lvl="1">
              <a:lnSpc>
                <a:spcPct val="120000"/>
              </a:lnSpc>
            </a:pPr>
            <a:r>
              <a:rPr lang="en-US" smtClean="0"/>
              <a:t>However, since the clock of different nodes are slightly different, the broadcast will not happen simultaneously from all nodes</a:t>
            </a:r>
          </a:p>
        </p:txBody>
      </p:sp>
      <p:sp>
        <p:nvSpPr>
          <p:cNvPr id="24579" name="Rectangle 4"/>
          <p:cNvSpPr>
            <a:spLocks noGrp="1" noChangeArrowheads="1"/>
          </p:cNvSpPr>
          <p:nvPr>
            <p:ph type="title"/>
          </p:nvPr>
        </p:nvSpPr>
        <p:spPr>
          <a:noFill/>
        </p:spPr>
        <p:txBody>
          <a:bodyPr/>
          <a:lstStyle/>
          <a:p>
            <a:r>
              <a:rPr lang="en-US" smtClean="0"/>
              <a:t>Clock Synchronization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381000" y="990600"/>
            <a:ext cx="8305800" cy="5486400"/>
          </a:xfrm>
        </p:spPr>
        <p:txBody>
          <a:bodyPr/>
          <a:lstStyle/>
          <a:p>
            <a:pPr lvl="1"/>
            <a:r>
              <a:rPr lang="en-US" smtClean="0"/>
              <a:t>Each node waits for specified time “T” collecting “resync” messages broadcast from other nodes</a:t>
            </a:r>
          </a:p>
          <a:p>
            <a:pPr lvl="1"/>
            <a:r>
              <a:rPr lang="en-US" smtClean="0"/>
              <a:t>“resync” message arrival time is recorded for each node</a:t>
            </a:r>
          </a:p>
          <a:p>
            <a:pPr lvl="1"/>
            <a:r>
              <a:rPr lang="en-US" smtClean="0"/>
              <a:t> After wait period “T”, it calculates skew of its clock w.r.t. to other nodes (difference) based on received “resync” message </a:t>
            </a:r>
          </a:p>
          <a:p>
            <a:pPr lvl="1"/>
            <a:r>
              <a:rPr lang="en-US" smtClean="0"/>
              <a:t>Then computes fault tolerant average of the estimated skews and uses it to correct its time before the start of next resynchronization interval</a:t>
            </a:r>
          </a:p>
        </p:txBody>
      </p:sp>
      <p:sp>
        <p:nvSpPr>
          <p:cNvPr id="25603" name="Rectangle 4"/>
          <p:cNvSpPr>
            <a:spLocks noGrp="1" noChangeArrowheads="1"/>
          </p:cNvSpPr>
          <p:nvPr>
            <p:ph type="title"/>
          </p:nvPr>
        </p:nvSpPr>
        <p:spPr>
          <a:noFill/>
        </p:spPr>
        <p:txBody>
          <a:bodyPr/>
          <a:lstStyle/>
          <a:p>
            <a:r>
              <a:rPr lang="en-US" smtClean="0"/>
              <a:t>Clock Synchronization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304800" y="914400"/>
            <a:ext cx="8534400" cy="5562600"/>
          </a:xfrm>
        </p:spPr>
        <p:txBody>
          <a:bodyPr/>
          <a:lstStyle/>
          <a:p>
            <a:pPr marL="457200" indent="-457200"/>
            <a:r>
              <a:rPr lang="en-US" smtClean="0"/>
              <a:t>Two commonly used Algorithms in Global averaging are:</a:t>
            </a:r>
          </a:p>
          <a:p>
            <a:pPr marL="914400" lvl="1" indent="-457200">
              <a:buFont typeface="Wingdings 3" pitchFamily="18" charset="2"/>
              <a:buAutoNum type="arabicPeriod"/>
            </a:pPr>
            <a:r>
              <a:rPr lang="en-US" smtClean="0">
                <a:solidFill>
                  <a:srgbClr val="008000"/>
                </a:solidFill>
              </a:rPr>
              <a:t>Averaging All values</a:t>
            </a:r>
            <a:r>
              <a:rPr lang="en-US" smtClean="0"/>
              <a:t> </a:t>
            </a:r>
          </a:p>
          <a:p>
            <a:pPr marL="1314450" lvl="2" indent="-457200"/>
            <a:r>
              <a:rPr lang="en-US" smtClean="0"/>
              <a:t>Taking average of the estimated skews and use it as the correction for the local clock</a:t>
            </a:r>
          </a:p>
          <a:p>
            <a:pPr marL="1314450" lvl="2" indent="-457200"/>
            <a:r>
              <a:rPr lang="en-US" smtClean="0"/>
              <a:t>To limit the impact of faulty clocks on the average, estimated skew of each node is compared against a threshold</a:t>
            </a:r>
          </a:p>
          <a:p>
            <a:pPr marL="1314450" lvl="2" indent="-457200"/>
            <a:r>
              <a:rPr lang="en-US" smtClean="0"/>
              <a:t>Skews greater than threshold are set to 0 before computing the average of estimated skews</a:t>
            </a:r>
          </a:p>
        </p:txBody>
      </p:sp>
      <p:sp>
        <p:nvSpPr>
          <p:cNvPr id="26627" name="Rectangle 4"/>
          <p:cNvSpPr>
            <a:spLocks noGrp="1" noChangeArrowheads="1"/>
          </p:cNvSpPr>
          <p:nvPr>
            <p:ph type="title"/>
          </p:nvPr>
        </p:nvSpPr>
        <p:spPr>
          <a:noFill/>
        </p:spPr>
        <p:txBody>
          <a:bodyPr/>
          <a:lstStyle/>
          <a:p>
            <a:r>
              <a:rPr lang="en-US" smtClean="0"/>
              <a:t>Clock Synchronization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228600" y="685800"/>
            <a:ext cx="8686800" cy="5943600"/>
          </a:xfrm>
        </p:spPr>
        <p:txBody>
          <a:bodyPr/>
          <a:lstStyle/>
          <a:p>
            <a:pPr marL="914400" lvl="1" indent="-457200">
              <a:lnSpc>
                <a:spcPct val="120000"/>
              </a:lnSpc>
              <a:buFont typeface="Wingdings 2" pitchFamily="18" charset="2"/>
              <a:buAutoNum type="arabicPeriod" startAt="2"/>
            </a:pPr>
            <a:r>
              <a:rPr lang="en-US" smtClean="0">
                <a:solidFill>
                  <a:srgbClr val="008000"/>
                </a:solidFill>
              </a:rPr>
              <a:t>Averaging values after discarding</a:t>
            </a:r>
          </a:p>
          <a:p>
            <a:pPr marL="914400" lvl="1" indent="-457200">
              <a:lnSpc>
                <a:spcPct val="120000"/>
              </a:lnSpc>
            </a:pPr>
            <a:r>
              <a:rPr lang="en-US" smtClean="0"/>
              <a:t>Limits the impact of faulty clocks by</a:t>
            </a:r>
          </a:p>
          <a:p>
            <a:pPr marL="1314450" lvl="2" indent="-457200">
              <a:lnSpc>
                <a:spcPct val="120000"/>
              </a:lnSpc>
            </a:pPr>
            <a:r>
              <a:rPr lang="en-US" smtClean="0"/>
              <a:t>Discarding m highest and m lowest estimated skews</a:t>
            </a:r>
          </a:p>
          <a:p>
            <a:pPr marL="914400" lvl="1" indent="-457200">
              <a:lnSpc>
                <a:spcPct val="120000"/>
              </a:lnSpc>
            </a:pPr>
            <a:r>
              <a:rPr lang="en-US" smtClean="0"/>
              <a:t>Calculates the average of remaining skews</a:t>
            </a:r>
          </a:p>
          <a:p>
            <a:pPr marL="457200" indent="-457200">
              <a:lnSpc>
                <a:spcPct val="120000"/>
              </a:lnSpc>
            </a:pPr>
            <a:r>
              <a:rPr lang="en-US" smtClean="0"/>
              <a:t>Localized averaging distributed algorithm</a:t>
            </a:r>
          </a:p>
          <a:p>
            <a:pPr marL="914400" lvl="1" indent="-457200">
              <a:lnSpc>
                <a:spcPct val="120000"/>
              </a:lnSpc>
            </a:pPr>
            <a:r>
              <a:rPr lang="en-US" smtClean="0"/>
              <a:t>Nodes of are logically arranged in some pattern like ring or a grid</a:t>
            </a:r>
          </a:p>
          <a:p>
            <a:pPr marL="914400" lvl="1" indent="-457200">
              <a:lnSpc>
                <a:spcPct val="120000"/>
              </a:lnSpc>
            </a:pPr>
            <a:r>
              <a:rPr lang="en-US" smtClean="0"/>
              <a:t>Periodically each node exchanges the clock time with its neighbors in the grid</a:t>
            </a:r>
          </a:p>
          <a:p>
            <a:pPr marL="914400" lvl="1" indent="-457200">
              <a:lnSpc>
                <a:spcPct val="120000"/>
              </a:lnSpc>
            </a:pPr>
            <a:r>
              <a:rPr lang="en-US" smtClean="0"/>
              <a:t>Sets its clock to average of its clock and clock time of neighbors </a:t>
            </a:r>
          </a:p>
        </p:txBody>
      </p:sp>
      <p:sp>
        <p:nvSpPr>
          <p:cNvPr id="27651" name="Rectangle 4"/>
          <p:cNvSpPr>
            <a:spLocks noGrp="1" noChangeArrowheads="1"/>
          </p:cNvSpPr>
          <p:nvPr>
            <p:ph type="title"/>
          </p:nvPr>
        </p:nvSpPr>
        <p:spPr>
          <a:xfrm>
            <a:off x="0" y="0"/>
            <a:ext cx="9144000" cy="685800"/>
          </a:xfrm>
          <a:noFill/>
        </p:spPr>
        <p:txBody>
          <a:bodyPr/>
          <a:lstStyle/>
          <a:p>
            <a:r>
              <a:rPr lang="en-US" smtClean="0"/>
              <a:t>Clock Synchronization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Event Ordering</a:t>
            </a:r>
          </a:p>
        </p:txBody>
      </p:sp>
      <p:sp>
        <p:nvSpPr>
          <p:cNvPr id="28675" name="Rectangle 3"/>
          <p:cNvSpPr>
            <a:spLocks noGrp="1" noChangeArrowheads="1"/>
          </p:cNvSpPr>
          <p:nvPr>
            <p:ph type="body" idx="1"/>
          </p:nvPr>
        </p:nvSpPr>
        <p:spPr>
          <a:xfrm>
            <a:off x="390525" y="838200"/>
            <a:ext cx="8448675" cy="5791200"/>
          </a:xfrm>
        </p:spPr>
        <p:txBody>
          <a:bodyPr/>
          <a:lstStyle/>
          <a:p>
            <a:r>
              <a:rPr lang="en-US" smtClean="0">
                <a:solidFill>
                  <a:schemeClr val="tx1"/>
                </a:solidFill>
              </a:rPr>
              <a:t>Keeping the clocks in DS synchronized to within 5 or 10 msec is expensive and nontrivial task</a:t>
            </a:r>
          </a:p>
          <a:p>
            <a:r>
              <a:rPr lang="en-US" smtClean="0">
                <a:solidFill>
                  <a:schemeClr val="tx1"/>
                </a:solidFill>
              </a:rPr>
              <a:t>Lamport[1978] observed that, for most applications it is not necessary to keep clocks in DS synchronized</a:t>
            </a:r>
          </a:p>
          <a:p>
            <a:pPr lvl="1"/>
            <a:r>
              <a:rPr lang="en-US" smtClean="0"/>
              <a:t>Rather ensure all events to occur in a ordered manner </a:t>
            </a:r>
          </a:p>
          <a:p>
            <a:r>
              <a:rPr lang="en-US" smtClean="0">
                <a:solidFill>
                  <a:schemeClr val="tx1"/>
                </a:solidFill>
              </a:rPr>
              <a:t>Lamport defined new relation </a:t>
            </a:r>
            <a:r>
              <a:rPr lang="en-US" smtClean="0">
                <a:solidFill>
                  <a:srgbClr val="000099"/>
                </a:solidFill>
                <a:sym typeface="Wingdings" pitchFamily="2" charset="2"/>
              </a:rPr>
              <a:t></a:t>
            </a:r>
            <a:r>
              <a:rPr lang="en-US" i="1" smtClean="0">
                <a:solidFill>
                  <a:srgbClr val="000099"/>
                </a:solidFill>
                <a:sym typeface="Wingdings" pitchFamily="2" charset="2"/>
              </a:rPr>
              <a:t>happened-before</a:t>
            </a:r>
            <a:r>
              <a:rPr lang="en-US" smtClean="0">
                <a:sym typeface="Wingdings" pitchFamily="2" charset="2"/>
              </a:rPr>
              <a:t> </a:t>
            </a:r>
          </a:p>
          <a:p>
            <a:pPr lvl="1"/>
            <a:r>
              <a:rPr lang="en-US" smtClean="0">
                <a:sym typeface="Wingdings" pitchFamily="2" charset="2"/>
              </a:rPr>
              <a:t>Introduced the concept of </a:t>
            </a:r>
            <a:r>
              <a:rPr lang="en-US" smtClean="0">
                <a:solidFill>
                  <a:srgbClr val="000099"/>
                </a:solidFill>
                <a:sym typeface="Wingdings" pitchFamily="2" charset="2"/>
              </a:rPr>
              <a:t>logical clocks</a:t>
            </a:r>
            <a:r>
              <a:rPr lang="en-US" smtClean="0">
                <a:sym typeface="Wingdings" pitchFamily="2" charset="2"/>
              </a:rPr>
              <a:t> for ordering of events </a:t>
            </a:r>
            <a:endParaRPr lang="en-US" i="1"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304800" y="838200"/>
            <a:ext cx="8458200" cy="5638800"/>
          </a:xfrm>
        </p:spPr>
        <p:txBody>
          <a:bodyPr/>
          <a:lstStyle/>
          <a:p>
            <a:r>
              <a:rPr lang="en-US" smtClean="0"/>
              <a:t>Happened-before relation</a:t>
            </a:r>
          </a:p>
          <a:p>
            <a:pPr lvl="1"/>
            <a:r>
              <a:rPr lang="en-US" smtClean="0"/>
              <a:t>Denoted by </a:t>
            </a:r>
            <a:r>
              <a:rPr lang="en-US" smtClean="0">
                <a:sym typeface="Wingdings" pitchFamily="2" charset="2"/>
              </a:rPr>
              <a:t> on set of events</a:t>
            </a:r>
          </a:p>
          <a:p>
            <a:pPr lvl="1"/>
            <a:r>
              <a:rPr lang="en-US" smtClean="0">
                <a:sym typeface="Wingdings" pitchFamily="2" charset="2"/>
              </a:rPr>
              <a:t>Satisfies following conditions</a:t>
            </a:r>
          </a:p>
          <a:p>
            <a:pPr lvl="2"/>
            <a:r>
              <a:rPr lang="en-US" smtClean="0"/>
              <a:t>If a and b are events in same process and a occurs before b, then a </a:t>
            </a:r>
            <a:r>
              <a:rPr lang="en-US" smtClean="0">
                <a:sym typeface="Wingdings" pitchFamily="2" charset="2"/>
              </a:rPr>
              <a:t> b</a:t>
            </a:r>
          </a:p>
          <a:p>
            <a:pPr lvl="2"/>
            <a:r>
              <a:rPr lang="en-US" smtClean="0"/>
              <a:t>If a is the event of sending a message by one process and b is the event of the receipt of same message by another process, then a </a:t>
            </a:r>
            <a:r>
              <a:rPr lang="en-US" smtClean="0">
                <a:sym typeface="Wingdings" pitchFamily="2" charset="2"/>
              </a:rPr>
              <a:t> b</a:t>
            </a:r>
          </a:p>
          <a:p>
            <a:pPr lvl="2"/>
            <a:r>
              <a:rPr lang="en-US" smtClean="0">
                <a:sym typeface="Wingdings" pitchFamily="2" charset="2"/>
              </a:rPr>
              <a:t>Happened-before is transitive relation, i.e., </a:t>
            </a:r>
            <a:r>
              <a:rPr lang="en-US" smtClean="0"/>
              <a:t>If a </a:t>
            </a:r>
            <a:r>
              <a:rPr lang="en-US" smtClean="0">
                <a:sym typeface="Wingdings" pitchFamily="2" charset="2"/>
              </a:rPr>
              <a:t> b and b c, then a c</a:t>
            </a:r>
          </a:p>
        </p:txBody>
      </p:sp>
      <p:sp>
        <p:nvSpPr>
          <p:cNvPr id="29699" name="Rectangle 4"/>
          <p:cNvSpPr>
            <a:spLocks noGrp="1" noChangeArrowheads="1"/>
          </p:cNvSpPr>
          <p:nvPr>
            <p:ph type="title"/>
          </p:nvPr>
        </p:nvSpPr>
        <p:spPr>
          <a:noFill/>
        </p:spPr>
        <p:txBody>
          <a:bodyPr/>
          <a:lstStyle/>
          <a:p>
            <a:r>
              <a:rPr lang="en-US" smtClean="0"/>
              <a:t>Event Ordering</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228600" y="762000"/>
            <a:ext cx="8534400" cy="5334000"/>
          </a:xfrm>
        </p:spPr>
        <p:txBody>
          <a:bodyPr/>
          <a:lstStyle/>
          <a:p>
            <a:pPr lvl="1"/>
            <a:r>
              <a:rPr lang="en-US" smtClean="0"/>
              <a:t>2 events a and b are said to be </a:t>
            </a:r>
            <a:r>
              <a:rPr lang="en-US" smtClean="0">
                <a:solidFill>
                  <a:srgbClr val="000099"/>
                </a:solidFill>
              </a:rPr>
              <a:t>concurrent</a:t>
            </a:r>
            <a:r>
              <a:rPr lang="en-US" smtClean="0"/>
              <a:t> if they are not related by the happened-before relation</a:t>
            </a:r>
          </a:p>
          <a:p>
            <a:pPr lvl="1"/>
            <a:r>
              <a:rPr lang="en-US" smtClean="0"/>
              <a:t>Also known as the relation of casual ordering</a:t>
            </a:r>
          </a:p>
          <a:p>
            <a:pPr lvl="1"/>
            <a:r>
              <a:rPr lang="en-US" smtClean="0">
                <a:solidFill>
                  <a:srgbClr val="000099"/>
                </a:solidFill>
              </a:rPr>
              <a:t>Space diagram</a:t>
            </a:r>
            <a:r>
              <a:rPr lang="en-US" smtClean="0"/>
              <a:t> illustrates the happened-before relation and concurrent events</a:t>
            </a:r>
          </a:p>
          <a:p>
            <a:pPr marL="1204913" lvl="2" indent="-347663"/>
            <a:r>
              <a:rPr lang="en-US" smtClean="0"/>
              <a:t>Vertical line denotes process</a:t>
            </a:r>
          </a:p>
          <a:p>
            <a:pPr marL="1204913" lvl="2" indent="-347663"/>
            <a:r>
              <a:rPr lang="en-US" smtClean="0"/>
              <a:t>Dot on vertical line denotes an event in corresponding process</a:t>
            </a:r>
          </a:p>
          <a:p>
            <a:pPr marL="1204913" lvl="2" indent="-347663"/>
            <a:r>
              <a:rPr lang="en-US" smtClean="0"/>
              <a:t>Wavy line denotes a message transfer</a:t>
            </a:r>
          </a:p>
        </p:txBody>
      </p:sp>
      <p:sp>
        <p:nvSpPr>
          <p:cNvPr id="30723" name="Rectangle 4"/>
          <p:cNvSpPr>
            <a:spLocks noGrp="1" noChangeArrowheads="1"/>
          </p:cNvSpPr>
          <p:nvPr>
            <p:ph type="title"/>
          </p:nvPr>
        </p:nvSpPr>
        <p:spPr>
          <a:noFill/>
        </p:spPr>
        <p:txBody>
          <a:bodyPr/>
          <a:lstStyle/>
          <a:p>
            <a:r>
              <a:rPr lang="en-US" smtClean="0"/>
              <a:t>Event Ordering</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228600" y="685800"/>
            <a:ext cx="8686800" cy="6172200"/>
          </a:xfrm>
        </p:spPr>
        <p:txBody>
          <a:bodyPr/>
          <a:lstStyle/>
          <a:p>
            <a:pPr algn="ctr">
              <a:lnSpc>
                <a:spcPct val="100000"/>
              </a:lnSpc>
              <a:spcBef>
                <a:spcPct val="50000"/>
              </a:spcBef>
              <a:buClrTx/>
              <a:buSzTx/>
              <a:buFontTx/>
              <a:buNone/>
            </a:pPr>
            <a:r>
              <a:rPr kumimoji="0" lang="en-US" smtClean="0">
                <a:solidFill>
                  <a:schemeClr val="tx1"/>
                </a:solidFill>
              </a:rPr>
              <a:t>Space diagram for three processes</a:t>
            </a:r>
            <a:endParaRPr lang="en-US" smtClean="0"/>
          </a:p>
        </p:txBody>
      </p:sp>
      <p:sp>
        <p:nvSpPr>
          <p:cNvPr id="31747" name="Rectangle 4"/>
          <p:cNvSpPr>
            <a:spLocks noGrp="1" noChangeArrowheads="1"/>
          </p:cNvSpPr>
          <p:nvPr>
            <p:ph type="title"/>
          </p:nvPr>
        </p:nvSpPr>
        <p:spPr>
          <a:noFill/>
        </p:spPr>
        <p:txBody>
          <a:bodyPr/>
          <a:lstStyle/>
          <a:p>
            <a:r>
              <a:rPr lang="en-US" smtClean="0"/>
              <a:t>Event Ordering</a:t>
            </a:r>
          </a:p>
        </p:txBody>
      </p:sp>
      <p:grpSp>
        <p:nvGrpSpPr>
          <p:cNvPr id="2" name="Group 36"/>
          <p:cNvGrpSpPr>
            <a:grpSpLocks/>
          </p:cNvGrpSpPr>
          <p:nvPr/>
        </p:nvGrpSpPr>
        <p:grpSpPr bwMode="auto">
          <a:xfrm>
            <a:off x="152400" y="1143000"/>
            <a:ext cx="7281863" cy="5060950"/>
            <a:chOff x="528" y="816"/>
            <a:chExt cx="4587" cy="3188"/>
          </a:xfrm>
        </p:grpSpPr>
        <p:sp>
          <p:nvSpPr>
            <p:cNvPr id="31751" name="Line 5"/>
            <p:cNvSpPr>
              <a:spLocks noChangeShapeType="1"/>
            </p:cNvSpPr>
            <p:nvPr/>
          </p:nvSpPr>
          <p:spPr bwMode="auto">
            <a:xfrm>
              <a:off x="1682" y="816"/>
              <a:ext cx="0" cy="2953"/>
            </a:xfrm>
            <a:prstGeom prst="line">
              <a:avLst/>
            </a:prstGeom>
            <a:noFill/>
            <a:ln w="38100">
              <a:solidFill>
                <a:schemeClr val="tx1"/>
              </a:solidFill>
              <a:round/>
              <a:headEnd type="triangle" w="med" len="med"/>
              <a:tailEnd/>
            </a:ln>
          </p:spPr>
          <p:txBody>
            <a:bodyPr wrap="none"/>
            <a:lstStyle/>
            <a:p>
              <a:endParaRPr lang="en-US"/>
            </a:p>
          </p:txBody>
        </p:sp>
        <p:sp>
          <p:nvSpPr>
            <p:cNvPr id="31752" name="Line 6"/>
            <p:cNvSpPr>
              <a:spLocks noChangeShapeType="1"/>
            </p:cNvSpPr>
            <p:nvPr/>
          </p:nvSpPr>
          <p:spPr bwMode="auto">
            <a:xfrm>
              <a:off x="3108" y="816"/>
              <a:ext cx="0" cy="2953"/>
            </a:xfrm>
            <a:prstGeom prst="line">
              <a:avLst/>
            </a:prstGeom>
            <a:noFill/>
            <a:ln w="38100">
              <a:solidFill>
                <a:schemeClr val="tx1"/>
              </a:solidFill>
              <a:round/>
              <a:headEnd type="triangle" w="med" len="med"/>
              <a:tailEnd/>
            </a:ln>
          </p:spPr>
          <p:txBody>
            <a:bodyPr wrap="none"/>
            <a:lstStyle/>
            <a:p>
              <a:endParaRPr lang="en-US"/>
            </a:p>
          </p:txBody>
        </p:sp>
        <p:sp>
          <p:nvSpPr>
            <p:cNvPr id="31753" name="Line 7"/>
            <p:cNvSpPr>
              <a:spLocks noChangeShapeType="1"/>
            </p:cNvSpPr>
            <p:nvPr/>
          </p:nvSpPr>
          <p:spPr bwMode="auto">
            <a:xfrm>
              <a:off x="4589" y="816"/>
              <a:ext cx="0" cy="2953"/>
            </a:xfrm>
            <a:prstGeom prst="line">
              <a:avLst/>
            </a:prstGeom>
            <a:noFill/>
            <a:ln w="38100">
              <a:solidFill>
                <a:schemeClr val="tx1"/>
              </a:solidFill>
              <a:round/>
              <a:headEnd type="triangle" w="med" len="med"/>
              <a:tailEnd/>
            </a:ln>
          </p:spPr>
          <p:txBody>
            <a:bodyPr wrap="none"/>
            <a:lstStyle/>
            <a:p>
              <a:endParaRPr lang="en-US"/>
            </a:p>
          </p:txBody>
        </p:sp>
        <p:sp>
          <p:nvSpPr>
            <p:cNvPr id="31754" name="Line 8"/>
            <p:cNvSpPr>
              <a:spLocks noChangeShapeType="1"/>
            </p:cNvSpPr>
            <p:nvPr/>
          </p:nvSpPr>
          <p:spPr bwMode="auto">
            <a:xfrm flipV="1">
              <a:off x="859" y="1871"/>
              <a:ext cx="0" cy="1740"/>
            </a:xfrm>
            <a:prstGeom prst="line">
              <a:avLst/>
            </a:prstGeom>
            <a:noFill/>
            <a:ln w="38100">
              <a:solidFill>
                <a:schemeClr val="tx1"/>
              </a:solidFill>
              <a:round/>
              <a:headEnd/>
              <a:tailEnd type="triangle" w="med" len="med"/>
            </a:ln>
          </p:spPr>
          <p:txBody>
            <a:bodyPr wrap="none"/>
            <a:lstStyle/>
            <a:p>
              <a:endParaRPr lang="en-US"/>
            </a:p>
          </p:txBody>
        </p:sp>
        <p:sp>
          <p:nvSpPr>
            <p:cNvPr id="31755" name="Text Box 9"/>
            <p:cNvSpPr txBox="1">
              <a:spLocks noChangeArrowheads="1"/>
            </p:cNvSpPr>
            <p:nvPr/>
          </p:nvSpPr>
          <p:spPr bwMode="auto">
            <a:xfrm rot="-5400000">
              <a:off x="250" y="2518"/>
              <a:ext cx="843" cy="288"/>
            </a:xfrm>
            <a:prstGeom prst="rect">
              <a:avLst/>
            </a:prstGeom>
            <a:noFill/>
            <a:ln w="9525">
              <a:noFill/>
              <a:miter lim="800000"/>
              <a:headEnd/>
              <a:tailEnd/>
            </a:ln>
          </p:spPr>
          <p:txBody>
            <a:bodyPr>
              <a:spAutoFit/>
            </a:bodyPr>
            <a:lstStyle/>
            <a:p>
              <a:pPr algn="ctr">
                <a:spcBef>
                  <a:spcPct val="50000"/>
                </a:spcBef>
              </a:pPr>
              <a:r>
                <a:rPr lang="en-US"/>
                <a:t>Time </a:t>
              </a:r>
            </a:p>
          </p:txBody>
        </p:sp>
        <p:sp>
          <p:nvSpPr>
            <p:cNvPr id="31756" name="Text Box 10"/>
            <p:cNvSpPr txBox="1">
              <a:spLocks noChangeArrowheads="1"/>
            </p:cNvSpPr>
            <p:nvPr/>
          </p:nvSpPr>
          <p:spPr bwMode="auto">
            <a:xfrm>
              <a:off x="1157" y="3716"/>
              <a:ext cx="995" cy="288"/>
            </a:xfrm>
            <a:prstGeom prst="rect">
              <a:avLst/>
            </a:prstGeom>
            <a:noFill/>
            <a:ln w="9525">
              <a:noFill/>
              <a:miter lim="800000"/>
              <a:headEnd/>
              <a:tailEnd/>
            </a:ln>
          </p:spPr>
          <p:txBody>
            <a:bodyPr wrap="none">
              <a:spAutoFit/>
            </a:bodyPr>
            <a:lstStyle/>
            <a:p>
              <a:pPr algn="ctr">
                <a:spcBef>
                  <a:spcPct val="50000"/>
                </a:spcBef>
              </a:pPr>
              <a:r>
                <a:rPr lang="en-US"/>
                <a:t>Process P1</a:t>
              </a:r>
            </a:p>
          </p:txBody>
        </p:sp>
        <p:sp>
          <p:nvSpPr>
            <p:cNvPr id="31757" name="Text Box 11"/>
            <p:cNvSpPr txBox="1">
              <a:spLocks noChangeArrowheads="1"/>
            </p:cNvSpPr>
            <p:nvPr/>
          </p:nvSpPr>
          <p:spPr bwMode="auto">
            <a:xfrm>
              <a:off x="2639" y="3716"/>
              <a:ext cx="995" cy="288"/>
            </a:xfrm>
            <a:prstGeom prst="rect">
              <a:avLst/>
            </a:prstGeom>
            <a:noFill/>
            <a:ln w="9525" algn="ctr">
              <a:noFill/>
              <a:miter lim="800000"/>
              <a:headEnd/>
              <a:tailEnd/>
            </a:ln>
          </p:spPr>
          <p:txBody>
            <a:bodyPr wrap="none">
              <a:spAutoFit/>
            </a:bodyPr>
            <a:lstStyle/>
            <a:p>
              <a:pPr algn="ctr">
                <a:spcBef>
                  <a:spcPct val="50000"/>
                </a:spcBef>
              </a:pPr>
              <a:r>
                <a:rPr lang="en-US"/>
                <a:t>Process P2</a:t>
              </a:r>
            </a:p>
          </p:txBody>
        </p:sp>
        <p:sp>
          <p:nvSpPr>
            <p:cNvPr id="31758" name="Text Box 12"/>
            <p:cNvSpPr txBox="1">
              <a:spLocks noChangeArrowheads="1"/>
            </p:cNvSpPr>
            <p:nvPr/>
          </p:nvSpPr>
          <p:spPr bwMode="auto">
            <a:xfrm>
              <a:off x="4120" y="3716"/>
              <a:ext cx="995" cy="288"/>
            </a:xfrm>
            <a:prstGeom prst="rect">
              <a:avLst/>
            </a:prstGeom>
            <a:noFill/>
            <a:ln w="9525" algn="ctr">
              <a:noFill/>
              <a:miter lim="800000"/>
              <a:headEnd/>
              <a:tailEnd/>
            </a:ln>
          </p:spPr>
          <p:txBody>
            <a:bodyPr wrap="none">
              <a:spAutoFit/>
            </a:bodyPr>
            <a:lstStyle/>
            <a:p>
              <a:pPr algn="ctr">
                <a:spcBef>
                  <a:spcPct val="50000"/>
                </a:spcBef>
              </a:pPr>
              <a:r>
                <a:rPr lang="en-US"/>
                <a:t>Process P3</a:t>
              </a:r>
            </a:p>
          </p:txBody>
        </p:sp>
        <p:sp>
          <p:nvSpPr>
            <p:cNvPr id="31759" name="Freeform 14"/>
            <p:cNvSpPr>
              <a:spLocks/>
            </p:cNvSpPr>
            <p:nvPr/>
          </p:nvSpPr>
          <p:spPr bwMode="auto">
            <a:xfrm>
              <a:off x="1675" y="1896"/>
              <a:ext cx="1428" cy="659"/>
            </a:xfrm>
            <a:custGeom>
              <a:avLst/>
              <a:gdLst>
                <a:gd name="T0" fmla="*/ 1428 w 1249"/>
                <a:gd name="T1" fmla="*/ 659 h 600"/>
                <a:gd name="T2" fmla="*/ 1363 w 1249"/>
                <a:gd name="T3" fmla="*/ 579 h 600"/>
                <a:gd name="T4" fmla="*/ 1335 w 1249"/>
                <a:gd name="T5" fmla="*/ 570 h 600"/>
                <a:gd name="T6" fmla="*/ 1308 w 1249"/>
                <a:gd name="T7" fmla="*/ 552 h 600"/>
                <a:gd name="T8" fmla="*/ 1234 w 1249"/>
                <a:gd name="T9" fmla="*/ 472 h 600"/>
                <a:gd name="T10" fmla="*/ 1196 w 1249"/>
                <a:gd name="T11" fmla="*/ 481 h 600"/>
                <a:gd name="T12" fmla="*/ 1168 w 1249"/>
                <a:gd name="T13" fmla="*/ 490 h 600"/>
                <a:gd name="T14" fmla="*/ 1103 w 1249"/>
                <a:gd name="T15" fmla="*/ 410 h 600"/>
                <a:gd name="T16" fmla="*/ 1020 w 1249"/>
                <a:gd name="T17" fmla="*/ 392 h 600"/>
                <a:gd name="T18" fmla="*/ 1011 w 1249"/>
                <a:gd name="T19" fmla="*/ 356 h 600"/>
                <a:gd name="T20" fmla="*/ 946 w 1249"/>
                <a:gd name="T21" fmla="*/ 383 h 600"/>
                <a:gd name="T22" fmla="*/ 918 w 1249"/>
                <a:gd name="T23" fmla="*/ 356 h 600"/>
                <a:gd name="T24" fmla="*/ 862 w 1249"/>
                <a:gd name="T25" fmla="*/ 321 h 600"/>
                <a:gd name="T26" fmla="*/ 835 w 1249"/>
                <a:gd name="T27" fmla="*/ 330 h 600"/>
                <a:gd name="T28" fmla="*/ 825 w 1249"/>
                <a:gd name="T29" fmla="*/ 303 h 600"/>
                <a:gd name="T30" fmla="*/ 733 w 1249"/>
                <a:gd name="T31" fmla="*/ 267 h 600"/>
                <a:gd name="T32" fmla="*/ 640 w 1249"/>
                <a:gd name="T33" fmla="*/ 249 h 600"/>
                <a:gd name="T34" fmla="*/ 557 w 1249"/>
                <a:gd name="T35" fmla="*/ 205 h 600"/>
                <a:gd name="T36" fmla="*/ 519 w 1249"/>
                <a:gd name="T37" fmla="*/ 241 h 600"/>
                <a:gd name="T38" fmla="*/ 492 w 1249"/>
                <a:gd name="T39" fmla="*/ 258 h 600"/>
                <a:gd name="T40" fmla="*/ 482 w 1249"/>
                <a:gd name="T41" fmla="*/ 169 h 600"/>
                <a:gd name="T42" fmla="*/ 436 w 1249"/>
                <a:gd name="T43" fmla="*/ 160 h 600"/>
                <a:gd name="T44" fmla="*/ 408 w 1249"/>
                <a:gd name="T45" fmla="*/ 134 h 600"/>
                <a:gd name="T46" fmla="*/ 352 w 1249"/>
                <a:gd name="T47" fmla="*/ 115 h 600"/>
                <a:gd name="T48" fmla="*/ 241 w 1249"/>
                <a:gd name="T49" fmla="*/ 71 h 600"/>
                <a:gd name="T50" fmla="*/ 158 w 1249"/>
                <a:gd name="T51" fmla="*/ 35 h 600"/>
                <a:gd name="T52" fmla="*/ 111 w 1249"/>
                <a:gd name="T53" fmla="*/ 45 h 600"/>
                <a:gd name="T54" fmla="*/ 102 w 1249"/>
                <a:gd name="T55" fmla="*/ 9 h 600"/>
                <a:gd name="T56" fmla="*/ 74 w 1249"/>
                <a:gd name="T57" fmla="*/ 0 h 600"/>
                <a:gd name="T58" fmla="*/ 0 w 1249"/>
                <a:gd name="T59" fmla="*/ 9 h 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49"/>
                <a:gd name="T91" fmla="*/ 0 h 600"/>
                <a:gd name="T92" fmla="*/ 1249 w 1249"/>
                <a:gd name="T93" fmla="*/ 600 h 6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49" h="600">
                  <a:moveTo>
                    <a:pt x="1249" y="600"/>
                  </a:moveTo>
                  <a:cubicBezTo>
                    <a:pt x="1233" y="576"/>
                    <a:pt x="1217" y="542"/>
                    <a:pt x="1192" y="527"/>
                  </a:cubicBezTo>
                  <a:cubicBezTo>
                    <a:pt x="1185" y="523"/>
                    <a:pt x="1176" y="523"/>
                    <a:pt x="1168" y="519"/>
                  </a:cubicBezTo>
                  <a:cubicBezTo>
                    <a:pt x="1159" y="515"/>
                    <a:pt x="1152" y="508"/>
                    <a:pt x="1144" y="503"/>
                  </a:cubicBezTo>
                  <a:cubicBezTo>
                    <a:pt x="1126" y="448"/>
                    <a:pt x="1136" y="444"/>
                    <a:pt x="1079" y="430"/>
                  </a:cubicBezTo>
                  <a:cubicBezTo>
                    <a:pt x="1068" y="433"/>
                    <a:pt x="1057" y="435"/>
                    <a:pt x="1046" y="438"/>
                  </a:cubicBezTo>
                  <a:cubicBezTo>
                    <a:pt x="1038" y="440"/>
                    <a:pt x="1029" y="451"/>
                    <a:pt x="1022" y="446"/>
                  </a:cubicBezTo>
                  <a:cubicBezTo>
                    <a:pt x="973" y="414"/>
                    <a:pt x="1024" y="392"/>
                    <a:pt x="965" y="373"/>
                  </a:cubicBezTo>
                  <a:cubicBezTo>
                    <a:pt x="928" y="385"/>
                    <a:pt x="928" y="369"/>
                    <a:pt x="892" y="357"/>
                  </a:cubicBezTo>
                  <a:cubicBezTo>
                    <a:pt x="889" y="346"/>
                    <a:pt x="894" y="330"/>
                    <a:pt x="884" y="324"/>
                  </a:cubicBezTo>
                  <a:cubicBezTo>
                    <a:pt x="872" y="317"/>
                    <a:pt x="835" y="344"/>
                    <a:pt x="827" y="349"/>
                  </a:cubicBezTo>
                  <a:cubicBezTo>
                    <a:pt x="819" y="341"/>
                    <a:pt x="812" y="331"/>
                    <a:pt x="803" y="324"/>
                  </a:cubicBezTo>
                  <a:cubicBezTo>
                    <a:pt x="788" y="312"/>
                    <a:pt x="754" y="292"/>
                    <a:pt x="754" y="292"/>
                  </a:cubicBezTo>
                  <a:cubicBezTo>
                    <a:pt x="746" y="295"/>
                    <a:pt x="738" y="304"/>
                    <a:pt x="730" y="300"/>
                  </a:cubicBezTo>
                  <a:cubicBezTo>
                    <a:pt x="722" y="296"/>
                    <a:pt x="727" y="283"/>
                    <a:pt x="722" y="276"/>
                  </a:cubicBezTo>
                  <a:cubicBezTo>
                    <a:pt x="704" y="254"/>
                    <a:pt x="666" y="251"/>
                    <a:pt x="641" y="243"/>
                  </a:cubicBezTo>
                  <a:cubicBezTo>
                    <a:pt x="601" y="253"/>
                    <a:pt x="593" y="249"/>
                    <a:pt x="560" y="227"/>
                  </a:cubicBezTo>
                  <a:cubicBezTo>
                    <a:pt x="523" y="175"/>
                    <a:pt x="562" y="173"/>
                    <a:pt x="487" y="187"/>
                  </a:cubicBezTo>
                  <a:cubicBezTo>
                    <a:pt x="476" y="198"/>
                    <a:pt x="466" y="209"/>
                    <a:pt x="454" y="219"/>
                  </a:cubicBezTo>
                  <a:cubicBezTo>
                    <a:pt x="447" y="225"/>
                    <a:pt x="434" y="244"/>
                    <a:pt x="430" y="235"/>
                  </a:cubicBezTo>
                  <a:cubicBezTo>
                    <a:pt x="418" y="211"/>
                    <a:pt x="435" y="178"/>
                    <a:pt x="422" y="154"/>
                  </a:cubicBezTo>
                  <a:cubicBezTo>
                    <a:pt x="415" y="142"/>
                    <a:pt x="395" y="149"/>
                    <a:pt x="381" y="146"/>
                  </a:cubicBezTo>
                  <a:cubicBezTo>
                    <a:pt x="373" y="138"/>
                    <a:pt x="367" y="128"/>
                    <a:pt x="357" y="122"/>
                  </a:cubicBezTo>
                  <a:cubicBezTo>
                    <a:pt x="342" y="114"/>
                    <a:pt x="308" y="105"/>
                    <a:pt x="308" y="105"/>
                  </a:cubicBezTo>
                  <a:cubicBezTo>
                    <a:pt x="282" y="65"/>
                    <a:pt x="260" y="72"/>
                    <a:pt x="211" y="65"/>
                  </a:cubicBezTo>
                  <a:cubicBezTo>
                    <a:pt x="182" y="55"/>
                    <a:pt x="159" y="55"/>
                    <a:pt x="138" y="32"/>
                  </a:cubicBezTo>
                  <a:cubicBezTo>
                    <a:pt x="124" y="35"/>
                    <a:pt x="110" y="47"/>
                    <a:pt x="97" y="41"/>
                  </a:cubicBezTo>
                  <a:cubicBezTo>
                    <a:pt x="87" y="36"/>
                    <a:pt x="96" y="17"/>
                    <a:pt x="89" y="8"/>
                  </a:cubicBezTo>
                  <a:cubicBezTo>
                    <a:pt x="84" y="1"/>
                    <a:pt x="73" y="3"/>
                    <a:pt x="65" y="0"/>
                  </a:cubicBezTo>
                  <a:cubicBezTo>
                    <a:pt x="27" y="12"/>
                    <a:pt x="49" y="8"/>
                    <a:pt x="0" y="8"/>
                  </a:cubicBezTo>
                </a:path>
              </a:pathLst>
            </a:custGeom>
            <a:noFill/>
            <a:ln w="38100">
              <a:solidFill>
                <a:schemeClr val="tx1"/>
              </a:solidFill>
              <a:round/>
              <a:headEnd type="oval" w="med" len="med"/>
              <a:tailEnd type="triangle" w="lg" len="lg"/>
            </a:ln>
          </p:spPr>
          <p:txBody>
            <a:bodyPr wrap="none"/>
            <a:lstStyle/>
            <a:p>
              <a:endParaRPr lang="en-US"/>
            </a:p>
          </p:txBody>
        </p:sp>
        <p:sp>
          <p:nvSpPr>
            <p:cNvPr id="31760" name="Freeform 15"/>
            <p:cNvSpPr>
              <a:spLocks/>
            </p:cNvSpPr>
            <p:nvPr/>
          </p:nvSpPr>
          <p:spPr bwMode="auto">
            <a:xfrm>
              <a:off x="1684" y="1728"/>
              <a:ext cx="1436" cy="890"/>
            </a:xfrm>
            <a:custGeom>
              <a:avLst/>
              <a:gdLst>
                <a:gd name="T0" fmla="*/ 0 w 1241"/>
                <a:gd name="T1" fmla="*/ 890 h 892"/>
                <a:gd name="T2" fmla="*/ 37 w 1241"/>
                <a:gd name="T3" fmla="*/ 785 h 892"/>
                <a:gd name="T4" fmla="*/ 66 w 1241"/>
                <a:gd name="T5" fmla="*/ 768 h 892"/>
                <a:gd name="T6" fmla="*/ 94 w 1241"/>
                <a:gd name="T7" fmla="*/ 744 h 892"/>
                <a:gd name="T8" fmla="*/ 169 w 1241"/>
                <a:gd name="T9" fmla="*/ 664 h 892"/>
                <a:gd name="T10" fmla="*/ 216 w 1241"/>
                <a:gd name="T11" fmla="*/ 656 h 892"/>
                <a:gd name="T12" fmla="*/ 272 w 1241"/>
                <a:gd name="T13" fmla="*/ 640 h 892"/>
                <a:gd name="T14" fmla="*/ 356 w 1241"/>
                <a:gd name="T15" fmla="*/ 575 h 892"/>
                <a:gd name="T16" fmla="*/ 432 w 1241"/>
                <a:gd name="T17" fmla="*/ 510 h 892"/>
                <a:gd name="T18" fmla="*/ 450 w 1241"/>
                <a:gd name="T19" fmla="*/ 461 h 892"/>
                <a:gd name="T20" fmla="*/ 507 w 1241"/>
                <a:gd name="T21" fmla="*/ 477 h 892"/>
                <a:gd name="T22" fmla="*/ 582 w 1241"/>
                <a:gd name="T23" fmla="*/ 421 h 892"/>
                <a:gd name="T24" fmla="*/ 657 w 1241"/>
                <a:gd name="T25" fmla="*/ 388 h 892"/>
                <a:gd name="T26" fmla="*/ 704 w 1241"/>
                <a:gd name="T27" fmla="*/ 307 h 892"/>
                <a:gd name="T28" fmla="*/ 808 w 1241"/>
                <a:gd name="T29" fmla="*/ 283 h 892"/>
                <a:gd name="T30" fmla="*/ 883 w 1241"/>
                <a:gd name="T31" fmla="*/ 234 h 892"/>
                <a:gd name="T32" fmla="*/ 948 w 1241"/>
                <a:gd name="T33" fmla="*/ 170 h 892"/>
                <a:gd name="T34" fmla="*/ 1052 w 1241"/>
                <a:gd name="T35" fmla="*/ 203 h 892"/>
                <a:gd name="T36" fmla="*/ 1164 w 1241"/>
                <a:gd name="T37" fmla="*/ 130 h 892"/>
                <a:gd name="T38" fmla="*/ 1249 w 1241"/>
                <a:gd name="T39" fmla="*/ 138 h 892"/>
                <a:gd name="T40" fmla="*/ 1315 w 1241"/>
                <a:gd name="T41" fmla="*/ 89 h 892"/>
                <a:gd name="T42" fmla="*/ 1342 w 1241"/>
                <a:gd name="T43" fmla="*/ 73 h 892"/>
                <a:gd name="T44" fmla="*/ 1352 w 1241"/>
                <a:gd name="T45" fmla="*/ 48 h 892"/>
                <a:gd name="T46" fmla="*/ 1399 w 1241"/>
                <a:gd name="T47" fmla="*/ 40 h 892"/>
                <a:gd name="T48" fmla="*/ 1427 w 1241"/>
                <a:gd name="T49" fmla="*/ 24 h 892"/>
                <a:gd name="T50" fmla="*/ 1436 w 1241"/>
                <a:gd name="T51" fmla="*/ 0 h 8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41"/>
                <a:gd name="T79" fmla="*/ 0 h 892"/>
                <a:gd name="T80" fmla="*/ 1241 w 1241"/>
                <a:gd name="T81" fmla="*/ 892 h 89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41" h="892">
                  <a:moveTo>
                    <a:pt x="0" y="892"/>
                  </a:moveTo>
                  <a:cubicBezTo>
                    <a:pt x="30" y="847"/>
                    <a:pt x="11" y="834"/>
                    <a:pt x="32" y="787"/>
                  </a:cubicBezTo>
                  <a:cubicBezTo>
                    <a:pt x="36" y="778"/>
                    <a:pt x="49" y="776"/>
                    <a:pt x="57" y="770"/>
                  </a:cubicBezTo>
                  <a:cubicBezTo>
                    <a:pt x="66" y="763"/>
                    <a:pt x="73" y="754"/>
                    <a:pt x="81" y="746"/>
                  </a:cubicBezTo>
                  <a:cubicBezTo>
                    <a:pt x="93" y="709"/>
                    <a:pt x="106" y="675"/>
                    <a:pt x="146" y="665"/>
                  </a:cubicBezTo>
                  <a:cubicBezTo>
                    <a:pt x="160" y="662"/>
                    <a:pt x="174" y="661"/>
                    <a:pt x="187" y="657"/>
                  </a:cubicBezTo>
                  <a:cubicBezTo>
                    <a:pt x="203" y="653"/>
                    <a:pt x="235" y="641"/>
                    <a:pt x="235" y="641"/>
                  </a:cubicBezTo>
                  <a:cubicBezTo>
                    <a:pt x="258" y="611"/>
                    <a:pt x="272" y="588"/>
                    <a:pt x="308" y="576"/>
                  </a:cubicBezTo>
                  <a:cubicBezTo>
                    <a:pt x="327" y="548"/>
                    <a:pt x="349" y="535"/>
                    <a:pt x="373" y="511"/>
                  </a:cubicBezTo>
                  <a:cubicBezTo>
                    <a:pt x="378" y="495"/>
                    <a:pt x="373" y="457"/>
                    <a:pt x="389" y="462"/>
                  </a:cubicBezTo>
                  <a:cubicBezTo>
                    <a:pt x="405" y="467"/>
                    <a:pt x="438" y="478"/>
                    <a:pt x="438" y="478"/>
                  </a:cubicBezTo>
                  <a:cubicBezTo>
                    <a:pt x="469" y="432"/>
                    <a:pt x="441" y="434"/>
                    <a:pt x="503" y="422"/>
                  </a:cubicBezTo>
                  <a:cubicBezTo>
                    <a:pt x="515" y="371"/>
                    <a:pt x="519" y="377"/>
                    <a:pt x="568" y="389"/>
                  </a:cubicBezTo>
                  <a:cubicBezTo>
                    <a:pt x="596" y="361"/>
                    <a:pt x="598" y="346"/>
                    <a:pt x="608" y="308"/>
                  </a:cubicBezTo>
                  <a:cubicBezTo>
                    <a:pt x="653" y="317"/>
                    <a:pt x="671" y="322"/>
                    <a:pt x="698" y="284"/>
                  </a:cubicBezTo>
                  <a:cubicBezTo>
                    <a:pt x="711" y="243"/>
                    <a:pt x="728" y="257"/>
                    <a:pt x="763" y="235"/>
                  </a:cubicBezTo>
                  <a:cubicBezTo>
                    <a:pt x="800" y="178"/>
                    <a:pt x="779" y="197"/>
                    <a:pt x="819" y="170"/>
                  </a:cubicBezTo>
                  <a:cubicBezTo>
                    <a:pt x="850" y="185"/>
                    <a:pt x="876" y="194"/>
                    <a:pt x="909" y="203"/>
                  </a:cubicBezTo>
                  <a:cubicBezTo>
                    <a:pt x="962" y="188"/>
                    <a:pt x="964" y="158"/>
                    <a:pt x="1006" y="130"/>
                  </a:cubicBezTo>
                  <a:cubicBezTo>
                    <a:pt x="1063" y="149"/>
                    <a:pt x="1039" y="151"/>
                    <a:pt x="1079" y="138"/>
                  </a:cubicBezTo>
                  <a:cubicBezTo>
                    <a:pt x="1101" y="115"/>
                    <a:pt x="1105" y="99"/>
                    <a:pt x="1136" y="89"/>
                  </a:cubicBezTo>
                  <a:cubicBezTo>
                    <a:pt x="1144" y="84"/>
                    <a:pt x="1154" y="81"/>
                    <a:pt x="1160" y="73"/>
                  </a:cubicBezTo>
                  <a:cubicBezTo>
                    <a:pt x="1165" y="66"/>
                    <a:pt x="1161" y="53"/>
                    <a:pt x="1168" y="48"/>
                  </a:cubicBezTo>
                  <a:cubicBezTo>
                    <a:pt x="1180" y="40"/>
                    <a:pt x="1195" y="43"/>
                    <a:pt x="1209" y="40"/>
                  </a:cubicBezTo>
                  <a:cubicBezTo>
                    <a:pt x="1217" y="35"/>
                    <a:pt x="1227" y="32"/>
                    <a:pt x="1233" y="24"/>
                  </a:cubicBezTo>
                  <a:cubicBezTo>
                    <a:pt x="1238" y="17"/>
                    <a:pt x="1241" y="0"/>
                    <a:pt x="1241" y="0"/>
                  </a:cubicBezTo>
                </a:path>
              </a:pathLst>
            </a:custGeom>
            <a:noFill/>
            <a:ln w="38100">
              <a:solidFill>
                <a:schemeClr val="tx1"/>
              </a:solidFill>
              <a:round/>
              <a:headEnd type="oval" w="med" len="med"/>
              <a:tailEnd type="triangle" w="lg" len="lg"/>
            </a:ln>
          </p:spPr>
          <p:txBody>
            <a:bodyPr wrap="none"/>
            <a:lstStyle/>
            <a:p>
              <a:endParaRPr lang="en-US"/>
            </a:p>
          </p:txBody>
        </p:sp>
        <p:sp>
          <p:nvSpPr>
            <p:cNvPr id="31761" name="Freeform 16"/>
            <p:cNvSpPr>
              <a:spLocks/>
            </p:cNvSpPr>
            <p:nvPr/>
          </p:nvSpPr>
          <p:spPr bwMode="auto">
            <a:xfrm>
              <a:off x="3103" y="988"/>
              <a:ext cx="1518" cy="489"/>
            </a:xfrm>
            <a:custGeom>
              <a:avLst/>
              <a:gdLst>
                <a:gd name="T0" fmla="*/ 0 w 1329"/>
                <a:gd name="T1" fmla="*/ 489 h 445"/>
                <a:gd name="T2" fmla="*/ 65 w 1329"/>
                <a:gd name="T3" fmla="*/ 435 h 445"/>
                <a:gd name="T4" fmla="*/ 130 w 1329"/>
                <a:gd name="T5" fmla="*/ 381 h 445"/>
                <a:gd name="T6" fmla="*/ 204 w 1329"/>
                <a:gd name="T7" fmla="*/ 400 h 445"/>
                <a:gd name="T8" fmla="*/ 270 w 1329"/>
                <a:gd name="T9" fmla="*/ 310 h 445"/>
                <a:gd name="T10" fmla="*/ 324 w 1329"/>
                <a:gd name="T11" fmla="*/ 329 h 445"/>
                <a:gd name="T12" fmla="*/ 343 w 1329"/>
                <a:gd name="T13" fmla="*/ 301 h 445"/>
                <a:gd name="T14" fmla="*/ 371 w 1329"/>
                <a:gd name="T15" fmla="*/ 292 h 445"/>
                <a:gd name="T16" fmla="*/ 426 w 1329"/>
                <a:gd name="T17" fmla="*/ 329 h 445"/>
                <a:gd name="T18" fmla="*/ 445 w 1329"/>
                <a:gd name="T19" fmla="*/ 275 h 445"/>
                <a:gd name="T20" fmla="*/ 473 w 1329"/>
                <a:gd name="T21" fmla="*/ 257 h 445"/>
                <a:gd name="T22" fmla="*/ 491 w 1329"/>
                <a:gd name="T23" fmla="*/ 292 h 445"/>
                <a:gd name="T24" fmla="*/ 547 w 1329"/>
                <a:gd name="T25" fmla="*/ 240 h 445"/>
                <a:gd name="T26" fmla="*/ 575 w 1329"/>
                <a:gd name="T27" fmla="*/ 230 h 445"/>
                <a:gd name="T28" fmla="*/ 603 w 1329"/>
                <a:gd name="T29" fmla="*/ 248 h 445"/>
                <a:gd name="T30" fmla="*/ 640 w 1329"/>
                <a:gd name="T31" fmla="*/ 212 h 445"/>
                <a:gd name="T32" fmla="*/ 686 w 1329"/>
                <a:gd name="T33" fmla="*/ 177 h 445"/>
                <a:gd name="T34" fmla="*/ 779 w 1329"/>
                <a:gd name="T35" fmla="*/ 230 h 445"/>
                <a:gd name="T36" fmla="*/ 844 w 1329"/>
                <a:gd name="T37" fmla="*/ 149 h 445"/>
                <a:gd name="T38" fmla="*/ 917 w 1329"/>
                <a:gd name="T39" fmla="*/ 186 h 445"/>
                <a:gd name="T40" fmla="*/ 991 w 1329"/>
                <a:gd name="T41" fmla="*/ 195 h 445"/>
                <a:gd name="T42" fmla="*/ 1038 w 1329"/>
                <a:gd name="T43" fmla="*/ 114 h 445"/>
                <a:gd name="T44" fmla="*/ 1149 w 1329"/>
                <a:gd name="T45" fmla="*/ 88 h 445"/>
                <a:gd name="T46" fmla="*/ 1205 w 1329"/>
                <a:gd name="T47" fmla="*/ 105 h 445"/>
                <a:gd name="T48" fmla="*/ 1232 w 1329"/>
                <a:gd name="T49" fmla="*/ 123 h 445"/>
                <a:gd name="T50" fmla="*/ 1251 w 1329"/>
                <a:gd name="T51" fmla="*/ 69 h 445"/>
                <a:gd name="T52" fmla="*/ 1270 w 1329"/>
                <a:gd name="T53" fmla="*/ 43 h 445"/>
                <a:gd name="T54" fmla="*/ 1298 w 1329"/>
                <a:gd name="T55" fmla="*/ 34 h 445"/>
                <a:gd name="T56" fmla="*/ 1334 w 1329"/>
                <a:gd name="T57" fmla="*/ 43 h 445"/>
                <a:gd name="T58" fmla="*/ 1381 w 1329"/>
                <a:gd name="T59" fmla="*/ 52 h 445"/>
                <a:gd name="T60" fmla="*/ 1446 w 1329"/>
                <a:gd name="T61" fmla="*/ 43 h 445"/>
                <a:gd name="T62" fmla="*/ 1502 w 1329"/>
                <a:gd name="T63" fmla="*/ 25 h 445"/>
                <a:gd name="T64" fmla="*/ 1464 w 1329"/>
                <a:gd name="T65" fmla="*/ 43 h 4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29"/>
                <a:gd name="T100" fmla="*/ 0 h 445"/>
                <a:gd name="T101" fmla="*/ 1329 w 1329"/>
                <a:gd name="T102" fmla="*/ 445 h 44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29" h="445">
                  <a:moveTo>
                    <a:pt x="0" y="445"/>
                  </a:moveTo>
                  <a:cubicBezTo>
                    <a:pt x="36" y="433"/>
                    <a:pt x="32" y="421"/>
                    <a:pt x="57" y="396"/>
                  </a:cubicBezTo>
                  <a:cubicBezTo>
                    <a:pt x="75" y="378"/>
                    <a:pt x="96" y="366"/>
                    <a:pt x="114" y="347"/>
                  </a:cubicBezTo>
                  <a:cubicBezTo>
                    <a:pt x="153" y="360"/>
                    <a:pt x="138" y="377"/>
                    <a:pt x="179" y="364"/>
                  </a:cubicBezTo>
                  <a:cubicBezTo>
                    <a:pt x="197" y="336"/>
                    <a:pt x="217" y="310"/>
                    <a:pt x="236" y="282"/>
                  </a:cubicBezTo>
                  <a:cubicBezTo>
                    <a:pt x="237" y="282"/>
                    <a:pt x="282" y="300"/>
                    <a:pt x="284" y="299"/>
                  </a:cubicBezTo>
                  <a:cubicBezTo>
                    <a:pt x="293" y="295"/>
                    <a:pt x="292" y="280"/>
                    <a:pt x="300" y="274"/>
                  </a:cubicBezTo>
                  <a:cubicBezTo>
                    <a:pt x="307" y="269"/>
                    <a:pt x="317" y="269"/>
                    <a:pt x="325" y="266"/>
                  </a:cubicBezTo>
                  <a:cubicBezTo>
                    <a:pt x="341" y="283"/>
                    <a:pt x="362" y="310"/>
                    <a:pt x="373" y="299"/>
                  </a:cubicBezTo>
                  <a:cubicBezTo>
                    <a:pt x="385" y="287"/>
                    <a:pt x="376" y="260"/>
                    <a:pt x="390" y="250"/>
                  </a:cubicBezTo>
                  <a:cubicBezTo>
                    <a:pt x="398" y="245"/>
                    <a:pt x="406" y="239"/>
                    <a:pt x="414" y="234"/>
                  </a:cubicBezTo>
                  <a:cubicBezTo>
                    <a:pt x="419" y="245"/>
                    <a:pt x="421" y="258"/>
                    <a:pt x="430" y="266"/>
                  </a:cubicBezTo>
                  <a:cubicBezTo>
                    <a:pt x="469" y="304"/>
                    <a:pt x="465" y="232"/>
                    <a:pt x="479" y="218"/>
                  </a:cubicBezTo>
                  <a:cubicBezTo>
                    <a:pt x="485" y="212"/>
                    <a:pt x="495" y="212"/>
                    <a:pt x="503" y="209"/>
                  </a:cubicBezTo>
                  <a:cubicBezTo>
                    <a:pt x="511" y="215"/>
                    <a:pt x="518" y="224"/>
                    <a:pt x="528" y="226"/>
                  </a:cubicBezTo>
                  <a:cubicBezTo>
                    <a:pt x="558" y="231"/>
                    <a:pt x="552" y="209"/>
                    <a:pt x="560" y="193"/>
                  </a:cubicBezTo>
                  <a:cubicBezTo>
                    <a:pt x="574" y="164"/>
                    <a:pt x="573" y="170"/>
                    <a:pt x="601" y="161"/>
                  </a:cubicBezTo>
                  <a:cubicBezTo>
                    <a:pt x="629" y="182"/>
                    <a:pt x="649" y="199"/>
                    <a:pt x="682" y="209"/>
                  </a:cubicBezTo>
                  <a:cubicBezTo>
                    <a:pt x="699" y="183"/>
                    <a:pt x="717" y="158"/>
                    <a:pt x="739" y="136"/>
                  </a:cubicBezTo>
                  <a:cubicBezTo>
                    <a:pt x="778" y="195"/>
                    <a:pt x="754" y="194"/>
                    <a:pt x="803" y="169"/>
                  </a:cubicBezTo>
                  <a:cubicBezTo>
                    <a:pt x="832" y="128"/>
                    <a:pt x="843" y="140"/>
                    <a:pt x="868" y="177"/>
                  </a:cubicBezTo>
                  <a:cubicBezTo>
                    <a:pt x="901" y="156"/>
                    <a:pt x="900" y="142"/>
                    <a:pt x="909" y="104"/>
                  </a:cubicBezTo>
                  <a:cubicBezTo>
                    <a:pt x="951" y="112"/>
                    <a:pt x="989" y="131"/>
                    <a:pt x="1006" y="80"/>
                  </a:cubicBezTo>
                  <a:cubicBezTo>
                    <a:pt x="1022" y="85"/>
                    <a:pt x="1039" y="89"/>
                    <a:pt x="1055" y="96"/>
                  </a:cubicBezTo>
                  <a:cubicBezTo>
                    <a:pt x="1064" y="100"/>
                    <a:pt x="1072" y="118"/>
                    <a:pt x="1079" y="112"/>
                  </a:cubicBezTo>
                  <a:cubicBezTo>
                    <a:pt x="1092" y="101"/>
                    <a:pt x="1085" y="77"/>
                    <a:pt x="1095" y="63"/>
                  </a:cubicBezTo>
                  <a:cubicBezTo>
                    <a:pt x="1101" y="55"/>
                    <a:pt x="1104" y="45"/>
                    <a:pt x="1112" y="39"/>
                  </a:cubicBezTo>
                  <a:cubicBezTo>
                    <a:pt x="1119" y="34"/>
                    <a:pt x="1128" y="34"/>
                    <a:pt x="1136" y="31"/>
                  </a:cubicBezTo>
                  <a:cubicBezTo>
                    <a:pt x="1147" y="34"/>
                    <a:pt x="1158" y="34"/>
                    <a:pt x="1168" y="39"/>
                  </a:cubicBezTo>
                  <a:cubicBezTo>
                    <a:pt x="1204" y="57"/>
                    <a:pt x="1164" y="62"/>
                    <a:pt x="1209" y="47"/>
                  </a:cubicBezTo>
                  <a:cubicBezTo>
                    <a:pt x="1225" y="0"/>
                    <a:pt x="1235" y="8"/>
                    <a:pt x="1266" y="39"/>
                  </a:cubicBezTo>
                  <a:cubicBezTo>
                    <a:pt x="1282" y="34"/>
                    <a:pt x="1329" y="14"/>
                    <a:pt x="1315" y="23"/>
                  </a:cubicBezTo>
                  <a:cubicBezTo>
                    <a:pt x="1288" y="40"/>
                    <a:pt x="1300" y="39"/>
                    <a:pt x="1282" y="39"/>
                  </a:cubicBezTo>
                </a:path>
              </a:pathLst>
            </a:custGeom>
            <a:noFill/>
            <a:ln w="38100">
              <a:solidFill>
                <a:schemeClr val="tx1"/>
              </a:solidFill>
              <a:round/>
              <a:headEnd type="oval" w="med" len="med"/>
              <a:tailEnd type="triangle" w="lg" len="lg"/>
            </a:ln>
          </p:spPr>
          <p:txBody>
            <a:bodyPr wrap="none"/>
            <a:lstStyle/>
            <a:p>
              <a:endParaRPr lang="en-US"/>
            </a:p>
          </p:txBody>
        </p:sp>
        <p:sp>
          <p:nvSpPr>
            <p:cNvPr id="31762" name="Freeform 17"/>
            <p:cNvSpPr>
              <a:spLocks/>
            </p:cNvSpPr>
            <p:nvPr/>
          </p:nvSpPr>
          <p:spPr bwMode="auto">
            <a:xfrm>
              <a:off x="3120" y="2208"/>
              <a:ext cx="1427" cy="1051"/>
            </a:xfrm>
            <a:custGeom>
              <a:avLst/>
              <a:gdLst>
                <a:gd name="T0" fmla="*/ 1427 w 1298"/>
                <a:gd name="T1" fmla="*/ 1051 h 941"/>
                <a:gd name="T2" fmla="*/ 1418 w 1298"/>
                <a:gd name="T3" fmla="*/ 943 h 941"/>
                <a:gd name="T4" fmla="*/ 1374 w 1298"/>
                <a:gd name="T5" fmla="*/ 834 h 941"/>
                <a:gd name="T6" fmla="*/ 1320 w 1298"/>
                <a:gd name="T7" fmla="*/ 870 h 941"/>
                <a:gd name="T8" fmla="*/ 1294 w 1298"/>
                <a:gd name="T9" fmla="*/ 888 h 941"/>
                <a:gd name="T10" fmla="*/ 1177 w 1298"/>
                <a:gd name="T11" fmla="*/ 771 h 941"/>
                <a:gd name="T12" fmla="*/ 1133 w 1298"/>
                <a:gd name="T13" fmla="*/ 789 h 941"/>
                <a:gd name="T14" fmla="*/ 1125 w 1298"/>
                <a:gd name="T15" fmla="*/ 762 h 941"/>
                <a:gd name="T16" fmla="*/ 1097 w 1298"/>
                <a:gd name="T17" fmla="*/ 753 h 941"/>
                <a:gd name="T18" fmla="*/ 1088 w 1298"/>
                <a:gd name="T19" fmla="*/ 698 h 941"/>
                <a:gd name="T20" fmla="*/ 1062 w 1298"/>
                <a:gd name="T21" fmla="*/ 725 h 941"/>
                <a:gd name="T22" fmla="*/ 1053 w 1298"/>
                <a:gd name="T23" fmla="*/ 698 h 941"/>
                <a:gd name="T24" fmla="*/ 1035 w 1298"/>
                <a:gd name="T25" fmla="*/ 617 h 941"/>
                <a:gd name="T26" fmla="*/ 919 w 1298"/>
                <a:gd name="T27" fmla="*/ 652 h 941"/>
                <a:gd name="T28" fmla="*/ 884 w 1298"/>
                <a:gd name="T29" fmla="*/ 634 h 941"/>
                <a:gd name="T30" fmla="*/ 839 w 1298"/>
                <a:gd name="T31" fmla="*/ 544 h 941"/>
                <a:gd name="T32" fmla="*/ 804 w 1298"/>
                <a:gd name="T33" fmla="*/ 507 h 941"/>
                <a:gd name="T34" fmla="*/ 767 w 1298"/>
                <a:gd name="T35" fmla="*/ 517 h 941"/>
                <a:gd name="T36" fmla="*/ 705 w 1298"/>
                <a:gd name="T37" fmla="*/ 426 h 941"/>
                <a:gd name="T38" fmla="*/ 598 w 1298"/>
                <a:gd name="T39" fmla="*/ 480 h 941"/>
                <a:gd name="T40" fmla="*/ 518 w 1298"/>
                <a:gd name="T41" fmla="*/ 335 h 941"/>
                <a:gd name="T42" fmla="*/ 473 w 1298"/>
                <a:gd name="T43" fmla="*/ 344 h 941"/>
                <a:gd name="T44" fmla="*/ 401 w 1298"/>
                <a:gd name="T45" fmla="*/ 236 h 941"/>
                <a:gd name="T46" fmla="*/ 268 w 1298"/>
                <a:gd name="T47" fmla="*/ 145 h 941"/>
                <a:gd name="T48" fmla="*/ 223 w 1298"/>
                <a:gd name="T49" fmla="*/ 154 h 941"/>
                <a:gd name="T50" fmla="*/ 197 w 1298"/>
                <a:gd name="T51" fmla="*/ 172 h 941"/>
                <a:gd name="T52" fmla="*/ 152 w 1298"/>
                <a:gd name="T53" fmla="*/ 118 h 941"/>
                <a:gd name="T54" fmla="*/ 108 w 1298"/>
                <a:gd name="T55" fmla="*/ 99 h 941"/>
                <a:gd name="T56" fmla="*/ 71 w 1298"/>
                <a:gd name="T57" fmla="*/ 9 h 941"/>
                <a:gd name="T58" fmla="*/ 45 w 1298"/>
                <a:gd name="T59" fmla="*/ 0 h 941"/>
                <a:gd name="T60" fmla="*/ 0 w 1298"/>
                <a:gd name="T61" fmla="*/ 9 h 94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298"/>
                <a:gd name="T94" fmla="*/ 0 h 941"/>
                <a:gd name="T95" fmla="*/ 1298 w 1298"/>
                <a:gd name="T96" fmla="*/ 941 h 94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298" h="941">
                  <a:moveTo>
                    <a:pt x="1298" y="941"/>
                  </a:moveTo>
                  <a:cubicBezTo>
                    <a:pt x="1295" y="909"/>
                    <a:pt x="1295" y="876"/>
                    <a:pt x="1290" y="844"/>
                  </a:cubicBezTo>
                  <a:cubicBezTo>
                    <a:pt x="1283" y="804"/>
                    <a:pt x="1262" y="783"/>
                    <a:pt x="1250" y="747"/>
                  </a:cubicBezTo>
                  <a:cubicBezTo>
                    <a:pt x="1234" y="758"/>
                    <a:pt x="1217" y="768"/>
                    <a:pt x="1201" y="779"/>
                  </a:cubicBezTo>
                  <a:cubicBezTo>
                    <a:pt x="1193" y="784"/>
                    <a:pt x="1177" y="795"/>
                    <a:pt x="1177" y="795"/>
                  </a:cubicBezTo>
                  <a:cubicBezTo>
                    <a:pt x="1098" y="780"/>
                    <a:pt x="1110" y="748"/>
                    <a:pt x="1071" y="690"/>
                  </a:cubicBezTo>
                  <a:cubicBezTo>
                    <a:pt x="1055" y="641"/>
                    <a:pt x="1049" y="679"/>
                    <a:pt x="1031" y="706"/>
                  </a:cubicBezTo>
                  <a:cubicBezTo>
                    <a:pt x="1028" y="698"/>
                    <a:pt x="1029" y="688"/>
                    <a:pt x="1023" y="682"/>
                  </a:cubicBezTo>
                  <a:cubicBezTo>
                    <a:pt x="1017" y="676"/>
                    <a:pt x="1002" y="682"/>
                    <a:pt x="998" y="674"/>
                  </a:cubicBezTo>
                  <a:cubicBezTo>
                    <a:pt x="990" y="660"/>
                    <a:pt x="993" y="641"/>
                    <a:pt x="990" y="625"/>
                  </a:cubicBezTo>
                  <a:cubicBezTo>
                    <a:pt x="982" y="633"/>
                    <a:pt x="977" y="649"/>
                    <a:pt x="966" y="649"/>
                  </a:cubicBezTo>
                  <a:cubicBezTo>
                    <a:pt x="958" y="649"/>
                    <a:pt x="960" y="633"/>
                    <a:pt x="958" y="625"/>
                  </a:cubicBezTo>
                  <a:cubicBezTo>
                    <a:pt x="941" y="547"/>
                    <a:pt x="960" y="602"/>
                    <a:pt x="941" y="552"/>
                  </a:cubicBezTo>
                  <a:cubicBezTo>
                    <a:pt x="851" y="570"/>
                    <a:pt x="883" y="553"/>
                    <a:pt x="836" y="584"/>
                  </a:cubicBezTo>
                  <a:cubicBezTo>
                    <a:pt x="825" y="579"/>
                    <a:pt x="809" y="579"/>
                    <a:pt x="804" y="568"/>
                  </a:cubicBezTo>
                  <a:cubicBezTo>
                    <a:pt x="762" y="476"/>
                    <a:pt x="833" y="505"/>
                    <a:pt x="763" y="487"/>
                  </a:cubicBezTo>
                  <a:cubicBezTo>
                    <a:pt x="703" y="507"/>
                    <a:pt x="778" y="491"/>
                    <a:pt x="731" y="454"/>
                  </a:cubicBezTo>
                  <a:cubicBezTo>
                    <a:pt x="722" y="447"/>
                    <a:pt x="709" y="460"/>
                    <a:pt x="698" y="463"/>
                  </a:cubicBezTo>
                  <a:cubicBezTo>
                    <a:pt x="659" y="448"/>
                    <a:pt x="653" y="419"/>
                    <a:pt x="641" y="381"/>
                  </a:cubicBezTo>
                  <a:cubicBezTo>
                    <a:pt x="606" y="394"/>
                    <a:pt x="579" y="418"/>
                    <a:pt x="544" y="430"/>
                  </a:cubicBezTo>
                  <a:cubicBezTo>
                    <a:pt x="534" y="370"/>
                    <a:pt x="512" y="343"/>
                    <a:pt x="471" y="300"/>
                  </a:cubicBezTo>
                  <a:cubicBezTo>
                    <a:pt x="457" y="303"/>
                    <a:pt x="444" y="310"/>
                    <a:pt x="430" y="308"/>
                  </a:cubicBezTo>
                  <a:cubicBezTo>
                    <a:pt x="398" y="304"/>
                    <a:pt x="390" y="234"/>
                    <a:pt x="365" y="211"/>
                  </a:cubicBezTo>
                  <a:cubicBezTo>
                    <a:pt x="294" y="235"/>
                    <a:pt x="317" y="154"/>
                    <a:pt x="244" y="130"/>
                  </a:cubicBezTo>
                  <a:cubicBezTo>
                    <a:pt x="230" y="133"/>
                    <a:pt x="216" y="133"/>
                    <a:pt x="203" y="138"/>
                  </a:cubicBezTo>
                  <a:cubicBezTo>
                    <a:pt x="194" y="141"/>
                    <a:pt x="188" y="156"/>
                    <a:pt x="179" y="154"/>
                  </a:cubicBezTo>
                  <a:cubicBezTo>
                    <a:pt x="161" y="151"/>
                    <a:pt x="151" y="115"/>
                    <a:pt x="138" y="106"/>
                  </a:cubicBezTo>
                  <a:cubicBezTo>
                    <a:pt x="126" y="98"/>
                    <a:pt x="111" y="95"/>
                    <a:pt x="98" y="89"/>
                  </a:cubicBezTo>
                  <a:cubicBezTo>
                    <a:pt x="85" y="70"/>
                    <a:pt x="72" y="15"/>
                    <a:pt x="65" y="8"/>
                  </a:cubicBezTo>
                  <a:cubicBezTo>
                    <a:pt x="59" y="2"/>
                    <a:pt x="49" y="3"/>
                    <a:pt x="41" y="0"/>
                  </a:cubicBezTo>
                  <a:cubicBezTo>
                    <a:pt x="12" y="10"/>
                    <a:pt x="25" y="8"/>
                    <a:pt x="0" y="8"/>
                  </a:cubicBezTo>
                </a:path>
              </a:pathLst>
            </a:custGeom>
            <a:noFill/>
            <a:ln w="38100">
              <a:solidFill>
                <a:schemeClr val="tx1"/>
              </a:solidFill>
              <a:round/>
              <a:headEnd type="oval" w="med" len="med"/>
              <a:tailEnd type="triangle" w="lg" len="lg"/>
            </a:ln>
          </p:spPr>
          <p:txBody>
            <a:bodyPr wrap="none"/>
            <a:lstStyle/>
            <a:p>
              <a:endParaRPr lang="en-US"/>
            </a:p>
          </p:txBody>
        </p:sp>
        <p:sp>
          <p:nvSpPr>
            <p:cNvPr id="31763" name="Text Box 18"/>
            <p:cNvSpPr txBox="1">
              <a:spLocks noChangeArrowheads="1"/>
            </p:cNvSpPr>
            <p:nvPr/>
          </p:nvSpPr>
          <p:spPr bwMode="auto">
            <a:xfrm>
              <a:off x="1056" y="1728"/>
              <a:ext cx="658" cy="288"/>
            </a:xfrm>
            <a:prstGeom prst="rect">
              <a:avLst/>
            </a:prstGeom>
            <a:noFill/>
            <a:ln w="9525">
              <a:noFill/>
              <a:miter lim="800000"/>
              <a:headEnd/>
              <a:tailEnd/>
            </a:ln>
          </p:spPr>
          <p:txBody>
            <a:bodyPr>
              <a:spAutoFit/>
            </a:bodyPr>
            <a:lstStyle/>
            <a:p>
              <a:pPr algn="ctr">
                <a:spcBef>
                  <a:spcPct val="50000"/>
                </a:spcBef>
              </a:pPr>
              <a:r>
                <a:rPr lang="en-US"/>
                <a:t>E13 </a:t>
              </a:r>
            </a:p>
          </p:txBody>
        </p:sp>
        <p:sp>
          <p:nvSpPr>
            <p:cNvPr id="31764" name="Text Box 19"/>
            <p:cNvSpPr txBox="1">
              <a:spLocks noChangeArrowheads="1"/>
            </p:cNvSpPr>
            <p:nvPr/>
          </p:nvSpPr>
          <p:spPr bwMode="auto">
            <a:xfrm>
              <a:off x="1056" y="2112"/>
              <a:ext cx="658" cy="287"/>
            </a:xfrm>
            <a:prstGeom prst="rect">
              <a:avLst/>
            </a:prstGeom>
            <a:noFill/>
            <a:ln w="9525">
              <a:noFill/>
              <a:miter lim="800000"/>
              <a:headEnd/>
              <a:tailEnd/>
            </a:ln>
          </p:spPr>
          <p:txBody>
            <a:bodyPr>
              <a:spAutoFit/>
            </a:bodyPr>
            <a:lstStyle/>
            <a:p>
              <a:pPr algn="ctr">
                <a:spcBef>
                  <a:spcPct val="50000"/>
                </a:spcBef>
              </a:pPr>
              <a:r>
                <a:rPr lang="en-US"/>
                <a:t>E12</a:t>
              </a:r>
            </a:p>
          </p:txBody>
        </p:sp>
        <p:sp>
          <p:nvSpPr>
            <p:cNvPr id="31765" name="Text Box 20"/>
            <p:cNvSpPr txBox="1">
              <a:spLocks noChangeArrowheads="1"/>
            </p:cNvSpPr>
            <p:nvPr/>
          </p:nvSpPr>
          <p:spPr bwMode="auto">
            <a:xfrm>
              <a:off x="1134" y="2503"/>
              <a:ext cx="592" cy="569"/>
            </a:xfrm>
            <a:prstGeom prst="rect">
              <a:avLst/>
            </a:prstGeom>
            <a:noFill/>
            <a:ln w="9525" algn="ctr">
              <a:noFill/>
              <a:miter lim="800000"/>
              <a:headEnd/>
              <a:tailEnd/>
            </a:ln>
          </p:spPr>
          <p:txBody>
            <a:bodyPr wrap="none"/>
            <a:lstStyle/>
            <a:p>
              <a:pPr algn="ctr">
                <a:spcBef>
                  <a:spcPct val="50000"/>
                </a:spcBef>
              </a:pPr>
              <a:r>
                <a:rPr lang="en-US"/>
                <a:t>E11 </a:t>
              </a:r>
            </a:p>
          </p:txBody>
        </p:sp>
        <p:sp>
          <p:nvSpPr>
            <p:cNvPr id="31766" name="Text Box 21"/>
            <p:cNvSpPr txBox="1">
              <a:spLocks noChangeArrowheads="1"/>
            </p:cNvSpPr>
            <p:nvPr/>
          </p:nvSpPr>
          <p:spPr bwMode="auto">
            <a:xfrm>
              <a:off x="1217" y="3189"/>
              <a:ext cx="435" cy="288"/>
            </a:xfrm>
            <a:prstGeom prst="rect">
              <a:avLst/>
            </a:prstGeom>
            <a:noFill/>
            <a:ln w="9525">
              <a:noFill/>
              <a:miter lim="800000"/>
              <a:headEnd/>
              <a:tailEnd/>
            </a:ln>
          </p:spPr>
          <p:txBody>
            <a:bodyPr wrap="none">
              <a:spAutoFit/>
            </a:bodyPr>
            <a:lstStyle/>
            <a:p>
              <a:pPr algn="ctr">
                <a:spcBef>
                  <a:spcPct val="50000"/>
                </a:spcBef>
              </a:pPr>
              <a:r>
                <a:rPr lang="en-US"/>
                <a:t>E10</a:t>
              </a:r>
            </a:p>
          </p:txBody>
        </p:sp>
        <p:sp>
          <p:nvSpPr>
            <p:cNvPr id="31767" name="Text Box 22"/>
            <p:cNvSpPr txBox="1">
              <a:spLocks noChangeArrowheads="1"/>
            </p:cNvSpPr>
            <p:nvPr/>
          </p:nvSpPr>
          <p:spPr bwMode="auto">
            <a:xfrm>
              <a:off x="2643" y="3242"/>
              <a:ext cx="436" cy="289"/>
            </a:xfrm>
            <a:prstGeom prst="rect">
              <a:avLst/>
            </a:prstGeom>
            <a:noFill/>
            <a:ln w="9525" algn="ctr">
              <a:noFill/>
              <a:miter lim="800000"/>
              <a:headEnd/>
              <a:tailEnd/>
            </a:ln>
          </p:spPr>
          <p:txBody>
            <a:bodyPr wrap="none">
              <a:spAutoFit/>
            </a:bodyPr>
            <a:lstStyle/>
            <a:p>
              <a:pPr algn="ctr">
                <a:spcBef>
                  <a:spcPct val="50000"/>
                </a:spcBef>
              </a:pPr>
              <a:r>
                <a:rPr lang="en-US"/>
                <a:t>E20</a:t>
              </a:r>
            </a:p>
          </p:txBody>
        </p:sp>
        <p:sp>
          <p:nvSpPr>
            <p:cNvPr id="31768" name="Text Box 23"/>
            <p:cNvSpPr txBox="1">
              <a:spLocks noChangeArrowheads="1"/>
            </p:cNvSpPr>
            <p:nvPr/>
          </p:nvSpPr>
          <p:spPr bwMode="auto">
            <a:xfrm>
              <a:off x="2643" y="2503"/>
              <a:ext cx="436" cy="288"/>
            </a:xfrm>
            <a:prstGeom prst="rect">
              <a:avLst/>
            </a:prstGeom>
            <a:noFill/>
            <a:ln w="9525" algn="ctr">
              <a:noFill/>
              <a:miter lim="800000"/>
              <a:headEnd/>
              <a:tailEnd/>
            </a:ln>
          </p:spPr>
          <p:txBody>
            <a:bodyPr wrap="none">
              <a:spAutoFit/>
            </a:bodyPr>
            <a:lstStyle/>
            <a:p>
              <a:pPr algn="ctr">
                <a:spcBef>
                  <a:spcPct val="50000"/>
                </a:spcBef>
              </a:pPr>
              <a:r>
                <a:rPr lang="en-US"/>
                <a:t>E21</a:t>
              </a:r>
            </a:p>
          </p:txBody>
        </p:sp>
        <p:sp>
          <p:nvSpPr>
            <p:cNvPr id="31769" name="Text Box 24"/>
            <p:cNvSpPr txBox="1">
              <a:spLocks noChangeArrowheads="1"/>
            </p:cNvSpPr>
            <p:nvPr/>
          </p:nvSpPr>
          <p:spPr bwMode="auto">
            <a:xfrm>
              <a:off x="2688" y="2064"/>
              <a:ext cx="436" cy="288"/>
            </a:xfrm>
            <a:prstGeom prst="rect">
              <a:avLst/>
            </a:prstGeom>
            <a:noFill/>
            <a:ln w="9525" algn="ctr">
              <a:noFill/>
              <a:miter lim="800000"/>
              <a:headEnd/>
              <a:tailEnd/>
            </a:ln>
          </p:spPr>
          <p:txBody>
            <a:bodyPr wrap="none">
              <a:spAutoFit/>
            </a:bodyPr>
            <a:lstStyle/>
            <a:p>
              <a:pPr algn="ctr">
                <a:spcBef>
                  <a:spcPct val="50000"/>
                </a:spcBef>
              </a:pPr>
              <a:r>
                <a:rPr lang="en-US"/>
                <a:t>E22</a:t>
              </a:r>
            </a:p>
          </p:txBody>
        </p:sp>
        <p:sp>
          <p:nvSpPr>
            <p:cNvPr id="31770" name="Text Box 25"/>
            <p:cNvSpPr txBox="1">
              <a:spLocks noChangeArrowheads="1"/>
            </p:cNvSpPr>
            <p:nvPr/>
          </p:nvSpPr>
          <p:spPr bwMode="auto">
            <a:xfrm>
              <a:off x="2640" y="1536"/>
              <a:ext cx="436" cy="288"/>
            </a:xfrm>
            <a:prstGeom prst="rect">
              <a:avLst/>
            </a:prstGeom>
            <a:noFill/>
            <a:ln w="9525" algn="ctr">
              <a:noFill/>
              <a:miter lim="800000"/>
              <a:headEnd/>
              <a:tailEnd/>
            </a:ln>
          </p:spPr>
          <p:txBody>
            <a:bodyPr wrap="none">
              <a:spAutoFit/>
            </a:bodyPr>
            <a:lstStyle/>
            <a:p>
              <a:pPr algn="ctr">
                <a:spcBef>
                  <a:spcPct val="50000"/>
                </a:spcBef>
              </a:pPr>
              <a:r>
                <a:rPr lang="en-US"/>
                <a:t>E23</a:t>
              </a:r>
            </a:p>
          </p:txBody>
        </p:sp>
        <p:sp>
          <p:nvSpPr>
            <p:cNvPr id="31771" name="Text Box 26"/>
            <p:cNvSpPr txBox="1">
              <a:spLocks noChangeArrowheads="1"/>
            </p:cNvSpPr>
            <p:nvPr/>
          </p:nvSpPr>
          <p:spPr bwMode="auto">
            <a:xfrm>
              <a:off x="2640" y="1296"/>
              <a:ext cx="436" cy="288"/>
            </a:xfrm>
            <a:prstGeom prst="rect">
              <a:avLst/>
            </a:prstGeom>
            <a:noFill/>
            <a:ln w="9525" algn="ctr">
              <a:noFill/>
              <a:miter lim="800000"/>
              <a:headEnd/>
              <a:tailEnd/>
            </a:ln>
          </p:spPr>
          <p:txBody>
            <a:bodyPr wrap="none">
              <a:spAutoFit/>
            </a:bodyPr>
            <a:lstStyle/>
            <a:p>
              <a:pPr algn="ctr">
                <a:spcBef>
                  <a:spcPct val="50000"/>
                </a:spcBef>
              </a:pPr>
              <a:r>
                <a:rPr lang="en-US"/>
                <a:t>E24</a:t>
              </a:r>
            </a:p>
          </p:txBody>
        </p:sp>
        <p:sp>
          <p:nvSpPr>
            <p:cNvPr id="31772" name="Text Box 27"/>
            <p:cNvSpPr txBox="1">
              <a:spLocks noChangeArrowheads="1"/>
            </p:cNvSpPr>
            <p:nvPr/>
          </p:nvSpPr>
          <p:spPr bwMode="auto">
            <a:xfrm>
              <a:off x="4124" y="3242"/>
              <a:ext cx="436" cy="289"/>
            </a:xfrm>
            <a:prstGeom prst="rect">
              <a:avLst/>
            </a:prstGeom>
            <a:noFill/>
            <a:ln w="9525" algn="ctr">
              <a:noFill/>
              <a:miter lim="800000"/>
              <a:headEnd/>
              <a:tailEnd/>
            </a:ln>
          </p:spPr>
          <p:txBody>
            <a:bodyPr wrap="none">
              <a:spAutoFit/>
            </a:bodyPr>
            <a:lstStyle/>
            <a:p>
              <a:pPr algn="ctr">
                <a:spcBef>
                  <a:spcPct val="50000"/>
                </a:spcBef>
              </a:pPr>
              <a:r>
                <a:rPr lang="en-US"/>
                <a:t>E30</a:t>
              </a:r>
            </a:p>
          </p:txBody>
        </p:sp>
        <p:sp>
          <p:nvSpPr>
            <p:cNvPr id="31773" name="Text Box 28"/>
            <p:cNvSpPr txBox="1">
              <a:spLocks noChangeArrowheads="1"/>
            </p:cNvSpPr>
            <p:nvPr/>
          </p:nvSpPr>
          <p:spPr bwMode="auto">
            <a:xfrm>
              <a:off x="4124" y="2029"/>
              <a:ext cx="436" cy="288"/>
            </a:xfrm>
            <a:prstGeom prst="rect">
              <a:avLst/>
            </a:prstGeom>
            <a:noFill/>
            <a:ln w="9525" algn="ctr">
              <a:noFill/>
              <a:miter lim="800000"/>
              <a:headEnd/>
              <a:tailEnd/>
            </a:ln>
          </p:spPr>
          <p:txBody>
            <a:bodyPr wrap="none">
              <a:spAutoFit/>
            </a:bodyPr>
            <a:lstStyle/>
            <a:p>
              <a:pPr algn="ctr">
                <a:spcBef>
                  <a:spcPct val="50000"/>
                </a:spcBef>
              </a:pPr>
              <a:r>
                <a:rPr lang="en-US"/>
                <a:t>E31</a:t>
              </a:r>
            </a:p>
          </p:txBody>
        </p:sp>
        <p:sp>
          <p:nvSpPr>
            <p:cNvPr id="31774" name="Text Box 29"/>
            <p:cNvSpPr txBox="1">
              <a:spLocks noChangeArrowheads="1"/>
            </p:cNvSpPr>
            <p:nvPr/>
          </p:nvSpPr>
          <p:spPr bwMode="auto">
            <a:xfrm>
              <a:off x="4124" y="1080"/>
              <a:ext cx="436" cy="287"/>
            </a:xfrm>
            <a:prstGeom prst="rect">
              <a:avLst/>
            </a:prstGeom>
            <a:noFill/>
            <a:ln w="9525" algn="ctr">
              <a:noFill/>
              <a:miter lim="800000"/>
              <a:headEnd/>
              <a:tailEnd/>
            </a:ln>
          </p:spPr>
          <p:txBody>
            <a:bodyPr wrap="none">
              <a:spAutoFit/>
            </a:bodyPr>
            <a:lstStyle/>
            <a:p>
              <a:pPr algn="ctr">
                <a:spcBef>
                  <a:spcPct val="50000"/>
                </a:spcBef>
              </a:pPr>
              <a:r>
                <a:rPr lang="en-US"/>
                <a:t>E32</a:t>
              </a:r>
            </a:p>
          </p:txBody>
        </p:sp>
      </p:grpSp>
      <p:sp>
        <p:nvSpPr>
          <p:cNvPr id="31749" name="Text Box 30"/>
          <p:cNvSpPr txBox="1">
            <a:spLocks noChangeArrowheads="1"/>
          </p:cNvSpPr>
          <p:nvPr/>
        </p:nvSpPr>
        <p:spPr bwMode="auto">
          <a:xfrm>
            <a:off x="7010400" y="3124200"/>
            <a:ext cx="2514600" cy="366713"/>
          </a:xfrm>
          <a:prstGeom prst="rect">
            <a:avLst/>
          </a:prstGeom>
          <a:noFill/>
          <a:ln w="9525">
            <a:noFill/>
            <a:miter lim="800000"/>
            <a:headEnd/>
            <a:tailEnd/>
          </a:ln>
        </p:spPr>
        <p:txBody>
          <a:bodyPr>
            <a:spAutoFit/>
          </a:bodyPr>
          <a:lstStyle/>
          <a:p>
            <a:pPr algn="ctr">
              <a:spcBef>
                <a:spcPct val="50000"/>
              </a:spcBef>
            </a:pPr>
            <a:endParaRPr lang="en-GB" sz="1800" b="0"/>
          </a:p>
        </p:txBody>
      </p:sp>
      <p:sp>
        <p:nvSpPr>
          <p:cNvPr id="33829" name="Text Box 37"/>
          <p:cNvSpPr txBox="1">
            <a:spLocks noChangeArrowheads="1"/>
          </p:cNvSpPr>
          <p:nvPr/>
        </p:nvSpPr>
        <p:spPr bwMode="auto">
          <a:xfrm>
            <a:off x="7162800" y="1219200"/>
            <a:ext cx="1752600" cy="4291013"/>
          </a:xfrm>
          <a:prstGeom prst="rect">
            <a:avLst/>
          </a:prstGeom>
          <a:noFill/>
          <a:ln w="9525">
            <a:noFill/>
            <a:miter lim="800000"/>
            <a:headEnd/>
            <a:tailEnd/>
          </a:ln>
        </p:spPr>
        <p:txBody>
          <a:bodyPr>
            <a:spAutoFit/>
          </a:bodyPr>
          <a:lstStyle/>
          <a:p>
            <a:pPr>
              <a:spcBef>
                <a:spcPct val="50000"/>
              </a:spcBef>
            </a:pPr>
            <a:r>
              <a:rPr lang="en-US">
                <a:solidFill>
                  <a:srgbClr val="CC0099"/>
                </a:solidFill>
              </a:rPr>
              <a:t>E10 </a:t>
            </a:r>
            <a:r>
              <a:rPr kumimoji="1" lang="en-US">
                <a:solidFill>
                  <a:srgbClr val="CC0099"/>
                </a:solidFill>
                <a:sym typeface="Wingdings" pitchFamily="2" charset="2"/>
              </a:rPr>
              <a:t>E11</a:t>
            </a:r>
          </a:p>
          <a:p>
            <a:pPr>
              <a:spcBef>
                <a:spcPct val="50000"/>
              </a:spcBef>
            </a:pPr>
            <a:r>
              <a:rPr kumimoji="1" lang="en-US">
                <a:solidFill>
                  <a:srgbClr val="CC0099"/>
                </a:solidFill>
                <a:sym typeface="Wingdings" pitchFamily="2" charset="2"/>
              </a:rPr>
              <a:t>E20  E24</a:t>
            </a:r>
          </a:p>
          <a:p>
            <a:pPr>
              <a:spcBef>
                <a:spcPct val="50000"/>
              </a:spcBef>
            </a:pPr>
            <a:r>
              <a:rPr kumimoji="1" lang="en-US">
                <a:solidFill>
                  <a:srgbClr val="CC0099"/>
                </a:solidFill>
                <a:sym typeface="Wingdings" pitchFamily="2" charset="2"/>
              </a:rPr>
              <a:t>E11  E23</a:t>
            </a:r>
          </a:p>
          <a:p>
            <a:pPr>
              <a:spcBef>
                <a:spcPct val="50000"/>
              </a:spcBef>
            </a:pPr>
            <a:r>
              <a:rPr kumimoji="1" lang="en-US">
                <a:solidFill>
                  <a:srgbClr val="CC0099"/>
                </a:solidFill>
                <a:sym typeface="Wingdings" pitchFamily="2" charset="2"/>
              </a:rPr>
              <a:t>E21  E13</a:t>
            </a:r>
          </a:p>
          <a:p>
            <a:pPr>
              <a:spcBef>
                <a:spcPct val="50000"/>
              </a:spcBef>
            </a:pPr>
            <a:endParaRPr kumimoji="1" lang="en-US">
              <a:solidFill>
                <a:srgbClr val="993300"/>
              </a:solidFill>
              <a:sym typeface="Wingdings" pitchFamily="2" charset="2"/>
            </a:endParaRPr>
          </a:p>
          <a:p>
            <a:pPr>
              <a:spcBef>
                <a:spcPct val="50000"/>
              </a:spcBef>
            </a:pPr>
            <a:r>
              <a:rPr kumimoji="1" lang="en-US">
                <a:solidFill>
                  <a:srgbClr val="008000"/>
                </a:solidFill>
                <a:sym typeface="Wingdings" pitchFamily="2" charset="2"/>
              </a:rPr>
              <a:t>E30  E24</a:t>
            </a:r>
          </a:p>
          <a:p>
            <a:pPr>
              <a:spcBef>
                <a:spcPct val="50000"/>
              </a:spcBef>
            </a:pPr>
            <a:r>
              <a:rPr kumimoji="1" lang="en-US">
                <a:solidFill>
                  <a:srgbClr val="008000"/>
                </a:solidFill>
                <a:sym typeface="Wingdings" pitchFamily="2" charset="2"/>
              </a:rPr>
              <a:t>E11  E32</a:t>
            </a:r>
          </a:p>
          <a:p>
            <a:pPr>
              <a:spcBef>
                <a:spcPct val="50000"/>
              </a:spcBef>
            </a:pPr>
            <a:endParaRPr kumimoji="1" lang="en-US">
              <a:solidFill>
                <a:srgbClr val="993300"/>
              </a:solidFill>
              <a:sym typeface="Wingdings"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33795">
                                            <p:txEl>
                                              <p:pRg st="0" end="0"/>
                                            </p:txEl>
                                          </p:spTgt>
                                        </p:tgtEl>
                                        <p:attrNameLst>
                                          <p:attrName>style.opacity</p:attrName>
                                        </p:attrNameLst>
                                      </p:cBhvr>
                                      <p:to>
                                        <p:strVal val="0.02"/>
                                      </p:to>
                                    </p:set>
                                    <p:animEffect filter="image" prLst="opacity: 0.02">
                                      <p:cBhvr rctx="IE">
                                        <p:cTn id="7" dur="indefinite"/>
                                        <p:tgtEl>
                                          <p:spTgt spid="3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grpId="1" nodeType="clickEffect">
                                  <p:stCondLst>
                                    <p:cond delay="0"/>
                                  </p:stCondLst>
                                  <p:endCondLst>
                                    <p:cond evt="onNext" delay="0">
                                      <p:tgtEl>
                                        <p:sldTgt/>
                                      </p:tgtEl>
                                    </p:cond>
                                  </p:endCondLst>
                                  <p:childTnLst>
                                    <p:set>
                                      <p:cBhvr rctx="PPT">
                                        <p:cTn id="11" dur="indefinite"/>
                                        <p:tgtEl>
                                          <p:spTgt spid="33795">
                                            <p:txEl>
                                              <p:pRg st="0" end="0"/>
                                            </p:txEl>
                                          </p:spTgt>
                                        </p:tgtEl>
                                        <p:attrNameLst>
                                          <p:attrName>style.opacity</p:attrName>
                                        </p:attrNameLst>
                                      </p:cBhvr>
                                      <p:to>
                                        <p:strVal val="1.0"/>
                                      </p:to>
                                    </p:set>
                                    <p:animEffect filter="image" prLst="opacity: 1.0">
                                      <p:cBhvr rctx="IE">
                                        <p:cTn id="12" dur="indefinite"/>
                                        <p:tgtEl>
                                          <p:spTgt spid="3379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upRight)">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54" presetClass="entr" presetSubtype="0" accel="100000" fill="hold" grpId="0" nodeType="clickEffect">
                                  <p:stCondLst>
                                    <p:cond delay="0"/>
                                  </p:stCondLst>
                                  <p:childTnLst>
                                    <p:set>
                                      <p:cBhvr>
                                        <p:cTn id="21" dur="1" fill="hold">
                                          <p:stCondLst>
                                            <p:cond delay="0"/>
                                          </p:stCondLst>
                                        </p:cTn>
                                        <p:tgtEl>
                                          <p:spTgt spid="33829"/>
                                        </p:tgtEl>
                                        <p:attrNameLst>
                                          <p:attrName>style.visibility</p:attrName>
                                        </p:attrNameLst>
                                      </p:cBhvr>
                                      <p:to>
                                        <p:strVal val="visible"/>
                                      </p:to>
                                    </p:set>
                                    <p:anim calcmode="lin" valueType="num">
                                      <p:cBhvr>
                                        <p:cTn id="22" dur="500" fill="hold"/>
                                        <p:tgtEl>
                                          <p:spTgt spid="33829"/>
                                        </p:tgtEl>
                                        <p:attrNameLst>
                                          <p:attrName>ppt_w</p:attrName>
                                        </p:attrNameLst>
                                      </p:cBhvr>
                                      <p:tavLst>
                                        <p:tav tm="0">
                                          <p:val>
                                            <p:strVal val="#ppt_w*0.05"/>
                                          </p:val>
                                        </p:tav>
                                        <p:tav tm="100000">
                                          <p:val>
                                            <p:strVal val="#ppt_w"/>
                                          </p:val>
                                        </p:tav>
                                      </p:tavLst>
                                    </p:anim>
                                    <p:anim calcmode="lin" valueType="num">
                                      <p:cBhvr>
                                        <p:cTn id="23" dur="500" fill="hold"/>
                                        <p:tgtEl>
                                          <p:spTgt spid="33829"/>
                                        </p:tgtEl>
                                        <p:attrNameLst>
                                          <p:attrName>ppt_h</p:attrName>
                                        </p:attrNameLst>
                                      </p:cBhvr>
                                      <p:tavLst>
                                        <p:tav tm="0">
                                          <p:val>
                                            <p:strVal val="#ppt_h"/>
                                          </p:val>
                                        </p:tav>
                                        <p:tav tm="100000">
                                          <p:val>
                                            <p:strVal val="#ppt_h"/>
                                          </p:val>
                                        </p:tav>
                                      </p:tavLst>
                                    </p:anim>
                                    <p:anim calcmode="lin" valueType="num">
                                      <p:cBhvr>
                                        <p:cTn id="24" dur="500" fill="hold"/>
                                        <p:tgtEl>
                                          <p:spTgt spid="33829"/>
                                        </p:tgtEl>
                                        <p:attrNameLst>
                                          <p:attrName>ppt_x</p:attrName>
                                        </p:attrNameLst>
                                      </p:cBhvr>
                                      <p:tavLst>
                                        <p:tav tm="0">
                                          <p:val>
                                            <p:strVal val="#ppt_x-.2"/>
                                          </p:val>
                                        </p:tav>
                                        <p:tav tm="100000">
                                          <p:val>
                                            <p:strVal val="#ppt_x"/>
                                          </p:val>
                                        </p:tav>
                                      </p:tavLst>
                                    </p:anim>
                                    <p:anim calcmode="lin" valueType="num">
                                      <p:cBhvr>
                                        <p:cTn id="25" dur="500" fill="hold"/>
                                        <p:tgtEl>
                                          <p:spTgt spid="33829"/>
                                        </p:tgtEl>
                                        <p:attrNameLst>
                                          <p:attrName>ppt_y</p:attrName>
                                        </p:attrNameLst>
                                      </p:cBhvr>
                                      <p:tavLst>
                                        <p:tav tm="0">
                                          <p:val>
                                            <p:strVal val="#ppt_y"/>
                                          </p:val>
                                        </p:tav>
                                        <p:tav tm="100000">
                                          <p:val>
                                            <p:strVal val="#ppt_y"/>
                                          </p:val>
                                        </p:tav>
                                      </p:tavLst>
                                    </p:anim>
                                    <p:animEffect transition="in" filter="fade">
                                      <p:cBhvr>
                                        <p:cTn id="26" dur="500"/>
                                        <p:tgtEl>
                                          <p:spTgt spid="33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allAtOnce"/>
      <p:bldP spid="33795" grpId="1" build="p"/>
      <p:bldP spid="338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152400" y="685800"/>
            <a:ext cx="8686800" cy="5943600"/>
          </a:xfrm>
        </p:spPr>
        <p:txBody>
          <a:bodyPr/>
          <a:lstStyle/>
          <a:p>
            <a:r>
              <a:rPr lang="en-US" smtClean="0"/>
              <a:t>Logical clock </a:t>
            </a:r>
          </a:p>
          <a:p>
            <a:pPr lvl="1"/>
            <a:r>
              <a:rPr lang="en-US" smtClean="0"/>
              <a:t>To determine that an event a happened before an event b, either a common clock or set of perfectly synchronized clocks is needed</a:t>
            </a:r>
          </a:p>
          <a:p>
            <a:pPr lvl="1"/>
            <a:r>
              <a:rPr lang="en-US" smtClean="0"/>
              <a:t>Neither of these available in DS</a:t>
            </a:r>
          </a:p>
          <a:p>
            <a:pPr lvl="1"/>
            <a:r>
              <a:rPr lang="en-US" smtClean="0"/>
              <a:t>Logical clock is a way to associate a timestamp( a number independent of clock time) with each system event so that events that are related by happened-before relation  can be  properly ordered in sequence  </a:t>
            </a:r>
          </a:p>
          <a:p>
            <a:pPr lvl="1"/>
            <a:r>
              <a:rPr lang="en-US" smtClean="0"/>
              <a:t>Each process </a:t>
            </a:r>
            <a:r>
              <a:rPr lang="en-US" i="1" smtClean="0"/>
              <a:t>P</a:t>
            </a:r>
            <a:r>
              <a:rPr lang="en-US" i="1" baseline="-25000" smtClean="0"/>
              <a:t>i</a:t>
            </a:r>
            <a:r>
              <a:rPr lang="en-US" smtClean="0"/>
              <a:t> has a clock </a:t>
            </a:r>
            <a:r>
              <a:rPr lang="en-US" i="1" smtClean="0"/>
              <a:t>C</a:t>
            </a:r>
            <a:r>
              <a:rPr lang="en-US" i="1" baseline="-25000" smtClean="0"/>
              <a:t>i</a:t>
            </a:r>
            <a:r>
              <a:rPr lang="en-US" smtClean="0"/>
              <a:t> associated with it that assigns a number </a:t>
            </a:r>
            <a:r>
              <a:rPr lang="en-US" i="1" smtClean="0"/>
              <a:t>C</a:t>
            </a:r>
            <a:r>
              <a:rPr lang="en-US" i="1" baseline="-25000" smtClean="0"/>
              <a:t>i</a:t>
            </a:r>
            <a:r>
              <a:rPr lang="en-US" i="1" smtClean="0"/>
              <a:t>(a)</a:t>
            </a:r>
            <a:r>
              <a:rPr lang="en-US" smtClean="0"/>
              <a:t> to any event </a:t>
            </a:r>
            <a:r>
              <a:rPr lang="en-US" i="1" smtClean="0"/>
              <a:t>a</a:t>
            </a:r>
            <a:r>
              <a:rPr lang="en-US" smtClean="0"/>
              <a:t> in that process</a:t>
            </a:r>
          </a:p>
        </p:txBody>
      </p:sp>
      <p:sp>
        <p:nvSpPr>
          <p:cNvPr id="32771" name="Rectangle 4"/>
          <p:cNvSpPr>
            <a:spLocks noGrp="1" noChangeArrowheads="1"/>
          </p:cNvSpPr>
          <p:nvPr>
            <p:ph type="title"/>
          </p:nvPr>
        </p:nvSpPr>
        <p:spPr>
          <a:noFill/>
        </p:spPr>
        <p:txBody>
          <a:bodyPr/>
          <a:lstStyle/>
          <a:p>
            <a:r>
              <a:rPr lang="en-US" smtClean="0"/>
              <a:t>Event Ordering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Synchronization </a:t>
            </a:r>
          </a:p>
        </p:txBody>
      </p:sp>
      <p:sp>
        <p:nvSpPr>
          <p:cNvPr id="6147" name="Rectangle 3"/>
          <p:cNvSpPr>
            <a:spLocks noGrp="1" noChangeArrowheads="1"/>
          </p:cNvSpPr>
          <p:nvPr>
            <p:ph type="body" idx="1"/>
          </p:nvPr>
        </p:nvSpPr>
        <p:spPr>
          <a:xfrm>
            <a:off x="152400" y="533400"/>
            <a:ext cx="8991600" cy="6324600"/>
          </a:xfrm>
        </p:spPr>
        <p:txBody>
          <a:bodyPr/>
          <a:lstStyle/>
          <a:p>
            <a:pPr>
              <a:lnSpc>
                <a:spcPct val="125000"/>
              </a:lnSpc>
              <a:spcBef>
                <a:spcPct val="20000"/>
              </a:spcBef>
            </a:pPr>
            <a:r>
              <a:rPr lang="en-US" smtClean="0"/>
              <a:t>Introduction </a:t>
            </a:r>
          </a:p>
          <a:p>
            <a:pPr lvl="1">
              <a:lnSpc>
                <a:spcPct val="125000"/>
              </a:lnSpc>
              <a:spcBef>
                <a:spcPct val="20000"/>
              </a:spcBef>
            </a:pPr>
            <a:r>
              <a:rPr lang="en-US" smtClean="0"/>
              <a:t>Distributed system consists of a collection of distinct processes that are spatially separated and run concurrently</a:t>
            </a:r>
          </a:p>
          <a:p>
            <a:pPr lvl="1">
              <a:lnSpc>
                <a:spcPct val="125000"/>
              </a:lnSpc>
              <a:spcBef>
                <a:spcPct val="20000"/>
              </a:spcBef>
            </a:pPr>
            <a:r>
              <a:rPr lang="en-US" smtClean="0"/>
              <a:t>The rules for enforcing correct interaction among concurrently executing processes are implemented in form of synchronization mechanisms</a:t>
            </a:r>
          </a:p>
          <a:p>
            <a:pPr>
              <a:lnSpc>
                <a:spcPct val="125000"/>
              </a:lnSpc>
              <a:spcBef>
                <a:spcPct val="20000"/>
              </a:spcBef>
            </a:pPr>
            <a:r>
              <a:rPr lang="en-US" smtClean="0"/>
              <a:t>In Distributed System, Synchronization related issues are</a:t>
            </a:r>
          </a:p>
          <a:p>
            <a:pPr lvl="3">
              <a:lnSpc>
                <a:spcPct val="125000"/>
              </a:lnSpc>
              <a:spcBef>
                <a:spcPct val="20000"/>
              </a:spcBef>
            </a:pPr>
            <a:r>
              <a:rPr lang="en-US" smtClean="0"/>
              <a:t>Clock synchronization</a:t>
            </a:r>
          </a:p>
          <a:p>
            <a:pPr lvl="3">
              <a:lnSpc>
                <a:spcPct val="125000"/>
              </a:lnSpc>
              <a:spcBef>
                <a:spcPct val="20000"/>
              </a:spcBef>
            </a:pPr>
            <a:r>
              <a:rPr lang="en-US" smtClean="0"/>
              <a:t>Event ordering</a:t>
            </a:r>
          </a:p>
          <a:p>
            <a:pPr lvl="3">
              <a:lnSpc>
                <a:spcPct val="125000"/>
              </a:lnSpc>
              <a:spcBef>
                <a:spcPct val="20000"/>
              </a:spcBef>
            </a:pPr>
            <a:r>
              <a:rPr lang="en-US" smtClean="0"/>
              <a:t>Mutual exclusion</a:t>
            </a:r>
          </a:p>
          <a:p>
            <a:pPr lvl="3">
              <a:lnSpc>
                <a:spcPct val="125000"/>
              </a:lnSpc>
              <a:spcBef>
                <a:spcPct val="20000"/>
              </a:spcBef>
            </a:pPr>
            <a:r>
              <a:rPr lang="en-US" smtClean="0"/>
              <a:t>Deadlock</a:t>
            </a:r>
          </a:p>
          <a:p>
            <a:pPr lvl="3">
              <a:lnSpc>
                <a:spcPct val="125000"/>
              </a:lnSpc>
              <a:spcBef>
                <a:spcPct val="20000"/>
              </a:spcBef>
            </a:pPr>
            <a:r>
              <a:rPr lang="en-US" smtClean="0"/>
              <a:t>Election algorithms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152400" y="685800"/>
            <a:ext cx="8680450" cy="5943600"/>
          </a:xfrm>
        </p:spPr>
        <p:txBody>
          <a:bodyPr/>
          <a:lstStyle/>
          <a:p>
            <a:pPr lvl="1"/>
            <a:r>
              <a:rPr lang="en-US" smtClean="0"/>
              <a:t>With each process having its own clock, the entire system of clocks is represented by function </a:t>
            </a:r>
            <a:r>
              <a:rPr lang="en-US" i="1" smtClean="0"/>
              <a:t>C, </a:t>
            </a:r>
            <a:r>
              <a:rPr lang="en-US" smtClean="0"/>
              <a:t>which assigns to any event </a:t>
            </a:r>
            <a:r>
              <a:rPr lang="en-US" i="1" smtClean="0"/>
              <a:t>b </a:t>
            </a:r>
            <a:r>
              <a:rPr lang="en-US" smtClean="0"/>
              <a:t>the number </a:t>
            </a:r>
            <a:r>
              <a:rPr lang="en-US" i="1" smtClean="0"/>
              <a:t>C(b)</a:t>
            </a:r>
            <a:r>
              <a:rPr lang="en-US" smtClean="0"/>
              <a:t>, where </a:t>
            </a:r>
            <a:r>
              <a:rPr lang="en-US" i="1" smtClean="0"/>
              <a:t>C(b)=C</a:t>
            </a:r>
            <a:r>
              <a:rPr lang="en-US" i="1" baseline="-25000" smtClean="0"/>
              <a:t>j</a:t>
            </a:r>
            <a:r>
              <a:rPr lang="en-US" i="1" smtClean="0"/>
              <a:t>(b) </a:t>
            </a:r>
            <a:r>
              <a:rPr lang="en-US" smtClean="0"/>
              <a:t>if </a:t>
            </a:r>
            <a:r>
              <a:rPr lang="en-US" i="1" smtClean="0"/>
              <a:t>b</a:t>
            </a:r>
            <a:r>
              <a:rPr lang="en-US" smtClean="0"/>
              <a:t> is an event in process </a:t>
            </a:r>
            <a:r>
              <a:rPr lang="en-US" i="1" smtClean="0"/>
              <a:t>P</a:t>
            </a:r>
            <a:r>
              <a:rPr lang="en-US" i="1" baseline="-25000" smtClean="0"/>
              <a:t>j</a:t>
            </a:r>
            <a:endParaRPr lang="en-US" smtClean="0"/>
          </a:p>
          <a:p>
            <a:pPr lvl="1"/>
            <a:r>
              <a:rPr lang="en-US" smtClean="0"/>
              <a:t>Logical clocks of a system can be considered correct if the events of the system that are related to each other by the happened-before relation can be properly ordered using these clocks</a:t>
            </a:r>
          </a:p>
          <a:p>
            <a:pPr lvl="1"/>
            <a:r>
              <a:rPr lang="en-US" smtClean="0"/>
              <a:t>Time stamp assigned to the events by the system of logical Clock must satisfy the </a:t>
            </a:r>
            <a:r>
              <a:rPr lang="en-US" smtClean="0">
                <a:solidFill>
                  <a:srgbClr val="0000CC"/>
                </a:solidFill>
              </a:rPr>
              <a:t>clock condition</a:t>
            </a:r>
            <a:r>
              <a:rPr lang="en-US" smtClean="0"/>
              <a:t> </a:t>
            </a:r>
          </a:p>
          <a:p>
            <a:pPr lvl="1"/>
            <a:r>
              <a:rPr lang="en-US" smtClean="0"/>
              <a:t>if a </a:t>
            </a:r>
            <a:r>
              <a:rPr lang="en-US" smtClean="0">
                <a:sym typeface="Wingdings" pitchFamily="2" charset="2"/>
              </a:rPr>
              <a:t> b , then C(a) &lt; C(b) for any 2 events a and b</a:t>
            </a:r>
            <a:endParaRPr lang="en-US" smtClean="0"/>
          </a:p>
        </p:txBody>
      </p:sp>
      <p:sp>
        <p:nvSpPr>
          <p:cNvPr id="33795" name="Rectangle 4"/>
          <p:cNvSpPr>
            <a:spLocks noGrp="1" noChangeArrowheads="1"/>
          </p:cNvSpPr>
          <p:nvPr>
            <p:ph type="title"/>
          </p:nvPr>
        </p:nvSpPr>
        <p:spPr>
          <a:noFill/>
        </p:spPr>
        <p:txBody>
          <a:bodyPr/>
          <a:lstStyle/>
          <a:p>
            <a:r>
              <a:rPr lang="en-US" smtClean="0"/>
              <a:t>Event Ordering</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152400" y="457200"/>
            <a:ext cx="8763000" cy="6248400"/>
          </a:xfrm>
          <a:noFill/>
        </p:spPr>
        <p:txBody>
          <a:bodyPr/>
          <a:lstStyle/>
          <a:p>
            <a:pPr>
              <a:lnSpc>
                <a:spcPct val="125000"/>
              </a:lnSpc>
              <a:spcBef>
                <a:spcPct val="25000"/>
              </a:spcBef>
            </a:pPr>
            <a:r>
              <a:rPr lang="en-US" smtClean="0"/>
              <a:t>Implementation of logical clocks</a:t>
            </a:r>
          </a:p>
          <a:p>
            <a:pPr lvl="1">
              <a:lnSpc>
                <a:spcPct val="125000"/>
              </a:lnSpc>
              <a:spcBef>
                <a:spcPct val="25000"/>
              </a:spcBef>
            </a:pPr>
            <a:r>
              <a:rPr lang="en-US" smtClean="0"/>
              <a:t>Clock condition is satisfied if following conditions hold</a:t>
            </a:r>
          </a:p>
          <a:p>
            <a:pPr lvl="2">
              <a:lnSpc>
                <a:spcPct val="125000"/>
              </a:lnSpc>
              <a:spcBef>
                <a:spcPct val="25000"/>
              </a:spcBef>
            </a:pPr>
            <a:r>
              <a:rPr lang="en-US" smtClean="0"/>
              <a:t>C1: if </a:t>
            </a:r>
            <a:r>
              <a:rPr lang="en-US" i="1" smtClean="0">
                <a:solidFill>
                  <a:srgbClr val="0000CC"/>
                </a:solidFill>
              </a:rPr>
              <a:t>a</a:t>
            </a:r>
            <a:r>
              <a:rPr lang="en-US" smtClean="0"/>
              <a:t> and </a:t>
            </a:r>
            <a:r>
              <a:rPr lang="en-US" i="1" smtClean="0">
                <a:solidFill>
                  <a:srgbClr val="0000CC"/>
                </a:solidFill>
              </a:rPr>
              <a:t>b</a:t>
            </a:r>
            <a:r>
              <a:rPr lang="en-US" smtClean="0"/>
              <a:t> are 2 events within the same process </a:t>
            </a:r>
            <a:r>
              <a:rPr lang="en-US" i="1" smtClean="0">
                <a:solidFill>
                  <a:srgbClr val="0000CC"/>
                </a:solidFill>
              </a:rPr>
              <a:t>P</a:t>
            </a:r>
            <a:r>
              <a:rPr lang="en-US" i="1" baseline="-25000" smtClean="0">
                <a:solidFill>
                  <a:srgbClr val="0000CC"/>
                </a:solidFill>
              </a:rPr>
              <a:t>i</a:t>
            </a:r>
            <a:r>
              <a:rPr lang="en-US" smtClean="0"/>
              <a:t> and </a:t>
            </a:r>
            <a:r>
              <a:rPr lang="en-US" i="1" smtClean="0">
                <a:solidFill>
                  <a:srgbClr val="0000CC"/>
                </a:solidFill>
              </a:rPr>
              <a:t>a</a:t>
            </a:r>
            <a:r>
              <a:rPr lang="en-US" smtClean="0"/>
              <a:t> occurs before </a:t>
            </a:r>
            <a:r>
              <a:rPr lang="en-US" i="1" smtClean="0">
                <a:solidFill>
                  <a:srgbClr val="0000CC"/>
                </a:solidFill>
              </a:rPr>
              <a:t>b</a:t>
            </a:r>
            <a:r>
              <a:rPr lang="en-US" smtClean="0"/>
              <a:t>, then </a:t>
            </a:r>
            <a:r>
              <a:rPr lang="en-US" i="1" smtClean="0">
                <a:solidFill>
                  <a:srgbClr val="0000CC"/>
                </a:solidFill>
              </a:rPr>
              <a:t>C</a:t>
            </a:r>
            <a:r>
              <a:rPr lang="en-US" i="1" baseline="-25000" smtClean="0">
                <a:solidFill>
                  <a:srgbClr val="0000CC"/>
                </a:solidFill>
              </a:rPr>
              <a:t>i</a:t>
            </a:r>
            <a:r>
              <a:rPr lang="en-US" i="1" smtClean="0">
                <a:solidFill>
                  <a:srgbClr val="0000CC"/>
                </a:solidFill>
              </a:rPr>
              <a:t>(a)</a:t>
            </a:r>
            <a:r>
              <a:rPr lang="en-US" i="1" smtClean="0"/>
              <a:t> &lt; </a:t>
            </a:r>
            <a:r>
              <a:rPr lang="en-US" i="1" smtClean="0">
                <a:solidFill>
                  <a:srgbClr val="0000CC"/>
                </a:solidFill>
              </a:rPr>
              <a:t>C</a:t>
            </a:r>
            <a:r>
              <a:rPr lang="en-US" i="1" baseline="-25000" smtClean="0">
                <a:solidFill>
                  <a:srgbClr val="0000CC"/>
                </a:solidFill>
              </a:rPr>
              <a:t>i</a:t>
            </a:r>
            <a:r>
              <a:rPr lang="en-US" i="1" smtClean="0">
                <a:solidFill>
                  <a:srgbClr val="0000CC"/>
                </a:solidFill>
              </a:rPr>
              <a:t>(b)</a:t>
            </a:r>
          </a:p>
          <a:p>
            <a:pPr lvl="2">
              <a:lnSpc>
                <a:spcPct val="125000"/>
              </a:lnSpc>
              <a:spcBef>
                <a:spcPct val="25000"/>
              </a:spcBef>
            </a:pPr>
            <a:r>
              <a:rPr lang="en-US" smtClean="0"/>
              <a:t>C2: if </a:t>
            </a:r>
            <a:r>
              <a:rPr lang="en-US" i="1" smtClean="0">
                <a:solidFill>
                  <a:srgbClr val="0000CC"/>
                </a:solidFill>
              </a:rPr>
              <a:t>a</a:t>
            </a:r>
            <a:r>
              <a:rPr lang="en-US" smtClean="0"/>
              <a:t> is the sending of a message by process </a:t>
            </a:r>
            <a:r>
              <a:rPr lang="en-US" i="1" smtClean="0">
                <a:solidFill>
                  <a:srgbClr val="0000CC"/>
                </a:solidFill>
              </a:rPr>
              <a:t>P</a:t>
            </a:r>
            <a:r>
              <a:rPr lang="en-US" i="1" baseline="-25000" smtClean="0"/>
              <a:t>i</a:t>
            </a:r>
            <a:r>
              <a:rPr lang="en-US" smtClean="0"/>
              <a:t> and </a:t>
            </a:r>
            <a:r>
              <a:rPr lang="en-US" i="1" smtClean="0">
                <a:solidFill>
                  <a:srgbClr val="0000CC"/>
                </a:solidFill>
              </a:rPr>
              <a:t>b</a:t>
            </a:r>
            <a:r>
              <a:rPr lang="en-US" smtClean="0"/>
              <a:t> is the receipt of that message by process </a:t>
            </a:r>
            <a:r>
              <a:rPr lang="en-US" i="1" smtClean="0">
                <a:solidFill>
                  <a:srgbClr val="0000CC"/>
                </a:solidFill>
              </a:rPr>
              <a:t>P</a:t>
            </a:r>
            <a:r>
              <a:rPr lang="en-US" i="1" baseline="-25000" smtClean="0">
                <a:solidFill>
                  <a:srgbClr val="0000CC"/>
                </a:solidFill>
              </a:rPr>
              <a:t>j</a:t>
            </a:r>
            <a:r>
              <a:rPr lang="en-US" smtClean="0"/>
              <a:t>, then </a:t>
            </a:r>
            <a:r>
              <a:rPr lang="en-US" i="1" smtClean="0">
                <a:solidFill>
                  <a:srgbClr val="0000CC"/>
                </a:solidFill>
              </a:rPr>
              <a:t>C</a:t>
            </a:r>
            <a:r>
              <a:rPr lang="en-US" i="1" baseline="-25000" smtClean="0">
                <a:solidFill>
                  <a:srgbClr val="0000CC"/>
                </a:solidFill>
              </a:rPr>
              <a:t>i</a:t>
            </a:r>
            <a:r>
              <a:rPr lang="en-US" i="1" smtClean="0">
                <a:solidFill>
                  <a:srgbClr val="0000CC"/>
                </a:solidFill>
              </a:rPr>
              <a:t>(a)</a:t>
            </a:r>
            <a:r>
              <a:rPr lang="en-US" i="1" smtClean="0"/>
              <a:t> </a:t>
            </a:r>
            <a:r>
              <a:rPr lang="en-US" i="1" smtClean="0">
                <a:solidFill>
                  <a:srgbClr val="0000CC"/>
                </a:solidFill>
              </a:rPr>
              <a:t>&lt;</a:t>
            </a:r>
            <a:r>
              <a:rPr lang="en-US" i="1" smtClean="0"/>
              <a:t> </a:t>
            </a:r>
            <a:r>
              <a:rPr lang="en-US" i="1" smtClean="0">
                <a:solidFill>
                  <a:srgbClr val="0000CC"/>
                </a:solidFill>
              </a:rPr>
              <a:t>C</a:t>
            </a:r>
            <a:r>
              <a:rPr lang="en-US" i="1" baseline="-25000" smtClean="0">
                <a:solidFill>
                  <a:srgbClr val="0000CC"/>
                </a:solidFill>
              </a:rPr>
              <a:t>j</a:t>
            </a:r>
            <a:r>
              <a:rPr lang="en-US" i="1" smtClean="0">
                <a:solidFill>
                  <a:srgbClr val="0000CC"/>
                </a:solidFill>
              </a:rPr>
              <a:t>(b)</a:t>
            </a:r>
          </a:p>
          <a:p>
            <a:pPr lvl="1">
              <a:lnSpc>
                <a:spcPct val="125000"/>
              </a:lnSpc>
              <a:spcBef>
                <a:spcPct val="25000"/>
              </a:spcBef>
            </a:pPr>
            <a:r>
              <a:rPr lang="en-US" smtClean="0"/>
              <a:t>Condition for the correct functioning of the system</a:t>
            </a:r>
          </a:p>
          <a:p>
            <a:pPr lvl="2">
              <a:lnSpc>
                <a:spcPct val="125000"/>
              </a:lnSpc>
              <a:spcBef>
                <a:spcPct val="25000"/>
              </a:spcBef>
            </a:pPr>
            <a:r>
              <a:rPr lang="en-US" smtClean="0"/>
              <a:t>C3: a clock </a:t>
            </a:r>
            <a:r>
              <a:rPr lang="en-US" i="1" smtClean="0">
                <a:solidFill>
                  <a:srgbClr val="0000CC"/>
                </a:solidFill>
              </a:rPr>
              <a:t>C</a:t>
            </a:r>
            <a:r>
              <a:rPr lang="en-US" i="1" baseline="-25000" smtClean="0">
                <a:solidFill>
                  <a:srgbClr val="0000CC"/>
                </a:solidFill>
              </a:rPr>
              <a:t>i</a:t>
            </a:r>
            <a:r>
              <a:rPr lang="en-US" smtClean="0"/>
              <a:t> associated with a process </a:t>
            </a:r>
            <a:r>
              <a:rPr lang="en-US" i="1" smtClean="0">
                <a:solidFill>
                  <a:srgbClr val="0000CC"/>
                </a:solidFill>
              </a:rPr>
              <a:t>P</a:t>
            </a:r>
            <a:r>
              <a:rPr lang="en-US" i="1" baseline="-25000" smtClean="0">
                <a:solidFill>
                  <a:srgbClr val="0000CC"/>
                </a:solidFill>
              </a:rPr>
              <a:t>i</a:t>
            </a:r>
            <a:r>
              <a:rPr lang="en-US" smtClean="0"/>
              <a:t> must always go forward, never backward</a:t>
            </a:r>
          </a:p>
          <a:p>
            <a:pPr lvl="3">
              <a:lnSpc>
                <a:spcPct val="125000"/>
              </a:lnSpc>
              <a:spcBef>
                <a:spcPct val="25000"/>
              </a:spcBef>
            </a:pPr>
            <a:r>
              <a:rPr lang="en-US" smtClean="0"/>
              <a:t>Correctness is made by adding positive value not negative</a:t>
            </a:r>
          </a:p>
        </p:txBody>
      </p:sp>
      <p:sp>
        <p:nvSpPr>
          <p:cNvPr id="34819" name="Rectangle 4"/>
          <p:cNvSpPr>
            <a:spLocks noGrp="1" noChangeArrowheads="1"/>
          </p:cNvSpPr>
          <p:nvPr>
            <p:ph type="title"/>
          </p:nvPr>
        </p:nvSpPr>
        <p:spPr>
          <a:noFill/>
        </p:spPr>
        <p:txBody>
          <a:bodyPr/>
          <a:lstStyle/>
          <a:p>
            <a:r>
              <a:rPr lang="en-US" smtClean="0"/>
              <a:t>Event Ordering</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304800" y="838200"/>
            <a:ext cx="8686800" cy="5334000"/>
          </a:xfrm>
        </p:spPr>
        <p:txBody>
          <a:bodyPr/>
          <a:lstStyle/>
          <a:p>
            <a:pPr lvl="1"/>
            <a:r>
              <a:rPr lang="en-US" smtClean="0"/>
              <a:t>To meet conditions C1,C2 and C3, Lamport algorithm uses following implementation rules</a:t>
            </a:r>
          </a:p>
          <a:p>
            <a:pPr lvl="2"/>
            <a:r>
              <a:rPr lang="en-US" smtClean="0"/>
              <a:t>IR1: Each process </a:t>
            </a:r>
            <a:r>
              <a:rPr lang="en-US" i="1" smtClean="0">
                <a:solidFill>
                  <a:srgbClr val="0000CC"/>
                </a:solidFill>
              </a:rPr>
              <a:t>P</a:t>
            </a:r>
            <a:r>
              <a:rPr lang="en-US" i="1" baseline="-25000" smtClean="0">
                <a:solidFill>
                  <a:srgbClr val="0000CC"/>
                </a:solidFill>
              </a:rPr>
              <a:t>i</a:t>
            </a:r>
            <a:r>
              <a:rPr lang="en-US" smtClean="0"/>
              <a:t> increments </a:t>
            </a:r>
            <a:r>
              <a:rPr lang="en-US" i="1" smtClean="0">
                <a:solidFill>
                  <a:srgbClr val="0000CC"/>
                </a:solidFill>
              </a:rPr>
              <a:t>Ci</a:t>
            </a:r>
            <a:r>
              <a:rPr lang="en-US" smtClean="0"/>
              <a:t> between any two successive events</a:t>
            </a:r>
          </a:p>
          <a:p>
            <a:pPr lvl="2"/>
            <a:r>
              <a:rPr lang="en-US" smtClean="0"/>
              <a:t>IR2: If event </a:t>
            </a:r>
            <a:r>
              <a:rPr lang="en-US" i="1" smtClean="0">
                <a:solidFill>
                  <a:srgbClr val="0000CC"/>
                </a:solidFill>
              </a:rPr>
              <a:t>a</a:t>
            </a:r>
            <a:r>
              <a:rPr lang="en-US" smtClean="0"/>
              <a:t> is the sending of a message </a:t>
            </a:r>
            <a:r>
              <a:rPr lang="en-US" i="1" smtClean="0">
                <a:solidFill>
                  <a:srgbClr val="0000CC"/>
                </a:solidFill>
              </a:rPr>
              <a:t>m</a:t>
            </a:r>
            <a:r>
              <a:rPr lang="en-US" smtClean="0"/>
              <a:t> by the process </a:t>
            </a:r>
            <a:r>
              <a:rPr lang="en-US" i="1" smtClean="0">
                <a:solidFill>
                  <a:srgbClr val="0000CC"/>
                </a:solidFill>
              </a:rPr>
              <a:t>P</a:t>
            </a:r>
            <a:r>
              <a:rPr lang="en-US" i="1" baseline="-25000" smtClean="0">
                <a:solidFill>
                  <a:srgbClr val="0000CC"/>
                </a:solidFill>
              </a:rPr>
              <a:t>i</a:t>
            </a:r>
            <a:r>
              <a:rPr lang="en-US" smtClean="0"/>
              <a:t>, the message </a:t>
            </a:r>
            <a:r>
              <a:rPr lang="en-US" i="1" smtClean="0">
                <a:solidFill>
                  <a:srgbClr val="0000CC"/>
                </a:solidFill>
              </a:rPr>
              <a:t>m</a:t>
            </a:r>
            <a:r>
              <a:rPr lang="en-US" smtClean="0"/>
              <a:t> contains a timestamp </a:t>
            </a:r>
            <a:r>
              <a:rPr lang="en-US" i="1" smtClean="0">
                <a:solidFill>
                  <a:srgbClr val="0000CC"/>
                </a:solidFill>
              </a:rPr>
              <a:t>Tm=C</a:t>
            </a:r>
            <a:r>
              <a:rPr lang="en-US" i="1" baseline="-25000" smtClean="0">
                <a:solidFill>
                  <a:srgbClr val="0000CC"/>
                </a:solidFill>
              </a:rPr>
              <a:t>i</a:t>
            </a:r>
            <a:r>
              <a:rPr lang="en-US" i="1" smtClean="0">
                <a:solidFill>
                  <a:srgbClr val="0000CC"/>
                </a:solidFill>
              </a:rPr>
              <a:t>(a),</a:t>
            </a:r>
            <a:r>
              <a:rPr lang="en-US" smtClean="0"/>
              <a:t> and upon receiving the message </a:t>
            </a:r>
            <a:r>
              <a:rPr lang="en-US" i="1" smtClean="0">
                <a:solidFill>
                  <a:srgbClr val="0000CC"/>
                </a:solidFill>
              </a:rPr>
              <a:t>m</a:t>
            </a:r>
            <a:r>
              <a:rPr lang="en-US" smtClean="0"/>
              <a:t> a process </a:t>
            </a:r>
            <a:r>
              <a:rPr lang="en-US" i="1" smtClean="0">
                <a:solidFill>
                  <a:srgbClr val="0000CC"/>
                </a:solidFill>
              </a:rPr>
              <a:t>P</a:t>
            </a:r>
            <a:r>
              <a:rPr lang="en-US" i="1" baseline="-25000" smtClean="0">
                <a:solidFill>
                  <a:srgbClr val="0000CC"/>
                </a:solidFill>
              </a:rPr>
              <a:t>j</a:t>
            </a:r>
            <a:r>
              <a:rPr lang="en-US" smtClean="0"/>
              <a:t> sets </a:t>
            </a:r>
            <a:r>
              <a:rPr lang="en-US" i="1" smtClean="0">
                <a:solidFill>
                  <a:srgbClr val="0000CC"/>
                </a:solidFill>
              </a:rPr>
              <a:t>C</a:t>
            </a:r>
            <a:r>
              <a:rPr lang="en-US" i="1" baseline="-25000" smtClean="0">
                <a:solidFill>
                  <a:srgbClr val="0000CC"/>
                </a:solidFill>
              </a:rPr>
              <a:t>j</a:t>
            </a:r>
            <a:r>
              <a:rPr lang="en-US" i="1" smtClean="0"/>
              <a:t> greater than or equal to</a:t>
            </a:r>
            <a:r>
              <a:rPr lang="en-US" smtClean="0"/>
              <a:t> its present value but greater than </a:t>
            </a:r>
            <a:r>
              <a:rPr lang="en-US" i="1" smtClean="0">
                <a:solidFill>
                  <a:srgbClr val="0000CC"/>
                </a:solidFill>
              </a:rPr>
              <a:t>T</a:t>
            </a:r>
            <a:r>
              <a:rPr lang="en-US" i="1" baseline="-25000" smtClean="0">
                <a:solidFill>
                  <a:srgbClr val="0000CC"/>
                </a:solidFill>
              </a:rPr>
              <a:t>m</a:t>
            </a:r>
          </a:p>
        </p:txBody>
      </p:sp>
      <p:sp>
        <p:nvSpPr>
          <p:cNvPr id="35843" name="Rectangle 4"/>
          <p:cNvSpPr>
            <a:spLocks noGrp="1" noChangeArrowheads="1"/>
          </p:cNvSpPr>
          <p:nvPr>
            <p:ph type="title"/>
          </p:nvPr>
        </p:nvSpPr>
        <p:spPr>
          <a:noFill/>
        </p:spPr>
        <p:txBody>
          <a:bodyPr/>
          <a:lstStyle/>
          <a:p>
            <a:pPr>
              <a:tabLst>
                <a:tab pos="3940175" algn="l"/>
              </a:tabLst>
            </a:pPr>
            <a:r>
              <a:rPr lang="en-US" smtClean="0"/>
              <a:t>Event Ordering</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rot="-1131211">
            <a:off x="4037013" y="2665413"/>
            <a:ext cx="2820987" cy="457200"/>
          </a:xfrm>
          <a:prstGeom prst="rect">
            <a:avLst/>
          </a:prstGeom>
          <a:noFill/>
          <a:ln w="9525">
            <a:noFill/>
            <a:miter lim="800000"/>
            <a:headEnd/>
            <a:tailEnd/>
          </a:ln>
        </p:spPr>
        <p:txBody>
          <a:bodyPr wrap="none" anchor="ctr">
            <a:spAutoFit/>
          </a:bodyPr>
          <a:lstStyle/>
          <a:p>
            <a:pPr eaLnBrk="1" hangingPunct="1"/>
            <a:r>
              <a:rPr lang="en-US"/>
              <a:t>Timestamp = 4         </a:t>
            </a:r>
          </a:p>
        </p:txBody>
      </p:sp>
      <p:sp>
        <p:nvSpPr>
          <p:cNvPr id="95235" name="Rectangle 3"/>
          <p:cNvSpPr>
            <a:spLocks noChangeArrowheads="1"/>
          </p:cNvSpPr>
          <p:nvPr/>
        </p:nvSpPr>
        <p:spPr bwMode="auto">
          <a:xfrm rot="370397">
            <a:off x="4189413" y="1979613"/>
            <a:ext cx="2820987" cy="457200"/>
          </a:xfrm>
          <a:prstGeom prst="rect">
            <a:avLst/>
          </a:prstGeom>
          <a:noFill/>
          <a:ln w="9525">
            <a:noFill/>
            <a:miter lim="800000"/>
            <a:headEnd/>
            <a:tailEnd/>
          </a:ln>
        </p:spPr>
        <p:txBody>
          <a:bodyPr wrap="none" anchor="ctr">
            <a:spAutoFit/>
          </a:bodyPr>
          <a:lstStyle/>
          <a:p>
            <a:pPr eaLnBrk="1" hangingPunct="1"/>
            <a:r>
              <a:rPr lang="en-US"/>
              <a:t>Timestamp = 6         </a:t>
            </a:r>
          </a:p>
        </p:txBody>
      </p:sp>
      <p:sp>
        <p:nvSpPr>
          <p:cNvPr id="95236" name="Rectangle 4"/>
          <p:cNvSpPr>
            <a:spLocks noGrp="1" noChangeArrowheads="1"/>
          </p:cNvSpPr>
          <p:nvPr>
            <p:ph type="body" idx="1"/>
          </p:nvPr>
        </p:nvSpPr>
        <p:spPr>
          <a:xfrm>
            <a:off x="304800" y="838200"/>
            <a:ext cx="8534400" cy="685800"/>
          </a:xfrm>
        </p:spPr>
        <p:txBody>
          <a:bodyPr/>
          <a:lstStyle/>
          <a:p>
            <a:r>
              <a:rPr lang="en-US" smtClean="0"/>
              <a:t>Implementation of logical clocks using counters</a:t>
            </a:r>
          </a:p>
        </p:txBody>
      </p:sp>
      <p:sp>
        <p:nvSpPr>
          <p:cNvPr id="36869" name="Rectangle 5"/>
          <p:cNvSpPr>
            <a:spLocks noGrp="1" noChangeArrowheads="1"/>
          </p:cNvSpPr>
          <p:nvPr>
            <p:ph type="title"/>
          </p:nvPr>
        </p:nvSpPr>
        <p:spPr>
          <a:xfrm>
            <a:off x="685800" y="-228600"/>
            <a:ext cx="8077200" cy="914400"/>
          </a:xfrm>
          <a:noFill/>
        </p:spPr>
        <p:txBody>
          <a:bodyPr/>
          <a:lstStyle/>
          <a:p>
            <a:r>
              <a:rPr lang="en-US" smtClean="0"/>
              <a:t>Event Ordering</a:t>
            </a:r>
          </a:p>
        </p:txBody>
      </p:sp>
      <p:sp>
        <p:nvSpPr>
          <p:cNvPr id="95238" name="Line 6"/>
          <p:cNvSpPr>
            <a:spLocks noChangeShapeType="1"/>
          </p:cNvSpPr>
          <p:nvPr/>
        </p:nvSpPr>
        <p:spPr bwMode="auto">
          <a:xfrm flipV="1">
            <a:off x="1981200" y="1752600"/>
            <a:ext cx="0" cy="4140200"/>
          </a:xfrm>
          <a:prstGeom prst="line">
            <a:avLst/>
          </a:prstGeom>
          <a:noFill/>
          <a:ln w="28575">
            <a:solidFill>
              <a:srgbClr val="000000"/>
            </a:solidFill>
            <a:round/>
            <a:headEnd/>
            <a:tailEnd type="stealth" w="lg" len="lg"/>
          </a:ln>
        </p:spPr>
        <p:txBody>
          <a:bodyPr/>
          <a:lstStyle/>
          <a:p>
            <a:endParaRPr lang="en-US"/>
          </a:p>
        </p:txBody>
      </p:sp>
      <p:sp>
        <p:nvSpPr>
          <p:cNvPr id="95239" name="Line 7"/>
          <p:cNvSpPr>
            <a:spLocks noChangeShapeType="1"/>
          </p:cNvSpPr>
          <p:nvPr/>
        </p:nvSpPr>
        <p:spPr bwMode="auto">
          <a:xfrm>
            <a:off x="4017963" y="1824038"/>
            <a:ext cx="0" cy="4113212"/>
          </a:xfrm>
          <a:prstGeom prst="line">
            <a:avLst/>
          </a:prstGeom>
          <a:noFill/>
          <a:ln w="28575">
            <a:solidFill>
              <a:srgbClr val="000000"/>
            </a:solidFill>
            <a:round/>
            <a:headEnd/>
            <a:tailEnd/>
          </a:ln>
        </p:spPr>
        <p:txBody>
          <a:bodyPr/>
          <a:lstStyle/>
          <a:p>
            <a:endParaRPr lang="en-US"/>
          </a:p>
        </p:txBody>
      </p:sp>
      <p:sp>
        <p:nvSpPr>
          <p:cNvPr id="95240" name="Line 8"/>
          <p:cNvSpPr>
            <a:spLocks noChangeShapeType="1"/>
          </p:cNvSpPr>
          <p:nvPr/>
        </p:nvSpPr>
        <p:spPr bwMode="auto">
          <a:xfrm>
            <a:off x="6796088" y="1824038"/>
            <a:ext cx="0" cy="4113212"/>
          </a:xfrm>
          <a:prstGeom prst="line">
            <a:avLst/>
          </a:prstGeom>
          <a:noFill/>
          <a:ln w="28575">
            <a:solidFill>
              <a:srgbClr val="000000"/>
            </a:solidFill>
            <a:round/>
            <a:headEnd/>
            <a:tailEnd/>
          </a:ln>
        </p:spPr>
        <p:txBody>
          <a:bodyPr/>
          <a:lstStyle/>
          <a:p>
            <a:endParaRPr lang="en-US"/>
          </a:p>
        </p:txBody>
      </p:sp>
      <p:sp>
        <p:nvSpPr>
          <p:cNvPr id="95241" name="Rectangle 9"/>
          <p:cNvSpPr>
            <a:spLocks noChangeArrowheads="1"/>
          </p:cNvSpPr>
          <p:nvPr/>
        </p:nvSpPr>
        <p:spPr bwMode="auto">
          <a:xfrm>
            <a:off x="2362200" y="1878013"/>
            <a:ext cx="1758950" cy="4165600"/>
          </a:xfrm>
          <a:prstGeom prst="rect">
            <a:avLst/>
          </a:prstGeom>
          <a:noFill/>
          <a:ln w="9525">
            <a:noFill/>
            <a:miter lim="800000"/>
            <a:headEnd/>
            <a:tailEnd/>
          </a:ln>
        </p:spPr>
        <p:txBody>
          <a:bodyPr anchor="ctr">
            <a:spAutoFit/>
          </a:bodyPr>
          <a:lstStyle/>
          <a:p>
            <a:pPr algn="ctr"/>
            <a:r>
              <a:rPr lang="en-US"/>
              <a:t>C</a:t>
            </a:r>
            <a:r>
              <a:rPr lang="en-US" baseline="-25000"/>
              <a:t>1</a:t>
            </a:r>
            <a:r>
              <a:rPr lang="en-US"/>
              <a:t>=8 	e</a:t>
            </a:r>
            <a:r>
              <a:rPr lang="en-US" baseline="-25000"/>
              <a:t>08</a:t>
            </a:r>
            <a:r>
              <a:rPr lang="en-US"/>
              <a:t>    </a:t>
            </a:r>
            <a:endParaRPr lang="en-GB"/>
          </a:p>
          <a:p>
            <a:pPr algn="ctr"/>
            <a:endParaRPr lang="en-US" sz="800"/>
          </a:p>
          <a:p>
            <a:pPr algn="ctr"/>
            <a:r>
              <a:rPr lang="en-US"/>
              <a:t>C</a:t>
            </a:r>
            <a:r>
              <a:rPr lang="en-US" baseline="-25000"/>
              <a:t>1</a:t>
            </a:r>
            <a:r>
              <a:rPr lang="en-US"/>
              <a:t>=7 	e</a:t>
            </a:r>
            <a:r>
              <a:rPr lang="en-US" baseline="-25000"/>
              <a:t>07</a:t>
            </a:r>
          </a:p>
          <a:p>
            <a:pPr algn="ctr"/>
            <a:r>
              <a:rPr lang="en-US" sz="200"/>
              <a:t>    </a:t>
            </a:r>
            <a:endParaRPr lang="en-GB" sz="200"/>
          </a:p>
          <a:p>
            <a:pPr algn="ctr"/>
            <a:r>
              <a:rPr lang="en-US"/>
              <a:t>C</a:t>
            </a:r>
            <a:r>
              <a:rPr lang="en-US" baseline="-25000"/>
              <a:t>1</a:t>
            </a:r>
            <a:r>
              <a:rPr lang="en-US"/>
              <a:t>=6  	e</a:t>
            </a:r>
            <a:r>
              <a:rPr lang="en-US" baseline="-25000"/>
              <a:t>06</a:t>
            </a:r>
            <a:r>
              <a:rPr lang="en-US"/>
              <a:t>    </a:t>
            </a:r>
            <a:endParaRPr lang="en-GB"/>
          </a:p>
          <a:p>
            <a:pPr algn="ctr"/>
            <a:r>
              <a:rPr lang="en-US"/>
              <a:t>C</a:t>
            </a:r>
            <a:r>
              <a:rPr lang="en-US" baseline="-25000"/>
              <a:t>1</a:t>
            </a:r>
            <a:r>
              <a:rPr lang="en-US"/>
              <a:t>=5 	e</a:t>
            </a:r>
            <a:r>
              <a:rPr lang="en-US" baseline="-25000"/>
              <a:t>05</a:t>
            </a:r>
            <a:endParaRPr lang="en-GB" baseline="-25000"/>
          </a:p>
          <a:p>
            <a:pPr algn="ctr"/>
            <a:r>
              <a:rPr lang="en-US"/>
              <a:t>C</a:t>
            </a:r>
            <a:r>
              <a:rPr lang="en-US" baseline="-25000"/>
              <a:t>1</a:t>
            </a:r>
            <a:r>
              <a:rPr lang="en-US"/>
              <a:t>=4  	e</a:t>
            </a:r>
            <a:r>
              <a:rPr lang="en-US" baseline="-25000"/>
              <a:t>04</a:t>
            </a:r>
            <a:r>
              <a:rPr lang="en-US"/>
              <a:t>    </a:t>
            </a:r>
            <a:endParaRPr lang="en-GB"/>
          </a:p>
          <a:p>
            <a:pPr algn="ctr"/>
            <a:r>
              <a:rPr lang="en-US"/>
              <a:t>C</a:t>
            </a:r>
            <a:r>
              <a:rPr lang="en-US" baseline="-25000"/>
              <a:t>1</a:t>
            </a:r>
            <a:r>
              <a:rPr lang="en-US"/>
              <a:t>=3  	e</a:t>
            </a:r>
            <a:r>
              <a:rPr lang="en-US" baseline="-25000"/>
              <a:t>03</a:t>
            </a:r>
          </a:p>
          <a:p>
            <a:pPr algn="ctr"/>
            <a:endParaRPr lang="en-GB" sz="800" baseline="-25000"/>
          </a:p>
          <a:p>
            <a:pPr algn="ctr"/>
            <a:r>
              <a:rPr lang="en-US"/>
              <a:t>C</a:t>
            </a:r>
            <a:r>
              <a:rPr lang="en-US" baseline="-25000"/>
              <a:t>1=</a:t>
            </a:r>
            <a:r>
              <a:rPr lang="en-US"/>
              <a:t>2	e</a:t>
            </a:r>
            <a:r>
              <a:rPr lang="en-US" baseline="-25000"/>
              <a:t>02</a:t>
            </a:r>
            <a:r>
              <a:rPr lang="en-US"/>
              <a:t>    </a:t>
            </a:r>
            <a:endParaRPr lang="en-GB"/>
          </a:p>
          <a:p>
            <a:pPr algn="ctr"/>
            <a:r>
              <a:rPr lang="en-US"/>
              <a:t>C</a:t>
            </a:r>
            <a:r>
              <a:rPr lang="en-US" baseline="-25000"/>
              <a:t>1</a:t>
            </a:r>
            <a:r>
              <a:rPr lang="en-US"/>
              <a:t>=1	e</a:t>
            </a:r>
            <a:r>
              <a:rPr lang="en-US" baseline="-25000"/>
              <a:t>01</a:t>
            </a:r>
            <a:r>
              <a:rPr lang="en-US"/>
              <a:t>    </a:t>
            </a:r>
          </a:p>
          <a:p>
            <a:pPr algn="ctr">
              <a:lnSpc>
                <a:spcPct val="160000"/>
              </a:lnSpc>
            </a:pPr>
            <a:endParaRPr lang="en-US" sz="1400"/>
          </a:p>
          <a:p>
            <a:pPr algn="ctr">
              <a:lnSpc>
                <a:spcPct val="160000"/>
              </a:lnSpc>
            </a:pPr>
            <a:r>
              <a:rPr lang="en-US"/>
              <a:t>C</a:t>
            </a:r>
            <a:r>
              <a:rPr lang="en-US" baseline="-25000"/>
              <a:t>1</a:t>
            </a:r>
            <a:r>
              <a:rPr lang="en-US"/>
              <a:t>=0	          </a:t>
            </a:r>
          </a:p>
        </p:txBody>
      </p:sp>
      <p:sp>
        <p:nvSpPr>
          <p:cNvPr id="95242" name="Rectangle 10"/>
          <p:cNvSpPr>
            <a:spLocks noChangeArrowheads="1"/>
          </p:cNvSpPr>
          <p:nvPr/>
        </p:nvSpPr>
        <p:spPr bwMode="auto">
          <a:xfrm>
            <a:off x="6629400" y="2193925"/>
            <a:ext cx="2286000" cy="1127125"/>
          </a:xfrm>
          <a:prstGeom prst="rect">
            <a:avLst/>
          </a:prstGeom>
          <a:noFill/>
          <a:ln w="57150">
            <a:noFill/>
            <a:miter lim="800000"/>
            <a:headEnd/>
            <a:tailEnd/>
          </a:ln>
        </p:spPr>
        <p:txBody>
          <a:bodyPr anchor="ctr">
            <a:spAutoFit/>
          </a:bodyPr>
          <a:lstStyle/>
          <a:p>
            <a:pPr algn="ctr"/>
            <a:r>
              <a:rPr lang="en-US"/>
              <a:t>e</a:t>
            </a:r>
            <a:r>
              <a:rPr lang="en-US" sz="2000" baseline="-25000"/>
              <a:t>14</a:t>
            </a:r>
            <a:r>
              <a:rPr lang="en-US" sz="2000"/>
              <a:t>       </a:t>
            </a:r>
            <a:r>
              <a:rPr lang="en-US"/>
              <a:t>C</a:t>
            </a:r>
            <a:r>
              <a:rPr lang="en-US" baseline="-25000"/>
              <a:t>2</a:t>
            </a:r>
            <a:r>
              <a:rPr lang="en-US"/>
              <a:t>=6</a:t>
            </a:r>
          </a:p>
          <a:p>
            <a:pPr algn="ctr"/>
            <a:r>
              <a:rPr lang="en-US"/>
              <a:t>   e</a:t>
            </a:r>
            <a:r>
              <a:rPr lang="en-US" sz="2000" baseline="-25000"/>
              <a:t>13</a:t>
            </a:r>
            <a:r>
              <a:rPr lang="en-US" sz="2000"/>
              <a:t>       </a:t>
            </a:r>
            <a:r>
              <a:rPr lang="en-US"/>
              <a:t>C</a:t>
            </a:r>
            <a:r>
              <a:rPr lang="en-US" baseline="-25000"/>
              <a:t>2</a:t>
            </a:r>
            <a:r>
              <a:rPr lang="en-US" sz="2000"/>
              <a:t>= </a:t>
            </a:r>
            <a:r>
              <a:rPr lang="en-US"/>
              <a:t>5   </a:t>
            </a:r>
            <a:r>
              <a:rPr lang="en-US" sz="2000"/>
              <a:t>(not 3 since 3 &lt; 4)</a:t>
            </a:r>
            <a:endParaRPr lang="en-GB" sz="2000"/>
          </a:p>
        </p:txBody>
      </p:sp>
      <p:sp>
        <p:nvSpPr>
          <p:cNvPr id="95243" name="Line 11"/>
          <p:cNvSpPr>
            <a:spLocks noChangeShapeType="1"/>
          </p:cNvSpPr>
          <p:nvPr/>
        </p:nvSpPr>
        <p:spPr bwMode="auto">
          <a:xfrm>
            <a:off x="3352800" y="5943600"/>
            <a:ext cx="4419600" cy="0"/>
          </a:xfrm>
          <a:prstGeom prst="line">
            <a:avLst/>
          </a:prstGeom>
          <a:noFill/>
          <a:ln w="28575">
            <a:solidFill>
              <a:schemeClr val="tx1"/>
            </a:solidFill>
            <a:round/>
            <a:headEnd/>
            <a:tailEnd/>
          </a:ln>
        </p:spPr>
        <p:txBody>
          <a:bodyPr wrap="none"/>
          <a:lstStyle/>
          <a:p>
            <a:endParaRPr lang="en-US"/>
          </a:p>
        </p:txBody>
      </p:sp>
      <p:sp>
        <p:nvSpPr>
          <p:cNvPr id="95244" name="Rectangle 12"/>
          <p:cNvSpPr>
            <a:spLocks noChangeArrowheads="1"/>
          </p:cNvSpPr>
          <p:nvPr/>
        </p:nvSpPr>
        <p:spPr bwMode="auto">
          <a:xfrm>
            <a:off x="1600200" y="2620963"/>
            <a:ext cx="381000" cy="3090862"/>
          </a:xfrm>
          <a:prstGeom prst="rect">
            <a:avLst/>
          </a:prstGeom>
          <a:noFill/>
          <a:ln w="9525">
            <a:noFill/>
            <a:miter lim="800000"/>
            <a:headEnd/>
            <a:tailEnd/>
          </a:ln>
        </p:spPr>
        <p:txBody>
          <a:bodyPr anchor="ctr">
            <a:spAutoFit/>
          </a:bodyPr>
          <a:lstStyle/>
          <a:p>
            <a:pPr algn="ctr" eaLnBrk="1" hangingPunct="1"/>
            <a:r>
              <a:rPr lang="en-US">
                <a:latin typeface="Arial" pitchFamily="34" charset="0"/>
                <a:cs typeface="Times New Roman" pitchFamily="18" charset="0"/>
              </a:rPr>
              <a:t>T </a:t>
            </a:r>
            <a:endParaRPr lang="en-GB">
              <a:latin typeface="Arial" pitchFamily="34" charset="0"/>
            </a:endParaRPr>
          </a:p>
          <a:p>
            <a:pPr algn="ctr"/>
            <a:r>
              <a:rPr lang="en-US">
                <a:latin typeface="Arial" pitchFamily="34" charset="0"/>
                <a:cs typeface="Times New Roman" pitchFamily="18" charset="0"/>
              </a:rPr>
              <a:t>	</a:t>
            </a:r>
            <a:endParaRPr lang="en-GB">
              <a:latin typeface="Arial" pitchFamily="34" charset="0"/>
            </a:endParaRPr>
          </a:p>
          <a:p>
            <a:pPr algn="ctr"/>
            <a:r>
              <a:rPr lang="en-US">
                <a:latin typeface="Arial" pitchFamily="34" charset="0"/>
                <a:cs typeface="Times New Roman" pitchFamily="18" charset="0"/>
              </a:rPr>
              <a:t>I </a:t>
            </a:r>
            <a:endParaRPr lang="en-GB">
              <a:latin typeface="Arial" pitchFamily="34" charset="0"/>
            </a:endParaRPr>
          </a:p>
          <a:p>
            <a:pPr algn="ctr"/>
            <a:r>
              <a:rPr lang="en-US">
                <a:latin typeface="Arial" pitchFamily="34" charset="0"/>
                <a:cs typeface="Times New Roman" pitchFamily="18" charset="0"/>
              </a:rPr>
              <a:t>	</a:t>
            </a:r>
            <a:endParaRPr lang="en-GB">
              <a:latin typeface="Arial" pitchFamily="34" charset="0"/>
            </a:endParaRPr>
          </a:p>
          <a:p>
            <a:pPr algn="ctr"/>
            <a:r>
              <a:rPr lang="en-US">
                <a:latin typeface="Arial" pitchFamily="34" charset="0"/>
                <a:cs typeface="Times New Roman" pitchFamily="18" charset="0"/>
              </a:rPr>
              <a:t>M</a:t>
            </a:r>
          </a:p>
          <a:p>
            <a:pPr algn="ctr"/>
            <a:endParaRPr lang="en-GB">
              <a:latin typeface="Arial" pitchFamily="34" charset="0"/>
            </a:endParaRPr>
          </a:p>
          <a:p>
            <a:pPr algn="ctr"/>
            <a:r>
              <a:rPr lang="en-US"/>
              <a:t>E</a:t>
            </a:r>
            <a:r>
              <a:rPr lang="en-US" baseline="50000"/>
              <a:t> </a:t>
            </a:r>
            <a:r>
              <a:rPr lang="en-US" sz="1300" b="0">
                <a:latin typeface="Arial" pitchFamily="34" charset="0"/>
                <a:cs typeface="Times New Roman" pitchFamily="18" charset="0"/>
              </a:rPr>
              <a:t>	</a:t>
            </a:r>
          </a:p>
        </p:txBody>
      </p:sp>
      <p:sp>
        <p:nvSpPr>
          <p:cNvPr id="36877" name="Rectangle 13"/>
          <p:cNvSpPr>
            <a:spLocks noChangeArrowheads="1"/>
          </p:cNvSpPr>
          <p:nvPr/>
        </p:nvSpPr>
        <p:spPr bwMode="auto">
          <a:xfrm>
            <a:off x="0" y="3840163"/>
            <a:ext cx="222250" cy="458787"/>
          </a:xfrm>
          <a:prstGeom prst="rect">
            <a:avLst/>
          </a:prstGeom>
          <a:noFill/>
          <a:ln w="9525">
            <a:noFill/>
            <a:miter lim="800000"/>
            <a:headEnd/>
            <a:tailEnd/>
          </a:ln>
        </p:spPr>
        <p:txBody>
          <a:bodyPr wrap="none" anchor="ctr">
            <a:spAutoFit/>
          </a:bodyPr>
          <a:lstStyle/>
          <a:p>
            <a:pPr eaLnBrk="1" hangingPunct="1"/>
            <a:endParaRPr lang="en-US" sz="1300" b="0">
              <a:latin typeface="Arial" pitchFamily="34" charset="0"/>
              <a:cs typeface="Times New Roman" pitchFamily="18" charset="0"/>
            </a:endParaRPr>
          </a:p>
          <a:p>
            <a:r>
              <a:rPr lang="en-GB" sz="1100" b="0">
                <a:latin typeface="Arial" pitchFamily="34" charset="0"/>
              </a:rPr>
              <a:t> </a:t>
            </a:r>
            <a:endParaRPr lang="en-GB" sz="1800" b="0">
              <a:latin typeface="Arial" pitchFamily="34" charset="0"/>
            </a:endParaRPr>
          </a:p>
        </p:txBody>
      </p:sp>
      <p:sp>
        <p:nvSpPr>
          <p:cNvPr id="95246" name="Freeform 14"/>
          <p:cNvSpPr>
            <a:spLocks/>
          </p:cNvSpPr>
          <p:nvPr/>
        </p:nvSpPr>
        <p:spPr bwMode="auto">
          <a:xfrm>
            <a:off x="4038600" y="2743200"/>
            <a:ext cx="2895600" cy="1004888"/>
          </a:xfrm>
          <a:custGeom>
            <a:avLst/>
            <a:gdLst>
              <a:gd name="T0" fmla="*/ 0 w 1329"/>
              <a:gd name="T1" fmla="*/ 1004888 h 445"/>
              <a:gd name="T2" fmla="*/ 124191 w 1329"/>
              <a:gd name="T3" fmla="*/ 894237 h 445"/>
              <a:gd name="T4" fmla="*/ 248381 w 1329"/>
              <a:gd name="T5" fmla="*/ 783587 h 445"/>
              <a:gd name="T6" fmla="*/ 390002 w 1329"/>
              <a:gd name="T7" fmla="*/ 821976 h 445"/>
              <a:gd name="T8" fmla="*/ 514192 w 1329"/>
              <a:gd name="T9" fmla="*/ 636806 h 445"/>
              <a:gd name="T10" fmla="*/ 618774 w 1329"/>
              <a:gd name="T11" fmla="*/ 675194 h 445"/>
              <a:gd name="T12" fmla="*/ 653634 w 1329"/>
              <a:gd name="T13" fmla="*/ 618740 h 445"/>
              <a:gd name="T14" fmla="*/ 708104 w 1329"/>
              <a:gd name="T15" fmla="*/ 600675 h 445"/>
              <a:gd name="T16" fmla="*/ 812685 w 1329"/>
              <a:gd name="T17" fmla="*/ 675194 h 445"/>
              <a:gd name="T18" fmla="*/ 849725 w 1329"/>
              <a:gd name="T19" fmla="*/ 564544 h 445"/>
              <a:gd name="T20" fmla="*/ 902015 w 1329"/>
              <a:gd name="T21" fmla="*/ 528413 h 445"/>
              <a:gd name="T22" fmla="*/ 936876 w 1329"/>
              <a:gd name="T23" fmla="*/ 600675 h 445"/>
              <a:gd name="T24" fmla="*/ 1043636 w 1329"/>
              <a:gd name="T25" fmla="*/ 492282 h 445"/>
              <a:gd name="T26" fmla="*/ 1095927 w 1329"/>
              <a:gd name="T27" fmla="*/ 471959 h 445"/>
              <a:gd name="T28" fmla="*/ 1150396 w 1329"/>
              <a:gd name="T29" fmla="*/ 510348 h 445"/>
              <a:gd name="T30" fmla="*/ 1220117 w 1329"/>
              <a:gd name="T31" fmla="*/ 435828 h 445"/>
              <a:gd name="T32" fmla="*/ 1309447 w 1329"/>
              <a:gd name="T33" fmla="*/ 363566 h 445"/>
              <a:gd name="T34" fmla="*/ 1485929 w 1329"/>
              <a:gd name="T35" fmla="*/ 471959 h 445"/>
              <a:gd name="T36" fmla="*/ 1610119 w 1329"/>
              <a:gd name="T37" fmla="*/ 307112 h 445"/>
              <a:gd name="T38" fmla="*/ 1749561 w 1329"/>
              <a:gd name="T39" fmla="*/ 381632 h 445"/>
              <a:gd name="T40" fmla="*/ 1891182 w 1329"/>
              <a:gd name="T41" fmla="*/ 399697 h 445"/>
              <a:gd name="T42" fmla="*/ 1980512 w 1329"/>
              <a:gd name="T43" fmla="*/ 234850 h 445"/>
              <a:gd name="T44" fmla="*/ 2191853 w 1329"/>
              <a:gd name="T45" fmla="*/ 180654 h 445"/>
              <a:gd name="T46" fmla="*/ 2298614 w 1329"/>
              <a:gd name="T47" fmla="*/ 216785 h 445"/>
              <a:gd name="T48" fmla="*/ 2350905 w 1329"/>
              <a:gd name="T49" fmla="*/ 252916 h 445"/>
              <a:gd name="T50" fmla="*/ 2385765 w 1329"/>
              <a:gd name="T51" fmla="*/ 142265 h 445"/>
              <a:gd name="T52" fmla="*/ 2422805 w 1329"/>
              <a:gd name="T53" fmla="*/ 88069 h 445"/>
              <a:gd name="T54" fmla="*/ 2475095 w 1329"/>
              <a:gd name="T55" fmla="*/ 70003 h 445"/>
              <a:gd name="T56" fmla="*/ 2544816 w 1329"/>
              <a:gd name="T57" fmla="*/ 88069 h 445"/>
              <a:gd name="T58" fmla="*/ 2634146 w 1329"/>
              <a:gd name="T59" fmla="*/ 106134 h 445"/>
              <a:gd name="T60" fmla="*/ 2758337 w 1329"/>
              <a:gd name="T61" fmla="*/ 88069 h 445"/>
              <a:gd name="T62" fmla="*/ 2865097 w 1329"/>
              <a:gd name="T63" fmla="*/ 51938 h 445"/>
              <a:gd name="T64" fmla="*/ 2793197 w 1329"/>
              <a:gd name="T65" fmla="*/ 88069 h 4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29"/>
              <a:gd name="T100" fmla="*/ 0 h 445"/>
              <a:gd name="T101" fmla="*/ 1329 w 1329"/>
              <a:gd name="T102" fmla="*/ 445 h 44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29" h="445">
                <a:moveTo>
                  <a:pt x="0" y="445"/>
                </a:moveTo>
                <a:cubicBezTo>
                  <a:pt x="36" y="433"/>
                  <a:pt x="32" y="421"/>
                  <a:pt x="57" y="396"/>
                </a:cubicBezTo>
                <a:cubicBezTo>
                  <a:pt x="75" y="378"/>
                  <a:pt x="96" y="366"/>
                  <a:pt x="114" y="347"/>
                </a:cubicBezTo>
                <a:cubicBezTo>
                  <a:pt x="153" y="360"/>
                  <a:pt x="138" y="377"/>
                  <a:pt x="179" y="364"/>
                </a:cubicBezTo>
                <a:cubicBezTo>
                  <a:pt x="197" y="336"/>
                  <a:pt x="217" y="310"/>
                  <a:pt x="236" y="282"/>
                </a:cubicBezTo>
                <a:cubicBezTo>
                  <a:pt x="237" y="282"/>
                  <a:pt x="282" y="300"/>
                  <a:pt x="284" y="299"/>
                </a:cubicBezTo>
                <a:cubicBezTo>
                  <a:pt x="293" y="295"/>
                  <a:pt x="292" y="280"/>
                  <a:pt x="300" y="274"/>
                </a:cubicBezTo>
                <a:cubicBezTo>
                  <a:pt x="307" y="269"/>
                  <a:pt x="317" y="269"/>
                  <a:pt x="325" y="266"/>
                </a:cubicBezTo>
                <a:cubicBezTo>
                  <a:pt x="341" y="283"/>
                  <a:pt x="362" y="310"/>
                  <a:pt x="373" y="299"/>
                </a:cubicBezTo>
                <a:cubicBezTo>
                  <a:pt x="385" y="287"/>
                  <a:pt x="376" y="260"/>
                  <a:pt x="390" y="250"/>
                </a:cubicBezTo>
                <a:cubicBezTo>
                  <a:pt x="398" y="245"/>
                  <a:pt x="406" y="239"/>
                  <a:pt x="414" y="234"/>
                </a:cubicBezTo>
                <a:cubicBezTo>
                  <a:pt x="419" y="245"/>
                  <a:pt x="421" y="258"/>
                  <a:pt x="430" y="266"/>
                </a:cubicBezTo>
                <a:cubicBezTo>
                  <a:pt x="469" y="304"/>
                  <a:pt x="465" y="232"/>
                  <a:pt x="479" y="218"/>
                </a:cubicBezTo>
                <a:cubicBezTo>
                  <a:pt x="485" y="212"/>
                  <a:pt x="495" y="212"/>
                  <a:pt x="503" y="209"/>
                </a:cubicBezTo>
                <a:cubicBezTo>
                  <a:pt x="511" y="215"/>
                  <a:pt x="518" y="224"/>
                  <a:pt x="528" y="226"/>
                </a:cubicBezTo>
                <a:cubicBezTo>
                  <a:pt x="558" y="231"/>
                  <a:pt x="552" y="209"/>
                  <a:pt x="560" y="193"/>
                </a:cubicBezTo>
                <a:cubicBezTo>
                  <a:pt x="574" y="164"/>
                  <a:pt x="573" y="170"/>
                  <a:pt x="601" y="161"/>
                </a:cubicBezTo>
                <a:cubicBezTo>
                  <a:pt x="629" y="182"/>
                  <a:pt x="649" y="199"/>
                  <a:pt x="682" y="209"/>
                </a:cubicBezTo>
                <a:cubicBezTo>
                  <a:pt x="699" y="183"/>
                  <a:pt x="717" y="158"/>
                  <a:pt x="739" y="136"/>
                </a:cubicBezTo>
                <a:cubicBezTo>
                  <a:pt x="778" y="195"/>
                  <a:pt x="754" y="194"/>
                  <a:pt x="803" y="169"/>
                </a:cubicBezTo>
                <a:cubicBezTo>
                  <a:pt x="832" y="128"/>
                  <a:pt x="843" y="140"/>
                  <a:pt x="868" y="177"/>
                </a:cubicBezTo>
                <a:cubicBezTo>
                  <a:pt x="901" y="156"/>
                  <a:pt x="900" y="142"/>
                  <a:pt x="909" y="104"/>
                </a:cubicBezTo>
                <a:cubicBezTo>
                  <a:pt x="951" y="112"/>
                  <a:pt x="989" y="131"/>
                  <a:pt x="1006" y="80"/>
                </a:cubicBezTo>
                <a:cubicBezTo>
                  <a:pt x="1022" y="85"/>
                  <a:pt x="1039" y="89"/>
                  <a:pt x="1055" y="96"/>
                </a:cubicBezTo>
                <a:cubicBezTo>
                  <a:pt x="1064" y="100"/>
                  <a:pt x="1072" y="118"/>
                  <a:pt x="1079" y="112"/>
                </a:cubicBezTo>
                <a:cubicBezTo>
                  <a:pt x="1092" y="101"/>
                  <a:pt x="1085" y="77"/>
                  <a:pt x="1095" y="63"/>
                </a:cubicBezTo>
                <a:cubicBezTo>
                  <a:pt x="1101" y="55"/>
                  <a:pt x="1104" y="45"/>
                  <a:pt x="1112" y="39"/>
                </a:cubicBezTo>
                <a:cubicBezTo>
                  <a:pt x="1119" y="34"/>
                  <a:pt x="1128" y="34"/>
                  <a:pt x="1136" y="31"/>
                </a:cubicBezTo>
                <a:cubicBezTo>
                  <a:pt x="1147" y="34"/>
                  <a:pt x="1158" y="34"/>
                  <a:pt x="1168" y="39"/>
                </a:cubicBezTo>
                <a:cubicBezTo>
                  <a:pt x="1204" y="57"/>
                  <a:pt x="1164" y="62"/>
                  <a:pt x="1209" y="47"/>
                </a:cubicBezTo>
                <a:cubicBezTo>
                  <a:pt x="1225" y="0"/>
                  <a:pt x="1235" y="8"/>
                  <a:pt x="1266" y="39"/>
                </a:cubicBezTo>
                <a:cubicBezTo>
                  <a:pt x="1282" y="34"/>
                  <a:pt x="1329" y="14"/>
                  <a:pt x="1315" y="23"/>
                </a:cubicBezTo>
                <a:cubicBezTo>
                  <a:pt x="1288" y="40"/>
                  <a:pt x="1300" y="39"/>
                  <a:pt x="1282" y="39"/>
                </a:cubicBezTo>
              </a:path>
            </a:pathLst>
          </a:custGeom>
          <a:noFill/>
          <a:ln w="38100">
            <a:solidFill>
              <a:schemeClr val="tx1"/>
            </a:solidFill>
            <a:round/>
            <a:headEnd type="oval" w="med" len="med"/>
            <a:tailEnd type="triangle" w="lg" len="lg"/>
          </a:ln>
        </p:spPr>
        <p:txBody>
          <a:bodyPr wrap="none"/>
          <a:lstStyle/>
          <a:p>
            <a:endParaRPr lang="en-US"/>
          </a:p>
        </p:txBody>
      </p:sp>
      <p:sp>
        <p:nvSpPr>
          <p:cNvPr id="95247" name="Freeform 15"/>
          <p:cNvSpPr>
            <a:spLocks/>
          </p:cNvSpPr>
          <p:nvPr/>
        </p:nvSpPr>
        <p:spPr bwMode="auto">
          <a:xfrm>
            <a:off x="4038600" y="2209800"/>
            <a:ext cx="2743200" cy="381000"/>
          </a:xfrm>
          <a:custGeom>
            <a:avLst/>
            <a:gdLst>
              <a:gd name="T0" fmla="*/ 2743200 w 1298"/>
              <a:gd name="T1" fmla="*/ 381000 h 941"/>
              <a:gd name="T2" fmla="*/ 2726293 w 1298"/>
              <a:gd name="T3" fmla="*/ 341726 h 941"/>
              <a:gd name="T4" fmla="*/ 2641757 w 1298"/>
              <a:gd name="T5" fmla="*/ 302452 h 941"/>
              <a:gd name="T6" fmla="*/ 2538200 w 1298"/>
              <a:gd name="T7" fmla="*/ 315408 h 941"/>
              <a:gd name="T8" fmla="*/ 2487478 w 1298"/>
              <a:gd name="T9" fmla="*/ 321886 h 941"/>
              <a:gd name="T10" fmla="*/ 2263457 w 1298"/>
              <a:gd name="T11" fmla="*/ 279373 h 941"/>
              <a:gd name="T12" fmla="*/ 2178921 w 1298"/>
              <a:gd name="T13" fmla="*/ 285851 h 941"/>
              <a:gd name="T14" fmla="*/ 2162013 w 1298"/>
              <a:gd name="T15" fmla="*/ 276134 h 941"/>
              <a:gd name="T16" fmla="*/ 2109178 w 1298"/>
              <a:gd name="T17" fmla="*/ 272895 h 941"/>
              <a:gd name="T18" fmla="*/ 2092271 w 1298"/>
              <a:gd name="T19" fmla="*/ 253055 h 941"/>
              <a:gd name="T20" fmla="*/ 2041549 w 1298"/>
              <a:gd name="T21" fmla="*/ 262773 h 941"/>
              <a:gd name="T22" fmla="*/ 2024642 w 1298"/>
              <a:gd name="T23" fmla="*/ 253055 h 941"/>
              <a:gd name="T24" fmla="*/ 1988714 w 1298"/>
              <a:gd name="T25" fmla="*/ 223498 h 941"/>
              <a:gd name="T26" fmla="*/ 1766807 w 1298"/>
              <a:gd name="T27" fmla="*/ 236455 h 941"/>
              <a:gd name="T28" fmla="*/ 1699178 w 1298"/>
              <a:gd name="T29" fmla="*/ 229977 h 941"/>
              <a:gd name="T30" fmla="*/ 1612528 w 1298"/>
              <a:gd name="T31" fmla="*/ 197181 h 941"/>
              <a:gd name="T32" fmla="*/ 1544899 w 1298"/>
              <a:gd name="T33" fmla="*/ 183819 h 941"/>
              <a:gd name="T34" fmla="*/ 1475157 w 1298"/>
              <a:gd name="T35" fmla="*/ 187463 h 941"/>
              <a:gd name="T36" fmla="*/ 1354693 w 1298"/>
              <a:gd name="T37" fmla="*/ 154262 h 941"/>
              <a:gd name="T38" fmla="*/ 1149693 w 1298"/>
              <a:gd name="T39" fmla="*/ 174102 h 941"/>
              <a:gd name="T40" fmla="*/ 995414 w 1298"/>
              <a:gd name="T41" fmla="*/ 121467 h 941"/>
              <a:gd name="T42" fmla="*/ 908764 w 1298"/>
              <a:gd name="T43" fmla="*/ 124706 h 941"/>
              <a:gd name="T44" fmla="*/ 771393 w 1298"/>
              <a:gd name="T45" fmla="*/ 85431 h 941"/>
              <a:gd name="T46" fmla="*/ 515671 w 1298"/>
              <a:gd name="T47" fmla="*/ 52636 h 941"/>
              <a:gd name="T48" fmla="*/ 429021 w 1298"/>
              <a:gd name="T49" fmla="*/ 55875 h 941"/>
              <a:gd name="T50" fmla="*/ 378300 w 1298"/>
              <a:gd name="T51" fmla="*/ 62353 h 941"/>
              <a:gd name="T52" fmla="*/ 291650 w 1298"/>
              <a:gd name="T53" fmla="*/ 42918 h 941"/>
              <a:gd name="T54" fmla="*/ 207114 w 1298"/>
              <a:gd name="T55" fmla="*/ 36035 h 941"/>
              <a:gd name="T56" fmla="*/ 137371 w 1298"/>
              <a:gd name="T57" fmla="*/ 3239 h 941"/>
              <a:gd name="T58" fmla="*/ 86650 w 1298"/>
              <a:gd name="T59" fmla="*/ 0 h 941"/>
              <a:gd name="T60" fmla="*/ 0 w 1298"/>
              <a:gd name="T61" fmla="*/ 3239 h 94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298"/>
              <a:gd name="T94" fmla="*/ 0 h 941"/>
              <a:gd name="T95" fmla="*/ 1298 w 1298"/>
              <a:gd name="T96" fmla="*/ 941 h 94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298" h="941">
                <a:moveTo>
                  <a:pt x="1298" y="941"/>
                </a:moveTo>
                <a:cubicBezTo>
                  <a:pt x="1295" y="909"/>
                  <a:pt x="1295" y="876"/>
                  <a:pt x="1290" y="844"/>
                </a:cubicBezTo>
                <a:cubicBezTo>
                  <a:pt x="1283" y="804"/>
                  <a:pt x="1262" y="783"/>
                  <a:pt x="1250" y="747"/>
                </a:cubicBezTo>
                <a:cubicBezTo>
                  <a:pt x="1234" y="758"/>
                  <a:pt x="1217" y="768"/>
                  <a:pt x="1201" y="779"/>
                </a:cubicBezTo>
                <a:cubicBezTo>
                  <a:pt x="1193" y="784"/>
                  <a:pt x="1177" y="795"/>
                  <a:pt x="1177" y="795"/>
                </a:cubicBezTo>
                <a:cubicBezTo>
                  <a:pt x="1098" y="780"/>
                  <a:pt x="1110" y="748"/>
                  <a:pt x="1071" y="690"/>
                </a:cubicBezTo>
                <a:cubicBezTo>
                  <a:pt x="1055" y="641"/>
                  <a:pt x="1049" y="679"/>
                  <a:pt x="1031" y="706"/>
                </a:cubicBezTo>
                <a:cubicBezTo>
                  <a:pt x="1028" y="698"/>
                  <a:pt x="1029" y="688"/>
                  <a:pt x="1023" y="682"/>
                </a:cubicBezTo>
                <a:cubicBezTo>
                  <a:pt x="1017" y="676"/>
                  <a:pt x="1002" y="682"/>
                  <a:pt x="998" y="674"/>
                </a:cubicBezTo>
                <a:cubicBezTo>
                  <a:pt x="990" y="660"/>
                  <a:pt x="993" y="641"/>
                  <a:pt x="990" y="625"/>
                </a:cubicBezTo>
                <a:cubicBezTo>
                  <a:pt x="982" y="633"/>
                  <a:pt x="977" y="649"/>
                  <a:pt x="966" y="649"/>
                </a:cubicBezTo>
                <a:cubicBezTo>
                  <a:pt x="958" y="649"/>
                  <a:pt x="960" y="633"/>
                  <a:pt x="958" y="625"/>
                </a:cubicBezTo>
                <a:cubicBezTo>
                  <a:pt x="941" y="547"/>
                  <a:pt x="960" y="602"/>
                  <a:pt x="941" y="552"/>
                </a:cubicBezTo>
                <a:cubicBezTo>
                  <a:pt x="851" y="570"/>
                  <a:pt x="883" y="553"/>
                  <a:pt x="836" y="584"/>
                </a:cubicBezTo>
                <a:cubicBezTo>
                  <a:pt x="825" y="579"/>
                  <a:pt x="809" y="579"/>
                  <a:pt x="804" y="568"/>
                </a:cubicBezTo>
                <a:cubicBezTo>
                  <a:pt x="762" y="476"/>
                  <a:pt x="833" y="505"/>
                  <a:pt x="763" y="487"/>
                </a:cubicBezTo>
                <a:cubicBezTo>
                  <a:pt x="703" y="507"/>
                  <a:pt x="778" y="491"/>
                  <a:pt x="731" y="454"/>
                </a:cubicBezTo>
                <a:cubicBezTo>
                  <a:pt x="722" y="447"/>
                  <a:pt x="709" y="460"/>
                  <a:pt x="698" y="463"/>
                </a:cubicBezTo>
                <a:cubicBezTo>
                  <a:pt x="659" y="448"/>
                  <a:pt x="653" y="419"/>
                  <a:pt x="641" y="381"/>
                </a:cubicBezTo>
                <a:cubicBezTo>
                  <a:pt x="606" y="394"/>
                  <a:pt x="579" y="418"/>
                  <a:pt x="544" y="430"/>
                </a:cubicBezTo>
                <a:cubicBezTo>
                  <a:pt x="534" y="370"/>
                  <a:pt x="512" y="343"/>
                  <a:pt x="471" y="300"/>
                </a:cubicBezTo>
                <a:cubicBezTo>
                  <a:pt x="457" y="303"/>
                  <a:pt x="444" y="310"/>
                  <a:pt x="430" y="308"/>
                </a:cubicBezTo>
                <a:cubicBezTo>
                  <a:pt x="398" y="304"/>
                  <a:pt x="390" y="234"/>
                  <a:pt x="365" y="211"/>
                </a:cubicBezTo>
                <a:cubicBezTo>
                  <a:pt x="294" y="235"/>
                  <a:pt x="317" y="154"/>
                  <a:pt x="244" y="130"/>
                </a:cubicBezTo>
                <a:cubicBezTo>
                  <a:pt x="230" y="133"/>
                  <a:pt x="216" y="133"/>
                  <a:pt x="203" y="138"/>
                </a:cubicBezTo>
                <a:cubicBezTo>
                  <a:pt x="194" y="141"/>
                  <a:pt x="188" y="156"/>
                  <a:pt x="179" y="154"/>
                </a:cubicBezTo>
                <a:cubicBezTo>
                  <a:pt x="161" y="151"/>
                  <a:pt x="151" y="115"/>
                  <a:pt x="138" y="106"/>
                </a:cubicBezTo>
                <a:cubicBezTo>
                  <a:pt x="126" y="98"/>
                  <a:pt x="111" y="95"/>
                  <a:pt x="98" y="89"/>
                </a:cubicBezTo>
                <a:cubicBezTo>
                  <a:pt x="85" y="70"/>
                  <a:pt x="72" y="15"/>
                  <a:pt x="65" y="8"/>
                </a:cubicBezTo>
                <a:cubicBezTo>
                  <a:pt x="59" y="2"/>
                  <a:pt x="49" y="3"/>
                  <a:pt x="41" y="0"/>
                </a:cubicBezTo>
                <a:cubicBezTo>
                  <a:pt x="12" y="10"/>
                  <a:pt x="25" y="8"/>
                  <a:pt x="0" y="8"/>
                </a:cubicBezTo>
              </a:path>
            </a:pathLst>
          </a:custGeom>
          <a:noFill/>
          <a:ln w="38100">
            <a:solidFill>
              <a:schemeClr val="tx1"/>
            </a:solidFill>
            <a:round/>
            <a:headEnd type="oval" w="med" len="med"/>
            <a:tailEnd type="triangle" w="lg" len="lg"/>
          </a:ln>
        </p:spPr>
        <p:txBody>
          <a:bodyPr wrap="none"/>
          <a:lstStyle/>
          <a:p>
            <a:endParaRPr lang="en-US"/>
          </a:p>
        </p:txBody>
      </p:sp>
      <p:sp>
        <p:nvSpPr>
          <p:cNvPr id="95248" name="Oval 16"/>
          <p:cNvSpPr>
            <a:spLocks noChangeArrowheads="1"/>
          </p:cNvSpPr>
          <p:nvPr/>
        </p:nvSpPr>
        <p:spPr bwMode="auto">
          <a:xfrm>
            <a:off x="3962400" y="4876800"/>
            <a:ext cx="76200" cy="76200"/>
          </a:xfrm>
          <a:prstGeom prst="ellipse">
            <a:avLst/>
          </a:prstGeom>
          <a:solidFill>
            <a:schemeClr val="tx1"/>
          </a:solidFill>
          <a:ln w="44450">
            <a:solidFill>
              <a:schemeClr val="tx1"/>
            </a:solidFill>
            <a:round/>
            <a:headEnd/>
            <a:tailEnd/>
          </a:ln>
        </p:spPr>
        <p:txBody>
          <a:bodyPr wrap="none" anchor="ctr"/>
          <a:lstStyle/>
          <a:p>
            <a:endParaRPr lang="en-US"/>
          </a:p>
        </p:txBody>
      </p:sp>
      <p:sp>
        <p:nvSpPr>
          <p:cNvPr id="95249" name="Oval 17"/>
          <p:cNvSpPr>
            <a:spLocks noChangeArrowheads="1"/>
          </p:cNvSpPr>
          <p:nvPr/>
        </p:nvSpPr>
        <p:spPr bwMode="auto">
          <a:xfrm>
            <a:off x="3962400" y="4495800"/>
            <a:ext cx="76200" cy="76200"/>
          </a:xfrm>
          <a:prstGeom prst="ellipse">
            <a:avLst/>
          </a:prstGeom>
          <a:solidFill>
            <a:schemeClr val="tx1"/>
          </a:solidFill>
          <a:ln w="44450">
            <a:solidFill>
              <a:schemeClr val="tx1"/>
            </a:solidFill>
            <a:round/>
            <a:headEnd/>
            <a:tailEnd/>
          </a:ln>
        </p:spPr>
        <p:txBody>
          <a:bodyPr wrap="none" anchor="ctr"/>
          <a:lstStyle/>
          <a:p>
            <a:endParaRPr lang="en-US"/>
          </a:p>
        </p:txBody>
      </p:sp>
      <p:sp>
        <p:nvSpPr>
          <p:cNvPr id="95250" name="Oval 18"/>
          <p:cNvSpPr>
            <a:spLocks noChangeArrowheads="1"/>
          </p:cNvSpPr>
          <p:nvPr/>
        </p:nvSpPr>
        <p:spPr bwMode="auto">
          <a:xfrm>
            <a:off x="3962400" y="4114800"/>
            <a:ext cx="76200" cy="76200"/>
          </a:xfrm>
          <a:prstGeom prst="ellipse">
            <a:avLst/>
          </a:prstGeom>
          <a:solidFill>
            <a:schemeClr val="tx1"/>
          </a:solidFill>
          <a:ln w="44450">
            <a:solidFill>
              <a:schemeClr val="tx1"/>
            </a:solidFill>
            <a:round/>
            <a:headEnd/>
            <a:tailEnd/>
          </a:ln>
        </p:spPr>
        <p:txBody>
          <a:bodyPr wrap="none" anchor="ctr"/>
          <a:lstStyle/>
          <a:p>
            <a:endParaRPr lang="en-US"/>
          </a:p>
        </p:txBody>
      </p:sp>
      <p:sp>
        <p:nvSpPr>
          <p:cNvPr id="95251" name="Oval 19"/>
          <p:cNvSpPr>
            <a:spLocks noChangeArrowheads="1"/>
          </p:cNvSpPr>
          <p:nvPr/>
        </p:nvSpPr>
        <p:spPr bwMode="auto">
          <a:xfrm>
            <a:off x="3962400" y="3352800"/>
            <a:ext cx="76200" cy="76200"/>
          </a:xfrm>
          <a:prstGeom prst="ellipse">
            <a:avLst/>
          </a:prstGeom>
          <a:solidFill>
            <a:schemeClr val="tx1"/>
          </a:solidFill>
          <a:ln w="44450">
            <a:solidFill>
              <a:schemeClr val="tx1"/>
            </a:solidFill>
            <a:round/>
            <a:headEnd/>
            <a:tailEnd/>
          </a:ln>
        </p:spPr>
        <p:txBody>
          <a:bodyPr wrap="none" anchor="ctr"/>
          <a:lstStyle/>
          <a:p>
            <a:endParaRPr lang="en-US"/>
          </a:p>
        </p:txBody>
      </p:sp>
      <p:sp>
        <p:nvSpPr>
          <p:cNvPr id="95252" name="Oval 20"/>
          <p:cNvSpPr>
            <a:spLocks noChangeArrowheads="1"/>
          </p:cNvSpPr>
          <p:nvPr/>
        </p:nvSpPr>
        <p:spPr bwMode="auto">
          <a:xfrm>
            <a:off x="3962400" y="3048000"/>
            <a:ext cx="76200" cy="76200"/>
          </a:xfrm>
          <a:prstGeom prst="ellipse">
            <a:avLst/>
          </a:prstGeom>
          <a:solidFill>
            <a:schemeClr val="tx1"/>
          </a:solidFill>
          <a:ln w="44450">
            <a:solidFill>
              <a:schemeClr val="tx1"/>
            </a:solidFill>
            <a:round/>
            <a:headEnd/>
            <a:tailEnd/>
          </a:ln>
        </p:spPr>
        <p:txBody>
          <a:bodyPr wrap="none" anchor="ctr"/>
          <a:lstStyle/>
          <a:p>
            <a:endParaRPr lang="en-US"/>
          </a:p>
        </p:txBody>
      </p:sp>
      <p:sp>
        <p:nvSpPr>
          <p:cNvPr id="95253" name="Oval 21"/>
          <p:cNvSpPr>
            <a:spLocks noChangeArrowheads="1"/>
          </p:cNvSpPr>
          <p:nvPr/>
        </p:nvSpPr>
        <p:spPr bwMode="auto">
          <a:xfrm>
            <a:off x="3962400" y="2667000"/>
            <a:ext cx="76200" cy="76200"/>
          </a:xfrm>
          <a:prstGeom prst="ellipse">
            <a:avLst/>
          </a:prstGeom>
          <a:solidFill>
            <a:schemeClr val="tx1"/>
          </a:solidFill>
          <a:ln w="44450">
            <a:solidFill>
              <a:schemeClr val="tx1"/>
            </a:solidFill>
            <a:round/>
            <a:headEnd/>
            <a:tailEnd/>
          </a:ln>
        </p:spPr>
        <p:txBody>
          <a:bodyPr wrap="none" anchor="ctr"/>
          <a:lstStyle/>
          <a:p>
            <a:endParaRPr lang="en-US"/>
          </a:p>
        </p:txBody>
      </p:sp>
      <p:sp>
        <p:nvSpPr>
          <p:cNvPr id="95254" name="Oval 22"/>
          <p:cNvSpPr>
            <a:spLocks noChangeArrowheads="1"/>
          </p:cNvSpPr>
          <p:nvPr/>
        </p:nvSpPr>
        <p:spPr bwMode="auto">
          <a:xfrm>
            <a:off x="3962400" y="2133600"/>
            <a:ext cx="76200" cy="76200"/>
          </a:xfrm>
          <a:prstGeom prst="ellipse">
            <a:avLst/>
          </a:prstGeom>
          <a:solidFill>
            <a:schemeClr val="tx1"/>
          </a:solidFill>
          <a:ln w="44450">
            <a:solidFill>
              <a:schemeClr val="tx1"/>
            </a:solidFill>
            <a:round/>
            <a:headEnd/>
            <a:tailEnd/>
          </a:ln>
        </p:spPr>
        <p:txBody>
          <a:bodyPr wrap="none" anchor="ctr"/>
          <a:lstStyle/>
          <a:p>
            <a:endParaRPr lang="en-US"/>
          </a:p>
        </p:txBody>
      </p:sp>
      <p:sp>
        <p:nvSpPr>
          <p:cNvPr id="95255" name="Oval 23"/>
          <p:cNvSpPr>
            <a:spLocks noChangeArrowheads="1"/>
          </p:cNvSpPr>
          <p:nvPr/>
        </p:nvSpPr>
        <p:spPr bwMode="auto">
          <a:xfrm>
            <a:off x="6781800" y="2743200"/>
            <a:ext cx="76200" cy="76200"/>
          </a:xfrm>
          <a:prstGeom prst="ellipse">
            <a:avLst/>
          </a:prstGeom>
          <a:solidFill>
            <a:schemeClr val="tx1"/>
          </a:solidFill>
          <a:ln w="44450">
            <a:solidFill>
              <a:schemeClr val="tx1"/>
            </a:solidFill>
            <a:round/>
            <a:headEnd/>
            <a:tailEnd/>
          </a:ln>
        </p:spPr>
        <p:txBody>
          <a:bodyPr wrap="none" anchor="ctr"/>
          <a:lstStyle/>
          <a:p>
            <a:endParaRPr lang="en-US"/>
          </a:p>
        </p:txBody>
      </p:sp>
      <p:sp>
        <p:nvSpPr>
          <p:cNvPr id="95256" name="Oval 24"/>
          <p:cNvSpPr>
            <a:spLocks noChangeArrowheads="1"/>
          </p:cNvSpPr>
          <p:nvPr/>
        </p:nvSpPr>
        <p:spPr bwMode="auto">
          <a:xfrm>
            <a:off x="6781800" y="4953000"/>
            <a:ext cx="76200" cy="76200"/>
          </a:xfrm>
          <a:prstGeom prst="ellipse">
            <a:avLst/>
          </a:prstGeom>
          <a:solidFill>
            <a:schemeClr val="tx1"/>
          </a:solidFill>
          <a:ln w="44450">
            <a:solidFill>
              <a:schemeClr val="tx1"/>
            </a:solidFill>
            <a:round/>
            <a:headEnd/>
            <a:tailEnd/>
          </a:ln>
        </p:spPr>
        <p:txBody>
          <a:bodyPr wrap="none" anchor="ctr"/>
          <a:lstStyle/>
          <a:p>
            <a:endParaRPr lang="en-US"/>
          </a:p>
        </p:txBody>
      </p:sp>
      <p:sp>
        <p:nvSpPr>
          <p:cNvPr id="95257" name="Oval 25"/>
          <p:cNvSpPr>
            <a:spLocks noChangeArrowheads="1"/>
          </p:cNvSpPr>
          <p:nvPr/>
        </p:nvSpPr>
        <p:spPr bwMode="auto">
          <a:xfrm>
            <a:off x="6781800" y="4343400"/>
            <a:ext cx="76200" cy="76200"/>
          </a:xfrm>
          <a:prstGeom prst="ellipse">
            <a:avLst/>
          </a:prstGeom>
          <a:solidFill>
            <a:schemeClr val="tx1"/>
          </a:solidFill>
          <a:ln w="44450">
            <a:solidFill>
              <a:schemeClr val="tx1"/>
            </a:solidFill>
            <a:round/>
            <a:headEnd/>
            <a:tailEnd/>
          </a:ln>
        </p:spPr>
        <p:txBody>
          <a:bodyPr wrap="none" anchor="ctr"/>
          <a:lstStyle/>
          <a:p>
            <a:endParaRPr lang="en-US"/>
          </a:p>
        </p:txBody>
      </p:sp>
      <p:sp>
        <p:nvSpPr>
          <p:cNvPr id="95258" name="Rectangle 26"/>
          <p:cNvSpPr>
            <a:spLocks noChangeArrowheads="1"/>
          </p:cNvSpPr>
          <p:nvPr/>
        </p:nvSpPr>
        <p:spPr bwMode="auto">
          <a:xfrm>
            <a:off x="6858000" y="4038600"/>
            <a:ext cx="1649413" cy="1955800"/>
          </a:xfrm>
          <a:prstGeom prst="rect">
            <a:avLst/>
          </a:prstGeom>
          <a:noFill/>
          <a:ln w="9525">
            <a:noFill/>
            <a:miter lim="800000"/>
            <a:headEnd/>
            <a:tailEnd/>
          </a:ln>
        </p:spPr>
        <p:txBody>
          <a:bodyPr>
            <a:spAutoFit/>
          </a:bodyPr>
          <a:lstStyle/>
          <a:p>
            <a:pPr>
              <a:spcBef>
                <a:spcPct val="50000"/>
              </a:spcBef>
            </a:pPr>
            <a:r>
              <a:rPr lang="en-US"/>
              <a:t>e</a:t>
            </a:r>
            <a:r>
              <a:rPr lang="en-US" baseline="-25000"/>
              <a:t>12</a:t>
            </a:r>
            <a:r>
              <a:rPr lang="en-US"/>
              <a:t> C</a:t>
            </a:r>
            <a:r>
              <a:rPr lang="en-US" baseline="-25000"/>
              <a:t>2</a:t>
            </a:r>
            <a:r>
              <a:rPr lang="en-US"/>
              <a:t>=2</a:t>
            </a:r>
          </a:p>
          <a:p>
            <a:pPr>
              <a:spcBef>
                <a:spcPct val="50000"/>
              </a:spcBef>
            </a:pPr>
            <a:endParaRPr lang="en-US" sz="800"/>
          </a:p>
          <a:p>
            <a:pPr>
              <a:spcBef>
                <a:spcPct val="50000"/>
              </a:spcBef>
            </a:pPr>
            <a:r>
              <a:rPr lang="en-US"/>
              <a:t> e</a:t>
            </a:r>
            <a:r>
              <a:rPr lang="en-US" baseline="-25000"/>
              <a:t>11</a:t>
            </a:r>
            <a:r>
              <a:rPr lang="en-US"/>
              <a:t> C</a:t>
            </a:r>
            <a:r>
              <a:rPr lang="en-US" baseline="-25000"/>
              <a:t>2</a:t>
            </a:r>
            <a:r>
              <a:rPr lang="en-US"/>
              <a:t>=1</a:t>
            </a:r>
          </a:p>
          <a:p>
            <a:pPr>
              <a:lnSpc>
                <a:spcPct val="160000"/>
              </a:lnSpc>
              <a:spcBef>
                <a:spcPct val="50000"/>
              </a:spcBef>
            </a:pPr>
            <a:r>
              <a:rPr lang="en-US"/>
              <a:t>C</a:t>
            </a:r>
            <a:r>
              <a:rPr lang="en-US" baseline="-25000"/>
              <a:t>2</a:t>
            </a:r>
            <a:r>
              <a:rPr lang="en-US"/>
              <a:t>=0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95236">
                                            <p:txEl>
                                              <p:pRg st="0" end="0"/>
                                            </p:txEl>
                                          </p:spTgt>
                                        </p:tgtEl>
                                        <p:attrNameLst>
                                          <p:attrName>style.opacity</p:attrName>
                                        </p:attrNameLst>
                                      </p:cBhvr>
                                      <p:to>
                                        <p:strVal val="0.02"/>
                                      </p:to>
                                    </p:set>
                                    <p:animEffect filter="image" prLst="opacity: 0.02">
                                      <p:cBhvr rctx="IE">
                                        <p:cTn id="7" dur="indefinite"/>
                                        <p:tgtEl>
                                          <p:spTgt spid="952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grpId="1" nodeType="clickEffect">
                                  <p:stCondLst>
                                    <p:cond delay="0"/>
                                  </p:stCondLst>
                                  <p:endCondLst>
                                    <p:cond evt="onNext" delay="0">
                                      <p:tgtEl>
                                        <p:sldTgt/>
                                      </p:tgtEl>
                                    </p:cond>
                                  </p:endCondLst>
                                  <p:childTnLst>
                                    <p:set>
                                      <p:cBhvr rctx="PPT">
                                        <p:cTn id="11" dur="indefinite"/>
                                        <p:tgtEl>
                                          <p:spTgt spid="95236">
                                            <p:txEl>
                                              <p:pRg st="0" end="0"/>
                                            </p:txEl>
                                          </p:spTgt>
                                        </p:tgtEl>
                                        <p:attrNameLst>
                                          <p:attrName>style.opacity</p:attrName>
                                        </p:attrNameLst>
                                      </p:cBhvr>
                                      <p:to>
                                        <p:strVal val="1.0"/>
                                      </p:to>
                                    </p:set>
                                    <p:animEffect filter="image" prLst="opacity: 1.0">
                                      <p:cBhvr rctx="IE">
                                        <p:cTn id="12" dur="indefinite"/>
                                        <p:tgtEl>
                                          <p:spTgt spid="9523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2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2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2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2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2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52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2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2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52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52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52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52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52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52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52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52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52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52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52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52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525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52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p:bldP spid="95235" grpId="0"/>
      <p:bldP spid="95236" grpId="0" build="allAtOnce"/>
      <p:bldP spid="95236" grpId="1" build="p"/>
      <p:bldP spid="95238" grpId="0" animBg="1"/>
      <p:bldP spid="95239" grpId="0" animBg="1"/>
      <p:bldP spid="95240" grpId="0" animBg="1"/>
      <p:bldP spid="95241" grpId="0"/>
      <p:bldP spid="95242" grpId="0"/>
      <p:bldP spid="95243" grpId="0" animBg="1"/>
      <p:bldP spid="95244" grpId="0"/>
      <p:bldP spid="95246" grpId="0" animBg="1"/>
      <p:bldP spid="95247" grpId="0" animBg="1"/>
      <p:bldP spid="95248" grpId="0" animBg="1"/>
      <p:bldP spid="95249" grpId="0" animBg="1"/>
      <p:bldP spid="95250" grpId="0" animBg="1"/>
      <p:bldP spid="95251" grpId="0" animBg="1"/>
      <p:bldP spid="95252" grpId="0" animBg="1"/>
      <p:bldP spid="95253" grpId="0" animBg="1"/>
      <p:bldP spid="95254" grpId="0" animBg="1"/>
      <p:bldP spid="95255" grpId="0" animBg="1"/>
      <p:bldP spid="95256" grpId="0" animBg="1"/>
      <p:bldP spid="95257" grpId="0" animBg="1"/>
      <p:bldP spid="9525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610" name="Group 330"/>
          <p:cNvGraphicFramePr>
            <a:graphicFrameLocks noGrp="1"/>
          </p:cNvGraphicFramePr>
          <p:nvPr>
            <p:ph idx="1"/>
          </p:nvPr>
        </p:nvGraphicFramePr>
        <p:xfrm>
          <a:off x="1676400" y="1600200"/>
          <a:ext cx="5943600" cy="4830509"/>
        </p:xfrm>
        <a:graphic>
          <a:graphicData uri="http://schemas.openxmlformats.org/drawingml/2006/table">
            <a:tbl>
              <a:tblPr/>
              <a:tblGrid>
                <a:gridCol w="1189038"/>
                <a:gridCol w="1187450"/>
                <a:gridCol w="1190625"/>
                <a:gridCol w="1187450"/>
                <a:gridCol w="1189037"/>
              </a:tblGrid>
              <a:tr h="312738">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400" b="1" i="0" u="none" strike="noStrike" cap="none" normalizeH="0" baseline="0" smtClean="0">
                          <a:ln>
                            <a:noFill/>
                          </a:ln>
                          <a:solidFill>
                            <a:srgbClr val="993300"/>
                          </a:solidFill>
                          <a:effectLst/>
                          <a:latin typeface="Times New Roman" pitchFamily="18"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400" b="1" i="0" u="none" strike="noStrike" cap="none" normalizeH="0" baseline="0" smtClean="0">
                        <a:ln>
                          <a:noFill/>
                        </a:ln>
                        <a:solidFill>
                          <a:srgbClr val="9933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400" b="1" i="0" u="none" strike="noStrike" cap="none" normalizeH="0" baseline="0" smtClean="0">
                        <a:ln>
                          <a:noFill/>
                        </a:ln>
                        <a:solidFill>
                          <a:srgbClr val="9933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400" b="1" i="0" u="none" strike="noStrike" cap="none" normalizeH="0" baseline="0" smtClean="0">
                          <a:ln>
                            <a:noFill/>
                          </a:ln>
                          <a:solidFill>
                            <a:srgbClr val="993300"/>
                          </a:solidFill>
                          <a:effectLst/>
                          <a:latin typeface="Times New Roman" pitchFamily="18" charset="0"/>
                        </a:rPr>
                        <a:t>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400" b="1" i="0" u="none" strike="noStrike" cap="none" normalizeH="0" baseline="0" smtClean="0">
                          <a:ln>
                            <a:noFill/>
                          </a:ln>
                          <a:solidFill>
                            <a:srgbClr val="993300"/>
                          </a:solidFill>
                          <a:effectLst/>
                          <a:latin typeface="Times New Roman" pitchFamily="18" charset="0"/>
                        </a:rPr>
                        <a:t>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400" b="1" i="0" u="none" strike="noStrike" cap="none" normalizeH="0" baseline="0" smtClean="0">
                          <a:ln>
                            <a:noFill/>
                          </a:ln>
                          <a:solidFill>
                            <a:srgbClr val="993300"/>
                          </a:solidFill>
                          <a:effectLst/>
                          <a:latin typeface="Times New Roman" pitchFamily="18"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400" b="1" i="0" u="none" strike="noStrike" cap="none" normalizeH="0" baseline="0" smtClean="0">
                        <a:ln>
                          <a:noFill/>
                        </a:ln>
                        <a:solidFill>
                          <a:srgbClr val="9933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400" b="1" i="0" u="none" strike="noStrike" cap="none" normalizeH="0" baseline="0" smtClean="0">
                        <a:ln>
                          <a:noFill/>
                        </a:ln>
                        <a:solidFill>
                          <a:srgbClr val="9933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400" b="1" i="0" u="none" strike="noStrike" cap="none" normalizeH="0" baseline="0" smtClean="0">
                          <a:ln>
                            <a:noFill/>
                          </a:ln>
                          <a:solidFill>
                            <a:srgbClr val="993300"/>
                          </a:solidFill>
                          <a:effectLst/>
                          <a:latin typeface="Times New Roman" pitchFamily="18" charset="0"/>
                        </a:rPr>
                        <a:t>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400" b="1" i="0" u="none" strike="noStrike" cap="none" normalizeH="0" baseline="0" smtClean="0">
                          <a:ln>
                            <a:noFill/>
                          </a:ln>
                          <a:solidFill>
                            <a:srgbClr val="993300"/>
                          </a:solidFill>
                          <a:effectLst/>
                          <a:latin typeface="Times New Roman" pitchFamily="18" charset="0"/>
                        </a:rPr>
                        <a:t>93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400" b="1" i="0" u="none" strike="noStrike" cap="none" normalizeH="0" baseline="0" smtClean="0">
                          <a:ln>
                            <a:noFill/>
                          </a:ln>
                          <a:solidFill>
                            <a:srgbClr val="993300"/>
                          </a:solidFill>
                          <a:effectLst/>
                          <a:latin typeface="Times New Roman"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400" b="1" i="0" u="none" strike="noStrike" cap="none" normalizeH="0" baseline="0" smtClean="0">
                        <a:ln>
                          <a:noFill/>
                        </a:ln>
                        <a:solidFill>
                          <a:srgbClr val="9933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400" b="1" i="0" u="none" strike="noStrike" cap="none" normalizeH="0" baseline="0" smtClean="0">
                        <a:ln>
                          <a:noFill/>
                        </a:ln>
                        <a:solidFill>
                          <a:srgbClr val="9933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400" b="1" i="0" u="none" strike="noStrike" cap="none" normalizeH="0" baseline="0" smtClean="0">
                          <a:ln>
                            <a:noFill/>
                          </a:ln>
                          <a:solidFill>
                            <a:srgbClr val="993300"/>
                          </a:solidFill>
                          <a:effectLst/>
                          <a:latin typeface="Times New Roman" pitchFamily="18"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400" b="1" i="0" u="none" strike="noStrike" cap="none" normalizeH="0" baseline="0" smtClean="0">
                          <a:ln>
                            <a:noFill/>
                          </a:ln>
                          <a:solidFill>
                            <a:srgbClr val="993300"/>
                          </a:solidFill>
                          <a:effectLst/>
                          <a:latin typeface="Times New Roman" pitchFamily="18" charset="0"/>
                        </a:rPr>
                        <a:t>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400" b="1" i="0" u="none" strike="noStrike" cap="none" normalizeH="0" baseline="0" smtClean="0">
                          <a:ln>
                            <a:noFill/>
                          </a:ln>
                          <a:solidFill>
                            <a:srgbClr val="993300"/>
                          </a:solidFill>
                          <a:effectLst/>
                          <a:latin typeface="Times New Roman" pitchFamily="18" charset="0"/>
                        </a:rPr>
                        <a:t>90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400" b="1" i="0" u="none" strike="noStrike" cap="none" normalizeH="0" baseline="0" smtClean="0">
                        <a:ln>
                          <a:noFill/>
                        </a:ln>
                        <a:solidFill>
                          <a:srgbClr val="9933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400" b="1" i="0" u="none" strike="noStrike" cap="none" normalizeH="0" baseline="0" smtClean="0">
                        <a:ln>
                          <a:noFill/>
                        </a:ln>
                        <a:solidFill>
                          <a:srgbClr val="9933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400" b="1" i="0" u="none" strike="noStrike" cap="none" normalizeH="0" baseline="0" smtClean="0">
                          <a:ln>
                            <a:noFill/>
                          </a:ln>
                          <a:solidFill>
                            <a:srgbClr val="993300"/>
                          </a:solidFill>
                          <a:effectLst/>
                          <a:latin typeface="Times New Roman" pitchFamily="18" charset="0"/>
                        </a:rPr>
                        <a:t>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400" b="1" i="0" u="none" strike="noStrike" cap="none" normalizeH="0" baseline="0" smtClean="0">
                          <a:ln>
                            <a:noFill/>
                          </a:ln>
                          <a:solidFill>
                            <a:srgbClr val="993300"/>
                          </a:solidFill>
                          <a:effectLst/>
                          <a:latin typeface="Times New Roman" pitchFamily="18" charset="0"/>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400" b="1" i="0" u="none" strike="noStrike" cap="none" normalizeH="0" baseline="0" smtClean="0">
                          <a:ln>
                            <a:noFill/>
                          </a:ln>
                          <a:solidFill>
                            <a:srgbClr val="993300"/>
                          </a:solidFill>
                          <a:effectLst/>
                          <a:latin typeface="Times New Roman" pitchFamily="18"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400" b="1" i="0" u="none" strike="noStrike" cap="none" normalizeH="0" baseline="0" smtClean="0">
                        <a:ln>
                          <a:noFill/>
                        </a:ln>
                        <a:solidFill>
                          <a:srgbClr val="9933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400" b="1" i="0" u="none" strike="noStrike" cap="none" normalizeH="0" baseline="0" smtClean="0">
                        <a:ln>
                          <a:noFill/>
                        </a:ln>
                        <a:solidFill>
                          <a:srgbClr val="9933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400" b="1" i="0" u="none" strike="noStrike" cap="none" normalizeH="0" baseline="0" smtClean="0">
                          <a:ln>
                            <a:noFill/>
                          </a:ln>
                          <a:solidFill>
                            <a:srgbClr val="993300"/>
                          </a:solidFill>
                          <a:effectLst/>
                          <a:latin typeface="Times New Roman" pitchFamily="18" charset="0"/>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400" b="1" i="0" u="none" strike="noStrike" cap="none" normalizeH="0" baseline="0" smtClean="0">
                          <a:ln>
                            <a:noFill/>
                          </a:ln>
                          <a:solidFill>
                            <a:srgbClr val="993300"/>
                          </a:solidFill>
                          <a:effectLst/>
                          <a:latin typeface="Times New Roman" pitchFamily="18" charset="0"/>
                        </a:rPr>
                        <a:t>69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400" b="1" i="0" u="none" strike="noStrike" cap="none" normalizeH="0" baseline="0" smtClean="0">
                          <a:ln>
                            <a:noFill/>
                          </a:ln>
                          <a:solidFill>
                            <a:srgbClr val="993300"/>
                          </a:solidFill>
                          <a:effectLst/>
                          <a:latin typeface="Times New Roman" pitchFamily="18" charset="0"/>
                        </a:rPr>
                        <a:t>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400" b="1" i="0" u="none" strike="noStrike" cap="none" normalizeH="0" baseline="0" smtClean="0">
                        <a:ln>
                          <a:noFill/>
                        </a:ln>
                        <a:solidFill>
                          <a:srgbClr val="9933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400" b="1" i="0" u="none" strike="noStrike" cap="none" normalizeH="0" baseline="0" smtClean="0">
                        <a:ln>
                          <a:noFill/>
                        </a:ln>
                        <a:solidFill>
                          <a:srgbClr val="9933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400" b="1" i="0" u="none" strike="noStrike" cap="none" normalizeH="0" baseline="0" smtClean="0">
                          <a:ln>
                            <a:noFill/>
                          </a:ln>
                          <a:solidFill>
                            <a:srgbClr val="993300"/>
                          </a:solidFill>
                          <a:effectLst/>
                          <a:latin typeface="Times New Roman" pitchFamily="18" charset="0"/>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400" b="1" i="0" u="none" strike="noStrike" cap="none" normalizeH="0" baseline="0" smtClean="0">
                          <a:ln>
                            <a:noFill/>
                          </a:ln>
                          <a:solidFill>
                            <a:srgbClr val="993300"/>
                          </a:solidFill>
                          <a:effectLst/>
                          <a:latin typeface="Times New Roman" pitchFamily="18" charset="0"/>
                        </a:rPr>
                        <a:t>61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400" b="1" i="0" u="none" strike="noStrike" cap="none" normalizeH="0" baseline="0" smtClean="0">
                          <a:ln>
                            <a:noFill/>
                          </a:ln>
                          <a:solidFill>
                            <a:srgbClr val="993300"/>
                          </a:solidFill>
                          <a:effectLst/>
                          <a:latin typeface="Times New Roman" pitchFamily="18" charset="0"/>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400" b="1" i="0" u="none" strike="noStrike" cap="none" normalizeH="0" baseline="0" smtClean="0">
                        <a:ln>
                          <a:noFill/>
                        </a:ln>
                        <a:solidFill>
                          <a:srgbClr val="9933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400" b="1" i="0" u="none" strike="noStrike" cap="none" normalizeH="0" baseline="0" smtClean="0">
                        <a:ln>
                          <a:noFill/>
                        </a:ln>
                        <a:solidFill>
                          <a:srgbClr val="9933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400" b="1" i="0" u="none" strike="noStrike" cap="none" normalizeH="0" baseline="0" smtClean="0">
                          <a:ln>
                            <a:noFill/>
                          </a:ln>
                          <a:solidFill>
                            <a:srgbClr val="993300"/>
                          </a:solidFill>
                          <a:effectLst/>
                          <a:latin typeface="Times New Roman" pitchFamily="18" charset="0"/>
                        </a:rPr>
                        <a:t>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400" b="1" i="0" u="none" strike="noStrike" cap="none" normalizeH="0" baseline="0" smtClean="0">
                        <a:ln>
                          <a:noFill/>
                        </a:ln>
                        <a:solidFill>
                          <a:srgbClr val="9933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400" b="1" i="0" u="none" strike="noStrike" cap="none" normalizeH="0" baseline="0" smtClean="0">
                          <a:ln>
                            <a:noFill/>
                          </a:ln>
                          <a:solidFill>
                            <a:srgbClr val="993300"/>
                          </a:solidFill>
                          <a:effectLst/>
                          <a:latin typeface="Times New Roman" pitchFamily="18"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400" b="1" i="0" u="none" strike="noStrike" cap="none" normalizeH="0" baseline="0" smtClean="0">
                        <a:ln>
                          <a:noFill/>
                        </a:ln>
                        <a:solidFill>
                          <a:srgbClr val="9933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400" b="1" i="0" u="none" strike="noStrike" cap="none" normalizeH="0" baseline="0" smtClean="0">
                        <a:ln>
                          <a:noFill/>
                        </a:ln>
                        <a:solidFill>
                          <a:srgbClr val="9933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400" b="1" i="0" u="none" strike="noStrike" cap="none" normalizeH="0" baseline="0" smtClean="0">
                          <a:ln>
                            <a:noFill/>
                          </a:ln>
                          <a:solidFill>
                            <a:srgbClr val="993300"/>
                          </a:solidFill>
                          <a:effectLst/>
                          <a:latin typeface="Times New Roman"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400" b="1" i="0" u="none" strike="noStrike" cap="none" normalizeH="0" baseline="0" smtClean="0">
                        <a:ln>
                          <a:noFill/>
                        </a:ln>
                        <a:solidFill>
                          <a:srgbClr val="9933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400" b="1" i="0" u="none" strike="noStrike" cap="none" normalizeH="0" baseline="0" smtClean="0">
                          <a:ln>
                            <a:noFill/>
                          </a:ln>
                          <a:solidFill>
                            <a:srgbClr val="993300"/>
                          </a:solidFill>
                          <a:effectLst/>
                          <a:latin typeface="Times New Roman" pitchFamily="18" charset="0"/>
                        </a:rPr>
                        <a:t>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400" b="1" i="0" u="none" strike="noStrike" cap="none" normalizeH="0" baseline="0" smtClean="0">
                        <a:ln>
                          <a:noFill/>
                        </a:ln>
                        <a:solidFill>
                          <a:srgbClr val="9933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400" b="1" i="0" u="none" strike="noStrike" cap="none" normalizeH="0" baseline="0" smtClean="0">
                        <a:ln>
                          <a:noFill/>
                        </a:ln>
                        <a:solidFill>
                          <a:srgbClr val="9933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400" b="1" i="0" u="none" strike="noStrike" cap="none" normalizeH="0" baseline="0" smtClean="0">
                          <a:ln>
                            <a:noFill/>
                          </a:ln>
                          <a:solidFill>
                            <a:srgbClr val="993300"/>
                          </a:solidFill>
                          <a:effectLst/>
                          <a:latin typeface="Times New Roman" pitchFamily="18"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400" b="1" i="0" u="none" strike="noStrike" cap="none" normalizeH="0" baseline="0" smtClean="0">
                        <a:ln>
                          <a:noFill/>
                        </a:ln>
                        <a:solidFill>
                          <a:srgbClr val="9933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400" b="1" i="0" u="none" strike="noStrike" cap="none" normalizeH="0" baseline="0" smtClean="0">
                          <a:ln>
                            <a:noFill/>
                          </a:ln>
                          <a:solidFill>
                            <a:srgbClr val="993300"/>
                          </a:solidFill>
                          <a:effectLst/>
                          <a:latin typeface="Times New Roman" pitchFamily="18"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400" b="1" i="0" u="none" strike="noStrike" cap="none" normalizeH="0" baseline="0" smtClean="0">
                        <a:ln>
                          <a:noFill/>
                        </a:ln>
                        <a:solidFill>
                          <a:srgbClr val="9933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400" b="1" i="0" u="none" strike="noStrike" cap="none" normalizeH="0" baseline="0" smtClean="0">
                        <a:ln>
                          <a:noFill/>
                        </a:ln>
                        <a:solidFill>
                          <a:srgbClr val="9933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400" b="1" i="0" u="none" strike="noStrike" cap="none" normalizeH="0" baseline="0" smtClean="0">
                          <a:ln>
                            <a:noFill/>
                          </a:ln>
                          <a:solidFill>
                            <a:srgbClr val="993300"/>
                          </a:solidFill>
                          <a:effectLst/>
                          <a:latin typeface="Times New Roman" pitchFamily="18"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400" b="1" i="0" u="none" strike="noStrike" cap="none" normalizeH="0" baseline="0" smtClean="0">
                        <a:ln>
                          <a:noFill/>
                        </a:ln>
                        <a:solidFill>
                          <a:srgbClr val="9933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400" b="1" i="0" u="none" strike="noStrike" cap="none" normalizeH="0" baseline="0" smtClean="0">
                          <a:ln>
                            <a:noFill/>
                          </a:ln>
                          <a:solidFill>
                            <a:srgbClr val="993300"/>
                          </a:solidFill>
                          <a:effectLst/>
                          <a:latin typeface="Times New Roman"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400" b="1" i="0" u="none" strike="noStrike" cap="none" normalizeH="0" baseline="0" smtClean="0">
                        <a:ln>
                          <a:noFill/>
                        </a:ln>
                        <a:solidFill>
                          <a:srgbClr val="9933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400" b="1" i="0" u="none" strike="noStrike" cap="none" normalizeH="0" baseline="0" smtClean="0">
                        <a:ln>
                          <a:noFill/>
                        </a:ln>
                        <a:solidFill>
                          <a:srgbClr val="9933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400" b="1" i="0" u="none" strike="noStrike" cap="none" normalizeH="0" baseline="0" smtClean="0">
                          <a:ln>
                            <a:noFill/>
                          </a:ln>
                          <a:solidFill>
                            <a:srgbClr val="993300"/>
                          </a:solidFill>
                          <a:effectLst/>
                          <a:latin typeface="Times New Roman" pitchFamily="18"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400" b="1" i="0" u="none" strike="noStrike" cap="none" normalizeH="0" baseline="0" smtClean="0">
                        <a:ln>
                          <a:noFill/>
                        </a:ln>
                        <a:solidFill>
                          <a:srgbClr val="9933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400" b="1" i="0" u="none" strike="noStrike" cap="none" normalizeH="0" baseline="0" smtClean="0">
                          <a:ln>
                            <a:noFill/>
                          </a:ln>
                          <a:solidFill>
                            <a:srgbClr val="993300"/>
                          </a:solidFill>
                          <a:effectLst/>
                          <a:latin typeface="Times New Roman"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400" b="1" i="0" u="none" strike="noStrike" cap="none" normalizeH="0" baseline="0" smtClean="0">
                        <a:ln>
                          <a:noFill/>
                        </a:ln>
                        <a:solidFill>
                          <a:srgbClr val="9933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400" b="1" i="0" u="none" strike="noStrike" cap="none" normalizeH="0" baseline="0" smtClean="0">
                        <a:ln>
                          <a:noFill/>
                        </a:ln>
                        <a:solidFill>
                          <a:srgbClr val="9933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400" b="1" i="0" u="none" strike="noStrike" cap="none" normalizeH="0" baseline="0" smtClean="0">
                          <a:ln>
                            <a:noFill/>
                          </a:ln>
                          <a:solidFill>
                            <a:srgbClr val="993300"/>
                          </a:solidFill>
                          <a:effectLst/>
                          <a:latin typeface="Times New Roman" pitchFamily="18"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400" b="1" i="0" u="none" strike="noStrike" cap="none" normalizeH="0" baseline="0" smtClean="0">
                        <a:ln>
                          <a:noFill/>
                        </a:ln>
                        <a:solidFill>
                          <a:srgbClr val="9933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400" b="1" i="0" u="none" strike="noStrike" cap="none" normalizeH="0" baseline="0" smtClean="0">
                          <a:ln>
                            <a:noFill/>
                          </a:ln>
                          <a:solidFill>
                            <a:srgbClr val="993300"/>
                          </a:solidFill>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400" b="1" i="0" u="none" strike="noStrike" cap="none" normalizeH="0" baseline="0" smtClean="0">
                        <a:ln>
                          <a:noFill/>
                        </a:ln>
                        <a:solidFill>
                          <a:srgbClr val="9933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400" b="1" i="0" u="none" strike="noStrike" cap="none" normalizeH="0" baseline="0" smtClean="0">
                        <a:ln>
                          <a:noFill/>
                        </a:ln>
                        <a:solidFill>
                          <a:srgbClr val="9933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400" b="1" i="0" u="none" strike="noStrike" cap="none" normalizeH="0" baseline="0" smtClean="0">
                          <a:ln>
                            <a:noFill/>
                          </a:ln>
                          <a:solidFill>
                            <a:srgbClr val="993300"/>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400" b="1" i="0" u="none" strike="noStrike" cap="none" normalizeH="0" baseline="0" smtClean="0">
                        <a:ln>
                          <a:noFill/>
                        </a:ln>
                        <a:solidFill>
                          <a:srgbClr val="9933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7990" name="Freeform 307"/>
          <p:cNvSpPr>
            <a:spLocks/>
          </p:cNvSpPr>
          <p:nvPr/>
        </p:nvSpPr>
        <p:spPr bwMode="auto">
          <a:xfrm>
            <a:off x="4114800" y="3505200"/>
            <a:ext cx="1219200" cy="457200"/>
          </a:xfrm>
          <a:custGeom>
            <a:avLst/>
            <a:gdLst>
              <a:gd name="T0" fmla="*/ 0 w 1329"/>
              <a:gd name="T1" fmla="*/ 457200 h 445"/>
              <a:gd name="T2" fmla="*/ 52291 w 1329"/>
              <a:gd name="T3" fmla="*/ 406857 h 445"/>
              <a:gd name="T4" fmla="*/ 104581 w 1329"/>
              <a:gd name="T5" fmla="*/ 356513 h 445"/>
              <a:gd name="T6" fmla="*/ 164211 w 1329"/>
              <a:gd name="T7" fmla="*/ 373979 h 445"/>
              <a:gd name="T8" fmla="*/ 216502 w 1329"/>
              <a:gd name="T9" fmla="*/ 289731 h 445"/>
              <a:gd name="T10" fmla="*/ 260536 w 1329"/>
              <a:gd name="T11" fmla="*/ 307197 h 445"/>
              <a:gd name="T12" fmla="*/ 275214 w 1329"/>
              <a:gd name="T13" fmla="*/ 281512 h 445"/>
              <a:gd name="T14" fmla="*/ 298149 w 1329"/>
              <a:gd name="T15" fmla="*/ 273293 h 445"/>
              <a:gd name="T16" fmla="*/ 342183 w 1329"/>
              <a:gd name="T17" fmla="*/ 307197 h 445"/>
              <a:gd name="T18" fmla="*/ 357779 w 1329"/>
              <a:gd name="T19" fmla="*/ 256854 h 445"/>
              <a:gd name="T20" fmla="*/ 379796 w 1329"/>
              <a:gd name="T21" fmla="*/ 240415 h 445"/>
              <a:gd name="T22" fmla="*/ 394474 w 1329"/>
              <a:gd name="T23" fmla="*/ 273293 h 445"/>
              <a:gd name="T24" fmla="*/ 439426 w 1329"/>
              <a:gd name="T25" fmla="*/ 223977 h 445"/>
              <a:gd name="T26" fmla="*/ 461443 w 1329"/>
              <a:gd name="T27" fmla="*/ 214730 h 445"/>
              <a:gd name="T28" fmla="*/ 484377 w 1329"/>
              <a:gd name="T29" fmla="*/ 232196 h 445"/>
              <a:gd name="T30" fmla="*/ 513734 w 1329"/>
              <a:gd name="T31" fmla="*/ 198291 h 445"/>
              <a:gd name="T32" fmla="*/ 551346 w 1329"/>
              <a:gd name="T33" fmla="*/ 165414 h 445"/>
              <a:gd name="T34" fmla="*/ 625654 w 1329"/>
              <a:gd name="T35" fmla="*/ 214730 h 445"/>
              <a:gd name="T36" fmla="*/ 677945 w 1329"/>
              <a:gd name="T37" fmla="*/ 139729 h 445"/>
              <a:gd name="T38" fmla="*/ 736657 w 1329"/>
              <a:gd name="T39" fmla="*/ 173633 h 445"/>
              <a:gd name="T40" fmla="*/ 796287 w 1329"/>
              <a:gd name="T41" fmla="*/ 181853 h 445"/>
              <a:gd name="T42" fmla="*/ 833900 w 1329"/>
              <a:gd name="T43" fmla="*/ 106851 h 445"/>
              <a:gd name="T44" fmla="*/ 922886 w 1329"/>
              <a:gd name="T45" fmla="*/ 82193 h 445"/>
              <a:gd name="T46" fmla="*/ 967838 w 1329"/>
              <a:gd name="T47" fmla="*/ 98632 h 445"/>
              <a:gd name="T48" fmla="*/ 989855 w 1329"/>
              <a:gd name="T49" fmla="*/ 115071 h 445"/>
              <a:gd name="T50" fmla="*/ 1004533 w 1329"/>
              <a:gd name="T51" fmla="*/ 64727 h 445"/>
              <a:gd name="T52" fmla="*/ 1020128 w 1329"/>
              <a:gd name="T53" fmla="*/ 40069 h 445"/>
              <a:gd name="T54" fmla="*/ 1042145 w 1329"/>
              <a:gd name="T55" fmla="*/ 31850 h 445"/>
              <a:gd name="T56" fmla="*/ 1071502 w 1329"/>
              <a:gd name="T57" fmla="*/ 40069 h 445"/>
              <a:gd name="T58" fmla="*/ 1109114 w 1329"/>
              <a:gd name="T59" fmla="*/ 48289 h 445"/>
              <a:gd name="T60" fmla="*/ 1161405 w 1329"/>
              <a:gd name="T61" fmla="*/ 40069 h 445"/>
              <a:gd name="T62" fmla="*/ 1206357 w 1329"/>
              <a:gd name="T63" fmla="*/ 23631 h 445"/>
              <a:gd name="T64" fmla="*/ 1176083 w 1329"/>
              <a:gd name="T65" fmla="*/ 40069 h 4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29"/>
              <a:gd name="T100" fmla="*/ 0 h 445"/>
              <a:gd name="T101" fmla="*/ 1329 w 1329"/>
              <a:gd name="T102" fmla="*/ 445 h 44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29" h="445">
                <a:moveTo>
                  <a:pt x="0" y="445"/>
                </a:moveTo>
                <a:cubicBezTo>
                  <a:pt x="36" y="433"/>
                  <a:pt x="32" y="421"/>
                  <a:pt x="57" y="396"/>
                </a:cubicBezTo>
                <a:cubicBezTo>
                  <a:pt x="75" y="378"/>
                  <a:pt x="96" y="366"/>
                  <a:pt x="114" y="347"/>
                </a:cubicBezTo>
                <a:cubicBezTo>
                  <a:pt x="153" y="360"/>
                  <a:pt x="138" y="377"/>
                  <a:pt x="179" y="364"/>
                </a:cubicBezTo>
                <a:cubicBezTo>
                  <a:pt x="197" y="336"/>
                  <a:pt x="217" y="310"/>
                  <a:pt x="236" y="282"/>
                </a:cubicBezTo>
                <a:cubicBezTo>
                  <a:pt x="237" y="282"/>
                  <a:pt x="282" y="300"/>
                  <a:pt x="284" y="299"/>
                </a:cubicBezTo>
                <a:cubicBezTo>
                  <a:pt x="293" y="295"/>
                  <a:pt x="292" y="280"/>
                  <a:pt x="300" y="274"/>
                </a:cubicBezTo>
                <a:cubicBezTo>
                  <a:pt x="307" y="269"/>
                  <a:pt x="317" y="269"/>
                  <a:pt x="325" y="266"/>
                </a:cubicBezTo>
                <a:cubicBezTo>
                  <a:pt x="341" y="283"/>
                  <a:pt x="362" y="310"/>
                  <a:pt x="373" y="299"/>
                </a:cubicBezTo>
                <a:cubicBezTo>
                  <a:pt x="385" y="287"/>
                  <a:pt x="376" y="260"/>
                  <a:pt x="390" y="250"/>
                </a:cubicBezTo>
                <a:cubicBezTo>
                  <a:pt x="398" y="245"/>
                  <a:pt x="406" y="239"/>
                  <a:pt x="414" y="234"/>
                </a:cubicBezTo>
                <a:cubicBezTo>
                  <a:pt x="419" y="245"/>
                  <a:pt x="421" y="258"/>
                  <a:pt x="430" y="266"/>
                </a:cubicBezTo>
                <a:cubicBezTo>
                  <a:pt x="469" y="304"/>
                  <a:pt x="465" y="232"/>
                  <a:pt x="479" y="218"/>
                </a:cubicBezTo>
                <a:cubicBezTo>
                  <a:pt x="485" y="212"/>
                  <a:pt x="495" y="212"/>
                  <a:pt x="503" y="209"/>
                </a:cubicBezTo>
                <a:cubicBezTo>
                  <a:pt x="511" y="215"/>
                  <a:pt x="518" y="224"/>
                  <a:pt x="528" y="226"/>
                </a:cubicBezTo>
                <a:cubicBezTo>
                  <a:pt x="558" y="231"/>
                  <a:pt x="552" y="209"/>
                  <a:pt x="560" y="193"/>
                </a:cubicBezTo>
                <a:cubicBezTo>
                  <a:pt x="574" y="164"/>
                  <a:pt x="573" y="170"/>
                  <a:pt x="601" y="161"/>
                </a:cubicBezTo>
                <a:cubicBezTo>
                  <a:pt x="629" y="182"/>
                  <a:pt x="649" y="199"/>
                  <a:pt x="682" y="209"/>
                </a:cubicBezTo>
                <a:cubicBezTo>
                  <a:pt x="699" y="183"/>
                  <a:pt x="717" y="158"/>
                  <a:pt x="739" y="136"/>
                </a:cubicBezTo>
                <a:cubicBezTo>
                  <a:pt x="778" y="195"/>
                  <a:pt x="754" y="194"/>
                  <a:pt x="803" y="169"/>
                </a:cubicBezTo>
                <a:cubicBezTo>
                  <a:pt x="832" y="128"/>
                  <a:pt x="843" y="140"/>
                  <a:pt x="868" y="177"/>
                </a:cubicBezTo>
                <a:cubicBezTo>
                  <a:pt x="901" y="156"/>
                  <a:pt x="900" y="142"/>
                  <a:pt x="909" y="104"/>
                </a:cubicBezTo>
                <a:cubicBezTo>
                  <a:pt x="951" y="112"/>
                  <a:pt x="989" y="131"/>
                  <a:pt x="1006" y="80"/>
                </a:cubicBezTo>
                <a:cubicBezTo>
                  <a:pt x="1022" y="85"/>
                  <a:pt x="1039" y="89"/>
                  <a:pt x="1055" y="96"/>
                </a:cubicBezTo>
                <a:cubicBezTo>
                  <a:pt x="1064" y="100"/>
                  <a:pt x="1072" y="118"/>
                  <a:pt x="1079" y="112"/>
                </a:cubicBezTo>
                <a:cubicBezTo>
                  <a:pt x="1092" y="101"/>
                  <a:pt x="1085" y="77"/>
                  <a:pt x="1095" y="63"/>
                </a:cubicBezTo>
                <a:cubicBezTo>
                  <a:pt x="1101" y="55"/>
                  <a:pt x="1104" y="45"/>
                  <a:pt x="1112" y="39"/>
                </a:cubicBezTo>
                <a:cubicBezTo>
                  <a:pt x="1119" y="34"/>
                  <a:pt x="1128" y="34"/>
                  <a:pt x="1136" y="31"/>
                </a:cubicBezTo>
                <a:cubicBezTo>
                  <a:pt x="1147" y="34"/>
                  <a:pt x="1158" y="34"/>
                  <a:pt x="1168" y="39"/>
                </a:cubicBezTo>
                <a:cubicBezTo>
                  <a:pt x="1204" y="57"/>
                  <a:pt x="1164" y="62"/>
                  <a:pt x="1209" y="47"/>
                </a:cubicBezTo>
                <a:cubicBezTo>
                  <a:pt x="1225" y="0"/>
                  <a:pt x="1235" y="8"/>
                  <a:pt x="1266" y="39"/>
                </a:cubicBezTo>
                <a:cubicBezTo>
                  <a:pt x="1282" y="34"/>
                  <a:pt x="1329" y="14"/>
                  <a:pt x="1315" y="23"/>
                </a:cubicBezTo>
                <a:cubicBezTo>
                  <a:pt x="1288" y="40"/>
                  <a:pt x="1300" y="39"/>
                  <a:pt x="1282" y="39"/>
                </a:cubicBezTo>
              </a:path>
            </a:pathLst>
          </a:custGeom>
          <a:noFill/>
          <a:ln w="38100">
            <a:solidFill>
              <a:schemeClr val="tx1"/>
            </a:solidFill>
            <a:round/>
            <a:headEnd type="oval" w="med" len="med"/>
            <a:tailEnd type="triangle" w="lg" len="lg"/>
          </a:ln>
        </p:spPr>
        <p:txBody>
          <a:bodyPr wrap="none"/>
          <a:lstStyle/>
          <a:p>
            <a:endParaRPr lang="en-US"/>
          </a:p>
        </p:txBody>
      </p:sp>
      <p:sp>
        <p:nvSpPr>
          <p:cNvPr id="37991" name="Rectangle 309"/>
          <p:cNvSpPr>
            <a:spLocks noChangeArrowheads="1"/>
          </p:cNvSpPr>
          <p:nvPr/>
        </p:nvSpPr>
        <p:spPr bwMode="auto">
          <a:xfrm rot="-1131211">
            <a:off x="3886200" y="3276600"/>
            <a:ext cx="1905000" cy="304800"/>
          </a:xfrm>
          <a:prstGeom prst="rect">
            <a:avLst/>
          </a:prstGeom>
          <a:noFill/>
          <a:ln w="9525">
            <a:noFill/>
            <a:miter lim="800000"/>
            <a:headEnd/>
            <a:tailEnd/>
          </a:ln>
        </p:spPr>
        <p:txBody>
          <a:bodyPr anchor="ctr">
            <a:spAutoFit/>
          </a:bodyPr>
          <a:lstStyle/>
          <a:p>
            <a:pPr eaLnBrk="1" hangingPunct="1"/>
            <a:r>
              <a:rPr lang="en-US" sz="1400"/>
              <a:t>Timestamp = 60</a:t>
            </a:r>
          </a:p>
        </p:txBody>
      </p:sp>
      <p:sp>
        <p:nvSpPr>
          <p:cNvPr id="37992" name="Freeform 310"/>
          <p:cNvSpPr>
            <a:spLocks/>
          </p:cNvSpPr>
          <p:nvPr/>
        </p:nvSpPr>
        <p:spPr bwMode="auto">
          <a:xfrm rot="-7017943">
            <a:off x="4044156" y="1770857"/>
            <a:ext cx="1133475" cy="798512"/>
          </a:xfrm>
          <a:custGeom>
            <a:avLst/>
            <a:gdLst>
              <a:gd name="T0" fmla="*/ 0 w 1329"/>
              <a:gd name="T1" fmla="*/ 798512 h 445"/>
              <a:gd name="T2" fmla="*/ 48614 w 1329"/>
              <a:gd name="T3" fmla="*/ 710586 h 445"/>
              <a:gd name="T4" fmla="*/ 97228 w 1329"/>
              <a:gd name="T5" fmla="*/ 622660 h 445"/>
              <a:gd name="T6" fmla="*/ 152665 w 1329"/>
              <a:gd name="T7" fmla="*/ 653165 h 445"/>
              <a:gd name="T8" fmla="*/ 201279 w 1329"/>
              <a:gd name="T9" fmla="*/ 506023 h 445"/>
              <a:gd name="T10" fmla="*/ 242217 w 1329"/>
              <a:gd name="T11" fmla="*/ 536528 h 445"/>
              <a:gd name="T12" fmla="*/ 255863 w 1329"/>
              <a:gd name="T13" fmla="*/ 491668 h 445"/>
              <a:gd name="T14" fmla="*/ 277185 w 1329"/>
              <a:gd name="T15" fmla="*/ 477313 h 445"/>
              <a:gd name="T16" fmla="*/ 318124 w 1329"/>
              <a:gd name="T17" fmla="*/ 536528 h 445"/>
              <a:gd name="T18" fmla="*/ 332622 w 1329"/>
              <a:gd name="T19" fmla="*/ 448602 h 445"/>
              <a:gd name="T20" fmla="*/ 353092 w 1329"/>
              <a:gd name="T21" fmla="*/ 419892 h 445"/>
              <a:gd name="T22" fmla="*/ 366738 w 1329"/>
              <a:gd name="T23" fmla="*/ 477313 h 445"/>
              <a:gd name="T24" fmla="*/ 408529 w 1329"/>
              <a:gd name="T25" fmla="*/ 391181 h 445"/>
              <a:gd name="T26" fmla="*/ 428998 w 1329"/>
              <a:gd name="T27" fmla="*/ 375031 h 445"/>
              <a:gd name="T28" fmla="*/ 450320 w 1329"/>
              <a:gd name="T29" fmla="*/ 405536 h 445"/>
              <a:gd name="T30" fmla="*/ 477612 w 1329"/>
              <a:gd name="T31" fmla="*/ 346321 h 445"/>
              <a:gd name="T32" fmla="*/ 512580 w 1329"/>
              <a:gd name="T33" fmla="*/ 288900 h 445"/>
              <a:gd name="T34" fmla="*/ 581663 w 1329"/>
              <a:gd name="T35" fmla="*/ 375031 h 445"/>
              <a:gd name="T36" fmla="*/ 630277 w 1329"/>
              <a:gd name="T37" fmla="*/ 244040 h 445"/>
              <a:gd name="T38" fmla="*/ 684861 w 1329"/>
              <a:gd name="T39" fmla="*/ 303255 h 445"/>
              <a:gd name="T40" fmla="*/ 740298 w 1329"/>
              <a:gd name="T41" fmla="*/ 317610 h 445"/>
              <a:gd name="T42" fmla="*/ 775266 w 1329"/>
              <a:gd name="T43" fmla="*/ 186619 h 445"/>
              <a:gd name="T44" fmla="*/ 857995 w 1329"/>
              <a:gd name="T45" fmla="*/ 143553 h 445"/>
              <a:gd name="T46" fmla="*/ 899786 w 1329"/>
              <a:gd name="T47" fmla="*/ 172263 h 445"/>
              <a:gd name="T48" fmla="*/ 920256 w 1329"/>
              <a:gd name="T49" fmla="*/ 200974 h 445"/>
              <a:gd name="T50" fmla="*/ 933902 w 1329"/>
              <a:gd name="T51" fmla="*/ 113048 h 445"/>
              <a:gd name="T52" fmla="*/ 948401 w 1329"/>
              <a:gd name="T53" fmla="*/ 69982 h 445"/>
              <a:gd name="T54" fmla="*/ 968870 w 1329"/>
              <a:gd name="T55" fmla="*/ 55627 h 445"/>
              <a:gd name="T56" fmla="*/ 996162 w 1329"/>
              <a:gd name="T57" fmla="*/ 69982 h 445"/>
              <a:gd name="T58" fmla="*/ 1031130 w 1329"/>
              <a:gd name="T59" fmla="*/ 84337 h 445"/>
              <a:gd name="T60" fmla="*/ 1079744 w 1329"/>
              <a:gd name="T61" fmla="*/ 69982 h 445"/>
              <a:gd name="T62" fmla="*/ 1121535 w 1329"/>
              <a:gd name="T63" fmla="*/ 41271 h 445"/>
              <a:gd name="T64" fmla="*/ 1093390 w 1329"/>
              <a:gd name="T65" fmla="*/ 69982 h 4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29"/>
              <a:gd name="T100" fmla="*/ 0 h 445"/>
              <a:gd name="T101" fmla="*/ 1329 w 1329"/>
              <a:gd name="T102" fmla="*/ 445 h 44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29" h="445">
                <a:moveTo>
                  <a:pt x="0" y="445"/>
                </a:moveTo>
                <a:cubicBezTo>
                  <a:pt x="36" y="433"/>
                  <a:pt x="32" y="421"/>
                  <a:pt x="57" y="396"/>
                </a:cubicBezTo>
                <a:cubicBezTo>
                  <a:pt x="75" y="378"/>
                  <a:pt x="96" y="366"/>
                  <a:pt x="114" y="347"/>
                </a:cubicBezTo>
                <a:cubicBezTo>
                  <a:pt x="153" y="360"/>
                  <a:pt x="138" y="377"/>
                  <a:pt x="179" y="364"/>
                </a:cubicBezTo>
                <a:cubicBezTo>
                  <a:pt x="197" y="336"/>
                  <a:pt x="217" y="310"/>
                  <a:pt x="236" y="282"/>
                </a:cubicBezTo>
                <a:cubicBezTo>
                  <a:pt x="237" y="282"/>
                  <a:pt x="282" y="300"/>
                  <a:pt x="284" y="299"/>
                </a:cubicBezTo>
                <a:cubicBezTo>
                  <a:pt x="293" y="295"/>
                  <a:pt x="292" y="280"/>
                  <a:pt x="300" y="274"/>
                </a:cubicBezTo>
                <a:cubicBezTo>
                  <a:pt x="307" y="269"/>
                  <a:pt x="317" y="269"/>
                  <a:pt x="325" y="266"/>
                </a:cubicBezTo>
                <a:cubicBezTo>
                  <a:pt x="341" y="283"/>
                  <a:pt x="362" y="310"/>
                  <a:pt x="373" y="299"/>
                </a:cubicBezTo>
                <a:cubicBezTo>
                  <a:pt x="385" y="287"/>
                  <a:pt x="376" y="260"/>
                  <a:pt x="390" y="250"/>
                </a:cubicBezTo>
                <a:cubicBezTo>
                  <a:pt x="398" y="245"/>
                  <a:pt x="406" y="239"/>
                  <a:pt x="414" y="234"/>
                </a:cubicBezTo>
                <a:cubicBezTo>
                  <a:pt x="419" y="245"/>
                  <a:pt x="421" y="258"/>
                  <a:pt x="430" y="266"/>
                </a:cubicBezTo>
                <a:cubicBezTo>
                  <a:pt x="469" y="304"/>
                  <a:pt x="465" y="232"/>
                  <a:pt x="479" y="218"/>
                </a:cubicBezTo>
                <a:cubicBezTo>
                  <a:pt x="485" y="212"/>
                  <a:pt x="495" y="212"/>
                  <a:pt x="503" y="209"/>
                </a:cubicBezTo>
                <a:cubicBezTo>
                  <a:pt x="511" y="215"/>
                  <a:pt x="518" y="224"/>
                  <a:pt x="528" y="226"/>
                </a:cubicBezTo>
                <a:cubicBezTo>
                  <a:pt x="558" y="231"/>
                  <a:pt x="552" y="209"/>
                  <a:pt x="560" y="193"/>
                </a:cubicBezTo>
                <a:cubicBezTo>
                  <a:pt x="574" y="164"/>
                  <a:pt x="573" y="170"/>
                  <a:pt x="601" y="161"/>
                </a:cubicBezTo>
                <a:cubicBezTo>
                  <a:pt x="629" y="182"/>
                  <a:pt x="649" y="199"/>
                  <a:pt x="682" y="209"/>
                </a:cubicBezTo>
                <a:cubicBezTo>
                  <a:pt x="699" y="183"/>
                  <a:pt x="717" y="158"/>
                  <a:pt x="739" y="136"/>
                </a:cubicBezTo>
                <a:cubicBezTo>
                  <a:pt x="778" y="195"/>
                  <a:pt x="754" y="194"/>
                  <a:pt x="803" y="169"/>
                </a:cubicBezTo>
                <a:cubicBezTo>
                  <a:pt x="832" y="128"/>
                  <a:pt x="843" y="140"/>
                  <a:pt x="868" y="177"/>
                </a:cubicBezTo>
                <a:cubicBezTo>
                  <a:pt x="901" y="156"/>
                  <a:pt x="900" y="142"/>
                  <a:pt x="909" y="104"/>
                </a:cubicBezTo>
                <a:cubicBezTo>
                  <a:pt x="951" y="112"/>
                  <a:pt x="989" y="131"/>
                  <a:pt x="1006" y="80"/>
                </a:cubicBezTo>
                <a:cubicBezTo>
                  <a:pt x="1022" y="85"/>
                  <a:pt x="1039" y="89"/>
                  <a:pt x="1055" y="96"/>
                </a:cubicBezTo>
                <a:cubicBezTo>
                  <a:pt x="1064" y="100"/>
                  <a:pt x="1072" y="118"/>
                  <a:pt x="1079" y="112"/>
                </a:cubicBezTo>
                <a:cubicBezTo>
                  <a:pt x="1092" y="101"/>
                  <a:pt x="1085" y="77"/>
                  <a:pt x="1095" y="63"/>
                </a:cubicBezTo>
                <a:cubicBezTo>
                  <a:pt x="1101" y="55"/>
                  <a:pt x="1104" y="45"/>
                  <a:pt x="1112" y="39"/>
                </a:cubicBezTo>
                <a:cubicBezTo>
                  <a:pt x="1119" y="34"/>
                  <a:pt x="1128" y="34"/>
                  <a:pt x="1136" y="31"/>
                </a:cubicBezTo>
                <a:cubicBezTo>
                  <a:pt x="1147" y="34"/>
                  <a:pt x="1158" y="34"/>
                  <a:pt x="1168" y="39"/>
                </a:cubicBezTo>
                <a:cubicBezTo>
                  <a:pt x="1204" y="57"/>
                  <a:pt x="1164" y="62"/>
                  <a:pt x="1209" y="47"/>
                </a:cubicBezTo>
                <a:cubicBezTo>
                  <a:pt x="1225" y="0"/>
                  <a:pt x="1235" y="8"/>
                  <a:pt x="1266" y="39"/>
                </a:cubicBezTo>
                <a:cubicBezTo>
                  <a:pt x="1282" y="34"/>
                  <a:pt x="1329" y="14"/>
                  <a:pt x="1315" y="23"/>
                </a:cubicBezTo>
                <a:cubicBezTo>
                  <a:pt x="1288" y="40"/>
                  <a:pt x="1300" y="39"/>
                  <a:pt x="1282" y="39"/>
                </a:cubicBezTo>
              </a:path>
            </a:pathLst>
          </a:custGeom>
          <a:noFill/>
          <a:ln w="38100">
            <a:solidFill>
              <a:schemeClr val="tx1"/>
            </a:solidFill>
            <a:round/>
            <a:headEnd type="oval" w="med" len="med"/>
            <a:tailEnd type="triangle" w="lg" len="lg"/>
          </a:ln>
        </p:spPr>
        <p:txBody>
          <a:bodyPr wrap="none"/>
          <a:lstStyle/>
          <a:p>
            <a:endParaRPr lang="en-US"/>
          </a:p>
        </p:txBody>
      </p:sp>
      <p:sp>
        <p:nvSpPr>
          <p:cNvPr id="37993" name="Rectangle 311"/>
          <p:cNvSpPr>
            <a:spLocks noChangeArrowheads="1"/>
          </p:cNvSpPr>
          <p:nvPr/>
        </p:nvSpPr>
        <p:spPr bwMode="auto">
          <a:xfrm rot="1696055">
            <a:off x="3962400" y="1828800"/>
            <a:ext cx="1600200" cy="304800"/>
          </a:xfrm>
          <a:prstGeom prst="rect">
            <a:avLst/>
          </a:prstGeom>
          <a:noFill/>
          <a:ln w="9525">
            <a:noFill/>
            <a:miter lim="800000"/>
            <a:headEnd/>
            <a:tailEnd/>
          </a:ln>
        </p:spPr>
        <p:txBody>
          <a:bodyPr anchor="ctr">
            <a:spAutoFit/>
          </a:bodyPr>
          <a:lstStyle/>
          <a:p>
            <a:pPr eaLnBrk="1" hangingPunct="1"/>
            <a:r>
              <a:rPr lang="en-US" sz="1400"/>
              <a:t>Timestamp = 85 </a:t>
            </a:r>
          </a:p>
        </p:txBody>
      </p:sp>
      <p:sp>
        <p:nvSpPr>
          <p:cNvPr id="37994" name="Text Box 316"/>
          <p:cNvSpPr txBox="1">
            <a:spLocks noChangeArrowheads="1"/>
          </p:cNvSpPr>
          <p:nvPr/>
        </p:nvSpPr>
        <p:spPr bwMode="auto">
          <a:xfrm>
            <a:off x="5486400" y="6324600"/>
            <a:ext cx="1981200" cy="457200"/>
          </a:xfrm>
          <a:prstGeom prst="rect">
            <a:avLst/>
          </a:prstGeom>
          <a:noFill/>
          <a:ln w="9525">
            <a:noFill/>
            <a:miter lim="800000"/>
            <a:headEnd/>
            <a:tailEnd/>
          </a:ln>
        </p:spPr>
        <p:txBody>
          <a:bodyPr>
            <a:spAutoFit/>
          </a:bodyPr>
          <a:lstStyle/>
          <a:p>
            <a:pPr>
              <a:spcBef>
                <a:spcPct val="50000"/>
              </a:spcBef>
            </a:pPr>
            <a:r>
              <a:rPr lang="en-US"/>
              <a:t>Process P2</a:t>
            </a:r>
          </a:p>
        </p:txBody>
      </p:sp>
      <p:sp>
        <p:nvSpPr>
          <p:cNvPr id="37995" name="Text Box 317"/>
          <p:cNvSpPr txBox="1">
            <a:spLocks noChangeArrowheads="1"/>
          </p:cNvSpPr>
          <p:nvPr/>
        </p:nvSpPr>
        <p:spPr bwMode="auto">
          <a:xfrm>
            <a:off x="1828800" y="6324600"/>
            <a:ext cx="1981200" cy="457200"/>
          </a:xfrm>
          <a:prstGeom prst="rect">
            <a:avLst/>
          </a:prstGeom>
          <a:noFill/>
          <a:ln w="9525">
            <a:noFill/>
            <a:miter lim="800000"/>
            <a:headEnd/>
            <a:tailEnd/>
          </a:ln>
        </p:spPr>
        <p:txBody>
          <a:bodyPr>
            <a:spAutoFit/>
          </a:bodyPr>
          <a:lstStyle/>
          <a:p>
            <a:pPr>
              <a:spcBef>
                <a:spcPct val="50000"/>
              </a:spcBef>
            </a:pPr>
            <a:r>
              <a:rPr lang="en-US"/>
              <a:t>Process P1</a:t>
            </a:r>
          </a:p>
        </p:txBody>
      </p:sp>
      <p:sp>
        <p:nvSpPr>
          <p:cNvPr id="37996" name="Text Box 318"/>
          <p:cNvSpPr txBox="1">
            <a:spLocks noChangeArrowheads="1"/>
          </p:cNvSpPr>
          <p:nvPr/>
        </p:nvSpPr>
        <p:spPr bwMode="auto">
          <a:xfrm>
            <a:off x="7620000" y="1981200"/>
            <a:ext cx="1066800" cy="4110038"/>
          </a:xfrm>
          <a:prstGeom prst="rect">
            <a:avLst/>
          </a:prstGeom>
          <a:noFill/>
          <a:ln w="9525">
            <a:noFill/>
            <a:miter lim="800000"/>
            <a:headEnd/>
            <a:tailEnd/>
          </a:ln>
        </p:spPr>
        <p:txBody>
          <a:bodyPr>
            <a:spAutoFit/>
          </a:bodyPr>
          <a:lstStyle/>
          <a:p>
            <a:pPr>
              <a:spcBef>
                <a:spcPct val="50000"/>
              </a:spcBef>
            </a:pPr>
            <a:endParaRPr lang="en-US" sz="800"/>
          </a:p>
          <a:p>
            <a:pPr>
              <a:spcBef>
                <a:spcPct val="50000"/>
              </a:spcBef>
            </a:pPr>
            <a:r>
              <a:rPr lang="en-US" sz="1800"/>
              <a:t>e14</a:t>
            </a:r>
          </a:p>
          <a:p>
            <a:pPr>
              <a:spcBef>
                <a:spcPct val="50000"/>
              </a:spcBef>
            </a:pPr>
            <a:endParaRPr lang="en-US" sz="1200"/>
          </a:p>
          <a:p>
            <a:pPr>
              <a:spcBef>
                <a:spcPct val="50000"/>
              </a:spcBef>
            </a:pPr>
            <a:endParaRPr lang="en-US" sz="1200"/>
          </a:p>
          <a:p>
            <a:pPr>
              <a:spcBef>
                <a:spcPct val="50000"/>
              </a:spcBef>
            </a:pPr>
            <a:endParaRPr lang="en-US" sz="1000"/>
          </a:p>
          <a:p>
            <a:pPr>
              <a:spcBef>
                <a:spcPct val="50000"/>
              </a:spcBef>
            </a:pPr>
            <a:r>
              <a:rPr lang="en-US" sz="1800"/>
              <a:t>e13</a:t>
            </a:r>
          </a:p>
          <a:p>
            <a:pPr>
              <a:spcBef>
                <a:spcPct val="50000"/>
              </a:spcBef>
            </a:pPr>
            <a:endParaRPr lang="en-US" sz="1800"/>
          </a:p>
          <a:p>
            <a:pPr>
              <a:spcBef>
                <a:spcPct val="50000"/>
              </a:spcBef>
            </a:pPr>
            <a:endParaRPr lang="en-US" sz="1000"/>
          </a:p>
          <a:p>
            <a:pPr>
              <a:spcBef>
                <a:spcPct val="50000"/>
              </a:spcBef>
            </a:pPr>
            <a:r>
              <a:rPr lang="en-US" sz="1800"/>
              <a:t>e12</a:t>
            </a:r>
          </a:p>
          <a:p>
            <a:pPr>
              <a:spcBef>
                <a:spcPct val="50000"/>
              </a:spcBef>
            </a:pPr>
            <a:endParaRPr lang="en-US" sz="1800"/>
          </a:p>
          <a:p>
            <a:pPr>
              <a:spcBef>
                <a:spcPct val="50000"/>
              </a:spcBef>
            </a:pPr>
            <a:r>
              <a:rPr lang="en-US" sz="1800"/>
              <a:t>e11</a:t>
            </a:r>
          </a:p>
          <a:p>
            <a:pPr>
              <a:spcBef>
                <a:spcPct val="50000"/>
              </a:spcBef>
            </a:pPr>
            <a:endParaRPr lang="en-US" sz="1800"/>
          </a:p>
        </p:txBody>
      </p:sp>
      <p:sp>
        <p:nvSpPr>
          <p:cNvPr id="37997" name="Text Box 319"/>
          <p:cNvSpPr txBox="1">
            <a:spLocks noChangeArrowheads="1"/>
          </p:cNvSpPr>
          <p:nvPr/>
        </p:nvSpPr>
        <p:spPr bwMode="auto">
          <a:xfrm>
            <a:off x="1600200" y="609600"/>
            <a:ext cx="2895600" cy="641350"/>
          </a:xfrm>
          <a:prstGeom prst="rect">
            <a:avLst/>
          </a:prstGeom>
          <a:noFill/>
          <a:ln w="9525">
            <a:noFill/>
            <a:miter lim="800000"/>
            <a:headEnd/>
            <a:tailEnd/>
          </a:ln>
        </p:spPr>
        <p:txBody>
          <a:bodyPr>
            <a:spAutoFit/>
          </a:bodyPr>
          <a:lstStyle/>
          <a:p>
            <a:pPr>
              <a:spcBef>
                <a:spcPct val="50000"/>
              </a:spcBef>
            </a:pPr>
            <a:r>
              <a:rPr lang="en-US" sz="1800"/>
              <a:t>Physical clock times without corrections</a:t>
            </a:r>
          </a:p>
        </p:txBody>
      </p:sp>
      <p:sp>
        <p:nvSpPr>
          <p:cNvPr id="37998" name="Text Box 320"/>
          <p:cNvSpPr txBox="1">
            <a:spLocks noChangeArrowheads="1"/>
          </p:cNvSpPr>
          <p:nvPr/>
        </p:nvSpPr>
        <p:spPr bwMode="auto">
          <a:xfrm>
            <a:off x="5257800" y="609600"/>
            <a:ext cx="2819400" cy="641350"/>
          </a:xfrm>
          <a:prstGeom prst="rect">
            <a:avLst/>
          </a:prstGeom>
          <a:noFill/>
          <a:ln w="9525">
            <a:noFill/>
            <a:miter lim="800000"/>
            <a:headEnd/>
            <a:tailEnd/>
          </a:ln>
        </p:spPr>
        <p:txBody>
          <a:bodyPr>
            <a:spAutoFit/>
          </a:bodyPr>
          <a:lstStyle/>
          <a:p>
            <a:pPr>
              <a:spcBef>
                <a:spcPct val="50000"/>
              </a:spcBef>
            </a:pPr>
            <a:r>
              <a:rPr lang="en-US" sz="1800"/>
              <a:t>Physical clock times after corrections</a:t>
            </a:r>
          </a:p>
        </p:txBody>
      </p:sp>
      <p:sp>
        <p:nvSpPr>
          <p:cNvPr id="37999" name="Line 321"/>
          <p:cNvSpPr>
            <a:spLocks noChangeShapeType="1"/>
          </p:cNvSpPr>
          <p:nvPr/>
        </p:nvSpPr>
        <p:spPr bwMode="auto">
          <a:xfrm>
            <a:off x="6477000" y="1066800"/>
            <a:ext cx="609600" cy="533400"/>
          </a:xfrm>
          <a:prstGeom prst="line">
            <a:avLst/>
          </a:prstGeom>
          <a:noFill/>
          <a:ln w="9525">
            <a:solidFill>
              <a:schemeClr val="tx1"/>
            </a:solidFill>
            <a:round/>
            <a:headEnd/>
            <a:tailEnd type="triangle" w="med" len="med"/>
          </a:ln>
        </p:spPr>
        <p:txBody>
          <a:bodyPr wrap="none"/>
          <a:lstStyle/>
          <a:p>
            <a:endParaRPr lang="en-US"/>
          </a:p>
        </p:txBody>
      </p:sp>
      <p:sp>
        <p:nvSpPr>
          <p:cNvPr id="38000" name="Line 322"/>
          <p:cNvSpPr>
            <a:spLocks noChangeShapeType="1"/>
          </p:cNvSpPr>
          <p:nvPr/>
        </p:nvSpPr>
        <p:spPr bwMode="auto">
          <a:xfrm flipH="1">
            <a:off x="3581400" y="1143000"/>
            <a:ext cx="1752600" cy="381000"/>
          </a:xfrm>
          <a:prstGeom prst="line">
            <a:avLst/>
          </a:prstGeom>
          <a:noFill/>
          <a:ln w="9525">
            <a:solidFill>
              <a:schemeClr val="tx1"/>
            </a:solidFill>
            <a:round/>
            <a:headEnd/>
            <a:tailEnd type="triangle" w="med" len="med"/>
          </a:ln>
        </p:spPr>
        <p:txBody>
          <a:bodyPr wrap="none"/>
          <a:lstStyle/>
          <a:p>
            <a:endParaRPr lang="en-US"/>
          </a:p>
        </p:txBody>
      </p:sp>
      <p:sp>
        <p:nvSpPr>
          <p:cNvPr id="38001" name="Line 323"/>
          <p:cNvSpPr>
            <a:spLocks noChangeShapeType="1"/>
          </p:cNvSpPr>
          <p:nvPr/>
        </p:nvSpPr>
        <p:spPr bwMode="auto">
          <a:xfrm>
            <a:off x="3581400" y="1066800"/>
            <a:ext cx="2209800" cy="457200"/>
          </a:xfrm>
          <a:prstGeom prst="line">
            <a:avLst/>
          </a:prstGeom>
          <a:noFill/>
          <a:ln w="9525">
            <a:solidFill>
              <a:schemeClr val="tx1"/>
            </a:solidFill>
            <a:round/>
            <a:headEnd/>
            <a:tailEnd type="triangle" w="med" len="med"/>
          </a:ln>
        </p:spPr>
        <p:txBody>
          <a:bodyPr wrap="none"/>
          <a:lstStyle/>
          <a:p>
            <a:endParaRPr lang="en-US"/>
          </a:p>
        </p:txBody>
      </p:sp>
      <p:sp>
        <p:nvSpPr>
          <p:cNvPr id="38002" name="Line 324"/>
          <p:cNvSpPr>
            <a:spLocks noChangeShapeType="1"/>
          </p:cNvSpPr>
          <p:nvPr/>
        </p:nvSpPr>
        <p:spPr bwMode="auto">
          <a:xfrm flipH="1">
            <a:off x="2133600" y="1143000"/>
            <a:ext cx="533400" cy="457200"/>
          </a:xfrm>
          <a:prstGeom prst="line">
            <a:avLst/>
          </a:prstGeom>
          <a:noFill/>
          <a:ln w="9525">
            <a:solidFill>
              <a:schemeClr val="tx1"/>
            </a:solidFill>
            <a:round/>
            <a:headEnd/>
            <a:tailEnd type="triangle" w="med" len="med"/>
          </a:ln>
        </p:spPr>
        <p:txBody>
          <a:bodyPr wrap="none"/>
          <a:lstStyle/>
          <a:p>
            <a:endParaRPr lang="en-US"/>
          </a:p>
        </p:txBody>
      </p:sp>
      <p:sp>
        <p:nvSpPr>
          <p:cNvPr id="38003" name="Line 325"/>
          <p:cNvSpPr>
            <a:spLocks noChangeShapeType="1"/>
          </p:cNvSpPr>
          <p:nvPr/>
        </p:nvSpPr>
        <p:spPr bwMode="auto">
          <a:xfrm flipV="1">
            <a:off x="1066800" y="1295400"/>
            <a:ext cx="0" cy="5105400"/>
          </a:xfrm>
          <a:prstGeom prst="line">
            <a:avLst/>
          </a:prstGeom>
          <a:noFill/>
          <a:ln w="38100">
            <a:solidFill>
              <a:schemeClr val="tx1"/>
            </a:solidFill>
            <a:round/>
            <a:headEnd/>
            <a:tailEnd type="triangle" w="med" len="med"/>
          </a:ln>
        </p:spPr>
        <p:txBody>
          <a:bodyPr wrap="none"/>
          <a:lstStyle/>
          <a:p>
            <a:endParaRPr lang="en-US"/>
          </a:p>
        </p:txBody>
      </p:sp>
      <p:sp>
        <p:nvSpPr>
          <p:cNvPr id="38004" name="Text Box 326"/>
          <p:cNvSpPr txBox="1">
            <a:spLocks noChangeArrowheads="1"/>
          </p:cNvSpPr>
          <p:nvPr/>
        </p:nvSpPr>
        <p:spPr bwMode="auto">
          <a:xfrm>
            <a:off x="609600" y="2895600"/>
            <a:ext cx="533400" cy="2100263"/>
          </a:xfrm>
          <a:prstGeom prst="rect">
            <a:avLst/>
          </a:prstGeom>
          <a:noFill/>
          <a:ln w="9525">
            <a:noFill/>
            <a:miter lim="800000"/>
            <a:headEnd/>
            <a:tailEnd/>
          </a:ln>
        </p:spPr>
        <p:txBody>
          <a:bodyPr>
            <a:spAutoFit/>
          </a:bodyPr>
          <a:lstStyle/>
          <a:p>
            <a:pPr>
              <a:spcBef>
                <a:spcPct val="50000"/>
              </a:spcBef>
            </a:pPr>
            <a:r>
              <a:rPr lang="en-US"/>
              <a:t>T</a:t>
            </a:r>
          </a:p>
          <a:p>
            <a:pPr>
              <a:spcBef>
                <a:spcPct val="50000"/>
              </a:spcBef>
            </a:pPr>
            <a:r>
              <a:rPr lang="en-US"/>
              <a:t>I</a:t>
            </a:r>
          </a:p>
          <a:p>
            <a:pPr>
              <a:spcBef>
                <a:spcPct val="50000"/>
              </a:spcBef>
            </a:pPr>
            <a:r>
              <a:rPr lang="en-US"/>
              <a:t>M</a:t>
            </a:r>
          </a:p>
          <a:p>
            <a:pPr>
              <a:spcBef>
                <a:spcPct val="50000"/>
              </a:spcBef>
            </a:pPr>
            <a:r>
              <a:rPr lang="en-US"/>
              <a:t>E</a:t>
            </a:r>
          </a:p>
        </p:txBody>
      </p:sp>
      <p:sp>
        <p:nvSpPr>
          <p:cNvPr id="38005" name="Text Box 329"/>
          <p:cNvSpPr txBox="1">
            <a:spLocks noChangeArrowheads="1"/>
          </p:cNvSpPr>
          <p:nvPr/>
        </p:nvSpPr>
        <p:spPr bwMode="auto">
          <a:xfrm>
            <a:off x="990600" y="0"/>
            <a:ext cx="7620000" cy="457200"/>
          </a:xfrm>
          <a:prstGeom prst="rect">
            <a:avLst/>
          </a:prstGeom>
          <a:noFill/>
          <a:ln w="9525">
            <a:noFill/>
            <a:miter lim="800000"/>
            <a:headEnd/>
            <a:tailEnd/>
          </a:ln>
        </p:spPr>
        <p:txBody>
          <a:bodyPr>
            <a:spAutoFit/>
          </a:bodyPr>
          <a:lstStyle/>
          <a:p>
            <a:pPr>
              <a:spcBef>
                <a:spcPct val="50000"/>
              </a:spcBef>
            </a:pPr>
            <a:r>
              <a:rPr lang="en-US"/>
              <a:t>Implementation of Logical Clocks using Physical clocks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Mutual Exclusion</a:t>
            </a:r>
          </a:p>
        </p:txBody>
      </p:sp>
      <p:sp>
        <p:nvSpPr>
          <p:cNvPr id="38915" name="Rectangle 3"/>
          <p:cNvSpPr>
            <a:spLocks noGrp="1" noChangeArrowheads="1"/>
          </p:cNvSpPr>
          <p:nvPr>
            <p:ph type="body" idx="1"/>
          </p:nvPr>
        </p:nvSpPr>
        <p:spPr>
          <a:xfrm>
            <a:off x="152400" y="533400"/>
            <a:ext cx="8839200" cy="5943600"/>
          </a:xfrm>
        </p:spPr>
        <p:txBody>
          <a:bodyPr/>
          <a:lstStyle/>
          <a:p>
            <a:r>
              <a:rPr lang="en-US" smtClean="0">
                <a:solidFill>
                  <a:schemeClr val="tx1"/>
                </a:solidFill>
              </a:rPr>
              <a:t>Exclusiveness of access to a shared resource is called Mutual Exclusion</a:t>
            </a:r>
          </a:p>
          <a:p>
            <a:r>
              <a:rPr lang="en-US" smtClean="0">
                <a:solidFill>
                  <a:schemeClr val="tx1"/>
                </a:solidFill>
              </a:rPr>
              <a:t>Sections of programs that need exclusive  access to shared resources are referred as </a:t>
            </a:r>
            <a:r>
              <a:rPr lang="en-US" i="1" smtClean="0">
                <a:solidFill>
                  <a:schemeClr val="tx1"/>
                </a:solidFill>
              </a:rPr>
              <a:t>critical sections</a:t>
            </a:r>
          </a:p>
          <a:p>
            <a:r>
              <a:rPr lang="en-US" smtClean="0">
                <a:solidFill>
                  <a:schemeClr val="tx1"/>
                </a:solidFill>
              </a:rPr>
              <a:t>Algorithm for implementing mutual exclusion must satisfy</a:t>
            </a:r>
          </a:p>
          <a:p>
            <a:pPr lvl="1"/>
            <a:r>
              <a:rPr lang="en-US" smtClean="0"/>
              <a:t>Mutual exclusion</a:t>
            </a:r>
          </a:p>
          <a:p>
            <a:pPr marL="1225550" lvl="2" indent="-368300"/>
            <a:r>
              <a:rPr lang="en-US" smtClean="0"/>
              <a:t>Process that is granted a resource must release it before it can be granted to another process</a:t>
            </a:r>
          </a:p>
          <a:p>
            <a:pPr lvl="1"/>
            <a:r>
              <a:rPr lang="en-US" smtClean="0"/>
              <a:t>No starvation</a:t>
            </a:r>
          </a:p>
          <a:p>
            <a:pPr marL="1225550" lvl="2" indent="-368300"/>
            <a:r>
              <a:rPr lang="en-US" smtClean="0"/>
              <a:t>Every process that is granted the resource should eventually releases it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76200" y="457200"/>
            <a:ext cx="8763000" cy="6096000"/>
          </a:xfrm>
          <a:noFill/>
        </p:spPr>
        <p:txBody>
          <a:bodyPr/>
          <a:lstStyle/>
          <a:p>
            <a:pPr marL="457200" indent="-457200">
              <a:lnSpc>
                <a:spcPct val="105000"/>
              </a:lnSpc>
              <a:spcBef>
                <a:spcPct val="15000"/>
              </a:spcBef>
              <a:spcAft>
                <a:spcPct val="10000"/>
              </a:spcAft>
            </a:pPr>
            <a:r>
              <a:rPr lang="en-US" smtClean="0"/>
              <a:t>Approaches for implementing ME in DS are</a:t>
            </a:r>
          </a:p>
          <a:p>
            <a:pPr marL="914400" lvl="1" indent="-457200">
              <a:lnSpc>
                <a:spcPct val="100000"/>
              </a:lnSpc>
              <a:spcBef>
                <a:spcPct val="10000"/>
              </a:spcBef>
              <a:spcAft>
                <a:spcPct val="10000"/>
              </a:spcAft>
              <a:buFont typeface="Wingdings 3" pitchFamily="18" charset="2"/>
              <a:buAutoNum type="arabicPeriod"/>
            </a:pPr>
            <a:r>
              <a:rPr lang="en-US" smtClean="0">
                <a:solidFill>
                  <a:srgbClr val="0000CC"/>
                </a:solidFill>
              </a:rPr>
              <a:t>Centralized approach    </a:t>
            </a:r>
          </a:p>
          <a:p>
            <a:pPr marL="914400" lvl="1" indent="-457200">
              <a:lnSpc>
                <a:spcPct val="100000"/>
              </a:lnSpc>
              <a:spcBef>
                <a:spcPct val="10000"/>
              </a:spcBef>
              <a:spcAft>
                <a:spcPct val="10000"/>
              </a:spcAft>
              <a:buFont typeface="Wingdings 3" pitchFamily="18" charset="2"/>
              <a:buAutoNum type="arabicPeriod"/>
            </a:pPr>
            <a:r>
              <a:rPr lang="en-US" smtClean="0">
                <a:solidFill>
                  <a:srgbClr val="0000CC"/>
                </a:solidFill>
              </a:rPr>
              <a:t>Distributed Approach</a:t>
            </a:r>
          </a:p>
          <a:p>
            <a:pPr marL="914400" lvl="1" indent="-457200">
              <a:lnSpc>
                <a:spcPct val="100000"/>
              </a:lnSpc>
              <a:spcBef>
                <a:spcPct val="10000"/>
              </a:spcBef>
              <a:spcAft>
                <a:spcPct val="10000"/>
              </a:spcAft>
              <a:buFont typeface="Wingdings 3" pitchFamily="18" charset="2"/>
              <a:buAutoNum type="arabicPeriod"/>
            </a:pPr>
            <a:r>
              <a:rPr lang="en-US" smtClean="0">
                <a:solidFill>
                  <a:srgbClr val="0000CC"/>
                </a:solidFill>
              </a:rPr>
              <a:t>Token passing Approach</a:t>
            </a:r>
          </a:p>
          <a:p>
            <a:pPr marL="914400" lvl="1" indent="-457200">
              <a:lnSpc>
                <a:spcPct val="105000"/>
              </a:lnSpc>
              <a:spcBef>
                <a:spcPct val="15000"/>
              </a:spcBef>
              <a:spcAft>
                <a:spcPct val="10000"/>
              </a:spcAft>
              <a:buFont typeface="Wingdings 3" pitchFamily="18" charset="2"/>
              <a:buNone/>
            </a:pPr>
            <a:endParaRPr lang="en-US" sz="800" smtClean="0">
              <a:solidFill>
                <a:srgbClr val="0000CC"/>
              </a:solidFill>
            </a:endParaRPr>
          </a:p>
          <a:p>
            <a:pPr marL="914400" lvl="1" indent="-457200">
              <a:lnSpc>
                <a:spcPct val="105000"/>
              </a:lnSpc>
              <a:spcBef>
                <a:spcPct val="15000"/>
              </a:spcBef>
              <a:spcAft>
                <a:spcPct val="10000"/>
              </a:spcAft>
              <a:buFont typeface="Wingdings 3" pitchFamily="18" charset="2"/>
              <a:buNone/>
            </a:pPr>
            <a:r>
              <a:rPr lang="en-US" smtClean="0">
                <a:solidFill>
                  <a:srgbClr val="0000CC"/>
                </a:solidFill>
              </a:rPr>
              <a:t>Centralized approach</a:t>
            </a:r>
          </a:p>
          <a:p>
            <a:pPr marL="914400" lvl="1" indent="-457200">
              <a:lnSpc>
                <a:spcPct val="105000"/>
              </a:lnSpc>
              <a:spcBef>
                <a:spcPct val="15000"/>
              </a:spcBef>
              <a:spcAft>
                <a:spcPct val="10000"/>
              </a:spcAft>
            </a:pPr>
            <a:r>
              <a:rPr lang="en-US" smtClean="0"/>
              <a:t>One of the processes in the system is elected as the coordinator and coordinates the entry to the critical sections</a:t>
            </a:r>
          </a:p>
          <a:p>
            <a:pPr marL="914400" lvl="1" indent="-457200">
              <a:lnSpc>
                <a:spcPct val="105000"/>
              </a:lnSpc>
              <a:spcBef>
                <a:spcPct val="15000"/>
              </a:spcBef>
              <a:spcAft>
                <a:spcPct val="10000"/>
              </a:spcAft>
            </a:pPr>
            <a:r>
              <a:rPr lang="en-US" smtClean="0"/>
              <a:t>Process that wants to enter CS must seek permission from coordinator</a:t>
            </a:r>
          </a:p>
          <a:p>
            <a:pPr marL="914400" lvl="1" indent="-457200">
              <a:lnSpc>
                <a:spcPct val="105000"/>
              </a:lnSpc>
              <a:spcBef>
                <a:spcPct val="15000"/>
              </a:spcBef>
            </a:pPr>
            <a:r>
              <a:rPr lang="en-US" smtClean="0"/>
              <a:t>Coordinator grants permission to only one process at a time, when 2 or more process ask for permission</a:t>
            </a:r>
          </a:p>
          <a:p>
            <a:pPr marL="914400" lvl="1" indent="-457200">
              <a:lnSpc>
                <a:spcPct val="105000"/>
              </a:lnSpc>
              <a:spcBef>
                <a:spcPct val="15000"/>
              </a:spcBef>
            </a:pPr>
            <a:r>
              <a:rPr lang="en-US" smtClean="0"/>
              <a:t>Uses some scheduling algorithms</a:t>
            </a:r>
          </a:p>
          <a:p>
            <a:pPr marL="914400" lvl="1" indent="-457200">
              <a:lnSpc>
                <a:spcPct val="105000"/>
              </a:lnSpc>
              <a:spcBef>
                <a:spcPct val="15000"/>
              </a:spcBef>
            </a:pPr>
            <a:r>
              <a:rPr lang="en-US" smtClean="0"/>
              <a:t>Process must notify the coordinator after it exits the CS</a:t>
            </a:r>
          </a:p>
        </p:txBody>
      </p:sp>
      <p:sp>
        <p:nvSpPr>
          <p:cNvPr id="39939" name="Rectangle 4"/>
          <p:cNvSpPr>
            <a:spLocks noGrp="1" noChangeArrowheads="1"/>
          </p:cNvSpPr>
          <p:nvPr>
            <p:ph type="title"/>
          </p:nvPr>
        </p:nvSpPr>
        <p:spPr>
          <a:xfrm>
            <a:off x="0" y="0"/>
            <a:ext cx="9144000" cy="533400"/>
          </a:xfrm>
          <a:noFill/>
        </p:spPr>
        <p:txBody>
          <a:bodyPr/>
          <a:lstStyle/>
          <a:p>
            <a:r>
              <a:rPr lang="en-US" smtClean="0"/>
              <a:t>Mutual Exclusion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0" y="76200"/>
            <a:ext cx="8077200" cy="533400"/>
          </a:xfrm>
        </p:spPr>
        <p:txBody>
          <a:bodyPr/>
          <a:lstStyle/>
          <a:p>
            <a:r>
              <a:rPr lang="en-US" sz="3200" smtClean="0"/>
              <a:t>Mutual Exclusion</a:t>
            </a:r>
          </a:p>
        </p:txBody>
      </p:sp>
      <p:pic>
        <p:nvPicPr>
          <p:cNvPr id="40963" name="Picture 4"/>
          <p:cNvPicPr>
            <a:picLocks noChangeAspect="1" noChangeArrowheads="1"/>
          </p:cNvPicPr>
          <p:nvPr/>
        </p:nvPicPr>
        <p:blipFill>
          <a:blip r:embed="rId2"/>
          <a:srcRect l="24345" t="45921" r="21567" b="40634"/>
          <a:stretch>
            <a:fillRect/>
          </a:stretch>
        </p:blipFill>
        <p:spPr bwMode="auto">
          <a:xfrm>
            <a:off x="152400" y="609600"/>
            <a:ext cx="8686800" cy="3063875"/>
          </a:xfrm>
          <a:prstGeom prst="rect">
            <a:avLst/>
          </a:prstGeom>
          <a:noFill/>
          <a:ln w="9525">
            <a:noFill/>
            <a:miter lim="800000"/>
            <a:headEnd/>
            <a:tailEnd/>
          </a:ln>
        </p:spPr>
      </p:pic>
      <p:sp>
        <p:nvSpPr>
          <p:cNvPr id="40964" name="Rectangle 5"/>
          <p:cNvSpPr>
            <a:spLocks noGrp="1" noChangeArrowheads="1"/>
          </p:cNvSpPr>
          <p:nvPr>
            <p:ph type="body" idx="1"/>
          </p:nvPr>
        </p:nvSpPr>
        <p:spPr>
          <a:xfrm>
            <a:off x="0" y="3733800"/>
            <a:ext cx="8991600" cy="2895600"/>
          </a:xfrm>
        </p:spPr>
        <p:txBody>
          <a:bodyPr/>
          <a:lstStyle/>
          <a:p>
            <a:pPr marL="457200" indent="-457200">
              <a:lnSpc>
                <a:spcPct val="115000"/>
              </a:lnSpc>
              <a:spcBef>
                <a:spcPct val="30000"/>
              </a:spcBef>
              <a:buFontTx/>
              <a:buNone/>
            </a:pPr>
            <a:r>
              <a:rPr lang="en-US" smtClean="0">
                <a:solidFill>
                  <a:schemeClr val="tx1"/>
                </a:solidFill>
              </a:rPr>
              <a:t>Process 1 asks the coordinator for permission to enter a critical section.  Permission is granted</a:t>
            </a:r>
          </a:p>
          <a:p>
            <a:pPr marL="457200" indent="-457200">
              <a:lnSpc>
                <a:spcPct val="115000"/>
              </a:lnSpc>
              <a:spcBef>
                <a:spcPct val="30000"/>
              </a:spcBef>
              <a:buFontTx/>
              <a:buNone/>
            </a:pPr>
            <a:r>
              <a:rPr lang="en-US" smtClean="0">
                <a:solidFill>
                  <a:schemeClr val="tx1"/>
                </a:solidFill>
              </a:rPr>
              <a:t>Process 2 then asks permission to enter the same critical section.  The coordinator does not reply</a:t>
            </a:r>
          </a:p>
          <a:p>
            <a:pPr marL="457200" indent="-457200">
              <a:lnSpc>
                <a:spcPct val="115000"/>
              </a:lnSpc>
              <a:spcBef>
                <a:spcPct val="30000"/>
              </a:spcBef>
              <a:buFontTx/>
              <a:buNone/>
            </a:pPr>
            <a:r>
              <a:rPr lang="en-US" smtClean="0">
                <a:solidFill>
                  <a:schemeClr val="tx1"/>
                </a:solidFill>
              </a:rPr>
              <a:t>When process 1 exits the critical section, it tells the coordinator,  then coordinator replies to process 2</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1"/>
          </p:nvPr>
        </p:nvSpPr>
        <p:spPr>
          <a:xfrm>
            <a:off x="152400" y="609600"/>
            <a:ext cx="8686800" cy="6248400"/>
          </a:xfrm>
        </p:spPr>
        <p:txBody>
          <a:bodyPr/>
          <a:lstStyle/>
          <a:p>
            <a:pPr>
              <a:lnSpc>
                <a:spcPct val="125000"/>
              </a:lnSpc>
              <a:spcBef>
                <a:spcPct val="20000"/>
              </a:spcBef>
            </a:pPr>
            <a:r>
              <a:rPr lang="en-US" smtClean="0">
                <a:solidFill>
                  <a:srgbClr val="0000CC"/>
                </a:solidFill>
              </a:rPr>
              <a:t>Distributed approach</a:t>
            </a:r>
          </a:p>
          <a:p>
            <a:pPr lvl="1">
              <a:lnSpc>
                <a:spcPct val="125000"/>
              </a:lnSpc>
              <a:spcBef>
                <a:spcPct val="20000"/>
              </a:spcBef>
            </a:pPr>
            <a:r>
              <a:rPr lang="en-US" smtClean="0"/>
              <a:t>Decision making for ME</a:t>
            </a:r>
            <a:r>
              <a:rPr lang="en-US" b="0" smtClean="0"/>
              <a:t> </a:t>
            </a:r>
            <a:r>
              <a:rPr lang="en-US" smtClean="0"/>
              <a:t>is distributed across the entire system</a:t>
            </a:r>
          </a:p>
          <a:p>
            <a:pPr lvl="1">
              <a:lnSpc>
                <a:spcPct val="125000"/>
              </a:lnSpc>
              <a:spcBef>
                <a:spcPct val="20000"/>
              </a:spcBef>
            </a:pPr>
            <a:r>
              <a:rPr lang="en-US" smtClean="0"/>
              <a:t>Ricart and Agrawala algorithm for mutual algorithm </a:t>
            </a:r>
          </a:p>
          <a:p>
            <a:pPr marL="1257300" lvl="2" indent="-400050">
              <a:lnSpc>
                <a:spcPct val="125000"/>
              </a:lnSpc>
              <a:spcBef>
                <a:spcPct val="20000"/>
              </a:spcBef>
            </a:pPr>
            <a:r>
              <a:rPr lang="en-US" smtClean="0"/>
              <a:t>Requires total ordering of all events in the system</a:t>
            </a:r>
          </a:p>
          <a:p>
            <a:pPr marL="1257300" lvl="2" indent="-400050">
              <a:lnSpc>
                <a:spcPct val="125000"/>
              </a:lnSpc>
              <a:spcBef>
                <a:spcPct val="20000"/>
              </a:spcBef>
            </a:pPr>
            <a:r>
              <a:rPr lang="en-US" smtClean="0"/>
              <a:t>When a process wants to enter a CS, it sends a request message to all other processes</a:t>
            </a:r>
          </a:p>
          <a:p>
            <a:pPr marL="1257300" lvl="2" indent="-400050">
              <a:lnSpc>
                <a:spcPct val="125000"/>
              </a:lnSpc>
              <a:spcBef>
                <a:spcPct val="20000"/>
              </a:spcBef>
            </a:pPr>
            <a:r>
              <a:rPr lang="en-US" smtClean="0"/>
              <a:t>Message contains the following information</a:t>
            </a:r>
          </a:p>
          <a:p>
            <a:pPr marL="1600200" lvl="3">
              <a:lnSpc>
                <a:spcPct val="125000"/>
              </a:lnSpc>
              <a:spcBef>
                <a:spcPct val="20000"/>
              </a:spcBef>
            </a:pPr>
            <a:r>
              <a:rPr lang="en-US" smtClean="0"/>
              <a:t>Process identifier of the process</a:t>
            </a:r>
          </a:p>
          <a:p>
            <a:pPr marL="1600200" lvl="3">
              <a:lnSpc>
                <a:spcPct val="125000"/>
              </a:lnSpc>
              <a:spcBef>
                <a:spcPct val="20000"/>
              </a:spcBef>
            </a:pPr>
            <a:r>
              <a:rPr lang="en-US" smtClean="0"/>
              <a:t>Name of the CS  that process wants to enter</a:t>
            </a:r>
          </a:p>
          <a:p>
            <a:pPr marL="1600200" lvl="3">
              <a:lnSpc>
                <a:spcPct val="125000"/>
              </a:lnSpc>
              <a:spcBef>
                <a:spcPct val="20000"/>
              </a:spcBef>
            </a:pPr>
            <a:r>
              <a:rPr lang="en-US" smtClean="0"/>
              <a:t>Unique timestamp generated by the process for the request message</a:t>
            </a:r>
          </a:p>
        </p:txBody>
      </p:sp>
      <p:sp>
        <p:nvSpPr>
          <p:cNvPr id="41987" name="Rectangle 4"/>
          <p:cNvSpPr>
            <a:spLocks noGrp="1" noChangeArrowheads="1"/>
          </p:cNvSpPr>
          <p:nvPr>
            <p:ph type="title"/>
          </p:nvPr>
        </p:nvSpPr>
        <p:spPr>
          <a:noFill/>
        </p:spPr>
        <p:txBody>
          <a:bodyPr/>
          <a:lstStyle/>
          <a:p>
            <a:r>
              <a:rPr lang="en-US" smtClean="0"/>
              <a:t>Mutual Exclusion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a:xfrm>
            <a:off x="152400" y="609600"/>
            <a:ext cx="8686800" cy="6248400"/>
          </a:xfrm>
        </p:spPr>
        <p:txBody>
          <a:bodyPr/>
          <a:lstStyle/>
          <a:p>
            <a:pPr>
              <a:spcBef>
                <a:spcPct val="25000"/>
              </a:spcBef>
            </a:pPr>
            <a:r>
              <a:rPr lang="en-US" smtClean="0">
                <a:solidFill>
                  <a:schemeClr val="tx1"/>
                </a:solidFill>
              </a:rPr>
              <a:t>On receiving request message, a process either sends back reply immediately or defers sending a reply to sender based on following rules</a:t>
            </a:r>
          </a:p>
          <a:p>
            <a:pPr lvl="1">
              <a:spcBef>
                <a:spcPct val="25000"/>
              </a:spcBef>
            </a:pPr>
            <a:r>
              <a:rPr lang="en-US" smtClean="0"/>
              <a:t>If the receiver process is currently executing in the CS, it simply queues the request message and defers sending a reply</a:t>
            </a:r>
          </a:p>
          <a:p>
            <a:pPr lvl="1">
              <a:spcBef>
                <a:spcPct val="25000"/>
              </a:spcBef>
            </a:pPr>
            <a:r>
              <a:rPr lang="en-US" smtClean="0"/>
              <a:t>If the receiver process is currently not executing in the CS but is waiting for its turn, it compares the timestamp</a:t>
            </a:r>
          </a:p>
          <a:p>
            <a:pPr lvl="2">
              <a:spcBef>
                <a:spcPct val="25000"/>
              </a:spcBef>
            </a:pPr>
            <a:r>
              <a:rPr lang="en-US" smtClean="0"/>
              <a:t>If timestamp of the received request message is lower, it means sender process made a request before the receiver process to enter CS. So the receiver process immediately sends back reply message to the sender</a:t>
            </a:r>
          </a:p>
        </p:txBody>
      </p:sp>
      <p:sp>
        <p:nvSpPr>
          <p:cNvPr id="43011" name="Rectangle 4"/>
          <p:cNvSpPr>
            <a:spLocks noGrp="1" noChangeArrowheads="1"/>
          </p:cNvSpPr>
          <p:nvPr>
            <p:ph type="title"/>
          </p:nvPr>
        </p:nvSpPr>
        <p:spPr>
          <a:noFill/>
        </p:spPr>
        <p:txBody>
          <a:bodyPr/>
          <a:lstStyle/>
          <a:p>
            <a:r>
              <a:rPr lang="en-US" smtClean="0"/>
              <a:t>Mutual Exclusion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Clock Synchronization </a:t>
            </a:r>
          </a:p>
        </p:txBody>
      </p:sp>
      <p:sp>
        <p:nvSpPr>
          <p:cNvPr id="7171" name="Rectangle 3"/>
          <p:cNvSpPr>
            <a:spLocks noGrp="1" noChangeArrowheads="1"/>
          </p:cNvSpPr>
          <p:nvPr>
            <p:ph type="body" idx="1"/>
          </p:nvPr>
        </p:nvSpPr>
        <p:spPr>
          <a:xfrm>
            <a:off x="381000" y="762000"/>
            <a:ext cx="8229600" cy="5638800"/>
          </a:xfrm>
        </p:spPr>
        <p:txBody>
          <a:bodyPr/>
          <a:lstStyle/>
          <a:p>
            <a:r>
              <a:rPr lang="en-US" smtClean="0">
                <a:solidFill>
                  <a:schemeClr val="tx1"/>
                </a:solidFill>
              </a:rPr>
              <a:t>Every computer needs a timer mechanism to keep track of current time and also for various accounting purposes</a:t>
            </a:r>
          </a:p>
          <a:p>
            <a:r>
              <a:rPr lang="en-US" smtClean="0">
                <a:solidFill>
                  <a:schemeClr val="tx1"/>
                </a:solidFill>
              </a:rPr>
              <a:t>In distributed systems an application may have processes that concurrently run on multiple nodes</a:t>
            </a:r>
          </a:p>
          <a:p>
            <a:pPr>
              <a:lnSpc>
                <a:spcPct val="120000"/>
              </a:lnSpc>
            </a:pPr>
            <a:r>
              <a:rPr lang="en-US" smtClean="0">
                <a:solidFill>
                  <a:schemeClr val="tx1"/>
                </a:solidFill>
              </a:rPr>
              <a:t>For correct results, several distributed applications require that the clocks of the nodes be synchronized with each other</a:t>
            </a:r>
          </a:p>
          <a:p>
            <a:pPr lvl="1">
              <a:lnSpc>
                <a:spcPct val="120000"/>
              </a:lnSpc>
            </a:pPr>
            <a:r>
              <a:rPr lang="en-US" smtClean="0"/>
              <a:t>Ex.  An online reservation system</a:t>
            </a:r>
          </a:p>
          <a:p>
            <a:r>
              <a:rPr lang="en-US" smtClean="0">
                <a:solidFill>
                  <a:schemeClr val="tx1"/>
                </a:solidFill>
              </a:rPr>
              <a:t>Synchronized clocks also enable us to measure the duration of distributed activities that start at one node and terminate on other node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a:xfrm>
            <a:off x="304800" y="1371600"/>
            <a:ext cx="8686800" cy="4876800"/>
          </a:xfrm>
        </p:spPr>
        <p:txBody>
          <a:bodyPr/>
          <a:lstStyle/>
          <a:p>
            <a:pPr lvl="2"/>
            <a:r>
              <a:rPr lang="en-US" smtClean="0"/>
              <a:t>If timestamp of receiver process's request message is lower, the receiver queues the received request message and defers sending reply message</a:t>
            </a:r>
          </a:p>
          <a:p>
            <a:pPr lvl="2"/>
            <a:r>
              <a:rPr lang="en-US" smtClean="0"/>
              <a:t>If the receiver process neither is in CS nor is waiting for its turn to enter CS, it immediately sends back the reply message</a:t>
            </a:r>
          </a:p>
        </p:txBody>
      </p:sp>
      <p:sp>
        <p:nvSpPr>
          <p:cNvPr id="44035" name="Rectangle 4"/>
          <p:cNvSpPr>
            <a:spLocks noGrp="1" noChangeArrowheads="1"/>
          </p:cNvSpPr>
          <p:nvPr>
            <p:ph type="title"/>
          </p:nvPr>
        </p:nvSpPr>
        <p:spPr>
          <a:noFill/>
        </p:spPr>
        <p:txBody>
          <a:bodyPr/>
          <a:lstStyle/>
          <a:p>
            <a:r>
              <a:rPr lang="en-US" smtClean="0"/>
              <a:t>Mutual Exclusion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12" name="Text Box 136"/>
          <p:cNvSpPr txBox="1">
            <a:spLocks noChangeArrowheads="1"/>
          </p:cNvSpPr>
          <p:nvPr/>
        </p:nvSpPr>
        <p:spPr bwMode="auto">
          <a:xfrm rot="5400000">
            <a:off x="4947444" y="1972469"/>
            <a:ext cx="1800225" cy="366713"/>
          </a:xfrm>
          <a:prstGeom prst="rect">
            <a:avLst/>
          </a:prstGeom>
          <a:noFill/>
          <a:ln w="28575" algn="ctr">
            <a:noFill/>
            <a:miter lim="800000"/>
            <a:headEnd/>
            <a:tailEnd/>
          </a:ln>
        </p:spPr>
        <p:txBody>
          <a:bodyPr>
            <a:spAutoFit/>
          </a:bodyPr>
          <a:lstStyle/>
          <a:p>
            <a:pPr algn="ctr">
              <a:spcBef>
                <a:spcPct val="50000"/>
              </a:spcBef>
            </a:pPr>
            <a:r>
              <a:rPr lang="en-US" sz="1800"/>
              <a:t>Time stamp = 4 </a:t>
            </a:r>
          </a:p>
        </p:txBody>
      </p:sp>
      <p:sp>
        <p:nvSpPr>
          <p:cNvPr id="45059" name="Rectangle 2"/>
          <p:cNvSpPr>
            <a:spLocks noGrp="1" noChangeArrowheads="1"/>
          </p:cNvSpPr>
          <p:nvPr>
            <p:ph type="title"/>
          </p:nvPr>
        </p:nvSpPr>
        <p:spPr/>
        <p:txBody>
          <a:bodyPr/>
          <a:lstStyle/>
          <a:p>
            <a:r>
              <a:rPr lang="en-US" sz="3200" smtClean="0"/>
              <a:t>Mutual Exclusion</a:t>
            </a:r>
          </a:p>
        </p:txBody>
      </p:sp>
      <p:sp>
        <p:nvSpPr>
          <p:cNvPr id="101382" name="Oval 6"/>
          <p:cNvSpPr>
            <a:spLocks noChangeArrowheads="1"/>
          </p:cNvSpPr>
          <p:nvPr/>
        </p:nvSpPr>
        <p:spPr bwMode="auto">
          <a:xfrm>
            <a:off x="5397500" y="874713"/>
            <a:ext cx="552450" cy="533400"/>
          </a:xfrm>
          <a:prstGeom prst="ellipse">
            <a:avLst/>
          </a:prstGeom>
          <a:solidFill>
            <a:srgbClr val="FFFF00"/>
          </a:solidFill>
          <a:ln w="28575" algn="ctr">
            <a:solidFill>
              <a:srgbClr val="000000"/>
            </a:solidFill>
            <a:round/>
            <a:headEnd/>
            <a:tailEnd/>
          </a:ln>
        </p:spPr>
        <p:txBody>
          <a:bodyPr/>
          <a:lstStyle/>
          <a:p>
            <a:r>
              <a:rPr lang="en-US" sz="1600"/>
              <a:t>P2</a:t>
            </a:r>
          </a:p>
        </p:txBody>
      </p:sp>
      <p:sp>
        <p:nvSpPr>
          <p:cNvPr id="101385" name="Line 9"/>
          <p:cNvSpPr>
            <a:spLocks noChangeShapeType="1"/>
          </p:cNvSpPr>
          <p:nvPr/>
        </p:nvSpPr>
        <p:spPr bwMode="auto">
          <a:xfrm>
            <a:off x="3060700" y="874713"/>
            <a:ext cx="2522538" cy="0"/>
          </a:xfrm>
          <a:prstGeom prst="line">
            <a:avLst/>
          </a:prstGeom>
          <a:noFill/>
          <a:ln w="28575">
            <a:solidFill>
              <a:srgbClr val="000000"/>
            </a:solidFill>
            <a:round/>
            <a:headEnd/>
            <a:tailEnd type="triangle" w="lg" len="lg"/>
          </a:ln>
        </p:spPr>
        <p:txBody>
          <a:bodyPr/>
          <a:lstStyle/>
          <a:p>
            <a:endParaRPr lang="en-US"/>
          </a:p>
        </p:txBody>
      </p:sp>
      <p:sp>
        <p:nvSpPr>
          <p:cNvPr id="101386" name="Line 10"/>
          <p:cNvSpPr>
            <a:spLocks noChangeShapeType="1"/>
          </p:cNvSpPr>
          <p:nvPr/>
        </p:nvSpPr>
        <p:spPr bwMode="auto">
          <a:xfrm>
            <a:off x="3187700" y="1179513"/>
            <a:ext cx="2209800" cy="0"/>
          </a:xfrm>
          <a:prstGeom prst="line">
            <a:avLst/>
          </a:prstGeom>
          <a:noFill/>
          <a:ln w="28575">
            <a:solidFill>
              <a:srgbClr val="000000"/>
            </a:solidFill>
            <a:round/>
            <a:headEnd type="triangle" w="lg" len="lg"/>
            <a:tailEnd/>
          </a:ln>
        </p:spPr>
        <p:txBody>
          <a:bodyPr/>
          <a:lstStyle/>
          <a:p>
            <a:endParaRPr lang="en-US"/>
          </a:p>
        </p:txBody>
      </p:sp>
      <p:sp>
        <p:nvSpPr>
          <p:cNvPr id="101387" name="Line 11"/>
          <p:cNvSpPr>
            <a:spLocks noChangeShapeType="1"/>
          </p:cNvSpPr>
          <p:nvPr/>
        </p:nvSpPr>
        <p:spPr bwMode="auto">
          <a:xfrm>
            <a:off x="2921000" y="1341438"/>
            <a:ext cx="0" cy="1600200"/>
          </a:xfrm>
          <a:prstGeom prst="line">
            <a:avLst/>
          </a:prstGeom>
          <a:noFill/>
          <a:ln w="28575">
            <a:solidFill>
              <a:srgbClr val="000000"/>
            </a:solidFill>
            <a:round/>
            <a:headEnd/>
            <a:tailEnd type="triangle" w="lg" len="lg"/>
          </a:ln>
        </p:spPr>
        <p:txBody>
          <a:bodyPr/>
          <a:lstStyle/>
          <a:p>
            <a:endParaRPr lang="en-US"/>
          </a:p>
        </p:txBody>
      </p:sp>
      <p:sp>
        <p:nvSpPr>
          <p:cNvPr id="101388" name="Line 12"/>
          <p:cNvSpPr>
            <a:spLocks noChangeShapeType="1"/>
          </p:cNvSpPr>
          <p:nvPr/>
        </p:nvSpPr>
        <p:spPr bwMode="auto">
          <a:xfrm>
            <a:off x="5664200" y="1408113"/>
            <a:ext cx="0" cy="1533525"/>
          </a:xfrm>
          <a:prstGeom prst="line">
            <a:avLst/>
          </a:prstGeom>
          <a:noFill/>
          <a:ln w="28575">
            <a:solidFill>
              <a:srgbClr val="000000"/>
            </a:solidFill>
            <a:round/>
            <a:headEnd/>
            <a:tailEnd type="triangle" w="lg" len="lg"/>
          </a:ln>
        </p:spPr>
        <p:txBody>
          <a:bodyPr/>
          <a:lstStyle/>
          <a:p>
            <a:endParaRPr lang="en-US"/>
          </a:p>
        </p:txBody>
      </p:sp>
      <p:sp>
        <p:nvSpPr>
          <p:cNvPr id="101389" name="Line 13"/>
          <p:cNvSpPr>
            <a:spLocks noChangeShapeType="1"/>
          </p:cNvSpPr>
          <p:nvPr/>
        </p:nvSpPr>
        <p:spPr bwMode="auto">
          <a:xfrm flipH="1">
            <a:off x="3206750" y="1341438"/>
            <a:ext cx="2279650" cy="1714500"/>
          </a:xfrm>
          <a:prstGeom prst="line">
            <a:avLst/>
          </a:prstGeom>
          <a:noFill/>
          <a:ln w="28575">
            <a:solidFill>
              <a:srgbClr val="000000"/>
            </a:solidFill>
            <a:round/>
            <a:headEnd/>
            <a:tailEnd type="triangle" w="lg" len="lg"/>
          </a:ln>
        </p:spPr>
        <p:txBody>
          <a:bodyPr/>
          <a:lstStyle/>
          <a:p>
            <a:endParaRPr lang="en-US"/>
          </a:p>
        </p:txBody>
      </p:sp>
      <p:sp>
        <p:nvSpPr>
          <p:cNvPr id="101390" name="Line 14"/>
          <p:cNvSpPr>
            <a:spLocks noChangeShapeType="1"/>
          </p:cNvSpPr>
          <p:nvPr/>
        </p:nvSpPr>
        <p:spPr bwMode="auto">
          <a:xfrm>
            <a:off x="3060700" y="1255713"/>
            <a:ext cx="2374900" cy="1800225"/>
          </a:xfrm>
          <a:prstGeom prst="line">
            <a:avLst/>
          </a:prstGeom>
          <a:noFill/>
          <a:ln w="28575">
            <a:solidFill>
              <a:srgbClr val="000000"/>
            </a:solidFill>
            <a:round/>
            <a:headEnd/>
            <a:tailEnd type="triangle" w="lg" len="lg"/>
          </a:ln>
        </p:spPr>
        <p:txBody>
          <a:bodyPr/>
          <a:lstStyle/>
          <a:p>
            <a:endParaRPr lang="en-US"/>
          </a:p>
        </p:txBody>
      </p:sp>
      <p:sp>
        <p:nvSpPr>
          <p:cNvPr id="101391" name="Text Box 15"/>
          <p:cNvSpPr txBox="1">
            <a:spLocks noChangeArrowheads="1"/>
          </p:cNvSpPr>
          <p:nvPr/>
        </p:nvSpPr>
        <p:spPr bwMode="auto">
          <a:xfrm>
            <a:off x="3416300" y="569913"/>
            <a:ext cx="1981200" cy="366712"/>
          </a:xfrm>
          <a:prstGeom prst="rect">
            <a:avLst/>
          </a:prstGeom>
          <a:noFill/>
          <a:ln w="28575" algn="ctr">
            <a:noFill/>
            <a:miter lim="800000"/>
            <a:headEnd/>
            <a:tailEnd/>
          </a:ln>
        </p:spPr>
        <p:txBody>
          <a:bodyPr>
            <a:spAutoFit/>
          </a:bodyPr>
          <a:lstStyle/>
          <a:p>
            <a:pPr algn="ctr">
              <a:spcBef>
                <a:spcPct val="50000"/>
              </a:spcBef>
            </a:pPr>
            <a:r>
              <a:rPr lang="en-US" sz="1800"/>
              <a:t>Time stamp = 6 </a:t>
            </a:r>
          </a:p>
        </p:txBody>
      </p:sp>
      <p:sp>
        <p:nvSpPr>
          <p:cNvPr id="101392" name="Oval 16"/>
          <p:cNvSpPr>
            <a:spLocks noChangeArrowheads="1"/>
          </p:cNvSpPr>
          <p:nvPr/>
        </p:nvSpPr>
        <p:spPr bwMode="auto">
          <a:xfrm>
            <a:off x="5397500" y="2932113"/>
            <a:ext cx="552450" cy="533400"/>
          </a:xfrm>
          <a:prstGeom prst="ellipse">
            <a:avLst/>
          </a:prstGeom>
          <a:solidFill>
            <a:srgbClr val="FFFF00"/>
          </a:solidFill>
          <a:ln w="28575" algn="ctr">
            <a:solidFill>
              <a:srgbClr val="000000"/>
            </a:solidFill>
            <a:round/>
            <a:headEnd/>
            <a:tailEnd/>
          </a:ln>
        </p:spPr>
        <p:txBody>
          <a:bodyPr/>
          <a:lstStyle/>
          <a:p>
            <a:r>
              <a:rPr lang="en-US" sz="1600"/>
              <a:t>P3</a:t>
            </a:r>
          </a:p>
        </p:txBody>
      </p:sp>
      <p:sp>
        <p:nvSpPr>
          <p:cNvPr id="101393" name="Oval 17"/>
          <p:cNvSpPr>
            <a:spLocks noChangeArrowheads="1"/>
          </p:cNvSpPr>
          <p:nvPr/>
        </p:nvSpPr>
        <p:spPr bwMode="auto">
          <a:xfrm>
            <a:off x="2730500" y="2932113"/>
            <a:ext cx="552450" cy="533400"/>
          </a:xfrm>
          <a:prstGeom prst="ellipse">
            <a:avLst/>
          </a:prstGeom>
          <a:solidFill>
            <a:srgbClr val="FFFF00"/>
          </a:solidFill>
          <a:ln w="28575">
            <a:solidFill>
              <a:srgbClr val="000000"/>
            </a:solidFill>
            <a:round/>
            <a:headEnd/>
            <a:tailEnd/>
          </a:ln>
        </p:spPr>
        <p:txBody>
          <a:bodyPr/>
          <a:lstStyle/>
          <a:p>
            <a:r>
              <a:rPr lang="en-US" sz="1600"/>
              <a:t>P4</a:t>
            </a:r>
          </a:p>
        </p:txBody>
      </p:sp>
      <p:sp>
        <p:nvSpPr>
          <p:cNvPr id="101394" name="Oval 18"/>
          <p:cNvSpPr>
            <a:spLocks noChangeArrowheads="1"/>
          </p:cNvSpPr>
          <p:nvPr/>
        </p:nvSpPr>
        <p:spPr bwMode="auto">
          <a:xfrm>
            <a:off x="2654300" y="798513"/>
            <a:ext cx="552450" cy="533400"/>
          </a:xfrm>
          <a:prstGeom prst="ellipse">
            <a:avLst/>
          </a:prstGeom>
          <a:solidFill>
            <a:srgbClr val="FFFF00"/>
          </a:solidFill>
          <a:ln w="28575" algn="ctr">
            <a:solidFill>
              <a:srgbClr val="000000"/>
            </a:solidFill>
            <a:round/>
            <a:headEnd/>
            <a:tailEnd/>
          </a:ln>
        </p:spPr>
        <p:txBody>
          <a:bodyPr/>
          <a:lstStyle/>
          <a:p>
            <a:r>
              <a:rPr lang="en-US" sz="1600"/>
              <a:t>P1</a:t>
            </a:r>
          </a:p>
        </p:txBody>
      </p:sp>
      <p:sp>
        <p:nvSpPr>
          <p:cNvPr id="101395" name="Text Box 19"/>
          <p:cNvSpPr txBox="1">
            <a:spLocks noChangeArrowheads="1"/>
          </p:cNvSpPr>
          <p:nvPr/>
        </p:nvSpPr>
        <p:spPr bwMode="auto">
          <a:xfrm rot="-5400000">
            <a:off x="1756569" y="1972469"/>
            <a:ext cx="1800225" cy="366713"/>
          </a:xfrm>
          <a:prstGeom prst="rect">
            <a:avLst/>
          </a:prstGeom>
          <a:noFill/>
          <a:ln w="28575" algn="ctr">
            <a:noFill/>
            <a:miter lim="800000"/>
            <a:headEnd/>
            <a:tailEnd/>
          </a:ln>
        </p:spPr>
        <p:txBody>
          <a:bodyPr>
            <a:spAutoFit/>
          </a:bodyPr>
          <a:lstStyle/>
          <a:p>
            <a:pPr algn="ctr">
              <a:spcBef>
                <a:spcPct val="50000"/>
              </a:spcBef>
            </a:pPr>
            <a:r>
              <a:rPr lang="en-US" sz="1800"/>
              <a:t>Time stamp = 6 </a:t>
            </a:r>
          </a:p>
        </p:txBody>
      </p:sp>
      <p:sp>
        <p:nvSpPr>
          <p:cNvPr id="101396" name="Text Box 20"/>
          <p:cNvSpPr txBox="1">
            <a:spLocks noChangeArrowheads="1"/>
          </p:cNvSpPr>
          <p:nvPr/>
        </p:nvSpPr>
        <p:spPr bwMode="auto">
          <a:xfrm>
            <a:off x="3416300" y="889000"/>
            <a:ext cx="1981200" cy="366713"/>
          </a:xfrm>
          <a:prstGeom prst="rect">
            <a:avLst/>
          </a:prstGeom>
          <a:noFill/>
          <a:ln w="28575" algn="ctr">
            <a:noFill/>
            <a:miter lim="800000"/>
            <a:headEnd/>
            <a:tailEnd/>
          </a:ln>
        </p:spPr>
        <p:txBody>
          <a:bodyPr>
            <a:spAutoFit/>
          </a:bodyPr>
          <a:lstStyle/>
          <a:p>
            <a:pPr algn="ctr">
              <a:spcBef>
                <a:spcPct val="50000"/>
              </a:spcBef>
            </a:pPr>
            <a:r>
              <a:rPr lang="en-US" sz="1800"/>
              <a:t>Time stamp = 4 </a:t>
            </a:r>
          </a:p>
        </p:txBody>
      </p:sp>
      <p:sp>
        <p:nvSpPr>
          <p:cNvPr id="101397" name="Text Box 21"/>
          <p:cNvSpPr txBox="1">
            <a:spLocks noChangeArrowheads="1"/>
          </p:cNvSpPr>
          <p:nvPr/>
        </p:nvSpPr>
        <p:spPr bwMode="auto">
          <a:xfrm rot="2152928">
            <a:off x="2840038" y="1843088"/>
            <a:ext cx="1981200" cy="336550"/>
          </a:xfrm>
          <a:prstGeom prst="rect">
            <a:avLst/>
          </a:prstGeom>
          <a:noFill/>
          <a:ln w="28575" algn="ctr">
            <a:noFill/>
            <a:miter lim="800000"/>
            <a:headEnd/>
            <a:tailEnd/>
          </a:ln>
        </p:spPr>
        <p:txBody>
          <a:bodyPr>
            <a:spAutoFit/>
          </a:bodyPr>
          <a:lstStyle/>
          <a:p>
            <a:pPr algn="ctr">
              <a:spcBef>
                <a:spcPct val="50000"/>
              </a:spcBef>
            </a:pPr>
            <a:r>
              <a:rPr lang="en-US" sz="1600"/>
              <a:t>Time stamp = 6 </a:t>
            </a:r>
          </a:p>
        </p:txBody>
      </p:sp>
      <p:sp>
        <p:nvSpPr>
          <p:cNvPr id="101398" name="Text Box 22"/>
          <p:cNvSpPr txBox="1">
            <a:spLocks noChangeArrowheads="1"/>
          </p:cNvSpPr>
          <p:nvPr/>
        </p:nvSpPr>
        <p:spPr bwMode="auto">
          <a:xfrm rot="-2200461">
            <a:off x="3870325" y="1506538"/>
            <a:ext cx="1712913" cy="336550"/>
          </a:xfrm>
          <a:prstGeom prst="rect">
            <a:avLst/>
          </a:prstGeom>
          <a:noFill/>
          <a:ln w="28575" algn="ctr">
            <a:noFill/>
            <a:miter lim="800000"/>
            <a:headEnd/>
            <a:tailEnd/>
          </a:ln>
        </p:spPr>
        <p:txBody>
          <a:bodyPr>
            <a:spAutoFit/>
          </a:bodyPr>
          <a:lstStyle/>
          <a:p>
            <a:pPr algn="ctr">
              <a:spcBef>
                <a:spcPct val="50000"/>
              </a:spcBef>
            </a:pPr>
            <a:r>
              <a:rPr lang="en-US" sz="1600"/>
              <a:t>Time stamp = 4 </a:t>
            </a:r>
          </a:p>
        </p:txBody>
      </p:sp>
      <p:sp>
        <p:nvSpPr>
          <p:cNvPr id="101419" name="Oval 43"/>
          <p:cNvSpPr>
            <a:spLocks noChangeArrowheads="1"/>
          </p:cNvSpPr>
          <p:nvPr/>
        </p:nvSpPr>
        <p:spPr bwMode="auto">
          <a:xfrm>
            <a:off x="5316538" y="4038600"/>
            <a:ext cx="552450" cy="533400"/>
          </a:xfrm>
          <a:prstGeom prst="ellipse">
            <a:avLst/>
          </a:prstGeom>
          <a:solidFill>
            <a:srgbClr val="FFFF00"/>
          </a:solidFill>
          <a:ln w="28575" algn="ctr">
            <a:solidFill>
              <a:srgbClr val="000000"/>
            </a:solidFill>
            <a:round/>
            <a:headEnd/>
            <a:tailEnd/>
          </a:ln>
        </p:spPr>
        <p:txBody>
          <a:bodyPr/>
          <a:lstStyle/>
          <a:p>
            <a:r>
              <a:rPr lang="en-US" sz="1600"/>
              <a:t>P2</a:t>
            </a:r>
          </a:p>
        </p:txBody>
      </p:sp>
      <p:sp>
        <p:nvSpPr>
          <p:cNvPr id="101420" name="Line 44"/>
          <p:cNvSpPr>
            <a:spLocks noChangeShapeType="1"/>
          </p:cNvSpPr>
          <p:nvPr/>
        </p:nvSpPr>
        <p:spPr bwMode="auto">
          <a:xfrm>
            <a:off x="3125788" y="4213225"/>
            <a:ext cx="2190750" cy="0"/>
          </a:xfrm>
          <a:prstGeom prst="line">
            <a:avLst/>
          </a:prstGeom>
          <a:noFill/>
          <a:ln w="28575">
            <a:solidFill>
              <a:srgbClr val="000000"/>
            </a:solidFill>
            <a:round/>
            <a:headEnd/>
            <a:tailEnd type="triangle" w="lg" len="lg"/>
          </a:ln>
        </p:spPr>
        <p:txBody>
          <a:bodyPr/>
          <a:lstStyle/>
          <a:p>
            <a:endParaRPr lang="en-US"/>
          </a:p>
        </p:txBody>
      </p:sp>
      <p:sp>
        <p:nvSpPr>
          <p:cNvPr id="101423" name="Line 47"/>
          <p:cNvSpPr>
            <a:spLocks noChangeShapeType="1"/>
          </p:cNvSpPr>
          <p:nvPr/>
        </p:nvSpPr>
        <p:spPr bwMode="auto">
          <a:xfrm>
            <a:off x="5583238" y="4572000"/>
            <a:ext cx="0" cy="1533525"/>
          </a:xfrm>
          <a:prstGeom prst="line">
            <a:avLst/>
          </a:prstGeom>
          <a:noFill/>
          <a:ln w="28575">
            <a:solidFill>
              <a:srgbClr val="000000"/>
            </a:solidFill>
            <a:round/>
            <a:headEnd type="triangle" w="lg" len="lg"/>
            <a:tailEnd/>
          </a:ln>
        </p:spPr>
        <p:txBody>
          <a:bodyPr/>
          <a:lstStyle/>
          <a:p>
            <a:endParaRPr lang="en-US"/>
          </a:p>
        </p:txBody>
      </p:sp>
      <p:sp>
        <p:nvSpPr>
          <p:cNvPr id="101425" name="Line 49"/>
          <p:cNvSpPr>
            <a:spLocks noChangeShapeType="1"/>
          </p:cNvSpPr>
          <p:nvPr/>
        </p:nvSpPr>
        <p:spPr bwMode="auto">
          <a:xfrm>
            <a:off x="2979738" y="4419600"/>
            <a:ext cx="2374900" cy="1800225"/>
          </a:xfrm>
          <a:prstGeom prst="line">
            <a:avLst/>
          </a:prstGeom>
          <a:noFill/>
          <a:ln w="28575">
            <a:solidFill>
              <a:srgbClr val="000000"/>
            </a:solidFill>
            <a:round/>
            <a:headEnd type="triangle" w="lg" len="lg"/>
            <a:tailEnd/>
          </a:ln>
        </p:spPr>
        <p:txBody>
          <a:bodyPr/>
          <a:lstStyle/>
          <a:p>
            <a:endParaRPr lang="en-US"/>
          </a:p>
        </p:txBody>
      </p:sp>
      <p:sp>
        <p:nvSpPr>
          <p:cNvPr id="101426" name="Text Box 50"/>
          <p:cNvSpPr txBox="1">
            <a:spLocks noChangeArrowheads="1"/>
          </p:cNvSpPr>
          <p:nvPr/>
        </p:nvSpPr>
        <p:spPr bwMode="auto">
          <a:xfrm>
            <a:off x="3335338" y="3916363"/>
            <a:ext cx="1981200" cy="366712"/>
          </a:xfrm>
          <a:prstGeom prst="rect">
            <a:avLst/>
          </a:prstGeom>
          <a:noFill/>
          <a:ln w="28575" algn="ctr">
            <a:noFill/>
            <a:miter lim="800000"/>
            <a:headEnd/>
            <a:tailEnd/>
          </a:ln>
        </p:spPr>
        <p:txBody>
          <a:bodyPr>
            <a:spAutoFit/>
          </a:bodyPr>
          <a:lstStyle/>
          <a:p>
            <a:pPr algn="ctr">
              <a:spcBef>
                <a:spcPct val="50000"/>
              </a:spcBef>
            </a:pPr>
            <a:r>
              <a:rPr lang="en-US" sz="1800"/>
              <a:t>OK </a:t>
            </a:r>
          </a:p>
        </p:txBody>
      </p:sp>
      <p:sp>
        <p:nvSpPr>
          <p:cNvPr id="101427" name="Oval 51"/>
          <p:cNvSpPr>
            <a:spLocks noChangeArrowheads="1"/>
          </p:cNvSpPr>
          <p:nvPr/>
        </p:nvSpPr>
        <p:spPr bwMode="auto">
          <a:xfrm>
            <a:off x="5316538" y="6096000"/>
            <a:ext cx="552450" cy="533400"/>
          </a:xfrm>
          <a:prstGeom prst="ellipse">
            <a:avLst/>
          </a:prstGeom>
          <a:solidFill>
            <a:srgbClr val="FFFF00"/>
          </a:solidFill>
          <a:ln w="28575" algn="ctr">
            <a:solidFill>
              <a:srgbClr val="000000"/>
            </a:solidFill>
            <a:round/>
            <a:headEnd/>
            <a:tailEnd/>
          </a:ln>
        </p:spPr>
        <p:txBody>
          <a:bodyPr/>
          <a:lstStyle/>
          <a:p>
            <a:r>
              <a:rPr lang="en-US" sz="1600"/>
              <a:t>P3</a:t>
            </a:r>
          </a:p>
        </p:txBody>
      </p:sp>
      <p:sp>
        <p:nvSpPr>
          <p:cNvPr id="101428" name="Oval 52"/>
          <p:cNvSpPr>
            <a:spLocks noChangeArrowheads="1"/>
          </p:cNvSpPr>
          <p:nvPr/>
        </p:nvSpPr>
        <p:spPr bwMode="auto">
          <a:xfrm>
            <a:off x="2649538" y="6096000"/>
            <a:ext cx="552450" cy="533400"/>
          </a:xfrm>
          <a:prstGeom prst="ellipse">
            <a:avLst/>
          </a:prstGeom>
          <a:solidFill>
            <a:srgbClr val="FFFF00"/>
          </a:solidFill>
          <a:ln w="28575">
            <a:solidFill>
              <a:srgbClr val="000000"/>
            </a:solidFill>
            <a:round/>
            <a:headEnd/>
            <a:tailEnd/>
          </a:ln>
        </p:spPr>
        <p:txBody>
          <a:bodyPr/>
          <a:lstStyle/>
          <a:p>
            <a:r>
              <a:rPr lang="en-US" sz="1600"/>
              <a:t>P4</a:t>
            </a:r>
          </a:p>
        </p:txBody>
      </p:sp>
      <p:sp>
        <p:nvSpPr>
          <p:cNvPr id="101429" name="Oval 53"/>
          <p:cNvSpPr>
            <a:spLocks noChangeArrowheads="1"/>
          </p:cNvSpPr>
          <p:nvPr/>
        </p:nvSpPr>
        <p:spPr bwMode="auto">
          <a:xfrm>
            <a:off x="2573338" y="3962400"/>
            <a:ext cx="552450" cy="533400"/>
          </a:xfrm>
          <a:prstGeom prst="ellipse">
            <a:avLst/>
          </a:prstGeom>
          <a:solidFill>
            <a:srgbClr val="FFFF00"/>
          </a:solidFill>
          <a:ln w="28575" algn="ctr">
            <a:solidFill>
              <a:srgbClr val="000000"/>
            </a:solidFill>
            <a:round/>
            <a:headEnd/>
            <a:tailEnd/>
          </a:ln>
        </p:spPr>
        <p:txBody>
          <a:bodyPr/>
          <a:lstStyle/>
          <a:p>
            <a:r>
              <a:rPr lang="en-US" sz="1600"/>
              <a:t>P1</a:t>
            </a:r>
          </a:p>
        </p:txBody>
      </p:sp>
      <p:sp>
        <p:nvSpPr>
          <p:cNvPr id="101432" name="Text Box 56"/>
          <p:cNvSpPr txBox="1">
            <a:spLocks noChangeArrowheads="1"/>
          </p:cNvSpPr>
          <p:nvPr/>
        </p:nvSpPr>
        <p:spPr bwMode="auto">
          <a:xfrm rot="2152928">
            <a:off x="3206750" y="4954588"/>
            <a:ext cx="1981200" cy="366712"/>
          </a:xfrm>
          <a:prstGeom prst="rect">
            <a:avLst/>
          </a:prstGeom>
          <a:noFill/>
          <a:ln w="28575" algn="ctr">
            <a:noFill/>
            <a:miter lim="800000"/>
            <a:headEnd/>
            <a:tailEnd/>
          </a:ln>
        </p:spPr>
        <p:txBody>
          <a:bodyPr>
            <a:spAutoFit/>
          </a:bodyPr>
          <a:lstStyle/>
          <a:p>
            <a:pPr algn="ctr">
              <a:spcBef>
                <a:spcPct val="50000"/>
              </a:spcBef>
            </a:pPr>
            <a:r>
              <a:rPr lang="en-US" sz="1800"/>
              <a:t>OK </a:t>
            </a:r>
          </a:p>
        </p:txBody>
      </p:sp>
      <p:sp>
        <p:nvSpPr>
          <p:cNvPr id="101434" name="Text Box 58"/>
          <p:cNvSpPr txBox="1">
            <a:spLocks noChangeArrowheads="1"/>
          </p:cNvSpPr>
          <p:nvPr/>
        </p:nvSpPr>
        <p:spPr bwMode="auto">
          <a:xfrm rot="5400000">
            <a:off x="5212556" y="5180807"/>
            <a:ext cx="1108075" cy="366712"/>
          </a:xfrm>
          <a:prstGeom prst="rect">
            <a:avLst/>
          </a:prstGeom>
          <a:noFill/>
          <a:ln w="28575">
            <a:noFill/>
            <a:miter lim="800000"/>
            <a:headEnd/>
            <a:tailEnd/>
          </a:ln>
        </p:spPr>
        <p:txBody>
          <a:bodyPr>
            <a:spAutoFit/>
          </a:bodyPr>
          <a:lstStyle/>
          <a:p>
            <a:pPr algn="ctr">
              <a:spcBef>
                <a:spcPct val="50000"/>
              </a:spcBef>
            </a:pPr>
            <a:r>
              <a:rPr lang="en-US" sz="1800"/>
              <a:t>OK </a:t>
            </a:r>
          </a:p>
        </p:txBody>
      </p:sp>
      <p:graphicFrame>
        <p:nvGraphicFramePr>
          <p:cNvPr id="101510" name="Group 134"/>
          <p:cNvGraphicFramePr>
            <a:graphicFrameLocks noGrp="1"/>
          </p:cNvGraphicFramePr>
          <p:nvPr>
            <p:ph idx="1"/>
          </p:nvPr>
        </p:nvGraphicFramePr>
        <p:xfrm>
          <a:off x="6030913" y="4467225"/>
          <a:ext cx="1154112" cy="487680"/>
        </p:xfrm>
        <a:graphic>
          <a:graphicData uri="http://schemas.openxmlformats.org/drawingml/2006/table">
            <a:tbl>
              <a:tblPr/>
              <a:tblGrid>
                <a:gridCol w="609600"/>
                <a:gridCol w="544512"/>
              </a:tblGrid>
              <a:tr h="395288">
                <a:tc>
                  <a:txBody>
                    <a:bodyPr/>
                    <a:lstStyle/>
                    <a:p>
                      <a:pPr marL="0" marR="0" lvl="0" indent="0" algn="just"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2000" b="1" i="0" u="none" strike="noStrike" cap="none" normalizeH="0" baseline="0" smtClean="0">
                        <a:ln>
                          <a:noFill/>
                        </a:ln>
                        <a:solidFill>
                          <a:srgbClr val="993300"/>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2000" b="1" i="0" u="none" strike="noStrike" cap="none" normalizeH="0" baseline="0" smtClean="0">
                          <a:ln>
                            <a:noFill/>
                          </a:ln>
                          <a:solidFill>
                            <a:srgbClr val="993300"/>
                          </a:solidFill>
                          <a:effectLst/>
                          <a:latin typeface="Times New Roman" pitchFamily="18" charset="0"/>
                        </a:rPr>
                        <a:t>P1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1504" name="Group 128"/>
          <p:cNvGraphicFramePr>
            <a:graphicFrameLocks noGrp="1"/>
          </p:cNvGraphicFramePr>
          <p:nvPr/>
        </p:nvGraphicFramePr>
        <p:xfrm>
          <a:off x="800100" y="6105525"/>
          <a:ext cx="1673225" cy="448056"/>
        </p:xfrm>
        <a:graphic>
          <a:graphicData uri="http://schemas.openxmlformats.org/drawingml/2006/table">
            <a:tbl>
              <a:tblPr/>
              <a:tblGrid>
                <a:gridCol w="692150"/>
                <a:gridCol w="488950"/>
                <a:gridCol w="492125"/>
              </a:tblGrid>
              <a:tr h="173038">
                <a:tc>
                  <a:txBody>
                    <a:bodyPr/>
                    <a:lstStyle/>
                    <a:p>
                      <a:pPr marL="0" marR="0" lvl="0" indent="0" algn="just"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800" b="1" i="0" u="none" strike="noStrike" cap="none" normalizeH="0" baseline="0" smtClean="0">
                        <a:ln>
                          <a:noFill/>
                        </a:ln>
                        <a:solidFill>
                          <a:srgbClr val="993300"/>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800" b="1" i="0" u="none" strike="noStrike" cap="none" normalizeH="0" baseline="0" smtClean="0">
                          <a:ln>
                            <a:noFill/>
                          </a:ln>
                          <a:solidFill>
                            <a:srgbClr val="993300"/>
                          </a:solidFill>
                          <a:effectLst/>
                          <a:latin typeface="Times New Roman" pitchFamily="18"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800" b="1" i="0" u="none" strike="noStrike" cap="none" normalizeH="0" baseline="0" smtClean="0">
                          <a:ln>
                            <a:noFill/>
                          </a:ln>
                          <a:solidFill>
                            <a:srgbClr val="993300"/>
                          </a:solidFill>
                          <a:effectLst/>
                          <a:latin typeface="Times New Roman" pitchFamily="18" charset="0"/>
                        </a:rPr>
                        <a:t>P1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1492" name="Text Box 116"/>
          <p:cNvSpPr txBox="1">
            <a:spLocks noChangeArrowheads="1"/>
          </p:cNvSpPr>
          <p:nvPr/>
        </p:nvSpPr>
        <p:spPr bwMode="auto">
          <a:xfrm>
            <a:off x="284163" y="2982913"/>
            <a:ext cx="2446337" cy="457200"/>
          </a:xfrm>
          <a:prstGeom prst="rect">
            <a:avLst/>
          </a:prstGeom>
          <a:noFill/>
          <a:ln w="9525">
            <a:noFill/>
            <a:miter lim="800000"/>
            <a:headEnd/>
            <a:tailEnd/>
          </a:ln>
        </p:spPr>
        <p:txBody>
          <a:bodyPr>
            <a:spAutoFit/>
          </a:bodyPr>
          <a:lstStyle/>
          <a:p>
            <a:pPr>
              <a:spcBef>
                <a:spcPct val="50000"/>
              </a:spcBef>
            </a:pPr>
            <a:r>
              <a:rPr lang="en-US"/>
              <a:t>P4 already in CS</a:t>
            </a:r>
          </a:p>
        </p:txBody>
      </p:sp>
      <p:sp>
        <p:nvSpPr>
          <p:cNvPr id="101514" name="Text Box 138"/>
          <p:cNvSpPr txBox="1">
            <a:spLocks noChangeArrowheads="1"/>
          </p:cNvSpPr>
          <p:nvPr/>
        </p:nvSpPr>
        <p:spPr bwMode="auto">
          <a:xfrm>
            <a:off x="284163" y="660400"/>
            <a:ext cx="2446337" cy="1370013"/>
          </a:xfrm>
          <a:prstGeom prst="rect">
            <a:avLst/>
          </a:prstGeom>
          <a:noFill/>
          <a:ln w="9525">
            <a:noFill/>
            <a:miter lim="800000"/>
            <a:headEnd/>
            <a:tailEnd/>
          </a:ln>
        </p:spPr>
        <p:txBody>
          <a:bodyPr>
            <a:spAutoFit/>
          </a:bodyPr>
          <a:lstStyle/>
          <a:p>
            <a:pPr>
              <a:spcBef>
                <a:spcPct val="50000"/>
              </a:spcBef>
            </a:pPr>
            <a:r>
              <a:rPr lang="en-US"/>
              <a:t>P1 wants to enter CS</a:t>
            </a:r>
          </a:p>
          <a:p>
            <a:pPr>
              <a:spcBef>
                <a:spcPct val="50000"/>
              </a:spcBef>
            </a:pPr>
            <a:endParaRPr lang="en-US"/>
          </a:p>
        </p:txBody>
      </p:sp>
      <p:sp>
        <p:nvSpPr>
          <p:cNvPr id="101517" name="Text Box 141"/>
          <p:cNvSpPr txBox="1">
            <a:spLocks noChangeArrowheads="1"/>
          </p:cNvSpPr>
          <p:nvPr/>
        </p:nvSpPr>
        <p:spPr bwMode="auto">
          <a:xfrm>
            <a:off x="6030913" y="798513"/>
            <a:ext cx="2446337" cy="822325"/>
          </a:xfrm>
          <a:prstGeom prst="rect">
            <a:avLst/>
          </a:prstGeom>
          <a:noFill/>
          <a:ln w="9525">
            <a:noFill/>
            <a:miter lim="800000"/>
            <a:headEnd/>
            <a:tailEnd/>
          </a:ln>
        </p:spPr>
        <p:txBody>
          <a:bodyPr>
            <a:spAutoFit/>
          </a:bodyPr>
          <a:lstStyle/>
          <a:p>
            <a:pPr>
              <a:spcBef>
                <a:spcPct val="50000"/>
              </a:spcBef>
            </a:pPr>
            <a:r>
              <a:rPr lang="en-US"/>
              <a:t>P2 wants to enter CS</a:t>
            </a:r>
          </a:p>
        </p:txBody>
      </p:sp>
      <p:sp>
        <p:nvSpPr>
          <p:cNvPr id="101518" name="Text Box 142"/>
          <p:cNvSpPr txBox="1">
            <a:spLocks noChangeArrowheads="1"/>
          </p:cNvSpPr>
          <p:nvPr/>
        </p:nvSpPr>
        <p:spPr bwMode="auto">
          <a:xfrm>
            <a:off x="5868988" y="5808663"/>
            <a:ext cx="3113087" cy="822325"/>
          </a:xfrm>
          <a:prstGeom prst="rect">
            <a:avLst/>
          </a:prstGeom>
          <a:noFill/>
          <a:ln w="9525">
            <a:noFill/>
            <a:miter lim="800000"/>
            <a:headEnd/>
            <a:tailEnd/>
          </a:ln>
        </p:spPr>
        <p:txBody>
          <a:bodyPr>
            <a:spAutoFit/>
          </a:bodyPr>
          <a:lstStyle/>
          <a:p>
            <a:pPr>
              <a:spcBef>
                <a:spcPct val="50000"/>
              </a:spcBef>
            </a:pPr>
            <a:r>
              <a:rPr lang="en-US"/>
              <a:t>P3 is neither inside CS nor wants to enter CS</a:t>
            </a:r>
          </a:p>
        </p:txBody>
      </p:sp>
      <p:sp>
        <p:nvSpPr>
          <p:cNvPr id="101519" name="Text Box 143"/>
          <p:cNvSpPr txBox="1">
            <a:spLocks noChangeArrowheads="1"/>
          </p:cNvSpPr>
          <p:nvPr/>
        </p:nvSpPr>
        <p:spPr bwMode="auto">
          <a:xfrm>
            <a:off x="0" y="3802063"/>
            <a:ext cx="2573338" cy="1187450"/>
          </a:xfrm>
          <a:prstGeom prst="rect">
            <a:avLst/>
          </a:prstGeom>
          <a:noFill/>
          <a:ln w="9525">
            <a:noFill/>
            <a:miter lim="800000"/>
            <a:headEnd/>
            <a:tailEnd/>
          </a:ln>
        </p:spPr>
        <p:txBody>
          <a:bodyPr>
            <a:spAutoFit/>
          </a:bodyPr>
          <a:lstStyle/>
          <a:p>
            <a:pPr>
              <a:spcBef>
                <a:spcPct val="50000"/>
              </a:spcBef>
            </a:pPr>
            <a:r>
              <a:rPr lang="en-US"/>
              <a:t>P2’s timestamp is lower, so sends OK</a:t>
            </a:r>
          </a:p>
        </p:txBody>
      </p:sp>
      <p:sp>
        <p:nvSpPr>
          <p:cNvPr id="101520" name="Text Box 144"/>
          <p:cNvSpPr txBox="1">
            <a:spLocks noChangeArrowheads="1"/>
          </p:cNvSpPr>
          <p:nvPr/>
        </p:nvSpPr>
        <p:spPr bwMode="auto">
          <a:xfrm>
            <a:off x="5868988" y="3597275"/>
            <a:ext cx="3113087" cy="822325"/>
          </a:xfrm>
          <a:prstGeom prst="rect">
            <a:avLst/>
          </a:prstGeom>
          <a:noFill/>
          <a:ln w="9525">
            <a:noFill/>
            <a:miter lim="800000"/>
            <a:headEnd/>
            <a:tailEnd/>
          </a:ln>
        </p:spPr>
        <p:txBody>
          <a:bodyPr>
            <a:spAutoFit/>
          </a:bodyPr>
          <a:lstStyle/>
          <a:p>
            <a:pPr>
              <a:spcBef>
                <a:spcPct val="50000"/>
              </a:spcBef>
            </a:pPr>
            <a:r>
              <a:rPr lang="en-US"/>
              <a:t>P1’s timestamp is higher, so Queue it</a:t>
            </a:r>
          </a:p>
        </p:txBody>
      </p:sp>
      <p:sp>
        <p:nvSpPr>
          <p:cNvPr id="101521" name="Text Box 145"/>
          <p:cNvSpPr txBox="1">
            <a:spLocks noChangeArrowheads="1"/>
          </p:cNvSpPr>
          <p:nvPr/>
        </p:nvSpPr>
        <p:spPr bwMode="auto">
          <a:xfrm>
            <a:off x="0" y="5321300"/>
            <a:ext cx="2730500" cy="822325"/>
          </a:xfrm>
          <a:prstGeom prst="rect">
            <a:avLst/>
          </a:prstGeom>
          <a:noFill/>
          <a:ln w="9525">
            <a:noFill/>
            <a:miter lim="800000"/>
            <a:headEnd/>
            <a:tailEnd/>
          </a:ln>
        </p:spPr>
        <p:txBody>
          <a:bodyPr>
            <a:spAutoFit/>
          </a:bodyPr>
          <a:lstStyle/>
          <a:p>
            <a:pPr>
              <a:spcBef>
                <a:spcPct val="50000"/>
              </a:spcBef>
            </a:pPr>
            <a:r>
              <a:rPr lang="en-US"/>
              <a:t>P4 already in CS, so Queue them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01394"/>
                                        </p:tgtEl>
                                        <p:attrNameLst>
                                          <p:attrName>style.visibility</p:attrName>
                                        </p:attrNameLst>
                                      </p:cBhvr>
                                      <p:to>
                                        <p:strVal val="visible"/>
                                      </p:to>
                                    </p:set>
                                    <p:animEffect transition="in" filter="strips(downLeft)">
                                      <p:cBhvr>
                                        <p:cTn id="7" dur="2000"/>
                                        <p:tgtEl>
                                          <p:spTgt spid="101394"/>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01382"/>
                                        </p:tgtEl>
                                        <p:attrNameLst>
                                          <p:attrName>style.visibility</p:attrName>
                                        </p:attrNameLst>
                                      </p:cBhvr>
                                      <p:to>
                                        <p:strVal val="visible"/>
                                      </p:to>
                                    </p:set>
                                    <p:animEffect transition="in" filter="strips(downLeft)">
                                      <p:cBhvr>
                                        <p:cTn id="10" dur="2000"/>
                                        <p:tgtEl>
                                          <p:spTgt spid="10138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01392"/>
                                        </p:tgtEl>
                                        <p:attrNameLst>
                                          <p:attrName>style.visibility</p:attrName>
                                        </p:attrNameLst>
                                      </p:cBhvr>
                                      <p:to>
                                        <p:strVal val="visible"/>
                                      </p:to>
                                    </p:set>
                                    <p:animEffect transition="in" filter="strips(downLeft)">
                                      <p:cBhvr>
                                        <p:cTn id="13" dur="2000"/>
                                        <p:tgtEl>
                                          <p:spTgt spid="101392"/>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01393"/>
                                        </p:tgtEl>
                                        <p:attrNameLst>
                                          <p:attrName>style.visibility</p:attrName>
                                        </p:attrNameLst>
                                      </p:cBhvr>
                                      <p:to>
                                        <p:strVal val="visible"/>
                                      </p:to>
                                    </p:set>
                                    <p:animEffect transition="in" filter="strips(downLeft)">
                                      <p:cBhvr>
                                        <p:cTn id="16" dur="2000"/>
                                        <p:tgtEl>
                                          <p:spTgt spid="10139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149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15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grpId="0" nodeType="clickEffect">
                                  <p:stCondLst>
                                    <p:cond delay="0"/>
                                  </p:stCondLst>
                                  <p:childTnLst>
                                    <p:set>
                                      <p:cBhvr>
                                        <p:cTn id="28" dur="1" fill="hold">
                                          <p:stCondLst>
                                            <p:cond delay="0"/>
                                          </p:stCondLst>
                                        </p:cTn>
                                        <p:tgtEl>
                                          <p:spTgt spid="101388"/>
                                        </p:tgtEl>
                                        <p:attrNameLst>
                                          <p:attrName>style.visibility</p:attrName>
                                        </p:attrNameLst>
                                      </p:cBhvr>
                                      <p:to>
                                        <p:strVal val="visible"/>
                                      </p:to>
                                    </p:set>
                                    <p:animEffect transition="in" filter="strips(downLeft)">
                                      <p:cBhvr>
                                        <p:cTn id="29" dur="2000"/>
                                        <p:tgtEl>
                                          <p:spTgt spid="101388"/>
                                        </p:tgtEl>
                                      </p:cBhvr>
                                    </p:animEffect>
                                  </p:childTnLst>
                                </p:cTn>
                              </p:par>
                              <p:par>
                                <p:cTn id="30" presetID="18" presetClass="entr" presetSubtype="12" fill="hold" grpId="0" nodeType="withEffect">
                                  <p:stCondLst>
                                    <p:cond delay="0"/>
                                  </p:stCondLst>
                                  <p:childTnLst>
                                    <p:set>
                                      <p:cBhvr>
                                        <p:cTn id="31" dur="1" fill="hold">
                                          <p:stCondLst>
                                            <p:cond delay="0"/>
                                          </p:stCondLst>
                                        </p:cTn>
                                        <p:tgtEl>
                                          <p:spTgt spid="101512"/>
                                        </p:tgtEl>
                                        <p:attrNameLst>
                                          <p:attrName>style.visibility</p:attrName>
                                        </p:attrNameLst>
                                      </p:cBhvr>
                                      <p:to>
                                        <p:strVal val="visible"/>
                                      </p:to>
                                    </p:set>
                                    <p:animEffect transition="in" filter="strips(downLeft)">
                                      <p:cBhvr>
                                        <p:cTn id="32" dur="2000"/>
                                        <p:tgtEl>
                                          <p:spTgt spid="101512"/>
                                        </p:tgtEl>
                                      </p:cBhvr>
                                    </p:animEffect>
                                  </p:childTnLst>
                                </p:cTn>
                              </p:par>
                              <p:par>
                                <p:cTn id="33" presetID="18" presetClass="entr" presetSubtype="12" fill="hold" grpId="0" nodeType="withEffect">
                                  <p:stCondLst>
                                    <p:cond delay="0"/>
                                  </p:stCondLst>
                                  <p:childTnLst>
                                    <p:set>
                                      <p:cBhvr>
                                        <p:cTn id="34" dur="1" fill="hold">
                                          <p:stCondLst>
                                            <p:cond delay="0"/>
                                          </p:stCondLst>
                                        </p:cTn>
                                        <p:tgtEl>
                                          <p:spTgt spid="101396"/>
                                        </p:tgtEl>
                                        <p:attrNameLst>
                                          <p:attrName>style.visibility</p:attrName>
                                        </p:attrNameLst>
                                      </p:cBhvr>
                                      <p:to>
                                        <p:strVal val="visible"/>
                                      </p:to>
                                    </p:set>
                                    <p:animEffect transition="in" filter="strips(downLeft)">
                                      <p:cBhvr>
                                        <p:cTn id="35" dur="2000"/>
                                        <p:tgtEl>
                                          <p:spTgt spid="101396"/>
                                        </p:tgtEl>
                                      </p:cBhvr>
                                    </p:animEffect>
                                  </p:childTnLst>
                                </p:cTn>
                              </p:par>
                              <p:par>
                                <p:cTn id="36" presetID="18" presetClass="entr" presetSubtype="12" fill="hold" grpId="0" nodeType="withEffect">
                                  <p:stCondLst>
                                    <p:cond delay="0"/>
                                  </p:stCondLst>
                                  <p:childTnLst>
                                    <p:set>
                                      <p:cBhvr>
                                        <p:cTn id="37" dur="1" fill="hold">
                                          <p:stCondLst>
                                            <p:cond delay="0"/>
                                          </p:stCondLst>
                                        </p:cTn>
                                        <p:tgtEl>
                                          <p:spTgt spid="101386"/>
                                        </p:tgtEl>
                                        <p:attrNameLst>
                                          <p:attrName>style.visibility</p:attrName>
                                        </p:attrNameLst>
                                      </p:cBhvr>
                                      <p:to>
                                        <p:strVal val="visible"/>
                                      </p:to>
                                    </p:set>
                                    <p:animEffect transition="in" filter="strips(downLeft)">
                                      <p:cBhvr>
                                        <p:cTn id="38" dur="2000"/>
                                        <p:tgtEl>
                                          <p:spTgt spid="101386"/>
                                        </p:tgtEl>
                                      </p:cBhvr>
                                    </p:animEffect>
                                  </p:childTnLst>
                                </p:cTn>
                              </p:par>
                              <p:par>
                                <p:cTn id="39" presetID="18" presetClass="entr" presetSubtype="12" fill="hold" grpId="0" nodeType="withEffect">
                                  <p:stCondLst>
                                    <p:cond delay="0"/>
                                  </p:stCondLst>
                                  <p:childTnLst>
                                    <p:set>
                                      <p:cBhvr>
                                        <p:cTn id="40" dur="1" fill="hold">
                                          <p:stCondLst>
                                            <p:cond delay="0"/>
                                          </p:stCondLst>
                                        </p:cTn>
                                        <p:tgtEl>
                                          <p:spTgt spid="101389"/>
                                        </p:tgtEl>
                                        <p:attrNameLst>
                                          <p:attrName>style.visibility</p:attrName>
                                        </p:attrNameLst>
                                      </p:cBhvr>
                                      <p:to>
                                        <p:strVal val="visible"/>
                                      </p:to>
                                    </p:set>
                                    <p:animEffect transition="in" filter="strips(downLeft)">
                                      <p:cBhvr>
                                        <p:cTn id="41" dur="2000"/>
                                        <p:tgtEl>
                                          <p:spTgt spid="101389"/>
                                        </p:tgtEl>
                                      </p:cBhvr>
                                    </p:animEffect>
                                  </p:childTnLst>
                                </p:cTn>
                              </p:par>
                              <p:par>
                                <p:cTn id="42" presetID="18" presetClass="entr" presetSubtype="12" fill="hold" grpId="0" nodeType="withEffect">
                                  <p:stCondLst>
                                    <p:cond delay="0"/>
                                  </p:stCondLst>
                                  <p:childTnLst>
                                    <p:set>
                                      <p:cBhvr>
                                        <p:cTn id="43" dur="1" fill="hold">
                                          <p:stCondLst>
                                            <p:cond delay="0"/>
                                          </p:stCondLst>
                                        </p:cTn>
                                        <p:tgtEl>
                                          <p:spTgt spid="101398"/>
                                        </p:tgtEl>
                                        <p:attrNameLst>
                                          <p:attrName>style.visibility</p:attrName>
                                        </p:attrNameLst>
                                      </p:cBhvr>
                                      <p:to>
                                        <p:strVal val="visible"/>
                                      </p:to>
                                    </p:set>
                                    <p:animEffect transition="in" filter="strips(downLeft)">
                                      <p:cBhvr>
                                        <p:cTn id="44" dur="2000"/>
                                        <p:tgtEl>
                                          <p:spTgt spid="101398"/>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15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8" presetClass="entr" presetSubtype="6" fill="hold" grpId="0" nodeType="clickEffect">
                                  <p:stCondLst>
                                    <p:cond delay="0"/>
                                  </p:stCondLst>
                                  <p:childTnLst>
                                    <p:set>
                                      <p:cBhvr>
                                        <p:cTn id="52" dur="1" fill="hold">
                                          <p:stCondLst>
                                            <p:cond delay="0"/>
                                          </p:stCondLst>
                                        </p:cTn>
                                        <p:tgtEl>
                                          <p:spTgt spid="101387"/>
                                        </p:tgtEl>
                                        <p:attrNameLst>
                                          <p:attrName>style.visibility</p:attrName>
                                        </p:attrNameLst>
                                      </p:cBhvr>
                                      <p:to>
                                        <p:strVal val="visible"/>
                                      </p:to>
                                    </p:set>
                                    <p:animEffect transition="in" filter="strips(downRight)">
                                      <p:cBhvr>
                                        <p:cTn id="53" dur="2000"/>
                                        <p:tgtEl>
                                          <p:spTgt spid="101387"/>
                                        </p:tgtEl>
                                      </p:cBhvr>
                                    </p:animEffect>
                                  </p:childTnLst>
                                </p:cTn>
                              </p:par>
                              <p:par>
                                <p:cTn id="54" presetID="18" presetClass="entr" presetSubtype="6" fill="hold" grpId="0" nodeType="withEffect">
                                  <p:stCondLst>
                                    <p:cond delay="0"/>
                                  </p:stCondLst>
                                  <p:childTnLst>
                                    <p:set>
                                      <p:cBhvr>
                                        <p:cTn id="55" dur="1" fill="hold">
                                          <p:stCondLst>
                                            <p:cond delay="0"/>
                                          </p:stCondLst>
                                        </p:cTn>
                                        <p:tgtEl>
                                          <p:spTgt spid="101395"/>
                                        </p:tgtEl>
                                        <p:attrNameLst>
                                          <p:attrName>style.visibility</p:attrName>
                                        </p:attrNameLst>
                                      </p:cBhvr>
                                      <p:to>
                                        <p:strVal val="visible"/>
                                      </p:to>
                                    </p:set>
                                    <p:animEffect transition="in" filter="strips(downRight)">
                                      <p:cBhvr>
                                        <p:cTn id="56" dur="2000"/>
                                        <p:tgtEl>
                                          <p:spTgt spid="101395"/>
                                        </p:tgtEl>
                                      </p:cBhvr>
                                    </p:animEffect>
                                  </p:childTnLst>
                                </p:cTn>
                              </p:par>
                              <p:par>
                                <p:cTn id="57" presetID="18" presetClass="entr" presetSubtype="6" fill="hold" grpId="0" nodeType="withEffect">
                                  <p:stCondLst>
                                    <p:cond delay="0"/>
                                  </p:stCondLst>
                                  <p:childTnLst>
                                    <p:set>
                                      <p:cBhvr>
                                        <p:cTn id="58" dur="1" fill="hold">
                                          <p:stCondLst>
                                            <p:cond delay="0"/>
                                          </p:stCondLst>
                                        </p:cTn>
                                        <p:tgtEl>
                                          <p:spTgt spid="101397"/>
                                        </p:tgtEl>
                                        <p:attrNameLst>
                                          <p:attrName>style.visibility</p:attrName>
                                        </p:attrNameLst>
                                      </p:cBhvr>
                                      <p:to>
                                        <p:strVal val="visible"/>
                                      </p:to>
                                    </p:set>
                                    <p:animEffect transition="in" filter="strips(downRight)">
                                      <p:cBhvr>
                                        <p:cTn id="59" dur="2000"/>
                                        <p:tgtEl>
                                          <p:spTgt spid="101397"/>
                                        </p:tgtEl>
                                      </p:cBhvr>
                                    </p:animEffect>
                                  </p:childTnLst>
                                </p:cTn>
                              </p:par>
                              <p:par>
                                <p:cTn id="60" presetID="18" presetClass="entr" presetSubtype="6" fill="hold" grpId="0" nodeType="withEffect">
                                  <p:stCondLst>
                                    <p:cond delay="0"/>
                                  </p:stCondLst>
                                  <p:childTnLst>
                                    <p:set>
                                      <p:cBhvr>
                                        <p:cTn id="61" dur="1" fill="hold">
                                          <p:stCondLst>
                                            <p:cond delay="0"/>
                                          </p:stCondLst>
                                        </p:cTn>
                                        <p:tgtEl>
                                          <p:spTgt spid="101390"/>
                                        </p:tgtEl>
                                        <p:attrNameLst>
                                          <p:attrName>style.visibility</p:attrName>
                                        </p:attrNameLst>
                                      </p:cBhvr>
                                      <p:to>
                                        <p:strVal val="visible"/>
                                      </p:to>
                                    </p:set>
                                    <p:animEffect transition="in" filter="strips(downRight)">
                                      <p:cBhvr>
                                        <p:cTn id="62" dur="2000"/>
                                        <p:tgtEl>
                                          <p:spTgt spid="101390"/>
                                        </p:tgtEl>
                                      </p:cBhvr>
                                    </p:animEffect>
                                  </p:childTnLst>
                                </p:cTn>
                              </p:par>
                              <p:par>
                                <p:cTn id="63" presetID="18" presetClass="entr" presetSubtype="6" fill="hold" grpId="0" nodeType="withEffect">
                                  <p:stCondLst>
                                    <p:cond delay="0"/>
                                  </p:stCondLst>
                                  <p:childTnLst>
                                    <p:set>
                                      <p:cBhvr>
                                        <p:cTn id="64" dur="1" fill="hold">
                                          <p:stCondLst>
                                            <p:cond delay="0"/>
                                          </p:stCondLst>
                                        </p:cTn>
                                        <p:tgtEl>
                                          <p:spTgt spid="101385"/>
                                        </p:tgtEl>
                                        <p:attrNameLst>
                                          <p:attrName>style.visibility</p:attrName>
                                        </p:attrNameLst>
                                      </p:cBhvr>
                                      <p:to>
                                        <p:strVal val="visible"/>
                                      </p:to>
                                    </p:set>
                                    <p:animEffect transition="in" filter="strips(downRight)">
                                      <p:cBhvr>
                                        <p:cTn id="65" dur="2000"/>
                                        <p:tgtEl>
                                          <p:spTgt spid="101385"/>
                                        </p:tgtEl>
                                      </p:cBhvr>
                                    </p:animEffect>
                                  </p:childTnLst>
                                </p:cTn>
                              </p:par>
                              <p:par>
                                <p:cTn id="66" presetID="18" presetClass="entr" presetSubtype="6" fill="hold" grpId="0" nodeType="withEffect">
                                  <p:stCondLst>
                                    <p:cond delay="0"/>
                                  </p:stCondLst>
                                  <p:childTnLst>
                                    <p:set>
                                      <p:cBhvr>
                                        <p:cTn id="67" dur="1" fill="hold">
                                          <p:stCondLst>
                                            <p:cond delay="0"/>
                                          </p:stCondLst>
                                        </p:cTn>
                                        <p:tgtEl>
                                          <p:spTgt spid="101391"/>
                                        </p:tgtEl>
                                        <p:attrNameLst>
                                          <p:attrName>style.visibility</p:attrName>
                                        </p:attrNameLst>
                                      </p:cBhvr>
                                      <p:to>
                                        <p:strVal val="visible"/>
                                      </p:to>
                                    </p:set>
                                    <p:animEffect transition="in" filter="strips(downRight)">
                                      <p:cBhvr>
                                        <p:cTn id="68" dur="2000"/>
                                        <p:tgtEl>
                                          <p:spTgt spid="101391"/>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0142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142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141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142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0151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8" presetClass="entr" presetSubtype="9" fill="hold" grpId="0" nodeType="clickEffect">
                                  <p:stCondLst>
                                    <p:cond delay="0"/>
                                  </p:stCondLst>
                                  <p:childTnLst>
                                    <p:set>
                                      <p:cBhvr>
                                        <p:cTn id="86" dur="1" fill="hold">
                                          <p:stCondLst>
                                            <p:cond delay="0"/>
                                          </p:stCondLst>
                                        </p:cTn>
                                        <p:tgtEl>
                                          <p:spTgt spid="101434"/>
                                        </p:tgtEl>
                                        <p:attrNameLst>
                                          <p:attrName>style.visibility</p:attrName>
                                        </p:attrNameLst>
                                      </p:cBhvr>
                                      <p:to>
                                        <p:strVal val="visible"/>
                                      </p:to>
                                    </p:set>
                                    <p:animEffect transition="in" filter="strips(upLeft)">
                                      <p:cBhvr>
                                        <p:cTn id="87" dur="1000"/>
                                        <p:tgtEl>
                                          <p:spTgt spid="101434"/>
                                        </p:tgtEl>
                                      </p:cBhvr>
                                    </p:animEffect>
                                  </p:childTnLst>
                                </p:cTn>
                              </p:par>
                              <p:par>
                                <p:cTn id="88" presetID="18" presetClass="entr" presetSubtype="9" fill="hold" grpId="0" nodeType="withEffect">
                                  <p:stCondLst>
                                    <p:cond delay="0"/>
                                  </p:stCondLst>
                                  <p:childTnLst>
                                    <p:set>
                                      <p:cBhvr>
                                        <p:cTn id="89" dur="1" fill="hold">
                                          <p:stCondLst>
                                            <p:cond delay="0"/>
                                          </p:stCondLst>
                                        </p:cTn>
                                        <p:tgtEl>
                                          <p:spTgt spid="101432"/>
                                        </p:tgtEl>
                                        <p:attrNameLst>
                                          <p:attrName>style.visibility</p:attrName>
                                        </p:attrNameLst>
                                      </p:cBhvr>
                                      <p:to>
                                        <p:strVal val="visible"/>
                                      </p:to>
                                    </p:set>
                                    <p:animEffect transition="in" filter="strips(upLeft)">
                                      <p:cBhvr>
                                        <p:cTn id="90" dur="2000"/>
                                        <p:tgtEl>
                                          <p:spTgt spid="101432"/>
                                        </p:tgtEl>
                                      </p:cBhvr>
                                    </p:animEffect>
                                  </p:childTnLst>
                                </p:cTn>
                              </p:par>
                              <p:par>
                                <p:cTn id="91" presetID="18" presetClass="entr" presetSubtype="9" fill="hold" grpId="0" nodeType="withEffect">
                                  <p:stCondLst>
                                    <p:cond delay="0"/>
                                  </p:stCondLst>
                                  <p:childTnLst>
                                    <p:set>
                                      <p:cBhvr>
                                        <p:cTn id="92" dur="1" fill="hold">
                                          <p:stCondLst>
                                            <p:cond delay="0"/>
                                          </p:stCondLst>
                                        </p:cTn>
                                        <p:tgtEl>
                                          <p:spTgt spid="101425"/>
                                        </p:tgtEl>
                                        <p:attrNameLst>
                                          <p:attrName>style.visibility</p:attrName>
                                        </p:attrNameLst>
                                      </p:cBhvr>
                                      <p:to>
                                        <p:strVal val="visible"/>
                                      </p:to>
                                    </p:set>
                                    <p:animEffect transition="in" filter="strips(upLeft)">
                                      <p:cBhvr>
                                        <p:cTn id="93" dur="1000"/>
                                        <p:tgtEl>
                                          <p:spTgt spid="101425"/>
                                        </p:tgtEl>
                                      </p:cBhvr>
                                    </p:animEffect>
                                  </p:childTnLst>
                                </p:cTn>
                              </p:par>
                              <p:par>
                                <p:cTn id="94" presetID="18" presetClass="entr" presetSubtype="9" fill="hold" grpId="0" nodeType="withEffect">
                                  <p:stCondLst>
                                    <p:cond delay="0"/>
                                  </p:stCondLst>
                                  <p:childTnLst>
                                    <p:set>
                                      <p:cBhvr>
                                        <p:cTn id="95" dur="1" fill="hold">
                                          <p:stCondLst>
                                            <p:cond delay="0"/>
                                          </p:stCondLst>
                                        </p:cTn>
                                        <p:tgtEl>
                                          <p:spTgt spid="101423"/>
                                        </p:tgtEl>
                                        <p:attrNameLst>
                                          <p:attrName>style.visibility</p:attrName>
                                        </p:attrNameLst>
                                      </p:cBhvr>
                                      <p:to>
                                        <p:strVal val="visible"/>
                                      </p:to>
                                    </p:set>
                                    <p:animEffect transition="in" filter="strips(upLeft)">
                                      <p:cBhvr>
                                        <p:cTn id="96" dur="1000"/>
                                        <p:tgtEl>
                                          <p:spTgt spid="101423"/>
                                        </p:tgtEl>
                                      </p:cBhvr>
                                    </p:animEffec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01519"/>
                                        </p:tgtEl>
                                        <p:attrNameLst>
                                          <p:attrName>style.visibility</p:attrName>
                                        </p:attrNameLst>
                                      </p:cBhvr>
                                      <p:to>
                                        <p:strVal val="visible"/>
                                      </p:to>
                                    </p:set>
                                  </p:childTnLst>
                                </p:cTn>
                              </p:par>
                            </p:childTnLst>
                          </p:cTn>
                        </p:par>
                        <p:par>
                          <p:cTn id="101" fill="hold">
                            <p:stCondLst>
                              <p:cond delay="0"/>
                            </p:stCondLst>
                            <p:childTnLst>
                              <p:par>
                                <p:cTn id="102" presetID="18" presetClass="entr" presetSubtype="6" fill="hold" grpId="0" nodeType="afterEffect">
                                  <p:stCondLst>
                                    <p:cond delay="0"/>
                                  </p:stCondLst>
                                  <p:childTnLst>
                                    <p:set>
                                      <p:cBhvr>
                                        <p:cTn id="103" dur="1" fill="hold">
                                          <p:stCondLst>
                                            <p:cond delay="0"/>
                                          </p:stCondLst>
                                        </p:cTn>
                                        <p:tgtEl>
                                          <p:spTgt spid="101426"/>
                                        </p:tgtEl>
                                        <p:attrNameLst>
                                          <p:attrName>style.visibility</p:attrName>
                                        </p:attrNameLst>
                                      </p:cBhvr>
                                      <p:to>
                                        <p:strVal val="visible"/>
                                      </p:to>
                                    </p:set>
                                    <p:animEffect transition="in" filter="strips(downRight)">
                                      <p:cBhvr>
                                        <p:cTn id="104" dur="1000"/>
                                        <p:tgtEl>
                                          <p:spTgt spid="101426"/>
                                        </p:tgtEl>
                                      </p:cBhvr>
                                    </p:animEffect>
                                  </p:childTnLst>
                                </p:cTn>
                              </p:par>
                              <p:par>
                                <p:cTn id="105" presetID="18" presetClass="entr" presetSubtype="6" fill="hold" grpId="0" nodeType="withEffect">
                                  <p:stCondLst>
                                    <p:cond delay="0"/>
                                  </p:stCondLst>
                                  <p:childTnLst>
                                    <p:set>
                                      <p:cBhvr>
                                        <p:cTn id="106" dur="1" fill="hold">
                                          <p:stCondLst>
                                            <p:cond delay="0"/>
                                          </p:stCondLst>
                                        </p:cTn>
                                        <p:tgtEl>
                                          <p:spTgt spid="101420"/>
                                        </p:tgtEl>
                                        <p:attrNameLst>
                                          <p:attrName>style.visibility</p:attrName>
                                        </p:attrNameLst>
                                      </p:cBhvr>
                                      <p:to>
                                        <p:strVal val="visible"/>
                                      </p:to>
                                    </p:set>
                                    <p:animEffect transition="in" filter="strips(downRight)">
                                      <p:cBhvr>
                                        <p:cTn id="107" dur="1000"/>
                                        <p:tgtEl>
                                          <p:spTgt spid="101420"/>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101520"/>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101510"/>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101521"/>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nodeType="clickEffect">
                                  <p:stCondLst>
                                    <p:cond delay="0"/>
                                  </p:stCondLst>
                                  <p:childTnLst>
                                    <p:set>
                                      <p:cBhvr>
                                        <p:cTn id="123" dur="1" fill="hold">
                                          <p:stCondLst>
                                            <p:cond delay="0"/>
                                          </p:stCondLst>
                                        </p:cTn>
                                        <p:tgtEl>
                                          <p:spTgt spid="1015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512" grpId="0"/>
      <p:bldP spid="101382" grpId="0" animBg="1"/>
      <p:bldP spid="101385" grpId="0" animBg="1"/>
      <p:bldP spid="101386" grpId="0" animBg="1"/>
      <p:bldP spid="101387" grpId="0" animBg="1"/>
      <p:bldP spid="101388" grpId="0" animBg="1"/>
      <p:bldP spid="101389" grpId="0" animBg="1"/>
      <p:bldP spid="101390" grpId="0" animBg="1"/>
      <p:bldP spid="101391" grpId="0"/>
      <p:bldP spid="101392" grpId="0" animBg="1"/>
      <p:bldP spid="101393" grpId="0" animBg="1"/>
      <p:bldP spid="101394" grpId="0" animBg="1"/>
      <p:bldP spid="101395" grpId="0"/>
      <p:bldP spid="101396" grpId="0"/>
      <p:bldP spid="101397" grpId="0"/>
      <p:bldP spid="101398" grpId="0"/>
      <p:bldP spid="101419" grpId="0" animBg="1"/>
      <p:bldP spid="101420" grpId="0" animBg="1"/>
      <p:bldP spid="101423" grpId="0" animBg="1"/>
      <p:bldP spid="101425" grpId="0" animBg="1"/>
      <p:bldP spid="101426" grpId="0"/>
      <p:bldP spid="101427" grpId="0" animBg="1"/>
      <p:bldP spid="101428" grpId="0" animBg="1"/>
      <p:bldP spid="101429" grpId="0" animBg="1"/>
      <p:bldP spid="101432" grpId="0"/>
      <p:bldP spid="101434" grpId="0"/>
      <p:bldP spid="101492" grpId="0"/>
      <p:bldP spid="101514" grpId="0"/>
      <p:bldP spid="101517" grpId="0"/>
      <p:bldP spid="101518" grpId="0"/>
      <p:bldP spid="101519" grpId="0"/>
      <p:bldP spid="101520" grpId="0"/>
      <p:bldP spid="10152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title"/>
          </p:nvPr>
        </p:nvSpPr>
        <p:spPr/>
        <p:txBody>
          <a:bodyPr/>
          <a:lstStyle/>
          <a:p>
            <a:r>
              <a:rPr lang="en-US" sz="3200" smtClean="0"/>
              <a:t>Mutual Exclusion</a:t>
            </a:r>
          </a:p>
        </p:txBody>
      </p:sp>
      <p:sp>
        <p:nvSpPr>
          <p:cNvPr id="104467" name="Oval 19"/>
          <p:cNvSpPr>
            <a:spLocks noChangeArrowheads="1"/>
          </p:cNvSpPr>
          <p:nvPr/>
        </p:nvSpPr>
        <p:spPr bwMode="auto">
          <a:xfrm>
            <a:off x="5316538" y="4038600"/>
            <a:ext cx="552450" cy="533400"/>
          </a:xfrm>
          <a:prstGeom prst="ellipse">
            <a:avLst/>
          </a:prstGeom>
          <a:solidFill>
            <a:srgbClr val="FFFF00"/>
          </a:solidFill>
          <a:ln w="28575" algn="ctr">
            <a:solidFill>
              <a:srgbClr val="000000"/>
            </a:solidFill>
            <a:round/>
            <a:headEnd/>
            <a:tailEnd/>
          </a:ln>
        </p:spPr>
        <p:txBody>
          <a:bodyPr/>
          <a:lstStyle/>
          <a:p>
            <a:r>
              <a:rPr lang="en-US" sz="1600"/>
              <a:t>P2</a:t>
            </a:r>
          </a:p>
        </p:txBody>
      </p:sp>
      <p:sp>
        <p:nvSpPr>
          <p:cNvPr id="104468" name="Line 20"/>
          <p:cNvSpPr>
            <a:spLocks noChangeShapeType="1"/>
          </p:cNvSpPr>
          <p:nvPr/>
        </p:nvSpPr>
        <p:spPr bwMode="auto">
          <a:xfrm>
            <a:off x="3125788" y="4213225"/>
            <a:ext cx="2190750" cy="0"/>
          </a:xfrm>
          <a:prstGeom prst="line">
            <a:avLst/>
          </a:prstGeom>
          <a:noFill/>
          <a:ln w="28575">
            <a:solidFill>
              <a:srgbClr val="000000"/>
            </a:solidFill>
            <a:round/>
            <a:headEnd type="triangle" w="lg" len="lg"/>
            <a:tailEnd type="none" w="lg" len="lg"/>
          </a:ln>
        </p:spPr>
        <p:txBody>
          <a:bodyPr/>
          <a:lstStyle/>
          <a:p>
            <a:endParaRPr lang="en-US"/>
          </a:p>
        </p:txBody>
      </p:sp>
      <p:sp>
        <p:nvSpPr>
          <p:cNvPr id="104471" name="Text Box 23"/>
          <p:cNvSpPr txBox="1">
            <a:spLocks noChangeArrowheads="1"/>
          </p:cNvSpPr>
          <p:nvPr/>
        </p:nvSpPr>
        <p:spPr bwMode="auto">
          <a:xfrm>
            <a:off x="3335338" y="3916363"/>
            <a:ext cx="1981200" cy="366712"/>
          </a:xfrm>
          <a:prstGeom prst="rect">
            <a:avLst/>
          </a:prstGeom>
          <a:noFill/>
          <a:ln w="28575" algn="ctr">
            <a:noFill/>
            <a:miter lim="800000"/>
            <a:headEnd/>
            <a:tailEnd/>
          </a:ln>
        </p:spPr>
        <p:txBody>
          <a:bodyPr>
            <a:spAutoFit/>
          </a:bodyPr>
          <a:lstStyle/>
          <a:p>
            <a:pPr algn="ctr">
              <a:spcBef>
                <a:spcPct val="50000"/>
              </a:spcBef>
            </a:pPr>
            <a:r>
              <a:rPr lang="en-US" sz="1800"/>
              <a:t>OK </a:t>
            </a:r>
          </a:p>
        </p:txBody>
      </p:sp>
      <p:sp>
        <p:nvSpPr>
          <p:cNvPr id="104472" name="Oval 24"/>
          <p:cNvSpPr>
            <a:spLocks noChangeArrowheads="1"/>
          </p:cNvSpPr>
          <p:nvPr/>
        </p:nvSpPr>
        <p:spPr bwMode="auto">
          <a:xfrm>
            <a:off x="5316538" y="6096000"/>
            <a:ext cx="552450" cy="533400"/>
          </a:xfrm>
          <a:prstGeom prst="ellipse">
            <a:avLst/>
          </a:prstGeom>
          <a:solidFill>
            <a:srgbClr val="FFFF00"/>
          </a:solidFill>
          <a:ln w="28575" algn="ctr">
            <a:solidFill>
              <a:srgbClr val="000000"/>
            </a:solidFill>
            <a:round/>
            <a:headEnd/>
            <a:tailEnd/>
          </a:ln>
        </p:spPr>
        <p:txBody>
          <a:bodyPr/>
          <a:lstStyle/>
          <a:p>
            <a:r>
              <a:rPr lang="en-US" sz="1600"/>
              <a:t>P3</a:t>
            </a:r>
          </a:p>
        </p:txBody>
      </p:sp>
      <p:sp>
        <p:nvSpPr>
          <p:cNvPr id="104473" name="Oval 25"/>
          <p:cNvSpPr>
            <a:spLocks noChangeArrowheads="1"/>
          </p:cNvSpPr>
          <p:nvPr/>
        </p:nvSpPr>
        <p:spPr bwMode="auto">
          <a:xfrm>
            <a:off x="2649538" y="6096000"/>
            <a:ext cx="552450" cy="533400"/>
          </a:xfrm>
          <a:prstGeom prst="ellipse">
            <a:avLst/>
          </a:prstGeom>
          <a:solidFill>
            <a:srgbClr val="FFFF00"/>
          </a:solidFill>
          <a:ln w="28575">
            <a:solidFill>
              <a:srgbClr val="000000"/>
            </a:solidFill>
            <a:round/>
            <a:headEnd/>
            <a:tailEnd/>
          </a:ln>
        </p:spPr>
        <p:txBody>
          <a:bodyPr/>
          <a:lstStyle/>
          <a:p>
            <a:r>
              <a:rPr lang="en-US" sz="1600"/>
              <a:t>P4</a:t>
            </a:r>
          </a:p>
        </p:txBody>
      </p:sp>
      <p:sp>
        <p:nvSpPr>
          <p:cNvPr id="104474" name="Oval 26"/>
          <p:cNvSpPr>
            <a:spLocks noChangeArrowheads="1"/>
          </p:cNvSpPr>
          <p:nvPr/>
        </p:nvSpPr>
        <p:spPr bwMode="auto">
          <a:xfrm>
            <a:off x="2573338" y="3962400"/>
            <a:ext cx="552450" cy="533400"/>
          </a:xfrm>
          <a:prstGeom prst="ellipse">
            <a:avLst/>
          </a:prstGeom>
          <a:solidFill>
            <a:srgbClr val="FFFF00"/>
          </a:solidFill>
          <a:ln w="28575" algn="ctr">
            <a:solidFill>
              <a:srgbClr val="000000"/>
            </a:solidFill>
            <a:round/>
            <a:headEnd/>
            <a:tailEnd/>
          </a:ln>
        </p:spPr>
        <p:txBody>
          <a:bodyPr/>
          <a:lstStyle/>
          <a:p>
            <a:r>
              <a:rPr lang="en-US" sz="1600"/>
              <a:t>P1</a:t>
            </a:r>
          </a:p>
        </p:txBody>
      </p:sp>
      <p:sp>
        <p:nvSpPr>
          <p:cNvPr id="104502" name="Oval 54"/>
          <p:cNvSpPr>
            <a:spLocks noChangeArrowheads="1"/>
          </p:cNvSpPr>
          <p:nvPr/>
        </p:nvSpPr>
        <p:spPr bwMode="auto">
          <a:xfrm>
            <a:off x="5316538" y="736600"/>
            <a:ext cx="552450" cy="533400"/>
          </a:xfrm>
          <a:prstGeom prst="ellipse">
            <a:avLst/>
          </a:prstGeom>
          <a:solidFill>
            <a:srgbClr val="FFFF00"/>
          </a:solidFill>
          <a:ln w="28575" algn="ctr">
            <a:solidFill>
              <a:srgbClr val="000000"/>
            </a:solidFill>
            <a:round/>
            <a:headEnd/>
            <a:tailEnd/>
          </a:ln>
        </p:spPr>
        <p:txBody>
          <a:bodyPr/>
          <a:lstStyle/>
          <a:p>
            <a:r>
              <a:rPr lang="en-US" sz="1600"/>
              <a:t>P2</a:t>
            </a:r>
          </a:p>
        </p:txBody>
      </p:sp>
      <p:sp>
        <p:nvSpPr>
          <p:cNvPr id="104504" name="Line 56"/>
          <p:cNvSpPr>
            <a:spLocks noChangeShapeType="1"/>
          </p:cNvSpPr>
          <p:nvPr/>
        </p:nvSpPr>
        <p:spPr bwMode="auto">
          <a:xfrm>
            <a:off x="2840038" y="1198563"/>
            <a:ext cx="0" cy="1595437"/>
          </a:xfrm>
          <a:prstGeom prst="line">
            <a:avLst/>
          </a:prstGeom>
          <a:noFill/>
          <a:ln w="28575">
            <a:solidFill>
              <a:srgbClr val="000000"/>
            </a:solidFill>
            <a:round/>
            <a:headEnd type="triangle" w="lg" len="lg"/>
            <a:tailEnd/>
          </a:ln>
        </p:spPr>
        <p:txBody>
          <a:bodyPr/>
          <a:lstStyle/>
          <a:p>
            <a:endParaRPr lang="en-US"/>
          </a:p>
        </p:txBody>
      </p:sp>
      <p:sp>
        <p:nvSpPr>
          <p:cNvPr id="104505" name="Line 57"/>
          <p:cNvSpPr>
            <a:spLocks noChangeShapeType="1"/>
          </p:cNvSpPr>
          <p:nvPr/>
        </p:nvSpPr>
        <p:spPr bwMode="auto">
          <a:xfrm flipH="1">
            <a:off x="3125788" y="1117600"/>
            <a:ext cx="2190750" cy="1914525"/>
          </a:xfrm>
          <a:prstGeom prst="line">
            <a:avLst/>
          </a:prstGeom>
          <a:noFill/>
          <a:ln w="28575">
            <a:solidFill>
              <a:srgbClr val="000000"/>
            </a:solidFill>
            <a:round/>
            <a:headEnd type="triangle" w="lg" len="lg"/>
            <a:tailEnd/>
          </a:ln>
        </p:spPr>
        <p:txBody>
          <a:bodyPr/>
          <a:lstStyle/>
          <a:p>
            <a:endParaRPr lang="en-US"/>
          </a:p>
        </p:txBody>
      </p:sp>
      <p:sp>
        <p:nvSpPr>
          <p:cNvPr id="104507" name="Oval 59"/>
          <p:cNvSpPr>
            <a:spLocks noChangeArrowheads="1"/>
          </p:cNvSpPr>
          <p:nvPr/>
        </p:nvSpPr>
        <p:spPr bwMode="auto">
          <a:xfrm>
            <a:off x="5316538" y="2794000"/>
            <a:ext cx="552450" cy="533400"/>
          </a:xfrm>
          <a:prstGeom prst="ellipse">
            <a:avLst/>
          </a:prstGeom>
          <a:solidFill>
            <a:srgbClr val="FFFF00"/>
          </a:solidFill>
          <a:ln w="28575" algn="ctr">
            <a:solidFill>
              <a:srgbClr val="000000"/>
            </a:solidFill>
            <a:round/>
            <a:headEnd/>
            <a:tailEnd/>
          </a:ln>
        </p:spPr>
        <p:txBody>
          <a:bodyPr/>
          <a:lstStyle/>
          <a:p>
            <a:r>
              <a:rPr lang="en-US" sz="1600"/>
              <a:t>P3</a:t>
            </a:r>
          </a:p>
        </p:txBody>
      </p:sp>
      <p:sp>
        <p:nvSpPr>
          <p:cNvPr id="104508" name="Oval 60"/>
          <p:cNvSpPr>
            <a:spLocks noChangeArrowheads="1"/>
          </p:cNvSpPr>
          <p:nvPr/>
        </p:nvSpPr>
        <p:spPr bwMode="auto">
          <a:xfrm>
            <a:off x="2649538" y="2794000"/>
            <a:ext cx="552450" cy="533400"/>
          </a:xfrm>
          <a:prstGeom prst="ellipse">
            <a:avLst/>
          </a:prstGeom>
          <a:solidFill>
            <a:srgbClr val="FFFF00"/>
          </a:solidFill>
          <a:ln w="28575">
            <a:solidFill>
              <a:srgbClr val="000000"/>
            </a:solidFill>
            <a:round/>
            <a:headEnd/>
            <a:tailEnd/>
          </a:ln>
        </p:spPr>
        <p:txBody>
          <a:bodyPr/>
          <a:lstStyle/>
          <a:p>
            <a:r>
              <a:rPr lang="en-US" sz="1600"/>
              <a:t>P4</a:t>
            </a:r>
          </a:p>
        </p:txBody>
      </p:sp>
      <p:sp>
        <p:nvSpPr>
          <p:cNvPr id="104509" name="Oval 61"/>
          <p:cNvSpPr>
            <a:spLocks noChangeArrowheads="1"/>
          </p:cNvSpPr>
          <p:nvPr/>
        </p:nvSpPr>
        <p:spPr bwMode="auto">
          <a:xfrm>
            <a:off x="2573338" y="660400"/>
            <a:ext cx="552450" cy="533400"/>
          </a:xfrm>
          <a:prstGeom prst="ellipse">
            <a:avLst/>
          </a:prstGeom>
          <a:solidFill>
            <a:srgbClr val="FFFF00"/>
          </a:solidFill>
          <a:ln w="28575" algn="ctr">
            <a:solidFill>
              <a:srgbClr val="000000"/>
            </a:solidFill>
            <a:round/>
            <a:headEnd/>
            <a:tailEnd/>
          </a:ln>
        </p:spPr>
        <p:txBody>
          <a:bodyPr/>
          <a:lstStyle/>
          <a:p>
            <a:r>
              <a:rPr lang="en-US" sz="1600"/>
              <a:t>P1</a:t>
            </a:r>
          </a:p>
        </p:txBody>
      </p:sp>
      <p:sp>
        <p:nvSpPr>
          <p:cNvPr id="104510" name="Text Box 62"/>
          <p:cNvSpPr txBox="1">
            <a:spLocks noChangeArrowheads="1"/>
          </p:cNvSpPr>
          <p:nvPr/>
        </p:nvSpPr>
        <p:spPr bwMode="auto">
          <a:xfrm rot="-2197020">
            <a:off x="3205163" y="1624013"/>
            <a:ext cx="1981200" cy="366712"/>
          </a:xfrm>
          <a:prstGeom prst="rect">
            <a:avLst/>
          </a:prstGeom>
          <a:noFill/>
          <a:ln w="28575" algn="ctr">
            <a:noFill/>
            <a:miter lim="800000"/>
            <a:headEnd/>
            <a:tailEnd/>
          </a:ln>
        </p:spPr>
        <p:txBody>
          <a:bodyPr>
            <a:spAutoFit/>
          </a:bodyPr>
          <a:lstStyle/>
          <a:p>
            <a:pPr algn="ctr">
              <a:spcBef>
                <a:spcPct val="50000"/>
              </a:spcBef>
            </a:pPr>
            <a:r>
              <a:rPr lang="en-US" sz="1800"/>
              <a:t>OK </a:t>
            </a:r>
          </a:p>
        </p:txBody>
      </p:sp>
      <p:sp>
        <p:nvSpPr>
          <p:cNvPr id="104511" name="Text Box 63"/>
          <p:cNvSpPr txBox="1">
            <a:spLocks noChangeArrowheads="1"/>
          </p:cNvSpPr>
          <p:nvPr/>
        </p:nvSpPr>
        <p:spPr bwMode="auto">
          <a:xfrm rot="-5400000">
            <a:off x="2050256" y="1837532"/>
            <a:ext cx="1108075" cy="366712"/>
          </a:xfrm>
          <a:prstGeom prst="rect">
            <a:avLst/>
          </a:prstGeom>
          <a:noFill/>
          <a:ln w="28575">
            <a:noFill/>
            <a:miter lim="800000"/>
            <a:headEnd/>
            <a:tailEnd/>
          </a:ln>
        </p:spPr>
        <p:txBody>
          <a:bodyPr>
            <a:spAutoFit/>
          </a:bodyPr>
          <a:lstStyle/>
          <a:p>
            <a:pPr algn="ctr">
              <a:spcBef>
                <a:spcPct val="50000"/>
              </a:spcBef>
            </a:pPr>
            <a:r>
              <a:rPr lang="en-US" sz="1800"/>
              <a:t>OK </a:t>
            </a:r>
          </a:p>
        </p:txBody>
      </p:sp>
      <p:graphicFrame>
        <p:nvGraphicFramePr>
          <p:cNvPr id="104512" name="Group 64"/>
          <p:cNvGraphicFramePr>
            <a:graphicFrameLocks noGrp="1"/>
          </p:cNvGraphicFramePr>
          <p:nvPr/>
        </p:nvGraphicFramePr>
        <p:xfrm>
          <a:off x="6062663" y="1136650"/>
          <a:ext cx="1154112" cy="487680"/>
        </p:xfrm>
        <a:graphic>
          <a:graphicData uri="http://schemas.openxmlformats.org/drawingml/2006/table">
            <a:tbl>
              <a:tblPr/>
              <a:tblGrid>
                <a:gridCol w="609600"/>
                <a:gridCol w="544512"/>
              </a:tblGrid>
              <a:tr h="395288">
                <a:tc>
                  <a:txBody>
                    <a:bodyPr/>
                    <a:lstStyle/>
                    <a:p>
                      <a:pPr marL="0" marR="0" lvl="0" indent="0" algn="just"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2000" b="1" i="0" u="none" strike="noStrike" cap="none" normalizeH="0" baseline="0" smtClean="0">
                        <a:ln>
                          <a:noFill/>
                        </a:ln>
                        <a:solidFill>
                          <a:srgbClr val="993300"/>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2000" b="1" i="0" u="none" strike="noStrike" cap="none" normalizeH="0" baseline="0" smtClean="0">
                          <a:ln>
                            <a:noFill/>
                          </a:ln>
                          <a:solidFill>
                            <a:srgbClr val="993300"/>
                          </a:solidFill>
                          <a:effectLst/>
                          <a:latin typeface="Times New Roman" pitchFamily="18" charset="0"/>
                        </a:rPr>
                        <a:t>P1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4533" name="Text Box 85"/>
          <p:cNvSpPr txBox="1">
            <a:spLocks noChangeArrowheads="1"/>
          </p:cNvSpPr>
          <p:nvPr/>
        </p:nvSpPr>
        <p:spPr bwMode="auto">
          <a:xfrm>
            <a:off x="0" y="2574925"/>
            <a:ext cx="2730500" cy="457200"/>
          </a:xfrm>
          <a:prstGeom prst="rect">
            <a:avLst/>
          </a:prstGeom>
          <a:noFill/>
          <a:ln w="9525">
            <a:noFill/>
            <a:miter lim="800000"/>
            <a:headEnd/>
            <a:tailEnd/>
          </a:ln>
        </p:spPr>
        <p:txBody>
          <a:bodyPr>
            <a:spAutoFit/>
          </a:bodyPr>
          <a:lstStyle/>
          <a:p>
            <a:pPr>
              <a:spcBef>
                <a:spcPct val="50000"/>
              </a:spcBef>
            </a:pPr>
            <a:r>
              <a:rPr lang="en-US"/>
              <a:t>Exits CS, sends OK</a:t>
            </a:r>
          </a:p>
        </p:txBody>
      </p:sp>
      <p:sp>
        <p:nvSpPr>
          <p:cNvPr id="104535" name="Text Box 87"/>
          <p:cNvSpPr txBox="1">
            <a:spLocks noChangeArrowheads="1"/>
          </p:cNvSpPr>
          <p:nvPr/>
        </p:nvSpPr>
        <p:spPr bwMode="auto">
          <a:xfrm>
            <a:off x="6062663" y="609600"/>
            <a:ext cx="2251075" cy="457200"/>
          </a:xfrm>
          <a:prstGeom prst="rect">
            <a:avLst/>
          </a:prstGeom>
          <a:noFill/>
          <a:ln w="9525">
            <a:noFill/>
            <a:miter lim="800000"/>
            <a:headEnd/>
            <a:tailEnd/>
          </a:ln>
        </p:spPr>
        <p:txBody>
          <a:bodyPr>
            <a:spAutoFit/>
          </a:bodyPr>
          <a:lstStyle/>
          <a:p>
            <a:pPr>
              <a:spcBef>
                <a:spcPct val="50000"/>
              </a:spcBef>
            </a:pPr>
            <a:r>
              <a:rPr lang="en-US"/>
              <a:t>Enters CS</a:t>
            </a:r>
          </a:p>
        </p:txBody>
      </p:sp>
      <p:sp>
        <p:nvSpPr>
          <p:cNvPr id="104536" name="Text Box 88"/>
          <p:cNvSpPr txBox="1">
            <a:spLocks noChangeArrowheads="1"/>
          </p:cNvSpPr>
          <p:nvPr/>
        </p:nvSpPr>
        <p:spPr bwMode="auto">
          <a:xfrm>
            <a:off x="5949950" y="3825875"/>
            <a:ext cx="2730500" cy="457200"/>
          </a:xfrm>
          <a:prstGeom prst="rect">
            <a:avLst/>
          </a:prstGeom>
          <a:noFill/>
          <a:ln w="9525">
            <a:noFill/>
            <a:miter lim="800000"/>
            <a:headEnd/>
            <a:tailEnd/>
          </a:ln>
        </p:spPr>
        <p:txBody>
          <a:bodyPr>
            <a:spAutoFit/>
          </a:bodyPr>
          <a:lstStyle/>
          <a:p>
            <a:pPr>
              <a:spcBef>
                <a:spcPct val="50000"/>
              </a:spcBef>
            </a:pPr>
            <a:r>
              <a:rPr lang="en-US"/>
              <a:t>Exits CS, sends OK</a:t>
            </a:r>
          </a:p>
        </p:txBody>
      </p:sp>
      <p:sp>
        <p:nvSpPr>
          <p:cNvPr id="104537" name="Text Box 89"/>
          <p:cNvSpPr txBox="1">
            <a:spLocks noChangeArrowheads="1"/>
          </p:cNvSpPr>
          <p:nvPr/>
        </p:nvSpPr>
        <p:spPr bwMode="auto">
          <a:xfrm>
            <a:off x="169863" y="4038600"/>
            <a:ext cx="2251075" cy="457200"/>
          </a:xfrm>
          <a:prstGeom prst="rect">
            <a:avLst/>
          </a:prstGeom>
          <a:noFill/>
          <a:ln w="9525">
            <a:noFill/>
            <a:miter lim="800000"/>
            <a:headEnd/>
            <a:tailEnd/>
          </a:ln>
        </p:spPr>
        <p:txBody>
          <a:bodyPr>
            <a:spAutoFit/>
          </a:bodyPr>
          <a:lstStyle/>
          <a:p>
            <a:pPr>
              <a:spcBef>
                <a:spcPct val="50000"/>
              </a:spcBef>
            </a:pPr>
            <a:r>
              <a:rPr lang="en-US"/>
              <a:t>Enters CS</a:t>
            </a:r>
          </a:p>
        </p:txBody>
      </p:sp>
      <p:graphicFrame>
        <p:nvGraphicFramePr>
          <p:cNvPr id="104563" name="Group 115"/>
          <p:cNvGraphicFramePr>
            <a:graphicFrameLocks noGrp="1"/>
          </p:cNvGraphicFramePr>
          <p:nvPr>
            <p:ph idx="1"/>
          </p:nvPr>
        </p:nvGraphicFramePr>
        <p:xfrm>
          <a:off x="714375" y="3103563"/>
          <a:ext cx="1557338" cy="448056"/>
        </p:xfrm>
        <a:graphic>
          <a:graphicData uri="http://schemas.openxmlformats.org/drawingml/2006/table">
            <a:tbl>
              <a:tblPr/>
              <a:tblGrid>
                <a:gridCol w="644525"/>
                <a:gridCol w="455613"/>
                <a:gridCol w="457200"/>
              </a:tblGrid>
              <a:tr h="414338">
                <a:tc>
                  <a:txBody>
                    <a:bodyPr/>
                    <a:lstStyle/>
                    <a:p>
                      <a:pPr marL="0" marR="0" lvl="0" indent="0" algn="just"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1800" b="1" i="0" u="none" strike="noStrike" cap="none" normalizeH="0" baseline="0" smtClean="0">
                        <a:ln>
                          <a:noFill/>
                        </a:ln>
                        <a:solidFill>
                          <a:srgbClr val="993300"/>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800" b="1" i="0" u="none" strike="noStrike" cap="none" normalizeH="0" baseline="0" smtClean="0">
                          <a:ln>
                            <a:noFill/>
                          </a:ln>
                          <a:solidFill>
                            <a:srgbClr val="993300"/>
                          </a:solidFill>
                          <a:effectLst/>
                          <a:latin typeface="Times New Roman" pitchFamily="18"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1800" b="1" i="0" u="none" strike="noStrike" cap="none" normalizeH="0" baseline="0" smtClean="0">
                          <a:ln>
                            <a:noFill/>
                          </a:ln>
                          <a:solidFill>
                            <a:srgbClr val="993300"/>
                          </a:solidFill>
                          <a:effectLst/>
                          <a:latin typeface="Times New Roman" pitchFamily="18" charset="0"/>
                        </a:rPr>
                        <a:t>P1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4572" name="Group 124"/>
          <p:cNvGraphicFramePr>
            <a:graphicFrameLocks noGrp="1"/>
          </p:cNvGraphicFramePr>
          <p:nvPr/>
        </p:nvGraphicFramePr>
        <p:xfrm>
          <a:off x="6157913" y="4322763"/>
          <a:ext cx="1154112" cy="487680"/>
        </p:xfrm>
        <a:graphic>
          <a:graphicData uri="http://schemas.openxmlformats.org/drawingml/2006/table">
            <a:tbl>
              <a:tblPr/>
              <a:tblGrid>
                <a:gridCol w="609600"/>
                <a:gridCol w="544512"/>
              </a:tblGrid>
              <a:tr h="485775">
                <a:tc>
                  <a:txBody>
                    <a:bodyPr/>
                    <a:lstStyle/>
                    <a:p>
                      <a:pPr marL="0" marR="0" lvl="0" indent="0" algn="just"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endParaRPr kumimoji="1" lang="en-GB" sz="2000" b="1" i="0" u="none" strike="noStrike" cap="none" normalizeH="0" baseline="0" smtClean="0">
                        <a:ln>
                          <a:noFill/>
                        </a:ln>
                        <a:solidFill>
                          <a:srgbClr val="993300"/>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30000"/>
                        </a:lnSpc>
                        <a:spcBef>
                          <a:spcPct val="35000"/>
                        </a:spcBef>
                        <a:spcAft>
                          <a:spcPct val="0"/>
                        </a:spcAft>
                        <a:buClr>
                          <a:srgbClr val="993300"/>
                        </a:buClr>
                        <a:buSzPct val="90000"/>
                        <a:buFont typeface="Wingdings" pitchFamily="2" charset="2"/>
                        <a:buNone/>
                        <a:tabLst/>
                      </a:pPr>
                      <a:r>
                        <a:rPr kumimoji="1" lang="en-US" sz="2000" b="1" i="0" u="none" strike="noStrike" cap="none" normalizeH="0" baseline="0" smtClean="0">
                          <a:ln>
                            <a:noFill/>
                          </a:ln>
                          <a:solidFill>
                            <a:srgbClr val="993300"/>
                          </a:solidFill>
                          <a:effectLst/>
                          <a:latin typeface="Times New Roman" pitchFamily="18" charset="0"/>
                        </a:rPr>
                        <a:t>P1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50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45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45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450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04512"/>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045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5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9" fill="hold" grpId="0" nodeType="clickEffect">
                                  <p:stCondLst>
                                    <p:cond delay="0"/>
                                  </p:stCondLst>
                                  <p:childTnLst>
                                    <p:set>
                                      <p:cBhvr>
                                        <p:cTn id="26" dur="1" fill="hold">
                                          <p:stCondLst>
                                            <p:cond delay="0"/>
                                          </p:stCondLst>
                                        </p:cTn>
                                        <p:tgtEl>
                                          <p:spTgt spid="104511"/>
                                        </p:tgtEl>
                                        <p:attrNameLst>
                                          <p:attrName>style.visibility</p:attrName>
                                        </p:attrNameLst>
                                      </p:cBhvr>
                                      <p:to>
                                        <p:strVal val="visible"/>
                                      </p:to>
                                    </p:set>
                                    <p:animEffect transition="in" filter="strips(upLeft)">
                                      <p:cBhvr>
                                        <p:cTn id="27" dur="1000"/>
                                        <p:tgtEl>
                                          <p:spTgt spid="104511"/>
                                        </p:tgtEl>
                                      </p:cBhvr>
                                    </p:animEffect>
                                  </p:childTnLst>
                                </p:cTn>
                              </p:par>
                              <p:par>
                                <p:cTn id="28" presetID="18" presetClass="entr" presetSubtype="3" fill="hold" grpId="0" nodeType="withEffect">
                                  <p:stCondLst>
                                    <p:cond delay="0"/>
                                  </p:stCondLst>
                                  <p:childTnLst>
                                    <p:set>
                                      <p:cBhvr>
                                        <p:cTn id="29" dur="1" fill="hold">
                                          <p:stCondLst>
                                            <p:cond delay="0"/>
                                          </p:stCondLst>
                                        </p:cTn>
                                        <p:tgtEl>
                                          <p:spTgt spid="104505"/>
                                        </p:tgtEl>
                                        <p:attrNameLst>
                                          <p:attrName>style.visibility</p:attrName>
                                        </p:attrNameLst>
                                      </p:cBhvr>
                                      <p:to>
                                        <p:strVal val="visible"/>
                                      </p:to>
                                    </p:set>
                                    <p:animEffect transition="in" filter="strips(upRight)">
                                      <p:cBhvr>
                                        <p:cTn id="30" dur="1000"/>
                                        <p:tgtEl>
                                          <p:spTgt spid="104505"/>
                                        </p:tgtEl>
                                      </p:cBhvr>
                                    </p:animEffect>
                                  </p:childTnLst>
                                </p:cTn>
                              </p:par>
                              <p:par>
                                <p:cTn id="31" presetID="18" presetClass="entr" presetSubtype="3" fill="hold" grpId="0" nodeType="withEffect">
                                  <p:stCondLst>
                                    <p:cond delay="0"/>
                                  </p:stCondLst>
                                  <p:childTnLst>
                                    <p:set>
                                      <p:cBhvr>
                                        <p:cTn id="32" dur="1" fill="hold">
                                          <p:stCondLst>
                                            <p:cond delay="0"/>
                                          </p:stCondLst>
                                        </p:cTn>
                                        <p:tgtEl>
                                          <p:spTgt spid="104510"/>
                                        </p:tgtEl>
                                        <p:attrNameLst>
                                          <p:attrName>style.visibility</p:attrName>
                                        </p:attrNameLst>
                                      </p:cBhvr>
                                      <p:to>
                                        <p:strVal val="visible"/>
                                      </p:to>
                                    </p:set>
                                    <p:animEffect transition="in" filter="strips(upRight)">
                                      <p:cBhvr>
                                        <p:cTn id="33" dur="1000"/>
                                        <p:tgtEl>
                                          <p:spTgt spid="104510"/>
                                        </p:tgtEl>
                                      </p:cBhvr>
                                    </p:animEffect>
                                  </p:childTnLst>
                                </p:cTn>
                              </p:par>
                              <p:par>
                                <p:cTn id="34" presetID="18" presetClass="entr" presetSubtype="3" fill="hold" grpId="0" nodeType="withEffect">
                                  <p:stCondLst>
                                    <p:cond delay="0"/>
                                  </p:stCondLst>
                                  <p:childTnLst>
                                    <p:set>
                                      <p:cBhvr>
                                        <p:cTn id="35" dur="1" fill="hold">
                                          <p:stCondLst>
                                            <p:cond delay="0"/>
                                          </p:stCondLst>
                                        </p:cTn>
                                        <p:tgtEl>
                                          <p:spTgt spid="104504"/>
                                        </p:tgtEl>
                                        <p:attrNameLst>
                                          <p:attrName>style.visibility</p:attrName>
                                        </p:attrNameLst>
                                      </p:cBhvr>
                                      <p:to>
                                        <p:strVal val="visible"/>
                                      </p:to>
                                    </p:set>
                                    <p:animEffect transition="in" filter="strips(upRight)">
                                      <p:cBhvr>
                                        <p:cTn id="36" dur="1000"/>
                                        <p:tgtEl>
                                          <p:spTgt spid="104504"/>
                                        </p:tgtEl>
                                      </p:cBhvr>
                                    </p:animEffect>
                                  </p:childTnLst>
                                </p:cTn>
                              </p:par>
                            </p:childTnLst>
                          </p:cTn>
                        </p:par>
                        <p:par>
                          <p:cTn id="37" fill="hold">
                            <p:stCondLst>
                              <p:cond delay="1000"/>
                            </p:stCondLst>
                            <p:childTnLst>
                              <p:par>
                                <p:cTn id="38" presetID="3" presetClass="exit" presetSubtype="10" fill="hold" nodeType="afterEffect">
                                  <p:stCondLst>
                                    <p:cond delay="0"/>
                                  </p:stCondLst>
                                  <p:childTnLst>
                                    <p:animEffect transition="out" filter="blinds(horizontal)">
                                      <p:cBhvr>
                                        <p:cTn id="39" dur="500"/>
                                        <p:tgtEl>
                                          <p:spTgt spid="104563"/>
                                        </p:tgtEl>
                                      </p:cBhvr>
                                    </p:animEffect>
                                    <p:set>
                                      <p:cBhvr>
                                        <p:cTn id="40" dur="1" fill="hold">
                                          <p:stCondLst>
                                            <p:cond delay="499"/>
                                          </p:stCondLst>
                                        </p:cTn>
                                        <p:tgtEl>
                                          <p:spTgt spid="10456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45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447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447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446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447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45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4536"/>
                                        </p:tgtEl>
                                        <p:attrNameLst>
                                          <p:attrName>style.visibility</p:attrName>
                                        </p:attrNameLst>
                                      </p:cBhvr>
                                      <p:to>
                                        <p:strVal val="visible"/>
                                      </p:to>
                                    </p:set>
                                  </p:childTnLst>
                                </p:cTn>
                              </p:par>
                            </p:childTnLst>
                          </p:cTn>
                        </p:par>
                        <p:par>
                          <p:cTn id="63" fill="hold">
                            <p:stCondLst>
                              <p:cond delay="0"/>
                            </p:stCondLst>
                            <p:childTnLst>
                              <p:par>
                                <p:cTn id="64" presetID="18" presetClass="entr" presetSubtype="9" fill="hold" grpId="0" nodeType="afterEffect">
                                  <p:stCondLst>
                                    <p:cond delay="0"/>
                                  </p:stCondLst>
                                  <p:childTnLst>
                                    <p:set>
                                      <p:cBhvr>
                                        <p:cTn id="65" dur="1" fill="hold">
                                          <p:stCondLst>
                                            <p:cond delay="0"/>
                                          </p:stCondLst>
                                        </p:cTn>
                                        <p:tgtEl>
                                          <p:spTgt spid="104468"/>
                                        </p:tgtEl>
                                        <p:attrNameLst>
                                          <p:attrName>style.visibility</p:attrName>
                                        </p:attrNameLst>
                                      </p:cBhvr>
                                      <p:to>
                                        <p:strVal val="visible"/>
                                      </p:to>
                                    </p:set>
                                    <p:animEffect transition="in" filter="strips(upLeft)">
                                      <p:cBhvr>
                                        <p:cTn id="66" dur="1000"/>
                                        <p:tgtEl>
                                          <p:spTgt spid="104468"/>
                                        </p:tgtEl>
                                      </p:cBhvr>
                                    </p:animEffect>
                                  </p:childTnLst>
                                </p:cTn>
                              </p:par>
                              <p:par>
                                <p:cTn id="67" presetID="18" presetClass="entr" presetSubtype="6" fill="hold" grpId="0" nodeType="withEffect">
                                  <p:stCondLst>
                                    <p:cond delay="0"/>
                                  </p:stCondLst>
                                  <p:childTnLst>
                                    <p:set>
                                      <p:cBhvr>
                                        <p:cTn id="68" dur="1" fill="hold">
                                          <p:stCondLst>
                                            <p:cond delay="0"/>
                                          </p:stCondLst>
                                        </p:cTn>
                                        <p:tgtEl>
                                          <p:spTgt spid="104471"/>
                                        </p:tgtEl>
                                        <p:attrNameLst>
                                          <p:attrName>style.visibility</p:attrName>
                                        </p:attrNameLst>
                                      </p:cBhvr>
                                      <p:to>
                                        <p:strVal val="visible"/>
                                      </p:to>
                                    </p:set>
                                    <p:animEffect transition="in" filter="strips(downRight)">
                                      <p:cBhvr>
                                        <p:cTn id="69" dur="1000"/>
                                        <p:tgtEl>
                                          <p:spTgt spid="104471"/>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xit" presetSubtype="10" fill="hold" nodeType="clickEffect">
                                  <p:stCondLst>
                                    <p:cond delay="0"/>
                                  </p:stCondLst>
                                  <p:childTnLst>
                                    <p:animEffect transition="out" filter="blinds(horizontal)">
                                      <p:cBhvr>
                                        <p:cTn id="73" dur="500"/>
                                        <p:tgtEl>
                                          <p:spTgt spid="104572"/>
                                        </p:tgtEl>
                                      </p:cBhvr>
                                    </p:animEffect>
                                    <p:set>
                                      <p:cBhvr>
                                        <p:cTn id="74" dur="1" fill="hold">
                                          <p:stCondLst>
                                            <p:cond delay="499"/>
                                          </p:stCondLst>
                                        </p:cTn>
                                        <p:tgtEl>
                                          <p:spTgt spid="104572"/>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45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67" grpId="0" animBg="1"/>
      <p:bldP spid="104468" grpId="0" animBg="1"/>
      <p:bldP spid="104471" grpId="0"/>
      <p:bldP spid="104472" grpId="0" animBg="1"/>
      <p:bldP spid="104473" grpId="0" animBg="1"/>
      <p:bldP spid="104474" grpId="0" animBg="1"/>
      <p:bldP spid="104502" grpId="0" animBg="1"/>
      <p:bldP spid="104504" grpId="0" animBg="1"/>
      <p:bldP spid="104505" grpId="0" animBg="1"/>
      <p:bldP spid="104507" grpId="0" animBg="1"/>
      <p:bldP spid="104508" grpId="0" animBg="1"/>
      <p:bldP spid="104509" grpId="0" animBg="1"/>
      <p:bldP spid="104510" grpId="0"/>
      <p:bldP spid="104511" grpId="0"/>
      <p:bldP spid="104533" grpId="0"/>
      <p:bldP spid="104535" grpId="0"/>
      <p:bldP spid="104536" grpId="0"/>
      <p:bldP spid="10453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228600" y="855663"/>
            <a:ext cx="8686800" cy="5807075"/>
          </a:xfrm>
        </p:spPr>
        <p:txBody>
          <a:bodyPr/>
          <a:lstStyle/>
          <a:p>
            <a:pPr>
              <a:lnSpc>
                <a:spcPct val="140000"/>
              </a:lnSpc>
              <a:spcBef>
                <a:spcPct val="40000"/>
              </a:spcBef>
            </a:pPr>
            <a:r>
              <a:rPr lang="en-US" smtClean="0"/>
              <a:t>Token-passing approach</a:t>
            </a:r>
          </a:p>
          <a:p>
            <a:pPr lvl="1">
              <a:lnSpc>
                <a:spcPct val="140000"/>
              </a:lnSpc>
              <a:spcBef>
                <a:spcPct val="40000"/>
              </a:spcBef>
            </a:pPr>
            <a:r>
              <a:rPr lang="en-US" smtClean="0"/>
              <a:t>ME is achieved by using single token that is circulated among the processes in the system</a:t>
            </a:r>
          </a:p>
          <a:p>
            <a:pPr lvl="1">
              <a:lnSpc>
                <a:spcPct val="140000"/>
              </a:lnSpc>
              <a:spcBef>
                <a:spcPct val="40000"/>
              </a:spcBef>
            </a:pPr>
            <a:r>
              <a:rPr lang="en-US" smtClean="0"/>
              <a:t>Token is a special type of message that entitles its holder to enter CS</a:t>
            </a:r>
          </a:p>
          <a:p>
            <a:pPr lvl="1">
              <a:lnSpc>
                <a:spcPct val="140000"/>
              </a:lnSpc>
              <a:spcBef>
                <a:spcPct val="40000"/>
              </a:spcBef>
            </a:pPr>
            <a:r>
              <a:rPr lang="en-US" smtClean="0"/>
              <a:t>Processes in the system are logically organized in a ring structure, for fairness</a:t>
            </a:r>
          </a:p>
          <a:p>
            <a:pPr lvl="1">
              <a:lnSpc>
                <a:spcPct val="140000"/>
              </a:lnSpc>
              <a:spcBef>
                <a:spcPct val="40000"/>
              </a:spcBef>
            </a:pPr>
            <a:r>
              <a:rPr lang="en-US" smtClean="0"/>
              <a:t>Token is circulated from one process to another around the ring always in same direction (clockwise or anticlockwise)</a:t>
            </a:r>
          </a:p>
        </p:txBody>
      </p:sp>
      <p:sp>
        <p:nvSpPr>
          <p:cNvPr id="47107" name="Rectangle 4"/>
          <p:cNvSpPr>
            <a:spLocks noGrp="1" noChangeArrowheads="1"/>
          </p:cNvSpPr>
          <p:nvPr>
            <p:ph type="title"/>
          </p:nvPr>
        </p:nvSpPr>
        <p:spPr>
          <a:noFill/>
        </p:spPr>
        <p:txBody>
          <a:bodyPr/>
          <a:lstStyle/>
          <a:p>
            <a:r>
              <a:rPr lang="en-US" smtClean="0"/>
              <a:t>Mutual Exclusion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a:xfrm>
            <a:off x="304800" y="827088"/>
            <a:ext cx="8610600" cy="5762625"/>
          </a:xfrm>
        </p:spPr>
        <p:txBody>
          <a:bodyPr/>
          <a:lstStyle/>
          <a:p>
            <a:pPr lvl="1"/>
            <a:r>
              <a:rPr lang="en-US" smtClean="0"/>
              <a:t>When a process receives the token, it checks if it wants to enter a CS and acts as follows</a:t>
            </a:r>
          </a:p>
          <a:p>
            <a:pPr marL="1204913" lvl="2" indent="-347663"/>
            <a:r>
              <a:rPr lang="en-US" smtClean="0"/>
              <a:t>If it wants to enter CS, it keeps the token, enters the CS, and exits from CS after finishing and passes the token to its neighbor process</a:t>
            </a:r>
          </a:p>
          <a:p>
            <a:pPr marL="1204913" lvl="2" indent="-347663"/>
            <a:r>
              <a:rPr lang="en-US" smtClean="0"/>
              <a:t>If it does not want to enter CS, it just passes the token along the ring to its neighbor process</a:t>
            </a:r>
          </a:p>
          <a:p>
            <a:pPr marL="1204913" lvl="2" indent="-347663"/>
            <a:r>
              <a:rPr lang="en-US" smtClean="0"/>
              <a:t>If none of the processes is interested in entering CS, the token simply keeps circulating around the ring</a:t>
            </a:r>
          </a:p>
          <a:p>
            <a:pPr marL="1943100" lvl="4"/>
            <a:endParaRPr lang="en-US" smtClean="0"/>
          </a:p>
        </p:txBody>
      </p:sp>
      <p:sp>
        <p:nvSpPr>
          <p:cNvPr id="48131" name="Rectangle 4"/>
          <p:cNvSpPr>
            <a:spLocks noGrp="1" noChangeArrowheads="1"/>
          </p:cNvSpPr>
          <p:nvPr>
            <p:ph type="title"/>
          </p:nvPr>
        </p:nvSpPr>
        <p:spPr>
          <a:noFill/>
        </p:spPr>
        <p:txBody>
          <a:bodyPr/>
          <a:lstStyle/>
          <a:p>
            <a:r>
              <a:rPr lang="en-US" smtClean="0"/>
              <a:t>Mutual Exclusion</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a:xfrm>
            <a:off x="152400" y="609600"/>
            <a:ext cx="8759825" cy="6019800"/>
          </a:xfrm>
        </p:spPr>
        <p:txBody>
          <a:bodyPr/>
          <a:lstStyle/>
          <a:p>
            <a:pPr marL="457200" indent="-457200"/>
            <a:r>
              <a:rPr lang="en-US" smtClean="0"/>
              <a:t>Token-passing approach</a:t>
            </a:r>
          </a:p>
          <a:p>
            <a:pPr marL="914400" lvl="1" indent="-457200"/>
            <a:endParaRPr lang="en-US" smtClean="0"/>
          </a:p>
          <a:p>
            <a:pPr marL="914400" lvl="1" indent="-457200"/>
            <a:endParaRPr lang="en-US" smtClean="0"/>
          </a:p>
          <a:p>
            <a:pPr marL="914400" lvl="1" indent="-457200"/>
            <a:endParaRPr lang="en-US" smtClean="0"/>
          </a:p>
          <a:p>
            <a:pPr marL="914400" lvl="1" indent="-457200"/>
            <a:endParaRPr lang="en-US" smtClean="0"/>
          </a:p>
          <a:p>
            <a:pPr marL="914400" lvl="1" indent="-457200"/>
            <a:endParaRPr lang="en-US" smtClean="0"/>
          </a:p>
          <a:p>
            <a:pPr marL="457200" indent="-457200" algn="l">
              <a:buFontTx/>
              <a:buNone/>
            </a:pPr>
            <a:endParaRPr lang="en-US" smtClean="0">
              <a:solidFill>
                <a:schemeClr val="tx1"/>
              </a:solidFill>
            </a:endParaRPr>
          </a:p>
          <a:p>
            <a:pPr marL="457200" indent="-457200" algn="l">
              <a:buFontTx/>
              <a:buNone/>
            </a:pPr>
            <a:endParaRPr lang="en-US" smtClean="0">
              <a:solidFill>
                <a:schemeClr val="tx1"/>
              </a:solidFill>
            </a:endParaRPr>
          </a:p>
          <a:p>
            <a:pPr marL="914400" lvl="1" indent="-457200" algn="l">
              <a:buFontTx/>
              <a:buAutoNum type="alphaLcParenR"/>
            </a:pPr>
            <a:r>
              <a:rPr lang="en-US" smtClean="0"/>
              <a:t>An unordered group of processes on a network.  </a:t>
            </a:r>
          </a:p>
          <a:p>
            <a:pPr marL="914400" lvl="1" indent="-457200" algn="l">
              <a:buFontTx/>
              <a:buAutoNum type="alphaLcParenR"/>
            </a:pPr>
            <a:r>
              <a:rPr lang="en-US" smtClean="0"/>
              <a:t>A logical ring constructed in software</a:t>
            </a:r>
          </a:p>
        </p:txBody>
      </p:sp>
      <p:sp>
        <p:nvSpPr>
          <p:cNvPr id="49155" name="Rectangle 4"/>
          <p:cNvSpPr>
            <a:spLocks noGrp="1" noChangeArrowheads="1"/>
          </p:cNvSpPr>
          <p:nvPr>
            <p:ph type="title"/>
          </p:nvPr>
        </p:nvSpPr>
        <p:spPr>
          <a:noFill/>
        </p:spPr>
        <p:txBody>
          <a:bodyPr/>
          <a:lstStyle/>
          <a:p>
            <a:r>
              <a:rPr lang="en-US" smtClean="0"/>
              <a:t>Mutual Exclusion</a:t>
            </a:r>
          </a:p>
        </p:txBody>
      </p:sp>
      <p:pic>
        <p:nvPicPr>
          <p:cNvPr id="57349" name="Picture 5"/>
          <p:cNvPicPr>
            <a:picLocks noChangeAspect="1" noChangeArrowheads="1"/>
          </p:cNvPicPr>
          <p:nvPr/>
        </p:nvPicPr>
        <p:blipFill>
          <a:blip r:embed="rId2"/>
          <a:srcRect l="24345" t="45921" r="21780" b="39426"/>
          <a:stretch>
            <a:fillRect/>
          </a:stretch>
        </p:blipFill>
        <p:spPr bwMode="auto">
          <a:xfrm>
            <a:off x="152400" y="1349375"/>
            <a:ext cx="8759825" cy="39925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57347">
                                            <p:txEl>
                                              <p:pRg st="0" end="0"/>
                                            </p:txEl>
                                          </p:spTgt>
                                        </p:tgtEl>
                                        <p:attrNameLst>
                                          <p:attrName>style.opacity</p:attrName>
                                        </p:attrNameLst>
                                      </p:cBhvr>
                                      <p:to>
                                        <p:strVal val="0.02"/>
                                      </p:to>
                                    </p:set>
                                    <p:animEffect filter="image" prLst="opacity: 0.02">
                                      <p:cBhvr rctx="IE">
                                        <p:cTn id="7" dur="indefinite"/>
                                        <p:tgtEl>
                                          <p:spTgt spid="57347">
                                            <p:txEl>
                                              <p:pRg st="0" end="0"/>
                                            </p:txEl>
                                          </p:spTgt>
                                        </p:tgtEl>
                                      </p:cBhvr>
                                    </p:animEffect>
                                  </p:childTnLst>
                                </p:cTn>
                              </p:par>
                              <p:par>
                                <p:cTn id="8" presetID="9" presetClass="emph" presetSubtype="0" grpId="0" nodeType="withEffect">
                                  <p:stCondLst>
                                    <p:cond delay="0"/>
                                  </p:stCondLst>
                                  <p:childTnLst>
                                    <p:set>
                                      <p:cBhvr rctx="PPT">
                                        <p:cTn id="9" dur="indefinite"/>
                                        <p:tgtEl>
                                          <p:spTgt spid="57347">
                                            <p:txEl>
                                              <p:pRg st="8" end="8"/>
                                            </p:txEl>
                                          </p:spTgt>
                                        </p:tgtEl>
                                        <p:attrNameLst>
                                          <p:attrName>style.opacity</p:attrName>
                                        </p:attrNameLst>
                                      </p:cBhvr>
                                      <p:to>
                                        <p:strVal val="0.02"/>
                                      </p:to>
                                    </p:set>
                                    <p:animEffect filter="image" prLst="opacity: 0.02">
                                      <p:cBhvr rctx="IE">
                                        <p:cTn id="10" dur="indefinite"/>
                                        <p:tgtEl>
                                          <p:spTgt spid="57347">
                                            <p:txEl>
                                              <p:pRg st="8" end="8"/>
                                            </p:txEl>
                                          </p:spTgt>
                                        </p:tgtEl>
                                      </p:cBhvr>
                                    </p:animEffect>
                                  </p:childTnLst>
                                </p:cTn>
                              </p:par>
                              <p:par>
                                <p:cTn id="11" presetID="9" presetClass="emph" presetSubtype="0" grpId="0" nodeType="withEffect">
                                  <p:stCondLst>
                                    <p:cond delay="0"/>
                                  </p:stCondLst>
                                  <p:childTnLst>
                                    <p:set>
                                      <p:cBhvr rctx="PPT">
                                        <p:cTn id="12" dur="indefinite"/>
                                        <p:tgtEl>
                                          <p:spTgt spid="57347">
                                            <p:txEl>
                                              <p:pRg st="9" end="9"/>
                                            </p:txEl>
                                          </p:spTgt>
                                        </p:tgtEl>
                                        <p:attrNameLst>
                                          <p:attrName>style.opacity</p:attrName>
                                        </p:attrNameLst>
                                      </p:cBhvr>
                                      <p:to>
                                        <p:strVal val="0.02"/>
                                      </p:to>
                                    </p:set>
                                    <p:animEffect filter="image" prLst="opacity: 0.02">
                                      <p:cBhvr rctx="IE">
                                        <p:cTn id="13" dur="indefinite"/>
                                        <p:tgtEl>
                                          <p:spTgt spid="57347">
                                            <p:txEl>
                                              <p:pRg st="9" end="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grpId="1" nodeType="clickEffect">
                                  <p:stCondLst>
                                    <p:cond delay="0"/>
                                  </p:stCondLst>
                                  <p:childTnLst>
                                    <p:set>
                                      <p:cBhvr rctx="PPT">
                                        <p:cTn id="17" dur="indefinite"/>
                                        <p:tgtEl>
                                          <p:spTgt spid="57347">
                                            <p:txEl>
                                              <p:pRg st="0" end="0"/>
                                            </p:txEl>
                                          </p:spTgt>
                                        </p:tgtEl>
                                        <p:attrNameLst>
                                          <p:attrName>style.opacity</p:attrName>
                                        </p:attrNameLst>
                                      </p:cBhvr>
                                      <p:to>
                                        <p:strVal val="1.0"/>
                                      </p:to>
                                    </p:set>
                                    <p:animEffect filter="image" prLst="opacity: 1.0">
                                      <p:cBhvr rctx="IE">
                                        <p:cTn id="18" dur="indefinite"/>
                                        <p:tgtEl>
                                          <p:spTgt spid="5734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3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mph" presetSubtype="0" grpId="1" nodeType="clickEffect">
                                  <p:stCondLst>
                                    <p:cond delay="0"/>
                                  </p:stCondLst>
                                  <p:childTnLst>
                                    <p:set>
                                      <p:cBhvr rctx="PPT">
                                        <p:cTn id="26" dur="indefinite"/>
                                        <p:tgtEl>
                                          <p:spTgt spid="57347">
                                            <p:txEl>
                                              <p:pRg st="8" end="8"/>
                                            </p:txEl>
                                          </p:spTgt>
                                        </p:tgtEl>
                                        <p:attrNameLst>
                                          <p:attrName>style.opacity</p:attrName>
                                        </p:attrNameLst>
                                      </p:cBhvr>
                                      <p:to>
                                        <p:strVal val="1.0"/>
                                      </p:to>
                                    </p:set>
                                    <p:animEffect filter="image" prLst="opacity: 1.0">
                                      <p:cBhvr rctx="IE">
                                        <p:cTn id="27" dur="indefinite"/>
                                        <p:tgtEl>
                                          <p:spTgt spid="57347">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grpId="1" nodeType="clickEffect">
                                  <p:stCondLst>
                                    <p:cond delay="0"/>
                                  </p:stCondLst>
                                  <p:childTnLst>
                                    <p:set>
                                      <p:cBhvr rctx="PPT">
                                        <p:cTn id="31" dur="indefinite"/>
                                        <p:tgtEl>
                                          <p:spTgt spid="57347">
                                            <p:txEl>
                                              <p:pRg st="9" end="9"/>
                                            </p:txEl>
                                          </p:spTgt>
                                        </p:tgtEl>
                                        <p:attrNameLst>
                                          <p:attrName>style.opacity</p:attrName>
                                        </p:attrNameLst>
                                      </p:cBhvr>
                                      <p:to>
                                        <p:strVal val="1.0"/>
                                      </p:to>
                                    </p:set>
                                    <p:animEffect filter="image" prLst="opacity: 1.0">
                                      <p:cBhvr rctx="IE">
                                        <p:cTn id="32" dur="indefinite"/>
                                        <p:tgtEl>
                                          <p:spTgt spid="573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allAtOnce"/>
      <p:bldP spid="57347" grpI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228600" y="609600"/>
            <a:ext cx="8686800" cy="6248400"/>
          </a:xfrm>
        </p:spPr>
        <p:txBody>
          <a:bodyPr/>
          <a:lstStyle/>
          <a:p>
            <a:pPr>
              <a:lnSpc>
                <a:spcPct val="120000"/>
              </a:lnSpc>
              <a:spcBef>
                <a:spcPct val="20000"/>
              </a:spcBef>
            </a:pPr>
            <a:r>
              <a:rPr lang="en-US" smtClean="0">
                <a:solidFill>
                  <a:schemeClr val="tx1"/>
                </a:solidFill>
              </a:rPr>
              <a:t>In Token-passing approach, following failures need to be handled</a:t>
            </a:r>
          </a:p>
          <a:p>
            <a:pPr lvl="1">
              <a:lnSpc>
                <a:spcPct val="120000"/>
              </a:lnSpc>
              <a:spcBef>
                <a:spcPct val="20000"/>
              </a:spcBef>
            </a:pPr>
            <a:r>
              <a:rPr lang="en-US" smtClean="0"/>
              <a:t>Process failure. Causes logical ring to break</a:t>
            </a:r>
          </a:p>
          <a:p>
            <a:pPr marL="1379538" lvl="2" indent="-522288">
              <a:lnSpc>
                <a:spcPct val="120000"/>
              </a:lnSpc>
              <a:spcBef>
                <a:spcPct val="20000"/>
              </a:spcBef>
            </a:pPr>
            <a:r>
              <a:rPr lang="en-US" smtClean="0"/>
              <a:t>Detection of the failed process and dynamic reconfiguration of the logical ring </a:t>
            </a:r>
          </a:p>
          <a:p>
            <a:pPr marL="1379538" lvl="2" indent="-522288">
              <a:lnSpc>
                <a:spcPct val="120000"/>
              </a:lnSpc>
              <a:spcBef>
                <a:spcPct val="20000"/>
              </a:spcBef>
            </a:pPr>
            <a:r>
              <a:rPr lang="en-US" smtClean="0"/>
              <a:t>Using acknowledgements – After receiving the token every process need to send and acknowledgement to its predecessor in the logical ring</a:t>
            </a:r>
          </a:p>
          <a:p>
            <a:pPr lvl="1">
              <a:lnSpc>
                <a:spcPct val="120000"/>
              </a:lnSpc>
              <a:spcBef>
                <a:spcPct val="20000"/>
              </a:spcBef>
            </a:pPr>
            <a:r>
              <a:rPr lang="en-US" smtClean="0"/>
              <a:t>Lost token.  If the token is lost, a new token must be generated</a:t>
            </a:r>
          </a:p>
          <a:p>
            <a:pPr marL="1379538" lvl="2" indent="-522288">
              <a:lnSpc>
                <a:spcPct val="120000"/>
              </a:lnSpc>
              <a:spcBef>
                <a:spcPct val="20000"/>
              </a:spcBef>
            </a:pPr>
            <a:r>
              <a:rPr lang="en-US" smtClean="0"/>
              <a:t>One( or more) process in the ring monitors the token by periodically circulating the message “who has the token?” on the ring</a:t>
            </a:r>
          </a:p>
        </p:txBody>
      </p:sp>
      <p:sp>
        <p:nvSpPr>
          <p:cNvPr id="50179" name="Rectangle 4"/>
          <p:cNvSpPr>
            <a:spLocks noGrp="1" noChangeArrowheads="1"/>
          </p:cNvSpPr>
          <p:nvPr>
            <p:ph type="title"/>
          </p:nvPr>
        </p:nvSpPr>
        <p:spPr>
          <a:noFill/>
        </p:spPr>
        <p:txBody>
          <a:bodyPr/>
          <a:lstStyle/>
          <a:p>
            <a:r>
              <a:rPr lang="en-US" smtClean="0"/>
              <a:t>Mutual Exclusion</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Deadlock </a:t>
            </a:r>
          </a:p>
        </p:txBody>
      </p:sp>
      <p:sp>
        <p:nvSpPr>
          <p:cNvPr id="51203" name="Rectangle 3"/>
          <p:cNvSpPr>
            <a:spLocks noGrp="1" noChangeArrowheads="1"/>
          </p:cNvSpPr>
          <p:nvPr>
            <p:ph type="body" idx="1"/>
          </p:nvPr>
        </p:nvSpPr>
        <p:spPr>
          <a:xfrm>
            <a:off x="0" y="482600"/>
            <a:ext cx="8915400" cy="6540500"/>
          </a:xfrm>
        </p:spPr>
        <p:txBody>
          <a:bodyPr/>
          <a:lstStyle/>
          <a:p>
            <a:r>
              <a:rPr lang="en-US" sz="2000" smtClean="0"/>
              <a:t>Sequence of events required to use a resource by a process is</a:t>
            </a:r>
          </a:p>
          <a:p>
            <a:pPr lvl="1"/>
            <a:r>
              <a:rPr lang="en-US" sz="2000" smtClean="0"/>
              <a:t>Request</a:t>
            </a:r>
          </a:p>
          <a:p>
            <a:pPr lvl="1"/>
            <a:r>
              <a:rPr lang="en-US" sz="2000" smtClean="0"/>
              <a:t>Allocate</a:t>
            </a:r>
          </a:p>
          <a:p>
            <a:pPr lvl="1"/>
            <a:r>
              <a:rPr lang="en-US" sz="2000" smtClean="0"/>
              <a:t>Release </a:t>
            </a:r>
          </a:p>
          <a:p>
            <a:pPr lvl="2"/>
            <a:r>
              <a:rPr lang="en-US" sz="2000" smtClean="0"/>
              <a:t>The request and release of resources are system calls, such as request and release for devices, open and close files</a:t>
            </a:r>
          </a:p>
          <a:p>
            <a:pPr lvl="2"/>
            <a:r>
              <a:rPr lang="en-US" sz="2000" smtClean="0"/>
              <a:t>Allocate and free for memory space</a:t>
            </a:r>
          </a:p>
          <a:p>
            <a:pPr lvl="2"/>
            <a:r>
              <a:rPr lang="en-US" sz="2000" smtClean="0"/>
              <a:t>Allocate is the only operation that system can control</a:t>
            </a:r>
          </a:p>
          <a:p>
            <a:pPr lvl="2"/>
            <a:r>
              <a:rPr lang="en-US" sz="2000" smtClean="0"/>
              <a:t>Other two are initiated by process</a:t>
            </a:r>
          </a:p>
          <a:p>
            <a:pPr lvl="2">
              <a:buFont typeface="Wingdings 2" pitchFamily="18" charset="2"/>
              <a:buNone/>
            </a:pPr>
            <a:r>
              <a:rPr lang="en-US" sz="2800" smtClean="0"/>
              <a:t>Deadlock is the state of permanent blocking of a set of processes each of which is waiting for an event that only another process in the set can cause.</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3"/>
          <p:cNvSpPr>
            <a:spLocks noGrp="1" noChangeArrowheads="1"/>
          </p:cNvSpPr>
          <p:nvPr>
            <p:ph type="body" idx="1"/>
          </p:nvPr>
        </p:nvSpPr>
        <p:spPr>
          <a:xfrm>
            <a:off x="152400" y="1295400"/>
            <a:ext cx="8686800" cy="4876800"/>
          </a:xfrm>
        </p:spPr>
        <p:txBody>
          <a:bodyPr/>
          <a:lstStyle/>
          <a:p>
            <a:r>
              <a:rPr lang="en-US" smtClean="0"/>
              <a:t>Necessary conditions for deadlock</a:t>
            </a:r>
          </a:p>
          <a:p>
            <a:pPr lvl="1"/>
            <a:r>
              <a:rPr lang="en-US" smtClean="0"/>
              <a:t>Mutual exclusion condition</a:t>
            </a:r>
          </a:p>
          <a:p>
            <a:pPr lvl="1"/>
            <a:r>
              <a:rPr lang="en-US" smtClean="0"/>
              <a:t>Hold and wait condition</a:t>
            </a:r>
          </a:p>
          <a:p>
            <a:pPr lvl="1"/>
            <a:r>
              <a:rPr lang="en-US" smtClean="0"/>
              <a:t>No-preemption condition</a:t>
            </a:r>
          </a:p>
          <a:p>
            <a:pPr lvl="1"/>
            <a:r>
              <a:rPr lang="en-US" smtClean="0"/>
              <a:t>Circular-wait condition</a:t>
            </a:r>
          </a:p>
          <a:p>
            <a:pPr lvl="2"/>
            <a:r>
              <a:rPr lang="en-US" smtClean="0"/>
              <a:t>All 4 conditions must hold simultaneously in a system for a deadlock to occur</a:t>
            </a:r>
          </a:p>
        </p:txBody>
      </p:sp>
      <p:sp>
        <p:nvSpPr>
          <p:cNvPr id="52227" name="Rectangle 4"/>
          <p:cNvSpPr>
            <a:spLocks noGrp="1" noChangeArrowheads="1"/>
          </p:cNvSpPr>
          <p:nvPr>
            <p:ph type="title"/>
          </p:nvPr>
        </p:nvSpPr>
        <p:spPr>
          <a:noFill/>
        </p:spPr>
        <p:txBody>
          <a:bodyPr/>
          <a:lstStyle/>
          <a:p>
            <a:r>
              <a:rPr lang="en-US" smtClean="0"/>
              <a:t>Deadlock (Contd…) </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3"/>
          <p:cNvSpPr>
            <a:spLocks noGrp="1" noChangeArrowheads="1"/>
          </p:cNvSpPr>
          <p:nvPr>
            <p:ph type="body" idx="1"/>
          </p:nvPr>
        </p:nvSpPr>
        <p:spPr>
          <a:xfrm>
            <a:off x="228600" y="1295400"/>
            <a:ext cx="8763000" cy="4876800"/>
          </a:xfrm>
        </p:spPr>
        <p:txBody>
          <a:bodyPr/>
          <a:lstStyle/>
          <a:p>
            <a:pPr>
              <a:lnSpc>
                <a:spcPct val="120000"/>
              </a:lnSpc>
            </a:pPr>
            <a:r>
              <a:rPr lang="en-US" smtClean="0"/>
              <a:t>Deadlock modeling</a:t>
            </a:r>
          </a:p>
          <a:p>
            <a:pPr lvl="1">
              <a:lnSpc>
                <a:spcPct val="120000"/>
              </a:lnSpc>
            </a:pPr>
            <a:r>
              <a:rPr lang="en-US" smtClean="0"/>
              <a:t>Modeled using directed graphs ( called as resource allocation graph)</a:t>
            </a:r>
          </a:p>
          <a:p>
            <a:pPr lvl="1">
              <a:lnSpc>
                <a:spcPct val="120000"/>
              </a:lnSpc>
            </a:pPr>
            <a:r>
              <a:rPr lang="en-US" b="0" smtClean="0"/>
              <a:t>Necessary and sufficient conditions for deadlock</a:t>
            </a:r>
          </a:p>
          <a:p>
            <a:pPr lvl="1">
              <a:lnSpc>
                <a:spcPct val="120000"/>
              </a:lnSpc>
            </a:pPr>
            <a:r>
              <a:rPr lang="en-US" smtClean="0"/>
              <a:t>In a resource allocation graph, a cycle is a necessary condition for a deadlock to exist</a:t>
            </a:r>
          </a:p>
          <a:p>
            <a:pPr lvl="1">
              <a:lnSpc>
                <a:spcPct val="120000"/>
              </a:lnSpc>
            </a:pPr>
            <a:r>
              <a:rPr lang="en-US" smtClean="0"/>
              <a:t>The sufficient condition for a deadlock are</a:t>
            </a:r>
          </a:p>
          <a:p>
            <a:pPr lvl="2">
              <a:lnSpc>
                <a:spcPct val="120000"/>
              </a:lnSpc>
            </a:pPr>
            <a:r>
              <a:rPr lang="en-US" smtClean="0"/>
              <a:t> a cycle in the graph is both necessary and a sufficient condition for deadlock</a:t>
            </a:r>
          </a:p>
          <a:p>
            <a:pPr lvl="2">
              <a:lnSpc>
                <a:spcPct val="120000"/>
              </a:lnSpc>
            </a:pPr>
            <a:endParaRPr lang="en-US" smtClean="0"/>
          </a:p>
        </p:txBody>
      </p:sp>
      <p:sp>
        <p:nvSpPr>
          <p:cNvPr id="53251" name="Rectangle 4"/>
          <p:cNvSpPr>
            <a:spLocks noGrp="1" noChangeArrowheads="1"/>
          </p:cNvSpPr>
          <p:nvPr>
            <p:ph type="title"/>
          </p:nvPr>
        </p:nvSpPr>
        <p:spPr>
          <a:noFill/>
        </p:spPr>
        <p:txBody>
          <a:bodyPr/>
          <a:lstStyle/>
          <a:p>
            <a:r>
              <a:rPr lang="en-US" smtClean="0"/>
              <a:t>Deadlock (Contd…)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Clock Synchronization </a:t>
            </a:r>
          </a:p>
        </p:txBody>
      </p:sp>
      <p:sp>
        <p:nvSpPr>
          <p:cNvPr id="8195" name="Rectangle 3"/>
          <p:cNvSpPr>
            <a:spLocks noGrp="1" noChangeArrowheads="1"/>
          </p:cNvSpPr>
          <p:nvPr>
            <p:ph type="body" idx="1"/>
          </p:nvPr>
        </p:nvSpPr>
        <p:spPr>
          <a:xfrm>
            <a:off x="381000" y="762000"/>
            <a:ext cx="8229600" cy="5638800"/>
          </a:xfrm>
        </p:spPr>
        <p:txBody>
          <a:bodyPr/>
          <a:lstStyle/>
          <a:p>
            <a:pPr marL="457200" indent="-457200"/>
            <a:r>
              <a:rPr lang="en-US" smtClean="0"/>
              <a:t>How computer clocks are implemented?</a:t>
            </a:r>
          </a:p>
          <a:p>
            <a:pPr marL="914400" lvl="1" indent="-457200"/>
            <a:r>
              <a:rPr lang="en-US" smtClean="0"/>
              <a:t>A computer clock usually consists of 3 components</a:t>
            </a:r>
          </a:p>
          <a:p>
            <a:pPr marL="1314450" lvl="2" indent="-457200">
              <a:buFont typeface="Wingdings 2" pitchFamily="18" charset="2"/>
              <a:buAutoNum type="arabicPeriod"/>
            </a:pPr>
            <a:r>
              <a:rPr lang="en-US" smtClean="0"/>
              <a:t>A quartz crystal </a:t>
            </a:r>
            <a:r>
              <a:rPr lang="en-US" smtClean="0">
                <a:sym typeface="Wingdings" pitchFamily="2" charset="2"/>
              </a:rPr>
              <a:t>which oscillates at a well-defined frequency</a:t>
            </a:r>
          </a:p>
          <a:p>
            <a:pPr marL="1314450" lvl="2" indent="-457200">
              <a:buFont typeface="Wingdings 2" pitchFamily="18" charset="2"/>
              <a:buAutoNum type="arabicPeriod"/>
            </a:pPr>
            <a:r>
              <a:rPr lang="en-US" smtClean="0">
                <a:sym typeface="Wingdings" pitchFamily="2" charset="2"/>
              </a:rPr>
              <a:t>A counter register which keeps track of oscillations of the quartz crystal. Value of this register is decremented by one for each oscillation of the quartz crystal </a:t>
            </a:r>
          </a:p>
          <a:p>
            <a:pPr marL="1314450" lvl="2" indent="-457200">
              <a:buFont typeface="Wingdings 2" pitchFamily="18" charset="2"/>
              <a:buAutoNum type="arabicPeriod"/>
            </a:pPr>
            <a:r>
              <a:rPr lang="en-US" smtClean="0">
                <a:sym typeface="Wingdings" pitchFamily="2" charset="2"/>
              </a:rPr>
              <a:t>A constant register which stores constant value based on frequency of oscillations of quartz crystal</a:t>
            </a:r>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a:xfrm>
            <a:off x="152400" y="990600"/>
            <a:ext cx="8991600" cy="4876800"/>
          </a:xfrm>
        </p:spPr>
        <p:txBody>
          <a:bodyPr/>
          <a:lstStyle/>
          <a:p>
            <a:r>
              <a:rPr lang="en-US" smtClean="0"/>
              <a:t>Necessary and sufficient conditions for deadlock (Contd…)</a:t>
            </a:r>
          </a:p>
          <a:p>
            <a:pPr lvl="1"/>
            <a:r>
              <a:rPr lang="en-US" smtClean="0"/>
              <a:t>A cycle in the graph is a necessary but not a sufficient condition for deadlock if one or more of the resource types requested by the process forming the cycle have more than one unit.</a:t>
            </a:r>
          </a:p>
          <a:p>
            <a:pPr lvl="2"/>
            <a:r>
              <a:rPr lang="en-US" smtClean="0"/>
              <a:t>A knot is sufficient condition for deadlock</a:t>
            </a:r>
          </a:p>
          <a:p>
            <a:pPr lvl="1"/>
            <a:endParaRPr lang="en-US" smtClean="0"/>
          </a:p>
        </p:txBody>
      </p:sp>
      <p:sp>
        <p:nvSpPr>
          <p:cNvPr id="54275" name="Rectangle 4"/>
          <p:cNvSpPr>
            <a:spLocks noGrp="1" noChangeArrowheads="1"/>
          </p:cNvSpPr>
          <p:nvPr>
            <p:ph type="title"/>
          </p:nvPr>
        </p:nvSpPr>
        <p:spPr>
          <a:xfrm>
            <a:off x="609600" y="0"/>
            <a:ext cx="8077200" cy="914400"/>
          </a:xfrm>
          <a:noFill/>
        </p:spPr>
        <p:txBody>
          <a:bodyPr/>
          <a:lstStyle/>
          <a:p>
            <a:r>
              <a:rPr lang="en-US" smtClean="0"/>
              <a:t>Deadlock (Contd…) </a:t>
            </a:r>
          </a:p>
        </p:txBody>
      </p:sp>
      <p:grpSp>
        <p:nvGrpSpPr>
          <p:cNvPr id="54276" name="Group 34"/>
          <p:cNvGrpSpPr>
            <a:grpSpLocks/>
          </p:cNvGrpSpPr>
          <p:nvPr/>
        </p:nvGrpSpPr>
        <p:grpSpPr bwMode="auto">
          <a:xfrm>
            <a:off x="558800" y="3803650"/>
            <a:ext cx="8321675" cy="2905125"/>
            <a:chOff x="432" y="2260"/>
            <a:chExt cx="5242" cy="1830"/>
          </a:xfrm>
        </p:grpSpPr>
        <p:grpSp>
          <p:nvGrpSpPr>
            <p:cNvPr id="54277" name="Group 33"/>
            <p:cNvGrpSpPr>
              <a:grpSpLocks/>
            </p:cNvGrpSpPr>
            <p:nvPr/>
          </p:nvGrpSpPr>
          <p:grpSpPr bwMode="auto">
            <a:xfrm>
              <a:off x="432" y="2400"/>
              <a:ext cx="2496" cy="1675"/>
              <a:chOff x="432" y="2400"/>
              <a:chExt cx="2496" cy="1675"/>
            </a:xfrm>
          </p:grpSpPr>
          <p:sp>
            <p:nvSpPr>
              <p:cNvPr id="54293" name="Oval 6"/>
              <p:cNvSpPr>
                <a:spLocks noChangeArrowheads="1"/>
              </p:cNvSpPr>
              <p:nvPr/>
            </p:nvSpPr>
            <p:spPr bwMode="auto">
              <a:xfrm>
                <a:off x="1139" y="2400"/>
                <a:ext cx="333" cy="259"/>
              </a:xfrm>
              <a:prstGeom prst="ellipse">
                <a:avLst/>
              </a:prstGeom>
              <a:solidFill>
                <a:schemeClr val="accent1"/>
              </a:solidFill>
              <a:ln w="9525">
                <a:solidFill>
                  <a:schemeClr val="tx1"/>
                </a:solidFill>
                <a:round/>
                <a:headEnd/>
                <a:tailEnd/>
              </a:ln>
            </p:spPr>
            <p:txBody>
              <a:bodyPr wrap="none" anchor="ctr"/>
              <a:lstStyle/>
              <a:p>
                <a:pPr algn="ctr"/>
                <a:r>
                  <a:rPr lang="en-US" sz="1400" b="0"/>
                  <a:t>P1 </a:t>
                </a:r>
              </a:p>
            </p:txBody>
          </p:sp>
          <p:sp>
            <p:nvSpPr>
              <p:cNvPr id="54294" name="Oval 7"/>
              <p:cNvSpPr>
                <a:spLocks noChangeArrowheads="1"/>
              </p:cNvSpPr>
              <p:nvPr/>
            </p:nvSpPr>
            <p:spPr bwMode="auto">
              <a:xfrm>
                <a:off x="1139" y="3585"/>
                <a:ext cx="333" cy="260"/>
              </a:xfrm>
              <a:prstGeom prst="ellipse">
                <a:avLst/>
              </a:prstGeom>
              <a:solidFill>
                <a:schemeClr val="accent1"/>
              </a:solidFill>
              <a:ln w="9525">
                <a:solidFill>
                  <a:schemeClr val="tx1"/>
                </a:solidFill>
                <a:round/>
                <a:headEnd/>
                <a:tailEnd/>
              </a:ln>
            </p:spPr>
            <p:txBody>
              <a:bodyPr wrap="none" anchor="ctr"/>
              <a:lstStyle/>
              <a:p>
                <a:pPr algn="ctr"/>
                <a:r>
                  <a:rPr lang="en-US" sz="1400" b="0"/>
                  <a:t>P2 </a:t>
                </a:r>
              </a:p>
            </p:txBody>
          </p:sp>
          <p:sp>
            <p:nvSpPr>
              <p:cNvPr id="54295" name="Rectangle 8"/>
              <p:cNvSpPr>
                <a:spLocks noChangeArrowheads="1"/>
              </p:cNvSpPr>
              <p:nvPr/>
            </p:nvSpPr>
            <p:spPr bwMode="auto">
              <a:xfrm>
                <a:off x="432" y="2919"/>
                <a:ext cx="458" cy="259"/>
              </a:xfrm>
              <a:prstGeom prst="rect">
                <a:avLst/>
              </a:prstGeom>
              <a:solidFill>
                <a:schemeClr val="accent1"/>
              </a:solidFill>
              <a:ln w="9525">
                <a:solidFill>
                  <a:schemeClr val="tx1"/>
                </a:solidFill>
                <a:miter lim="800000"/>
                <a:headEnd/>
                <a:tailEnd/>
              </a:ln>
            </p:spPr>
            <p:txBody>
              <a:bodyPr wrap="none" anchor="ctr"/>
              <a:lstStyle/>
              <a:p>
                <a:r>
                  <a:rPr lang="en-US" sz="1400" b="0"/>
                  <a:t>R2 </a:t>
                </a:r>
              </a:p>
            </p:txBody>
          </p:sp>
          <p:sp>
            <p:nvSpPr>
              <p:cNvPr id="54296" name="Rectangle 9"/>
              <p:cNvSpPr>
                <a:spLocks noChangeArrowheads="1"/>
              </p:cNvSpPr>
              <p:nvPr/>
            </p:nvSpPr>
            <p:spPr bwMode="auto">
              <a:xfrm>
                <a:off x="1722" y="2919"/>
                <a:ext cx="457" cy="259"/>
              </a:xfrm>
              <a:prstGeom prst="rect">
                <a:avLst/>
              </a:prstGeom>
              <a:solidFill>
                <a:schemeClr val="accent1"/>
              </a:solidFill>
              <a:ln w="9525">
                <a:solidFill>
                  <a:schemeClr val="tx1"/>
                </a:solidFill>
                <a:miter lim="800000"/>
                <a:headEnd/>
                <a:tailEnd/>
              </a:ln>
            </p:spPr>
            <p:txBody>
              <a:bodyPr wrap="none" anchor="ctr"/>
              <a:lstStyle/>
              <a:p>
                <a:r>
                  <a:rPr lang="en-US" sz="1400" b="0"/>
                  <a:t>R1 </a:t>
                </a:r>
              </a:p>
            </p:txBody>
          </p:sp>
          <p:sp>
            <p:nvSpPr>
              <p:cNvPr id="54297" name="Rectangle 10"/>
              <p:cNvSpPr>
                <a:spLocks noChangeArrowheads="1"/>
              </p:cNvSpPr>
              <p:nvPr/>
            </p:nvSpPr>
            <p:spPr bwMode="auto">
              <a:xfrm>
                <a:off x="2470" y="2882"/>
                <a:ext cx="458" cy="370"/>
              </a:xfrm>
              <a:prstGeom prst="rect">
                <a:avLst/>
              </a:prstGeom>
              <a:solidFill>
                <a:schemeClr val="accent1"/>
              </a:solidFill>
              <a:ln w="9525">
                <a:solidFill>
                  <a:schemeClr val="tx1"/>
                </a:solidFill>
                <a:miter lim="800000"/>
                <a:headEnd/>
                <a:tailEnd/>
              </a:ln>
            </p:spPr>
            <p:txBody>
              <a:bodyPr wrap="none" anchor="ctr"/>
              <a:lstStyle/>
              <a:p>
                <a:pPr algn="ctr"/>
                <a:r>
                  <a:rPr lang="en-US" sz="1400" b="0"/>
                  <a:t>R3 </a:t>
                </a:r>
              </a:p>
            </p:txBody>
          </p:sp>
          <p:sp>
            <p:nvSpPr>
              <p:cNvPr id="54298" name="Line 11"/>
              <p:cNvSpPr>
                <a:spLocks noChangeShapeType="1"/>
              </p:cNvSpPr>
              <p:nvPr/>
            </p:nvSpPr>
            <p:spPr bwMode="auto">
              <a:xfrm flipH="1">
                <a:off x="640" y="2585"/>
                <a:ext cx="499" cy="334"/>
              </a:xfrm>
              <a:prstGeom prst="line">
                <a:avLst/>
              </a:prstGeom>
              <a:noFill/>
              <a:ln w="9525">
                <a:solidFill>
                  <a:schemeClr val="tx1"/>
                </a:solidFill>
                <a:round/>
                <a:headEnd/>
                <a:tailEnd type="triangle" w="med" len="med"/>
              </a:ln>
            </p:spPr>
            <p:txBody>
              <a:bodyPr wrap="none"/>
              <a:lstStyle/>
              <a:p>
                <a:endParaRPr lang="en-US"/>
              </a:p>
            </p:txBody>
          </p:sp>
          <p:sp>
            <p:nvSpPr>
              <p:cNvPr id="54299" name="Line 12"/>
              <p:cNvSpPr>
                <a:spLocks noChangeShapeType="1"/>
              </p:cNvSpPr>
              <p:nvPr/>
            </p:nvSpPr>
            <p:spPr bwMode="auto">
              <a:xfrm>
                <a:off x="682" y="3067"/>
                <a:ext cx="457" cy="593"/>
              </a:xfrm>
              <a:prstGeom prst="line">
                <a:avLst/>
              </a:prstGeom>
              <a:noFill/>
              <a:ln w="9525">
                <a:solidFill>
                  <a:schemeClr val="tx1"/>
                </a:solidFill>
                <a:round/>
                <a:headEnd type="oval" w="med" len="med"/>
                <a:tailEnd type="triangle" w="med" len="med"/>
              </a:ln>
            </p:spPr>
            <p:txBody>
              <a:bodyPr wrap="none"/>
              <a:lstStyle/>
              <a:p>
                <a:endParaRPr lang="en-US"/>
              </a:p>
            </p:txBody>
          </p:sp>
          <p:sp>
            <p:nvSpPr>
              <p:cNvPr id="54300" name="Line 13"/>
              <p:cNvSpPr>
                <a:spLocks noChangeShapeType="1"/>
              </p:cNvSpPr>
              <p:nvPr/>
            </p:nvSpPr>
            <p:spPr bwMode="auto">
              <a:xfrm flipV="1">
                <a:off x="1430" y="3178"/>
                <a:ext cx="541" cy="444"/>
              </a:xfrm>
              <a:prstGeom prst="line">
                <a:avLst/>
              </a:prstGeom>
              <a:noFill/>
              <a:ln w="9525">
                <a:solidFill>
                  <a:schemeClr val="tx1"/>
                </a:solidFill>
                <a:round/>
                <a:headEnd/>
                <a:tailEnd type="triangle" w="med" len="med"/>
              </a:ln>
            </p:spPr>
            <p:txBody>
              <a:bodyPr wrap="none"/>
              <a:lstStyle/>
              <a:p>
                <a:endParaRPr lang="en-US"/>
              </a:p>
            </p:txBody>
          </p:sp>
          <p:sp>
            <p:nvSpPr>
              <p:cNvPr id="54301" name="Line 14"/>
              <p:cNvSpPr>
                <a:spLocks noChangeShapeType="1"/>
              </p:cNvSpPr>
              <p:nvPr/>
            </p:nvSpPr>
            <p:spPr bwMode="auto">
              <a:xfrm flipH="1" flipV="1">
                <a:off x="1472" y="2585"/>
                <a:ext cx="458" cy="445"/>
              </a:xfrm>
              <a:prstGeom prst="line">
                <a:avLst/>
              </a:prstGeom>
              <a:noFill/>
              <a:ln w="9525">
                <a:solidFill>
                  <a:schemeClr val="tx1"/>
                </a:solidFill>
                <a:round/>
                <a:headEnd type="oval" w="med" len="med"/>
                <a:tailEnd type="triangle" w="med" len="med"/>
              </a:ln>
            </p:spPr>
            <p:txBody>
              <a:bodyPr wrap="none"/>
              <a:lstStyle/>
              <a:p>
                <a:endParaRPr lang="en-US"/>
              </a:p>
            </p:txBody>
          </p:sp>
          <p:sp>
            <p:nvSpPr>
              <p:cNvPr id="54302" name="Line 15"/>
              <p:cNvSpPr>
                <a:spLocks noChangeShapeType="1"/>
              </p:cNvSpPr>
              <p:nvPr/>
            </p:nvSpPr>
            <p:spPr bwMode="auto">
              <a:xfrm>
                <a:off x="2554" y="2919"/>
                <a:ext cx="0" cy="259"/>
              </a:xfrm>
              <a:prstGeom prst="line">
                <a:avLst/>
              </a:prstGeom>
              <a:noFill/>
              <a:ln w="28575">
                <a:solidFill>
                  <a:schemeClr val="tx1"/>
                </a:solidFill>
                <a:prstDash val="dash"/>
                <a:round/>
                <a:headEnd/>
                <a:tailEnd/>
              </a:ln>
            </p:spPr>
            <p:txBody>
              <a:bodyPr wrap="none"/>
              <a:lstStyle/>
              <a:p>
                <a:endParaRPr lang="en-US"/>
              </a:p>
            </p:txBody>
          </p:sp>
          <p:sp>
            <p:nvSpPr>
              <p:cNvPr id="54303" name="Text Box 16"/>
              <p:cNvSpPr txBox="1">
                <a:spLocks noChangeArrowheads="1"/>
              </p:cNvSpPr>
              <p:nvPr/>
            </p:nvSpPr>
            <p:spPr bwMode="auto">
              <a:xfrm>
                <a:off x="480" y="3883"/>
                <a:ext cx="2060" cy="192"/>
              </a:xfrm>
              <a:prstGeom prst="rect">
                <a:avLst/>
              </a:prstGeom>
              <a:noFill/>
              <a:ln w="9525">
                <a:noFill/>
                <a:miter lim="800000"/>
                <a:headEnd/>
                <a:tailEnd/>
              </a:ln>
            </p:spPr>
            <p:txBody>
              <a:bodyPr>
                <a:spAutoFit/>
              </a:bodyPr>
              <a:lstStyle/>
              <a:p>
                <a:pPr>
                  <a:spcBef>
                    <a:spcPct val="50000"/>
                  </a:spcBef>
                </a:pPr>
                <a:r>
                  <a:rPr lang="en-US" sz="1400" b="0"/>
                  <a:t>Fig: a cycle representing a deadlock</a:t>
                </a:r>
              </a:p>
            </p:txBody>
          </p:sp>
        </p:grpSp>
        <p:grpSp>
          <p:nvGrpSpPr>
            <p:cNvPr id="54278" name="Group 32"/>
            <p:cNvGrpSpPr>
              <a:grpSpLocks/>
            </p:cNvGrpSpPr>
            <p:nvPr/>
          </p:nvGrpSpPr>
          <p:grpSpPr bwMode="auto">
            <a:xfrm>
              <a:off x="3600" y="2260"/>
              <a:ext cx="2074" cy="1830"/>
              <a:chOff x="3600" y="2260"/>
              <a:chExt cx="2074" cy="1830"/>
            </a:xfrm>
          </p:grpSpPr>
          <p:sp>
            <p:nvSpPr>
              <p:cNvPr id="54279" name="Oval 18"/>
              <p:cNvSpPr>
                <a:spLocks noChangeArrowheads="1"/>
              </p:cNvSpPr>
              <p:nvPr/>
            </p:nvSpPr>
            <p:spPr bwMode="auto">
              <a:xfrm>
                <a:off x="4288" y="2260"/>
                <a:ext cx="263" cy="287"/>
              </a:xfrm>
              <a:prstGeom prst="ellipse">
                <a:avLst/>
              </a:prstGeom>
              <a:solidFill>
                <a:schemeClr val="accent1"/>
              </a:solidFill>
              <a:ln w="9525">
                <a:solidFill>
                  <a:schemeClr val="tx1"/>
                </a:solidFill>
                <a:round/>
                <a:headEnd/>
                <a:tailEnd/>
              </a:ln>
            </p:spPr>
            <p:txBody>
              <a:bodyPr wrap="none" anchor="ctr"/>
              <a:lstStyle/>
              <a:p>
                <a:pPr algn="ctr"/>
                <a:r>
                  <a:rPr lang="en-US" sz="1400" b="0"/>
                  <a:t>P1 </a:t>
                </a:r>
              </a:p>
            </p:txBody>
          </p:sp>
          <p:sp>
            <p:nvSpPr>
              <p:cNvPr id="54280" name="Oval 19"/>
              <p:cNvSpPr>
                <a:spLocks noChangeArrowheads="1"/>
              </p:cNvSpPr>
              <p:nvPr/>
            </p:nvSpPr>
            <p:spPr bwMode="auto">
              <a:xfrm>
                <a:off x="4288" y="3570"/>
                <a:ext cx="263" cy="288"/>
              </a:xfrm>
              <a:prstGeom prst="ellipse">
                <a:avLst/>
              </a:prstGeom>
              <a:solidFill>
                <a:schemeClr val="accent1"/>
              </a:solidFill>
              <a:ln w="9525">
                <a:solidFill>
                  <a:schemeClr val="tx1"/>
                </a:solidFill>
                <a:round/>
                <a:headEnd/>
                <a:tailEnd/>
              </a:ln>
            </p:spPr>
            <p:txBody>
              <a:bodyPr wrap="none" anchor="ctr"/>
              <a:lstStyle/>
              <a:p>
                <a:pPr algn="ctr"/>
                <a:r>
                  <a:rPr lang="en-US" sz="1400" b="0"/>
                  <a:t>P3 </a:t>
                </a:r>
              </a:p>
            </p:txBody>
          </p:sp>
          <p:sp>
            <p:nvSpPr>
              <p:cNvPr id="54281" name="Rectangle 20"/>
              <p:cNvSpPr>
                <a:spLocks noChangeArrowheads="1"/>
              </p:cNvSpPr>
              <p:nvPr/>
            </p:nvSpPr>
            <p:spPr bwMode="auto">
              <a:xfrm>
                <a:off x="3744" y="2833"/>
                <a:ext cx="362" cy="287"/>
              </a:xfrm>
              <a:prstGeom prst="rect">
                <a:avLst/>
              </a:prstGeom>
              <a:solidFill>
                <a:schemeClr val="accent1"/>
              </a:solidFill>
              <a:ln w="9525">
                <a:solidFill>
                  <a:schemeClr val="tx1"/>
                </a:solidFill>
                <a:miter lim="800000"/>
                <a:headEnd/>
                <a:tailEnd/>
              </a:ln>
            </p:spPr>
            <p:txBody>
              <a:bodyPr wrap="none" anchor="ctr"/>
              <a:lstStyle/>
              <a:p>
                <a:r>
                  <a:rPr lang="en-US" sz="1400" b="0"/>
                  <a:t>R2 </a:t>
                </a:r>
              </a:p>
            </p:txBody>
          </p:sp>
          <p:sp>
            <p:nvSpPr>
              <p:cNvPr id="54282" name="Rectangle 21"/>
              <p:cNvSpPr>
                <a:spLocks noChangeArrowheads="1"/>
              </p:cNvSpPr>
              <p:nvPr/>
            </p:nvSpPr>
            <p:spPr bwMode="auto">
              <a:xfrm>
                <a:off x="4736" y="2833"/>
                <a:ext cx="362" cy="287"/>
              </a:xfrm>
              <a:prstGeom prst="rect">
                <a:avLst/>
              </a:prstGeom>
              <a:solidFill>
                <a:schemeClr val="accent1"/>
              </a:solidFill>
              <a:ln w="9525">
                <a:solidFill>
                  <a:schemeClr val="tx1"/>
                </a:solidFill>
                <a:miter lim="800000"/>
                <a:headEnd/>
                <a:tailEnd/>
              </a:ln>
            </p:spPr>
            <p:txBody>
              <a:bodyPr wrap="none" anchor="ctr"/>
              <a:lstStyle/>
              <a:p>
                <a:r>
                  <a:rPr lang="en-US" sz="1400" b="0"/>
                  <a:t>R1 </a:t>
                </a:r>
              </a:p>
            </p:txBody>
          </p:sp>
          <p:sp>
            <p:nvSpPr>
              <p:cNvPr id="54283" name="Rectangle 22"/>
              <p:cNvSpPr>
                <a:spLocks noChangeArrowheads="1"/>
              </p:cNvSpPr>
              <p:nvPr/>
            </p:nvSpPr>
            <p:spPr bwMode="auto">
              <a:xfrm>
                <a:off x="5312" y="2793"/>
                <a:ext cx="362" cy="409"/>
              </a:xfrm>
              <a:prstGeom prst="rect">
                <a:avLst/>
              </a:prstGeom>
              <a:solidFill>
                <a:schemeClr val="accent1"/>
              </a:solidFill>
              <a:ln w="9525">
                <a:solidFill>
                  <a:schemeClr val="tx1"/>
                </a:solidFill>
                <a:miter lim="800000"/>
                <a:headEnd/>
                <a:tailEnd/>
              </a:ln>
            </p:spPr>
            <p:txBody>
              <a:bodyPr wrap="none" anchor="ctr"/>
              <a:lstStyle/>
              <a:p>
                <a:pPr algn="ctr"/>
                <a:r>
                  <a:rPr lang="en-US" sz="1400" b="0"/>
                  <a:t>R3 </a:t>
                </a:r>
              </a:p>
            </p:txBody>
          </p:sp>
          <p:sp>
            <p:nvSpPr>
              <p:cNvPr id="54284" name="Line 23"/>
              <p:cNvSpPr>
                <a:spLocks noChangeShapeType="1"/>
              </p:cNvSpPr>
              <p:nvPr/>
            </p:nvSpPr>
            <p:spPr bwMode="auto">
              <a:xfrm flipH="1">
                <a:off x="3904" y="2465"/>
                <a:ext cx="394" cy="368"/>
              </a:xfrm>
              <a:prstGeom prst="line">
                <a:avLst/>
              </a:prstGeom>
              <a:noFill/>
              <a:ln w="9525">
                <a:solidFill>
                  <a:schemeClr val="tx1"/>
                </a:solidFill>
                <a:round/>
                <a:headEnd/>
                <a:tailEnd type="triangle" w="med" len="med"/>
              </a:ln>
            </p:spPr>
            <p:txBody>
              <a:bodyPr wrap="none"/>
              <a:lstStyle/>
              <a:p>
                <a:endParaRPr lang="en-US"/>
              </a:p>
            </p:txBody>
          </p:sp>
          <p:sp>
            <p:nvSpPr>
              <p:cNvPr id="54285" name="Line 24"/>
              <p:cNvSpPr>
                <a:spLocks noChangeShapeType="1"/>
              </p:cNvSpPr>
              <p:nvPr/>
            </p:nvSpPr>
            <p:spPr bwMode="auto">
              <a:xfrm flipH="1" flipV="1">
                <a:off x="4544" y="2465"/>
                <a:ext cx="362" cy="492"/>
              </a:xfrm>
              <a:prstGeom prst="line">
                <a:avLst/>
              </a:prstGeom>
              <a:noFill/>
              <a:ln w="9525">
                <a:solidFill>
                  <a:schemeClr val="tx1"/>
                </a:solidFill>
                <a:round/>
                <a:headEnd type="oval" w="med" len="med"/>
                <a:tailEnd type="triangle" w="med" len="med"/>
              </a:ln>
            </p:spPr>
            <p:txBody>
              <a:bodyPr wrap="none"/>
              <a:lstStyle/>
              <a:p>
                <a:endParaRPr lang="en-US"/>
              </a:p>
            </p:txBody>
          </p:sp>
          <p:sp>
            <p:nvSpPr>
              <p:cNvPr id="54286" name="Line 25"/>
              <p:cNvSpPr>
                <a:spLocks noChangeShapeType="1"/>
              </p:cNvSpPr>
              <p:nvPr/>
            </p:nvSpPr>
            <p:spPr bwMode="auto">
              <a:xfrm>
                <a:off x="5376" y="2833"/>
                <a:ext cx="0" cy="287"/>
              </a:xfrm>
              <a:prstGeom prst="line">
                <a:avLst/>
              </a:prstGeom>
              <a:noFill/>
              <a:ln w="28575">
                <a:solidFill>
                  <a:schemeClr val="tx1"/>
                </a:solidFill>
                <a:prstDash val="dash"/>
                <a:round/>
                <a:headEnd/>
                <a:tailEnd/>
              </a:ln>
            </p:spPr>
            <p:txBody>
              <a:bodyPr wrap="none"/>
              <a:lstStyle/>
              <a:p>
                <a:endParaRPr lang="en-US"/>
              </a:p>
            </p:txBody>
          </p:sp>
          <p:sp>
            <p:nvSpPr>
              <p:cNvPr id="54287" name="Text Box 26"/>
              <p:cNvSpPr txBox="1">
                <a:spLocks noChangeArrowheads="1"/>
              </p:cNvSpPr>
              <p:nvPr/>
            </p:nvSpPr>
            <p:spPr bwMode="auto">
              <a:xfrm>
                <a:off x="3600" y="3898"/>
                <a:ext cx="2016" cy="192"/>
              </a:xfrm>
              <a:prstGeom prst="rect">
                <a:avLst/>
              </a:prstGeom>
              <a:noFill/>
              <a:ln w="9525">
                <a:noFill/>
                <a:miter lim="800000"/>
                <a:headEnd/>
                <a:tailEnd/>
              </a:ln>
            </p:spPr>
            <p:txBody>
              <a:bodyPr>
                <a:spAutoFit/>
              </a:bodyPr>
              <a:lstStyle/>
              <a:p>
                <a:pPr>
                  <a:spcBef>
                    <a:spcPct val="50000"/>
                  </a:spcBef>
                </a:pPr>
                <a:r>
                  <a:rPr lang="en-US" sz="1400" b="0"/>
                  <a:t>Fig: a knot representing a deadlock</a:t>
                </a:r>
              </a:p>
            </p:txBody>
          </p:sp>
          <p:sp>
            <p:nvSpPr>
              <p:cNvPr id="54288" name="Oval 27"/>
              <p:cNvSpPr>
                <a:spLocks noChangeArrowheads="1"/>
              </p:cNvSpPr>
              <p:nvPr/>
            </p:nvSpPr>
            <p:spPr bwMode="auto">
              <a:xfrm>
                <a:off x="4268" y="3090"/>
                <a:ext cx="263" cy="287"/>
              </a:xfrm>
              <a:prstGeom prst="ellipse">
                <a:avLst/>
              </a:prstGeom>
              <a:solidFill>
                <a:schemeClr val="accent1"/>
              </a:solidFill>
              <a:ln w="9525">
                <a:solidFill>
                  <a:schemeClr val="tx1"/>
                </a:solidFill>
                <a:round/>
                <a:headEnd/>
                <a:tailEnd/>
              </a:ln>
            </p:spPr>
            <p:txBody>
              <a:bodyPr wrap="none" anchor="ctr"/>
              <a:lstStyle/>
              <a:p>
                <a:pPr algn="ctr"/>
                <a:r>
                  <a:rPr lang="en-US" sz="1400" b="0"/>
                  <a:t>P2 </a:t>
                </a:r>
              </a:p>
            </p:txBody>
          </p:sp>
          <p:sp>
            <p:nvSpPr>
              <p:cNvPr id="54289" name="Line 28"/>
              <p:cNvSpPr>
                <a:spLocks noChangeShapeType="1"/>
              </p:cNvSpPr>
              <p:nvPr/>
            </p:nvSpPr>
            <p:spPr bwMode="auto">
              <a:xfrm flipH="1" flipV="1">
                <a:off x="3884" y="3129"/>
                <a:ext cx="430" cy="538"/>
              </a:xfrm>
              <a:prstGeom prst="line">
                <a:avLst/>
              </a:prstGeom>
              <a:noFill/>
              <a:ln w="9525">
                <a:solidFill>
                  <a:schemeClr val="tx1"/>
                </a:solidFill>
                <a:round/>
                <a:headEnd/>
                <a:tailEnd type="triangle" w="med" len="med"/>
              </a:ln>
            </p:spPr>
            <p:txBody>
              <a:bodyPr wrap="none"/>
              <a:lstStyle/>
              <a:p>
                <a:endParaRPr lang="en-US"/>
              </a:p>
            </p:txBody>
          </p:sp>
          <p:sp>
            <p:nvSpPr>
              <p:cNvPr id="54290" name="Line 29"/>
              <p:cNvSpPr>
                <a:spLocks noChangeShapeType="1"/>
              </p:cNvSpPr>
              <p:nvPr/>
            </p:nvSpPr>
            <p:spPr bwMode="auto">
              <a:xfrm flipH="1">
                <a:off x="4512" y="3046"/>
                <a:ext cx="394" cy="580"/>
              </a:xfrm>
              <a:prstGeom prst="line">
                <a:avLst/>
              </a:prstGeom>
              <a:noFill/>
              <a:ln w="9525">
                <a:solidFill>
                  <a:schemeClr val="tx1"/>
                </a:solidFill>
                <a:round/>
                <a:headEnd type="oval" w="med" len="med"/>
                <a:tailEnd type="triangle" w="med" len="med"/>
              </a:ln>
            </p:spPr>
            <p:txBody>
              <a:bodyPr wrap="none"/>
              <a:lstStyle/>
              <a:p>
                <a:endParaRPr lang="en-US"/>
              </a:p>
            </p:txBody>
          </p:sp>
          <p:sp>
            <p:nvSpPr>
              <p:cNvPr id="54291" name="Line 30"/>
              <p:cNvSpPr>
                <a:spLocks noChangeShapeType="1"/>
              </p:cNvSpPr>
              <p:nvPr/>
            </p:nvSpPr>
            <p:spPr bwMode="auto">
              <a:xfrm flipV="1">
                <a:off x="4477" y="3005"/>
                <a:ext cx="251" cy="124"/>
              </a:xfrm>
              <a:prstGeom prst="line">
                <a:avLst/>
              </a:prstGeom>
              <a:noFill/>
              <a:ln w="9525">
                <a:solidFill>
                  <a:schemeClr val="tx1"/>
                </a:solidFill>
                <a:round/>
                <a:headEnd/>
                <a:tailEnd type="triangle" w="med" len="med"/>
              </a:ln>
            </p:spPr>
            <p:txBody>
              <a:bodyPr wrap="none"/>
              <a:lstStyle/>
              <a:p>
                <a:endParaRPr lang="en-US"/>
              </a:p>
            </p:txBody>
          </p:sp>
          <p:sp>
            <p:nvSpPr>
              <p:cNvPr id="54292" name="Line 31"/>
              <p:cNvSpPr>
                <a:spLocks noChangeShapeType="1"/>
              </p:cNvSpPr>
              <p:nvPr/>
            </p:nvSpPr>
            <p:spPr bwMode="auto">
              <a:xfrm>
                <a:off x="3953" y="2964"/>
                <a:ext cx="324" cy="248"/>
              </a:xfrm>
              <a:prstGeom prst="line">
                <a:avLst/>
              </a:prstGeom>
              <a:noFill/>
              <a:ln w="9525">
                <a:solidFill>
                  <a:schemeClr val="tx1"/>
                </a:solidFill>
                <a:round/>
                <a:headEnd type="oval" w="med" len="med"/>
                <a:tailEnd type="triangle" w="med" len="med"/>
              </a:ln>
            </p:spPr>
            <p:txBody>
              <a:bodyPr wrap="none"/>
              <a:lstStyle/>
              <a:p>
                <a:endParaRPr lang="en-US"/>
              </a:p>
            </p:txBody>
          </p:sp>
        </p:grpSp>
      </p:gr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3"/>
          <p:cNvSpPr>
            <a:spLocks noGrp="1" noChangeArrowheads="1"/>
          </p:cNvSpPr>
          <p:nvPr>
            <p:ph type="body" idx="1"/>
          </p:nvPr>
        </p:nvSpPr>
        <p:spPr>
          <a:xfrm>
            <a:off x="152400" y="1295400"/>
            <a:ext cx="8839200" cy="4876800"/>
          </a:xfrm>
        </p:spPr>
        <p:txBody>
          <a:bodyPr/>
          <a:lstStyle/>
          <a:p>
            <a:r>
              <a:rPr lang="en-US" smtClean="0"/>
              <a:t>Wait for graph</a:t>
            </a:r>
          </a:p>
          <a:p>
            <a:pPr lvl="1"/>
            <a:r>
              <a:rPr lang="en-US" smtClean="0"/>
              <a:t>Simplified form of resource allocation graph</a:t>
            </a:r>
          </a:p>
          <a:p>
            <a:pPr lvl="1"/>
            <a:r>
              <a:rPr lang="en-US" smtClean="0"/>
              <a:t>Obtained by removing the resource nodes and collapsing the appropriate edges</a:t>
            </a:r>
          </a:p>
          <a:p>
            <a:pPr lvl="1"/>
            <a:r>
              <a:rPr lang="en-US" smtClean="0"/>
              <a:t>It clearly shows which processes are waiting for which processes</a:t>
            </a:r>
          </a:p>
          <a:p>
            <a:pPr lvl="1"/>
            <a:r>
              <a:rPr lang="en-US" smtClean="0"/>
              <a:t>Cycle is both necessary and sufficient condition for deadlock in a WFG</a:t>
            </a:r>
          </a:p>
          <a:p>
            <a:pPr lvl="2"/>
            <a:r>
              <a:rPr lang="en-US" smtClean="0"/>
              <a:t>Since WFG is constructed only when each resource type has only a single unit</a:t>
            </a:r>
          </a:p>
        </p:txBody>
      </p:sp>
      <p:sp>
        <p:nvSpPr>
          <p:cNvPr id="55299" name="Rectangle 25"/>
          <p:cNvSpPr>
            <a:spLocks noGrp="1" noChangeArrowheads="1"/>
          </p:cNvSpPr>
          <p:nvPr>
            <p:ph type="title"/>
          </p:nvPr>
        </p:nvSpPr>
        <p:spPr>
          <a:xfrm>
            <a:off x="685800" y="76200"/>
            <a:ext cx="8077200" cy="914400"/>
          </a:xfrm>
          <a:noFill/>
        </p:spPr>
        <p:txBody>
          <a:bodyPr/>
          <a:lstStyle/>
          <a:p>
            <a:r>
              <a:rPr lang="en-US" smtClean="0"/>
              <a:t>Deadlock (Contd…) </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3"/>
          <p:cNvSpPr>
            <a:spLocks noGrp="1" noChangeArrowheads="1"/>
          </p:cNvSpPr>
          <p:nvPr>
            <p:ph type="body" idx="1"/>
          </p:nvPr>
        </p:nvSpPr>
        <p:spPr>
          <a:xfrm>
            <a:off x="381000" y="1371600"/>
            <a:ext cx="8305800" cy="685800"/>
          </a:xfrm>
        </p:spPr>
        <p:txBody>
          <a:bodyPr/>
          <a:lstStyle/>
          <a:p>
            <a:pPr>
              <a:lnSpc>
                <a:spcPct val="110000"/>
              </a:lnSpc>
            </a:pPr>
            <a:r>
              <a:rPr lang="en-US" smtClean="0"/>
              <a:t>Wait for graph (Contd…)</a:t>
            </a:r>
          </a:p>
          <a:p>
            <a:pPr lvl="1">
              <a:lnSpc>
                <a:spcPct val="110000"/>
              </a:lnSpc>
            </a:pPr>
            <a:r>
              <a:rPr lang="en-US" smtClean="0"/>
              <a:t>Conversion  from a resource allocation graph to a WFG</a:t>
            </a:r>
          </a:p>
        </p:txBody>
      </p:sp>
      <p:sp>
        <p:nvSpPr>
          <p:cNvPr id="56323" name="Rectangle 4"/>
          <p:cNvSpPr>
            <a:spLocks noGrp="1" noChangeArrowheads="1"/>
          </p:cNvSpPr>
          <p:nvPr>
            <p:ph type="title"/>
          </p:nvPr>
        </p:nvSpPr>
        <p:spPr>
          <a:noFill/>
        </p:spPr>
        <p:txBody>
          <a:bodyPr/>
          <a:lstStyle/>
          <a:p>
            <a:r>
              <a:rPr lang="en-US" smtClean="0"/>
              <a:t>Deadlock (Contd…) </a:t>
            </a:r>
          </a:p>
        </p:txBody>
      </p:sp>
      <p:grpSp>
        <p:nvGrpSpPr>
          <p:cNvPr id="56324" name="Group 25"/>
          <p:cNvGrpSpPr>
            <a:grpSpLocks/>
          </p:cNvGrpSpPr>
          <p:nvPr/>
        </p:nvGrpSpPr>
        <p:grpSpPr bwMode="auto">
          <a:xfrm>
            <a:off x="457200" y="2362200"/>
            <a:ext cx="8153400" cy="3978275"/>
            <a:chOff x="288" y="1488"/>
            <a:chExt cx="5136" cy="2506"/>
          </a:xfrm>
        </p:grpSpPr>
        <p:sp>
          <p:nvSpPr>
            <p:cNvPr id="56325" name="Oval 5"/>
            <p:cNvSpPr>
              <a:spLocks noChangeArrowheads="1"/>
            </p:cNvSpPr>
            <p:nvPr/>
          </p:nvSpPr>
          <p:spPr bwMode="auto">
            <a:xfrm>
              <a:off x="1344" y="1488"/>
              <a:ext cx="432" cy="384"/>
            </a:xfrm>
            <a:prstGeom prst="ellipse">
              <a:avLst/>
            </a:prstGeom>
            <a:solidFill>
              <a:schemeClr val="accent1"/>
            </a:solidFill>
            <a:ln w="9525">
              <a:solidFill>
                <a:schemeClr val="tx1"/>
              </a:solidFill>
              <a:round/>
              <a:headEnd/>
              <a:tailEnd/>
            </a:ln>
          </p:spPr>
          <p:txBody>
            <a:bodyPr wrap="none" anchor="ctr"/>
            <a:lstStyle/>
            <a:p>
              <a:pPr algn="ctr"/>
              <a:r>
                <a:rPr lang="en-US" sz="1400" b="0"/>
                <a:t>P1 </a:t>
              </a:r>
            </a:p>
          </p:txBody>
        </p:sp>
        <p:sp>
          <p:nvSpPr>
            <p:cNvPr id="56326" name="Oval 6"/>
            <p:cNvSpPr>
              <a:spLocks noChangeArrowheads="1"/>
            </p:cNvSpPr>
            <p:nvPr/>
          </p:nvSpPr>
          <p:spPr bwMode="auto">
            <a:xfrm>
              <a:off x="336" y="3216"/>
              <a:ext cx="432" cy="384"/>
            </a:xfrm>
            <a:prstGeom prst="ellipse">
              <a:avLst/>
            </a:prstGeom>
            <a:solidFill>
              <a:schemeClr val="accent1"/>
            </a:solidFill>
            <a:ln w="9525">
              <a:solidFill>
                <a:schemeClr val="tx1"/>
              </a:solidFill>
              <a:round/>
              <a:headEnd/>
              <a:tailEnd/>
            </a:ln>
          </p:spPr>
          <p:txBody>
            <a:bodyPr wrap="none" anchor="ctr"/>
            <a:lstStyle/>
            <a:p>
              <a:pPr algn="ctr"/>
              <a:r>
                <a:rPr lang="en-US" sz="1400" b="0"/>
                <a:t>P3 </a:t>
              </a:r>
            </a:p>
          </p:txBody>
        </p:sp>
        <p:sp>
          <p:nvSpPr>
            <p:cNvPr id="56327" name="Oval 7"/>
            <p:cNvSpPr>
              <a:spLocks noChangeArrowheads="1"/>
            </p:cNvSpPr>
            <p:nvPr/>
          </p:nvSpPr>
          <p:spPr bwMode="auto">
            <a:xfrm>
              <a:off x="1344" y="3264"/>
              <a:ext cx="432" cy="384"/>
            </a:xfrm>
            <a:prstGeom prst="ellipse">
              <a:avLst/>
            </a:prstGeom>
            <a:solidFill>
              <a:schemeClr val="accent1"/>
            </a:solidFill>
            <a:ln w="9525">
              <a:solidFill>
                <a:schemeClr val="tx1"/>
              </a:solidFill>
              <a:round/>
              <a:headEnd/>
              <a:tailEnd/>
            </a:ln>
          </p:spPr>
          <p:txBody>
            <a:bodyPr wrap="none" anchor="ctr"/>
            <a:lstStyle/>
            <a:p>
              <a:pPr algn="ctr"/>
              <a:r>
                <a:rPr lang="en-US" sz="1400" b="0"/>
                <a:t>P2 </a:t>
              </a:r>
            </a:p>
          </p:txBody>
        </p:sp>
        <p:sp>
          <p:nvSpPr>
            <p:cNvPr id="56328" name="Oval 8"/>
            <p:cNvSpPr>
              <a:spLocks noChangeArrowheads="1"/>
            </p:cNvSpPr>
            <p:nvPr/>
          </p:nvSpPr>
          <p:spPr bwMode="auto">
            <a:xfrm>
              <a:off x="3552" y="3264"/>
              <a:ext cx="432" cy="384"/>
            </a:xfrm>
            <a:prstGeom prst="ellipse">
              <a:avLst/>
            </a:prstGeom>
            <a:solidFill>
              <a:schemeClr val="accent1"/>
            </a:solidFill>
            <a:ln w="9525">
              <a:solidFill>
                <a:schemeClr val="tx1"/>
              </a:solidFill>
              <a:round/>
              <a:headEnd/>
              <a:tailEnd/>
            </a:ln>
          </p:spPr>
          <p:txBody>
            <a:bodyPr wrap="none" anchor="ctr"/>
            <a:lstStyle/>
            <a:p>
              <a:pPr algn="ctr"/>
              <a:r>
                <a:rPr lang="en-US" sz="1400" b="0"/>
                <a:t>P3 </a:t>
              </a:r>
            </a:p>
          </p:txBody>
        </p:sp>
        <p:sp>
          <p:nvSpPr>
            <p:cNvPr id="56329" name="Oval 9"/>
            <p:cNvSpPr>
              <a:spLocks noChangeArrowheads="1"/>
            </p:cNvSpPr>
            <p:nvPr/>
          </p:nvSpPr>
          <p:spPr bwMode="auto">
            <a:xfrm>
              <a:off x="4560" y="3264"/>
              <a:ext cx="432" cy="384"/>
            </a:xfrm>
            <a:prstGeom prst="ellipse">
              <a:avLst/>
            </a:prstGeom>
            <a:solidFill>
              <a:schemeClr val="accent1"/>
            </a:solidFill>
            <a:ln w="9525">
              <a:solidFill>
                <a:schemeClr val="tx1"/>
              </a:solidFill>
              <a:round/>
              <a:headEnd/>
              <a:tailEnd/>
            </a:ln>
          </p:spPr>
          <p:txBody>
            <a:bodyPr wrap="none" anchor="ctr"/>
            <a:lstStyle/>
            <a:p>
              <a:pPr algn="ctr"/>
              <a:r>
                <a:rPr lang="en-US" sz="1400" b="0"/>
                <a:t>P2 </a:t>
              </a:r>
            </a:p>
          </p:txBody>
        </p:sp>
        <p:sp>
          <p:nvSpPr>
            <p:cNvPr id="56330" name="Oval 10"/>
            <p:cNvSpPr>
              <a:spLocks noChangeArrowheads="1"/>
            </p:cNvSpPr>
            <p:nvPr/>
          </p:nvSpPr>
          <p:spPr bwMode="auto">
            <a:xfrm>
              <a:off x="4560" y="1488"/>
              <a:ext cx="432" cy="384"/>
            </a:xfrm>
            <a:prstGeom prst="ellipse">
              <a:avLst/>
            </a:prstGeom>
            <a:solidFill>
              <a:schemeClr val="accent1"/>
            </a:solidFill>
            <a:ln w="9525">
              <a:solidFill>
                <a:schemeClr val="tx1"/>
              </a:solidFill>
              <a:round/>
              <a:headEnd/>
              <a:tailEnd/>
            </a:ln>
          </p:spPr>
          <p:txBody>
            <a:bodyPr wrap="none" anchor="ctr"/>
            <a:lstStyle/>
            <a:p>
              <a:pPr algn="ctr"/>
              <a:r>
                <a:rPr lang="en-US" sz="1400" b="0"/>
                <a:t>P1 </a:t>
              </a:r>
            </a:p>
          </p:txBody>
        </p:sp>
        <p:sp>
          <p:nvSpPr>
            <p:cNvPr id="56331" name="Rectangle 11"/>
            <p:cNvSpPr>
              <a:spLocks noChangeArrowheads="1"/>
            </p:cNvSpPr>
            <p:nvPr/>
          </p:nvSpPr>
          <p:spPr bwMode="auto">
            <a:xfrm>
              <a:off x="288" y="2208"/>
              <a:ext cx="720" cy="336"/>
            </a:xfrm>
            <a:prstGeom prst="rect">
              <a:avLst/>
            </a:prstGeom>
            <a:solidFill>
              <a:schemeClr val="accent1"/>
            </a:solidFill>
            <a:ln w="9525">
              <a:solidFill>
                <a:schemeClr val="tx1"/>
              </a:solidFill>
              <a:miter lim="800000"/>
              <a:headEnd/>
              <a:tailEnd/>
            </a:ln>
          </p:spPr>
          <p:txBody>
            <a:bodyPr wrap="none" anchor="ctr"/>
            <a:lstStyle/>
            <a:p>
              <a:pPr algn="ctr"/>
              <a:r>
                <a:rPr lang="en-US" sz="1400" b="0"/>
                <a:t>R2 </a:t>
              </a:r>
            </a:p>
          </p:txBody>
        </p:sp>
        <p:sp>
          <p:nvSpPr>
            <p:cNvPr id="56332" name="Rectangle 12"/>
            <p:cNvSpPr>
              <a:spLocks noChangeArrowheads="1"/>
            </p:cNvSpPr>
            <p:nvPr/>
          </p:nvSpPr>
          <p:spPr bwMode="auto">
            <a:xfrm>
              <a:off x="2112" y="2208"/>
              <a:ext cx="720" cy="336"/>
            </a:xfrm>
            <a:prstGeom prst="rect">
              <a:avLst/>
            </a:prstGeom>
            <a:solidFill>
              <a:schemeClr val="accent1"/>
            </a:solidFill>
            <a:ln w="9525">
              <a:solidFill>
                <a:schemeClr val="tx1"/>
              </a:solidFill>
              <a:miter lim="800000"/>
              <a:headEnd/>
              <a:tailEnd/>
            </a:ln>
          </p:spPr>
          <p:txBody>
            <a:bodyPr wrap="none" anchor="ctr"/>
            <a:lstStyle/>
            <a:p>
              <a:pPr algn="ctr"/>
              <a:r>
                <a:rPr lang="en-US" sz="1400" b="0"/>
                <a:t>R1 </a:t>
              </a:r>
            </a:p>
          </p:txBody>
        </p:sp>
        <p:sp>
          <p:nvSpPr>
            <p:cNvPr id="56333" name="Line 13"/>
            <p:cNvSpPr>
              <a:spLocks noChangeShapeType="1"/>
            </p:cNvSpPr>
            <p:nvPr/>
          </p:nvSpPr>
          <p:spPr bwMode="auto">
            <a:xfrm flipH="1">
              <a:off x="528" y="1728"/>
              <a:ext cx="816" cy="480"/>
            </a:xfrm>
            <a:prstGeom prst="line">
              <a:avLst/>
            </a:prstGeom>
            <a:noFill/>
            <a:ln w="9525">
              <a:solidFill>
                <a:schemeClr val="tx1"/>
              </a:solidFill>
              <a:round/>
              <a:headEnd/>
              <a:tailEnd type="triangle" w="med" len="med"/>
            </a:ln>
          </p:spPr>
          <p:txBody>
            <a:bodyPr wrap="none"/>
            <a:lstStyle/>
            <a:p>
              <a:endParaRPr lang="en-US"/>
            </a:p>
          </p:txBody>
        </p:sp>
        <p:sp>
          <p:nvSpPr>
            <p:cNvPr id="56334" name="Line 14"/>
            <p:cNvSpPr>
              <a:spLocks noChangeShapeType="1"/>
            </p:cNvSpPr>
            <p:nvPr/>
          </p:nvSpPr>
          <p:spPr bwMode="auto">
            <a:xfrm flipH="1" flipV="1">
              <a:off x="1776" y="1728"/>
              <a:ext cx="720" cy="480"/>
            </a:xfrm>
            <a:prstGeom prst="line">
              <a:avLst/>
            </a:prstGeom>
            <a:noFill/>
            <a:ln w="9525">
              <a:solidFill>
                <a:schemeClr val="tx1"/>
              </a:solidFill>
              <a:round/>
              <a:headEnd/>
              <a:tailEnd type="triangle" w="med" len="med"/>
            </a:ln>
          </p:spPr>
          <p:txBody>
            <a:bodyPr wrap="none"/>
            <a:lstStyle/>
            <a:p>
              <a:endParaRPr lang="en-US"/>
            </a:p>
          </p:txBody>
        </p:sp>
        <p:sp>
          <p:nvSpPr>
            <p:cNvPr id="56335" name="Line 15"/>
            <p:cNvSpPr>
              <a:spLocks noChangeShapeType="1"/>
            </p:cNvSpPr>
            <p:nvPr/>
          </p:nvSpPr>
          <p:spPr bwMode="auto">
            <a:xfrm>
              <a:off x="624" y="2544"/>
              <a:ext cx="864" cy="720"/>
            </a:xfrm>
            <a:prstGeom prst="line">
              <a:avLst/>
            </a:prstGeom>
            <a:noFill/>
            <a:ln w="9525">
              <a:solidFill>
                <a:schemeClr val="tx1"/>
              </a:solidFill>
              <a:round/>
              <a:headEnd/>
              <a:tailEnd type="triangle" w="med" len="med"/>
            </a:ln>
          </p:spPr>
          <p:txBody>
            <a:bodyPr wrap="none"/>
            <a:lstStyle/>
            <a:p>
              <a:endParaRPr lang="en-US"/>
            </a:p>
          </p:txBody>
        </p:sp>
        <p:sp>
          <p:nvSpPr>
            <p:cNvPr id="56336" name="Line 16"/>
            <p:cNvSpPr>
              <a:spLocks noChangeShapeType="1"/>
            </p:cNvSpPr>
            <p:nvPr/>
          </p:nvSpPr>
          <p:spPr bwMode="auto">
            <a:xfrm flipV="1">
              <a:off x="528" y="2544"/>
              <a:ext cx="0" cy="672"/>
            </a:xfrm>
            <a:prstGeom prst="line">
              <a:avLst/>
            </a:prstGeom>
            <a:noFill/>
            <a:ln w="9525">
              <a:solidFill>
                <a:schemeClr val="tx1"/>
              </a:solidFill>
              <a:round/>
              <a:headEnd/>
              <a:tailEnd type="triangle" w="med" len="med"/>
            </a:ln>
          </p:spPr>
          <p:txBody>
            <a:bodyPr wrap="none"/>
            <a:lstStyle/>
            <a:p>
              <a:endParaRPr lang="en-US"/>
            </a:p>
          </p:txBody>
        </p:sp>
        <p:sp>
          <p:nvSpPr>
            <p:cNvPr id="56337" name="Line 17"/>
            <p:cNvSpPr>
              <a:spLocks noChangeShapeType="1"/>
            </p:cNvSpPr>
            <p:nvPr/>
          </p:nvSpPr>
          <p:spPr bwMode="auto">
            <a:xfrm flipV="1">
              <a:off x="1728" y="2544"/>
              <a:ext cx="672" cy="768"/>
            </a:xfrm>
            <a:prstGeom prst="line">
              <a:avLst/>
            </a:prstGeom>
            <a:noFill/>
            <a:ln w="9525">
              <a:solidFill>
                <a:schemeClr val="tx1"/>
              </a:solidFill>
              <a:round/>
              <a:headEnd/>
              <a:tailEnd type="triangle" w="med" len="med"/>
            </a:ln>
          </p:spPr>
          <p:txBody>
            <a:bodyPr wrap="none"/>
            <a:lstStyle/>
            <a:p>
              <a:endParaRPr lang="en-US"/>
            </a:p>
          </p:txBody>
        </p:sp>
        <p:sp>
          <p:nvSpPr>
            <p:cNvPr id="56338" name="Line 18"/>
            <p:cNvSpPr>
              <a:spLocks noChangeShapeType="1"/>
            </p:cNvSpPr>
            <p:nvPr/>
          </p:nvSpPr>
          <p:spPr bwMode="auto">
            <a:xfrm>
              <a:off x="3984" y="3504"/>
              <a:ext cx="576" cy="0"/>
            </a:xfrm>
            <a:prstGeom prst="line">
              <a:avLst/>
            </a:prstGeom>
            <a:noFill/>
            <a:ln w="9525">
              <a:solidFill>
                <a:schemeClr val="tx1"/>
              </a:solidFill>
              <a:round/>
              <a:headEnd/>
              <a:tailEnd type="triangle" w="med" len="med"/>
            </a:ln>
          </p:spPr>
          <p:txBody>
            <a:bodyPr wrap="none"/>
            <a:lstStyle/>
            <a:p>
              <a:endParaRPr lang="en-US"/>
            </a:p>
          </p:txBody>
        </p:sp>
        <p:cxnSp>
          <p:nvCxnSpPr>
            <p:cNvPr id="56339" name="AutoShape 19"/>
            <p:cNvCxnSpPr>
              <a:cxnSpLocks noChangeShapeType="1"/>
              <a:stCxn id="56330" idx="2"/>
              <a:endCxn id="56329" idx="2"/>
            </p:cNvCxnSpPr>
            <p:nvPr/>
          </p:nvCxnSpPr>
          <p:spPr bwMode="auto">
            <a:xfrm rot="10800000" flipH="1" flipV="1">
              <a:off x="4560" y="1680"/>
              <a:ext cx="1" cy="1776"/>
            </a:xfrm>
            <a:prstGeom prst="curvedConnector3">
              <a:avLst>
                <a:gd name="adj1" fmla="val -14400005"/>
              </a:avLst>
            </a:prstGeom>
            <a:noFill/>
            <a:ln w="9525">
              <a:solidFill>
                <a:schemeClr val="tx1"/>
              </a:solidFill>
              <a:round/>
              <a:headEnd/>
              <a:tailEnd type="triangle" w="med" len="med"/>
            </a:ln>
          </p:spPr>
        </p:cxnSp>
        <p:cxnSp>
          <p:nvCxnSpPr>
            <p:cNvPr id="56340" name="AutoShape 20"/>
            <p:cNvCxnSpPr>
              <a:cxnSpLocks noChangeShapeType="1"/>
              <a:stCxn id="56329" idx="6"/>
              <a:endCxn id="56330" idx="6"/>
            </p:cNvCxnSpPr>
            <p:nvPr/>
          </p:nvCxnSpPr>
          <p:spPr bwMode="auto">
            <a:xfrm flipV="1">
              <a:off x="4992" y="1680"/>
              <a:ext cx="1" cy="1776"/>
            </a:xfrm>
            <a:prstGeom prst="curvedConnector3">
              <a:avLst>
                <a:gd name="adj1" fmla="val 14400005"/>
              </a:avLst>
            </a:prstGeom>
            <a:noFill/>
            <a:ln w="9525">
              <a:solidFill>
                <a:schemeClr val="tx1"/>
              </a:solidFill>
              <a:round/>
              <a:headEnd/>
              <a:tailEnd type="triangle" w="med" len="med"/>
            </a:ln>
          </p:spPr>
        </p:cxnSp>
        <p:sp>
          <p:nvSpPr>
            <p:cNvPr id="56341" name="Line 21"/>
            <p:cNvSpPr>
              <a:spLocks noChangeShapeType="1"/>
            </p:cNvSpPr>
            <p:nvPr/>
          </p:nvSpPr>
          <p:spPr bwMode="auto">
            <a:xfrm>
              <a:off x="3168" y="2400"/>
              <a:ext cx="672" cy="0"/>
            </a:xfrm>
            <a:prstGeom prst="line">
              <a:avLst/>
            </a:prstGeom>
            <a:noFill/>
            <a:ln w="38100">
              <a:solidFill>
                <a:schemeClr val="tx1"/>
              </a:solidFill>
              <a:round/>
              <a:headEnd/>
              <a:tailEnd type="triangle" w="med" len="med"/>
            </a:ln>
          </p:spPr>
          <p:txBody>
            <a:bodyPr wrap="none"/>
            <a:lstStyle/>
            <a:p>
              <a:endParaRPr lang="en-US"/>
            </a:p>
          </p:txBody>
        </p:sp>
        <p:sp>
          <p:nvSpPr>
            <p:cNvPr id="56342" name="Text Box 22"/>
            <p:cNvSpPr txBox="1">
              <a:spLocks noChangeArrowheads="1"/>
            </p:cNvSpPr>
            <p:nvPr/>
          </p:nvSpPr>
          <p:spPr bwMode="auto">
            <a:xfrm>
              <a:off x="2928" y="2160"/>
              <a:ext cx="1104" cy="192"/>
            </a:xfrm>
            <a:prstGeom prst="rect">
              <a:avLst/>
            </a:prstGeom>
            <a:noFill/>
            <a:ln w="9525">
              <a:noFill/>
              <a:miter lim="800000"/>
              <a:headEnd/>
              <a:tailEnd/>
            </a:ln>
          </p:spPr>
          <p:txBody>
            <a:bodyPr>
              <a:spAutoFit/>
            </a:bodyPr>
            <a:lstStyle/>
            <a:p>
              <a:pPr algn="ctr">
                <a:spcBef>
                  <a:spcPct val="50000"/>
                </a:spcBef>
              </a:pPr>
              <a:r>
                <a:rPr lang="en-US" sz="1400" b="0"/>
                <a:t>Simplified to</a:t>
              </a:r>
            </a:p>
          </p:txBody>
        </p:sp>
        <p:sp>
          <p:nvSpPr>
            <p:cNvPr id="56343" name="Text Box 23"/>
            <p:cNvSpPr txBox="1">
              <a:spLocks noChangeArrowheads="1"/>
            </p:cNvSpPr>
            <p:nvPr/>
          </p:nvSpPr>
          <p:spPr bwMode="auto">
            <a:xfrm>
              <a:off x="288" y="3744"/>
              <a:ext cx="2400" cy="250"/>
            </a:xfrm>
            <a:prstGeom prst="rect">
              <a:avLst/>
            </a:prstGeom>
            <a:noFill/>
            <a:ln w="9525">
              <a:noFill/>
              <a:miter lim="800000"/>
              <a:headEnd/>
              <a:tailEnd/>
            </a:ln>
          </p:spPr>
          <p:txBody>
            <a:bodyPr>
              <a:spAutoFit/>
            </a:bodyPr>
            <a:lstStyle/>
            <a:p>
              <a:pPr algn="ctr">
                <a:spcBef>
                  <a:spcPct val="50000"/>
                </a:spcBef>
              </a:pPr>
              <a:r>
                <a:rPr lang="en-US" sz="2000" b="0"/>
                <a:t>Fig a: resource allocation graph</a:t>
              </a:r>
            </a:p>
          </p:txBody>
        </p:sp>
        <p:sp>
          <p:nvSpPr>
            <p:cNvPr id="56344" name="Text Box 24"/>
            <p:cNvSpPr txBox="1">
              <a:spLocks noChangeArrowheads="1"/>
            </p:cNvSpPr>
            <p:nvPr/>
          </p:nvSpPr>
          <p:spPr bwMode="auto">
            <a:xfrm>
              <a:off x="2928" y="3744"/>
              <a:ext cx="2496" cy="250"/>
            </a:xfrm>
            <a:prstGeom prst="rect">
              <a:avLst/>
            </a:prstGeom>
            <a:noFill/>
            <a:ln w="9525">
              <a:noFill/>
              <a:miter lim="800000"/>
              <a:headEnd/>
              <a:tailEnd/>
            </a:ln>
          </p:spPr>
          <p:txBody>
            <a:bodyPr>
              <a:spAutoFit/>
            </a:bodyPr>
            <a:lstStyle/>
            <a:p>
              <a:pPr algn="ctr">
                <a:spcBef>
                  <a:spcPct val="50000"/>
                </a:spcBef>
              </a:pPr>
              <a:r>
                <a:rPr lang="en-US" sz="2000" b="0"/>
                <a:t>Fig b: corresponding WFG</a:t>
              </a:r>
            </a:p>
          </p:txBody>
        </p:sp>
      </p:gr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mtClean="0"/>
              <a:t>Deadlock</a:t>
            </a:r>
          </a:p>
        </p:txBody>
      </p:sp>
      <p:sp>
        <p:nvSpPr>
          <p:cNvPr id="57347" name="Rectangle 3"/>
          <p:cNvSpPr>
            <a:spLocks noGrp="1" noChangeArrowheads="1"/>
          </p:cNvSpPr>
          <p:nvPr>
            <p:ph type="body" idx="1"/>
          </p:nvPr>
        </p:nvSpPr>
        <p:spPr>
          <a:xfrm>
            <a:off x="0" y="609600"/>
            <a:ext cx="8991600" cy="5562600"/>
          </a:xfrm>
        </p:spPr>
        <p:txBody>
          <a:bodyPr/>
          <a:lstStyle/>
          <a:p>
            <a:r>
              <a:rPr lang="en-US" smtClean="0"/>
              <a:t>Handling deadlocks in distributed systems</a:t>
            </a:r>
          </a:p>
          <a:p>
            <a:pPr lvl="1"/>
            <a:r>
              <a:rPr lang="en-US" smtClean="0"/>
              <a:t>Deadlocks in DS are similar to deadlocks in centralized systems</a:t>
            </a:r>
          </a:p>
          <a:p>
            <a:pPr lvl="1"/>
            <a:r>
              <a:rPr lang="en-US" smtClean="0"/>
              <a:t>Handling of deadlocks in DS is more complex than in CS</a:t>
            </a:r>
          </a:p>
          <a:p>
            <a:pPr marL="1204913" lvl="2" indent="-347663"/>
            <a:r>
              <a:rPr lang="en-US" smtClean="0"/>
              <a:t>Because of resources, processes, and other relevant information scattered on different nodes of the system</a:t>
            </a:r>
          </a:p>
          <a:p>
            <a:pPr marL="1204913" lvl="2" indent="-347663"/>
            <a:r>
              <a:rPr lang="en-US" smtClean="0"/>
              <a:t>3 strategies to handle deadlocks are:</a:t>
            </a:r>
          </a:p>
          <a:p>
            <a:pPr marL="1547813" lvl="3"/>
            <a:r>
              <a:rPr lang="en-US" smtClean="0"/>
              <a:t>Avoidance</a:t>
            </a:r>
          </a:p>
          <a:p>
            <a:pPr marL="1547813" lvl="3"/>
            <a:r>
              <a:rPr lang="en-US" smtClean="0"/>
              <a:t>Prevention</a:t>
            </a:r>
          </a:p>
          <a:p>
            <a:pPr marL="1547813" lvl="3"/>
            <a:r>
              <a:rPr lang="en-US" smtClean="0"/>
              <a:t>Detection and recovery</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body" idx="1"/>
          </p:nvPr>
        </p:nvSpPr>
        <p:spPr>
          <a:xfrm>
            <a:off x="152400" y="784225"/>
            <a:ext cx="8839200" cy="5387975"/>
          </a:xfrm>
        </p:spPr>
        <p:txBody>
          <a:bodyPr/>
          <a:lstStyle/>
          <a:p>
            <a:pPr>
              <a:buFont typeface="Wingdings" pitchFamily="2" charset="2"/>
              <a:buNone/>
            </a:pPr>
            <a:r>
              <a:rPr lang="en-US" smtClean="0"/>
              <a:t>Deadlock avoidance</a:t>
            </a:r>
          </a:p>
          <a:p>
            <a:pPr lvl="1"/>
            <a:r>
              <a:rPr lang="en-US" smtClean="0"/>
              <a:t>Uses advance knowledge of the resource usage of processes to predict the future state of the system for avoiding allocation that can lead to deadlock</a:t>
            </a:r>
          </a:p>
          <a:p>
            <a:r>
              <a:rPr lang="en-US" smtClean="0"/>
              <a:t>Deadlock prevention</a:t>
            </a:r>
          </a:p>
          <a:p>
            <a:pPr marL="1204913" lvl="2" indent="-347663"/>
            <a:r>
              <a:rPr lang="en-US" smtClean="0"/>
              <a:t>Designing the system in such a way that deadlocks become impossible</a:t>
            </a:r>
          </a:p>
          <a:p>
            <a:pPr marL="1204913" lvl="2" indent="-347663"/>
            <a:r>
              <a:rPr lang="en-US" smtClean="0"/>
              <a:t>Differs from avoidance and detection in that no runtime testing of potential allocations need be performed</a:t>
            </a:r>
          </a:p>
        </p:txBody>
      </p:sp>
      <p:sp>
        <p:nvSpPr>
          <p:cNvPr id="58371" name="Rectangle 4"/>
          <p:cNvSpPr>
            <a:spLocks noGrp="1" noChangeArrowheads="1"/>
          </p:cNvSpPr>
          <p:nvPr>
            <p:ph type="title"/>
          </p:nvPr>
        </p:nvSpPr>
        <p:spPr>
          <a:noFill/>
        </p:spPr>
        <p:txBody>
          <a:bodyPr/>
          <a:lstStyle/>
          <a:p>
            <a:r>
              <a:rPr lang="en-US" smtClean="0"/>
              <a:t>Deadlock</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1"/>
          </p:nvPr>
        </p:nvSpPr>
        <p:spPr>
          <a:xfrm>
            <a:off x="228600" y="812800"/>
            <a:ext cx="8915400" cy="5283200"/>
          </a:xfrm>
        </p:spPr>
        <p:txBody>
          <a:bodyPr/>
          <a:lstStyle/>
          <a:p>
            <a:r>
              <a:rPr lang="en-US" smtClean="0"/>
              <a:t>Three deadlock prevention methods are</a:t>
            </a:r>
          </a:p>
          <a:p>
            <a:pPr lvl="1"/>
            <a:r>
              <a:rPr lang="en-US" smtClean="0"/>
              <a:t>Collective requests</a:t>
            </a:r>
          </a:p>
          <a:p>
            <a:pPr marL="1262063" lvl="2" indent="-404813"/>
            <a:r>
              <a:rPr lang="en-US" smtClean="0"/>
              <a:t>Denies hold-and-wait condition by ensuring that whenever a process requests a resource, it does not hold any other resources</a:t>
            </a:r>
          </a:p>
          <a:p>
            <a:pPr lvl="1"/>
            <a:r>
              <a:rPr lang="en-US" smtClean="0"/>
              <a:t>Ordered requests</a:t>
            </a:r>
          </a:p>
          <a:p>
            <a:pPr marL="1262063" lvl="2" indent="-404813"/>
            <a:r>
              <a:rPr lang="en-US" smtClean="0"/>
              <a:t>Denies circular-wait condition</a:t>
            </a:r>
          </a:p>
          <a:p>
            <a:pPr lvl="1"/>
            <a:r>
              <a:rPr lang="en-US" smtClean="0"/>
              <a:t>Preemption</a:t>
            </a:r>
          </a:p>
          <a:p>
            <a:pPr marL="1262063" lvl="2" indent="-404813"/>
            <a:r>
              <a:rPr lang="en-US" smtClean="0"/>
              <a:t>Denies no-preemption condition</a:t>
            </a:r>
          </a:p>
          <a:p>
            <a:pPr lvl="1">
              <a:buFont typeface="Wingdings 3" pitchFamily="18" charset="2"/>
              <a:buNone/>
            </a:pPr>
            <a:endParaRPr lang="en-US" smtClean="0"/>
          </a:p>
        </p:txBody>
      </p:sp>
      <p:sp>
        <p:nvSpPr>
          <p:cNvPr id="59395" name="Rectangle 4"/>
          <p:cNvSpPr>
            <a:spLocks noGrp="1" noChangeArrowheads="1"/>
          </p:cNvSpPr>
          <p:nvPr>
            <p:ph type="title"/>
          </p:nvPr>
        </p:nvSpPr>
        <p:spPr>
          <a:noFill/>
        </p:spPr>
        <p:txBody>
          <a:bodyPr/>
          <a:lstStyle/>
          <a:p>
            <a:r>
              <a:rPr lang="en-US" smtClean="0"/>
              <a:t>Deadlock</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1"/>
          </p:nvPr>
        </p:nvSpPr>
        <p:spPr>
          <a:xfrm>
            <a:off x="304800" y="798513"/>
            <a:ext cx="8458200" cy="5754687"/>
          </a:xfrm>
        </p:spPr>
        <p:txBody>
          <a:bodyPr/>
          <a:lstStyle/>
          <a:p>
            <a:r>
              <a:rPr lang="en-US" smtClean="0"/>
              <a:t>Deadlock detection</a:t>
            </a:r>
          </a:p>
          <a:p>
            <a:pPr lvl="1"/>
            <a:r>
              <a:rPr lang="en-US" smtClean="0"/>
              <a:t>System does not make any attempt to prevent deadlocks and allows processes to request resources and wait for each other in an uncontrolled manner</a:t>
            </a:r>
          </a:p>
          <a:p>
            <a:pPr lvl="1"/>
            <a:r>
              <a:rPr lang="en-US" smtClean="0"/>
              <a:t>Uses an algorithm that keeps examining the state of system to determine whether deadlock has occurred</a:t>
            </a:r>
          </a:p>
          <a:p>
            <a:pPr lvl="1"/>
            <a:r>
              <a:rPr lang="en-US" smtClean="0"/>
              <a:t>The deadlock detection algorithms get simplified to maintaining WFG and searching for cycles in the WFG</a:t>
            </a:r>
          </a:p>
        </p:txBody>
      </p:sp>
      <p:sp>
        <p:nvSpPr>
          <p:cNvPr id="60419" name="Rectangle 4"/>
          <p:cNvSpPr>
            <a:spLocks noGrp="1" noChangeArrowheads="1"/>
          </p:cNvSpPr>
          <p:nvPr>
            <p:ph type="title"/>
          </p:nvPr>
        </p:nvSpPr>
        <p:spPr>
          <a:noFill/>
        </p:spPr>
        <p:txBody>
          <a:bodyPr/>
          <a:lstStyle/>
          <a:p>
            <a:r>
              <a:rPr lang="en-US" smtClean="0"/>
              <a:t>Deadlock</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idx="1"/>
          </p:nvPr>
        </p:nvSpPr>
        <p:spPr>
          <a:xfrm>
            <a:off x="304800" y="609600"/>
            <a:ext cx="8610600" cy="5867400"/>
          </a:xfrm>
        </p:spPr>
        <p:txBody>
          <a:bodyPr/>
          <a:lstStyle/>
          <a:p>
            <a:pPr lvl="1"/>
            <a:r>
              <a:rPr lang="en-US" smtClean="0"/>
              <a:t>Steps to construct the WFG for a DS:</a:t>
            </a:r>
          </a:p>
          <a:p>
            <a:pPr lvl="2"/>
            <a:r>
              <a:rPr lang="en-US" smtClean="0"/>
              <a:t>Construct a separate WFG for each site in the system</a:t>
            </a:r>
          </a:p>
          <a:p>
            <a:pPr lvl="2"/>
            <a:r>
              <a:rPr lang="en-US" smtClean="0"/>
              <a:t>Convert the resource allocation graph constructed in step1 to corresponding WFG </a:t>
            </a:r>
          </a:p>
          <a:p>
            <a:pPr lvl="2"/>
            <a:r>
              <a:rPr lang="en-US" smtClean="0"/>
              <a:t>Take the union of WFGs of all sites and construct a single global WFG</a:t>
            </a:r>
          </a:p>
          <a:p>
            <a:pPr lvl="1"/>
            <a:r>
              <a:rPr lang="en-US" smtClean="0"/>
              <a:t>Example :   P1 is holding R1 and requesting for R3</a:t>
            </a:r>
          </a:p>
          <a:p>
            <a:pPr lvl="2">
              <a:buFont typeface="Wingdings 2" pitchFamily="18" charset="2"/>
              <a:buNone/>
            </a:pPr>
            <a:r>
              <a:rPr lang="en-US" smtClean="0"/>
              <a:t>                   P2 is holding R2 and requesting for R1</a:t>
            </a:r>
          </a:p>
          <a:p>
            <a:pPr lvl="2">
              <a:buFont typeface="Wingdings 2" pitchFamily="18" charset="2"/>
              <a:buNone/>
            </a:pPr>
            <a:r>
              <a:rPr lang="en-US" smtClean="0"/>
              <a:t>                   P3 is holding R3 and requesting for R2</a:t>
            </a:r>
          </a:p>
          <a:p>
            <a:pPr lvl="2"/>
            <a:endParaRPr lang="en-US" smtClean="0"/>
          </a:p>
        </p:txBody>
      </p:sp>
      <p:sp>
        <p:nvSpPr>
          <p:cNvPr id="61443" name="Rectangle 4"/>
          <p:cNvSpPr>
            <a:spLocks noGrp="1" noChangeArrowheads="1"/>
          </p:cNvSpPr>
          <p:nvPr>
            <p:ph type="title"/>
          </p:nvPr>
        </p:nvSpPr>
        <p:spPr>
          <a:noFill/>
        </p:spPr>
        <p:txBody>
          <a:bodyPr/>
          <a:lstStyle/>
          <a:p>
            <a:r>
              <a:rPr lang="en-US" smtClean="0"/>
              <a:t>Deadlock</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0"/>
          <p:cNvSpPr>
            <a:spLocks noChangeArrowheads="1"/>
          </p:cNvSpPr>
          <p:nvPr/>
        </p:nvSpPr>
        <p:spPr bwMode="auto">
          <a:xfrm>
            <a:off x="2397125" y="3773488"/>
            <a:ext cx="3006725" cy="2670175"/>
          </a:xfrm>
          <a:prstGeom prst="rect">
            <a:avLst/>
          </a:prstGeom>
          <a:solidFill>
            <a:schemeClr val="accent1"/>
          </a:solidFill>
          <a:ln w="9525">
            <a:solidFill>
              <a:schemeClr val="tx1"/>
            </a:solidFill>
            <a:miter lim="800000"/>
            <a:headEnd/>
            <a:tailEnd/>
          </a:ln>
        </p:spPr>
        <p:txBody>
          <a:bodyPr wrap="none" anchor="ctr"/>
          <a:lstStyle/>
          <a:p>
            <a:pPr algn="ctr"/>
            <a:endParaRPr lang="en-GB" b="0"/>
          </a:p>
        </p:txBody>
      </p:sp>
      <p:sp>
        <p:nvSpPr>
          <p:cNvPr id="62467" name="Rectangle 69"/>
          <p:cNvSpPr>
            <a:spLocks noChangeArrowheads="1"/>
          </p:cNvSpPr>
          <p:nvPr/>
        </p:nvSpPr>
        <p:spPr bwMode="auto">
          <a:xfrm>
            <a:off x="4768850" y="609600"/>
            <a:ext cx="3968750" cy="2516188"/>
          </a:xfrm>
          <a:prstGeom prst="rect">
            <a:avLst/>
          </a:prstGeom>
          <a:solidFill>
            <a:schemeClr val="accent1"/>
          </a:solidFill>
          <a:ln w="9525">
            <a:solidFill>
              <a:schemeClr val="tx1"/>
            </a:solidFill>
            <a:miter lim="800000"/>
            <a:headEnd/>
            <a:tailEnd/>
          </a:ln>
        </p:spPr>
        <p:txBody>
          <a:bodyPr wrap="none" anchor="ctr"/>
          <a:lstStyle/>
          <a:p>
            <a:pPr algn="ctr"/>
            <a:endParaRPr lang="en-GB" b="0"/>
          </a:p>
        </p:txBody>
      </p:sp>
      <p:sp>
        <p:nvSpPr>
          <p:cNvPr id="62468" name="Rectangle 68"/>
          <p:cNvSpPr>
            <a:spLocks noChangeArrowheads="1"/>
          </p:cNvSpPr>
          <p:nvPr/>
        </p:nvSpPr>
        <p:spPr bwMode="auto">
          <a:xfrm>
            <a:off x="871538" y="609600"/>
            <a:ext cx="3733800" cy="25161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2469" name="Rectangle 3"/>
          <p:cNvSpPr>
            <a:spLocks noGrp="1" noChangeArrowheads="1"/>
          </p:cNvSpPr>
          <p:nvPr>
            <p:ph type="body" idx="1"/>
          </p:nvPr>
        </p:nvSpPr>
        <p:spPr>
          <a:xfrm>
            <a:off x="152400" y="685800"/>
            <a:ext cx="8839200" cy="2416175"/>
          </a:xfrm>
        </p:spPr>
        <p:txBody>
          <a:bodyPr/>
          <a:lstStyle/>
          <a:p>
            <a:pPr>
              <a:lnSpc>
                <a:spcPct val="110000"/>
              </a:lnSpc>
            </a:pPr>
            <a:endParaRPr lang="en-US" smtClean="0"/>
          </a:p>
          <a:p>
            <a:pPr>
              <a:lnSpc>
                <a:spcPct val="110000"/>
              </a:lnSpc>
            </a:pPr>
            <a:endParaRPr lang="en-US" smtClean="0"/>
          </a:p>
        </p:txBody>
      </p:sp>
      <p:sp>
        <p:nvSpPr>
          <p:cNvPr id="62470" name="Rectangle 29"/>
          <p:cNvSpPr>
            <a:spLocks noGrp="1" noChangeArrowheads="1"/>
          </p:cNvSpPr>
          <p:nvPr>
            <p:ph type="title"/>
          </p:nvPr>
        </p:nvSpPr>
        <p:spPr>
          <a:noFill/>
        </p:spPr>
        <p:txBody>
          <a:bodyPr/>
          <a:lstStyle/>
          <a:p>
            <a:r>
              <a:rPr lang="en-US" smtClean="0"/>
              <a:t>Deadlock</a:t>
            </a:r>
          </a:p>
        </p:txBody>
      </p:sp>
      <p:grpSp>
        <p:nvGrpSpPr>
          <p:cNvPr id="62471" name="Group 30"/>
          <p:cNvGrpSpPr>
            <a:grpSpLocks/>
          </p:cNvGrpSpPr>
          <p:nvPr/>
        </p:nvGrpSpPr>
        <p:grpSpPr bwMode="auto">
          <a:xfrm>
            <a:off x="1252538" y="806450"/>
            <a:ext cx="1308100" cy="2319338"/>
            <a:chOff x="384" y="1632"/>
            <a:chExt cx="1536" cy="2266"/>
          </a:xfrm>
        </p:grpSpPr>
        <p:sp>
          <p:nvSpPr>
            <p:cNvPr id="62501" name="Oval 31"/>
            <p:cNvSpPr>
              <a:spLocks noChangeArrowheads="1"/>
            </p:cNvSpPr>
            <p:nvPr/>
          </p:nvSpPr>
          <p:spPr bwMode="auto">
            <a:xfrm>
              <a:off x="528" y="1632"/>
              <a:ext cx="384" cy="384"/>
            </a:xfrm>
            <a:prstGeom prst="ellipse">
              <a:avLst/>
            </a:prstGeom>
            <a:solidFill>
              <a:schemeClr val="accent1"/>
            </a:solidFill>
            <a:ln w="9525">
              <a:solidFill>
                <a:schemeClr val="tx1"/>
              </a:solidFill>
              <a:round/>
              <a:headEnd/>
              <a:tailEnd/>
            </a:ln>
          </p:spPr>
          <p:txBody>
            <a:bodyPr wrap="none" anchor="ctr"/>
            <a:lstStyle/>
            <a:p>
              <a:pPr algn="ctr"/>
              <a:r>
                <a:rPr lang="en-US" sz="1400"/>
                <a:t>P1 </a:t>
              </a:r>
            </a:p>
          </p:txBody>
        </p:sp>
        <p:sp>
          <p:nvSpPr>
            <p:cNvPr id="62502" name="Oval 32"/>
            <p:cNvSpPr>
              <a:spLocks noChangeArrowheads="1"/>
            </p:cNvSpPr>
            <p:nvPr/>
          </p:nvSpPr>
          <p:spPr bwMode="auto">
            <a:xfrm>
              <a:off x="1344" y="1632"/>
              <a:ext cx="384" cy="384"/>
            </a:xfrm>
            <a:prstGeom prst="ellipse">
              <a:avLst/>
            </a:prstGeom>
            <a:solidFill>
              <a:schemeClr val="accent1"/>
            </a:solidFill>
            <a:ln w="9525">
              <a:solidFill>
                <a:schemeClr val="tx1"/>
              </a:solidFill>
              <a:round/>
              <a:headEnd/>
              <a:tailEnd/>
            </a:ln>
          </p:spPr>
          <p:txBody>
            <a:bodyPr wrap="none" anchor="ctr"/>
            <a:lstStyle/>
            <a:p>
              <a:pPr algn="ctr"/>
              <a:r>
                <a:rPr lang="en-US" sz="1400"/>
                <a:t>P3</a:t>
              </a:r>
            </a:p>
          </p:txBody>
        </p:sp>
        <p:sp>
          <p:nvSpPr>
            <p:cNvPr id="62503" name="Oval 33"/>
            <p:cNvSpPr>
              <a:spLocks noChangeArrowheads="1"/>
            </p:cNvSpPr>
            <p:nvPr/>
          </p:nvSpPr>
          <p:spPr bwMode="auto">
            <a:xfrm>
              <a:off x="912" y="3168"/>
              <a:ext cx="384" cy="384"/>
            </a:xfrm>
            <a:prstGeom prst="ellipse">
              <a:avLst/>
            </a:prstGeom>
            <a:solidFill>
              <a:schemeClr val="accent1"/>
            </a:solidFill>
            <a:ln w="9525">
              <a:solidFill>
                <a:schemeClr val="tx1"/>
              </a:solidFill>
              <a:round/>
              <a:headEnd/>
              <a:tailEnd/>
            </a:ln>
          </p:spPr>
          <p:txBody>
            <a:bodyPr wrap="none" anchor="ctr"/>
            <a:lstStyle/>
            <a:p>
              <a:pPr algn="ctr"/>
              <a:r>
                <a:rPr lang="en-US" sz="1400"/>
                <a:t>P2 </a:t>
              </a:r>
            </a:p>
          </p:txBody>
        </p:sp>
        <p:sp>
          <p:nvSpPr>
            <p:cNvPr id="62504" name="Rectangle 34"/>
            <p:cNvSpPr>
              <a:spLocks noChangeArrowheads="1"/>
            </p:cNvSpPr>
            <p:nvPr/>
          </p:nvSpPr>
          <p:spPr bwMode="auto">
            <a:xfrm>
              <a:off x="384" y="2448"/>
              <a:ext cx="480" cy="240"/>
            </a:xfrm>
            <a:prstGeom prst="rect">
              <a:avLst/>
            </a:prstGeom>
            <a:solidFill>
              <a:schemeClr val="accent1"/>
            </a:solidFill>
            <a:ln w="9525">
              <a:solidFill>
                <a:schemeClr val="tx1"/>
              </a:solidFill>
              <a:miter lim="800000"/>
              <a:headEnd/>
              <a:tailEnd/>
            </a:ln>
          </p:spPr>
          <p:txBody>
            <a:bodyPr wrap="none" anchor="ctr"/>
            <a:lstStyle/>
            <a:p>
              <a:pPr algn="ctr"/>
              <a:r>
                <a:rPr lang="en-US" sz="1400"/>
                <a:t>R1 </a:t>
              </a:r>
            </a:p>
          </p:txBody>
        </p:sp>
        <p:sp>
          <p:nvSpPr>
            <p:cNvPr id="62505" name="Rectangle 35"/>
            <p:cNvSpPr>
              <a:spLocks noChangeArrowheads="1"/>
            </p:cNvSpPr>
            <p:nvPr/>
          </p:nvSpPr>
          <p:spPr bwMode="auto">
            <a:xfrm>
              <a:off x="1440" y="2448"/>
              <a:ext cx="480" cy="240"/>
            </a:xfrm>
            <a:prstGeom prst="rect">
              <a:avLst/>
            </a:prstGeom>
            <a:solidFill>
              <a:schemeClr val="accent1"/>
            </a:solidFill>
            <a:ln w="9525">
              <a:solidFill>
                <a:schemeClr val="tx1"/>
              </a:solidFill>
              <a:miter lim="800000"/>
              <a:headEnd/>
              <a:tailEnd/>
            </a:ln>
          </p:spPr>
          <p:txBody>
            <a:bodyPr wrap="none" anchor="ctr"/>
            <a:lstStyle/>
            <a:p>
              <a:pPr algn="ctr"/>
              <a:r>
                <a:rPr lang="en-US" sz="1400"/>
                <a:t>R2 </a:t>
              </a:r>
            </a:p>
          </p:txBody>
        </p:sp>
        <p:sp>
          <p:nvSpPr>
            <p:cNvPr id="62506" name="Line 36"/>
            <p:cNvSpPr>
              <a:spLocks noChangeShapeType="1"/>
            </p:cNvSpPr>
            <p:nvPr/>
          </p:nvSpPr>
          <p:spPr bwMode="auto">
            <a:xfrm flipH="1" flipV="1">
              <a:off x="720" y="2016"/>
              <a:ext cx="0" cy="432"/>
            </a:xfrm>
            <a:prstGeom prst="line">
              <a:avLst/>
            </a:prstGeom>
            <a:noFill/>
            <a:ln w="9525">
              <a:solidFill>
                <a:schemeClr val="tx1"/>
              </a:solidFill>
              <a:round/>
              <a:headEnd/>
              <a:tailEnd type="triangle" w="med" len="med"/>
            </a:ln>
          </p:spPr>
          <p:txBody>
            <a:bodyPr wrap="none"/>
            <a:lstStyle/>
            <a:p>
              <a:endParaRPr lang="en-US"/>
            </a:p>
          </p:txBody>
        </p:sp>
        <p:sp>
          <p:nvSpPr>
            <p:cNvPr id="62507" name="Line 37"/>
            <p:cNvSpPr>
              <a:spLocks noChangeShapeType="1"/>
            </p:cNvSpPr>
            <p:nvPr/>
          </p:nvSpPr>
          <p:spPr bwMode="auto">
            <a:xfrm flipV="1">
              <a:off x="1584" y="2016"/>
              <a:ext cx="0" cy="432"/>
            </a:xfrm>
            <a:prstGeom prst="line">
              <a:avLst/>
            </a:prstGeom>
            <a:noFill/>
            <a:ln w="9525">
              <a:solidFill>
                <a:schemeClr val="tx1"/>
              </a:solidFill>
              <a:round/>
              <a:headEnd type="triangle" w="med" len="med"/>
              <a:tailEnd/>
            </a:ln>
          </p:spPr>
          <p:txBody>
            <a:bodyPr wrap="none"/>
            <a:lstStyle/>
            <a:p>
              <a:endParaRPr lang="en-US"/>
            </a:p>
          </p:txBody>
        </p:sp>
        <p:sp>
          <p:nvSpPr>
            <p:cNvPr id="62508" name="Line 38"/>
            <p:cNvSpPr>
              <a:spLocks noChangeShapeType="1"/>
            </p:cNvSpPr>
            <p:nvPr/>
          </p:nvSpPr>
          <p:spPr bwMode="auto">
            <a:xfrm flipH="1" flipV="1">
              <a:off x="624" y="2688"/>
              <a:ext cx="336" cy="576"/>
            </a:xfrm>
            <a:prstGeom prst="line">
              <a:avLst/>
            </a:prstGeom>
            <a:noFill/>
            <a:ln w="9525">
              <a:solidFill>
                <a:schemeClr val="tx1"/>
              </a:solidFill>
              <a:round/>
              <a:headEnd/>
              <a:tailEnd type="triangle" w="med" len="med"/>
            </a:ln>
          </p:spPr>
          <p:txBody>
            <a:bodyPr wrap="none"/>
            <a:lstStyle/>
            <a:p>
              <a:endParaRPr lang="en-US"/>
            </a:p>
          </p:txBody>
        </p:sp>
        <p:sp>
          <p:nvSpPr>
            <p:cNvPr id="62509" name="Line 39"/>
            <p:cNvSpPr>
              <a:spLocks noChangeShapeType="1"/>
            </p:cNvSpPr>
            <p:nvPr/>
          </p:nvSpPr>
          <p:spPr bwMode="auto">
            <a:xfrm flipH="1">
              <a:off x="1248" y="2688"/>
              <a:ext cx="384" cy="528"/>
            </a:xfrm>
            <a:prstGeom prst="line">
              <a:avLst/>
            </a:prstGeom>
            <a:noFill/>
            <a:ln w="9525">
              <a:solidFill>
                <a:schemeClr val="tx1"/>
              </a:solidFill>
              <a:round/>
              <a:headEnd/>
              <a:tailEnd type="triangle" w="med" len="med"/>
            </a:ln>
          </p:spPr>
          <p:txBody>
            <a:bodyPr wrap="none"/>
            <a:lstStyle/>
            <a:p>
              <a:endParaRPr lang="en-US"/>
            </a:p>
          </p:txBody>
        </p:sp>
        <p:sp>
          <p:nvSpPr>
            <p:cNvPr id="62510" name="Text Box 40"/>
            <p:cNvSpPr txBox="1">
              <a:spLocks noChangeArrowheads="1"/>
            </p:cNvSpPr>
            <p:nvPr/>
          </p:nvSpPr>
          <p:spPr bwMode="auto">
            <a:xfrm>
              <a:off x="624" y="3600"/>
              <a:ext cx="865" cy="298"/>
            </a:xfrm>
            <a:prstGeom prst="rect">
              <a:avLst/>
            </a:prstGeom>
            <a:noFill/>
            <a:ln w="9525">
              <a:noFill/>
              <a:miter lim="800000"/>
              <a:headEnd/>
              <a:tailEnd/>
            </a:ln>
          </p:spPr>
          <p:txBody>
            <a:bodyPr>
              <a:spAutoFit/>
            </a:bodyPr>
            <a:lstStyle/>
            <a:p>
              <a:pPr algn="ctr">
                <a:spcBef>
                  <a:spcPct val="50000"/>
                </a:spcBef>
              </a:pPr>
              <a:r>
                <a:rPr lang="en-US" sz="1400"/>
                <a:t>Site S1</a:t>
              </a:r>
            </a:p>
          </p:txBody>
        </p:sp>
      </p:grpSp>
      <p:grpSp>
        <p:nvGrpSpPr>
          <p:cNvPr id="62472" name="Group 41"/>
          <p:cNvGrpSpPr>
            <a:grpSpLocks/>
          </p:cNvGrpSpPr>
          <p:nvPr/>
        </p:nvGrpSpPr>
        <p:grpSpPr bwMode="auto">
          <a:xfrm>
            <a:off x="2635250" y="1962150"/>
            <a:ext cx="1889125" cy="1131888"/>
            <a:chOff x="2460" y="2279"/>
            <a:chExt cx="2436" cy="823"/>
          </a:xfrm>
        </p:grpSpPr>
        <p:sp>
          <p:nvSpPr>
            <p:cNvPr id="62495" name="Oval 42"/>
            <p:cNvSpPr>
              <a:spLocks noChangeArrowheads="1"/>
            </p:cNvSpPr>
            <p:nvPr/>
          </p:nvSpPr>
          <p:spPr bwMode="auto">
            <a:xfrm>
              <a:off x="2460" y="2304"/>
              <a:ext cx="420" cy="361"/>
            </a:xfrm>
            <a:prstGeom prst="ellipse">
              <a:avLst/>
            </a:prstGeom>
            <a:solidFill>
              <a:schemeClr val="accent1"/>
            </a:solidFill>
            <a:ln w="9525">
              <a:solidFill>
                <a:schemeClr val="tx1"/>
              </a:solidFill>
              <a:round/>
              <a:headEnd/>
              <a:tailEnd/>
            </a:ln>
          </p:spPr>
          <p:txBody>
            <a:bodyPr wrap="none" anchor="ctr"/>
            <a:lstStyle/>
            <a:p>
              <a:pPr algn="ctr"/>
              <a:r>
                <a:rPr lang="en-US" sz="1400"/>
                <a:t>P1 </a:t>
              </a:r>
            </a:p>
          </p:txBody>
        </p:sp>
        <p:sp>
          <p:nvSpPr>
            <p:cNvPr id="62496" name="Oval 43"/>
            <p:cNvSpPr>
              <a:spLocks noChangeArrowheads="1"/>
            </p:cNvSpPr>
            <p:nvPr/>
          </p:nvSpPr>
          <p:spPr bwMode="auto">
            <a:xfrm>
              <a:off x="4476" y="2279"/>
              <a:ext cx="420" cy="361"/>
            </a:xfrm>
            <a:prstGeom prst="ellipse">
              <a:avLst/>
            </a:prstGeom>
            <a:solidFill>
              <a:schemeClr val="accent1"/>
            </a:solidFill>
            <a:ln w="9525">
              <a:solidFill>
                <a:schemeClr val="tx1"/>
              </a:solidFill>
              <a:round/>
              <a:headEnd/>
              <a:tailEnd/>
            </a:ln>
          </p:spPr>
          <p:txBody>
            <a:bodyPr wrap="none" anchor="ctr"/>
            <a:lstStyle/>
            <a:p>
              <a:pPr algn="ctr"/>
              <a:r>
                <a:rPr lang="en-US" sz="1400"/>
                <a:t>P3</a:t>
              </a:r>
            </a:p>
          </p:txBody>
        </p:sp>
        <p:sp>
          <p:nvSpPr>
            <p:cNvPr id="62497" name="Rectangle 44"/>
            <p:cNvSpPr>
              <a:spLocks noChangeArrowheads="1"/>
            </p:cNvSpPr>
            <p:nvPr/>
          </p:nvSpPr>
          <p:spPr bwMode="auto">
            <a:xfrm>
              <a:off x="3459" y="2399"/>
              <a:ext cx="525" cy="225"/>
            </a:xfrm>
            <a:prstGeom prst="rect">
              <a:avLst/>
            </a:prstGeom>
            <a:solidFill>
              <a:schemeClr val="accent1"/>
            </a:solidFill>
            <a:ln w="9525">
              <a:solidFill>
                <a:schemeClr val="tx1"/>
              </a:solidFill>
              <a:miter lim="800000"/>
              <a:headEnd/>
              <a:tailEnd/>
            </a:ln>
          </p:spPr>
          <p:txBody>
            <a:bodyPr wrap="none" anchor="ctr"/>
            <a:lstStyle/>
            <a:p>
              <a:pPr algn="ctr"/>
              <a:r>
                <a:rPr lang="en-US" sz="1400"/>
                <a:t>R3 </a:t>
              </a:r>
            </a:p>
          </p:txBody>
        </p:sp>
        <p:sp>
          <p:nvSpPr>
            <p:cNvPr id="62498" name="Text Box 45"/>
            <p:cNvSpPr txBox="1">
              <a:spLocks noChangeArrowheads="1"/>
            </p:cNvSpPr>
            <p:nvPr/>
          </p:nvSpPr>
          <p:spPr bwMode="auto">
            <a:xfrm>
              <a:off x="3264" y="2880"/>
              <a:ext cx="944" cy="222"/>
            </a:xfrm>
            <a:prstGeom prst="rect">
              <a:avLst/>
            </a:prstGeom>
            <a:noFill/>
            <a:ln w="9525">
              <a:noFill/>
              <a:miter lim="800000"/>
              <a:headEnd/>
              <a:tailEnd/>
            </a:ln>
          </p:spPr>
          <p:txBody>
            <a:bodyPr>
              <a:spAutoFit/>
            </a:bodyPr>
            <a:lstStyle/>
            <a:p>
              <a:pPr algn="ctr">
                <a:spcBef>
                  <a:spcPct val="50000"/>
                </a:spcBef>
              </a:pPr>
              <a:r>
                <a:rPr lang="en-US" sz="1400"/>
                <a:t>Site S2</a:t>
              </a:r>
            </a:p>
          </p:txBody>
        </p:sp>
        <p:sp>
          <p:nvSpPr>
            <p:cNvPr id="62499" name="Line 46"/>
            <p:cNvSpPr>
              <a:spLocks noChangeShapeType="1"/>
            </p:cNvSpPr>
            <p:nvPr/>
          </p:nvSpPr>
          <p:spPr bwMode="auto">
            <a:xfrm>
              <a:off x="2880" y="2496"/>
              <a:ext cx="576" cy="0"/>
            </a:xfrm>
            <a:prstGeom prst="line">
              <a:avLst/>
            </a:prstGeom>
            <a:noFill/>
            <a:ln w="9525">
              <a:solidFill>
                <a:schemeClr val="tx1"/>
              </a:solidFill>
              <a:round/>
              <a:headEnd/>
              <a:tailEnd type="triangle" w="med" len="med"/>
            </a:ln>
          </p:spPr>
          <p:txBody>
            <a:bodyPr wrap="none"/>
            <a:lstStyle/>
            <a:p>
              <a:endParaRPr lang="en-US"/>
            </a:p>
          </p:txBody>
        </p:sp>
        <p:sp>
          <p:nvSpPr>
            <p:cNvPr id="62500" name="Line 47"/>
            <p:cNvSpPr>
              <a:spLocks noChangeShapeType="1"/>
            </p:cNvSpPr>
            <p:nvPr/>
          </p:nvSpPr>
          <p:spPr bwMode="auto">
            <a:xfrm>
              <a:off x="3984" y="2496"/>
              <a:ext cx="528" cy="0"/>
            </a:xfrm>
            <a:prstGeom prst="line">
              <a:avLst/>
            </a:prstGeom>
            <a:noFill/>
            <a:ln w="9525">
              <a:solidFill>
                <a:schemeClr val="tx1"/>
              </a:solidFill>
              <a:round/>
              <a:headEnd/>
              <a:tailEnd type="triangle" w="med" len="med"/>
            </a:ln>
          </p:spPr>
          <p:txBody>
            <a:bodyPr wrap="none"/>
            <a:lstStyle/>
            <a:p>
              <a:endParaRPr lang="en-US"/>
            </a:p>
          </p:txBody>
        </p:sp>
      </p:grpSp>
      <p:grpSp>
        <p:nvGrpSpPr>
          <p:cNvPr id="62473" name="Group 48"/>
          <p:cNvGrpSpPr>
            <a:grpSpLocks/>
          </p:cNvGrpSpPr>
          <p:nvPr/>
        </p:nvGrpSpPr>
        <p:grpSpPr bwMode="auto">
          <a:xfrm>
            <a:off x="5135563" y="730250"/>
            <a:ext cx="1770062" cy="2312988"/>
            <a:chOff x="2460" y="1584"/>
            <a:chExt cx="2148" cy="2351"/>
          </a:xfrm>
        </p:grpSpPr>
        <p:sp>
          <p:nvSpPr>
            <p:cNvPr id="62489" name="Oval 49"/>
            <p:cNvSpPr>
              <a:spLocks noChangeArrowheads="1"/>
            </p:cNvSpPr>
            <p:nvPr/>
          </p:nvSpPr>
          <p:spPr bwMode="auto">
            <a:xfrm>
              <a:off x="3324" y="2928"/>
              <a:ext cx="420" cy="361"/>
            </a:xfrm>
            <a:prstGeom prst="ellipse">
              <a:avLst/>
            </a:prstGeom>
            <a:solidFill>
              <a:schemeClr val="accent1"/>
            </a:solidFill>
            <a:ln w="9525">
              <a:solidFill>
                <a:schemeClr val="tx1"/>
              </a:solidFill>
              <a:round/>
              <a:headEnd/>
              <a:tailEnd/>
            </a:ln>
          </p:spPr>
          <p:txBody>
            <a:bodyPr wrap="none" anchor="ctr"/>
            <a:lstStyle/>
            <a:p>
              <a:pPr algn="ctr"/>
              <a:r>
                <a:rPr lang="en-US" sz="1400"/>
                <a:t>P2 </a:t>
              </a:r>
            </a:p>
          </p:txBody>
        </p:sp>
        <p:sp>
          <p:nvSpPr>
            <p:cNvPr id="62490" name="Oval 50"/>
            <p:cNvSpPr>
              <a:spLocks noChangeArrowheads="1"/>
            </p:cNvSpPr>
            <p:nvPr/>
          </p:nvSpPr>
          <p:spPr bwMode="auto">
            <a:xfrm>
              <a:off x="2460" y="1615"/>
              <a:ext cx="370" cy="448"/>
            </a:xfrm>
            <a:prstGeom prst="ellipse">
              <a:avLst/>
            </a:prstGeom>
            <a:solidFill>
              <a:schemeClr val="accent1"/>
            </a:solidFill>
            <a:ln w="9525">
              <a:solidFill>
                <a:schemeClr val="tx1"/>
              </a:solidFill>
              <a:round/>
              <a:headEnd/>
              <a:tailEnd/>
            </a:ln>
          </p:spPr>
          <p:txBody>
            <a:bodyPr wrap="none" anchor="ctr"/>
            <a:lstStyle/>
            <a:p>
              <a:pPr algn="ctr"/>
              <a:r>
                <a:rPr lang="en-US" sz="1400"/>
                <a:t>P1 </a:t>
              </a:r>
            </a:p>
          </p:txBody>
        </p:sp>
        <p:sp>
          <p:nvSpPr>
            <p:cNvPr id="62491" name="Oval 51"/>
            <p:cNvSpPr>
              <a:spLocks noChangeArrowheads="1"/>
            </p:cNvSpPr>
            <p:nvPr/>
          </p:nvSpPr>
          <p:spPr bwMode="auto">
            <a:xfrm>
              <a:off x="4238" y="1584"/>
              <a:ext cx="370" cy="448"/>
            </a:xfrm>
            <a:prstGeom prst="ellipse">
              <a:avLst/>
            </a:prstGeom>
            <a:solidFill>
              <a:schemeClr val="accent1"/>
            </a:solidFill>
            <a:ln w="9525">
              <a:solidFill>
                <a:schemeClr val="tx1"/>
              </a:solidFill>
              <a:round/>
              <a:headEnd/>
              <a:tailEnd/>
            </a:ln>
          </p:spPr>
          <p:txBody>
            <a:bodyPr wrap="none" anchor="ctr"/>
            <a:lstStyle/>
            <a:p>
              <a:pPr algn="ctr"/>
              <a:r>
                <a:rPr lang="en-US" sz="1400"/>
                <a:t>P3</a:t>
              </a:r>
            </a:p>
          </p:txBody>
        </p:sp>
        <p:sp>
          <p:nvSpPr>
            <p:cNvPr id="62492" name="Text Box 52"/>
            <p:cNvSpPr txBox="1">
              <a:spLocks noChangeArrowheads="1"/>
            </p:cNvSpPr>
            <p:nvPr/>
          </p:nvSpPr>
          <p:spPr bwMode="auto">
            <a:xfrm>
              <a:off x="3169" y="3409"/>
              <a:ext cx="832" cy="526"/>
            </a:xfrm>
            <a:prstGeom prst="rect">
              <a:avLst/>
            </a:prstGeom>
            <a:noFill/>
            <a:ln w="9525">
              <a:noFill/>
              <a:miter lim="800000"/>
              <a:headEnd/>
              <a:tailEnd/>
            </a:ln>
          </p:spPr>
          <p:txBody>
            <a:bodyPr>
              <a:spAutoFit/>
            </a:bodyPr>
            <a:lstStyle/>
            <a:p>
              <a:pPr algn="ctr">
                <a:spcBef>
                  <a:spcPct val="50000"/>
                </a:spcBef>
              </a:pPr>
              <a:r>
                <a:rPr lang="en-US" sz="1400"/>
                <a:t>Site S1</a:t>
              </a:r>
            </a:p>
          </p:txBody>
        </p:sp>
        <p:sp>
          <p:nvSpPr>
            <p:cNvPr id="62493" name="Line 53"/>
            <p:cNvSpPr>
              <a:spLocks noChangeShapeType="1"/>
            </p:cNvSpPr>
            <p:nvPr/>
          </p:nvSpPr>
          <p:spPr bwMode="auto">
            <a:xfrm flipH="1">
              <a:off x="3648" y="2016"/>
              <a:ext cx="720" cy="912"/>
            </a:xfrm>
            <a:prstGeom prst="line">
              <a:avLst/>
            </a:prstGeom>
            <a:noFill/>
            <a:ln w="9525">
              <a:solidFill>
                <a:schemeClr val="tx1"/>
              </a:solidFill>
              <a:round/>
              <a:headEnd/>
              <a:tailEnd type="triangle" w="med" len="med"/>
            </a:ln>
          </p:spPr>
          <p:txBody>
            <a:bodyPr wrap="none"/>
            <a:lstStyle/>
            <a:p>
              <a:endParaRPr lang="en-US"/>
            </a:p>
          </p:txBody>
        </p:sp>
        <p:sp>
          <p:nvSpPr>
            <p:cNvPr id="62494" name="Line 54"/>
            <p:cNvSpPr>
              <a:spLocks noChangeShapeType="1"/>
            </p:cNvSpPr>
            <p:nvPr/>
          </p:nvSpPr>
          <p:spPr bwMode="auto">
            <a:xfrm flipH="1" flipV="1">
              <a:off x="2736" y="2064"/>
              <a:ext cx="624" cy="912"/>
            </a:xfrm>
            <a:prstGeom prst="line">
              <a:avLst/>
            </a:prstGeom>
            <a:noFill/>
            <a:ln w="9525">
              <a:solidFill>
                <a:schemeClr val="tx1"/>
              </a:solidFill>
              <a:round/>
              <a:headEnd/>
              <a:tailEnd type="triangle" w="med" len="med"/>
            </a:ln>
          </p:spPr>
          <p:txBody>
            <a:bodyPr wrap="none"/>
            <a:lstStyle/>
            <a:p>
              <a:endParaRPr lang="en-US"/>
            </a:p>
          </p:txBody>
        </p:sp>
      </p:grpSp>
      <p:grpSp>
        <p:nvGrpSpPr>
          <p:cNvPr id="62474" name="Group 55"/>
          <p:cNvGrpSpPr>
            <a:grpSpLocks/>
          </p:cNvGrpSpPr>
          <p:nvPr/>
        </p:nvGrpSpPr>
        <p:grpSpPr bwMode="auto">
          <a:xfrm>
            <a:off x="6719888" y="1816100"/>
            <a:ext cx="1709737" cy="998538"/>
            <a:chOff x="2460" y="1584"/>
            <a:chExt cx="1524" cy="828"/>
          </a:xfrm>
        </p:grpSpPr>
        <p:sp>
          <p:nvSpPr>
            <p:cNvPr id="62485" name="Oval 56"/>
            <p:cNvSpPr>
              <a:spLocks noChangeArrowheads="1"/>
            </p:cNvSpPr>
            <p:nvPr/>
          </p:nvSpPr>
          <p:spPr bwMode="auto">
            <a:xfrm>
              <a:off x="2460" y="1606"/>
              <a:ext cx="420" cy="458"/>
            </a:xfrm>
            <a:prstGeom prst="ellipse">
              <a:avLst/>
            </a:prstGeom>
            <a:solidFill>
              <a:schemeClr val="accent1"/>
            </a:solidFill>
            <a:ln w="9525">
              <a:solidFill>
                <a:schemeClr val="tx1"/>
              </a:solidFill>
              <a:round/>
              <a:headEnd/>
              <a:tailEnd/>
            </a:ln>
          </p:spPr>
          <p:txBody>
            <a:bodyPr wrap="none" anchor="ctr"/>
            <a:lstStyle/>
            <a:p>
              <a:pPr algn="ctr"/>
              <a:r>
                <a:rPr lang="en-US" sz="1400"/>
                <a:t>P1 </a:t>
              </a:r>
            </a:p>
          </p:txBody>
        </p:sp>
        <p:sp>
          <p:nvSpPr>
            <p:cNvPr id="62486" name="Oval 57"/>
            <p:cNvSpPr>
              <a:spLocks noChangeArrowheads="1"/>
            </p:cNvSpPr>
            <p:nvPr/>
          </p:nvSpPr>
          <p:spPr bwMode="auto">
            <a:xfrm>
              <a:off x="3642" y="1584"/>
              <a:ext cx="342" cy="432"/>
            </a:xfrm>
            <a:prstGeom prst="ellipse">
              <a:avLst/>
            </a:prstGeom>
            <a:solidFill>
              <a:schemeClr val="accent1"/>
            </a:solidFill>
            <a:ln w="9525">
              <a:solidFill>
                <a:schemeClr val="tx1"/>
              </a:solidFill>
              <a:round/>
              <a:headEnd/>
              <a:tailEnd/>
            </a:ln>
          </p:spPr>
          <p:txBody>
            <a:bodyPr wrap="none" anchor="ctr"/>
            <a:lstStyle/>
            <a:p>
              <a:pPr algn="ctr"/>
              <a:r>
                <a:rPr lang="en-US" sz="1400"/>
                <a:t>P3</a:t>
              </a:r>
            </a:p>
          </p:txBody>
        </p:sp>
        <p:sp>
          <p:nvSpPr>
            <p:cNvPr id="62487" name="Text Box 58"/>
            <p:cNvSpPr txBox="1">
              <a:spLocks noChangeArrowheads="1"/>
            </p:cNvSpPr>
            <p:nvPr/>
          </p:nvSpPr>
          <p:spPr bwMode="auto">
            <a:xfrm>
              <a:off x="2686" y="2159"/>
              <a:ext cx="1199" cy="253"/>
            </a:xfrm>
            <a:prstGeom prst="rect">
              <a:avLst/>
            </a:prstGeom>
            <a:noFill/>
            <a:ln w="9525">
              <a:noFill/>
              <a:miter lim="800000"/>
              <a:headEnd/>
              <a:tailEnd/>
            </a:ln>
          </p:spPr>
          <p:txBody>
            <a:bodyPr>
              <a:spAutoFit/>
            </a:bodyPr>
            <a:lstStyle/>
            <a:p>
              <a:pPr algn="ctr">
                <a:spcBef>
                  <a:spcPct val="50000"/>
                </a:spcBef>
              </a:pPr>
              <a:r>
                <a:rPr lang="en-US" sz="1400"/>
                <a:t>Site S2</a:t>
              </a:r>
            </a:p>
          </p:txBody>
        </p:sp>
        <p:sp>
          <p:nvSpPr>
            <p:cNvPr id="62488" name="Line 59"/>
            <p:cNvSpPr>
              <a:spLocks noChangeShapeType="1"/>
            </p:cNvSpPr>
            <p:nvPr/>
          </p:nvSpPr>
          <p:spPr bwMode="auto">
            <a:xfrm>
              <a:off x="2880" y="1824"/>
              <a:ext cx="720" cy="0"/>
            </a:xfrm>
            <a:prstGeom prst="line">
              <a:avLst/>
            </a:prstGeom>
            <a:noFill/>
            <a:ln w="9525">
              <a:solidFill>
                <a:schemeClr val="tx1"/>
              </a:solidFill>
              <a:round/>
              <a:headEnd/>
              <a:tailEnd type="triangle" w="med" len="med"/>
            </a:ln>
          </p:spPr>
          <p:txBody>
            <a:bodyPr wrap="none"/>
            <a:lstStyle/>
            <a:p>
              <a:endParaRPr lang="en-US"/>
            </a:p>
          </p:txBody>
        </p:sp>
      </p:grpSp>
      <p:grpSp>
        <p:nvGrpSpPr>
          <p:cNvPr id="62475" name="Group 60"/>
          <p:cNvGrpSpPr>
            <a:grpSpLocks/>
          </p:cNvGrpSpPr>
          <p:nvPr/>
        </p:nvGrpSpPr>
        <p:grpSpPr bwMode="auto">
          <a:xfrm>
            <a:off x="2749550" y="4129088"/>
            <a:ext cx="2425700" cy="2135187"/>
            <a:chOff x="2460" y="1584"/>
            <a:chExt cx="1380" cy="1344"/>
          </a:xfrm>
        </p:grpSpPr>
        <p:sp>
          <p:nvSpPr>
            <p:cNvPr id="62479" name="Oval 61"/>
            <p:cNvSpPr>
              <a:spLocks noChangeArrowheads="1"/>
            </p:cNvSpPr>
            <p:nvPr/>
          </p:nvSpPr>
          <p:spPr bwMode="auto">
            <a:xfrm>
              <a:off x="3034" y="2544"/>
              <a:ext cx="374" cy="384"/>
            </a:xfrm>
            <a:prstGeom prst="ellipse">
              <a:avLst/>
            </a:prstGeom>
            <a:solidFill>
              <a:schemeClr val="accent1"/>
            </a:solidFill>
            <a:ln w="9525">
              <a:solidFill>
                <a:schemeClr val="tx1"/>
              </a:solidFill>
              <a:round/>
              <a:headEnd/>
              <a:tailEnd/>
            </a:ln>
          </p:spPr>
          <p:txBody>
            <a:bodyPr wrap="none" anchor="ctr"/>
            <a:lstStyle/>
            <a:p>
              <a:pPr algn="ctr"/>
              <a:r>
                <a:rPr lang="en-US" sz="1400"/>
                <a:t>P2 </a:t>
              </a:r>
            </a:p>
          </p:txBody>
        </p:sp>
        <p:sp>
          <p:nvSpPr>
            <p:cNvPr id="62480" name="Oval 62"/>
            <p:cNvSpPr>
              <a:spLocks noChangeArrowheads="1"/>
            </p:cNvSpPr>
            <p:nvPr/>
          </p:nvSpPr>
          <p:spPr bwMode="auto">
            <a:xfrm>
              <a:off x="2460" y="1603"/>
              <a:ext cx="380" cy="401"/>
            </a:xfrm>
            <a:prstGeom prst="ellipse">
              <a:avLst/>
            </a:prstGeom>
            <a:solidFill>
              <a:schemeClr val="accent1"/>
            </a:solidFill>
            <a:ln w="9525">
              <a:solidFill>
                <a:schemeClr val="tx1"/>
              </a:solidFill>
              <a:round/>
              <a:headEnd/>
              <a:tailEnd/>
            </a:ln>
          </p:spPr>
          <p:txBody>
            <a:bodyPr wrap="none" anchor="ctr"/>
            <a:lstStyle/>
            <a:p>
              <a:pPr algn="ctr"/>
              <a:r>
                <a:rPr lang="en-US" sz="1400"/>
                <a:t>P1 </a:t>
              </a:r>
            </a:p>
          </p:txBody>
        </p:sp>
        <p:sp>
          <p:nvSpPr>
            <p:cNvPr id="62481" name="Oval 63"/>
            <p:cNvSpPr>
              <a:spLocks noChangeArrowheads="1"/>
            </p:cNvSpPr>
            <p:nvPr/>
          </p:nvSpPr>
          <p:spPr bwMode="auto">
            <a:xfrm>
              <a:off x="3530" y="1584"/>
              <a:ext cx="310" cy="378"/>
            </a:xfrm>
            <a:prstGeom prst="ellipse">
              <a:avLst/>
            </a:prstGeom>
            <a:solidFill>
              <a:schemeClr val="accent1"/>
            </a:solidFill>
            <a:ln w="9525">
              <a:solidFill>
                <a:schemeClr val="tx1"/>
              </a:solidFill>
              <a:round/>
              <a:headEnd/>
              <a:tailEnd/>
            </a:ln>
          </p:spPr>
          <p:txBody>
            <a:bodyPr wrap="none" anchor="ctr"/>
            <a:lstStyle/>
            <a:p>
              <a:pPr algn="ctr"/>
              <a:r>
                <a:rPr lang="en-US" sz="1400"/>
                <a:t>P3</a:t>
              </a:r>
            </a:p>
          </p:txBody>
        </p:sp>
        <p:sp>
          <p:nvSpPr>
            <p:cNvPr id="62482" name="Line 64"/>
            <p:cNvSpPr>
              <a:spLocks noChangeShapeType="1"/>
            </p:cNvSpPr>
            <p:nvPr/>
          </p:nvSpPr>
          <p:spPr bwMode="auto">
            <a:xfrm>
              <a:off x="2840" y="1794"/>
              <a:ext cx="652" cy="0"/>
            </a:xfrm>
            <a:prstGeom prst="line">
              <a:avLst/>
            </a:prstGeom>
            <a:noFill/>
            <a:ln w="9525">
              <a:solidFill>
                <a:schemeClr val="tx1"/>
              </a:solidFill>
              <a:round/>
              <a:headEnd/>
              <a:tailEnd type="triangle" w="med" len="med"/>
            </a:ln>
          </p:spPr>
          <p:txBody>
            <a:bodyPr wrap="none"/>
            <a:lstStyle/>
            <a:p>
              <a:endParaRPr lang="en-US"/>
            </a:p>
          </p:txBody>
        </p:sp>
        <p:sp>
          <p:nvSpPr>
            <p:cNvPr id="62483" name="Line 65"/>
            <p:cNvSpPr>
              <a:spLocks noChangeShapeType="1"/>
            </p:cNvSpPr>
            <p:nvPr/>
          </p:nvSpPr>
          <p:spPr bwMode="auto">
            <a:xfrm flipH="1">
              <a:off x="3264" y="1968"/>
              <a:ext cx="432" cy="528"/>
            </a:xfrm>
            <a:prstGeom prst="line">
              <a:avLst/>
            </a:prstGeom>
            <a:noFill/>
            <a:ln w="9525">
              <a:solidFill>
                <a:schemeClr val="tx1"/>
              </a:solidFill>
              <a:round/>
              <a:headEnd/>
              <a:tailEnd type="triangle" w="med" len="med"/>
            </a:ln>
          </p:spPr>
          <p:txBody>
            <a:bodyPr wrap="none"/>
            <a:lstStyle/>
            <a:p>
              <a:endParaRPr lang="en-US"/>
            </a:p>
          </p:txBody>
        </p:sp>
        <p:sp>
          <p:nvSpPr>
            <p:cNvPr id="62484" name="Line 66"/>
            <p:cNvSpPr>
              <a:spLocks noChangeShapeType="1"/>
            </p:cNvSpPr>
            <p:nvPr/>
          </p:nvSpPr>
          <p:spPr bwMode="auto">
            <a:xfrm flipH="1" flipV="1">
              <a:off x="2688" y="2016"/>
              <a:ext cx="384" cy="576"/>
            </a:xfrm>
            <a:prstGeom prst="line">
              <a:avLst/>
            </a:prstGeom>
            <a:noFill/>
            <a:ln w="9525">
              <a:solidFill>
                <a:schemeClr val="tx1"/>
              </a:solidFill>
              <a:round/>
              <a:headEnd/>
              <a:tailEnd type="triangle" w="med" len="med"/>
            </a:ln>
          </p:spPr>
          <p:txBody>
            <a:bodyPr wrap="none"/>
            <a:lstStyle/>
            <a:p>
              <a:endParaRPr lang="en-US"/>
            </a:p>
          </p:txBody>
        </p:sp>
      </p:grpSp>
      <p:sp>
        <p:nvSpPr>
          <p:cNvPr id="62476" name="Text Box 71"/>
          <p:cNvSpPr txBox="1">
            <a:spLocks noChangeArrowheads="1"/>
          </p:cNvSpPr>
          <p:nvPr/>
        </p:nvSpPr>
        <p:spPr bwMode="auto">
          <a:xfrm>
            <a:off x="403225" y="3184525"/>
            <a:ext cx="4313238" cy="366713"/>
          </a:xfrm>
          <a:prstGeom prst="rect">
            <a:avLst/>
          </a:prstGeom>
          <a:noFill/>
          <a:ln w="9525">
            <a:noFill/>
            <a:miter lim="800000"/>
            <a:headEnd/>
            <a:tailEnd/>
          </a:ln>
        </p:spPr>
        <p:txBody>
          <a:bodyPr>
            <a:spAutoFit/>
          </a:bodyPr>
          <a:lstStyle/>
          <a:p>
            <a:pPr>
              <a:spcBef>
                <a:spcPct val="50000"/>
              </a:spcBef>
            </a:pPr>
            <a:r>
              <a:rPr lang="en-US" sz="1800"/>
              <a:t>Resource allocation graphs of each site</a:t>
            </a:r>
          </a:p>
        </p:txBody>
      </p:sp>
      <p:sp>
        <p:nvSpPr>
          <p:cNvPr id="62477" name="Text Box 72"/>
          <p:cNvSpPr txBox="1">
            <a:spLocks noChangeArrowheads="1"/>
          </p:cNvSpPr>
          <p:nvPr/>
        </p:nvSpPr>
        <p:spPr bwMode="auto">
          <a:xfrm>
            <a:off x="5643563" y="3154363"/>
            <a:ext cx="1912937" cy="366712"/>
          </a:xfrm>
          <a:prstGeom prst="rect">
            <a:avLst/>
          </a:prstGeom>
          <a:noFill/>
          <a:ln w="9525">
            <a:noFill/>
            <a:miter lim="800000"/>
            <a:headEnd/>
            <a:tailEnd/>
          </a:ln>
        </p:spPr>
        <p:txBody>
          <a:bodyPr>
            <a:spAutoFit/>
          </a:bodyPr>
          <a:lstStyle/>
          <a:p>
            <a:pPr>
              <a:spcBef>
                <a:spcPct val="50000"/>
              </a:spcBef>
            </a:pPr>
            <a:r>
              <a:rPr lang="en-US" sz="1800"/>
              <a:t>WFG of each site</a:t>
            </a:r>
          </a:p>
        </p:txBody>
      </p:sp>
      <p:sp>
        <p:nvSpPr>
          <p:cNvPr id="62478" name="Text Box 74"/>
          <p:cNvSpPr txBox="1">
            <a:spLocks noChangeArrowheads="1"/>
          </p:cNvSpPr>
          <p:nvPr/>
        </p:nvSpPr>
        <p:spPr bwMode="auto">
          <a:xfrm>
            <a:off x="5508625" y="5730875"/>
            <a:ext cx="3228975" cy="641350"/>
          </a:xfrm>
          <a:prstGeom prst="rect">
            <a:avLst/>
          </a:prstGeom>
          <a:noFill/>
          <a:ln w="9525">
            <a:noFill/>
            <a:miter lim="800000"/>
            <a:headEnd/>
            <a:tailEnd/>
          </a:ln>
        </p:spPr>
        <p:txBody>
          <a:bodyPr>
            <a:spAutoFit/>
          </a:bodyPr>
          <a:lstStyle/>
          <a:p>
            <a:pPr>
              <a:spcBef>
                <a:spcPct val="50000"/>
              </a:spcBef>
            </a:pPr>
            <a:r>
              <a:rPr lang="en-US" sz="1800"/>
              <a:t>global WFC by taking the union of the two local WFGs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a:xfrm>
            <a:off x="228600" y="838200"/>
            <a:ext cx="8726488" cy="5794375"/>
          </a:xfrm>
        </p:spPr>
        <p:txBody>
          <a:bodyPr/>
          <a:lstStyle/>
          <a:p>
            <a:pPr marL="457200" indent="-457200"/>
            <a:r>
              <a:rPr lang="en-US" smtClean="0">
                <a:solidFill>
                  <a:schemeClr val="tx1"/>
                </a:solidFill>
              </a:rPr>
              <a:t>3 techniques used for organizing the WFG in DS are</a:t>
            </a:r>
          </a:p>
          <a:p>
            <a:pPr marL="1314450" lvl="2" indent="-457200">
              <a:buFont typeface="Wingdings" pitchFamily="2" charset="2"/>
              <a:buAutoNum type="arabicPeriod"/>
            </a:pPr>
            <a:r>
              <a:rPr lang="en-US" smtClean="0"/>
              <a:t>Centralized</a:t>
            </a:r>
          </a:p>
          <a:p>
            <a:pPr marL="1314450" lvl="2" indent="-457200">
              <a:buFont typeface="Wingdings" pitchFamily="2" charset="2"/>
              <a:buAutoNum type="arabicPeriod"/>
            </a:pPr>
            <a:r>
              <a:rPr lang="en-US" smtClean="0"/>
              <a:t>Hierarchical</a:t>
            </a:r>
          </a:p>
          <a:p>
            <a:pPr marL="1314450" lvl="2" indent="-457200">
              <a:buFont typeface="Wingdings" pitchFamily="2" charset="2"/>
              <a:buAutoNum type="arabicPeriod"/>
            </a:pPr>
            <a:r>
              <a:rPr lang="en-US" smtClean="0"/>
              <a:t>Distributed </a:t>
            </a:r>
          </a:p>
          <a:p>
            <a:pPr marL="457200" indent="-457200"/>
            <a:r>
              <a:rPr lang="en-US" smtClean="0">
                <a:solidFill>
                  <a:schemeClr val="tx1"/>
                </a:solidFill>
              </a:rPr>
              <a:t>Correctness of deadlock detection algorithm depends on</a:t>
            </a:r>
          </a:p>
          <a:p>
            <a:pPr marL="914400" lvl="1" indent="-457200"/>
            <a:r>
              <a:rPr lang="en-US" smtClean="0"/>
              <a:t>Progress property : Deadlock must be detected in a finite amount of time</a:t>
            </a:r>
          </a:p>
          <a:p>
            <a:pPr marL="1314450" lvl="2" indent="-457200"/>
            <a:r>
              <a:rPr lang="en-US" smtClean="0"/>
              <a:t>Safety property : If deadlock is detected, it must indeed exist. Message delays and out-of-date WFGs sometimes cause false cycles to be detected </a:t>
            </a:r>
          </a:p>
        </p:txBody>
      </p:sp>
      <p:sp>
        <p:nvSpPr>
          <p:cNvPr id="63491" name="Rectangle 4"/>
          <p:cNvSpPr>
            <a:spLocks noGrp="1" noChangeArrowheads="1"/>
          </p:cNvSpPr>
          <p:nvPr>
            <p:ph type="title"/>
          </p:nvPr>
        </p:nvSpPr>
        <p:spPr>
          <a:xfrm>
            <a:off x="685800" y="0"/>
            <a:ext cx="8077200" cy="914400"/>
          </a:xfrm>
          <a:noFill/>
        </p:spPr>
        <p:txBody>
          <a:bodyPr/>
          <a:lstStyle/>
          <a:p>
            <a:r>
              <a:rPr lang="en-US" smtClean="0"/>
              <a:t>Deadlock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304800" y="685800"/>
            <a:ext cx="8458200" cy="5867400"/>
          </a:xfrm>
        </p:spPr>
        <p:txBody>
          <a:bodyPr/>
          <a:lstStyle/>
          <a:p>
            <a:pPr lvl="1"/>
            <a:r>
              <a:rPr lang="en-US" smtClean="0"/>
              <a:t>When value of the </a:t>
            </a:r>
            <a:r>
              <a:rPr lang="en-US" smtClean="0">
                <a:sym typeface="Wingdings" pitchFamily="2" charset="2"/>
              </a:rPr>
              <a:t>counter register </a:t>
            </a:r>
            <a:r>
              <a:rPr lang="en-US" smtClean="0"/>
              <a:t>becomes 0, an interrupt is generated and its value is reinitialized to the value in the constant register</a:t>
            </a:r>
          </a:p>
          <a:p>
            <a:pPr lvl="1"/>
            <a:r>
              <a:rPr lang="en-US" smtClean="0"/>
              <a:t>Each interrupt is called a </a:t>
            </a:r>
            <a:r>
              <a:rPr lang="en-US" smtClean="0">
                <a:solidFill>
                  <a:srgbClr val="000099"/>
                </a:solidFill>
              </a:rPr>
              <a:t>clock tick</a:t>
            </a:r>
          </a:p>
          <a:p>
            <a:pPr lvl="1"/>
            <a:r>
              <a:rPr lang="en-US" smtClean="0"/>
              <a:t>To make computer clock function as ordinary clock</a:t>
            </a:r>
          </a:p>
          <a:p>
            <a:pPr lvl="2"/>
            <a:r>
              <a:rPr lang="en-US" smtClean="0"/>
              <a:t>The value in the const register is chosen so that 60 clock ticks occur in a second</a:t>
            </a:r>
          </a:p>
          <a:p>
            <a:pPr lvl="2">
              <a:lnSpc>
                <a:spcPct val="170000"/>
              </a:lnSpc>
              <a:spcBef>
                <a:spcPct val="45000"/>
              </a:spcBef>
            </a:pPr>
            <a:r>
              <a:rPr lang="en-US" smtClean="0"/>
              <a:t>The computer clock is synchronized with real time (external clock)</a:t>
            </a:r>
          </a:p>
        </p:txBody>
      </p:sp>
      <p:sp>
        <p:nvSpPr>
          <p:cNvPr id="9219" name="Rectangle 4"/>
          <p:cNvSpPr>
            <a:spLocks noGrp="1" noChangeArrowheads="1"/>
          </p:cNvSpPr>
          <p:nvPr>
            <p:ph type="title"/>
          </p:nvPr>
        </p:nvSpPr>
        <p:spPr>
          <a:noFill/>
        </p:spPr>
        <p:txBody>
          <a:bodyPr/>
          <a:lstStyle/>
          <a:p>
            <a:r>
              <a:rPr lang="en-US" smtClean="0"/>
              <a:t>Clock Synchronization</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body" idx="1"/>
          </p:nvPr>
        </p:nvSpPr>
        <p:spPr>
          <a:xfrm>
            <a:off x="228600" y="652463"/>
            <a:ext cx="8686800" cy="5849937"/>
          </a:xfrm>
        </p:spPr>
        <p:txBody>
          <a:bodyPr/>
          <a:lstStyle/>
          <a:p>
            <a:r>
              <a:rPr lang="en-US" smtClean="0"/>
              <a:t>Centralized approach for deadlock detection</a:t>
            </a:r>
          </a:p>
          <a:p>
            <a:pPr marL="739775" lvl="1" indent="-282575"/>
            <a:r>
              <a:rPr lang="en-US" smtClean="0"/>
              <a:t>There is a local coordinator at each site that maintains a WFG for its local resources</a:t>
            </a:r>
          </a:p>
          <a:p>
            <a:pPr marL="739775" lvl="1" indent="-282575"/>
            <a:r>
              <a:rPr lang="en-US" smtClean="0"/>
              <a:t>There is a central coordinator (called as a centralized deadlock detector) </a:t>
            </a:r>
            <a:r>
              <a:rPr lang="en-US" smtClean="0">
                <a:sym typeface="Wingdings" pitchFamily="2" charset="2"/>
              </a:rPr>
              <a:t>responsible for constructing the union of all the individual WFGs</a:t>
            </a:r>
          </a:p>
          <a:p>
            <a:pPr marL="739775" lvl="1" indent="-282575"/>
            <a:r>
              <a:rPr lang="en-US" smtClean="0">
                <a:sym typeface="Wingdings" pitchFamily="2" charset="2"/>
              </a:rPr>
              <a:t>Deadlock detection is performed as:</a:t>
            </a:r>
          </a:p>
          <a:p>
            <a:pPr marL="1204913" lvl="2" indent="-349250"/>
            <a:r>
              <a:rPr lang="en-US" smtClean="0"/>
              <a:t>If a cycle exists in the local WFG of any site, it represents a local deadlock</a:t>
            </a:r>
          </a:p>
          <a:p>
            <a:pPr marL="1204913" lvl="2" indent="-349250"/>
            <a:r>
              <a:rPr lang="en-US" smtClean="0"/>
              <a:t>Deadlocks involving resources at 2 or more sites get reflected as cycles in the global WFG</a:t>
            </a:r>
          </a:p>
        </p:txBody>
      </p:sp>
      <p:sp>
        <p:nvSpPr>
          <p:cNvPr id="64515" name="Rectangle 4"/>
          <p:cNvSpPr>
            <a:spLocks noGrp="1" noChangeArrowheads="1"/>
          </p:cNvSpPr>
          <p:nvPr>
            <p:ph type="title"/>
          </p:nvPr>
        </p:nvSpPr>
        <p:spPr>
          <a:xfrm>
            <a:off x="533400" y="0"/>
            <a:ext cx="8077200" cy="652463"/>
          </a:xfrm>
          <a:noFill/>
        </p:spPr>
        <p:txBody>
          <a:bodyPr/>
          <a:lstStyle/>
          <a:p>
            <a:r>
              <a:rPr lang="en-US" smtClean="0"/>
              <a:t>Deadlock</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body" idx="1"/>
          </p:nvPr>
        </p:nvSpPr>
        <p:spPr>
          <a:xfrm>
            <a:off x="228600" y="1066800"/>
            <a:ext cx="8686800" cy="5537200"/>
          </a:xfrm>
        </p:spPr>
        <p:txBody>
          <a:bodyPr/>
          <a:lstStyle/>
          <a:p>
            <a:pPr lvl="1">
              <a:lnSpc>
                <a:spcPct val="120000"/>
              </a:lnSpc>
            </a:pPr>
            <a:r>
              <a:rPr lang="en-US" smtClean="0"/>
              <a:t>Methods used to transfer information from local coordinators to central coordinator:</a:t>
            </a:r>
          </a:p>
          <a:p>
            <a:pPr marL="1204913" lvl="2" indent="-347663">
              <a:lnSpc>
                <a:spcPct val="120000"/>
              </a:lnSpc>
            </a:pPr>
            <a:r>
              <a:rPr lang="en-US" smtClean="0"/>
              <a:t>Continuous transfer</a:t>
            </a:r>
          </a:p>
          <a:p>
            <a:pPr marL="1204913" lvl="2" indent="-347663">
              <a:lnSpc>
                <a:spcPct val="120000"/>
              </a:lnSpc>
            </a:pPr>
            <a:r>
              <a:rPr lang="en-US" smtClean="0"/>
              <a:t>Periodic transfer</a:t>
            </a:r>
          </a:p>
          <a:p>
            <a:pPr marL="1204913" lvl="2" indent="-347663">
              <a:lnSpc>
                <a:spcPct val="120000"/>
              </a:lnSpc>
            </a:pPr>
            <a:r>
              <a:rPr lang="en-US" smtClean="0"/>
              <a:t>Transfer-on-request</a:t>
            </a:r>
          </a:p>
          <a:p>
            <a:pPr lvl="1">
              <a:lnSpc>
                <a:spcPct val="120000"/>
              </a:lnSpc>
            </a:pPr>
            <a:r>
              <a:rPr lang="en-US" smtClean="0"/>
              <a:t>Centralized approach simple but suffers from drawbacks</a:t>
            </a:r>
          </a:p>
          <a:p>
            <a:pPr marL="1204913" lvl="2" indent="-347663">
              <a:lnSpc>
                <a:spcPct val="120000"/>
              </a:lnSpc>
            </a:pPr>
            <a:r>
              <a:rPr lang="en-US" smtClean="0"/>
              <a:t>Vulnerable to failures of central coordinator </a:t>
            </a:r>
          </a:p>
          <a:p>
            <a:pPr marL="1204913" lvl="2" indent="-347663">
              <a:lnSpc>
                <a:spcPct val="120000"/>
              </a:lnSpc>
            </a:pPr>
            <a:r>
              <a:rPr lang="en-US" smtClean="0"/>
              <a:t>Performance bottleneck in large systems</a:t>
            </a:r>
          </a:p>
          <a:p>
            <a:pPr marL="1204913" lvl="2" indent="-347663">
              <a:lnSpc>
                <a:spcPct val="120000"/>
              </a:lnSpc>
            </a:pPr>
            <a:r>
              <a:rPr lang="en-US" smtClean="0"/>
              <a:t>Centralized coordinator may detect fault deadlocks</a:t>
            </a:r>
          </a:p>
        </p:txBody>
      </p:sp>
      <p:sp>
        <p:nvSpPr>
          <p:cNvPr id="65539" name="Rectangle 4"/>
          <p:cNvSpPr>
            <a:spLocks noGrp="1" noChangeArrowheads="1"/>
          </p:cNvSpPr>
          <p:nvPr>
            <p:ph type="title"/>
          </p:nvPr>
        </p:nvSpPr>
        <p:spPr>
          <a:xfrm>
            <a:off x="685800" y="0"/>
            <a:ext cx="8077200" cy="914400"/>
          </a:xfrm>
          <a:noFill/>
        </p:spPr>
        <p:txBody>
          <a:bodyPr/>
          <a:lstStyle/>
          <a:p>
            <a:r>
              <a:rPr lang="en-US" smtClean="0"/>
              <a:t>Deadlock</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body" idx="1"/>
          </p:nvPr>
        </p:nvSpPr>
        <p:spPr>
          <a:xfrm>
            <a:off x="228600" y="914400"/>
            <a:ext cx="8686800" cy="5732463"/>
          </a:xfrm>
        </p:spPr>
        <p:txBody>
          <a:bodyPr/>
          <a:lstStyle/>
          <a:p>
            <a:r>
              <a:rPr lang="en-US" smtClean="0"/>
              <a:t>Hierarchical approach for deadlock detection</a:t>
            </a:r>
          </a:p>
          <a:p>
            <a:pPr lvl="1"/>
            <a:r>
              <a:rPr lang="en-US" smtClean="0"/>
              <a:t>Uses a logical hierarchy (tree) of deadlock detectors</a:t>
            </a:r>
          </a:p>
          <a:p>
            <a:pPr lvl="1"/>
            <a:r>
              <a:rPr lang="en-US" smtClean="0"/>
              <a:t>Deadlock detectors are called as </a:t>
            </a:r>
            <a:r>
              <a:rPr lang="en-US" smtClean="0">
                <a:solidFill>
                  <a:srgbClr val="0000CC"/>
                </a:solidFill>
              </a:rPr>
              <a:t>controllers</a:t>
            </a:r>
          </a:p>
          <a:p>
            <a:pPr lvl="1"/>
            <a:r>
              <a:rPr lang="en-US" smtClean="0"/>
              <a:t>Controller is responsible for detecting only those deadlocks that involve the sites falling within its range in the hierarchy</a:t>
            </a:r>
          </a:p>
          <a:p>
            <a:pPr lvl="1"/>
            <a:r>
              <a:rPr lang="en-US" smtClean="0">
                <a:sym typeface="Wingdings" pitchFamily="2" charset="2"/>
              </a:rPr>
              <a:t>Global WFG is distributed over a number of different controllers</a:t>
            </a:r>
            <a:endParaRPr lang="en-US" smtClean="0"/>
          </a:p>
        </p:txBody>
      </p:sp>
      <p:sp>
        <p:nvSpPr>
          <p:cNvPr id="66563" name="Rectangle 4"/>
          <p:cNvSpPr>
            <a:spLocks noGrp="1" noChangeArrowheads="1"/>
          </p:cNvSpPr>
          <p:nvPr>
            <p:ph type="title"/>
          </p:nvPr>
        </p:nvSpPr>
        <p:spPr>
          <a:xfrm>
            <a:off x="685800" y="0"/>
            <a:ext cx="8077200" cy="696913"/>
          </a:xfrm>
          <a:noFill/>
        </p:spPr>
        <p:txBody>
          <a:bodyPr/>
          <a:lstStyle/>
          <a:p>
            <a:r>
              <a:rPr lang="en-US" smtClean="0"/>
              <a:t>Deadlock</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idx="1"/>
          </p:nvPr>
        </p:nvSpPr>
        <p:spPr>
          <a:xfrm>
            <a:off x="304800" y="609600"/>
            <a:ext cx="8534400" cy="5965825"/>
          </a:xfrm>
        </p:spPr>
        <p:txBody>
          <a:bodyPr/>
          <a:lstStyle/>
          <a:p>
            <a:pPr>
              <a:lnSpc>
                <a:spcPct val="120000"/>
              </a:lnSpc>
            </a:pPr>
            <a:r>
              <a:rPr lang="en-US" smtClean="0">
                <a:solidFill>
                  <a:schemeClr val="tx1"/>
                </a:solidFill>
              </a:rPr>
              <a:t>In the tree representing the hierarchy of controllers, the WFG to be maintained by a particular controller is  decided according to the following rules</a:t>
            </a:r>
          </a:p>
          <a:p>
            <a:pPr lvl="1">
              <a:lnSpc>
                <a:spcPct val="120000"/>
              </a:lnSpc>
            </a:pPr>
            <a:r>
              <a:rPr lang="en-US" smtClean="0"/>
              <a:t>Each controller that forms a leaf of the hierarchy tree maintains the local WFG of a single site</a:t>
            </a:r>
          </a:p>
          <a:p>
            <a:pPr lvl="1">
              <a:lnSpc>
                <a:spcPct val="120000"/>
              </a:lnSpc>
            </a:pPr>
            <a:r>
              <a:rPr lang="en-US" smtClean="0"/>
              <a:t>Each nonleaf controller maintains a WFG that is the union of the WFGs of its immediate children in the hierarchy tree</a:t>
            </a:r>
          </a:p>
          <a:p>
            <a:pPr lvl="1">
              <a:lnSpc>
                <a:spcPct val="120000"/>
              </a:lnSpc>
            </a:pPr>
            <a:r>
              <a:rPr lang="en-US" smtClean="0"/>
              <a:t>The lowest level controller that finds a cycle in its WFG detects a deadlock and takes necessary action to resolve it</a:t>
            </a:r>
          </a:p>
          <a:p>
            <a:pPr lvl="1">
              <a:lnSpc>
                <a:spcPct val="120000"/>
              </a:lnSpc>
            </a:pPr>
            <a:r>
              <a:rPr lang="en-US" smtClean="0"/>
              <a:t>WFG that contains a cycle will never be passed as it is to a higher level controller</a:t>
            </a:r>
          </a:p>
        </p:txBody>
      </p:sp>
      <p:sp>
        <p:nvSpPr>
          <p:cNvPr id="67587" name="Rectangle 4"/>
          <p:cNvSpPr>
            <a:spLocks noGrp="1" noChangeArrowheads="1"/>
          </p:cNvSpPr>
          <p:nvPr>
            <p:ph type="title"/>
          </p:nvPr>
        </p:nvSpPr>
        <p:spPr>
          <a:noFill/>
        </p:spPr>
        <p:txBody>
          <a:bodyPr/>
          <a:lstStyle/>
          <a:p>
            <a:r>
              <a:rPr lang="en-US" smtClean="0"/>
              <a:t>Deadlock</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73" name="Line 177"/>
          <p:cNvSpPr>
            <a:spLocks noChangeShapeType="1"/>
          </p:cNvSpPr>
          <p:nvPr/>
        </p:nvSpPr>
        <p:spPr bwMode="auto">
          <a:xfrm flipV="1">
            <a:off x="5559425" y="3513138"/>
            <a:ext cx="855663" cy="638175"/>
          </a:xfrm>
          <a:prstGeom prst="line">
            <a:avLst/>
          </a:prstGeom>
          <a:noFill/>
          <a:ln w="9525">
            <a:solidFill>
              <a:schemeClr val="tx1"/>
            </a:solidFill>
            <a:round/>
            <a:headEnd/>
            <a:tailEnd/>
          </a:ln>
        </p:spPr>
        <p:txBody>
          <a:bodyPr wrap="none"/>
          <a:lstStyle/>
          <a:p>
            <a:endParaRPr lang="en-US"/>
          </a:p>
        </p:txBody>
      </p:sp>
      <p:sp>
        <p:nvSpPr>
          <p:cNvPr id="68611" name="Rectangle 6"/>
          <p:cNvSpPr>
            <a:spLocks noGrp="1" noChangeArrowheads="1"/>
          </p:cNvSpPr>
          <p:nvPr>
            <p:ph type="title"/>
          </p:nvPr>
        </p:nvSpPr>
        <p:spPr>
          <a:noFill/>
        </p:spPr>
        <p:txBody>
          <a:bodyPr/>
          <a:lstStyle/>
          <a:p>
            <a:r>
              <a:rPr lang="en-US" smtClean="0"/>
              <a:t>Deadlock</a:t>
            </a:r>
          </a:p>
        </p:txBody>
      </p:sp>
      <p:grpSp>
        <p:nvGrpSpPr>
          <p:cNvPr id="2" name="Group 181"/>
          <p:cNvGrpSpPr>
            <a:grpSpLocks/>
          </p:cNvGrpSpPr>
          <p:nvPr/>
        </p:nvGrpSpPr>
        <p:grpSpPr bwMode="auto">
          <a:xfrm>
            <a:off x="247650" y="4146550"/>
            <a:ext cx="1687513" cy="2219325"/>
            <a:chOff x="156" y="2612"/>
            <a:chExt cx="1063" cy="1398"/>
          </a:xfrm>
        </p:grpSpPr>
        <p:grpSp>
          <p:nvGrpSpPr>
            <p:cNvPr id="68696" name="Group 93"/>
            <p:cNvGrpSpPr>
              <a:grpSpLocks/>
            </p:cNvGrpSpPr>
            <p:nvPr/>
          </p:nvGrpSpPr>
          <p:grpSpPr bwMode="auto">
            <a:xfrm>
              <a:off x="260" y="2612"/>
              <a:ext cx="959" cy="1048"/>
              <a:chOff x="114" y="2456"/>
              <a:chExt cx="1033" cy="1259"/>
            </a:xfrm>
          </p:grpSpPr>
          <p:sp>
            <p:nvSpPr>
              <p:cNvPr id="68698" name="Rectangle 4"/>
              <p:cNvSpPr>
                <a:spLocks noChangeArrowheads="1"/>
              </p:cNvSpPr>
              <p:nvPr/>
            </p:nvSpPr>
            <p:spPr bwMode="auto">
              <a:xfrm>
                <a:off x="114" y="2456"/>
                <a:ext cx="1033" cy="1259"/>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68699" name="Oval 8"/>
              <p:cNvSpPr>
                <a:spLocks noChangeArrowheads="1"/>
              </p:cNvSpPr>
              <p:nvPr/>
            </p:nvSpPr>
            <p:spPr bwMode="auto">
              <a:xfrm>
                <a:off x="306" y="2498"/>
                <a:ext cx="206" cy="218"/>
              </a:xfrm>
              <a:prstGeom prst="ellipse">
                <a:avLst/>
              </a:prstGeom>
              <a:solidFill>
                <a:schemeClr val="accent1"/>
              </a:solidFill>
              <a:ln w="9525">
                <a:solidFill>
                  <a:schemeClr val="tx1"/>
                </a:solidFill>
                <a:round/>
                <a:headEnd/>
                <a:tailEnd/>
              </a:ln>
            </p:spPr>
            <p:txBody>
              <a:bodyPr wrap="none" anchor="ctr"/>
              <a:lstStyle/>
              <a:p>
                <a:pPr algn="ctr"/>
                <a:r>
                  <a:rPr lang="en-US" sz="1400"/>
                  <a:t>P1 </a:t>
                </a:r>
              </a:p>
            </p:txBody>
          </p:sp>
          <p:sp>
            <p:nvSpPr>
              <p:cNvPr id="68700" name="Oval 9"/>
              <p:cNvSpPr>
                <a:spLocks noChangeArrowheads="1"/>
              </p:cNvSpPr>
              <p:nvPr/>
            </p:nvSpPr>
            <p:spPr bwMode="auto">
              <a:xfrm>
                <a:off x="808" y="2486"/>
                <a:ext cx="206" cy="230"/>
              </a:xfrm>
              <a:prstGeom prst="ellipse">
                <a:avLst/>
              </a:prstGeom>
              <a:solidFill>
                <a:schemeClr val="accent1"/>
              </a:solidFill>
              <a:ln w="9525">
                <a:solidFill>
                  <a:schemeClr val="tx1"/>
                </a:solidFill>
                <a:round/>
                <a:headEnd/>
                <a:tailEnd/>
              </a:ln>
            </p:spPr>
            <p:txBody>
              <a:bodyPr wrap="none" anchor="ctr"/>
              <a:lstStyle/>
              <a:p>
                <a:pPr algn="ctr"/>
                <a:r>
                  <a:rPr lang="en-US" sz="1400"/>
                  <a:t>P3</a:t>
                </a:r>
              </a:p>
            </p:txBody>
          </p:sp>
          <p:sp>
            <p:nvSpPr>
              <p:cNvPr id="68701" name="Oval 10"/>
              <p:cNvSpPr>
                <a:spLocks noChangeArrowheads="1"/>
              </p:cNvSpPr>
              <p:nvPr/>
            </p:nvSpPr>
            <p:spPr bwMode="auto">
              <a:xfrm>
                <a:off x="512" y="3458"/>
                <a:ext cx="206" cy="224"/>
              </a:xfrm>
              <a:prstGeom prst="ellipse">
                <a:avLst/>
              </a:prstGeom>
              <a:solidFill>
                <a:schemeClr val="accent1"/>
              </a:solidFill>
              <a:ln w="9525">
                <a:solidFill>
                  <a:schemeClr val="tx1"/>
                </a:solidFill>
                <a:round/>
                <a:headEnd/>
                <a:tailEnd/>
              </a:ln>
            </p:spPr>
            <p:txBody>
              <a:bodyPr wrap="none" anchor="ctr"/>
              <a:lstStyle/>
              <a:p>
                <a:pPr algn="ctr"/>
                <a:r>
                  <a:rPr lang="en-US" sz="1400"/>
                  <a:t>P2 </a:t>
                </a:r>
              </a:p>
            </p:txBody>
          </p:sp>
          <p:sp>
            <p:nvSpPr>
              <p:cNvPr id="68702" name="Rectangle 11"/>
              <p:cNvSpPr>
                <a:spLocks noChangeArrowheads="1"/>
              </p:cNvSpPr>
              <p:nvPr/>
            </p:nvSpPr>
            <p:spPr bwMode="auto">
              <a:xfrm>
                <a:off x="229" y="2994"/>
                <a:ext cx="258" cy="155"/>
              </a:xfrm>
              <a:prstGeom prst="rect">
                <a:avLst/>
              </a:prstGeom>
              <a:solidFill>
                <a:schemeClr val="accent1"/>
              </a:solidFill>
              <a:ln w="9525">
                <a:solidFill>
                  <a:schemeClr val="tx1"/>
                </a:solidFill>
                <a:miter lim="800000"/>
                <a:headEnd/>
                <a:tailEnd/>
              </a:ln>
            </p:spPr>
            <p:txBody>
              <a:bodyPr wrap="none" anchor="ctr"/>
              <a:lstStyle/>
              <a:p>
                <a:pPr algn="ctr"/>
                <a:r>
                  <a:rPr lang="en-US" sz="1400"/>
                  <a:t>R1 </a:t>
                </a:r>
              </a:p>
            </p:txBody>
          </p:sp>
          <p:sp>
            <p:nvSpPr>
              <p:cNvPr id="68703" name="Rectangle 12"/>
              <p:cNvSpPr>
                <a:spLocks noChangeArrowheads="1"/>
              </p:cNvSpPr>
              <p:nvPr/>
            </p:nvSpPr>
            <p:spPr bwMode="auto">
              <a:xfrm>
                <a:off x="796" y="2994"/>
                <a:ext cx="257" cy="155"/>
              </a:xfrm>
              <a:prstGeom prst="rect">
                <a:avLst/>
              </a:prstGeom>
              <a:solidFill>
                <a:schemeClr val="accent1"/>
              </a:solidFill>
              <a:ln w="9525">
                <a:solidFill>
                  <a:schemeClr val="tx1"/>
                </a:solidFill>
                <a:miter lim="800000"/>
                <a:headEnd/>
                <a:tailEnd/>
              </a:ln>
            </p:spPr>
            <p:txBody>
              <a:bodyPr wrap="none" anchor="ctr"/>
              <a:lstStyle/>
              <a:p>
                <a:pPr algn="ctr"/>
                <a:r>
                  <a:rPr lang="en-US" sz="1400"/>
                  <a:t>R2 </a:t>
                </a:r>
              </a:p>
            </p:txBody>
          </p:sp>
          <p:sp>
            <p:nvSpPr>
              <p:cNvPr id="68704" name="Line 13"/>
              <p:cNvSpPr>
                <a:spLocks noChangeShapeType="1"/>
              </p:cNvSpPr>
              <p:nvPr/>
            </p:nvSpPr>
            <p:spPr bwMode="auto">
              <a:xfrm flipH="1" flipV="1">
                <a:off x="409" y="2716"/>
                <a:ext cx="0" cy="278"/>
              </a:xfrm>
              <a:prstGeom prst="line">
                <a:avLst/>
              </a:prstGeom>
              <a:noFill/>
              <a:ln w="9525">
                <a:solidFill>
                  <a:schemeClr val="tx1"/>
                </a:solidFill>
                <a:round/>
                <a:headEnd/>
                <a:tailEnd type="triangle" w="med" len="med"/>
              </a:ln>
            </p:spPr>
            <p:txBody>
              <a:bodyPr wrap="none"/>
              <a:lstStyle/>
              <a:p>
                <a:endParaRPr lang="en-US"/>
              </a:p>
            </p:txBody>
          </p:sp>
          <p:sp>
            <p:nvSpPr>
              <p:cNvPr id="68705" name="Line 14"/>
              <p:cNvSpPr>
                <a:spLocks noChangeShapeType="1"/>
              </p:cNvSpPr>
              <p:nvPr/>
            </p:nvSpPr>
            <p:spPr bwMode="auto">
              <a:xfrm flipV="1">
                <a:off x="937" y="2716"/>
                <a:ext cx="0" cy="278"/>
              </a:xfrm>
              <a:prstGeom prst="line">
                <a:avLst/>
              </a:prstGeom>
              <a:noFill/>
              <a:ln w="9525">
                <a:solidFill>
                  <a:schemeClr val="tx1"/>
                </a:solidFill>
                <a:round/>
                <a:headEnd type="triangle" w="med" len="med"/>
                <a:tailEnd/>
              </a:ln>
            </p:spPr>
            <p:txBody>
              <a:bodyPr wrap="none"/>
              <a:lstStyle/>
              <a:p>
                <a:endParaRPr lang="en-US"/>
              </a:p>
            </p:txBody>
          </p:sp>
          <p:sp>
            <p:nvSpPr>
              <p:cNvPr id="68706" name="Line 15"/>
              <p:cNvSpPr>
                <a:spLocks noChangeShapeType="1"/>
              </p:cNvSpPr>
              <p:nvPr/>
            </p:nvSpPr>
            <p:spPr bwMode="auto">
              <a:xfrm flipH="1" flipV="1">
                <a:off x="358" y="3149"/>
                <a:ext cx="180" cy="335"/>
              </a:xfrm>
              <a:prstGeom prst="line">
                <a:avLst/>
              </a:prstGeom>
              <a:noFill/>
              <a:ln w="9525">
                <a:solidFill>
                  <a:schemeClr val="tx1"/>
                </a:solidFill>
                <a:round/>
                <a:headEnd/>
                <a:tailEnd type="triangle" w="med" len="med"/>
              </a:ln>
            </p:spPr>
            <p:txBody>
              <a:bodyPr wrap="none"/>
              <a:lstStyle/>
              <a:p>
                <a:endParaRPr lang="en-US"/>
              </a:p>
            </p:txBody>
          </p:sp>
          <p:sp>
            <p:nvSpPr>
              <p:cNvPr id="68707" name="Line 16"/>
              <p:cNvSpPr>
                <a:spLocks noChangeShapeType="1"/>
              </p:cNvSpPr>
              <p:nvPr/>
            </p:nvSpPr>
            <p:spPr bwMode="auto">
              <a:xfrm flipH="1">
                <a:off x="693" y="3149"/>
                <a:ext cx="206" cy="340"/>
              </a:xfrm>
              <a:prstGeom prst="line">
                <a:avLst/>
              </a:prstGeom>
              <a:noFill/>
              <a:ln w="9525">
                <a:solidFill>
                  <a:schemeClr val="tx1"/>
                </a:solidFill>
                <a:round/>
                <a:headEnd/>
                <a:tailEnd type="triangle" w="med" len="med"/>
              </a:ln>
            </p:spPr>
            <p:txBody>
              <a:bodyPr wrap="none"/>
              <a:lstStyle/>
              <a:p>
                <a:endParaRPr lang="en-US"/>
              </a:p>
            </p:txBody>
          </p:sp>
        </p:grpSp>
        <p:sp>
          <p:nvSpPr>
            <p:cNvPr id="68697" name="Text Box 81"/>
            <p:cNvSpPr txBox="1">
              <a:spLocks noChangeArrowheads="1"/>
            </p:cNvSpPr>
            <p:nvPr/>
          </p:nvSpPr>
          <p:spPr bwMode="auto">
            <a:xfrm>
              <a:off x="156" y="3667"/>
              <a:ext cx="1051" cy="343"/>
            </a:xfrm>
            <a:prstGeom prst="rect">
              <a:avLst/>
            </a:prstGeom>
            <a:noFill/>
            <a:ln w="9525">
              <a:noFill/>
              <a:miter lim="800000"/>
              <a:headEnd/>
              <a:tailEnd/>
            </a:ln>
          </p:spPr>
          <p:txBody>
            <a:bodyPr>
              <a:spAutoFit/>
            </a:bodyPr>
            <a:lstStyle/>
            <a:p>
              <a:pPr algn="ctr">
                <a:lnSpc>
                  <a:spcPct val="65000"/>
                </a:lnSpc>
                <a:spcBef>
                  <a:spcPct val="35000"/>
                </a:spcBef>
              </a:pPr>
              <a:r>
                <a:rPr lang="en-US" sz="1800"/>
                <a:t>site S</a:t>
              </a:r>
              <a:r>
                <a:rPr lang="en-US" sz="1800" baseline="-25000"/>
                <a:t>1</a:t>
              </a:r>
            </a:p>
            <a:p>
              <a:pPr algn="ctr">
                <a:lnSpc>
                  <a:spcPct val="65000"/>
                </a:lnSpc>
                <a:spcBef>
                  <a:spcPct val="35000"/>
                </a:spcBef>
              </a:pPr>
              <a:r>
                <a:rPr lang="en-US" sz="1800"/>
                <a:t>Controller A</a:t>
              </a:r>
            </a:p>
          </p:txBody>
        </p:sp>
      </p:grpSp>
      <p:grpSp>
        <p:nvGrpSpPr>
          <p:cNvPr id="4" name="Group 184"/>
          <p:cNvGrpSpPr>
            <a:grpSpLocks/>
          </p:cNvGrpSpPr>
          <p:nvPr/>
        </p:nvGrpSpPr>
        <p:grpSpPr bwMode="auto">
          <a:xfrm>
            <a:off x="7064375" y="4137025"/>
            <a:ext cx="1852613" cy="2241550"/>
            <a:chOff x="4450" y="2606"/>
            <a:chExt cx="1167" cy="1412"/>
          </a:xfrm>
        </p:grpSpPr>
        <p:grpSp>
          <p:nvGrpSpPr>
            <p:cNvPr id="68688" name="Group 168"/>
            <p:cNvGrpSpPr>
              <a:grpSpLocks/>
            </p:cNvGrpSpPr>
            <p:nvPr/>
          </p:nvGrpSpPr>
          <p:grpSpPr bwMode="auto">
            <a:xfrm>
              <a:off x="4450" y="2606"/>
              <a:ext cx="1167" cy="1038"/>
              <a:chOff x="4614" y="2844"/>
              <a:chExt cx="975" cy="973"/>
            </a:xfrm>
          </p:grpSpPr>
          <p:sp>
            <p:nvSpPr>
              <p:cNvPr id="68690" name="Rectangle 109"/>
              <p:cNvSpPr>
                <a:spLocks noChangeArrowheads="1"/>
              </p:cNvSpPr>
              <p:nvPr/>
            </p:nvSpPr>
            <p:spPr bwMode="auto">
              <a:xfrm>
                <a:off x="4614" y="2844"/>
                <a:ext cx="975" cy="973"/>
              </a:xfrm>
              <a:prstGeom prst="rect">
                <a:avLst/>
              </a:prstGeom>
              <a:solidFill>
                <a:srgbClr val="FFFF99"/>
              </a:solidFill>
              <a:ln w="9525">
                <a:solidFill>
                  <a:schemeClr val="tx1"/>
                </a:solidFill>
                <a:miter lim="800000"/>
                <a:headEnd/>
                <a:tailEnd/>
              </a:ln>
            </p:spPr>
            <p:txBody>
              <a:bodyPr wrap="none" anchor="ctr"/>
              <a:lstStyle/>
              <a:p>
                <a:pPr algn="ctr"/>
                <a:endParaRPr lang="en-GB" b="0"/>
              </a:p>
            </p:txBody>
          </p:sp>
          <p:sp>
            <p:nvSpPr>
              <p:cNvPr id="68691" name="Oval 110"/>
              <p:cNvSpPr>
                <a:spLocks noChangeArrowheads="1"/>
              </p:cNvSpPr>
              <p:nvPr/>
            </p:nvSpPr>
            <p:spPr bwMode="auto">
              <a:xfrm>
                <a:off x="4635" y="3188"/>
                <a:ext cx="177" cy="230"/>
              </a:xfrm>
              <a:prstGeom prst="ellipse">
                <a:avLst/>
              </a:prstGeom>
              <a:solidFill>
                <a:schemeClr val="accent1"/>
              </a:solidFill>
              <a:ln w="9525">
                <a:solidFill>
                  <a:schemeClr val="tx1"/>
                </a:solidFill>
                <a:round/>
                <a:headEnd/>
                <a:tailEnd/>
              </a:ln>
            </p:spPr>
            <p:txBody>
              <a:bodyPr wrap="none" anchor="ctr"/>
              <a:lstStyle/>
              <a:p>
                <a:pPr algn="ctr"/>
                <a:r>
                  <a:rPr lang="en-US" sz="1400"/>
                  <a:t>P6 </a:t>
                </a:r>
              </a:p>
            </p:txBody>
          </p:sp>
          <p:sp>
            <p:nvSpPr>
              <p:cNvPr id="68692" name="Oval 111"/>
              <p:cNvSpPr>
                <a:spLocks noChangeArrowheads="1"/>
              </p:cNvSpPr>
              <p:nvPr/>
            </p:nvSpPr>
            <p:spPr bwMode="auto">
              <a:xfrm>
                <a:off x="5392" y="3187"/>
                <a:ext cx="162" cy="230"/>
              </a:xfrm>
              <a:prstGeom prst="ellipse">
                <a:avLst/>
              </a:prstGeom>
              <a:solidFill>
                <a:schemeClr val="accent1"/>
              </a:solidFill>
              <a:ln w="9525">
                <a:solidFill>
                  <a:schemeClr val="tx1"/>
                </a:solidFill>
                <a:round/>
                <a:headEnd/>
                <a:tailEnd/>
              </a:ln>
            </p:spPr>
            <p:txBody>
              <a:bodyPr wrap="none" anchor="ctr"/>
              <a:lstStyle/>
              <a:p>
                <a:pPr algn="ctr"/>
                <a:r>
                  <a:rPr lang="en-US" sz="1400"/>
                  <a:t>P7</a:t>
                </a:r>
              </a:p>
            </p:txBody>
          </p:sp>
          <p:sp>
            <p:nvSpPr>
              <p:cNvPr id="68693" name="Rectangle 112"/>
              <p:cNvSpPr>
                <a:spLocks noChangeArrowheads="1"/>
              </p:cNvSpPr>
              <p:nvPr/>
            </p:nvSpPr>
            <p:spPr bwMode="auto">
              <a:xfrm>
                <a:off x="4992" y="3194"/>
                <a:ext cx="216" cy="195"/>
              </a:xfrm>
              <a:prstGeom prst="rect">
                <a:avLst/>
              </a:prstGeom>
              <a:solidFill>
                <a:schemeClr val="accent1"/>
              </a:solidFill>
              <a:ln w="9525">
                <a:solidFill>
                  <a:schemeClr val="tx1"/>
                </a:solidFill>
                <a:miter lim="800000"/>
                <a:headEnd/>
                <a:tailEnd/>
              </a:ln>
            </p:spPr>
            <p:txBody>
              <a:bodyPr wrap="none" anchor="ctr"/>
              <a:lstStyle/>
              <a:p>
                <a:pPr algn="ctr"/>
                <a:r>
                  <a:rPr lang="en-US" sz="1400"/>
                  <a:t>R7 </a:t>
                </a:r>
              </a:p>
            </p:txBody>
          </p:sp>
          <p:sp>
            <p:nvSpPr>
              <p:cNvPr id="68694" name="Line 113"/>
              <p:cNvSpPr>
                <a:spLocks noChangeShapeType="1"/>
              </p:cNvSpPr>
              <p:nvPr/>
            </p:nvSpPr>
            <p:spPr bwMode="auto">
              <a:xfrm>
                <a:off x="5209" y="3273"/>
                <a:ext cx="185" cy="0"/>
              </a:xfrm>
              <a:prstGeom prst="line">
                <a:avLst/>
              </a:prstGeom>
              <a:noFill/>
              <a:ln w="9525">
                <a:solidFill>
                  <a:schemeClr val="tx1"/>
                </a:solidFill>
                <a:round/>
                <a:headEnd/>
                <a:tailEnd type="triangle" w="med" len="med"/>
              </a:ln>
            </p:spPr>
            <p:txBody>
              <a:bodyPr wrap="none"/>
              <a:lstStyle/>
              <a:p>
                <a:endParaRPr lang="en-US"/>
              </a:p>
            </p:txBody>
          </p:sp>
          <p:sp>
            <p:nvSpPr>
              <p:cNvPr id="68695" name="Line 114"/>
              <p:cNvSpPr>
                <a:spLocks noChangeShapeType="1"/>
              </p:cNvSpPr>
              <p:nvPr/>
            </p:nvSpPr>
            <p:spPr bwMode="auto">
              <a:xfrm>
                <a:off x="4817" y="3291"/>
                <a:ext cx="184" cy="0"/>
              </a:xfrm>
              <a:prstGeom prst="line">
                <a:avLst/>
              </a:prstGeom>
              <a:noFill/>
              <a:ln w="9525">
                <a:solidFill>
                  <a:schemeClr val="tx1"/>
                </a:solidFill>
                <a:round/>
                <a:headEnd/>
                <a:tailEnd type="triangle" w="med" len="med"/>
              </a:ln>
            </p:spPr>
            <p:txBody>
              <a:bodyPr wrap="none"/>
              <a:lstStyle/>
              <a:p>
                <a:endParaRPr lang="en-US"/>
              </a:p>
            </p:txBody>
          </p:sp>
        </p:grpSp>
        <p:sp>
          <p:nvSpPr>
            <p:cNvPr id="68689" name="Text Box 115"/>
            <p:cNvSpPr txBox="1">
              <a:spLocks noChangeArrowheads="1"/>
            </p:cNvSpPr>
            <p:nvPr/>
          </p:nvSpPr>
          <p:spPr bwMode="auto">
            <a:xfrm>
              <a:off x="4553" y="3675"/>
              <a:ext cx="1051" cy="343"/>
            </a:xfrm>
            <a:prstGeom prst="rect">
              <a:avLst/>
            </a:prstGeom>
            <a:noFill/>
            <a:ln w="9525">
              <a:noFill/>
              <a:miter lim="800000"/>
              <a:headEnd/>
              <a:tailEnd/>
            </a:ln>
          </p:spPr>
          <p:txBody>
            <a:bodyPr>
              <a:spAutoFit/>
            </a:bodyPr>
            <a:lstStyle/>
            <a:p>
              <a:pPr algn="ctr">
                <a:lnSpc>
                  <a:spcPct val="65000"/>
                </a:lnSpc>
                <a:spcBef>
                  <a:spcPct val="35000"/>
                </a:spcBef>
              </a:pPr>
              <a:r>
                <a:rPr lang="en-US" sz="1800"/>
                <a:t>site S</a:t>
              </a:r>
              <a:r>
                <a:rPr lang="en-US" sz="1800" baseline="-25000"/>
                <a:t>4</a:t>
              </a:r>
            </a:p>
            <a:p>
              <a:pPr algn="ctr">
                <a:lnSpc>
                  <a:spcPct val="65000"/>
                </a:lnSpc>
                <a:spcBef>
                  <a:spcPct val="35000"/>
                </a:spcBef>
              </a:pPr>
              <a:r>
                <a:rPr lang="en-US" sz="1800"/>
                <a:t>Coordinator D</a:t>
              </a:r>
            </a:p>
          </p:txBody>
        </p:sp>
      </p:grpSp>
      <p:grpSp>
        <p:nvGrpSpPr>
          <p:cNvPr id="6" name="Group 183"/>
          <p:cNvGrpSpPr>
            <a:grpSpLocks/>
          </p:cNvGrpSpPr>
          <p:nvPr/>
        </p:nvGrpSpPr>
        <p:grpSpPr bwMode="auto">
          <a:xfrm>
            <a:off x="4884738" y="4124325"/>
            <a:ext cx="1790700" cy="2225675"/>
            <a:chOff x="3077" y="2598"/>
            <a:chExt cx="1128" cy="1402"/>
          </a:xfrm>
        </p:grpSpPr>
        <p:grpSp>
          <p:nvGrpSpPr>
            <p:cNvPr id="68680" name="Group 167"/>
            <p:cNvGrpSpPr>
              <a:grpSpLocks/>
            </p:cNvGrpSpPr>
            <p:nvPr/>
          </p:nvGrpSpPr>
          <p:grpSpPr bwMode="auto">
            <a:xfrm>
              <a:off x="3077" y="2598"/>
              <a:ext cx="1094" cy="1064"/>
              <a:chOff x="3224" y="2807"/>
              <a:chExt cx="975" cy="973"/>
            </a:xfrm>
          </p:grpSpPr>
          <p:sp>
            <p:nvSpPr>
              <p:cNvPr id="68682" name="Rectangle 61"/>
              <p:cNvSpPr>
                <a:spLocks noChangeArrowheads="1"/>
              </p:cNvSpPr>
              <p:nvPr/>
            </p:nvSpPr>
            <p:spPr bwMode="auto">
              <a:xfrm>
                <a:off x="3224" y="2807"/>
                <a:ext cx="975" cy="973"/>
              </a:xfrm>
              <a:prstGeom prst="rect">
                <a:avLst/>
              </a:prstGeom>
              <a:solidFill>
                <a:srgbClr val="FFFF99"/>
              </a:solidFill>
              <a:ln w="9525">
                <a:solidFill>
                  <a:schemeClr val="tx1"/>
                </a:solidFill>
                <a:miter lim="800000"/>
                <a:headEnd/>
                <a:tailEnd/>
              </a:ln>
            </p:spPr>
            <p:txBody>
              <a:bodyPr wrap="none" anchor="ctr"/>
              <a:lstStyle/>
              <a:p>
                <a:pPr algn="ctr"/>
                <a:endParaRPr lang="en-GB" b="0"/>
              </a:p>
            </p:txBody>
          </p:sp>
          <p:sp>
            <p:nvSpPr>
              <p:cNvPr id="68683" name="Oval 77"/>
              <p:cNvSpPr>
                <a:spLocks noChangeArrowheads="1"/>
              </p:cNvSpPr>
              <p:nvPr/>
            </p:nvSpPr>
            <p:spPr bwMode="auto">
              <a:xfrm>
                <a:off x="3245" y="3169"/>
                <a:ext cx="177" cy="230"/>
              </a:xfrm>
              <a:prstGeom prst="ellipse">
                <a:avLst/>
              </a:prstGeom>
              <a:solidFill>
                <a:schemeClr val="accent1"/>
              </a:solidFill>
              <a:ln w="9525">
                <a:solidFill>
                  <a:schemeClr val="tx1"/>
                </a:solidFill>
                <a:round/>
                <a:headEnd/>
                <a:tailEnd/>
              </a:ln>
            </p:spPr>
            <p:txBody>
              <a:bodyPr wrap="none" anchor="ctr"/>
              <a:lstStyle/>
              <a:p>
                <a:pPr algn="ctr"/>
                <a:r>
                  <a:rPr lang="en-US" sz="1400"/>
                  <a:t>P5 </a:t>
                </a:r>
              </a:p>
            </p:txBody>
          </p:sp>
          <p:sp>
            <p:nvSpPr>
              <p:cNvPr id="68684" name="Oval 78"/>
              <p:cNvSpPr>
                <a:spLocks noChangeArrowheads="1"/>
              </p:cNvSpPr>
              <p:nvPr/>
            </p:nvSpPr>
            <p:spPr bwMode="auto">
              <a:xfrm>
                <a:off x="4002" y="3168"/>
                <a:ext cx="162" cy="230"/>
              </a:xfrm>
              <a:prstGeom prst="ellipse">
                <a:avLst/>
              </a:prstGeom>
              <a:solidFill>
                <a:schemeClr val="accent1"/>
              </a:solidFill>
              <a:ln w="9525">
                <a:solidFill>
                  <a:schemeClr val="tx1"/>
                </a:solidFill>
                <a:round/>
                <a:headEnd/>
                <a:tailEnd/>
              </a:ln>
            </p:spPr>
            <p:txBody>
              <a:bodyPr wrap="none" anchor="ctr"/>
              <a:lstStyle/>
              <a:p>
                <a:pPr algn="ctr"/>
                <a:r>
                  <a:rPr lang="en-US" sz="1400"/>
                  <a:t>P6</a:t>
                </a:r>
              </a:p>
            </p:txBody>
          </p:sp>
          <p:sp>
            <p:nvSpPr>
              <p:cNvPr id="68685" name="Rectangle 84"/>
              <p:cNvSpPr>
                <a:spLocks noChangeArrowheads="1"/>
              </p:cNvSpPr>
              <p:nvPr/>
            </p:nvSpPr>
            <p:spPr bwMode="auto">
              <a:xfrm>
                <a:off x="3602" y="3175"/>
                <a:ext cx="216" cy="195"/>
              </a:xfrm>
              <a:prstGeom prst="rect">
                <a:avLst/>
              </a:prstGeom>
              <a:solidFill>
                <a:schemeClr val="accent1"/>
              </a:solidFill>
              <a:ln w="9525">
                <a:solidFill>
                  <a:schemeClr val="tx1"/>
                </a:solidFill>
                <a:miter lim="800000"/>
                <a:headEnd/>
                <a:tailEnd/>
              </a:ln>
            </p:spPr>
            <p:txBody>
              <a:bodyPr wrap="none" anchor="ctr"/>
              <a:lstStyle/>
              <a:p>
                <a:pPr algn="ctr"/>
                <a:r>
                  <a:rPr lang="en-US" sz="1400"/>
                  <a:t>R3 </a:t>
                </a:r>
              </a:p>
            </p:txBody>
          </p:sp>
          <p:sp>
            <p:nvSpPr>
              <p:cNvPr id="68686" name="Line 86"/>
              <p:cNvSpPr>
                <a:spLocks noChangeShapeType="1"/>
              </p:cNvSpPr>
              <p:nvPr/>
            </p:nvSpPr>
            <p:spPr bwMode="auto">
              <a:xfrm>
                <a:off x="3819" y="3254"/>
                <a:ext cx="185" cy="0"/>
              </a:xfrm>
              <a:prstGeom prst="line">
                <a:avLst/>
              </a:prstGeom>
              <a:noFill/>
              <a:ln w="9525">
                <a:solidFill>
                  <a:schemeClr val="tx1"/>
                </a:solidFill>
                <a:round/>
                <a:headEnd/>
                <a:tailEnd type="triangle" w="med" len="med"/>
              </a:ln>
            </p:spPr>
            <p:txBody>
              <a:bodyPr wrap="none"/>
              <a:lstStyle/>
              <a:p>
                <a:endParaRPr lang="en-US"/>
              </a:p>
            </p:txBody>
          </p:sp>
          <p:sp>
            <p:nvSpPr>
              <p:cNvPr id="68687" name="Line 92"/>
              <p:cNvSpPr>
                <a:spLocks noChangeShapeType="1"/>
              </p:cNvSpPr>
              <p:nvPr/>
            </p:nvSpPr>
            <p:spPr bwMode="auto">
              <a:xfrm>
                <a:off x="3427" y="3272"/>
                <a:ext cx="184" cy="0"/>
              </a:xfrm>
              <a:prstGeom prst="line">
                <a:avLst/>
              </a:prstGeom>
              <a:noFill/>
              <a:ln w="9525">
                <a:solidFill>
                  <a:schemeClr val="tx1"/>
                </a:solidFill>
                <a:round/>
                <a:headEnd/>
                <a:tailEnd type="triangle" w="med" len="med"/>
              </a:ln>
            </p:spPr>
            <p:txBody>
              <a:bodyPr wrap="none"/>
              <a:lstStyle/>
              <a:p>
                <a:endParaRPr lang="en-US"/>
              </a:p>
            </p:txBody>
          </p:sp>
        </p:grpSp>
        <p:sp>
          <p:nvSpPr>
            <p:cNvPr id="68681" name="Text Box 116"/>
            <p:cNvSpPr txBox="1">
              <a:spLocks noChangeArrowheads="1"/>
            </p:cNvSpPr>
            <p:nvPr/>
          </p:nvSpPr>
          <p:spPr bwMode="auto">
            <a:xfrm>
              <a:off x="3154" y="3657"/>
              <a:ext cx="1051" cy="343"/>
            </a:xfrm>
            <a:prstGeom prst="rect">
              <a:avLst/>
            </a:prstGeom>
            <a:noFill/>
            <a:ln w="9525">
              <a:noFill/>
              <a:miter lim="800000"/>
              <a:headEnd/>
              <a:tailEnd/>
            </a:ln>
          </p:spPr>
          <p:txBody>
            <a:bodyPr>
              <a:spAutoFit/>
            </a:bodyPr>
            <a:lstStyle/>
            <a:p>
              <a:pPr algn="ctr">
                <a:lnSpc>
                  <a:spcPct val="65000"/>
                </a:lnSpc>
                <a:spcBef>
                  <a:spcPct val="35000"/>
                </a:spcBef>
              </a:pPr>
              <a:r>
                <a:rPr lang="en-US" sz="1800"/>
                <a:t>site S</a:t>
              </a:r>
              <a:r>
                <a:rPr lang="en-US" sz="1800" baseline="-25000"/>
                <a:t>3</a:t>
              </a:r>
            </a:p>
            <a:p>
              <a:pPr algn="ctr">
                <a:lnSpc>
                  <a:spcPct val="65000"/>
                </a:lnSpc>
                <a:spcBef>
                  <a:spcPct val="35000"/>
                </a:spcBef>
              </a:pPr>
              <a:r>
                <a:rPr lang="en-US" sz="1800"/>
                <a:t>Controller C</a:t>
              </a:r>
            </a:p>
          </p:txBody>
        </p:sp>
      </p:grpSp>
      <p:grpSp>
        <p:nvGrpSpPr>
          <p:cNvPr id="8" name="Group 182"/>
          <p:cNvGrpSpPr>
            <a:grpSpLocks/>
          </p:cNvGrpSpPr>
          <p:nvPr/>
        </p:nvGrpSpPr>
        <p:grpSpPr bwMode="auto">
          <a:xfrm>
            <a:off x="2468563" y="4092575"/>
            <a:ext cx="1843087" cy="2257425"/>
            <a:chOff x="1555" y="2578"/>
            <a:chExt cx="1161" cy="1422"/>
          </a:xfrm>
        </p:grpSpPr>
        <p:grpSp>
          <p:nvGrpSpPr>
            <p:cNvPr id="68663" name="Group 106"/>
            <p:cNvGrpSpPr>
              <a:grpSpLocks/>
            </p:cNvGrpSpPr>
            <p:nvPr/>
          </p:nvGrpSpPr>
          <p:grpSpPr bwMode="auto">
            <a:xfrm>
              <a:off x="1555" y="2578"/>
              <a:ext cx="1161" cy="1082"/>
              <a:chOff x="2003" y="2487"/>
              <a:chExt cx="1088" cy="1027"/>
            </a:xfrm>
          </p:grpSpPr>
          <p:sp>
            <p:nvSpPr>
              <p:cNvPr id="68665" name="Rectangle 60"/>
              <p:cNvSpPr>
                <a:spLocks noChangeArrowheads="1"/>
              </p:cNvSpPr>
              <p:nvPr/>
            </p:nvSpPr>
            <p:spPr bwMode="auto">
              <a:xfrm>
                <a:off x="2003" y="2487"/>
                <a:ext cx="1088" cy="1027"/>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68666" name="Oval 72"/>
              <p:cNvSpPr>
                <a:spLocks noChangeArrowheads="1"/>
              </p:cNvSpPr>
              <p:nvPr/>
            </p:nvSpPr>
            <p:spPr bwMode="auto">
              <a:xfrm>
                <a:off x="2813" y="2539"/>
                <a:ext cx="205" cy="232"/>
              </a:xfrm>
              <a:prstGeom prst="ellipse">
                <a:avLst/>
              </a:prstGeom>
              <a:solidFill>
                <a:schemeClr val="accent1"/>
              </a:solidFill>
              <a:ln w="9525">
                <a:solidFill>
                  <a:schemeClr val="tx1"/>
                </a:solidFill>
                <a:round/>
                <a:headEnd/>
                <a:tailEnd/>
              </a:ln>
            </p:spPr>
            <p:txBody>
              <a:bodyPr wrap="none" anchor="ctr"/>
              <a:lstStyle/>
              <a:p>
                <a:pPr algn="ctr"/>
                <a:r>
                  <a:rPr lang="en-US" sz="1400"/>
                  <a:t>P3</a:t>
                </a:r>
              </a:p>
            </p:txBody>
          </p:sp>
          <p:sp>
            <p:nvSpPr>
              <p:cNvPr id="68667" name="Rectangle 73"/>
              <p:cNvSpPr>
                <a:spLocks noChangeArrowheads="1"/>
              </p:cNvSpPr>
              <p:nvPr/>
            </p:nvSpPr>
            <p:spPr bwMode="auto">
              <a:xfrm>
                <a:off x="2416" y="2563"/>
                <a:ext cx="211" cy="195"/>
              </a:xfrm>
              <a:prstGeom prst="rect">
                <a:avLst/>
              </a:prstGeom>
              <a:solidFill>
                <a:schemeClr val="accent1"/>
              </a:solidFill>
              <a:ln w="9525">
                <a:solidFill>
                  <a:schemeClr val="tx1"/>
                </a:solidFill>
                <a:miter lim="800000"/>
                <a:headEnd/>
                <a:tailEnd/>
              </a:ln>
            </p:spPr>
            <p:txBody>
              <a:bodyPr wrap="none" anchor="ctr"/>
              <a:lstStyle/>
              <a:p>
                <a:pPr algn="ctr"/>
                <a:r>
                  <a:rPr lang="en-US" sz="1400"/>
                  <a:t>R3 </a:t>
                </a:r>
              </a:p>
            </p:txBody>
          </p:sp>
          <p:sp>
            <p:nvSpPr>
              <p:cNvPr id="68668" name="Line 75"/>
              <p:cNvSpPr>
                <a:spLocks noChangeShapeType="1"/>
              </p:cNvSpPr>
              <p:nvPr/>
            </p:nvSpPr>
            <p:spPr bwMode="auto">
              <a:xfrm flipV="1">
                <a:off x="2629" y="2650"/>
                <a:ext cx="188" cy="8"/>
              </a:xfrm>
              <a:prstGeom prst="line">
                <a:avLst/>
              </a:prstGeom>
              <a:noFill/>
              <a:ln w="9525">
                <a:solidFill>
                  <a:schemeClr val="tx1"/>
                </a:solidFill>
                <a:round/>
                <a:headEnd/>
                <a:tailEnd type="triangle" w="med" len="med"/>
              </a:ln>
            </p:spPr>
            <p:txBody>
              <a:bodyPr wrap="none"/>
              <a:lstStyle/>
              <a:p>
                <a:endParaRPr lang="en-US"/>
              </a:p>
            </p:txBody>
          </p:sp>
          <p:sp>
            <p:nvSpPr>
              <p:cNvPr id="68669" name="Oval 89"/>
              <p:cNvSpPr>
                <a:spLocks noChangeArrowheads="1"/>
              </p:cNvSpPr>
              <p:nvPr/>
            </p:nvSpPr>
            <p:spPr bwMode="auto">
              <a:xfrm>
                <a:off x="2054" y="2557"/>
                <a:ext cx="205" cy="205"/>
              </a:xfrm>
              <a:prstGeom prst="ellipse">
                <a:avLst/>
              </a:prstGeom>
              <a:solidFill>
                <a:schemeClr val="accent1"/>
              </a:solidFill>
              <a:ln w="9525">
                <a:solidFill>
                  <a:schemeClr val="tx1"/>
                </a:solidFill>
                <a:round/>
                <a:headEnd/>
                <a:tailEnd/>
              </a:ln>
            </p:spPr>
            <p:txBody>
              <a:bodyPr wrap="none" anchor="ctr"/>
              <a:lstStyle/>
              <a:p>
                <a:pPr algn="ctr"/>
                <a:r>
                  <a:rPr lang="en-US" sz="1400"/>
                  <a:t>P1</a:t>
                </a:r>
              </a:p>
            </p:txBody>
          </p:sp>
          <p:sp>
            <p:nvSpPr>
              <p:cNvPr id="68670" name="Line 91"/>
              <p:cNvSpPr>
                <a:spLocks noChangeShapeType="1"/>
              </p:cNvSpPr>
              <p:nvPr/>
            </p:nvSpPr>
            <p:spPr bwMode="auto">
              <a:xfrm flipV="1">
                <a:off x="2254" y="2659"/>
                <a:ext cx="188" cy="8"/>
              </a:xfrm>
              <a:prstGeom prst="line">
                <a:avLst/>
              </a:prstGeom>
              <a:noFill/>
              <a:ln w="9525">
                <a:solidFill>
                  <a:schemeClr val="tx1"/>
                </a:solidFill>
                <a:round/>
                <a:headEnd/>
                <a:tailEnd type="triangle" w="med" len="med"/>
              </a:ln>
            </p:spPr>
            <p:txBody>
              <a:bodyPr wrap="none"/>
              <a:lstStyle/>
              <a:p>
                <a:endParaRPr lang="en-US"/>
              </a:p>
            </p:txBody>
          </p:sp>
          <p:sp>
            <p:nvSpPr>
              <p:cNvPr id="68671" name="Oval 94"/>
              <p:cNvSpPr>
                <a:spLocks noChangeArrowheads="1"/>
              </p:cNvSpPr>
              <p:nvPr/>
            </p:nvSpPr>
            <p:spPr bwMode="auto">
              <a:xfrm>
                <a:off x="2813" y="2859"/>
                <a:ext cx="205" cy="232"/>
              </a:xfrm>
              <a:prstGeom prst="ellipse">
                <a:avLst/>
              </a:prstGeom>
              <a:solidFill>
                <a:schemeClr val="accent1"/>
              </a:solidFill>
              <a:ln w="9525">
                <a:solidFill>
                  <a:schemeClr val="tx1"/>
                </a:solidFill>
                <a:round/>
                <a:headEnd/>
                <a:tailEnd/>
              </a:ln>
            </p:spPr>
            <p:txBody>
              <a:bodyPr wrap="none" anchor="ctr"/>
              <a:lstStyle/>
              <a:p>
                <a:pPr algn="ctr"/>
                <a:r>
                  <a:rPr lang="en-US" sz="1400"/>
                  <a:t>P5</a:t>
                </a:r>
              </a:p>
            </p:txBody>
          </p:sp>
          <p:sp>
            <p:nvSpPr>
              <p:cNvPr id="68672" name="Rectangle 95"/>
              <p:cNvSpPr>
                <a:spLocks noChangeArrowheads="1"/>
              </p:cNvSpPr>
              <p:nvPr/>
            </p:nvSpPr>
            <p:spPr bwMode="auto">
              <a:xfrm>
                <a:off x="2416" y="2883"/>
                <a:ext cx="211" cy="195"/>
              </a:xfrm>
              <a:prstGeom prst="rect">
                <a:avLst/>
              </a:prstGeom>
              <a:solidFill>
                <a:schemeClr val="accent1"/>
              </a:solidFill>
              <a:ln w="9525">
                <a:solidFill>
                  <a:schemeClr val="tx1"/>
                </a:solidFill>
                <a:miter lim="800000"/>
                <a:headEnd/>
                <a:tailEnd/>
              </a:ln>
            </p:spPr>
            <p:txBody>
              <a:bodyPr wrap="none" anchor="ctr"/>
              <a:lstStyle/>
              <a:p>
                <a:pPr algn="ctr"/>
                <a:r>
                  <a:rPr lang="en-US" sz="1400"/>
                  <a:t>R4 </a:t>
                </a:r>
              </a:p>
            </p:txBody>
          </p:sp>
          <p:sp>
            <p:nvSpPr>
              <p:cNvPr id="68673" name="Line 96"/>
              <p:cNvSpPr>
                <a:spLocks noChangeShapeType="1"/>
              </p:cNvSpPr>
              <p:nvPr/>
            </p:nvSpPr>
            <p:spPr bwMode="auto">
              <a:xfrm flipV="1">
                <a:off x="2629" y="2970"/>
                <a:ext cx="188" cy="8"/>
              </a:xfrm>
              <a:prstGeom prst="line">
                <a:avLst/>
              </a:prstGeom>
              <a:noFill/>
              <a:ln w="9525">
                <a:solidFill>
                  <a:schemeClr val="tx1"/>
                </a:solidFill>
                <a:round/>
                <a:headEnd/>
                <a:tailEnd type="triangle" w="med" len="med"/>
              </a:ln>
            </p:spPr>
            <p:txBody>
              <a:bodyPr wrap="none"/>
              <a:lstStyle/>
              <a:p>
                <a:endParaRPr lang="en-US"/>
              </a:p>
            </p:txBody>
          </p:sp>
          <p:sp>
            <p:nvSpPr>
              <p:cNvPr id="68674" name="Oval 97"/>
              <p:cNvSpPr>
                <a:spLocks noChangeArrowheads="1"/>
              </p:cNvSpPr>
              <p:nvPr/>
            </p:nvSpPr>
            <p:spPr bwMode="auto">
              <a:xfrm>
                <a:off x="2054" y="2877"/>
                <a:ext cx="205" cy="205"/>
              </a:xfrm>
              <a:prstGeom prst="ellipse">
                <a:avLst/>
              </a:prstGeom>
              <a:solidFill>
                <a:schemeClr val="accent1"/>
              </a:solidFill>
              <a:ln w="9525">
                <a:solidFill>
                  <a:schemeClr val="tx1"/>
                </a:solidFill>
                <a:round/>
                <a:headEnd/>
                <a:tailEnd/>
              </a:ln>
            </p:spPr>
            <p:txBody>
              <a:bodyPr wrap="none" anchor="ctr"/>
              <a:lstStyle/>
              <a:p>
                <a:pPr algn="ctr"/>
                <a:r>
                  <a:rPr lang="en-US" sz="1400"/>
                  <a:t>P4</a:t>
                </a:r>
              </a:p>
            </p:txBody>
          </p:sp>
          <p:sp>
            <p:nvSpPr>
              <p:cNvPr id="68675" name="Line 98"/>
              <p:cNvSpPr>
                <a:spLocks noChangeShapeType="1"/>
              </p:cNvSpPr>
              <p:nvPr/>
            </p:nvSpPr>
            <p:spPr bwMode="auto">
              <a:xfrm flipV="1">
                <a:off x="2254" y="2979"/>
                <a:ext cx="188" cy="8"/>
              </a:xfrm>
              <a:prstGeom prst="line">
                <a:avLst/>
              </a:prstGeom>
              <a:noFill/>
              <a:ln w="9525">
                <a:solidFill>
                  <a:schemeClr val="tx1"/>
                </a:solidFill>
                <a:round/>
                <a:headEnd/>
                <a:tailEnd type="triangle" w="med" len="med"/>
              </a:ln>
            </p:spPr>
            <p:txBody>
              <a:bodyPr wrap="none"/>
              <a:lstStyle/>
              <a:p>
                <a:endParaRPr lang="en-US"/>
              </a:p>
            </p:txBody>
          </p:sp>
          <p:sp>
            <p:nvSpPr>
              <p:cNvPr id="68676" name="Oval 99"/>
              <p:cNvSpPr>
                <a:spLocks noChangeArrowheads="1"/>
              </p:cNvSpPr>
              <p:nvPr/>
            </p:nvSpPr>
            <p:spPr bwMode="auto">
              <a:xfrm>
                <a:off x="2428" y="3234"/>
                <a:ext cx="205" cy="232"/>
              </a:xfrm>
              <a:prstGeom prst="ellipse">
                <a:avLst/>
              </a:prstGeom>
              <a:solidFill>
                <a:schemeClr val="accent1"/>
              </a:solidFill>
              <a:ln w="9525">
                <a:solidFill>
                  <a:schemeClr val="tx1"/>
                </a:solidFill>
                <a:round/>
                <a:headEnd/>
                <a:tailEnd/>
              </a:ln>
            </p:spPr>
            <p:txBody>
              <a:bodyPr wrap="none" anchor="ctr"/>
              <a:lstStyle/>
              <a:p>
                <a:pPr algn="ctr"/>
                <a:r>
                  <a:rPr lang="en-US" sz="1400"/>
                  <a:t>P7</a:t>
                </a:r>
              </a:p>
            </p:txBody>
          </p:sp>
          <p:sp>
            <p:nvSpPr>
              <p:cNvPr id="68677" name="Line 101"/>
              <p:cNvSpPr>
                <a:spLocks noChangeShapeType="1"/>
              </p:cNvSpPr>
              <p:nvPr/>
            </p:nvSpPr>
            <p:spPr bwMode="auto">
              <a:xfrm flipV="1">
                <a:off x="2154" y="3079"/>
                <a:ext cx="6" cy="145"/>
              </a:xfrm>
              <a:prstGeom prst="line">
                <a:avLst/>
              </a:prstGeom>
              <a:noFill/>
              <a:ln w="9525">
                <a:solidFill>
                  <a:schemeClr val="tx1"/>
                </a:solidFill>
                <a:round/>
                <a:headEnd/>
                <a:tailEnd type="triangle" w="med" len="med"/>
              </a:ln>
            </p:spPr>
            <p:txBody>
              <a:bodyPr wrap="none"/>
              <a:lstStyle/>
              <a:p>
                <a:endParaRPr lang="en-US"/>
              </a:p>
            </p:txBody>
          </p:sp>
          <p:sp>
            <p:nvSpPr>
              <p:cNvPr id="68678" name="Rectangle 104"/>
              <p:cNvSpPr>
                <a:spLocks noChangeArrowheads="1"/>
              </p:cNvSpPr>
              <p:nvPr/>
            </p:nvSpPr>
            <p:spPr bwMode="auto">
              <a:xfrm>
                <a:off x="2033" y="3239"/>
                <a:ext cx="211" cy="195"/>
              </a:xfrm>
              <a:prstGeom prst="rect">
                <a:avLst/>
              </a:prstGeom>
              <a:solidFill>
                <a:schemeClr val="accent1"/>
              </a:solidFill>
              <a:ln w="9525">
                <a:solidFill>
                  <a:schemeClr val="tx1"/>
                </a:solidFill>
                <a:miter lim="800000"/>
                <a:headEnd/>
                <a:tailEnd/>
              </a:ln>
            </p:spPr>
            <p:txBody>
              <a:bodyPr wrap="none" anchor="ctr"/>
              <a:lstStyle/>
              <a:p>
                <a:pPr algn="ctr"/>
                <a:r>
                  <a:rPr lang="en-US" sz="1400"/>
                  <a:t>R5 </a:t>
                </a:r>
              </a:p>
            </p:txBody>
          </p:sp>
          <p:sp>
            <p:nvSpPr>
              <p:cNvPr id="68679" name="Line 105"/>
              <p:cNvSpPr>
                <a:spLocks noChangeShapeType="1"/>
              </p:cNvSpPr>
              <p:nvPr/>
            </p:nvSpPr>
            <p:spPr bwMode="auto">
              <a:xfrm flipH="1">
                <a:off x="2240" y="3355"/>
                <a:ext cx="183" cy="0"/>
              </a:xfrm>
              <a:prstGeom prst="line">
                <a:avLst/>
              </a:prstGeom>
              <a:noFill/>
              <a:ln w="9525">
                <a:solidFill>
                  <a:schemeClr val="tx1"/>
                </a:solidFill>
                <a:round/>
                <a:headEnd/>
                <a:tailEnd type="triangle" w="med" len="med"/>
              </a:ln>
            </p:spPr>
            <p:txBody>
              <a:bodyPr wrap="none"/>
              <a:lstStyle/>
              <a:p>
                <a:endParaRPr lang="en-US"/>
              </a:p>
            </p:txBody>
          </p:sp>
        </p:grpSp>
        <p:sp>
          <p:nvSpPr>
            <p:cNvPr id="68664" name="Text Box 117"/>
            <p:cNvSpPr txBox="1">
              <a:spLocks noChangeArrowheads="1"/>
            </p:cNvSpPr>
            <p:nvPr/>
          </p:nvSpPr>
          <p:spPr bwMode="auto">
            <a:xfrm>
              <a:off x="1618" y="3657"/>
              <a:ext cx="1051" cy="343"/>
            </a:xfrm>
            <a:prstGeom prst="rect">
              <a:avLst/>
            </a:prstGeom>
            <a:noFill/>
            <a:ln w="9525">
              <a:noFill/>
              <a:miter lim="800000"/>
              <a:headEnd/>
              <a:tailEnd/>
            </a:ln>
          </p:spPr>
          <p:txBody>
            <a:bodyPr>
              <a:spAutoFit/>
            </a:bodyPr>
            <a:lstStyle/>
            <a:p>
              <a:pPr algn="ctr">
                <a:lnSpc>
                  <a:spcPct val="65000"/>
                </a:lnSpc>
                <a:spcBef>
                  <a:spcPct val="35000"/>
                </a:spcBef>
              </a:pPr>
              <a:r>
                <a:rPr lang="en-US" sz="1800"/>
                <a:t>site S</a:t>
              </a:r>
              <a:r>
                <a:rPr lang="en-US" sz="1800" baseline="-25000"/>
                <a:t>2</a:t>
              </a:r>
            </a:p>
            <a:p>
              <a:pPr algn="ctr">
                <a:lnSpc>
                  <a:spcPct val="65000"/>
                </a:lnSpc>
                <a:spcBef>
                  <a:spcPct val="35000"/>
                </a:spcBef>
              </a:pPr>
              <a:r>
                <a:rPr lang="en-US" sz="1800"/>
                <a:t>Controller B</a:t>
              </a:r>
            </a:p>
          </p:txBody>
        </p:sp>
      </p:grpSp>
      <p:grpSp>
        <p:nvGrpSpPr>
          <p:cNvPr id="10" name="Group 171"/>
          <p:cNvGrpSpPr>
            <a:grpSpLocks/>
          </p:cNvGrpSpPr>
          <p:nvPr/>
        </p:nvGrpSpPr>
        <p:grpSpPr bwMode="auto">
          <a:xfrm>
            <a:off x="3368675" y="720725"/>
            <a:ext cx="2109788" cy="1519238"/>
            <a:chOff x="2269" y="573"/>
            <a:chExt cx="1329" cy="957"/>
          </a:xfrm>
        </p:grpSpPr>
        <p:grpSp>
          <p:nvGrpSpPr>
            <p:cNvPr id="68646" name="Group 164"/>
            <p:cNvGrpSpPr>
              <a:grpSpLocks/>
            </p:cNvGrpSpPr>
            <p:nvPr/>
          </p:nvGrpSpPr>
          <p:grpSpPr bwMode="auto">
            <a:xfrm>
              <a:off x="2269" y="573"/>
              <a:ext cx="1329" cy="744"/>
              <a:chOff x="2269" y="573"/>
              <a:chExt cx="1329" cy="744"/>
            </a:xfrm>
          </p:grpSpPr>
          <p:sp>
            <p:nvSpPr>
              <p:cNvPr id="68648" name="Rectangle 148"/>
              <p:cNvSpPr>
                <a:spLocks noChangeArrowheads="1"/>
              </p:cNvSpPr>
              <p:nvPr/>
            </p:nvSpPr>
            <p:spPr bwMode="auto">
              <a:xfrm>
                <a:off x="2269" y="573"/>
                <a:ext cx="1329" cy="74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68649" name="Oval 149"/>
              <p:cNvSpPr>
                <a:spLocks noChangeArrowheads="1"/>
              </p:cNvSpPr>
              <p:nvPr/>
            </p:nvSpPr>
            <p:spPr bwMode="auto">
              <a:xfrm>
                <a:off x="2319" y="622"/>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P1</a:t>
                </a:r>
              </a:p>
            </p:txBody>
          </p:sp>
          <p:sp>
            <p:nvSpPr>
              <p:cNvPr id="68650" name="Line 150"/>
              <p:cNvSpPr>
                <a:spLocks noChangeShapeType="1"/>
              </p:cNvSpPr>
              <p:nvPr/>
            </p:nvSpPr>
            <p:spPr bwMode="auto">
              <a:xfrm>
                <a:off x="3174" y="742"/>
                <a:ext cx="185" cy="0"/>
              </a:xfrm>
              <a:prstGeom prst="line">
                <a:avLst/>
              </a:prstGeom>
              <a:noFill/>
              <a:ln w="9525">
                <a:solidFill>
                  <a:schemeClr val="tx1"/>
                </a:solidFill>
                <a:round/>
                <a:headEnd/>
                <a:tailEnd type="triangle" w="med" len="med"/>
              </a:ln>
            </p:spPr>
            <p:txBody>
              <a:bodyPr wrap="none"/>
              <a:lstStyle/>
              <a:p>
                <a:endParaRPr lang="en-US"/>
              </a:p>
            </p:txBody>
          </p:sp>
          <p:sp>
            <p:nvSpPr>
              <p:cNvPr id="68651" name="Oval 151"/>
              <p:cNvSpPr>
                <a:spLocks noChangeArrowheads="1"/>
              </p:cNvSpPr>
              <p:nvPr/>
            </p:nvSpPr>
            <p:spPr bwMode="auto">
              <a:xfrm>
                <a:off x="2429" y="1024"/>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P2</a:t>
                </a:r>
              </a:p>
            </p:txBody>
          </p:sp>
          <p:sp>
            <p:nvSpPr>
              <p:cNvPr id="68652" name="Oval 152"/>
              <p:cNvSpPr>
                <a:spLocks noChangeArrowheads="1"/>
              </p:cNvSpPr>
              <p:nvPr/>
            </p:nvSpPr>
            <p:spPr bwMode="auto">
              <a:xfrm>
                <a:off x="2676" y="649"/>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P3</a:t>
                </a:r>
              </a:p>
            </p:txBody>
          </p:sp>
          <p:sp>
            <p:nvSpPr>
              <p:cNvPr id="68653" name="Oval 153"/>
              <p:cNvSpPr>
                <a:spLocks noChangeArrowheads="1"/>
              </p:cNvSpPr>
              <p:nvPr/>
            </p:nvSpPr>
            <p:spPr bwMode="auto">
              <a:xfrm>
                <a:off x="2996" y="649"/>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P4</a:t>
                </a:r>
              </a:p>
            </p:txBody>
          </p:sp>
          <p:sp>
            <p:nvSpPr>
              <p:cNvPr id="68654" name="Oval 154"/>
              <p:cNvSpPr>
                <a:spLocks noChangeArrowheads="1"/>
              </p:cNvSpPr>
              <p:nvPr/>
            </p:nvSpPr>
            <p:spPr bwMode="auto">
              <a:xfrm>
                <a:off x="3343" y="640"/>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P5</a:t>
                </a:r>
              </a:p>
            </p:txBody>
          </p:sp>
          <p:sp>
            <p:nvSpPr>
              <p:cNvPr id="68655" name="Oval 155"/>
              <p:cNvSpPr>
                <a:spLocks noChangeArrowheads="1"/>
              </p:cNvSpPr>
              <p:nvPr/>
            </p:nvSpPr>
            <p:spPr bwMode="auto">
              <a:xfrm>
                <a:off x="2974" y="1009"/>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P7</a:t>
                </a:r>
              </a:p>
            </p:txBody>
          </p:sp>
          <p:sp>
            <p:nvSpPr>
              <p:cNvPr id="68656" name="Line 156"/>
              <p:cNvSpPr>
                <a:spLocks noChangeShapeType="1"/>
              </p:cNvSpPr>
              <p:nvPr/>
            </p:nvSpPr>
            <p:spPr bwMode="auto">
              <a:xfrm flipV="1">
                <a:off x="2516" y="742"/>
                <a:ext cx="175" cy="9"/>
              </a:xfrm>
              <a:prstGeom prst="line">
                <a:avLst/>
              </a:prstGeom>
              <a:noFill/>
              <a:ln w="9525">
                <a:solidFill>
                  <a:schemeClr val="tx1"/>
                </a:solidFill>
                <a:round/>
                <a:headEnd/>
                <a:tailEnd type="triangle" w="med" len="med"/>
              </a:ln>
            </p:spPr>
            <p:txBody>
              <a:bodyPr wrap="none"/>
              <a:lstStyle/>
              <a:p>
                <a:endParaRPr lang="en-US"/>
              </a:p>
            </p:txBody>
          </p:sp>
          <p:sp>
            <p:nvSpPr>
              <p:cNvPr id="68657" name="Line 157"/>
              <p:cNvSpPr>
                <a:spLocks noChangeShapeType="1"/>
              </p:cNvSpPr>
              <p:nvPr/>
            </p:nvSpPr>
            <p:spPr bwMode="auto">
              <a:xfrm flipH="1">
                <a:off x="2616" y="894"/>
                <a:ext cx="132" cy="180"/>
              </a:xfrm>
              <a:prstGeom prst="line">
                <a:avLst/>
              </a:prstGeom>
              <a:noFill/>
              <a:ln w="9525">
                <a:solidFill>
                  <a:schemeClr val="tx1"/>
                </a:solidFill>
                <a:round/>
                <a:headEnd/>
                <a:tailEnd type="triangle" w="med" len="med"/>
              </a:ln>
            </p:spPr>
            <p:txBody>
              <a:bodyPr wrap="none"/>
              <a:lstStyle/>
              <a:p>
                <a:endParaRPr lang="en-US"/>
              </a:p>
            </p:txBody>
          </p:sp>
          <p:sp>
            <p:nvSpPr>
              <p:cNvPr id="68658" name="Line 158"/>
              <p:cNvSpPr>
                <a:spLocks noChangeShapeType="1"/>
              </p:cNvSpPr>
              <p:nvPr/>
            </p:nvSpPr>
            <p:spPr bwMode="auto">
              <a:xfrm flipH="1" flipV="1">
                <a:off x="2424" y="858"/>
                <a:ext cx="54" cy="186"/>
              </a:xfrm>
              <a:prstGeom prst="line">
                <a:avLst/>
              </a:prstGeom>
              <a:noFill/>
              <a:ln w="9525">
                <a:solidFill>
                  <a:schemeClr val="tx1"/>
                </a:solidFill>
                <a:round/>
                <a:headEnd/>
                <a:tailEnd type="triangle" w="med" len="med"/>
              </a:ln>
            </p:spPr>
            <p:txBody>
              <a:bodyPr wrap="none"/>
              <a:lstStyle/>
              <a:p>
                <a:endParaRPr lang="en-US"/>
              </a:p>
            </p:txBody>
          </p:sp>
          <p:sp>
            <p:nvSpPr>
              <p:cNvPr id="68659" name="Line 159"/>
              <p:cNvSpPr>
                <a:spLocks noChangeShapeType="1"/>
              </p:cNvSpPr>
              <p:nvPr/>
            </p:nvSpPr>
            <p:spPr bwMode="auto">
              <a:xfrm flipH="1" flipV="1">
                <a:off x="3072" y="876"/>
                <a:ext cx="6" cy="138"/>
              </a:xfrm>
              <a:prstGeom prst="line">
                <a:avLst/>
              </a:prstGeom>
              <a:noFill/>
              <a:ln w="9525">
                <a:solidFill>
                  <a:schemeClr val="tx1"/>
                </a:solidFill>
                <a:round/>
                <a:headEnd/>
                <a:tailEnd type="triangle" w="med" len="med"/>
              </a:ln>
            </p:spPr>
            <p:txBody>
              <a:bodyPr wrap="none"/>
              <a:lstStyle/>
              <a:p>
                <a:endParaRPr lang="en-US"/>
              </a:p>
            </p:txBody>
          </p:sp>
          <p:sp>
            <p:nvSpPr>
              <p:cNvPr id="68660" name="Oval 160"/>
              <p:cNvSpPr>
                <a:spLocks noChangeArrowheads="1"/>
              </p:cNvSpPr>
              <p:nvPr/>
            </p:nvSpPr>
            <p:spPr bwMode="auto">
              <a:xfrm>
                <a:off x="3340" y="1015"/>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P6</a:t>
                </a:r>
              </a:p>
            </p:txBody>
          </p:sp>
          <p:sp>
            <p:nvSpPr>
              <p:cNvPr id="68661" name="Line 161"/>
              <p:cNvSpPr>
                <a:spLocks noChangeShapeType="1"/>
              </p:cNvSpPr>
              <p:nvPr/>
            </p:nvSpPr>
            <p:spPr bwMode="auto">
              <a:xfrm>
                <a:off x="3450" y="882"/>
                <a:ext cx="0" cy="132"/>
              </a:xfrm>
              <a:prstGeom prst="line">
                <a:avLst/>
              </a:prstGeom>
              <a:noFill/>
              <a:ln w="9525">
                <a:solidFill>
                  <a:schemeClr val="tx1"/>
                </a:solidFill>
                <a:round/>
                <a:headEnd/>
                <a:tailEnd type="triangle" w="med" len="med"/>
              </a:ln>
            </p:spPr>
            <p:txBody>
              <a:bodyPr wrap="none"/>
              <a:lstStyle/>
              <a:p>
                <a:endParaRPr lang="en-US"/>
              </a:p>
            </p:txBody>
          </p:sp>
          <p:sp>
            <p:nvSpPr>
              <p:cNvPr id="68662" name="Line 162"/>
              <p:cNvSpPr>
                <a:spLocks noChangeShapeType="1"/>
              </p:cNvSpPr>
              <p:nvPr/>
            </p:nvSpPr>
            <p:spPr bwMode="auto">
              <a:xfrm flipH="1">
                <a:off x="3174" y="1152"/>
                <a:ext cx="168" cy="0"/>
              </a:xfrm>
              <a:prstGeom prst="line">
                <a:avLst/>
              </a:prstGeom>
              <a:noFill/>
              <a:ln w="9525">
                <a:solidFill>
                  <a:schemeClr val="tx1"/>
                </a:solidFill>
                <a:round/>
                <a:headEnd/>
                <a:tailEnd type="triangle" w="med" len="med"/>
              </a:ln>
            </p:spPr>
            <p:txBody>
              <a:bodyPr wrap="none"/>
              <a:lstStyle/>
              <a:p>
                <a:endParaRPr lang="en-US"/>
              </a:p>
            </p:txBody>
          </p:sp>
        </p:grpSp>
        <p:sp>
          <p:nvSpPr>
            <p:cNvPr id="68647" name="Text Box 163"/>
            <p:cNvSpPr txBox="1">
              <a:spLocks noChangeArrowheads="1"/>
            </p:cNvSpPr>
            <p:nvPr/>
          </p:nvSpPr>
          <p:spPr bwMode="auto">
            <a:xfrm>
              <a:off x="2468" y="1299"/>
              <a:ext cx="1061" cy="231"/>
            </a:xfrm>
            <a:prstGeom prst="rect">
              <a:avLst/>
            </a:prstGeom>
            <a:noFill/>
            <a:ln w="9525">
              <a:noFill/>
              <a:miter lim="800000"/>
              <a:headEnd/>
              <a:tailEnd/>
            </a:ln>
          </p:spPr>
          <p:txBody>
            <a:bodyPr>
              <a:spAutoFit/>
            </a:bodyPr>
            <a:lstStyle/>
            <a:p>
              <a:pPr>
                <a:spcBef>
                  <a:spcPct val="50000"/>
                </a:spcBef>
              </a:pPr>
              <a:r>
                <a:rPr lang="en-US" sz="1800"/>
                <a:t>Controller G</a:t>
              </a:r>
            </a:p>
          </p:txBody>
        </p:sp>
      </p:grpSp>
      <p:grpSp>
        <p:nvGrpSpPr>
          <p:cNvPr id="12" name="Group 172"/>
          <p:cNvGrpSpPr>
            <a:grpSpLocks/>
          </p:cNvGrpSpPr>
          <p:nvPr/>
        </p:nvGrpSpPr>
        <p:grpSpPr bwMode="auto">
          <a:xfrm>
            <a:off x="1120775" y="2295525"/>
            <a:ext cx="2341563" cy="1587500"/>
            <a:chOff x="505" y="1803"/>
            <a:chExt cx="1329" cy="937"/>
          </a:xfrm>
        </p:grpSpPr>
        <p:grpSp>
          <p:nvGrpSpPr>
            <p:cNvPr id="68632" name="Group 165"/>
            <p:cNvGrpSpPr>
              <a:grpSpLocks/>
            </p:cNvGrpSpPr>
            <p:nvPr/>
          </p:nvGrpSpPr>
          <p:grpSpPr bwMode="auto">
            <a:xfrm>
              <a:off x="505" y="1803"/>
              <a:ext cx="1329" cy="744"/>
              <a:chOff x="505" y="1803"/>
              <a:chExt cx="1329" cy="744"/>
            </a:xfrm>
          </p:grpSpPr>
          <p:sp>
            <p:nvSpPr>
              <p:cNvPr id="68634" name="Rectangle 48"/>
              <p:cNvSpPr>
                <a:spLocks noChangeArrowheads="1"/>
              </p:cNvSpPr>
              <p:nvPr/>
            </p:nvSpPr>
            <p:spPr bwMode="auto">
              <a:xfrm>
                <a:off x="505" y="1803"/>
                <a:ext cx="1329" cy="74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68635" name="Oval 20"/>
              <p:cNvSpPr>
                <a:spLocks noChangeArrowheads="1"/>
              </p:cNvSpPr>
              <p:nvPr/>
            </p:nvSpPr>
            <p:spPr bwMode="auto">
              <a:xfrm>
                <a:off x="555" y="1852"/>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P1</a:t>
                </a:r>
              </a:p>
            </p:txBody>
          </p:sp>
          <p:sp>
            <p:nvSpPr>
              <p:cNvPr id="68636" name="Line 24"/>
              <p:cNvSpPr>
                <a:spLocks noChangeShapeType="1"/>
              </p:cNvSpPr>
              <p:nvPr/>
            </p:nvSpPr>
            <p:spPr bwMode="auto">
              <a:xfrm>
                <a:off x="1410" y="1972"/>
                <a:ext cx="185" cy="0"/>
              </a:xfrm>
              <a:prstGeom prst="line">
                <a:avLst/>
              </a:prstGeom>
              <a:noFill/>
              <a:ln w="9525">
                <a:solidFill>
                  <a:schemeClr val="tx1"/>
                </a:solidFill>
                <a:round/>
                <a:headEnd/>
                <a:tailEnd type="triangle" w="med" len="med"/>
              </a:ln>
            </p:spPr>
            <p:txBody>
              <a:bodyPr wrap="none"/>
              <a:lstStyle/>
              <a:p>
                <a:endParaRPr lang="en-US"/>
              </a:p>
            </p:txBody>
          </p:sp>
          <p:sp>
            <p:nvSpPr>
              <p:cNvPr id="68637" name="Oval 132"/>
              <p:cNvSpPr>
                <a:spLocks noChangeArrowheads="1"/>
              </p:cNvSpPr>
              <p:nvPr/>
            </p:nvSpPr>
            <p:spPr bwMode="auto">
              <a:xfrm>
                <a:off x="665" y="2254"/>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P2</a:t>
                </a:r>
              </a:p>
            </p:txBody>
          </p:sp>
          <p:sp>
            <p:nvSpPr>
              <p:cNvPr id="68638" name="Oval 133"/>
              <p:cNvSpPr>
                <a:spLocks noChangeArrowheads="1"/>
              </p:cNvSpPr>
              <p:nvPr/>
            </p:nvSpPr>
            <p:spPr bwMode="auto">
              <a:xfrm>
                <a:off x="912" y="1879"/>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P3</a:t>
                </a:r>
              </a:p>
            </p:txBody>
          </p:sp>
          <p:sp>
            <p:nvSpPr>
              <p:cNvPr id="68639" name="Oval 134"/>
              <p:cNvSpPr>
                <a:spLocks noChangeArrowheads="1"/>
              </p:cNvSpPr>
              <p:nvPr/>
            </p:nvSpPr>
            <p:spPr bwMode="auto">
              <a:xfrm>
                <a:off x="1232" y="1879"/>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P4</a:t>
                </a:r>
              </a:p>
            </p:txBody>
          </p:sp>
          <p:sp>
            <p:nvSpPr>
              <p:cNvPr id="68640" name="Oval 135"/>
              <p:cNvSpPr>
                <a:spLocks noChangeArrowheads="1"/>
              </p:cNvSpPr>
              <p:nvPr/>
            </p:nvSpPr>
            <p:spPr bwMode="auto">
              <a:xfrm>
                <a:off x="1579" y="1870"/>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P5</a:t>
                </a:r>
              </a:p>
            </p:txBody>
          </p:sp>
          <p:sp>
            <p:nvSpPr>
              <p:cNvPr id="68641" name="Oval 136"/>
              <p:cNvSpPr>
                <a:spLocks noChangeArrowheads="1"/>
              </p:cNvSpPr>
              <p:nvPr/>
            </p:nvSpPr>
            <p:spPr bwMode="auto">
              <a:xfrm>
                <a:off x="1384" y="2245"/>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P7</a:t>
                </a:r>
              </a:p>
            </p:txBody>
          </p:sp>
          <p:sp>
            <p:nvSpPr>
              <p:cNvPr id="68642" name="Line 137"/>
              <p:cNvSpPr>
                <a:spLocks noChangeShapeType="1"/>
              </p:cNvSpPr>
              <p:nvPr/>
            </p:nvSpPr>
            <p:spPr bwMode="auto">
              <a:xfrm flipV="1">
                <a:off x="752" y="1972"/>
                <a:ext cx="175" cy="9"/>
              </a:xfrm>
              <a:prstGeom prst="line">
                <a:avLst/>
              </a:prstGeom>
              <a:noFill/>
              <a:ln w="9525">
                <a:solidFill>
                  <a:schemeClr val="tx1"/>
                </a:solidFill>
                <a:round/>
                <a:headEnd/>
                <a:tailEnd type="triangle" w="med" len="med"/>
              </a:ln>
            </p:spPr>
            <p:txBody>
              <a:bodyPr wrap="none"/>
              <a:lstStyle/>
              <a:p>
                <a:endParaRPr lang="en-US"/>
              </a:p>
            </p:txBody>
          </p:sp>
          <p:sp>
            <p:nvSpPr>
              <p:cNvPr id="68643" name="Line 138"/>
              <p:cNvSpPr>
                <a:spLocks noChangeShapeType="1"/>
              </p:cNvSpPr>
              <p:nvPr/>
            </p:nvSpPr>
            <p:spPr bwMode="auto">
              <a:xfrm flipH="1">
                <a:off x="852" y="2124"/>
                <a:ext cx="132" cy="180"/>
              </a:xfrm>
              <a:prstGeom prst="line">
                <a:avLst/>
              </a:prstGeom>
              <a:noFill/>
              <a:ln w="9525">
                <a:solidFill>
                  <a:schemeClr val="tx1"/>
                </a:solidFill>
                <a:round/>
                <a:headEnd/>
                <a:tailEnd type="triangle" w="med" len="med"/>
              </a:ln>
            </p:spPr>
            <p:txBody>
              <a:bodyPr wrap="none"/>
              <a:lstStyle/>
              <a:p>
                <a:endParaRPr lang="en-US"/>
              </a:p>
            </p:txBody>
          </p:sp>
          <p:sp>
            <p:nvSpPr>
              <p:cNvPr id="68644" name="Line 139"/>
              <p:cNvSpPr>
                <a:spLocks noChangeShapeType="1"/>
              </p:cNvSpPr>
              <p:nvPr/>
            </p:nvSpPr>
            <p:spPr bwMode="auto">
              <a:xfrm flipH="1" flipV="1">
                <a:off x="660" y="2088"/>
                <a:ext cx="54" cy="186"/>
              </a:xfrm>
              <a:prstGeom prst="line">
                <a:avLst/>
              </a:prstGeom>
              <a:noFill/>
              <a:ln w="9525">
                <a:solidFill>
                  <a:schemeClr val="tx1"/>
                </a:solidFill>
                <a:round/>
                <a:headEnd/>
                <a:tailEnd type="triangle" w="med" len="med"/>
              </a:ln>
            </p:spPr>
            <p:txBody>
              <a:bodyPr wrap="none"/>
              <a:lstStyle/>
              <a:p>
                <a:endParaRPr lang="en-US"/>
              </a:p>
            </p:txBody>
          </p:sp>
          <p:sp>
            <p:nvSpPr>
              <p:cNvPr id="68645" name="Line 141"/>
              <p:cNvSpPr>
                <a:spLocks noChangeShapeType="1"/>
              </p:cNvSpPr>
              <p:nvPr/>
            </p:nvSpPr>
            <p:spPr bwMode="auto">
              <a:xfrm flipH="1" flipV="1">
                <a:off x="1350" y="2112"/>
                <a:ext cx="54" cy="186"/>
              </a:xfrm>
              <a:prstGeom prst="line">
                <a:avLst/>
              </a:prstGeom>
              <a:noFill/>
              <a:ln w="9525">
                <a:solidFill>
                  <a:schemeClr val="tx1"/>
                </a:solidFill>
                <a:round/>
                <a:headEnd/>
                <a:tailEnd type="triangle" w="med" len="med"/>
              </a:ln>
            </p:spPr>
            <p:txBody>
              <a:bodyPr wrap="none"/>
              <a:lstStyle/>
              <a:p>
                <a:endParaRPr lang="en-US"/>
              </a:p>
            </p:txBody>
          </p:sp>
        </p:grpSp>
        <p:sp>
          <p:nvSpPr>
            <p:cNvPr id="68633" name="Text Box 169"/>
            <p:cNvSpPr txBox="1">
              <a:spLocks noChangeArrowheads="1"/>
            </p:cNvSpPr>
            <p:nvPr/>
          </p:nvSpPr>
          <p:spPr bwMode="auto">
            <a:xfrm>
              <a:off x="640" y="2524"/>
              <a:ext cx="1061" cy="216"/>
            </a:xfrm>
            <a:prstGeom prst="rect">
              <a:avLst/>
            </a:prstGeom>
            <a:noFill/>
            <a:ln w="9525">
              <a:noFill/>
              <a:miter lim="800000"/>
              <a:headEnd/>
              <a:tailEnd/>
            </a:ln>
          </p:spPr>
          <p:txBody>
            <a:bodyPr>
              <a:spAutoFit/>
            </a:bodyPr>
            <a:lstStyle/>
            <a:p>
              <a:pPr>
                <a:spcBef>
                  <a:spcPct val="50000"/>
                </a:spcBef>
              </a:pPr>
              <a:r>
                <a:rPr lang="en-US" sz="1800"/>
                <a:t>Controller E</a:t>
              </a:r>
            </a:p>
          </p:txBody>
        </p:sp>
      </p:grpSp>
      <p:grpSp>
        <p:nvGrpSpPr>
          <p:cNvPr id="14" name="Group 173"/>
          <p:cNvGrpSpPr>
            <a:grpSpLocks/>
          </p:cNvGrpSpPr>
          <p:nvPr/>
        </p:nvGrpSpPr>
        <p:grpSpPr bwMode="auto">
          <a:xfrm>
            <a:off x="5402263" y="2308225"/>
            <a:ext cx="2355850" cy="1543050"/>
            <a:chOff x="3649" y="1893"/>
            <a:chExt cx="1329" cy="935"/>
          </a:xfrm>
        </p:grpSpPr>
        <p:grpSp>
          <p:nvGrpSpPr>
            <p:cNvPr id="68624" name="Group 166"/>
            <p:cNvGrpSpPr>
              <a:grpSpLocks/>
            </p:cNvGrpSpPr>
            <p:nvPr/>
          </p:nvGrpSpPr>
          <p:grpSpPr bwMode="auto">
            <a:xfrm>
              <a:off x="3649" y="1893"/>
              <a:ext cx="1329" cy="744"/>
              <a:chOff x="3649" y="1893"/>
              <a:chExt cx="1329" cy="744"/>
            </a:xfrm>
          </p:grpSpPr>
          <p:sp>
            <p:nvSpPr>
              <p:cNvPr id="68626" name="Rectangle 142"/>
              <p:cNvSpPr>
                <a:spLocks noChangeArrowheads="1"/>
              </p:cNvSpPr>
              <p:nvPr/>
            </p:nvSpPr>
            <p:spPr bwMode="auto">
              <a:xfrm>
                <a:off x="3649" y="1893"/>
                <a:ext cx="1329" cy="74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68627" name="Oval 143"/>
              <p:cNvSpPr>
                <a:spLocks noChangeArrowheads="1"/>
              </p:cNvSpPr>
              <p:nvPr/>
            </p:nvSpPr>
            <p:spPr bwMode="auto">
              <a:xfrm>
                <a:off x="3711" y="2176"/>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P5</a:t>
                </a:r>
              </a:p>
            </p:txBody>
          </p:sp>
          <p:sp>
            <p:nvSpPr>
              <p:cNvPr id="68628" name="Line 144"/>
              <p:cNvSpPr>
                <a:spLocks noChangeShapeType="1"/>
              </p:cNvSpPr>
              <p:nvPr/>
            </p:nvSpPr>
            <p:spPr bwMode="auto">
              <a:xfrm>
                <a:off x="4422" y="2284"/>
                <a:ext cx="329" cy="12"/>
              </a:xfrm>
              <a:prstGeom prst="line">
                <a:avLst/>
              </a:prstGeom>
              <a:noFill/>
              <a:ln w="9525">
                <a:solidFill>
                  <a:schemeClr val="tx1"/>
                </a:solidFill>
                <a:round/>
                <a:headEnd/>
                <a:tailEnd type="triangle" w="med" len="med"/>
              </a:ln>
            </p:spPr>
            <p:txBody>
              <a:bodyPr wrap="none"/>
              <a:lstStyle/>
              <a:p>
                <a:endParaRPr lang="en-US"/>
              </a:p>
            </p:txBody>
          </p:sp>
          <p:sp>
            <p:nvSpPr>
              <p:cNvPr id="68629" name="Oval 145"/>
              <p:cNvSpPr>
                <a:spLocks noChangeArrowheads="1"/>
              </p:cNvSpPr>
              <p:nvPr/>
            </p:nvSpPr>
            <p:spPr bwMode="auto">
              <a:xfrm>
                <a:off x="4220" y="2203"/>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P6</a:t>
                </a:r>
              </a:p>
            </p:txBody>
          </p:sp>
          <p:sp>
            <p:nvSpPr>
              <p:cNvPr id="68630" name="Oval 146"/>
              <p:cNvSpPr>
                <a:spLocks noChangeArrowheads="1"/>
              </p:cNvSpPr>
              <p:nvPr/>
            </p:nvSpPr>
            <p:spPr bwMode="auto">
              <a:xfrm>
                <a:off x="4735" y="2194"/>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P7</a:t>
                </a:r>
              </a:p>
            </p:txBody>
          </p:sp>
          <p:sp>
            <p:nvSpPr>
              <p:cNvPr id="68631" name="Line 147"/>
              <p:cNvSpPr>
                <a:spLocks noChangeShapeType="1"/>
              </p:cNvSpPr>
              <p:nvPr/>
            </p:nvSpPr>
            <p:spPr bwMode="auto">
              <a:xfrm flipV="1">
                <a:off x="3908" y="2296"/>
                <a:ext cx="307" cy="9"/>
              </a:xfrm>
              <a:prstGeom prst="line">
                <a:avLst/>
              </a:prstGeom>
              <a:noFill/>
              <a:ln w="9525">
                <a:solidFill>
                  <a:schemeClr val="tx1"/>
                </a:solidFill>
                <a:round/>
                <a:headEnd/>
                <a:tailEnd type="triangle" w="med" len="med"/>
              </a:ln>
            </p:spPr>
            <p:txBody>
              <a:bodyPr wrap="none"/>
              <a:lstStyle/>
              <a:p>
                <a:endParaRPr lang="en-US"/>
              </a:p>
            </p:txBody>
          </p:sp>
        </p:grpSp>
        <p:sp>
          <p:nvSpPr>
            <p:cNvPr id="68625" name="Text Box 170"/>
            <p:cNvSpPr txBox="1">
              <a:spLocks noChangeArrowheads="1"/>
            </p:cNvSpPr>
            <p:nvPr/>
          </p:nvSpPr>
          <p:spPr bwMode="auto">
            <a:xfrm>
              <a:off x="3822" y="2606"/>
              <a:ext cx="1061" cy="222"/>
            </a:xfrm>
            <a:prstGeom prst="rect">
              <a:avLst/>
            </a:prstGeom>
            <a:noFill/>
            <a:ln w="9525">
              <a:noFill/>
              <a:miter lim="800000"/>
              <a:headEnd/>
              <a:tailEnd/>
            </a:ln>
          </p:spPr>
          <p:txBody>
            <a:bodyPr>
              <a:spAutoFit/>
            </a:bodyPr>
            <a:lstStyle/>
            <a:p>
              <a:pPr>
                <a:spcBef>
                  <a:spcPct val="50000"/>
                </a:spcBef>
              </a:pPr>
              <a:r>
                <a:rPr lang="en-US" sz="1800"/>
                <a:t>Controller F</a:t>
              </a:r>
            </a:p>
          </p:txBody>
        </p:sp>
      </p:grpSp>
      <p:sp>
        <p:nvSpPr>
          <p:cNvPr id="106671" name="Line 175"/>
          <p:cNvSpPr>
            <a:spLocks noChangeShapeType="1"/>
          </p:cNvSpPr>
          <p:nvPr/>
        </p:nvSpPr>
        <p:spPr bwMode="auto">
          <a:xfrm flipV="1">
            <a:off x="1160463" y="3556000"/>
            <a:ext cx="900112" cy="581025"/>
          </a:xfrm>
          <a:prstGeom prst="line">
            <a:avLst/>
          </a:prstGeom>
          <a:noFill/>
          <a:ln w="9525">
            <a:solidFill>
              <a:schemeClr val="tx1"/>
            </a:solidFill>
            <a:round/>
            <a:headEnd/>
            <a:tailEnd/>
          </a:ln>
        </p:spPr>
        <p:txBody>
          <a:bodyPr wrap="none"/>
          <a:lstStyle/>
          <a:p>
            <a:endParaRPr lang="en-US"/>
          </a:p>
        </p:txBody>
      </p:sp>
      <p:sp>
        <p:nvSpPr>
          <p:cNvPr id="106672" name="Line 176"/>
          <p:cNvSpPr>
            <a:spLocks noChangeShapeType="1"/>
          </p:cNvSpPr>
          <p:nvPr/>
        </p:nvSpPr>
        <p:spPr bwMode="auto">
          <a:xfrm flipH="1" flipV="1">
            <a:off x="2844800" y="3570288"/>
            <a:ext cx="668338" cy="508000"/>
          </a:xfrm>
          <a:prstGeom prst="line">
            <a:avLst/>
          </a:prstGeom>
          <a:noFill/>
          <a:ln w="9525">
            <a:solidFill>
              <a:schemeClr val="tx1"/>
            </a:solidFill>
            <a:round/>
            <a:headEnd/>
            <a:tailEnd/>
          </a:ln>
        </p:spPr>
        <p:txBody>
          <a:bodyPr wrap="none"/>
          <a:lstStyle/>
          <a:p>
            <a:endParaRPr lang="en-US"/>
          </a:p>
        </p:txBody>
      </p:sp>
      <p:sp>
        <p:nvSpPr>
          <p:cNvPr id="106674" name="Line 178"/>
          <p:cNvSpPr>
            <a:spLocks noChangeShapeType="1"/>
          </p:cNvSpPr>
          <p:nvPr/>
        </p:nvSpPr>
        <p:spPr bwMode="auto">
          <a:xfrm flipH="1" flipV="1">
            <a:off x="7038975" y="3541713"/>
            <a:ext cx="842963" cy="595312"/>
          </a:xfrm>
          <a:prstGeom prst="line">
            <a:avLst/>
          </a:prstGeom>
          <a:noFill/>
          <a:ln w="9525">
            <a:solidFill>
              <a:schemeClr val="tx1"/>
            </a:solidFill>
            <a:round/>
            <a:headEnd/>
            <a:tailEnd/>
          </a:ln>
        </p:spPr>
        <p:txBody>
          <a:bodyPr wrap="none"/>
          <a:lstStyle/>
          <a:p>
            <a:endParaRPr lang="en-US"/>
          </a:p>
        </p:txBody>
      </p:sp>
      <p:sp>
        <p:nvSpPr>
          <p:cNvPr id="106675" name="Line 179"/>
          <p:cNvSpPr>
            <a:spLocks noChangeShapeType="1"/>
          </p:cNvSpPr>
          <p:nvPr/>
        </p:nvSpPr>
        <p:spPr bwMode="auto">
          <a:xfrm flipV="1">
            <a:off x="2351088" y="1901825"/>
            <a:ext cx="1524000" cy="361950"/>
          </a:xfrm>
          <a:prstGeom prst="line">
            <a:avLst/>
          </a:prstGeom>
          <a:noFill/>
          <a:ln w="9525">
            <a:solidFill>
              <a:schemeClr val="tx1"/>
            </a:solidFill>
            <a:round/>
            <a:headEnd/>
            <a:tailEnd/>
          </a:ln>
        </p:spPr>
        <p:txBody>
          <a:bodyPr wrap="none"/>
          <a:lstStyle/>
          <a:p>
            <a:endParaRPr lang="en-US"/>
          </a:p>
        </p:txBody>
      </p:sp>
      <p:sp>
        <p:nvSpPr>
          <p:cNvPr id="106676" name="Line 180"/>
          <p:cNvSpPr>
            <a:spLocks noChangeShapeType="1"/>
          </p:cNvSpPr>
          <p:nvPr/>
        </p:nvSpPr>
        <p:spPr bwMode="auto">
          <a:xfrm flipH="1" flipV="1">
            <a:off x="4803775" y="1901825"/>
            <a:ext cx="1771650" cy="392113"/>
          </a:xfrm>
          <a:prstGeom prst="line">
            <a:avLst/>
          </a:prstGeom>
          <a:noFill/>
          <a:ln w="9525">
            <a:solidFill>
              <a:schemeClr val="tx1"/>
            </a:solidFill>
            <a:round/>
            <a:headEnd/>
            <a:tailEnd/>
          </a:ln>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67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67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667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667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667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667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673" grpId="0" animBg="1"/>
      <p:bldP spid="106671" grpId="0" animBg="1"/>
      <p:bldP spid="106672" grpId="0" animBg="1"/>
      <p:bldP spid="106674" grpId="0" animBg="1"/>
      <p:bldP spid="106675" grpId="0" animBg="1"/>
      <p:bldP spid="10667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body" idx="1"/>
          </p:nvPr>
        </p:nvSpPr>
        <p:spPr>
          <a:xfrm>
            <a:off x="304800" y="1020763"/>
            <a:ext cx="8610600" cy="5151437"/>
          </a:xfrm>
        </p:spPr>
        <p:txBody>
          <a:bodyPr/>
          <a:lstStyle/>
          <a:p>
            <a:r>
              <a:rPr lang="en-US" smtClean="0"/>
              <a:t>Fully distributed approaches for deadlock detection</a:t>
            </a:r>
          </a:p>
          <a:p>
            <a:pPr lvl="1"/>
            <a:r>
              <a:rPr lang="en-US" smtClean="0"/>
              <a:t>Each site of the system  shares equal responsibility for deadlock detection</a:t>
            </a:r>
          </a:p>
          <a:p>
            <a:pPr lvl="1"/>
            <a:r>
              <a:rPr lang="en-US" smtClean="0"/>
              <a:t>2 algorithms </a:t>
            </a:r>
          </a:p>
          <a:p>
            <a:pPr marL="1262063" lvl="2" indent="-404813"/>
            <a:r>
              <a:rPr lang="en-US" smtClean="0"/>
              <a:t>WFG based distributed deadlock detection algorithm </a:t>
            </a:r>
          </a:p>
          <a:p>
            <a:pPr marL="1262063" lvl="2" indent="-404813"/>
            <a:r>
              <a:rPr lang="en-US" smtClean="0"/>
              <a:t>Probe based distributed deadlock detection algorithm</a:t>
            </a:r>
          </a:p>
        </p:txBody>
      </p:sp>
      <p:sp>
        <p:nvSpPr>
          <p:cNvPr id="69635" name="Rectangle 4"/>
          <p:cNvSpPr>
            <a:spLocks noGrp="1" noChangeArrowheads="1"/>
          </p:cNvSpPr>
          <p:nvPr>
            <p:ph type="title"/>
          </p:nvPr>
        </p:nvSpPr>
        <p:spPr>
          <a:xfrm>
            <a:off x="0" y="0"/>
            <a:ext cx="9144000" cy="827088"/>
          </a:xfrm>
          <a:noFill/>
        </p:spPr>
        <p:txBody>
          <a:bodyPr/>
          <a:lstStyle/>
          <a:p>
            <a:r>
              <a:rPr lang="en-US" smtClean="0"/>
              <a:t>Deadlock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1"/>
          </p:nvPr>
        </p:nvSpPr>
        <p:spPr>
          <a:xfrm>
            <a:off x="0" y="457200"/>
            <a:ext cx="9144000" cy="6400800"/>
          </a:xfrm>
        </p:spPr>
        <p:txBody>
          <a:bodyPr/>
          <a:lstStyle/>
          <a:p>
            <a:pPr>
              <a:lnSpc>
                <a:spcPct val="125000"/>
              </a:lnSpc>
              <a:spcBef>
                <a:spcPct val="25000"/>
              </a:spcBef>
            </a:pPr>
            <a:r>
              <a:rPr lang="en-US" smtClean="0"/>
              <a:t>WFG-based distributed algorithm for deadlock detection</a:t>
            </a:r>
          </a:p>
          <a:p>
            <a:pPr lvl="1">
              <a:lnSpc>
                <a:spcPct val="125000"/>
              </a:lnSpc>
              <a:spcBef>
                <a:spcPct val="25000"/>
              </a:spcBef>
            </a:pPr>
            <a:r>
              <a:rPr lang="en-US" smtClean="0"/>
              <a:t>Each site maintains its own local WFG</a:t>
            </a:r>
          </a:p>
          <a:p>
            <a:pPr lvl="1">
              <a:lnSpc>
                <a:spcPct val="125000"/>
              </a:lnSpc>
              <a:spcBef>
                <a:spcPct val="25000"/>
              </a:spcBef>
            </a:pPr>
            <a:r>
              <a:rPr lang="en-US" smtClean="0"/>
              <a:t>To model waiting situations that involve external processes, a slightly modified form of WFG is used</a:t>
            </a:r>
          </a:p>
          <a:p>
            <a:pPr lvl="1">
              <a:lnSpc>
                <a:spcPct val="125000"/>
              </a:lnSpc>
              <a:spcBef>
                <a:spcPct val="25000"/>
              </a:spcBef>
            </a:pPr>
            <a:r>
              <a:rPr lang="en-US" smtClean="0"/>
              <a:t>In this modified form, an extra node </a:t>
            </a:r>
            <a:r>
              <a:rPr lang="en-US" smtClean="0">
                <a:solidFill>
                  <a:srgbClr val="0000CC"/>
                </a:solidFill>
              </a:rPr>
              <a:t>P</a:t>
            </a:r>
            <a:r>
              <a:rPr lang="en-US" baseline="-25000" smtClean="0">
                <a:solidFill>
                  <a:srgbClr val="0000CC"/>
                </a:solidFill>
              </a:rPr>
              <a:t>ex</a:t>
            </a:r>
            <a:r>
              <a:rPr lang="en-US" smtClean="0"/>
              <a:t> is added to local WFG of each site</a:t>
            </a:r>
          </a:p>
          <a:p>
            <a:pPr lvl="1">
              <a:lnSpc>
                <a:spcPct val="125000"/>
              </a:lnSpc>
              <a:spcBef>
                <a:spcPct val="25000"/>
              </a:spcBef>
            </a:pPr>
            <a:r>
              <a:rPr lang="en-US" smtClean="0"/>
              <a:t>This node is connected to WFG of corresponding site :</a:t>
            </a:r>
          </a:p>
          <a:p>
            <a:pPr lvl="2">
              <a:lnSpc>
                <a:spcPct val="125000"/>
              </a:lnSpc>
              <a:spcBef>
                <a:spcPct val="25000"/>
              </a:spcBef>
            </a:pPr>
            <a:r>
              <a:rPr lang="en-US" smtClean="0"/>
              <a:t>An edge (P</a:t>
            </a:r>
            <a:r>
              <a:rPr lang="en-US" baseline="-25000" smtClean="0"/>
              <a:t>i</a:t>
            </a:r>
            <a:r>
              <a:rPr lang="en-US" smtClean="0"/>
              <a:t>, P</a:t>
            </a:r>
            <a:r>
              <a:rPr lang="en-US" baseline="-25000" smtClean="0">
                <a:solidFill>
                  <a:srgbClr val="0000CC"/>
                </a:solidFill>
              </a:rPr>
              <a:t>ex</a:t>
            </a:r>
            <a:r>
              <a:rPr lang="en-US" smtClean="0"/>
              <a:t>) is added if process P</a:t>
            </a:r>
            <a:r>
              <a:rPr lang="en-US" baseline="-25000" smtClean="0"/>
              <a:t>i</a:t>
            </a:r>
            <a:r>
              <a:rPr lang="en-US" smtClean="0"/>
              <a:t> is waiting for a resource in another site being held by any process</a:t>
            </a:r>
          </a:p>
          <a:p>
            <a:pPr lvl="2">
              <a:lnSpc>
                <a:spcPct val="125000"/>
              </a:lnSpc>
              <a:spcBef>
                <a:spcPct val="25000"/>
              </a:spcBef>
            </a:pPr>
            <a:r>
              <a:rPr lang="en-US" smtClean="0"/>
              <a:t>An edge (P</a:t>
            </a:r>
            <a:r>
              <a:rPr lang="en-US" baseline="-25000" smtClean="0">
                <a:solidFill>
                  <a:srgbClr val="0000CC"/>
                </a:solidFill>
              </a:rPr>
              <a:t>ex</a:t>
            </a:r>
            <a:r>
              <a:rPr lang="en-US" smtClean="0"/>
              <a:t>, P</a:t>
            </a:r>
            <a:r>
              <a:rPr lang="en-US" baseline="-25000" smtClean="0"/>
              <a:t>j</a:t>
            </a:r>
            <a:r>
              <a:rPr lang="en-US" smtClean="0"/>
              <a:t>) is added if P</a:t>
            </a:r>
            <a:r>
              <a:rPr lang="en-US" baseline="-25000" smtClean="0"/>
              <a:t>j</a:t>
            </a:r>
            <a:r>
              <a:rPr lang="en-US" smtClean="0"/>
              <a:t> is a process of another site that is waiting for a resource currently being held by a process of this site</a:t>
            </a:r>
          </a:p>
        </p:txBody>
      </p:sp>
      <p:sp>
        <p:nvSpPr>
          <p:cNvPr id="70659" name="Rectangle 5"/>
          <p:cNvSpPr>
            <a:spLocks noChangeArrowheads="1"/>
          </p:cNvSpPr>
          <p:nvPr/>
        </p:nvSpPr>
        <p:spPr bwMode="auto">
          <a:xfrm>
            <a:off x="0" y="0"/>
            <a:ext cx="9144000" cy="492125"/>
          </a:xfrm>
          <a:prstGeom prst="rect">
            <a:avLst/>
          </a:prstGeom>
          <a:noFill/>
          <a:ln w="9525">
            <a:noFill/>
            <a:miter lim="800000"/>
            <a:headEnd/>
            <a:tailEnd/>
          </a:ln>
        </p:spPr>
        <p:txBody>
          <a:bodyPr anchor="b"/>
          <a:lstStyle/>
          <a:p>
            <a:pPr algn="ctr"/>
            <a:r>
              <a:rPr kumimoji="1" lang="en-US" sz="3600">
                <a:solidFill>
                  <a:srgbClr val="000099"/>
                </a:solidFill>
              </a:rPr>
              <a:t>Deadlock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title"/>
          </p:nvPr>
        </p:nvSpPr>
        <p:spPr>
          <a:xfrm>
            <a:off x="203200" y="0"/>
            <a:ext cx="9144000" cy="609600"/>
          </a:xfrm>
          <a:noFill/>
        </p:spPr>
        <p:txBody>
          <a:bodyPr/>
          <a:lstStyle/>
          <a:p>
            <a:r>
              <a:rPr lang="en-US" smtClean="0"/>
              <a:t>Deadlock</a:t>
            </a:r>
          </a:p>
        </p:txBody>
      </p:sp>
      <p:grpSp>
        <p:nvGrpSpPr>
          <p:cNvPr id="2" name="Group 115"/>
          <p:cNvGrpSpPr>
            <a:grpSpLocks/>
          </p:cNvGrpSpPr>
          <p:nvPr/>
        </p:nvGrpSpPr>
        <p:grpSpPr bwMode="auto">
          <a:xfrm>
            <a:off x="5546725" y="668338"/>
            <a:ext cx="2355850" cy="1665287"/>
            <a:chOff x="3649" y="1893"/>
            <a:chExt cx="1329" cy="914"/>
          </a:xfrm>
        </p:grpSpPr>
        <p:grpSp>
          <p:nvGrpSpPr>
            <p:cNvPr id="71735" name="Group 116"/>
            <p:cNvGrpSpPr>
              <a:grpSpLocks/>
            </p:cNvGrpSpPr>
            <p:nvPr/>
          </p:nvGrpSpPr>
          <p:grpSpPr bwMode="auto">
            <a:xfrm>
              <a:off x="3649" y="1893"/>
              <a:ext cx="1329" cy="744"/>
              <a:chOff x="3649" y="1893"/>
              <a:chExt cx="1329" cy="744"/>
            </a:xfrm>
          </p:grpSpPr>
          <p:sp>
            <p:nvSpPr>
              <p:cNvPr id="71737" name="Rectangle 117"/>
              <p:cNvSpPr>
                <a:spLocks noChangeArrowheads="1"/>
              </p:cNvSpPr>
              <p:nvPr/>
            </p:nvSpPr>
            <p:spPr bwMode="auto">
              <a:xfrm>
                <a:off x="3649" y="1893"/>
                <a:ext cx="1329" cy="74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71738" name="Oval 118"/>
              <p:cNvSpPr>
                <a:spLocks noChangeArrowheads="1"/>
              </p:cNvSpPr>
              <p:nvPr/>
            </p:nvSpPr>
            <p:spPr bwMode="auto">
              <a:xfrm>
                <a:off x="3711" y="2176"/>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P1</a:t>
                </a:r>
              </a:p>
            </p:txBody>
          </p:sp>
          <p:sp>
            <p:nvSpPr>
              <p:cNvPr id="71739" name="Line 119"/>
              <p:cNvSpPr>
                <a:spLocks noChangeShapeType="1"/>
              </p:cNvSpPr>
              <p:nvPr/>
            </p:nvSpPr>
            <p:spPr bwMode="auto">
              <a:xfrm>
                <a:off x="4422" y="2284"/>
                <a:ext cx="329" cy="12"/>
              </a:xfrm>
              <a:prstGeom prst="line">
                <a:avLst/>
              </a:prstGeom>
              <a:noFill/>
              <a:ln w="9525">
                <a:solidFill>
                  <a:schemeClr val="tx1"/>
                </a:solidFill>
                <a:round/>
                <a:headEnd/>
                <a:tailEnd type="triangle" w="med" len="med"/>
              </a:ln>
            </p:spPr>
            <p:txBody>
              <a:bodyPr wrap="none"/>
              <a:lstStyle/>
              <a:p>
                <a:endParaRPr lang="en-US"/>
              </a:p>
            </p:txBody>
          </p:sp>
          <p:sp>
            <p:nvSpPr>
              <p:cNvPr id="71740" name="Oval 120"/>
              <p:cNvSpPr>
                <a:spLocks noChangeArrowheads="1"/>
              </p:cNvSpPr>
              <p:nvPr/>
            </p:nvSpPr>
            <p:spPr bwMode="auto">
              <a:xfrm>
                <a:off x="4220" y="2203"/>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P3</a:t>
                </a:r>
              </a:p>
            </p:txBody>
          </p:sp>
          <p:sp>
            <p:nvSpPr>
              <p:cNvPr id="71741" name="Oval 121"/>
              <p:cNvSpPr>
                <a:spLocks noChangeArrowheads="1"/>
              </p:cNvSpPr>
              <p:nvPr/>
            </p:nvSpPr>
            <p:spPr bwMode="auto">
              <a:xfrm>
                <a:off x="4735" y="2194"/>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P5</a:t>
                </a:r>
              </a:p>
            </p:txBody>
          </p:sp>
          <p:sp>
            <p:nvSpPr>
              <p:cNvPr id="71742" name="Line 122"/>
              <p:cNvSpPr>
                <a:spLocks noChangeShapeType="1"/>
              </p:cNvSpPr>
              <p:nvPr/>
            </p:nvSpPr>
            <p:spPr bwMode="auto">
              <a:xfrm flipV="1">
                <a:off x="3908" y="2296"/>
                <a:ext cx="307" cy="9"/>
              </a:xfrm>
              <a:prstGeom prst="line">
                <a:avLst/>
              </a:prstGeom>
              <a:noFill/>
              <a:ln w="9525">
                <a:solidFill>
                  <a:schemeClr val="tx1"/>
                </a:solidFill>
                <a:round/>
                <a:headEnd/>
                <a:tailEnd type="triangle" w="med" len="med"/>
              </a:ln>
            </p:spPr>
            <p:txBody>
              <a:bodyPr wrap="none"/>
              <a:lstStyle/>
              <a:p>
                <a:endParaRPr lang="en-US"/>
              </a:p>
            </p:txBody>
          </p:sp>
        </p:grpSp>
        <p:sp>
          <p:nvSpPr>
            <p:cNvPr id="71736" name="Text Box 123"/>
            <p:cNvSpPr txBox="1">
              <a:spLocks noChangeArrowheads="1"/>
            </p:cNvSpPr>
            <p:nvPr/>
          </p:nvSpPr>
          <p:spPr bwMode="auto">
            <a:xfrm>
              <a:off x="3822" y="2606"/>
              <a:ext cx="1061" cy="201"/>
            </a:xfrm>
            <a:prstGeom prst="rect">
              <a:avLst/>
            </a:prstGeom>
            <a:noFill/>
            <a:ln w="9525">
              <a:noFill/>
              <a:miter lim="800000"/>
              <a:headEnd/>
              <a:tailEnd/>
            </a:ln>
          </p:spPr>
          <p:txBody>
            <a:bodyPr>
              <a:spAutoFit/>
            </a:bodyPr>
            <a:lstStyle/>
            <a:p>
              <a:pPr algn="ctr">
                <a:spcBef>
                  <a:spcPct val="50000"/>
                </a:spcBef>
              </a:pPr>
              <a:r>
                <a:rPr lang="en-US" sz="1800"/>
                <a:t>Site S2</a:t>
              </a:r>
            </a:p>
          </p:txBody>
        </p:sp>
      </p:grpSp>
      <p:grpSp>
        <p:nvGrpSpPr>
          <p:cNvPr id="4" name="Group 157"/>
          <p:cNvGrpSpPr>
            <a:grpSpLocks/>
          </p:cNvGrpSpPr>
          <p:nvPr/>
        </p:nvGrpSpPr>
        <p:grpSpPr bwMode="auto">
          <a:xfrm>
            <a:off x="1641475" y="511175"/>
            <a:ext cx="1558925" cy="1847850"/>
            <a:chOff x="1034" y="322"/>
            <a:chExt cx="982" cy="1164"/>
          </a:xfrm>
        </p:grpSpPr>
        <p:sp>
          <p:nvSpPr>
            <p:cNvPr id="71725" name="Text Box 114"/>
            <p:cNvSpPr txBox="1">
              <a:spLocks noChangeArrowheads="1"/>
            </p:cNvSpPr>
            <p:nvPr/>
          </p:nvSpPr>
          <p:spPr bwMode="auto">
            <a:xfrm>
              <a:off x="1120" y="1255"/>
              <a:ext cx="757" cy="231"/>
            </a:xfrm>
            <a:prstGeom prst="rect">
              <a:avLst/>
            </a:prstGeom>
            <a:noFill/>
            <a:ln w="9525">
              <a:noFill/>
              <a:miter lim="800000"/>
              <a:headEnd/>
              <a:tailEnd/>
            </a:ln>
          </p:spPr>
          <p:txBody>
            <a:bodyPr>
              <a:spAutoFit/>
            </a:bodyPr>
            <a:lstStyle/>
            <a:p>
              <a:pPr>
                <a:spcBef>
                  <a:spcPct val="50000"/>
                </a:spcBef>
              </a:pPr>
              <a:r>
                <a:rPr lang="en-US" sz="1800"/>
                <a:t>Site S1</a:t>
              </a:r>
            </a:p>
          </p:txBody>
        </p:sp>
        <p:grpSp>
          <p:nvGrpSpPr>
            <p:cNvPr id="71726" name="Group 150"/>
            <p:cNvGrpSpPr>
              <a:grpSpLocks/>
            </p:cNvGrpSpPr>
            <p:nvPr/>
          </p:nvGrpSpPr>
          <p:grpSpPr bwMode="auto">
            <a:xfrm>
              <a:off x="1034" y="322"/>
              <a:ext cx="982" cy="958"/>
              <a:chOff x="1034" y="486"/>
              <a:chExt cx="735" cy="794"/>
            </a:xfrm>
          </p:grpSpPr>
          <p:sp>
            <p:nvSpPr>
              <p:cNvPr id="71727" name="Rectangle 102"/>
              <p:cNvSpPr>
                <a:spLocks noChangeArrowheads="1"/>
              </p:cNvSpPr>
              <p:nvPr/>
            </p:nvSpPr>
            <p:spPr bwMode="auto">
              <a:xfrm>
                <a:off x="1034" y="486"/>
                <a:ext cx="735" cy="79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71728" name="Oval 127"/>
              <p:cNvSpPr>
                <a:spLocks noChangeArrowheads="1"/>
              </p:cNvSpPr>
              <p:nvPr/>
            </p:nvSpPr>
            <p:spPr bwMode="auto">
              <a:xfrm>
                <a:off x="1121" y="559"/>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P1</a:t>
                </a:r>
              </a:p>
            </p:txBody>
          </p:sp>
          <p:sp>
            <p:nvSpPr>
              <p:cNvPr id="71729" name="Oval 128"/>
              <p:cNvSpPr>
                <a:spLocks noChangeArrowheads="1"/>
              </p:cNvSpPr>
              <p:nvPr/>
            </p:nvSpPr>
            <p:spPr bwMode="auto">
              <a:xfrm>
                <a:off x="1468" y="550"/>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P3</a:t>
                </a:r>
              </a:p>
            </p:txBody>
          </p:sp>
          <p:sp>
            <p:nvSpPr>
              <p:cNvPr id="71730" name="Oval 129"/>
              <p:cNvSpPr>
                <a:spLocks noChangeArrowheads="1"/>
              </p:cNvSpPr>
              <p:nvPr/>
            </p:nvSpPr>
            <p:spPr bwMode="auto">
              <a:xfrm>
                <a:off x="1099" y="919"/>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P4</a:t>
                </a:r>
              </a:p>
            </p:txBody>
          </p:sp>
          <p:sp>
            <p:nvSpPr>
              <p:cNvPr id="71731" name="Oval 131"/>
              <p:cNvSpPr>
                <a:spLocks noChangeArrowheads="1"/>
              </p:cNvSpPr>
              <p:nvPr/>
            </p:nvSpPr>
            <p:spPr bwMode="auto">
              <a:xfrm>
                <a:off x="1465" y="925"/>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P2</a:t>
                </a:r>
              </a:p>
            </p:txBody>
          </p:sp>
          <p:sp>
            <p:nvSpPr>
              <p:cNvPr id="71732" name="Line 132"/>
              <p:cNvSpPr>
                <a:spLocks noChangeShapeType="1"/>
              </p:cNvSpPr>
              <p:nvPr/>
            </p:nvSpPr>
            <p:spPr bwMode="auto">
              <a:xfrm>
                <a:off x="1575" y="792"/>
                <a:ext cx="1" cy="132"/>
              </a:xfrm>
              <a:prstGeom prst="line">
                <a:avLst/>
              </a:prstGeom>
              <a:noFill/>
              <a:ln w="9525">
                <a:solidFill>
                  <a:schemeClr val="tx1"/>
                </a:solidFill>
                <a:round/>
                <a:headEnd/>
                <a:tailEnd type="triangle" w="med" len="med"/>
              </a:ln>
            </p:spPr>
            <p:txBody>
              <a:bodyPr wrap="none"/>
              <a:lstStyle/>
              <a:p>
                <a:endParaRPr lang="en-US"/>
              </a:p>
            </p:txBody>
          </p:sp>
          <p:sp>
            <p:nvSpPr>
              <p:cNvPr id="71733" name="Line 133"/>
              <p:cNvSpPr>
                <a:spLocks noChangeShapeType="1"/>
              </p:cNvSpPr>
              <p:nvPr/>
            </p:nvSpPr>
            <p:spPr bwMode="auto">
              <a:xfrm flipH="1">
                <a:off x="1299" y="1062"/>
                <a:ext cx="168" cy="1"/>
              </a:xfrm>
              <a:prstGeom prst="line">
                <a:avLst/>
              </a:prstGeom>
              <a:noFill/>
              <a:ln w="9525">
                <a:solidFill>
                  <a:schemeClr val="tx1"/>
                </a:solidFill>
                <a:round/>
                <a:headEnd/>
                <a:tailEnd type="triangle" w="med" len="med"/>
              </a:ln>
            </p:spPr>
            <p:txBody>
              <a:bodyPr wrap="none"/>
              <a:lstStyle/>
              <a:p>
                <a:endParaRPr lang="en-US"/>
              </a:p>
            </p:txBody>
          </p:sp>
          <p:sp>
            <p:nvSpPr>
              <p:cNvPr id="71734" name="Line 136"/>
              <p:cNvSpPr>
                <a:spLocks noChangeShapeType="1"/>
              </p:cNvSpPr>
              <p:nvPr/>
            </p:nvSpPr>
            <p:spPr bwMode="auto">
              <a:xfrm flipH="1" flipV="1">
                <a:off x="1289" y="777"/>
                <a:ext cx="183" cy="183"/>
              </a:xfrm>
              <a:prstGeom prst="line">
                <a:avLst/>
              </a:prstGeom>
              <a:noFill/>
              <a:ln w="9525">
                <a:solidFill>
                  <a:schemeClr val="tx1"/>
                </a:solidFill>
                <a:round/>
                <a:headEnd/>
                <a:tailEnd type="triangle" w="med" len="med"/>
              </a:ln>
            </p:spPr>
            <p:txBody>
              <a:bodyPr wrap="none"/>
              <a:lstStyle/>
              <a:p>
                <a:endParaRPr lang="en-US"/>
              </a:p>
            </p:txBody>
          </p:sp>
        </p:grpSp>
      </p:grpSp>
      <p:grpSp>
        <p:nvGrpSpPr>
          <p:cNvPr id="6" name="Group 158"/>
          <p:cNvGrpSpPr>
            <a:grpSpLocks/>
          </p:cNvGrpSpPr>
          <p:nvPr/>
        </p:nvGrpSpPr>
        <p:grpSpPr bwMode="auto">
          <a:xfrm>
            <a:off x="1077913" y="2425700"/>
            <a:ext cx="2413000" cy="2154238"/>
            <a:chOff x="679" y="1528"/>
            <a:chExt cx="1520" cy="1357"/>
          </a:xfrm>
        </p:grpSpPr>
        <p:sp>
          <p:nvSpPr>
            <p:cNvPr id="71712" name="Text Box 134"/>
            <p:cNvSpPr txBox="1">
              <a:spLocks noChangeArrowheads="1"/>
            </p:cNvSpPr>
            <p:nvPr/>
          </p:nvSpPr>
          <p:spPr bwMode="auto">
            <a:xfrm>
              <a:off x="1037" y="2654"/>
              <a:ext cx="757" cy="231"/>
            </a:xfrm>
            <a:prstGeom prst="rect">
              <a:avLst/>
            </a:prstGeom>
            <a:noFill/>
            <a:ln w="9525">
              <a:noFill/>
              <a:miter lim="800000"/>
              <a:headEnd/>
              <a:tailEnd/>
            </a:ln>
          </p:spPr>
          <p:txBody>
            <a:bodyPr>
              <a:spAutoFit/>
            </a:bodyPr>
            <a:lstStyle/>
            <a:p>
              <a:pPr>
                <a:spcBef>
                  <a:spcPct val="50000"/>
                </a:spcBef>
              </a:pPr>
              <a:r>
                <a:rPr lang="en-US" sz="1800"/>
                <a:t>Site S1</a:t>
              </a:r>
            </a:p>
          </p:txBody>
        </p:sp>
        <p:grpSp>
          <p:nvGrpSpPr>
            <p:cNvPr id="71713" name="Group 151"/>
            <p:cNvGrpSpPr>
              <a:grpSpLocks/>
            </p:cNvGrpSpPr>
            <p:nvPr/>
          </p:nvGrpSpPr>
          <p:grpSpPr bwMode="auto">
            <a:xfrm>
              <a:off x="679" y="1528"/>
              <a:ext cx="1520" cy="1114"/>
              <a:chOff x="679" y="1437"/>
              <a:chExt cx="1475" cy="1059"/>
            </a:xfrm>
          </p:grpSpPr>
          <p:sp>
            <p:nvSpPr>
              <p:cNvPr id="71714" name="Rectangle 73"/>
              <p:cNvSpPr>
                <a:spLocks noChangeArrowheads="1"/>
              </p:cNvSpPr>
              <p:nvPr/>
            </p:nvSpPr>
            <p:spPr bwMode="auto">
              <a:xfrm>
                <a:off x="679" y="1437"/>
                <a:ext cx="1475" cy="1059"/>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71715" name="Oval 137"/>
              <p:cNvSpPr>
                <a:spLocks noChangeArrowheads="1"/>
              </p:cNvSpPr>
              <p:nvPr/>
            </p:nvSpPr>
            <p:spPr bwMode="auto">
              <a:xfrm>
                <a:off x="1066" y="1848"/>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P1</a:t>
                </a:r>
              </a:p>
            </p:txBody>
          </p:sp>
          <p:sp>
            <p:nvSpPr>
              <p:cNvPr id="71716" name="Oval 138"/>
              <p:cNvSpPr>
                <a:spLocks noChangeArrowheads="1"/>
              </p:cNvSpPr>
              <p:nvPr/>
            </p:nvSpPr>
            <p:spPr bwMode="auto">
              <a:xfrm>
                <a:off x="1413" y="1839"/>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P3</a:t>
                </a:r>
              </a:p>
            </p:txBody>
          </p:sp>
          <p:sp>
            <p:nvSpPr>
              <p:cNvPr id="71717" name="Oval 139"/>
              <p:cNvSpPr>
                <a:spLocks noChangeArrowheads="1"/>
              </p:cNvSpPr>
              <p:nvPr/>
            </p:nvSpPr>
            <p:spPr bwMode="auto">
              <a:xfrm>
                <a:off x="1044" y="2208"/>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P4</a:t>
                </a:r>
              </a:p>
            </p:txBody>
          </p:sp>
          <p:sp>
            <p:nvSpPr>
              <p:cNvPr id="71718" name="Oval 140"/>
              <p:cNvSpPr>
                <a:spLocks noChangeArrowheads="1"/>
              </p:cNvSpPr>
              <p:nvPr/>
            </p:nvSpPr>
            <p:spPr bwMode="auto">
              <a:xfrm>
                <a:off x="1410" y="2214"/>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P2</a:t>
                </a:r>
              </a:p>
            </p:txBody>
          </p:sp>
          <p:sp>
            <p:nvSpPr>
              <p:cNvPr id="71719" name="Line 141"/>
              <p:cNvSpPr>
                <a:spLocks noChangeShapeType="1"/>
              </p:cNvSpPr>
              <p:nvPr/>
            </p:nvSpPr>
            <p:spPr bwMode="auto">
              <a:xfrm>
                <a:off x="1520" y="2081"/>
                <a:ext cx="0" cy="132"/>
              </a:xfrm>
              <a:prstGeom prst="line">
                <a:avLst/>
              </a:prstGeom>
              <a:noFill/>
              <a:ln w="9525">
                <a:solidFill>
                  <a:schemeClr val="tx1"/>
                </a:solidFill>
                <a:round/>
                <a:headEnd/>
                <a:tailEnd type="triangle" w="med" len="med"/>
              </a:ln>
            </p:spPr>
            <p:txBody>
              <a:bodyPr wrap="none"/>
              <a:lstStyle/>
              <a:p>
                <a:endParaRPr lang="en-US"/>
              </a:p>
            </p:txBody>
          </p:sp>
          <p:sp>
            <p:nvSpPr>
              <p:cNvPr id="71720" name="Line 142"/>
              <p:cNvSpPr>
                <a:spLocks noChangeShapeType="1"/>
              </p:cNvSpPr>
              <p:nvPr/>
            </p:nvSpPr>
            <p:spPr bwMode="auto">
              <a:xfrm flipH="1">
                <a:off x="1244" y="2351"/>
                <a:ext cx="168" cy="0"/>
              </a:xfrm>
              <a:prstGeom prst="line">
                <a:avLst/>
              </a:prstGeom>
              <a:noFill/>
              <a:ln w="9525">
                <a:solidFill>
                  <a:schemeClr val="tx1"/>
                </a:solidFill>
                <a:round/>
                <a:headEnd/>
                <a:tailEnd type="triangle" w="med" len="med"/>
              </a:ln>
            </p:spPr>
            <p:txBody>
              <a:bodyPr wrap="none"/>
              <a:lstStyle/>
              <a:p>
                <a:endParaRPr lang="en-US"/>
              </a:p>
            </p:txBody>
          </p:sp>
          <p:sp>
            <p:nvSpPr>
              <p:cNvPr id="71721" name="Line 143"/>
              <p:cNvSpPr>
                <a:spLocks noChangeShapeType="1"/>
              </p:cNvSpPr>
              <p:nvPr/>
            </p:nvSpPr>
            <p:spPr bwMode="auto">
              <a:xfrm flipH="1" flipV="1">
                <a:off x="1234" y="2066"/>
                <a:ext cx="183" cy="183"/>
              </a:xfrm>
              <a:prstGeom prst="line">
                <a:avLst/>
              </a:prstGeom>
              <a:noFill/>
              <a:ln w="9525">
                <a:solidFill>
                  <a:schemeClr val="tx1"/>
                </a:solidFill>
                <a:round/>
                <a:headEnd/>
                <a:tailEnd type="triangle" w="med" len="med"/>
              </a:ln>
            </p:spPr>
            <p:txBody>
              <a:bodyPr wrap="none"/>
              <a:lstStyle/>
              <a:p>
                <a:endParaRPr lang="en-US"/>
              </a:p>
            </p:txBody>
          </p:sp>
          <p:sp>
            <p:nvSpPr>
              <p:cNvPr id="71722" name="Oval 144"/>
              <p:cNvSpPr>
                <a:spLocks noChangeArrowheads="1"/>
              </p:cNvSpPr>
              <p:nvPr/>
            </p:nvSpPr>
            <p:spPr bwMode="auto">
              <a:xfrm>
                <a:off x="1266" y="1492"/>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Pex</a:t>
                </a:r>
              </a:p>
            </p:txBody>
          </p:sp>
          <p:sp>
            <p:nvSpPr>
              <p:cNvPr id="71723" name="Line 145"/>
              <p:cNvSpPr>
                <a:spLocks noChangeShapeType="1"/>
              </p:cNvSpPr>
              <p:nvPr/>
            </p:nvSpPr>
            <p:spPr bwMode="auto">
              <a:xfrm flipV="1">
                <a:off x="1179" y="1710"/>
                <a:ext cx="119" cy="146"/>
              </a:xfrm>
              <a:prstGeom prst="line">
                <a:avLst/>
              </a:prstGeom>
              <a:noFill/>
              <a:ln w="9525">
                <a:solidFill>
                  <a:schemeClr val="tx1"/>
                </a:solidFill>
                <a:round/>
                <a:headEnd/>
                <a:tailEnd type="triangle" w="med" len="med"/>
              </a:ln>
            </p:spPr>
            <p:txBody>
              <a:bodyPr wrap="none"/>
              <a:lstStyle/>
              <a:p>
                <a:endParaRPr lang="en-US"/>
              </a:p>
            </p:txBody>
          </p:sp>
          <p:sp>
            <p:nvSpPr>
              <p:cNvPr id="71724" name="Line 146"/>
              <p:cNvSpPr>
                <a:spLocks noChangeShapeType="1"/>
              </p:cNvSpPr>
              <p:nvPr/>
            </p:nvSpPr>
            <p:spPr bwMode="auto">
              <a:xfrm>
                <a:off x="1445" y="1710"/>
                <a:ext cx="45" cy="128"/>
              </a:xfrm>
              <a:prstGeom prst="line">
                <a:avLst/>
              </a:prstGeom>
              <a:noFill/>
              <a:ln w="9525">
                <a:solidFill>
                  <a:schemeClr val="tx1"/>
                </a:solidFill>
                <a:round/>
                <a:headEnd/>
                <a:tailEnd type="triangle" w="med" len="med"/>
              </a:ln>
            </p:spPr>
            <p:txBody>
              <a:bodyPr wrap="none"/>
              <a:lstStyle/>
              <a:p>
                <a:endParaRPr lang="en-US"/>
              </a:p>
            </p:txBody>
          </p:sp>
        </p:grpSp>
      </p:grpSp>
      <p:grpSp>
        <p:nvGrpSpPr>
          <p:cNvPr id="8" name="Group 159"/>
          <p:cNvGrpSpPr>
            <a:grpSpLocks/>
          </p:cNvGrpSpPr>
          <p:nvPr/>
        </p:nvGrpSpPr>
        <p:grpSpPr bwMode="auto">
          <a:xfrm>
            <a:off x="5445125" y="2470150"/>
            <a:ext cx="2270125" cy="1993900"/>
            <a:chOff x="3430" y="1556"/>
            <a:chExt cx="1430" cy="1256"/>
          </a:xfrm>
        </p:grpSpPr>
        <p:grpSp>
          <p:nvGrpSpPr>
            <p:cNvPr id="71701" name="Group 87"/>
            <p:cNvGrpSpPr>
              <a:grpSpLocks/>
            </p:cNvGrpSpPr>
            <p:nvPr/>
          </p:nvGrpSpPr>
          <p:grpSpPr bwMode="auto">
            <a:xfrm>
              <a:off x="3430" y="1556"/>
              <a:ext cx="1430" cy="1026"/>
              <a:chOff x="3649" y="1893"/>
              <a:chExt cx="1329" cy="744"/>
            </a:xfrm>
          </p:grpSpPr>
          <p:sp>
            <p:nvSpPr>
              <p:cNvPr id="71706" name="Rectangle 88"/>
              <p:cNvSpPr>
                <a:spLocks noChangeArrowheads="1"/>
              </p:cNvSpPr>
              <p:nvPr/>
            </p:nvSpPr>
            <p:spPr bwMode="auto">
              <a:xfrm>
                <a:off x="3649" y="1893"/>
                <a:ext cx="1329" cy="74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71707" name="Oval 89"/>
              <p:cNvSpPr>
                <a:spLocks noChangeArrowheads="1"/>
              </p:cNvSpPr>
              <p:nvPr/>
            </p:nvSpPr>
            <p:spPr bwMode="auto">
              <a:xfrm>
                <a:off x="3711" y="2176"/>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P1</a:t>
                </a:r>
              </a:p>
            </p:txBody>
          </p:sp>
          <p:sp>
            <p:nvSpPr>
              <p:cNvPr id="71708" name="Line 90"/>
              <p:cNvSpPr>
                <a:spLocks noChangeShapeType="1"/>
              </p:cNvSpPr>
              <p:nvPr/>
            </p:nvSpPr>
            <p:spPr bwMode="auto">
              <a:xfrm>
                <a:off x="4422" y="2284"/>
                <a:ext cx="329" cy="12"/>
              </a:xfrm>
              <a:prstGeom prst="line">
                <a:avLst/>
              </a:prstGeom>
              <a:noFill/>
              <a:ln w="9525">
                <a:solidFill>
                  <a:schemeClr val="tx1"/>
                </a:solidFill>
                <a:round/>
                <a:headEnd/>
                <a:tailEnd type="triangle" w="med" len="med"/>
              </a:ln>
            </p:spPr>
            <p:txBody>
              <a:bodyPr wrap="none"/>
              <a:lstStyle/>
              <a:p>
                <a:endParaRPr lang="en-US"/>
              </a:p>
            </p:txBody>
          </p:sp>
          <p:sp>
            <p:nvSpPr>
              <p:cNvPr id="71709" name="Oval 91"/>
              <p:cNvSpPr>
                <a:spLocks noChangeArrowheads="1"/>
              </p:cNvSpPr>
              <p:nvPr/>
            </p:nvSpPr>
            <p:spPr bwMode="auto">
              <a:xfrm>
                <a:off x="4220" y="2203"/>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P3</a:t>
                </a:r>
              </a:p>
            </p:txBody>
          </p:sp>
          <p:sp>
            <p:nvSpPr>
              <p:cNvPr id="71710" name="Oval 92"/>
              <p:cNvSpPr>
                <a:spLocks noChangeArrowheads="1"/>
              </p:cNvSpPr>
              <p:nvPr/>
            </p:nvSpPr>
            <p:spPr bwMode="auto">
              <a:xfrm>
                <a:off x="4735" y="2194"/>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P5</a:t>
                </a:r>
              </a:p>
            </p:txBody>
          </p:sp>
          <p:sp>
            <p:nvSpPr>
              <p:cNvPr id="71711" name="Line 93"/>
              <p:cNvSpPr>
                <a:spLocks noChangeShapeType="1"/>
              </p:cNvSpPr>
              <p:nvPr/>
            </p:nvSpPr>
            <p:spPr bwMode="auto">
              <a:xfrm flipV="1">
                <a:off x="3908" y="2296"/>
                <a:ext cx="307" cy="9"/>
              </a:xfrm>
              <a:prstGeom prst="line">
                <a:avLst/>
              </a:prstGeom>
              <a:noFill/>
              <a:ln w="9525">
                <a:solidFill>
                  <a:schemeClr val="tx1"/>
                </a:solidFill>
                <a:round/>
                <a:headEnd/>
                <a:tailEnd type="triangle" w="med" len="med"/>
              </a:ln>
            </p:spPr>
            <p:txBody>
              <a:bodyPr wrap="none"/>
              <a:lstStyle/>
              <a:p>
                <a:endParaRPr lang="en-US"/>
              </a:p>
            </p:txBody>
          </p:sp>
        </p:grpSp>
        <p:sp>
          <p:nvSpPr>
            <p:cNvPr id="71702" name="Text Box 135"/>
            <p:cNvSpPr txBox="1">
              <a:spLocks noChangeArrowheads="1"/>
            </p:cNvSpPr>
            <p:nvPr/>
          </p:nvSpPr>
          <p:spPr bwMode="auto">
            <a:xfrm>
              <a:off x="3818" y="2581"/>
              <a:ext cx="757" cy="231"/>
            </a:xfrm>
            <a:prstGeom prst="rect">
              <a:avLst/>
            </a:prstGeom>
            <a:noFill/>
            <a:ln w="9525">
              <a:noFill/>
              <a:miter lim="800000"/>
              <a:headEnd/>
              <a:tailEnd/>
            </a:ln>
          </p:spPr>
          <p:txBody>
            <a:bodyPr>
              <a:spAutoFit/>
            </a:bodyPr>
            <a:lstStyle/>
            <a:p>
              <a:pPr>
                <a:spcBef>
                  <a:spcPct val="50000"/>
                </a:spcBef>
              </a:pPr>
              <a:r>
                <a:rPr lang="en-US" sz="1800"/>
                <a:t>Site S2</a:t>
              </a:r>
            </a:p>
          </p:txBody>
        </p:sp>
        <p:sp>
          <p:nvSpPr>
            <p:cNvPr id="71703" name="Oval 147"/>
            <p:cNvSpPr>
              <a:spLocks noChangeArrowheads="1"/>
            </p:cNvSpPr>
            <p:nvPr/>
          </p:nvSpPr>
          <p:spPr bwMode="auto">
            <a:xfrm>
              <a:off x="3920" y="1641"/>
              <a:ext cx="198" cy="253"/>
            </a:xfrm>
            <a:prstGeom prst="ellipse">
              <a:avLst/>
            </a:prstGeom>
            <a:solidFill>
              <a:schemeClr val="accent1"/>
            </a:solidFill>
            <a:ln w="9525">
              <a:solidFill>
                <a:schemeClr val="tx1"/>
              </a:solidFill>
              <a:round/>
              <a:headEnd/>
              <a:tailEnd/>
            </a:ln>
          </p:spPr>
          <p:txBody>
            <a:bodyPr wrap="none" anchor="ctr"/>
            <a:lstStyle/>
            <a:p>
              <a:pPr algn="ctr"/>
              <a:r>
                <a:rPr lang="en-US" sz="1400"/>
                <a:t>Pex</a:t>
              </a:r>
            </a:p>
          </p:txBody>
        </p:sp>
        <p:sp>
          <p:nvSpPr>
            <p:cNvPr id="71704" name="Line 148"/>
            <p:cNvSpPr>
              <a:spLocks noChangeShapeType="1"/>
            </p:cNvSpPr>
            <p:nvPr/>
          </p:nvSpPr>
          <p:spPr bwMode="auto">
            <a:xfrm flipH="1" flipV="1">
              <a:off x="4069" y="1883"/>
              <a:ext cx="73" cy="128"/>
            </a:xfrm>
            <a:prstGeom prst="line">
              <a:avLst/>
            </a:prstGeom>
            <a:noFill/>
            <a:ln w="9525">
              <a:solidFill>
                <a:schemeClr val="tx1"/>
              </a:solidFill>
              <a:round/>
              <a:headEnd/>
              <a:tailEnd type="triangle" w="med" len="med"/>
            </a:ln>
          </p:spPr>
          <p:txBody>
            <a:bodyPr wrap="none"/>
            <a:lstStyle/>
            <a:p>
              <a:endParaRPr lang="en-US"/>
            </a:p>
          </p:txBody>
        </p:sp>
        <p:sp>
          <p:nvSpPr>
            <p:cNvPr id="71705" name="Line 149"/>
            <p:cNvSpPr>
              <a:spLocks noChangeShapeType="1"/>
            </p:cNvSpPr>
            <p:nvPr/>
          </p:nvSpPr>
          <p:spPr bwMode="auto">
            <a:xfrm flipH="1">
              <a:off x="3648" y="1783"/>
              <a:ext cx="265" cy="183"/>
            </a:xfrm>
            <a:prstGeom prst="line">
              <a:avLst/>
            </a:prstGeom>
            <a:noFill/>
            <a:ln w="9525">
              <a:solidFill>
                <a:schemeClr val="tx1"/>
              </a:solidFill>
              <a:round/>
              <a:headEnd/>
              <a:tailEnd type="triangle" w="med" len="med"/>
            </a:ln>
          </p:spPr>
          <p:txBody>
            <a:bodyPr wrap="none"/>
            <a:lstStyle/>
            <a:p>
              <a:endParaRPr lang="en-US"/>
            </a:p>
          </p:txBody>
        </p:sp>
      </p:grpSp>
      <p:grpSp>
        <p:nvGrpSpPr>
          <p:cNvPr id="10" name="Group 156"/>
          <p:cNvGrpSpPr>
            <a:grpSpLocks/>
          </p:cNvGrpSpPr>
          <p:nvPr/>
        </p:nvGrpSpPr>
        <p:grpSpPr bwMode="auto">
          <a:xfrm>
            <a:off x="5513388" y="4468813"/>
            <a:ext cx="2227262" cy="2184400"/>
            <a:chOff x="2067" y="2686"/>
            <a:chExt cx="1000" cy="1092"/>
          </a:xfrm>
        </p:grpSpPr>
        <p:sp>
          <p:nvSpPr>
            <p:cNvPr id="71689" name="Rectangle 55"/>
            <p:cNvSpPr>
              <a:spLocks noChangeArrowheads="1"/>
            </p:cNvSpPr>
            <p:nvPr/>
          </p:nvSpPr>
          <p:spPr bwMode="auto">
            <a:xfrm>
              <a:off x="2067" y="2686"/>
              <a:ext cx="1000" cy="1092"/>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71690" name="Oval 56"/>
            <p:cNvSpPr>
              <a:spLocks noChangeArrowheads="1"/>
            </p:cNvSpPr>
            <p:nvPr/>
          </p:nvSpPr>
          <p:spPr bwMode="auto">
            <a:xfrm>
              <a:off x="2117" y="3101"/>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P1</a:t>
              </a:r>
            </a:p>
          </p:txBody>
        </p:sp>
        <p:sp>
          <p:nvSpPr>
            <p:cNvPr id="71691" name="Oval 58"/>
            <p:cNvSpPr>
              <a:spLocks noChangeArrowheads="1"/>
            </p:cNvSpPr>
            <p:nvPr/>
          </p:nvSpPr>
          <p:spPr bwMode="auto">
            <a:xfrm>
              <a:off x="2227" y="3503"/>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P2</a:t>
              </a:r>
            </a:p>
          </p:txBody>
        </p:sp>
        <p:sp>
          <p:nvSpPr>
            <p:cNvPr id="71692" name="Oval 59"/>
            <p:cNvSpPr>
              <a:spLocks noChangeArrowheads="1"/>
            </p:cNvSpPr>
            <p:nvPr/>
          </p:nvSpPr>
          <p:spPr bwMode="auto">
            <a:xfrm>
              <a:off x="2474" y="3128"/>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P3</a:t>
              </a:r>
            </a:p>
          </p:txBody>
        </p:sp>
        <p:sp>
          <p:nvSpPr>
            <p:cNvPr id="71693" name="Oval 60"/>
            <p:cNvSpPr>
              <a:spLocks noChangeArrowheads="1"/>
            </p:cNvSpPr>
            <p:nvPr/>
          </p:nvSpPr>
          <p:spPr bwMode="auto">
            <a:xfrm>
              <a:off x="2794" y="3128"/>
              <a:ext cx="205" cy="241"/>
            </a:xfrm>
            <a:prstGeom prst="ellipse">
              <a:avLst/>
            </a:prstGeom>
            <a:solidFill>
              <a:schemeClr val="accent1"/>
            </a:solidFill>
            <a:ln w="9525">
              <a:solidFill>
                <a:schemeClr val="tx1"/>
              </a:solidFill>
              <a:round/>
              <a:headEnd/>
              <a:tailEnd/>
            </a:ln>
          </p:spPr>
          <p:txBody>
            <a:bodyPr wrap="none" anchor="ctr"/>
            <a:lstStyle/>
            <a:p>
              <a:pPr algn="ctr"/>
              <a:r>
                <a:rPr lang="en-US" sz="1400"/>
                <a:t>P5</a:t>
              </a:r>
            </a:p>
          </p:txBody>
        </p:sp>
        <p:sp>
          <p:nvSpPr>
            <p:cNvPr id="71694" name="Line 63"/>
            <p:cNvSpPr>
              <a:spLocks noChangeShapeType="1"/>
            </p:cNvSpPr>
            <p:nvPr/>
          </p:nvSpPr>
          <p:spPr bwMode="auto">
            <a:xfrm flipV="1">
              <a:off x="2314" y="3221"/>
              <a:ext cx="175" cy="9"/>
            </a:xfrm>
            <a:prstGeom prst="line">
              <a:avLst/>
            </a:prstGeom>
            <a:noFill/>
            <a:ln w="9525">
              <a:solidFill>
                <a:schemeClr val="tx1"/>
              </a:solidFill>
              <a:round/>
              <a:headEnd/>
              <a:tailEnd type="triangle" w="med" len="med"/>
            </a:ln>
          </p:spPr>
          <p:txBody>
            <a:bodyPr wrap="none"/>
            <a:lstStyle/>
            <a:p>
              <a:endParaRPr lang="en-US"/>
            </a:p>
          </p:txBody>
        </p:sp>
        <p:sp>
          <p:nvSpPr>
            <p:cNvPr id="71695" name="Line 64"/>
            <p:cNvSpPr>
              <a:spLocks noChangeShapeType="1"/>
            </p:cNvSpPr>
            <p:nvPr/>
          </p:nvSpPr>
          <p:spPr bwMode="auto">
            <a:xfrm flipH="1">
              <a:off x="2414" y="3373"/>
              <a:ext cx="132" cy="180"/>
            </a:xfrm>
            <a:prstGeom prst="line">
              <a:avLst/>
            </a:prstGeom>
            <a:noFill/>
            <a:ln w="9525">
              <a:solidFill>
                <a:schemeClr val="tx1"/>
              </a:solidFill>
              <a:round/>
              <a:headEnd/>
              <a:tailEnd type="triangle" w="med" len="med"/>
            </a:ln>
          </p:spPr>
          <p:txBody>
            <a:bodyPr wrap="none"/>
            <a:lstStyle/>
            <a:p>
              <a:endParaRPr lang="en-US"/>
            </a:p>
          </p:txBody>
        </p:sp>
        <p:sp>
          <p:nvSpPr>
            <p:cNvPr id="71696" name="Line 65"/>
            <p:cNvSpPr>
              <a:spLocks noChangeShapeType="1"/>
            </p:cNvSpPr>
            <p:nvPr/>
          </p:nvSpPr>
          <p:spPr bwMode="auto">
            <a:xfrm flipH="1" flipV="1">
              <a:off x="2222" y="3337"/>
              <a:ext cx="54" cy="186"/>
            </a:xfrm>
            <a:prstGeom prst="line">
              <a:avLst/>
            </a:prstGeom>
            <a:noFill/>
            <a:ln w="9525">
              <a:solidFill>
                <a:schemeClr val="tx1"/>
              </a:solidFill>
              <a:round/>
              <a:headEnd/>
              <a:tailEnd type="triangle" w="med" len="med"/>
            </a:ln>
          </p:spPr>
          <p:txBody>
            <a:bodyPr wrap="none"/>
            <a:lstStyle/>
            <a:p>
              <a:endParaRPr lang="en-US"/>
            </a:p>
          </p:txBody>
        </p:sp>
        <p:sp>
          <p:nvSpPr>
            <p:cNvPr id="71697" name="Oval 152"/>
            <p:cNvSpPr>
              <a:spLocks noChangeArrowheads="1"/>
            </p:cNvSpPr>
            <p:nvPr/>
          </p:nvSpPr>
          <p:spPr bwMode="auto">
            <a:xfrm>
              <a:off x="2476" y="2729"/>
              <a:ext cx="198" cy="253"/>
            </a:xfrm>
            <a:prstGeom prst="ellipse">
              <a:avLst/>
            </a:prstGeom>
            <a:solidFill>
              <a:schemeClr val="accent1"/>
            </a:solidFill>
            <a:ln w="9525">
              <a:solidFill>
                <a:schemeClr val="tx1"/>
              </a:solidFill>
              <a:round/>
              <a:headEnd/>
              <a:tailEnd/>
            </a:ln>
          </p:spPr>
          <p:txBody>
            <a:bodyPr wrap="none" anchor="ctr"/>
            <a:lstStyle/>
            <a:p>
              <a:pPr algn="ctr"/>
              <a:r>
                <a:rPr lang="en-US" sz="1400"/>
                <a:t>Pex</a:t>
              </a:r>
            </a:p>
          </p:txBody>
        </p:sp>
        <p:sp>
          <p:nvSpPr>
            <p:cNvPr id="71698" name="Line 153"/>
            <p:cNvSpPr>
              <a:spLocks noChangeShapeType="1"/>
            </p:cNvSpPr>
            <p:nvPr/>
          </p:nvSpPr>
          <p:spPr bwMode="auto">
            <a:xfrm flipH="1">
              <a:off x="2213" y="2843"/>
              <a:ext cx="256" cy="256"/>
            </a:xfrm>
            <a:prstGeom prst="line">
              <a:avLst/>
            </a:prstGeom>
            <a:noFill/>
            <a:ln w="9525">
              <a:solidFill>
                <a:schemeClr val="tx1"/>
              </a:solidFill>
              <a:round/>
              <a:headEnd/>
              <a:tailEnd type="triangle" w="med" len="med"/>
            </a:ln>
          </p:spPr>
          <p:txBody>
            <a:bodyPr wrap="none"/>
            <a:lstStyle/>
            <a:p>
              <a:endParaRPr lang="en-US"/>
            </a:p>
          </p:txBody>
        </p:sp>
        <p:sp>
          <p:nvSpPr>
            <p:cNvPr id="71699" name="Line 154"/>
            <p:cNvSpPr>
              <a:spLocks noChangeShapeType="1"/>
            </p:cNvSpPr>
            <p:nvPr/>
          </p:nvSpPr>
          <p:spPr bwMode="auto">
            <a:xfrm flipV="1">
              <a:off x="2578" y="2981"/>
              <a:ext cx="0" cy="146"/>
            </a:xfrm>
            <a:prstGeom prst="line">
              <a:avLst/>
            </a:prstGeom>
            <a:noFill/>
            <a:ln w="9525">
              <a:solidFill>
                <a:schemeClr val="tx1"/>
              </a:solidFill>
              <a:round/>
              <a:headEnd/>
              <a:tailEnd type="triangle" w="med" len="med"/>
            </a:ln>
          </p:spPr>
          <p:txBody>
            <a:bodyPr wrap="none"/>
            <a:lstStyle/>
            <a:p>
              <a:endParaRPr lang="en-US"/>
            </a:p>
          </p:txBody>
        </p:sp>
        <p:sp>
          <p:nvSpPr>
            <p:cNvPr id="71700" name="Line 155"/>
            <p:cNvSpPr>
              <a:spLocks noChangeShapeType="1"/>
            </p:cNvSpPr>
            <p:nvPr/>
          </p:nvSpPr>
          <p:spPr bwMode="auto">
            <a:xfrm>
              <a:off x="2679" y="3246"/>
              <a:ext cx="110" cy="0"/>
            </a:xfrm>
            <a:prstGeom prst="line">
              <a:avLst/>
            </a:prstGeom>
            <a:noFill/>
            <a:ln w="9525">
              <a:solidFill>
                <a:schemeClr val="tx1"/>
              </a:solidFill>
              <a:round/>
              <a:headEnd/>
              <a:tailEnd type="triangle" w="med" len="med"/>
            </a:ln>
          </p:spPr>
          <p:txBody>
            <a:bodyPr wrap="none"/>
            <a:lstStyle/>
            <a:p>
              <a:endParaRPr lang="en-US"/>
            </a:p>
          </p:txBody>
        </p:sp>
      </p:grpSp>
      <p:sp>
        <p:nvSpPr>
          <p:cNvPr id="109728" name="Text Box 160"/>
          <p:cNvSpPr txBox="1">
            <a:spLocks noChangeArrowheads="1"/>
          </p:cNvSpPr>
          <p:nvPr/>
        </p:nvSpPr>
        <p:spPr bwMode="auto">
          <a:xfrm>
            <a:off x="1814513" y="5210175"/>
            <a:ext cx="3279775" cy="1006475"/>
          </a:xfrm>
          <a:prstGeom prst="rect">
            <a:avLst/>
          </a:prstGeom>
          <a:noFill/>
          <a:ln w="9525">
            <a:noFill/>
            <a:miter lim="800000"/>
            <a:headEnd/>
            <a:tailEnd/>
          </a:ln>
        </p:spPr>
        <p:txBody>
          <a:bodyPr>
            <a:spAutoFit/>
          </a:bodyPr>
          <a:lstStyle/>
          <a:p>
            <a:pPr>
              <a:spcBef>
                <a:spcPct val="50000"/>
              </a:spcBef>
            </a:pPr>
            <a:r>
              <a:rPr lang="en-US" sz="2000"/>
              <a:t>Updated local WFG of S2 after receiving the deadlock detection message from S1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9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2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body" idx="1"/>
          </p:nvPr>
        </p:nvSpPr>
        <p:spPr>
          <a:xfrm>
            <a:off x="0" y="450850"/>
            <a:ext cx="8864600" cy="6153150"/>
          </a:xfrm>
        </p:spPr>
        <p:txBody>
          <a:bodyPr/>
          <a:lstStyle/>
          <a:p>
            <a:pPr>
              <a:lnSpc>
                <a:spcPct val="125000"/>
              </a:lnSpc>
              <a:spcBef>
                <a:spcPct val="20000"/>
              </a:spcBef>
            </a:pPr>
            <a:r>
              <a:rPr lang="en-US" smtClean="0"/>
              <a:t>Probe-based distributed algorithm for deadlock detection</a:t>
            </a:r>
          </a:p>
          <a:p>
            <a:pPr lvl="1">
              <a:lnSpc>
                <a:spcPct val="125000"/>
              </a:lnSpc>
              <a:spcBef>
                <a:spcPct val="20000"/>
              </a:spcBef>
            </a:pPr>
            <a:r>
              <a:rPr lang="en-US" smtClean="0"/>
              <a:t>Also known as CMH(Chandy-Misra-Hass) algorithm</a:t>
            </a:r>
          </a:p>
          <a:p>
            <a:pPr lvl="1">
              <a:lnSpc>
                <a:spcPct val="125000"/>
              </a:lnSpc>
              <a:spcBef>
                <a:spcPct val="20000"/>
              </a:spcBef>
            </a:pPr>
            <a:r>
              <a:rPr lang="en-US" smtClean="0"/>
              <a:t>Best algorithm for detecting global deadlocks in DS</a:t>
            </a:r>
          </a:p>
          <a:p>
            <a:pPr lvl="1">
              <a:lnSpc>
                <a:spcPct val="125000"/>
              </a:lnSpc>
              <a:spcBef>
                <a:spcPct val="20000"/>
              </a:spcBef>
            </a:pPr>
            <a:r>
              <a:rPr lang="en-US" smtClean="0"/>
              <a:t>Allows a process to request for multiple resources at a time</a:t>
            </a:r>
          </a:p>
          <a:p>
            <a:pPr lvl="1">
              <a:lnSpc>
                <a:spcPct val="125000"/>
              </a:lnSpc>
              <a:spcBef>
                <a:spcPct val="20000"/>
              </a:spcBef>
            </a:pPr>
            <a:r>
              <a:rPr lang="en-US" smtClean="0"/>
              <a:t>when a process that request for a resource(s) fails to get the requested resource(s) and times out, it generates a special probe message and sends it to process(ess) holding the requested resource(s)</a:t>
            </a:r>
          </a:p>
          <a:p>
            <a:pPr lvl="1">
              <a:lnSpc>
                <a:spcPct val="125000"/>
              </a:lnSpc>
              <a:spcBef>
                <a:spcPct val="20000"/>
              </a:spcBef>
            </a:pPr>
            <a:r>
              <a:rPr lang="en-US" smtClean="0"/>
              <a:t>Probe message contains:</a:t>
            </a:r>
          </a:p>
          <a:p>
            <a:pPr lvl="2">
              <a:lnSpc>
                <a:spcPct val="125000"/>
              </a:lnSpc>
              <a:spcBef>
                <a:spcPct val="20000"/>
              </a:spcBef>
            </a:pPr>
            <a:r>
              <a:rPr lang="en-US" smtClean="0"/>
              <a:t>Identifier of process just blocked</a:t>
            </a:r>
          </a:p>
          <a:p>
            <a:pPr lvl="2">
              <a:lnSpc>
                <a:spcPct val="125000"/>
              </a:lnSpc>
              <a:spcBef>
                <a:spcPct val="20000"/>
              </a:spcBef>
            </a:pPr>
            <a:r>
              <a:rPr lang="en-US" smtClean="0"/>
              <a:t>Identifier of process sending this message</a:t>
            </a:r>
          </a:p>
          <a:p>
            <a:pPr lvl="2">
              <a:lnSpc>
                <a:spcPct val="125000"/>
              </a:lnSpc>
              <a:spcBef>
                <a:spcPct val="20000"/>
              </a:spcBef>
            </a:pPr>
            <a:r>
              <a:rPr lang="en-US" smtClean="0"/>
              <a:t>Identifier of the process to whom this message is sent</a:t>
            </a:r>
          </a:p>
        </p:txBody>
      </p:sp>
      <p:sp>
        <p:nvSpPr>
          <p:cNvPr id="72707" name="Rectangle 8"/>
          <p:cNvSpPr>
            <a:spLocks noChangeArrowheads="1"/>
          </p:cNvSpPr>
          <p:nvPr/>
        </p:nvSpPr>
        <p:spPr bwMode="auto">
          <a:xfrm>
            <a:off x="0" y="0"/>
            <a:ext cx="9144000" cy="522288"/>
          </a:xfrm>
          <a:prstGeom prst="rect">
            <a:avLst/>
          </a:prstGeom>
          <a:noFill/>
          <a:ln w="9525">
            <a:noFill/>
            <a:miter lim="800000"/>
            <a:headEnd/>
            <a:tailEnd/>
          </a:ln>
        </p:spPr>
        <p:txBody>
          <a:bodyPr anchor="b"/>
          <a:lstStyle/>
          <a:p>
            <a:pPr algn="ctr"/>
            <a:r>
              <a:rPr kumimoji="1" lang="en-US" sz="3600">
                <a:solidFill>
                  <a:srgbClr val="000099"/>
                </a:solidFill>
              </a:rPr>
              <a:t>Deadlock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type="body" idx="1"/>
          </p:nvPr>
        </p:nvSpPr>
        <p:spPr>
          <a:xfrm>
            <a:off x="0" y="279400"/>
            <a:ext cx="8969375" cy="6383338"/>
          </a:xfrm>
        </p:spPr>
        <p:txBody>
          <a:bodyPr/>
          <a:lstStyle/>
          <a:p>
            <a:pPr lvl="1">
              <a:lnSpc>
                <a:spcPct val="120000"/>
              </a:lnSpc>
              <a:spcBef>
                <a:spcPct val="25000"/>
              </a:spcBef>
            </a:pPr>
            <a:r>
              <a:rPr lang="en-US" smtClean="0"/>
              <a:t>On receiving probe message</a:t>
            </a:r>
          </a:p>
          <a:p>
            <a:pPr lvl="2">
              <a:lnSpc>
                <a:spcPct val="120000"/>
              </a:lnSpc>
              <a:spcBef>
                <a:spcPct val="25000"/>
              </a:spcBef>
            </a:pPr>
            <a:r>
              <a:rPr lang="en-US" smtClean="0"/>
              <a:t>Recipient checks to see if itself is waiting for any resource(s), if not (that means the recipient is using resource requested by the process that sent the probe message) recipient ignores the probe message</a:t>
            </a:r>
          </a:p>
          <a:p>
            <a:pPr lvl="2">
              <a:lnSpc>
                <a:spcPct val="120000"/>
              </a:lnSpc>
              <a:spcBef>
                <a:spcPct val="25000"/>
              </a:spcBef>
            </a:pPr>
            <a:r>
              <a:rPr lang="en-US" smtClean="0"/>
              <a:t>If the recepient is waiting for any resource(s), it passes the probe message to the process holding the resource for which it is waiting</a:t>
            </a:r>
          </a:p>
          <a:p>
            <a:pPr lvl="1">
              <a:lnSpc>
                <a:spcPct val="120000"/>
              </a:lnSpc>
              <a:spcBef>
                <a:spcPct val="25000"/>
              </a:spcBef>
            </a:pPr>
            <a:r>
              <a:rPr lang="en-US" smtClean="0"/>
              <a:t>Before probe is forwarded, the recipient modifies its fields as</a:t>
            </a:r>
          </a:p>
          <a:p>
            <a:pPr lvl="2">
              <a:lnSpc>
                <a:spcPct val="120000"/>
              </a:lnSpc>
              <a:spcBef>
                <a:spcPct val="25000"/>
              </a:spcBef>
            </a:pPr>
            <a:r>
              <a:rPr lang="en-US" smtClean="0"/>
              <a:t>First filed is left unchanged</a:t>
            </a:r>
          </a:p>
          <a:p>
            <a:pPr lvl="2">
              <a:lnSpc>
                <a:spcPct val="120000"/>
              </a:lnSpc>
              <a:spcBef>
                <a:spcPct val="25000"/>
              </a:spcBef>
            </a:pPr>
            <a:r>
              <a:rPr lang="en-US" smtClean="0"/>
              <a:t>Second field is changed to its own process identifier</a:t>
            </a:r>
          </a:p>
          <a:p>
            <a:pPr lvl="2">
              <a:lnSpc>
                <a:spcPct val="120000"/>
              </a:lnSpc>
              <a:spcBef>
                <a:spcPct val="25000"/>
              </a:spcBef>
            </a:pPr>
            <a:r>
              <a:rPr lang="en-US" smtClean="0"/>
              <a:t>Third field is change to identifier of the process that will be new recipient of this message</a:t>
            </a:r>
          </a:p>
        </p:txBody>
      </p:sp>
      <p:sp>
        <p:nvSpPr>
          <p:cNvPr id="73731" name="Rectangle 7"/>
          <p:cNvSpPr>
            <a:spLocks noChangeArrowheads="1"/>
          </p:cNvSpPr>
          <p:nvPr/>
        </p:nvSpPr>
        <p:spPr bwMode="auto">
          <a:xfrm>
            <a:off x="-219075" y="0"/>
            <a:ext cx="9144000" cy="479425"/>
          </a:xfrm>
          <a:prstGeom prst="rect">
            <a:avLst/>
          </a:prstGeom>
          <a:noFill/>
          <a:ln w="9525">
            <a:noFill/>
            <a:miter lim="800000"/>
            <a:headEnd/>
            <a:tailEnd/>
          </a:ln>
        </p:spPr>
        <p:txBody>
          <a:bodyPr anchor="b"/>
          <a:lstStyle/>
          <a:p>
            <a:pPr algn="ctr"/>
            <a:r>
              <a:rPr kumimoji="1" lang="en-US" sz="3600">
                <a:solidFill>
                  <a:srgbClr val="000099"/>
                </a:solidFill>
              </a:rPr>
              <a:t>Deadlock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228600" y="533400"/>
            <a:ext cx="8915400" cy="6019800"/>
          </a:xfrm>
        </p:spPr>
        <p:txBody>
          <a:bodyPr/>
          <a:lstStyle/>
          <a:p>
            <a:r>
              <a:rPr lang="en-US" smtClean="0"/>
              <a:t>Drifting of clocks</a:t>
            </a:r>
          </a:p>
          <a:p>
            <a:pPr lvl="1"/>
            <a:r>
              <a:rPr lang="en-US" smtClean="0"/>
              <a:t>Clock always runs at a constant rate because its quartz crystal oscillates at a well-defined frequency</a:t>
            </a:r>
          </a:p>
          <a:p>
            <a:pPr lvl="1"/>
            <a:r>
              <a:rPr lang="en-US" smtClean="0"/>
              <a:t>However due to difference in crystals, the rates at which clock run are normally different from each other</a:t>
            </a:r>
          </a:p>
          <a:p>
            <a:pPr lvl="1"/>
            <a:r>
              <a:rPr lang="en-US" smtClean="0"/>
              <a:t>The difference in oscillation period is extremely small, but difference accumulated over a period of time is significant</a:t>
            </a:r>
          </a:p>
          <a:p>
            <a:pPr lvl="1"/>
            <a:r>
              <a:rPr lang="en-US" smtClean="0"/>
              <a:t>This drift is approximately 10</a:t>
            </a:r>
            <a:r>
              <a:rPr lang="en-US" baseline="50000" smtClean="0"/>
              <a:t>-6</a:t>
            </a:r>
            <a:r>
              <a:rPr lang="en-US" smtClean="0"/>
              <a:t> which gives difference of 1 second for every 10,00,000 seconds i.e., for 11.6 days</a:t>
            </a:r>
          </a:p>
          <a:p>
            <a:pPr lvl="1"/>
            <a:r>
              <a:rPr lang="en-US" smtClean="0"/>
              <a:t>Hence computer clock must be periodically re-synchronized with real-time clock to keep it non faulty</a:t>
            </a:r>
          </a:p>
        </p:txBody>
      </p:sp>
      <p:sp>
        <p:nvSpPr>
          <p:cNvPr id="10243" name="Rectangle 4"/>
          <p:cNvSpPr>
            <a:spLocks noGrp="1" noChangeArrowheads="1"/>
          </p:cNvSpPr>
          <p:nvPr>
            <p:ph type="title"/>
          </p:nvPr>
        </p:nvSpPr>
        <p:spPr>
          <a:noFill/>
        </p:spPr>
        <p:txBody>
          <a:bodyPr/>
          <a:lstStyle/>
          <a:p>
            <a:r>
              <a:rPr lang="en-US" smtClean="0"/>
              <a:t>Clock Synchronization</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body" idx="1"/>
          </p:nvPr>
        </p:nvSpPr>
        <p:spPr>
          <a:xfrm>
            <a:off x="228600" y="533400"/>
            <a:ext cx="8763000" cy="6110288"/>
          </a:xfrm>
        </p:spPr>
        <p:txBody>
          <a:bodyPr/>
          <a:lstStyle/>
          <a:p>
            <a:pPr lvl="1">
              <a:lnSpc>
                <a:spcPct val="120000"/>
              </a:lnSpc>
              <a:spcBef>
                <a:spcPct val="20000"/>
              </a:spcBef>
            </a:pPr>
            <a:r>
              <a:rPr lang="en-US" dirty="0" smtClean="0"/>
              <a:t>Every new recipient of the probe message repeats this procedure</a:t>
            </a:r>
          </a:p>
          <a:p>
            <a:pPr lvl="1">
              <a:lnSpc>
                <a:spcPct val="120000"/>
              </a:lnSpc>
              <a:spcBef>
                <a:spcPct val="20000"/>
              </a:spcBef>
            </a:pPr>
            <a:r>
              <a:rPr lang="en-US" dirty="0" smtClean="0"/>
              <a:t>If the probe message returns back to the original sender (First field), a cycle exists  and the system is deadlocked</a:t>
            </a:r>
          </a:p>
          <a:p>
            <a:pPr lvl="1">
              <a:lnSpc>
                <a:spcPct val="120000"/>
              </a:lnSpc>
              <a:spcBef>
                <a:spcPct val="20000"/>
              </a:spcBef>
            </a:pPr>
            <a:r>
              <a:rPr lang="en-US" dirty="0" smtClean="0"/>
              <a:t>Advantages of CMH algorithm</a:t>
            </a:r>
          </a:p>
          <a:p>
            <a:pPr lvl="2">
              <a:lnSpc>
                <a:spcPct val="120000"/>
              </a:lnSpc>
              <a:spcBef>
                <a:spcPct val="20000"/>
              </a:spcBef>
            </a:pPr>
            <a:r>
              <a:rPr lang="en-US" dirty="0" smtClean="0"/>
              <a:t>Easy to implement</a:t>
            </a:r>
          </a:p>
          <a:p>
            <a:pPr lvl="2">
              <a:lnSpc>
                <a:spcPct val="120000"/>
              </a:lnSpc>
              <a:spcBef>
                <a:spcPct val="20000"/>
              </a:spcBef>
            </a:pPr>
            <a:r>
              <a:rPr lang="en-US" dirty="0" smtClean="0"/>
              <a:t>Overhead is fairly low</a:t>
            </a:r>
          </a:p>
          <a:p>
            <a:pPr lvl="2">
              <a:lnSpc>
                <a:spcPct val="120000"/>
              </a:lnSpc>
              <a:spcBef>
                <a:spcPct val="20000"/>
              </a:spcBef>
            </a:pPr>
            <a:r>
              <a:rPr lang="en-US" dirty="0" smtClean="0"/>
              <a:t>No graph construction and information collecting involved</a:t>
            </a:r>
          </a:p>
          <a:p>
            <a:pPr lvl="2">
              <a:lnSpc>
                <a:spcPct val="120000"/>
              </a:lnSpc>
              <a:spcBef>
                <a:spcPct val="20000"/>
              </a:spcBef>
            </a:pPr>
            <a:r>
              <a:rPr lang="en-US" dirty="0" smtClean="0"/>
              <a:t>False deadlocks are not detected</a:t>
            </a:r>
          </a:p>
          <a:p>
            <a:pPr lvl="2">
              <a:lnSpc>
                <a:spcPct val="120000"/>
              </a:lnSpc>
              <a:spcBef>
                <a:spcPct val="20000"/>
              </a:spcBef>
            </a:pPr>
            <a:r>
              <a:rPr lang="en-US" dirty="0" smtClean="0"/>
              <a:t>Does </a:t>
            </a:r>
            <a:r>
              <a:rPr lang="en-US" dirty="0" smtClean="0"/>
              <a:t>not require any particular structure among processes</a:t>
            </a:r>
          </a:p>
        </p:txBody>
      </p:sp>
      <p:sp>
        <p:nvSpPr>
          <p:cNvPr id="74755" name="Rectangle 5"/>
          <p:cNvSpPr>
            <a:spLocks noGrp="1" noChangeArrowheads="1"/>
          </p:cNvSpPr>
          <p:nvPr>
            <p:ph type="title"/>
          </p:nvPr>
        </p:nvSpPr>
        <p:spPr/>
        <p:txBody>
          <a:bodyPr/>
          <a:lstStyle/>
          <a:p>
            <a:endParaRPr lang="en-GB" smtClean="0"/>
          </a:p>
        </p:txBody>
      </p:sp>
      <p:sp>
        <p:nvSpPr>
          <p:cNvPr id="74756" name="Rectangle 6"/>
          <p:cNvSpPr>
            <a:spLocks noChangeArrowheads="1"/>
          </p:cNvSpPr>
          <p:nvPr/>
        </p:nvSpPr>
        <p:spPr bwMode="auto">
          <a:xfrm>
            <a:off x="0" y="0"/>
            <a:ext cx="9144000" cy="593725"/>
          </a:xfrm>
          <a:prstGeom prst="rect">
            <a:avLst/>
          </a:prstGeom>
          <a:noFill/>
          <a:ln w="9525">
            <a:noFill/>
            <a:miter lim="800000"/>
            <a:headEnd/>
            <a:tailEnd/>
          </a:ln>
        </p:spPr>
        <p:txBody>
          <a:bodyPr anchor="b"/>
          <a:lstStyle/>
          <a:p>
            <a:pPr algn="ctr"/>
            <a:r>
              <a:rPr kumimoji="1" lang="en-US" sz="3600">
                <a:solidFill>
                  <a:srgbClr val="000099"/>
                </a:solidFill>
              </a:rPr>
              <a:t>Deadlock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3"/>
          <p:cNvSpPr>
            <a:spLocks noGrp="1" noChangeArrowheads="1"/>
          </p:cNvSpPr>
          <p:nvPr>
            <p:ph type="body" idx="1"/>
          </p:nvPr>
        </p:nvSpPr>
        <p:spPr>
          <a:xfrm>
            <a:off x="0" y="685800"/>
            <a:ext cx="8839200" cy="5943600"/>
          </a:xfrm>
        </p:spPr>
        <p:txBody>
          <a:bodyPr/>
          <a:lstStyle/>
          <a:p>
            <a:pPr marL="623888" indent="-392113">
              <a:lnSpc>
                <a:spcPct val="120000"/>
              </a:lnSpc>
              <a:buFont typeface="Wingdings" pitchFamily="2" charset="2"/>
              <a:buNone/>
            </a:pPr>
            <a:r>
              <a:rPr lang="en-US" smtClean="0">
                <a:solidFill>
                  <a:schemeClr val="tx1"/>
                </a:solidFill>
              </a:rPr>
              <a:t>Example of </a:t>
            </a:r>
            <a:r>
              <a:rPr lang="en-US" smtClean="0"/>
              <a:t>CMH(Chandy-Misra-Hass) algorithm</a:t>
            </a:r>
            <a:endParaRPr lang="en-US" smtClean="0">
              <a:solidFill>
                <a:schemeClr val="tx1"/>
              </a:solidFill>
            </a:endParaRPr>
          </a:p>
          <a:p>
            <a:pPr marL="623888" indent="-392113">
              <a:lnSpc>
                <a:spcPct val="120000"/>
              </a:lnSpc>
            </a:pPr>
            <a:r>
              <a:rPr lang="en-US" smtClean="0">
                <a:solidFill>
                  <a:schemeClr val="tx1"/>
                </a:solidFill>
              </a:rPr>
              <a:t>Process P1 gets blocked when it requests for the resources held by P3</a:t>
            </a:r>
          </a:p>
          <a:p>
            <a:pPr marL="623888" indent="-392113">
              <a:lnSpc>
                <a:spcPct val="120000"/>
              </a:lnSpc>
            </a:pPr>
            <a:r>
              <a:rPr lang="en-US" smtClean="0">
                <a:solidFill>
                  <a:schemeClr val="tx1"/>
                </a:solidFill>
              </a:rPr>
              <a:t>P1 generates probe message (P1,P1,P3) and sends it to P3</a:t>
            </a:r>
          </a:p>
          <a:p>
            <a:pPr marL="623888" indent="-392113">
              <a:lnSpc>
                <a:spcPct val="120000"/>
              </a:lnSpc>
            </a:pPr>
            <a:r>
              <a:rPr lang="en-US" smtClean="0">
                <a:solidFill>
                  <a:schemeClr val="tx1"/>
                </a:solidFill>
              </a:rPr>
              <a:t>P3 receives the message and discovers that it is itself blocked on processes P2 and P5</a:t>
            </a:r>
          </a:p>
          <a:p>
            <a:pPr marL="623888" indent="-392113">
              <a:lnSpc>
                <a:spcPct val="120000"/>
              </a:lnSpc>
            </a:pPr>
            <a:r>
              <a:rPr lang="en-US" smtClean="0">
                <a:solidFill>
                  <a:schemeClr val="tx1"/>
                </a:solidFill>
              </a:rPr>
              <a:t>P3 forwards the probe messages (P1,P3, P2) and (P1,P3, P5) to P2 and P5 respectively</a:t>
            </a:r>
          </a:p>
          <a:p>
            <a:pPr marL="623888" indent="-392113">
              <a:lnSpc>
                <a:spcPct val="120000"/>
              </a:lnSpc>
            </a:pPr>
            <a:r>
              <a:rPr lang="en-US" smtClean="0">
                <a:solidFill>
                  <a:schemeClr val="tx1"/>
                </a:solidFill>
              </a:rPr>
              <a:t>P5 discards it and P2 sends (P1, P2, P1) to P1</a:t>
            </a:r>
          </a:p>
          <a:p>
            <a:pPr marL="623888" indent="-392113">
              <a:lnSpc>
                <a:spcPct val="120000"/>
              </a:lnSpc>
            </a:pPr>
            <a:r>
              <a:rPr lang="en-US" smtClean="0">
                <a:solidFill>
                  <a:schemeClr val="tx1"/>
                </a:solidFill>
              </a:rPr>
              <a:t>The probe returns to the original sender P1, a cycle exists and the system is deadlocked</a:t>
            </a:r>
          </a:p>
        </p:txBody>
      </p:sp>
      <p:sp>
        <p:nvSpPr>
          <p:cNvPr id="75779" name="Rectangle 15"/>
          <p:cNvSpPr>
            <a:spLocks noGrp="1" noChangeArrowheads="1"/>
          </p:cNvSpPr>
          <p:nvPr>
            <p:ph type="title"/>
          </p:nvPr>
        </p:nvSpPr>
        <p:spPr>
          <a:noFill/>
        </p:spPr>
        <p:txBody>
          <a:bodyPr/>
          <a:lstStyle/>
          <a:p>
            <a:r>
              <a:rPr lang="en-US" sz="3200" smtClean="0"/>
              <a:t>Deadlock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3" name="Rectangle 3"/>
          <p:cNvSpPr>
            <a:spLocks noGrp="1" noChangeArrowheads="1"/>
          </p:cNvSpPr>
          <p:nvPr>
            <p:ph type="body" idx="1"/>
          </p:nvPr>
        </p:nvSpPr>
        <p:spPr/>
        <p:txBody>
          <a:bodyPr/>
          <a:lstStyle/>
          <a:p>
            <a:pPr>
              <a:buFont typeface="Wingdings" pitchFamily="2" charset="2"/>
              <a:buNone/>
            </a:pPr>
            <a:r>
              <a:rPr lang="en-US" smtClean="0"/>
              <a:t>CMH(Chandy-Misra-Hass) algorithm</a:t>
            </a:r>
          </a:p>
        </p:txBody>
      </p:sp>
      <p:sp>
        <p:nvSpPr>
          <p:cNvPr id="112647" name="Text Box 7"/>
          <p:cNvSpPr txBox="1">
            <a:spLocks noChangeArrowheads="1"/>
          </p:cNvSpPr>
          <p:nvPr/>
        </p:nvSpPr>
        <p:spPr bwMode="auto">
          <a:xfrm>
            <a:off x="1016000" y="4603750"/>
            <a:ext cx="2152650" cy="366713"/>
          </a:xfrm>
          <a:prstGeom prst="rect">
            <a:avLst/>
          </a:prstGeom>
          <a:noFill/>
          <a:ln w="9525">
            <a:noFill/>
            <a:miter lim="800000"/>
            <a:headEnd/>
            <a:tailEnd/>
          </a:ln>
        </p:spPr>
        <p:txBody>
          <a:bodyPr>
            <a:spAutoFit/>
          </a:bodyPr>
          <a:lstStyle/>
          <a:p>
            <a:pPr algn="ctr">
              <a:spcBef>
                <a:spcPct val="50000"/>
              </a:spcBef>
            </a:pPr>
            <a:r>
              <a:rPr lang="en-US" sz="1800"/>
              <a:t>Site S1</a:t>
            </a:r>
          </a:p>
        </p:txBody>
      </p:sp>
      <p:sp>
        <p:nvSpPr>
          <p:cNvPr id="112648" name="Rectangle 8"/>
          <p:cNvSpPr>
            <a:spLocks noChangeArrowheads="1"/>
          </p:cNvSpPr>
          <p:nvPr/>
        </p:nvSpPr>
        <p:spPr bwMode="auto">
          <a:xfrm>
            <a:off x="769938" y="1925638"/>
            <a:ext cx="2794000" cy="2747962"/>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112649" name="Oval 9"/>
          <p:cNvSpPr>
            <a:spLocks noChangeArrowheads="1"/>
          </p:cNvSpPr>
          <p:nvPr/>
        </p:nvSpPr>
        <p:spPr bwMode="auto">
          <a:xfrm>
            <a:off x="1243013" y="1997075"/>
            <a:ext cx="779462" cy="836613"/>
          </a:xfrm>
          <a:prstGeom prst="ellipse">
            <a:avLst/>
          </a:prstGeom>
          <a:solidFill>
            <a:schemeClr val="accent1"/>
          </a:solidFill>
          <a:ln w="9525">
            <a:solidFill>
              <a:schemeClr val="tx1"/>
            </a:solidFill>
            <a:round/>
            <a:headEnd/>
            <a:tailEnd/>
          </a:ln>
        </p:spPr>
        <p:txBody>
          <a:bodyPr wrap="none" anchor="ctr"/>
          <a:lstStyle/>
          <a:p>
            <a:pPr algn="ctr"/>
            <a:r>
              <a:rPr lang="en-US"/>
              <a:t>P1</a:t>
            </a:r>
          </a:p>
        </p:txBody>
      </p:sp>
      <p:sp>
        <p:nvSpPr>
          <p:cNvPr id="112650" name="Oval 10"/>
          <p:cNvSpPr>
            <a:spLocks noChangeArrowheads="1"/>
          </p:cNvSpPr>
          <p:nvPr/>
        </p:nvSpPr>
        <p:spPr bwMode="auto">
          <a:xfrm>
            <a:off x="1017588" y="3424238"/>
            <a:ext cx="779462" cy="833437"/>
          </a:xfrm>
          <a:prstGeom prst="ellipse">
            <a:avLst/>
          </a:prstGeom>
          <a:solidFill>
            <a:schemeClr val="accent1"/>
          </a:solidFill>
          <a:ln w="9525" algn="ctr">
            <a:solidFill>
              <a:schemeClr val="tx1"/>
            </a:solidFill>
            <a:round/>
            <a:headEnd/>
            <a:tailEnd/>
          </a:ln>
        </p:spPr>
        <p:txBody>
          <a:bodyPr wrap="none" anchor="ctr"/>
          <a:lstStyle/>
          <a:p>
            <a:pPr algn="ctr"/>
            <a:r>
              <a:rPr lang="en-US"/>
              <a:t>P4</a:t>
            </a:r>
          </a:p>
        </p:txBody>
      </p:sp>
      <p:sp>
        <p:nvSpPr>
          <p:cNvPr id="112651" name="Oval 11"/>
          <p:cNvSpPr>
            <a:spLocks noChangeArrowheads="1"/>
          </p:cNvSpPr>
          <p:nvPr/>
        </p:nvSpPr>
        <p:spPr bwMode="auto">
          <a:xfrm>
            <a:off x="2408238" y="3444875"/>
            <a:ext cx="779462" cy="835025"/>
          </a:xfrm>
          <a:prstGeom prst="ellipse">
            <a:avLst/>
          </a:prstGeom>
          <a:solidFill>
            <a:schemeClr val="accent1"/>
          </a:solidFill>
          <a:ln w="9525" algn="ctr">
            <a:solidFill>
              <a:schemeClr val="tx1"/>
            </a:solidFill>
            <a:round/>
            <a:headEnd/>
            <a:tailEnd/>
          </a:ln>
        </p:spPr>
        <p:txBody>
          <a:bodyPr wrap="none" anchor="ctr"/>
          <a:lstStyle/>
          <a:p>
            <a:pPr algn="ctr"/>
            <a:r>
              <a:rPr lang="en-US"/>
              <a:t>P2</a:t>
            </a:r>
          </a:p>
        </p:txBody>
      </p:sp>
      <p:sp>
        <p:nvSpPr>
          <p:cNvPr id="112652" name="Line 12"/>
          <p:cNvSpPr>
            <a:spLocks noChangeShapeType="1"/>
          </p:cNvSpPr>
          <p:nvPr/>
        </p:nvSpPr>
        <p:spPr bwMode="auto">
          <a:xfrm flipH="1">
            <a:off x="1776413" y="3919538"/>
            <a:ext cx="639762" cy="3175"/>
          </a:xfrm>
          <a:prstGeom prst="line">
            <a:avLst/>
          </a:prstGeom>
          <a:noFill/>
          <a:ln w="9525">
            <a:solidFill>
              <a:schemeClr val="tx1"/>
            </a:solidFill>
            <a:round/>
            <a:headEnd/>
            <a:tailEnd type="triangle" w="med" len="med"/>
          </a:ln>
        </p:spPr>
        <p:txBody>
          <a:bodyPr wrap="none"/>
          <a:lstStyle/>
          <a:p>
            <a:endParaRPr lang="en-US"/>
          </a:p>
        </p:txBody>
      </p:sp>
      <p:sp>
        <p:nvSpPr>
          <p:cNvPr id="112653" name="Line 13"/>
          <p:cNvSpPr>
            <a:spLocks noChangeShapeType="1"/>
          </p:cNvSpPr>
          <p:nvPr/>
        </p:nvSpPr>
        <p:spPr bwMode="auto">
          <a:xfrm flipH="1" flipV="1">
            <a:off x="1952625" y="2722563"/>
            <a:ext cx="806450" cy="722312"/>
          </a:xfrm>
          <a:prstGeom prst="line">
            <a:avLst/>
          </a:prstGeom>
          <a:noFill/>
          <a:ln w="9525">
            <a:solidFill>
              <a:schemeClr val="tx1"/>
            </a:solidFill>
            <a:round/>
            <a:headEnd/>
            <a:tailEnd type="triangle" w="med" len="med"/>
          </a:ln>
        </p:spPr>
        <p:txBody>
          <a:bodyPr wrap="none"/>
          <a:lstStyle/>
          <a:p>
            <a:endParaRPr lang="en-US"/>
          </a:p>
        </p:txBody>
      </p:sp>
      <p:sp>
        <p:nvSpPr>
          <p:cNvPr id="112655" name="Text Box 15"/>
          <p:cNvSpPr txBox="1">
            <a:spLocks noChangeArrowheads="1"/>
          </p:cNvSpPr>
          <p:nvPr/>
        </p:nvSpPr>
        <p:spPr bwMode="auto">
          <a:xfrm>
            <a:off x="4735513" y="4552950"/>
            <a:ext cx="2578100" cy="365125"/>
          </a:xfrm>
          <a:prstGeom prst="rect">
            <a:avLst/>
          </a:prstGeom>
          <a:noFill/>
          <a:ln w="9525">
            <a:noFill/>
            <a:miter lim="800000"/>
            <a:headEnd/>
            <a:tailEnd/>
          </a:ln>
        </p:spPr>
        <p:txBody>
          <a:bodyPr>
            <a:spAutoFit/>
          </a:bodyPr>
          <a:lstStyle/>
          <a:p>
            <a:pPr algn="ctr">
              <a:spcBef>
                <a:spcPct val="50000"/>
              </a:spcBef>
            </a:pPr>
            <a:r>
              <a:rPr lang="en-US" sz="1800"/>
              <a:t>Site S2</a:t>
            </a:r>
          </a:p>
        </p:txBody>
      </p:sp>
      <p:sp>
        <p:nvSpPr>
          <p:cNvPr id="112657" name="Rectangle 17"/>
          <p:cNvSpPr>
            <a:spLocks noChangeArrowheads="1"/>
          </p:cNvSpPr>
          <p:nvPr/>
        </p:nvSpPr>
        <p:spPr bwMode="auto">
          <a:xfrm>
            <a:off x="4441825" y="1906588"/>
            <a:ext cx="3344863" cy="2716212"/>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112658" name="Oval 18"/>
          <p:cNvSpPr>
            <a:spLocks noChangeArrowheads="1"/>
          </p:cNvSpPr>
          <p:nvPr/>
        </p:nvSpPr>
        <p:spPr bwMode="auto">
          <a:xfrm>
            <a:off x="4735513" y="2111375"/>
            <a:ext cx="774700" cy="754063"/>
          </a:xfrm>
          <a:prstGeom prst="ellipse">
            <a:avLst/>
          </a:prstGeom>
          <a:solidFill>
            <a:schemeClr val="accent1"/>
          </a:solidFill>
          <a:ln w="9525" algn="ctr">
            <a:solidFill>
              <a:schemeClr val="tx1"/>
            </a:solidFill>
            <a:round/>
            <a:headEnd/>
            <a:tailEnd/>
          </a:ln>
        </p:spPr>
        <p:txBody>
          <a:bodyPr wrap="none" anchor="ctr"/>
          <a:lstStyle/>
          <a:p>
            <a:pPr algn="ctr"/>
            <a:r>
              <a:rPr lang="en-US"/>
              <a:t>P3</a:t>
            </a:r>
          </a:p>
        </p:txBody>
      </p:sp>
      <p:sp>
        <p:nvSpPr>
          <p:cNvPr id="112661" name="Oval 21"/>
          <p:cNvSpPr>
            <a:spLocks noChangeArrowheads="1"/>
          </p:cNvSpPr>
          <p:nvPr/>
        </p:nvSpPr>
        <p:spPr bwMode="auto">
          <a:xfrm>
            <a:off x="6708775" y="3582988"/>
            <a:ext cx="830263" cy="779462"/>
          </a:xfrm>
          <a:prstGeom prst="ellipse">
            <a:avLst/>
          </a:prstGeom>
          <a:solidFill>
            <a:schemeClr val="accent1"/>
          </a:solidFill>
          <a:ln w="9525" algn="ctr">
            <a:solidFill>
              <a:schemeClr val="tx1"/>
            </a:solidFill>
            <a:round/>
            <a:headEnd/>
            <a:tailEnd/>
          </a:ln>
        </p:spPr>
        <p:txBody>
          <a:bodyPr wrap="none" anchor="ctr"/>
          <a:lstStyle/>
          <a:p>
            <a:pPr algn="ctr"/>
            <a:r>
              <a:rPr lang="en-US"/>
              <a:t>P5</a:t>
            </a:r>
          </a:p>
        </p:txBody>
      </p:sp>
      <p:sp>
        <p:nvSpPr>
          <p:cNvPr id="112666" name="Line 26"/>
          <p:cNvSpPr>
            <a:spLocks noChangeShapeType="1"/>
          </p:cNvSpPr>
          <p:nvPr/>
        </p:nvSpPr>
        <p:spPr bwMode="auto">
          <a:xfrm>
            <a:off x="5457825" y="2700338"/>
            <a:ext cx="1349375" cy="1000125"/>
          </a:xfrm>
          <a:prstGeom prst="line">
            <a:avLst/>
          </a:prstGeom>
          <a:noFill/>
          <a:ln w="9525">
            <a:solidFill>
              <a:schemeClr val="tx1"/>
            </a:solidFill>
            <a:round/>
            <a:headEnd/>
            <a:tailEnd type="triangle" w="med" len="med"/>
          </a:ln>
        </p:spPr>
        <p:txBody>
          <a:bodyPr wrap="none"/>
          <a:lstStyle/>
          <a:p>
            <a:endParaRPr lang="en-US"/>
          </a:p>
        </p:txBody>
      </p:sp>
      <p:sp>
        <p:nvSpPr>
          <p:cNvPr id="112667" name="Line 27"/>
          <p:cNvSpPr>
            <a:spLocks noChangeShapeType="1"/>
          </p:cNvSpPr>
          <p:nvPr/>
        </p:nvSpPr>
        <p:spPr bwMode="auto">
          <a:xfrm flipH="1">
            <a:off x="3178175" y="2801938"/>
            <a:ext cx="1727200" cy="1131887"/>
          </a:xfrm>
          <a:prstGeom prst="line">
            <a:avLst/>
          </a:prstGeom>
          <a:noFill/>
          <a:ln w="9525">
            <a:solidFill>
              <a:schemeClr val="tx1"/>
            </a:solidFill>
            <a:round/>
            <a:headEnd/>
            <a:tailEnd type="triangle" w="med" len="med"/>
          </a:ln>
        </p:spPr>
        <p:txBody>
          <a:bodyPr wrap="none"/>
          <a:lstStyle/>
          <a:p>
            <a:endParaRPr lang="en-US"/>
          </a:p>
        </p:txBody>
      </p:sp>
      <p:sp>
        <p:nvSpPr>
          <p:cNvPr id="112668" name="Text Box 28"/>
          <p:cNvSpPr txBox="1">
            <a:spLocks noChangeArrowheads="1"/>
          </p:cNvSpPr>
          <p:nvPr/>
        </p:nvSpPr>
        <p:spPr bwMode="auto">
          <a:xfrm>
            <a:off x="3071813" y="1893888"/>
            <a:ext cx="1554162" cy="457200"/>
          </a:xfrm>
          <a:prstGeom prst="rect">
            <a:avLst/>
          </a:prstGeom>
          <a:noFill/>
          <a:ln w="9525">
            <a:noFill/>
            <a:miter lim="800000"/>
            <a:headEnd/>
            <a:tailEnd/>
          </a:ln>
        </p:spPr>
        <p:txBody>
          <a:bodyPr wrap="none">
            <a:spAutoFit/>
          </a:bodyPr>
          <a:lstStyle/>
          <a:p>
            <a:r>
              <a:rPr kumimoji="1" lang="en-US"/>
              <a:t>(P1,P1,P3)</a:t>
            </a:r>
          </a:p>
        </p:txBody>
      </p:sp>
      <p:sp>
        <p:nvSpPr>
          <p:cNvPr id="112669" name="Text Box 29"/>
          <p:cNvSpPr txBox="1">
            <a:spLocks noChangeArrowheads="1"/>
          </p:cNvSpPr>
          <p:nvPr/>
        </p:nvSpPr>
        <p:spPr bwMode="auto">
          <a:xfrm rot="2310703">
            <a:off x="5595938" y="2751138"/>
            <a:ext cx="1554162" cy="457200"/>
          </a:xfrm>
          <a:prstGeom prst="rect">
            <a:avLst/>
          </a:prstGeom>
          <a:noFill/>
          <a:ln w="9525">
            <a:noFill/>
            <a:miter lim="800000"/>
            <a:headEnd/>
            <a:tailEnd/>
          </a:ln>
        </p:spPr>
        <p:txBody>
          <a:bodyPr wrap="none">
            <a:spAutoFit/>
          </a:bodyPr>
          <a:lstStyle/>
          <a:p>
            <a:r>
              <a:rPr kumimoji="1" lang="en-US"/>
              <a:t>(P1,P1,P3)</a:t>
            </a:r>
          </a:p>
        </p:txBody>
      </p:sp>
      <p:sp>
        <p:nvSpPr>
          <p:cNvPr id="112670" name="Text Box 30"/>
          <p:cNvSpPr txBox="1">
            <a:spLocks noChangeArrowheads="1"/>
          </p:cNvSpPr>
          <p:nvPr/>
        </p:nvSpPr>
        <p:spPr bwMode="auto">
          <a:xfrm rot="-1997531">
            <a:off x="3143250" y="2895600"/>
            <a:ext cx="1554163" cy="457200"/>
          </a:xfrm>
          <a:prstGeom prst="rect">
            <a:avLst/>
          </a:prstGeom>
          <a:noFill/>
          <a:ln w="9525">
            <a:noFill/>
            <a:miter lim="800000"/>
            <a:headEnd/>
            <a:tailEnd/>
          </a:ln>
        </p:spPr>
        <p:txBody>
          <a:bodyPr wrap="none">
            <a:spAutoFit/>
          </a:bodyPr>
          <a:lstStyle/>
          <a:p>
            <a:r>
              <a:rPr kumimoji="1" lang="en-US"/>
              <a:t>(P1,P1,P3)</a:t>
            </a:r>
          </a:p>
        </p:txBody>
      </p:sp>
      <p:sp>
        <p:nvSpPr>
          <p:cNvPr id="112671" name="Text Box 31"/>
          <p:cNvSpPr txBox="1">
            <a:spLocks noChangeArrowheads="1"/>
          </p:cNvSpPr>
          <p:nvPr/>
        </p:nvSpPr>
        <p:spPr bwMode="auto">
          <a:xfrm rot="2532268">
            <a:off x="1765300" y="2692400"/>
            <a:ext cx="1633538" cy="457200"/>
          </a:xfrm>
          <a:prstGeom prst="rect">
            <a:avLst/>
          </a:prstGeom>
          <a:noFill/>
          <a:ln w="9525">
            <a:noFill/>
            <a:miter lim="800000"/>
            <a:headEnd/>
            <a:tailEnd/>
          </a:ln>
        </p:spPr>
        <p:txBody>
          <a:bodyPr>
            <a:spAutoFit/>
          </a:bodyPr>
          <a:lstStyle/>
          <a:p>
            <a:r>
              <a:rPr kumimoji="1" lang="en-US"/>
              <a:t>(P1,P1,P3)</a:t>
            </a:r>
          </a:p>
        </p:txBody>
      </p:sp>
      <p:sp>
        <p:nvSpPr>
          <p:cNvPr id="112672" name="Line 32"/>
          <p:cNvSpPr>
            <a:spLocks noChangeShapeType="1"/>
          </p:cNvSpPr>
          <p:nvPr/>
        </p:nvSpPr>
        <p:spPr bwMode="auto">
          <a:xfrm>
            <a:off x="2003425" y="2322513"/>
            <a:ext cx="2771775" cy="0"/>
          </a:xfrm>
          <a:prstGeom prst="line">
            <a:avLst/>
          </a:prstGeom>
          <a:noFill/>
          <a:ln w="9525">
            <a:solidFill>
              <a:schemeClr val="tx1"/>
            </a:solidFill>
            <a:round/>
            <a:headEnd/>
            <a:tailEnd type="triangle" w="med" len="med"/>
          </a:ln>
        </p:spPr>
        <p:txBody>
          <a:bodyPr wrap="none"/>
          <a:lstStyle/>
          <a:p>
            <a:endParaRPr lang="en-US"/>
          </a:p>
        </p:txBody>
      </p:sp>
      <p:sp>
        <p:nvSpPr>
          <p:cNvPr id="76821" name="Rectangle 33"/>
          <p:cNvSpPr>
            <a:spLocks noGrp="1" noChangeArrowheads="1"/>
          </p:cNvSpPr>
          <p:nvPr>
            <p:ph type="title"/>
          </p:nvPr>
        </p:nvSpPr>
        <p:spPr>
          <a:noFill/>
        </p:spPr>
        <p:txBody>
          <a:bodyPr/>
          <a:lstStyle/>
          <a:p>
            <a:r>
              <a:rPr lang="en-US" smtClean="0"/>
              <a:t>Deadlock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endCondLst>
                                    <p:cond evt="onNext" delay="0">
                                      <p:tgtEl>
                                        <p:sldTgt/>
                                      </p:tgtEl>
                                    </p:cond>
                                  </p:end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6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6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6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112649"/>
                                        </p:tgtEl>
                                        <p:attrNameLst>
                                          <p:attrName>style.visibility</p:attrName>
                                        </p:attrNameLst>
                                      </p:cBhvr>
                                      <p:to>
                                        <p:strVal val="visible"/>
                                      </p:to>
                                    </p:set>
                                    <p:animEffect transition="in" filter="strips(downLeft)">
                                      <p:cBhvr>
                                        <p:cTn id="21" dur="500"/>
                                        <p:tgtEl>
                                          <p:spTgt spid="112649"/>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112651"/>
                                        </p:tgtEl>
                                        <p:attrNameLst>
                                          <p:attrName>style.visibility</p:attrName>
                                        </p:attrNameLst>
                                      </p:cBhvr>
                                      <p:to>
                                        <p:strVal val="visible"/>
                                      </p:to>
                                    </p:set>
                                    <p:animEffect transition="in" filter="strips(downLeft)">
                                      <p:cBhvr>
                                        <p:cTn id="24" dur="500"/>
                                        <p:tgtEl>
                                          <p:spTgt spid="112651"/>
                                        </p:tgtEl>
                                      </p:cBhvr>
                                    </p:animEffect>
                                  </p:childTnLst>
                                </p:cTn>
                              </p:par>
                              <p:par>
                                <p:cTn id="25" presetID="18" presetClass="entr" presetSubtype="12" fill="hold" grpId="0" nodeType="withEffect">
                                  <p:stCondLst>
                                    <p:cond delay="0"/>
                                  </p:stCondLst>
                                  <p:childTnLst>
                                    <p:set>
                                      <p:cBhvr>
                                        <p:cTn id="26" dur="1" fill="hold">
                                          <p:stCondLst>
                                            <p:cond delay="0"/>
                                          </p:stCondLst>
                                        </p:cTn>
                                        <p:tgtEl>
                                          <p:spTgt spid="112650"/>
                                        </p:tgtEl>
                                        <p:attrNameLst>
                                          <p:attrName>style.visibility</p:attrName>
                                        </p:attrNameLst>
                                      </p:cBhvr>
                                      <p:to>
                                        <p:strVal val="visible"/>
                                      </p:to>
                                    </p:set>
                                    <p:animEffect transition="in" filter="strips(downLeft)">
                                      <p:cBhvr>
                                        <p:cTn id="27" dur="500"/>
                                        <p:tgtEl>
                                          <p:spTgt spid="112650"/>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112658"/>
                                        </p:tgtEl>
                                        <p:attrNameLst>
                                          <p:attrName>style.visibility</p:attrName>
                                        </p:attrNameLst>
                                      </p:cBhvr>
                                      <p:to>
                                        <p:strVal val="visible"/>
                                      </p:to>
                                    </p:set>
                                    <p:animEffect transition="in" filter="strips(downLeft)">
                                      <p:cBhvr>
                                        <p:cTn id="32" dur="500"/>
                                        <p:tgtEl>
                                          <p:spTgt spid="112658"/>
                                        </p:tgtEl>
                                      </p:cBhvr>
                                    </p:animEffect>
                                  </p:childTnLst>
                                </p:cTn>
                              </p:par>
                              <p:par>
                                <p:cTn id="33" presetID="18" presetClass="entr" presetSubtype="12" fill="hold" grpId="0" nodeType="withEffect">
                                  <p:stCondLst>
                                    <p:cond delay="0"/>
                                  </p:stCondLst>
                                  <p:childTnLst>
                                    <p:set>
                                      <p:cBhvr>
                                        <p:cTn id="34" dur="1" fill="hold">
                                          <p:stCondLst>
                                            <p:cond delay="0"/>
                                          </p:stCondLst>
                                        </p:cTn>
                                        <p:tgtEl>
                                          <p:spTgt spid="112661"/>
                                        </p:tgtEl>
                                        <p:attrNameLst>
                                          <p:attrName>style.visibility</p:attrName>
                                        </p:attrNameLst>
                                      </p:cBhvr>
                                      <p:to>
                                        <p:strVal val="visible"/>
                                      </p:to>
                                    </p:set>
                                    <p:animEffect transition="in" filter="strips(downLeft)">
                                      <p:cBhvr>
                                        <p:cTn id="35" dur="500"/>
                                        <p:tgtEl>
                                          <p:spTgt spid="112661"/>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112672"/>
                                        </p:tgtEl>
                                        <p:attrNameLst>
                                          <p:attrName>style.visibility</p:attrName>
                                        </p:attrNameLst>
                                      </p:cBhvr>
                                      <p:to>
                                        <p:strVal val="visible"/>
                                      </p:to>
                                    </p:set>
                                    <p:animEffect transition="in" filter="strips(downRight)">
                                      <p:cBhvr>
                                        <p:cTn id="40" dur="1000"/>
                                        <p:tgtEl>
                                          <p:spTgt spid="112672"/>
                                        </p:tgtEl>
                                      </p:cBhvr>
                                    </p:animEffect>
                                  </p:childTnLst>
                                </p:cTn>
                              </p:par>
                              <p:par>
                                <p:cTn id="41" presetID="18" presetClass="entr" presetSubtype="6" fill="hold" grpId="0" nodeType="withEffect">
                                  <p:stCondLst>
                                    <p:cond delay="0"/>
                                  </p:stCondLst>
                                  <p:childTnLst>
                                    <p:set>
                                      <p:cBhvr>
                                        <p:cTn id="42" dur="1" fill="hold">
                                          <p:stCondLst>
                                            <p:cond delay="0"/>
                                          </p:stCondLst>
                                        </p:cTn>
                                        <p:tgtEl>
                                          <p:spTgt spid="112668"/>
                                        </p:tgtEl>
                                        <p:attrNameLst>
                                          <p:attrName>style.visibility</p:attrName>
                                        </p:attrNameLst>
                                      </p:cBhvr>
                                      <p:to>
                                        <p:strVal val="visible"/>
                                      </p:to>
                                    </p:set>
                                    <p:animEffect transition="in" filter="strips(downRight)">
                                      <p:cBhvr>
                                        <p:cTn id="43" dur="1000"/>
                                        <p:tgtEl>
                                          <p:spTgt spid="112668"/>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12" fill="hold" grpId="0" nodeType="clickEffect">
                                  <p:stCondLst>
                                    <p:cond delay="0"/>
                                  </p:stCondLst>
                                  <p:childTnLst>
                                    <p:set>
                                      <p:cBhvr>
                                        <p:cTn id="47" dur="1" fill="hold">
                                          <p:stCondLst>
                                            <p:cond delay="0"/>
                                          </p:stCondLst>
                                        </p:cTn>
                                        <p:tgtEl>
                                          <p:spTgt spid="112667"/>
                                        </p:tgtEl>
                                        <p:attrNameLst>
                                          <p:attrName>style.visibility</p:attrName>
                                        </p:attrNameLst>
                                      </p:cBhvr>
                                      <p:to>
                                        <p:strVal val="visible"/>
                                      </p:to>
                                    </p:set>
                                    <p:animEffect transition="in" filter="strips(downLeft)">
                                      <p:cBhvr>
                                        <p:cTn id="48" dur="1000"/>
                                        <p:tgtEl>
                                          <p:spTgt spid="112667"/>
                                        </p:tgtEl>
                                      </p:cBhvr>
                                    </p:animEffect>
                                  </p:childTnLst>
                                </p:cTn>
                              </p:par>
                              <p:par>
                                <p:cTn id="49" presetID="18" presetClass="entr" presetSubtype="12" fill="hold" grpId="0" nodeType="withEffect">
                                  <p:stCondLst>
                                    <p:cond delay="0"/>
                                  </p:stCondLst>
                                  <p:childTnLst>
                                    <p:set>
                                      <p:cBhvr>
                                        <p:cTn id="50" dur="1" fill="hold">
                                          <p:stCondLst>
                                            <p:cond delay="0"/>
                                          </p:stCondLst>
                                        </p:cTn>
                                        <p:tgtEl>
                                          <p:spTgt spid="112670"/>
                                        </p:tgtEl>
                                        <p:attrNameLst>
                                          <p:attrName>style.visibility</p:attrName>
                                        </p:attrNameLst>
                                      </p:cBhvr>
                                      <p:to>
                                        <p:strVal val="visible"/>
                                      </p:to>
                                    </p:set>
                                    <p:animEffect transition="in" filter="strips(downLeft)">
                                      <p:cBhvr>
                                        <p:cTn id="51" dur="1000"/>
                                        <p:tgtEl>
                                          <p:spTgt spid="112670"/>
                                        </p:tgtEl>
                                      </p:cBhvr>
                                    </p:animEffect>
                                  </p:childTnLst>
                                </p:cTn>
                              </p:par>
                            </p:childTnLst>
                          </p:cTn>
                        </p:par>
                        <p:par>
                          <p:cTn id="52" fill="hold">
                            <p:stCondLst>
                              <p:cond delay="1000"/>
                            </p:stCondLst>
                            <p:childTnLst>
                              <p:par>
                                <p:cTn id="53" presetID="18" presetClass="entr" presetSubtype="6" fill="hold" grpId="0" nodeType="afterEffect">
                                  <p:stCondLst>
                                    <p:cond delay="0"/>
                                  </p:stCondLst>
                                  <p:childTnLst>
                                    <p:set>
                                      <p:cBhvr>
                                        <p:cTn id="54" dur="1" fill="hold">
                                          <p:stCondLst>
                                            <p:cond delay="0"/>
                                          </p:stCondLst>
                                        </p:cTn>
                                        <p:tgtEl>
                                          <p:spTgt spid="112666"/>
                                        </p:tgtEl>
                                        <p:attrNameLst>
                                          <p:attrName>style.visibility</p:attrName>
                                        </p:attrNameLst>
                                      </p:cBhvr>
                                      <p:to>
                                        <p:strVal val="visible"/>
                                      </p:to>
                                    </p:set>
                                    <p:animEffect transition="in" filter="strips(downRight)">
                                      <p:cBhvr>
                                        <p:cTn id="55" dur="1000"/>
                                        <p:tgtEl>
                                          <p:spTgt spid="112666"/>
                                        </p:tgtEl>
                                      </p:cBhvr>
                                    </p:animEffect>
                                  </p:childTnLst>
                                </p:cTn>
                              </p:par>
                            </p:childTnLst>
                          </p:cTn>
                        </p:par>
                        <p:par>
                          <p:cTn id="56" fill="hold">
                            <p:stCondLst>
                              <p:cond delay="2000"/>
                            </p:stCondLst>
                            <p:childTnLst>
                              <p:par>
                                <p:cTn id="57" presetID="18" presetClass="entr" presetSubtype="6" fill="hold" grpId="0" nodeType="afterEffect">
                                  <p:stCondLst>
                                    <p:cond delay="0"/>
                                  </p:stCondLst>
                                  <p:childTnLst>
                                    <p:set>
                                      <p:cBhvr>
                                        <p:cTn id="58" dur="1" fill="hold">
                                          <p:stCondLst>
                                            <p:cond delay="0"/>
                                          </p:stCondLst>
                                        </p:cTn>
                                        <p:tgtEl>
                                          <p:spTgt spid="112669"/>
                                        </p:tgtEl>
                                        <p:attrNameLst>
                                          <p:attrName>style.visibility</p:attrName>
                                        </p:attrNameLst>
                                      </p:cBhvr>
                                      <p:to>
                                        <p:strVal val="visible"/>
                                      </p:to>
                                    </p:set>
                                    <p:animEffect transition="in" filter="strips(downRight)">
                                      <p:cBhvr>
                                        <p:cTn id="59" dur="1000"/>
                                        <p:tgtEl>
                                          <p:spTgt spid="112669"/>
                                        </p:tgtEl>
                                      </p:cBhvr>
                                    </p:animEffect>
                                  </p:childTnLst>
                                </p:cTn>
                              </p:par>
                            </p:childTnLst>
                          </p:cTn>
                        </p:par>
                      </p:childTnLst>
                    </p:cTn>
                  </p:par>
                  <p:par>
                    <p:cTn id="60" fill="hold">
                      <p:stCondLst>
                        <p:cond delay="indefinite"/>
                      </p:stCondLst>
                      <p:childTnLst>
                        <p:par>
                          <p:cTn id="61" fill="hold">
                            <p:stCondLst>
                              <p:cond delay="0"/>
                            </p:stCondLst>
                            <p:childTnLst>
                              <p:par>
                                <p:cTn id="62" presetID="18" presetClass="entr" presetSubtype="9" fill="hold" grpId="0" nodeType="clickEffect">
                                  <p:stCondLst>
                                    <p:cond delay="0"/>
                                  </p:stCondLst>
                                  <p:childTnLst>
                                    <p:set>
                                      <p:cBhvr>
                                        <p:cTn id="63" dur="1" fill="hold">
                                          <p:stCondLst>
                                            <p:cond delay="0"/>
                                          </p:stCondLst>
                                        </p:cTn>
                                        <p:tgtEl>
                                          <p:spTgt spid="112653"/>
                                        </p:tgtEl>
                                        <p:attrNameLst>
                                          <p:attrName>style.visibility</p:attrName>
                                        </p:attrNameLst>
                                      </p:cBhvr>
                                      <p:to>
                                        <p:strVal val="visible"/>
                                      </p:to>
                                    </p:set>
                                    <p:animEffect transition="in" filter="strips(upLeft)">
                                      <p:cBhvr>
                                        <p:cTn id="64" dur="500"/>
                                        <p:tgtEl>
                                          <p:spTgt spid="112653"/>
                                        </p:tgtEl>
                                      </p:cBhvr>
                                    </p:animEffect>
                                  </p:childTnLst>
                                </p:cTn>
                              </p:par>
                              <p:par>
                                <p:cTn id="65" presetID="18" presetClass="entr" presetSubtype="9" fill="hold" grpId="0" nodeType="withEffect">
                                  <p:stCondLst>
                                    <p:cond delay="0"/>
                                  </p:stCondLst>
                                  <p:childTnLst>
                                    <p:set>
                                      <p:cBhvr>
                                        <p:cTn id="66" dur="1" fill="hold">
                                          <p:stCondLst>
                                            <p:cond delay="0"/>
                                          </p:stCondLst>
                                        </p:cTn>
                                        <p:tgtEl>
                                          <p:spTgt spid="112671"/>
                                        </p:tgtEl>
                                        <p:attrNameLst>
                                          <p:attrName>style.visibility</p:attrName>
                                        </p:attrNameLst>
                                      </p:cBhvr>
                                      <p:to>
                                        <p:strVal val="visible"/>
                                      </p:to>
                                    </p:set>
                                    <p:animEffect transition="in" filter="strips(upLeft)">
                                      <p:cBhvr>
                                        <p:cTn id="67" dur="500"/>
                                        <p:tgtEl>
                                          <p:spTgt spid="112671"/>
                                        </p:tgtEl>
                                      </p:cBhvr>
                                    </p:animEffect>
                                  </p:childTnLst>
                                </p:cTn>
                              </p:par>
                              <p:par>
                                <p:cTn id="68" presetID="18" presetClass="entr" presetSubtype="12" fill="hold" grpId="0" nodeType="withEffect">
                                  <p:stCondLst>
                                    <p:cond delay="0"/>
                                  </p:stCondLst>
                                  <p:childTnLst>
                                    <p:set>
                                      <p:cBhvr>
                                        <p:cTn id="69" dur="1" fill="hold">
                                          <p:stCondLst>
                                            <p:cond delay="0"/>
                                          </p:stCondLst>
                                        </p:cTn>
                                        <p:tgtEl>
                                          <p:spTgt spid="112652"/>
                                        </p:tgtEl>
                                        <p:attrNameLst>
                                          <p:attrName>style.visibility</p:attrName>
                                        </p:attrNameLst>
                                      </p:cBhvr>
                                      <p:to>
                                        <p:strVal val="visible"/>
                                      </p:to>
                                    </p:set>
                                    <p:animEffect transition="in" filter="strips(downLeft)">
                                      <p:cBhvr>
                                        <p:cTn id="70" dur="500"/>
                                        <p:tgtEl>
                                          <p:spTgt spid="112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P spid="112647" grpId="0"/>
      <p:bldP spid="112648" grpId="0" animBg="1"/>
      <p:bldP spid="112649" grpId="0" animBg="1"/>
      <p:bldP spid="112650" grpId="0" animBg="1"/>
      <p:bldP spid="112651" grpId="0" animBg="1"/>
      <p:bldP spid="112652" grpId="0" animBg="1"/>
      <p:bldP spid="112653" grpId="0" animBg="1"/>
      <p:bldP spid="112655" grpId="0"/>
      <p:bldP spid="112657" grpId="0" animBg="1"/>
      <p:bldP spid="112658" grpId="0" animBg="1"/>
      <p:bldP spid="112661" grpId="0" animBg="1"/>
      <p:bldP spid="112666" grpId="0" animBg="1"/>
      <p:bldP spid="112667" grpId="0" animBg="1"/>
      <p:bldP spid="112668" grpId="0"/>
      <p:bldP spid="112669" grpId="0"/>
      <p:bldP spid="112670" grpId="0"/>
      <p:bldP spid="112671" grpId="0"/>
      <p:bldP spid="11267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body" idx="1"/>
          </p:nvPr>
        </p:nvSpPr>
        <p:spPr>
          <a:xfrm>
            <a:off x="304800" y="804863"/>
            <a:ext cx="8607425" cy="5443537"/>
          </a:xfrm>
        </p:spPr>
        <p:txBody>
          <a:bodyPr/>
          <a:lstStyle/>
          <a:p>
            <a:r>
              <a:rPr lang="en-US" smtClean="0"/>
              <a:t>Ways for recovery from deadlock</a:t>
            </a:r>
          </a:p>
          <a:p>
            <a:pPr lvl="1"/>
            <a:r>
              <a:rPr lang="en-US" smtClean="0"/>
              <a:t>It is not sufficient to simply detect deadlocks. The system must also have some way to recover from a detected deadlock</a:t>
            </a:r>
          </a:p>
          <a:p>
            <a:pPr lvl="1"/>
            <a:r>
              <a:rPr lang="en-US" smtClean="0"/>
              <a:t>Ways to recover from deadlock</a:t>
            </a:r>
          </a:p>
          <a:p>
            <a:pPr marL="1204913" lvl="2" indent="-347663"/>
            <a:r>
              <a:rPr lang="en-US" smtClean="0"/>
              <a:t>Asking for operator intervention</a:t>
            </a:r>
          </a:p>
          <a:p>
            <a:pPr marL="1204913" lvl="2" indent="-347663"/>
            <a:r>
              <a:rPr lang="en-US" smtClean="0"/>
              <a:t>Termination of process(es)</a:t>
            </a:r>
          </a:p>
          <a:p>
            <a:pPr marL="1204913" lvl="2" indent="-347663"/>
            <a:r>
              <a:rPr lang="en-US" smtClean="0"/>
              <a:t>Rollback of process(es)</a:t>
            </a:r>
          </a:p>
          <a:p>
            <a:pPr marL="1204913" lvl="2" indent="-347663">
              <a:buFont typeface="Wingdings 2" pitchFamily="18" charset="2"/>
              <a:buNone/>
            </a:pPr>
            <a:endParaRPr lang="en-US" smtClean="0"/>
          </a:p>
        </p:txBody>
      </p:sp>
      <p:sp>
        <p:nvSpPr>
          <p:cNvPr id="77827" name="Rectangle 6"/>
          <p:cNvSpPr>
            <a:spLocks noChangeArrowheads="1"/>
          </p:cNvSpPr>
          <p:nvPr/>
        </p:nvSpPr>
        <p:spPr bwMode="auto">
          <a:xfrm>
            <a:off x="0" y="0"/>
            <a:ext cx="9144000" cy="681038"/>
          </a:xfrm>
          <a:prstGeom prst="rect">
            <a:avLst/>
          </a:prstGeom>
          <a:noFill/>
          <a:ln w="9525">
            <a:noFill/>
            <a:miter lim="800000"/>
            <a:headEnd/>
            <a:tailEnd/>
          </a:ln>
        </p:spPr>
        <p:txBody>
          <a:bodyPr anchor="b"/>
          <a:lstStyle/>
          <a:p>
            <a:pPr algn="ctr"/>
            <a:r>
              <a:rPr kumimoji="1" lang="en-US" sz="3600">
                <a:solidFill>
                  <a:srgbClr val="000099"/>
                </a:solidFill>
              </a:rPr>
              <a:t>Deadlock</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type="body" idx="1"/>
          </p:nvPr>
        </p:nvSpPr>
        <p:spPr>
          <a:xfrm>
            <a:off x="304800" y="1295400"/>
            <a:ext cx="8382000" cy="4876800"/>
          </a:xfrm>
        </p:spPr>
        <p:txBody>
          <a:bodyPr/>
          <a:lstStyle/>
          <a:p>
            <a:r>
              <a:rPr lang="en-US" smtClean="0"/>
              <a:t>Issues in recovery from deadlock</a:t>
            </a:r>
          </a:p>
          <a:p>
            <a:pPr lvl="1"/>
            <a:r>
              <a:rPr lang="en-US" smtClean="0"/>
              <a:t>2 important issues in the recovery action are</a:t>
            </a:r>
          </a:p>
          <a:p>
            <a:pPr marL="1204913" lvl="2" indent="-347663"/>
            <a:r>
              <a:rPr lang="en-US" smtClean="0"/>
              <a:t>Selection of victim(s)</a:t>
            </a:r>
          </a:p>
          <a:p>
            <a:pPr marL="1716088" lvl="3" indent="-396875"/>
            <a:r>
              <a:rPr lang="en-US" smtClean="0"/>
              <a:t>Major factors</a:t>
            </a:r>
          </a:p>
          <a:p>
            <a:pPr marL="2174875" lvl="4" indent="-344488"/>
            <a:r>
              <a:rPr lang="en-US" smtClean="0"/>
              <a:t>Minimization of recovery cost</a:t>
            </a:r>
          </a:p>
          <a:p>
            <a:pPr marL="2174875" lvl="4" indent="-344488"/>
            <a:r>
              <a:rPr lang="en-US" smtClean="0"/>
              <a:t>Prevention of starvation</a:t>
            </a:r>
          </a:p>
          <a:p>
            <a:pPr marL="1204913" lvl="2" indent="-347663"/>
            <a:r>
              <a:rPr lang="en-US" smtClean="0"/>
              <a:t>Use of transaction mechanisms</a:t>
            </a:r>
          </a:p>
        </p:txBody>
      </p:sp>
      <p:sp>
        <p:nvSpPr>
          <p:cNvPr id="78851" name="Rectangle 6"/>
          <p:cNvSpPr>
            <a:spLocks noChangeArrowheads="1"/>
          </p:cNvSpPr>
          <p:nvPr/>
        </p:nvSpPr>
        <p:spPr bwMode="auto">
          <a:xfrm>
            <a:off x="0" y="0"/>
            <a:ext cx="9144000" cy="827088"/>
          </a:xfrm>
          <a:prstGeom prst="rect">
            <a:avLst/>
          </a:prstGeom>
          <a:noFill/>
          <a:ln w="9525">
            <a:noFill/>
            <a:miter lim="800000"/>
            <a:headEnd/>
            <a:tailEnd/>
          </a:ln>
        </p:spPr>
        <p:txBody>
          <a:bodyPr anchor="b"/>
          <a:lstStyle/>
          <a:p>
            <a:pPr algn="ctr"/>
            <a:r>
              <a:rPr kumimoji="1" lang="en-US" sz="3600">
                <a:solidFill>
                  <a:srgbClr val="000099"/>
                </a:solidFill>
              </a:rPr>
              <a:t>Deadlock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smtClean="0"/>
              <a:t>Election algorithms </a:t>
            </a:r>
          </a:p>
        </p:txBody>
      </p:sp>
      <p:sp>
        <p:nvSpPr>
          <p:cNvPr id="79875" name="Rectangle 3"/>
          <p:cNvSpPr>
            <a:spLocks noGrp="1" noChangeArrowheads="1"/>
          </p:cNvSpPr>
          <p:nvPr>
            <p:ph type="body" idx="1"/>
          </p:nvPr>
        </p:nvSpPr>
        <p:spPr>
          <a:xfrm>
            <a:off x="304800" y="641350"/>
            <a:ext cx="8610600" cy="5965825"/>
          </a:xfrm>
        </p:spPr>
        <p:txBody>
          <a:bodyPr/>
          <a:lstStyle/>
          <a:p>
            <a:r>
              <a:rPr lang="en-US" smtClean="0">
                <a:solidFill>
                  <a:schemeClr val="tx1"/>
                </a:solidFill>
              </a:rPr>
              <a:t>EAs are meant for electing a coordinator from among the currently running processes in such a manner that at any instance of time there is a single coordinator for all processes in the system</a:t>
            </a:r>
          </a:p>
          <a:p>
            <a:r>
              <a:rPr lang="en-US" smtClean="0">
                <a:solidFill>
                  <a:schemeClr val="tx1"/>
                </a:solidFill>
              </a:rPr>
              <a:t>EAs are based on following assumptions</a:t>
            </a:r>
          </a:p>
          <a:p>
            <a:pPr lvl="1"/>
            <a:r>
              <a:rPr lang="en-US" smtClean="0"/>
              <a:t>Each process in the system has a unique priority number</a:t>
            </a:r>
          </a:p>
          <a:p>
            <a:pPr lvl="1"/>
            <a:r>
              <a:rPr lang="en-US" smtClean="0"/>
              <a:t>Whenever an election is held, the process having highest priority number is elected as the coordinator</a:t>
            </a:r>
          </a:p>
          <a:p>
            <a:pPr lvl="1"/>
            <a:r>
              <a:rPr lang="en-US" smtClean="0"/>
              <a:t>On recovery, a failed process can take appropriate actions to rejoin the set of active processes</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body" idx="1"/>
          </p:nvPr>
        </p:nvSpPr>
        <p:spPr>
          <a:xfrm>
            <a:off x="228600" y="536575"/>
            <a:ext cx="8712200" cy="6022975"/>
          </a:xfrm>
        </p:spPr>
        <p:txBody>
          <a:bodyPr/>
          <a:lstStyle/>
          <a:p>
            <a:r>
              <a:rPr lang="en-US" smtClean="0"/>
              <a:t>The bully algorithm</a:t>
            </a:r>
          </a:p>
          <a:p>
            <a:pPr lvl="1"/>
            <a:r>
              <a:rPr lang="en-US" smtClean="0"/>
              <a:t>Every process knows the priority number of every other process in the system</a:t>
            </a:r>
          </a:p>
          <a:p>
            <a:pPr lvl="1"/>
            <a:r>
              <a:rPr lang="en-US" smtClean="0"/>
              <a:t>When a process </a:t>
            </a:r>
            <a:r>
              <a:rPr lang="en-US" smtClean="0">
                <a:solidFill>
                  <a:srgbClr val="0000CC"/>
                </a:solidFill>
              </a:rPr>
              <a:t>P</a:t>
            </a:r>
            <a:r>
              <a:rPr lang="en-US" baseline="-25000" smtClean="0">
                <a:solidFill>
                  <a:srgbClr val="0000CC"/>
                </a:solidFill>
              </a:rPr>
              <a:t>i</a:t>
            </a:r>
            <a:r>
              <a:rPr lang="en-US" smtClean="0"/>
              <a:t> sends </a:t>
            </a:r>
            <a:r>
              <a:rPr lang="en-US" smtClean="0">
                <a:solidFill>
                  <a:srgbClr val="0000CC"/>
                </a:solidFill>
              </a:rPr>
              <a:t>REQUEST</a:t>
            </a:r>
            <a:r>
              <a:rPr lang="en-US" smtClean="0"/>
              <a:t> message to coordinator and does not get reply within fixed time-out interval </a:t>
            </a:r>
            <a:r>
              <a:rPr lang="en-US" i="1" smtClean="0">
                <a:solidFill>
                  <a:srgbClr val="0000CC"/>
                </a:solidFill>
              </a:rPr>
              <a:t>T</a:t>
            </a:r>
            <a:r>
              <a:rPr lang="en-US" smtClean="0"/>
              <a:t>, it assumes that coordinator has failed and </a:t>
            </a:r>
            <a:r>
              <a:rPr lang="en-US" smtClean="0">
                <a:solidFill>
                  <a:srgbClr val="0000CC"/>
                </a:solidFill>
              </a:rPr>
              <a:t>P</a:t>
            </a:r>
            <a:r>
              <a:rPr lang="en-US" baseline="-25000" smtClean="0">
                <a:solidFill>
                  <a:srgbClr val="0000CC"/>
                </a:solidFill>
              </a:rPr>
              <a:t>i</a:t>
            </a:r>
            <a:r>
              <a:rPr lang="en-US" smtClean="0"/>
              <a:t> tries to elect itself as the new coordinator</a:t>
            </a:r>
          </a:p>
          <a:p>
            <a:pPr lvl="1"/>
            <a:r>
              <a:rPr lang="en-US" i="1" smtClean="0">
                <a:solidFill>
                  <a:srgbClr val="0000CC"/>
                </a:solidFill>
              </a:rPr>
              <a:t>P</a:t>
            </a:r>
            <a:r>
              <a:rPr lang="en-US" baseline="-25000" smtClean="0">
                <a:solidFill>
                  <a:srgbClr val="0000CC"/>
                </a:solidFill>
              </a:rPr>
              <a:t>i</a:t>
            </a:r>
            <a:r>
              <a:rPr lang="en-US" smtClean="0"/>
              <a:t> initiates the Election by sending an </a:t>
            </a:r>
            <a:r>
              <a:rPr lang="en-US" smtClean="0">
                <a:solidFill>
                  <a:srgbClr val="0000CC"/>
                </a:solidFill>
              </a:rPr>
              <a:t>ELECTION</a:t>
            </a:r>
            <a:r>
              <a:rPr lang="en-US" smtClean="0"/>
              <a:t> message to all other processes with priority number higher than itself, </a:t>
            </a:r>
            <a:r>
              <a:rPr lang="en-US" i="1" smtClean="0">
                <a:solidFill>
                  <a:srgbClr val="0000CC"/>
                </a:solidFill>
              </a:rPr>
              <a:t>P</a:t>
            </a:r>
            <a:r>
              <a:rPr lang="en-US" i="1" baseline="-25000" smtClean="0">
                <a:solidFill>
                  <a:srgbClr val="0000CC"/>
                </a:solidFill>
              </a:rPr>
              <a:t>i</a:t>
            </a:r>
            <a:r>
              <a:rPr lang="en-US" smtClean="0"/>
              <a:t> then waits for any of these processes to answer within fixed time-out interval </a:t>
            </a:r>
            <a:r>
              <a:rPr lang="en-US" i="1" smtClean="0">
                <a:solidFill>
                  <a:srgbClr val="0000CC"/>
                </a:solidFill>
              </a:rPr>
              <a:t>T</a:t>
            </a:r>
          </a:p>
        </p:txBody>
      </p:sp>
      <p:sp>
        <p:nvSpPr>
          <p:cNvPr id="80899" name="Rectangle 5"/>
          <p:cNvSpPr>
            <a:spLocks noGrp="1" noChangeArrowheads="1"/>
          </p:cNvSpPr>
          <p:nvPr>
            <p:ph type="title"/>
          </p:nvPr>
        </p:nvSpPr>
        <p:spPr>
          <a:xfrm>
            <a:off x="685800" y="-152400"/>
            <a:ext cx="8077200" cy="652463"/>
          </a:xfrm>
          <a:noFill/>
        </p:spPr>
        <p:txBody>
          <a:bodyPr/>
          <a:lstStyle/>
          <a:p>
            <a:r>
              <a:rPr lang="en-US" smtClean="0"/>
              <a:t>Election algorithms</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body" idx="1"/>
          </p:nvPr>
        </p:nvSpPr>
        <p:spPr>
          <a:xfrm>
            <a:off x="0" y="765175"/>
            <a:ext cx="8926513" cy="5894388"/>
          </a:xfrm>
        </p:spPr>
        <p:txBody>
          <a:bodyPr/>
          <a:lstStyle/>
          <a:p>
            <a:pPr marL="508000" lvl="1" indent="-277813"/>
            <a:r>
              <a:rPr lang="en-US" smtClean="0"/>
              <a:t>If </a:t>
            </a:r>
            <a:r>
              <a:rPr lang="en-US" smtClean="0">
                <a:solidFill>
                  <a:srgbClr val="0000CC"/>
                </a:solidFill>
              </a:rPr>
              <a:t>P</a:t>
            </a:r>
            <a:r>
              <a:rPr lang="en-US" baseline="-25000" smtClean="0">
                <a:solidFill>
                  <a:srgbClr val="0000CC"/>
                </a:solidFill>
              </a:rPr>
              <a:t>i</a:t>
            </a:r>
            <a:r>
              <a:rPr lang="en-US" smtClean="0"/>
              <a:t> does not receive any reply to its </a:t>
            </a:r>
            <a:r>
              <a:rPr lang="en-US" smtClean="0">
                <a:solidFill>
                  <a:srgbClr val="0000CC"/>
                </a:solidFill>
              </a:rPr>
              <a:t>ELECTION</a:t>
            </a:r>
            <a:r>
              <a:rPr lang="en-US" smtClean="0"/>
              <a:t> message within fixed time out period </a:t>
            </a:r>
            <a:r>
              <a:rPr lang="en-US" i="1" smtClean="0">
                <a:solidFill>
                  <a:srgbClr val="0000CC"/>
                </a:solidFill>
              </a:rPr>
              <a:t>T</a:t>
            </a:r>
            <a:r>
              <a:rPr lang="en-US" smtClean="0"/>
              <a:t>, it assumes that all processes with priority numbers greater than the priority of itself (P</a:t>
            </a:r>
            <a:r>
              <a:rPr lang="en-US" baseline="-25000" smtClean="0"/>
              <a:t>i </a:t>
            </a:r>
            <a:r>
              <a:rPr lang="en-US" smtClean="0"/>
              <a:t>) have failed</a:t>
            </a:r>
          </a:p>
          <a:p>
            <a:pPr marL="508000" lvl="1" indent="-277813"/>
            <a:r>
              <a:rPr lang="en-US" smtClean="0"/>
              <a:t> </a:t>
            </a:r>
            <a:r>
              <a:rPr lang="en-US" smtClean="0">
                <a:solidFill>
                  <a:srgbClr val="0000CC"/>
                </a:solidFill>
              </a:rPr>
              <a:t>P</a:t>
            </a:r>
            <a:r>
              <a:rPr lang="en-US" baseline="-25000" smtClean="0">
                <a:solidFill>
                  <a:srgbClr val="0000CC"/>
                </a:solidFill>
              </a:rPr>
              <a:t>i</a:t>
            </a:r>
            <a:r>
              <a:rPr lang="en-US" i="1" smtClean="0"/>
              <a:t> </a:t>
            </a:r>
            <a:r>
              <a:rPr lang="en-US" smtClean="0"/>
              <a:t>elects itself as the new coordinator and sends </a:t>
            </a:r>
            <a:r>
              <a:rPr lang="en-US" smtClean="0">
                <a:solidFill>
                  <a:srgbClr val="0000CC"/>
                </a:solidFill>
              </a:rPr>
              <a:t>COORDINATOR</a:t>
            </a:r>
            <a:r>
              <a:rPr lang="en-US" smtClean="0"/>
              <a:t> message to all active processes having lower priority numbers than itself informing that from now on it is the new coordinator</a:t>
            </a:r>
          </a:p>
          <a:p>
            <a:pPr marL="508000" lvl="1" indent="-277813">
              <a:lnSpc>
                <a:spcPct val="115000"/>
              </a:lnSpc>
              <a:spcBef>
                <a:spcPct val="10000"/>
              </a:spcBef>
            </a:pPr>
            <a:r>
              <a:rPr lang="en-US" smtClean="0"/>
              <a:t>If </a:t>
            </a:r>
            <a:r>
              <a:rPr lang="en-US" smtClean="0">
                <a:solidFill>
                  <a:srgbClr val="0000CC"/>
                </a:solidFill>
              </a:rPr>
              <a:t>P</a:t>
            </a:r>
            <a:r>
              <a:rPr lang="en-US" baseline="-25000" smtClean="0">
                <a:solidFill>
                  <a:srgbClr val="0000CC"/>
                </a:solidFill>
              </a:rPr>
              <a:t>i</a:t>
            </a:r>
            <a:r>
              <a:rPr lang="en-US" smtClean="0"/>
              <a:t> receives a reply for its </a:t>
            </a:r>
            <a:r>
              <a:rPr lang="en-US" smtClean="0">
                <a:solidFill>
                  <a:srgbClr val="0000CC"/>
                </a:solidFill>
              </a:rPr>
              <a:t>ELECTION</a:t>
            </a:r>
            <a:r>
              <a:rPr lang="en-US" smtClean="0"/>
              <a:t> message, </a:t>
            </a:r>
            <a:r>
              <a:rPr lang="en-US" smtClean="0">
                <a:solidFill>
                  <a:srgbClr val="0000CC"/>
                </a:solidFill>
              </a:rPr>
              <a:t>P</a:t>
            </a:r>
            <a:r>
              <a:rPr lang="en-US" baseline="-25000" smtClean="0">
                <a:solidFill>
                  <a:srgbClr val="0000CC"/>
                </a:solidFill>
              </a:rPr>
              <a:t>i</a:t>
            </a:r>
            <a:r>
              <a:rPr lang="en-US" smtClean="0"/>
              <a:t> waits for the </a:t>
            </a:r>
            <a:r>
              <a:rPr lang="en-US" smtClean="0">
                <a:solidFill>
                  <a:srgbClr val="0000CC"/>
                </a:solidFill>
              </a:rPr>
              <a:t>COORDINATOR</a:t>
            </a:r>
            <a:r>
              <a:rPr lang="en-US" smtClean="0"/>
              <a:t> message from the New coordinator</a:t>
            </a:r>
          </a:p>
          <a:p>
            <a:pPr marL="508000" lvl="1" indent="-277813">
              <a:lnSpc>
                <a:spcPct val="115000"/>
              </a:lnSpc>
              <a:spcBef>
                <a:spcPct val="10000"/>
              </a:spcBef>
            </a:pPr>
            <a:r>
              <a:rPr lang="en-US" smtClean="0"/>
              <a:t>When a process recovers from crash, it initiates Election process</a:t>
            </a:r>
          </a:p>
        </p:txBody>
      </p:sp>
      <p:sp>
        <p:nvSpPr>
          <p:cNvPr id="81923" name="Rectangle 4"/>
          <p:cNvSpPr>
            <a:spLocks noGrp="1" noChangeArrowheads="1"/>
          </p:cNvSpPr>
          <p:nvPr>
            <p:ph type="title"/>
          </p:nvPr>
        </p:nvSpPr>
        <p:spPr>
          <a:xfrm>
            <a:off x="685800" y="-152400"/>
            <a:ext cx="8077200" cy="914400"/>
          </a:xfrm>
          <a:noFill/>
        </p:spPr>
        <p:txBody>
          <a:bodyPr/>
          <a:lstStyle/>
          <a:p>
            <a:r>
              <a:rPr lang="en-US" smtClean="0"/>
              <a:t>Election algorithms</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body" idx="1"/>
          </p:nvPr>
        </p:nvSpPr>
        <p:spPr>
          <a:xfrm>
            <a:off x="228600" y="511175"/>
            <a:ext cx="8763000" cy="6126163"/>
          </a:xfrm>
        </p:spPr>
        <p:txBody>
          <a:bodyPr/>
          <a:lstStyle/>
          <a:p>
            <a:pPr>
              <a:lnSpc>
                <a:spcPct val="110000"/>
              </a:lnSpc>
            </a:pPr>
            <a:r>
              <a:rPr lang="en-US" smtClean="0">
                <a:solidFill>
                  <a:schemeClr val="tx1"/>
                </a:solidFill>
              </a:rPr>
              <a:t>If </a:t>
            </a:r>
            <a:r>
              <a:rPr lang="en-US" i="1" smtClean="0">
                <a:solidFill>
                  <a:schemeClr val="tx1"/>
                </a:solidFill>
              </a:rPr>
              <a:t>P</a:t>
            </a:r>
            <a:r>
              <a:rPr lang="en-US" i="1" baseline="-25000" smtClean="0">
                <a:solidFill>
                  <a:schemeClr val="tx1"/>
                </a:solidFill>
              </a:rPr>
              <a:t>i</a:t>
            </a:r>
            <a:r>
              <a:rPr lang="en-US" smtClean="0">
                <a:solidFill>
                  <a:schemeClr val="tx1"/>
                </a:solidFill>
              </a:rPr>
              <a:t> is not the coordinator, then, at any time during execution, </a:t>
            </a:r>
            <a:r>
              <a:rPr lang="en-US" i="1" smtClean="0">
                <a:solidFill>
                  <a:schemeClr val="tx1"/>
                </a:solidFill>
              </a:rPr>
              <a:t>P</a:t>
            </a:r>
            <a:r>
              <a:rPr lang="en-US" i="1" baseline="-25000" smtClean="0">
                <a:solidFill>
                  <a:schemeClr val="tx1"/>
                </a:solidFill>
              </a:rPr>
              <a:t>i </a:t>
            </a:r>
            <a:r>
              <a:rPr lang="en-US" smtClean="0">
                <a:solidFill>
                  <a:schemeClr val="tx1"/>
                </a:solidFill>
              </a:rPr>
              <a:t>may receive one of the following two messages from process </a:t>
            </a:r>
            <a:r>
              <a:rPr lang="en-US" i="1" smtClean="0">
                <a:solidFill>
                  <a:schemeClr val="tx1"/>
                </a:solidFill>
              </a:rPr>
              <a:t>P</a:t>
            </a:r>
            <a:r>
              <a:rPr lang="en-US" i="1" baseline="-25000" smtClean="0">
                <a:solidFill>
                  <a:schemeClr val="tx1"/>
                </a:solidFill>
              </a:rPr>
              <a:t>j</a:t>
            </a:r>
            <a:r>
              <a:rPr lang="en-US" i="1" smtClean="0">
                <a:solidFill>
                  <a:schemeClr val="tx1"/>
                </a:solidFill>
              </a:rPr>
              <a:t>.</a:t>
            </a:r>
            <a:endParaRPr lang="en-US" smtClean="0">
              <a:solidFill>
                <a:schemeClr val="tx1"/>
              </a:solidFill>
            </a:endParaRPr>
          </a:p>
          <a:p>
            <a:pPr lvl="1">
              <a:lnSpc>
                <a:spcPct val="110000"/>
              </a:lnSpc>
            </a:pPr>
            <a:r>
              <a:rPr lang="en-US" i="1" smtClean="0"/>
              <a:t>P</a:t>
            </a:r>
            <a:r>
              <a:rPr lang="en-US" i="1" baseline="-25000" smtClean="0"/>
              <a:t>j</a:t>
            </a:r>
            <a:r>
              <a:rPr lang="en-US" smtClean="0"/>
              <a:t> is the new coordinator (</a:t>
            </a:r>
            <a:r>
              <a:rPr lang="en-US" i="1" smtClean="0"/>
              <a:t>j &gt; i</a:t>
            </a:r>
            <a:r>
              <a:rPr lang="en-US" smtClean="0"/>
              <a:t>).  </a:t>
            </a:r>
            <a:r>
              <a:rPr lang="en-US" i="1" smtClean="0"/>
              <a:t>P</a:t>
            </a:r>
            <a:r>
              <a:rPr lang="en-US" i="1" baseline="-25000" smtClean="0"/>
              <a:t>i</a:t>
            </a:r>
            <a:r>
              <a:rPr lang="en-US" smtClean="0"/>
              <a:t>, in turn, records this information.</a:t>
            </a:r>
          </a:p>
          <a:p>
            <a:pPr lvl="1">
              <a:lnSpc>
                <a:spcPct val="110000"/>
              </a:lnSpc>
            </a:pPr>
            <a:r>
              <a:rPr lang="en-US" i="1" smtClean="0"/>
              <a:t>P</a:t>
            </a:r>
            <a:r>
              <a:rPr lang="en-US" i="1" baseline="-25000" smtClean="0"/>
              <a:t>j</a:t>
            </a:r>
            <a:r>
              <a:rPr lang="en-US" smtClean="0"/>
              <a:t> started an election (</a:t>
            </a:r>
            <a:r>
              <a:rPr lang="en-US" i="1" smtClean="0"/>
              <a:t>j &lt; i</a:t>
            </a:r>
            <a:r>
              <a:rPr lang="en-US" smtClean="0"/>
              <a:t>).  </a:t>
            </a:r>
            <a:r>
              <a:rPr lang="en-US" i="1" smtClean="0"/>
              <a:t>P</a:t>
            </a:r>
            <a:r>
              <a:rPr lang="en-US" i="1" baseline="-25000" smtClean="0"/>
              <a:t>i</a:t>
            </a:r>
            <a:r>
              <a:rPr lang="en-US" smtClean="0"/>
              <a:t> sends a response to </a:t>
            </a:r>
            <a:r>
              <a:rPr lang="en-US" i="1" smtClean="0"/>
              <a:t>P</a:t>
            </a:r>
            <a:r>
              <a:rPr lang="en-US" i="1" baseline="-25000" smtClean="0"/>
              <a:t>j</a:t>
            </a:r>
            <a:r>
              <a:rPr lang="en-US" smtClean="0"/>
              <a:t> and begins its own election, provided that </a:t>
            </a:r>
            <a:r>
              <a:rPr lang="en-US" i="1" smtClean="0"/>
              <a:t>P</a:t>
            </a:r>
            <a:r>
              <a:rPr lang="en-US" i="1" baseline="-25000" smtClean="0"/>
              <a:t>i</a:t>
            </a:r>
            <a:r>
              <a:rPr lang="en-US" i="1" smtClean="0"/>
              <a:t> </a:t>
            </a:r>
            <a:r>
              <a:rPr lang="en-US" smtClean="0"/>
              <a:t>has not already initiated such an election</a:t>
            </a:r>
          </a:p>
          <a:p>
            <a:pPr>
              <a:lnSpc>
                <a:spcPct val="110000"/>
              </a:lnSpc>
            </a:pPr>
            <a:r>
              <a:rPr lang="en-US" smtClean="0">
                <a:solidFill>
                  <a:schemeClr val="tx1"/>
                </a:solidFill>
              </a:rPr>
              <a:t>If there are no active processes with higher numbers, the recovered process forces all processes with lower number to let it become the coordinator process, even if there is a currently active coordinator with a lower number</a:t>
            </a:r>
          </a:p>
        </p:txBody>
      </p:sp>
      <p:sp>
        <p:nvSpPr>
          <p:cNvPr id="82947" name="Rectangle 4"/>
          <p:cNvSpPr>
            <a:spLocks noGrp="1" noChangeArrowheads="1"/>
          </p:cNvSpPr>
          <p:nvPr>
            <p:ph type="title"/>
          </p:nvPr>
        </p:nvSpPr>
        <p:spPr>
          <a:xfrm>
            <a:off x="685800" y="-152400"/>
            <a:ext cx="8077200" cy="623888"/>
          </a:xfrm>
          <a:noFill/>
        </p:spPr>
        <p:txBody>
          <a:bodyPr/>
          <a:lstStyle/>
          <a:p>
            <a:r>
              <a:rPr lang="en-US" sz="3200" smtClean="0"/>
              <a:t>Election algorithms</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63" name="Oval 199"/>
          <p:cNvSpPr>
            <a:spLocks noChangeArrowheads="1"/>
          </p:cNvSpPr>
          <p:nvPr/>
        </p:nvSpPr>
        <p:spPr bwMode="auto">
          <a:xfrm>
            <a:off x="5422900" y="6073775"/>
            <a:ext cx="512763" cy="514350"/>
          </a:xfrm>
          <a:prstGeom prst="ellipse">
            <a:avLst/>
          </a:prstGeom>
          <a:solidFill>
            <a:srgbClr val="FFDC99"/>
          </a:solidFill>
          <a:ln w="22225">
            <a:solidFill>
              <a:srgbClr val="FFEDCC"/>
            </a:solidFill>
            <a:round/>
            <a:headEnd/>
            <a:tailEnd/>
          </a:ln>
        </p:spPr>
        <p:txBody>
          <a:bodyPr/>
          <a:lstStyle/>
          <a:p>
            <a:r>
              <a:rPr lang="en-US" sz="1800"/>
              <a:t>P</a:t>
            </a:r>
            <a:r>
              <a:rPr lang="en-US" sz="1800" baseline="-25000"/>
              <a:t>3</a:t>
            </a:r>
          </a:p>
        </p:txBody>
      </p:sp>
      <p:sp>
        <p:nvSpPr>
          <p:cNvPr id="113850" name="Oval 186"/>
          <p:cNvSpPr>
            <a:spLocks noChangeArrowheads="1"/>
          </p:cNvSpPr>
          <p:nvPr/>
        </p:nvSpPr>
        <p:spPr bwMode="auto">
          <a:xfrm>
            <a:off x="5524500" y="4814888"/>
            <a:ext cx="512763" cy="514350"/>
          </a:xfrm>
          <a:prstGeom prst="ellipse">
            <a:avLst/>
          </a:prstGeom>
          <a:solidFill>
            <a:srgbClr val="FFDC99"/>
          </a:solidFill>
          <a:ln w="22225">
            <a:solidFill>
              <a:srgbClr val="FFEDCC"/>
            </a:solidFill>
            <a:round/>
            <a:headEnd/>
            <a:tailEnd/>
          </a:ln>
        </p:spPr>
        <p:txBody>
          <a:bodyPr/>
          <a:lstStyle/>
          <a:p>
            <a:r>
              <a:rPr lang="en-US" sz="1800"/>
              <a:t>P</a:t>
            </a:r>
            <a:r>
              <a:rPr lang="en-US" sz="1800" baseline="-25000"/>
              <a:t>3</a:t>
            </a:r>
          </a:p>
        </p:txBody>
      </p:sp>
      <p:grpSp>
        <p:nvGrpSpPr>
          <p:cNvPr id="2" name="Group 173"/>
          <p:cNvGrpSpPr>
            <a:grpSpLocks/>
          </p:cNvGrpSpPr>
          <p:nvPr/>
        </p:nvGrpSpPr>
        <p:grpSpPr bwMode="auto">
          <a:xfrm>
            <a:off x="4645025" y="4216400"/>
            <a:ext cx="962025" cy="163513"/>
            <a:chOff x="2695" y="999"/>
            <a:chExt cx="1467" cy="235"/>
          </a:xfrm>
        </p:grpSpPr>
        <p:sp>
          <p:nvSpPr>
            <p:cNvPr id="84060" name="Arc 174"/>
            <p:cNvSpPr>
              <a:spLocks/>
            </p:cNvSpPr>
            <p:nvPr/>
          </p:nvSpPr>
          <p:spPr bwMode="auto">
            <a:xfrm>
              <a:off x="3403" y="999"/>
              <a:ext cx="759" cy="235"/>
            </a:xfrm>
            <a:custGeom>
              <a:avLst/>
              <a:gdLst>
                <a:gd name="T0" fmla="*/ 27 w 21727"/>
                <a:gd name="T1" fmla="*/ 0 h 22054"/>
                <a:gd name="T2" fmla="*/ 0 w 21727"/>
                <a:gd name="T3" fmla="*/ 3 h 22054"/>
                <a:gd name="T4" fmla="*/ 0 w 21727"/>
                <a:gd name="T5" fmla="*/ 0 h 22054"/>
                <a:gd name="T6" fmla="*/ 0 60000 65536"/>
                <a:gd name="T7" fmla="*/ 0 60000 65536"/>
                <a:gd name="T8" fmla="*/ 0 60000 65536"/>
                <a:gd name="T9" fmla="*/ 0 w 21727"/>
                <a:gd name="T10" fmla="*/ 0 h 22054"/>
                <a:gd name="T11" fmla="*/ 21727 w 21727"/>
                <a:gd name="T12" fmla="*/ 22054 h 22054"/>
              </a:gdLst>
              <a:ahLst/>
              <a:cxnLst>
                <a:cxn ang="T6">
                  <a:pos x="T0" y="T1"/>
                </a:cxn>
                <a:cxn ang="T7">
                  <a:pos x="T2" y="T3"/>
                </a:cxn>
                <a:cxn ang="T8">
                  <a:pos x="T4" y="T5"/>
                </a:cxn>
              </a:cxnLst>
              <a:rect l="T9" t="T10" r="T11" b="T12"/>
              <a:pathLst>
                <a:path w="21727" h="22054" fill="none" extrusionOk="0">
                  <a:moveTo>
                    <a:pt x="21722" y="-1"/>
                  </a:moveTo>
                  <a:cubicBezTo>
                    <a:pt x="21725" y="151"/>
                    <a:pt x="21727" y="302"/>
                    <a:pt x="21727" y="454"/>
                  </a:cubicBezTo>
                  <a:cubicBezTo>
                    <a:pt x="21727" y="12383"/>
                    <a:pt x="12056" y="22054"/>
                    <a:pt x="127" y="22054"/>
                  </a:cubicBezTo>
                  <a:cubicBezTo>
                    <a:pt x="84" y="22054"/>
                    <a:pt x="42" y="22053"/>
                    <a:pt x="0" y="22053"/>
                  </a:cubicBezTo>
                </a:path>
                <a:path w="21727" h="22054" stroke="0" extrusionOk="0">
                  <a:moveTo>
                    <a:pt x="21722" y="-1"/>
                  </a:moveTo>
                  <a:cubicBezTo>
                    <a:pt x="21725" y="151"/>
                    <a:pt x="21727" y="302"/>
                    <a:pt x="21727" y="454"/>
                  </a:cubicBezTo>
                  <a:cubicBezTo>
                    <a:pt x="21727" y="12383"/>
                    <a:pt x="12056" y="22054"/>
                    <a:pt x="127" y="22054"/>
                  </a:cubicBezTo>
                  <a:cubicBezTo>
                    <a:pt x="84" y="22054"/>
                    <a:pt x="42" y="22053"/>
                    <a:pt x="0" y="22053"/>
                  </a:cubicBezTo>
                  <a:lnTo>
                    <a:pt x="127" y="454"/>
                  </a:lnTo>
                  <a:close/>
                </a:path>
              </a:pathLst>
            </a:custGeom>
            <a:noFill/>
            <a:ln w="38100">
              <a:solidFill>
                <a:srgbClr val="000000"/>
              </a:solidFill>
              <a:round/>
              <a:headEnd/>
              <a:tailEnd/>
            </a:ln>
          </p:spPr>
          <p:txBody>
            <a:bodyPr/>
            <a:lstStyle/>
            <a:p>
              <a:endParaRPr lang="en-US"/>
            </a:p>
          </p:txBody>
        </p:sp>
        <p:sp>
          <p:nvSpPr>
            <p:cNvPr id="84061" name="Arc 175"/>
            <p:cNvSpPr>
              <a:spLocks/>
            </p:cNvSpPr>
            <p:nvPr/>
          </p:nvSpPr>
          <p:spPr bwMode="auto">
            <a:xfrm>
              <a:off x="2695" y="1048"/>
              <a:ext cx="740" cy="186"/>
            </a:xfrm>
            <a:custGeom>
              <a:avLst/>
              <a:gdLst>
                <a:gd name="T0" fmla="*/ 25 w 21600"/>
                <a:gd name="T1" fmla="*/ 2 h 22160"/>
                <a:gd name="T2" fmla="*/ 0 w 21600"/>
                <a:gd name="T3" fmla="*/ 0 h 22160"/>
                <a:gd name="T4" fmla="*/ 25 w 21600"/>
                <a:gd name="T5" fmla="*/ 0 h 22160"/>
                <a:gd name="T6" fmla="*/ 0 60000 65536"/>
                <a:gd name="T7" fmla="*/ 0 60000 65536"/>
                <a:gd name="T8" fmla="*/ 0 60000 65536"/>
                <a:gd name="T9" fmla="*/ 0 w 21600"/>
                <a:gd name="T10" fmla="*/ 0 h 22160"/>
                <a:gd name="T11" fmla="*/ 21600 w 21600"/>
                <a:gd name="T12" fmla="*/ 22160 h 22160"/>
              </a:gdLst>
              <a:ahLst/>
              <a:cxnLst>
                <a:cxn ang="T6">
                  <a:pos x="T0" y="T1"/>
                </a:cxn>
                <a:cxn ang="T7">
                  <a:pos x="T2" y="T3"/>
                </a:cxn>
                <a:cxn ang="T8">
                  <a:pos x="T4" y="T5"/>
                </a:cxn>
              </a:cxnLst>
              <a:rect l="T9" t="T10" r="T11" b="T12"/>
              <a:pathLst>
                <a:path w="21600" h="22160" fill="none" extrusionOk="0">
                  <a:moveTo>
                    <a:pt x="21489" y="22159"/>
                  </a:moveTo>
                  <a:cubicBezTo>
                    <a:pt x="9603" y="22098"/>
                    <a:pt x="0" y="12446"/>
                    <a:pt x="0" y="560"/>
                  </a:cubicBezTo>
                  <a:cubicBezTo>
                    <a:pt x="-1" y="373"/>
                    <a:pt x="2" y="186"/>
                    <a:pt x="7" y="0"/>
                  </a:cubicBezTo>
                </a:path>
                <a:path w="21600" h="22160" stroke="0" extrusionOk="0">
                  <a:moveTo>
                    <a:pt x="21489" y="22159"/>
                  </a:moveTo>
                  <a:cubicBezTo>
                    <a:pt x="9603" y="22098"/>
                    <a:pt x="0" y="12446"/>
                    <a:pt x="0" y="560"/>
                  </a:cubicBezTo>
                  <a:cubicBezTo>
                    <a:pt x="-1" y="373"/>
                    <a:pt x="2" y="186"/>
                    <a:pt x="7" y="0"/>
                  </a:cubicBezTo>
                  <a:lnTo>
                    <a:pt x="21600" y="560"/>
                  </a:lnTo>
                  <a:close/>
                </a:path>
              </a:pathLst>
            </a:custGeom>
            <a:noFill/>
            <a:ln w="38100">
              <a:solidFill>
                <a:srgbClr val="000000"/>
              </a:solidFill>
              <a:round/>
              <a:headEnd/>
              <a:tailEnd type="triangle" w="med" len="med"/>
            </a:ln>
          </p:spPr>
          <p:txBody>
            <a:bodyPr/>
            <a:lstStyle/>
            <a:p>
              <a:endParaRPr lang="en-US"/>
            </a:p>
          </p:txBody>
        </p:sp>
      </p:grpSp>
      <p:grpSp>
        <p:nvGrpSpPr>
          <p:cNvPr id="3" name="Group 165"/>
          <p:cNvGrpSpPr>
            <a:grpSpLocks/>
          </p:cNvGrpSpPr>
          <p:nvPr/>
        </p:nvGrpSpPr>
        <p:grpSpPr bwMode="auto">
          <a:xfrm>
            <a:off x="4716463" y="3779838"/>
            <a:ext cx="857250" cy="144462"/>
            <a:chOff x="2653" y="543"/>
            <a:chExt cx="1494" cy="182"/>
          </a:xfrm>
        </p:grpSpPr>
        <p:sp>
          <p:nvSpPr>
            <p:cNvPr id="84058" name="Arc 166"/>
            <p:cNvSpPr>
              <a:spLocks/>
            </p:cNvSpPr>
            <p:nvPr/>
          </p:nvSpPr>
          <p:spPr bwMode="auto">
            <a:xfrm>
              <a:off x="3385" y="543"/>
              <a:ext cx="762" cy="182"/>
            </a:xfrm>
            <a:custGeom>
              <a:avLst/>
              <a:gdLst>
                <a:gd name="T0" fmla="*/ 0 w 21609"/>
                <a:gd name="T1" fmla="*/ 0 h 21600"/>
                <a:gd name="T2" fmla="*/ 27 w 21609"/>
                <a:gd name="T3" fmla="*/ 1 h 21600"/>
                <a:gd name="T4" fmla="*/ 0 w 21609"/>
                <a:gd name="T5" fmla="*/ 2 h 21600"/>
                <a:gd name="T6" fmla="*/ 0 60000 65536"/>
                <a:gd name="T7" fmla="*/ 0 60000 65536"/>
                <a:gd name="T8" fmla="*/ 0 60000 65536"/>
                <a:gd name="T9" fmla="*/ 0 w 21609"/>
                <a:gd name="T10" fmla="*/ 0 h 21600"/>
                <a:gd name="T11" fmla="*/ 21609 w 21609"/>
                <a:gd name="T12" fmla="*/ 21600 h 21600"/>
              </a:gdLst>
              <a:ahLst/>
              <a:cxnLst>
                <a:cxn ang="T6">
                  <a:pos x="T0" y="T1"/>
                </a:cxn>
                <a:cxn ang="T7">
                  <a:pos x="T2" y="T3"/>
                </a:cxn>
                <a:cxn ang="T8">
                  <a:pos x="T4" y="T5"/>
                </a:cxn>
              </a:cxnLst>
              <a:rect l="T9" t="T10" r="T11" b="T12"/>
              <a:pathLst>
                <a:path w="21609" h="21600" fill="none" extrusionOk="0">
                  <a:moveTo>
                    <a:pt x="0" y="0"/>
                  </a:moveTo>
                  <a:cubicBezTo>
                    <a:pt x="5" y="0"/>
                    <a:pt x="10" y="-1"/>
                    <a:pt x="15" y="0"/>
                  </a:cubicBezTo>
                  <a:cubicBezTo>
                    <a:pt x="11743" y="0"/>
                    <a:pt x="21329" y="9359"/>
                    <a:pt x="21608" y="21085"/>
                  </a:cubicBezTo>
                </a:path>
                <a:path w="21609" h="21600" stroke="0" extrusionOk="0">
                  <a:moveTo>
                    <a:pt x="0" y="0"/>
                  </a:moveTo>
                  <a:cubicBezTo>
                    <a:pt x="5" y="0"/>
                    <a:pt x="10" y="-1"/>
                    <a:pt x="15" y="0"/>
                  </a:cubicBezTo>
                  <a:cubicBezTo>
                    <a:pt x="11743" y="0"/>
                    <a:pt x="21329" y="9359"/>
                    <a:pt x="21608" y="21085"/>
                  </a:cubicBezTo>
                  <a:lnTo>
                    <a:pt x="15" y="21600"/>
                  </a:lnTo>
                  <a:close/>
                </a:path>
              </a:pathLst>
            </a:custGeom>
            <a:noFill/>
            <a:ln w="38100">
              <a:solidFill>
                <a:srgbClr val="000000"/>
              </a:solidFill>
              <a:round/>
              <a:headEnd/>
              <a:tailEnd type="triangle" w="lg" len="lg"/>
            </a:ln>
          </p:spPr>
          <p:txBody>
            <a:bodyPr/>
            <a:lstStyle/>
            <a:p>
              <a:endParaRPr lang="en-US"/>
            </a:p>
          </p:txBody>
        </p:sp>
        <p:sp>
          <p:nvSpPr>
            <p:cNvPr id="84059" name="Arc 167"/>
            <p:cNvSpPr>
              <a:spLocks/>
            </p:cNvSpPr>
            <p:nvPr/>
          </p:nvSpPr>
          <p:spPr bwMode="auto">
            <a:xfrm>
              <a:off x="2653" y="543"/>
              <a:ext cx="761" cy="182"/>
            </a:xfrm>
            <a:custGeom>
              <a:avLst/>
              <a:gdLst>
                <a:gd name="T0" fmla="*/ 0 w 21594"/>
                <a:gd name="T1" fmla="*/ 1 h 21600"/>
                <a:gd name="T2" fmla="*/ 27 w 21594"/>
                <a:gd name="T3" fmla="*/ 0 h 21600"/>
                <a:gd name="T4" fmla="*/ 27 w 21594"/>
                <a:gd name="T5" fmla="*/ 2 h 21600"/>
                <a:gd name="T6" fmla="*/ 0 60000 65536"/>
                <a:gd name="T7" fmla="*/ 0 60000 65536"/>
                <a:gd name="T8" fmla="*/ 0 60000 65536"/>
                <a:gd name="T9" fmla="*/ 0 w 21594"/>
                <a:gd name="T10" fmla="*/ 0 h 21600"/>
                <a:gd name="T11" fmla="*/ 21594 w 21594"/>
                <a:gd name="T12" fmla="*/ 21600 h 21600"/>
              </a:gdLst>
              <a:ahLst/>
              <a:cxnLst>
                <a:cxn ang="T6">
                  <a:pos x="T0" y="T1"/>
                </a:cxn>
                <a:cxn ang="T7">
                  <a:pos x="T2" y="T3"/>
                </a:cxn>
                <a:cxn ang="T8">
                  <a:pos x="T4" y="T5"/>
                </a:cxn>
              </a:cxnLst>
              <a:rect l="T9" t="T10" r="T11" b="T12"/>
              <a:pathLst>
                <a:path w="21594" h="21600" fill="none" extrusionOk="0">
                  <a:moveTo>
                    <a:pt x="0" y="21086"/>
                  </a:moveTo>
                  <a:cubicBezTo>
                    <a:pt x="279" y="9360"/>
                    <a:pt x="9864" y="0"/>
                    <a:pt x="21593" y="0"/>
                  </a:cubicBezTo>
                </a:path>
                <a:path w="21594" h="21600" stroke="0" extrusionOk="0">
                  <a:moveTo>
                    <a:pt x="0" y="21086"/>
                  </a:moveTo>
                  <a:cubicBezTo>
                    <a:pt x="279" y="9360"/>
                    <a:pt x="9864" y="0"/>
                    <a:pt x="21593" y="0"/>
                  </a:cubicBezTo>
                  <a:lnTo>
                    <a:pt x="21594" y="21600"/>
                  </a:lnTo>
                  <a:close/>
                </a:path>
              </a:pathLst>
            </a:custGeom>
            <a:noFill/>
            <a:ln w="38100">
              <a:solidFill>
                <a:srgbClr val="000000"/>
              </a:solidFill>
              <a:round/>
              <a:headEnd/>
              <a:tailEnd/>
            </a:ln>
          </p:spPr>
          <p:txBody>
            <a:bodyPr/>
            <a:lstStyle/>
            <a:p>
              <a:endParaRPr lang="en-US"/>
            </a:p>
          </p:txBody>
        </p:sp>
      </p:grpSp>
      <p:grpSp>
        <p:nvGrpSpPr>
          <p:cNvPr id="4" name="Group 169"/>
          <p:cNvGrpSpPr>
            <a:grpSpLocks/>
          </p:cNvGrpSpPr>
          <p:nvPr/>
        </p:nvGrpSpPr>
        <p:grpSpPr bwMode="auto">
          <a:xfrm>
            <a:off x="6026150" y="3794125"/>
            <a:ext cx="795338" cy="139700"/>
            <a:chOff x="2653" y="543"/>
            <a:chExt cx="1494" cy="182"/>
          </a:xfrm>
        </p:grpSpPr>
        <p:sp>
          <p:nvSpPr>
            <p:cNvPr id="84056" name="Arc 170"/>
            <p:cNvSpPr>
              <a:spLocks/>
            </p:cNvSpPr>
            <p:nvPr/>
          </p:nvSpPr>
          <p:spPr bwMode="auto">
            <a:xfrm>
              <a:off x="3385" y="543"/>
              <a:ext cx="762" cy="182"/>
            </a:xfrm>
            <a:custGeom>
              <a:avLst/>
              <a:gdLst>
                <a:gd name="T0" fmla="*/ 0 w 21609"/>
                <a:gd name="T1" fmla="*/ 0 h 21600"/>
                <a:gd name="T2" fmla="*/ 27 w 21609"/>
                <a:gd name="T3" fmla="*/ 1 h 21600"/>
                <a:gd name="T4" fmla="*/ 0 w 21609"/>
                <a:gd name="T5" fmla="*/ 2 h 21600"/>
                <a:gd name="T6" fmla="*/ 0 60000 65536"/>
                <a:gd name="T7" fmla="*/ 0 60000 65536"/>
                <a:gd name="T8" fmla="*/ 0 60000 65536"/>
                <a:gd name="T9" fmla="*/ 0 w 21609"/>
                <a:gd name="T10" fmla="*/ 0 h 21600"/>
                <a:gd name="T11" fmla="*/ 21609 w 21609"/>
                <a:gd name="T12" fmla="*/ 21600 h 21600"/>
              </a:gdLst>
              <a:ahLst/>
              <a:cxnLst>
                <a:cxn ang="T6">
                  <a:pos x="T0" y="T1"/>
                </a:cxn>
                <a:cxn ang="T7">
                  <a:pos x="T2" y="T3"/>
                </a:cxn>
                <a:cxn ang="T8">
                  <a:pos x="T4" y="T5"/>
                </a:cxn>
              </a:cxnLst>
              <a:rect l="T9" t="T10" r="T11" b="T12"/>
              <a:pathLst>
                <a:path w="21609" h="21600" fill="none" extrusionOk="0">
                  <a:moveTo>
                    <a:pt x="0" y="0"/>
                  </a:moveTo>
                  <a:cubicBezTo>
                    <a:pt x="5" y="0"/>
                    <a:pt x="10" y="-1"/>
                    <a:pt x="15" y="0"/>
                  </a:cubicBezTo>
                  <a:cubicBezTo>
                    <a:pt x="11743" y="0"/>
                    <a:pt x="21329" y="9359"/>
                    <a:pt x="21608" y="21085"/>
                  </a:cubicBezTo>
                </a:path>
                <a:path w="21609" h="21600" stroke="0" extrusionOk="0">
                  <a:moveTo>
                    <a:pt x="0" y="0"/>
                  </a:moveTo>
                  <a:cubicBezTo>
                    <a:pt x="5" y="0"/>
                    <a:pt x="10" y="-1"/>
                    <a:pt x="15" y="0"/>
                  </a:cubicBezTo>
                  <a:cubicBezTo>
                    <a:pt x="11743" y="0"/>
                    <a:pt x="21329" y="9359"/>
                    <a:pt x="21608" y="21085"/>
                  </a:cubicBezTo>
                  <a:lnTo>
                    <a:pt x="15" y="21600"/>
                  </a:lnTo>
                  <a:close/>
                </a:path>
              </a:pathLst>
            </a:custGeom>
            <a:noFill/>
            <a:ln w="38100">
              <a:solidFill>
                <a:srgbClr val="000000"/>
              </a:solidFill>
              <a:round/>
              <a:headEnd/>
              <a:tailEnd type="triangle" w="lg" len="lg"/>
            </a:ln>
          </p:spPr>
          <p:txBody>
            <a:bodyPr/>
            <a:lstStyle/>
            <a:p>
              <a:endParaRPr lang="en-US"/>
            </a:p>
          </p:txBody>
        </p:sp>
        <p:sp>
          <p:nvSpPr>
            <p:cNvPr id="84057" name="Arc 171"/>
            <p:cNvSpPr>
              <a:spLocks/>
            </p:cNvSpPr>
            <p:nvPr/>
          </p:nvSpPr>
          <p:spPr bwMode="auto">
            <a:xfrm>
              <a:off x="2653" y="543"/>
              <a:ext cx="761" cy="182"/>
            </a:xfrm>
            <a:custGeom>
              <a:avLst/>
              <a:gdLst>
                <a:gd name="T0" fmla="*/ 0 w 21594"/>
                <a:gd name="T1" fmla="*/ 1 h 21600"/>
                <a:gd name="T2" fmla="*/ 27 w 21594"/>
                <a:gd name="T3" fmla="*/ 0 h 21600"/>
                <a:gd name="T4" fmla="*/ 27 w 21594"/>
                <a:gd name="T5" fmla="*/ 2 h 21600"/>
                <a:gd name="T6" fmla="*/ 0 60000 65536"/>
                <a:gd name="T7" fmla="*/ 0 60000 65536"/>
                <a:gd name="T8" fmla="*/ 0 60000 65536"/>
                <a:gd name="T9" fmla="*/ 0 w 21594"/>
                <a:gd name="T10" fmla="*/ 0 h 21600"/>
                <a:gd name="T11" fmla="*/ 21594 w 21594"/>
                <a:gd name="T12" fmla="*/ 21600 h 21600"/>
              </a:gdLst>
              <a:ahLst/>
              <a:cxnLst>
                <a:cxn ang="T6">
                  <a:pos x="T0" y="T1"/>
                </a:cxn>
                <a:cxn ang="T7">
                  <a:pos x="T2" y="T3"/>
                </a:cxn>
                <a:cxn ang="T8">
                  <a:pos x="T4" y="T5"/>
                </a:cxn>
              </a:cxnLst>
              <a:rect l="T9" t="T10" r="T11" b="T12"/>
              <a:pathLst>
                <a:path w="21594" h="21600" fill="none" extrusionOk="0">
                  <a:moveTo>
                    <a:pt x="0" y="21086"/>
                  </a:moveTo>
                  <a:cubicBezTo>
                    <a:pt x="279" y="9360"/>
                    <a:pt x="9864" y="0"/>
                    <a:pt x="21593" y="0"/>
                  </a:cubicBezTo>
                </a:path>
                <a:path w="21594" h="21600" stroke="0" extrusionOk="0">
                  <a:moveTo>
                    <a:pt x="0" y="21086"/>
                  </a:moveTo>
                  <a:cubicBezTo>
                    <a:pt x="279" y="9360"/>
                    <a:pt x="9864" y="0"/>
                    <a:pt x="21593" y="0"/>
                  </a:cubicBezTo>
                  <a:lnTo>
                    <a:pt x="21594" y="21600"/>
                  </a:lnTo>
                  <a:close/>
                </a:path>
              </a:pathLst>
            </a:custGeom>
            <a:noFill/>
            <a:ln w="38100">
              <a:solidFill>
                <a:srgbClr val="000000"/>
              </a:solidFill>
              <a:round/>
              <a:headEnd/>
              <a:tailEnd/>
            </a:ln>
          </p:spPr>
          <p:txBody>
            <a:bodyPr/>
            <a:lstStyle/>
            <a:p>
              <a:endParaRPr lang="en-US"/>
            </a:p>
          </p:txBody>
        </p:sp>
      </p:grpSp>
      <p:sp>
        <p:nvSpPr>
          <p:cNvPr id="113800" name="Oval 136"/>
          <p:cNvSpPr>
            <a:spLocks noChangeArrowheads="1"/>
          </p:cNvSpPr>
          <p:nvPr/>
        </p:nvSpPr>
        <p:spPr bwMode="auto">
          <a:xfrm>
            <a:off x="6781800" y="2446338"/>
            <a:ext cx="512763" cy="514350"/>
          </a:xfrm>
          <a:prstGeom prst="ellipse">
            <a:avLst/>
          </a:prstGeom>
          <a:solidFill>
            <a:srgbClr val="FFDC99"/>
          </a:solidFill>
          <a:ln w="22225">
            <a:solidFill>
              <a:srgbClr val="FFEDCC"/>
            </a:solidFill>
            <a:round/>
            <a:headEnd/>
            <a:tailEnd/>
          </a:ln>
        </p:spPr>
        <p:txBody>
          <a:bodyPr/>
          <a:lstStyle/>
          <a:p>
            <a:r>
              <a:rPr lang="en-US" sz="1800"/>
              <a:t>P</a:t>
            </a:r>
            <a:r>
              <a:rPr lang="en-US" sz="1800" baseline="-25000"/>
              <a:t>4</a:t>
            </a:r>
          </a:p>
        </p:txBody>
      </p:sp>
      <p:sp>
        <p:nvSpPr>
          <p:cNvPr id="83976" name="Rectangle 2"/>
          <p:cNvSpPr>
            <a:spLocks noGrp="1" noChangeArrowheads="1"/>
          </p:cNvSpPr>
          <p:nvPr>
            <p:ph type="title"/>
          </p:nvPr>
        </p:nvSpPr>
        <p:spPr/>
        <p:txBody>
          <a:bodyPr/>
          <a:lstStyle/>
          <a:p>
            <a:r>
              <a:rPr lang="en-GB" smtClean="0"/>
              <a:t>Bully algorithm</a:t>
            </a:r>
          </a:p>
        </p:txBody>
      </p:sp>
      <p:sp>
        <p:nvSpPr>
          <p:cNvPr id="113691" name="Rectangle 27"/>
          <p:cNvSpPr>
            <a:spLocks noChangeArrowheads="1"/>
          </p:cNvSpPr>
          <p:nvPr/>
        </p:nvSpPr>
        <p:spPr bwMode="auto">
          <a:xfrm>
            <a:off x="3451225" y="5570538"/>
            <a:ext cx="153352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Helvetica" charset="0"/>
              </a:rPr>
              <a:t>COORDINATOR</a:t>
            </a:r>
            <a:endParaRPr lang="en-US" sz="1600"/>
          </a:p>
        </p:txBody>
      </p:sp>
      <p:sp>
        <p:nvSpPr>
          <p:cNvPr id="113695" name="Rectangle 31"/>
          <p:cNvSpPr>
            <a:spLocks noChangeArrowheads="1"/>
          </p:cNvSpPr>
          <p:nvPr/>
        </p:nvSpPr>
        <p:spPr bwMode="auto">
          <a:xfrm>
            <a:off x="5470525" y="3276600"/>
            <a:ext cx="898525"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Helvetica" charset="0"/>
              </a:rPr>
              <a:t>ELECTION</a:t>
            </a:r>
            <a:endParaRPr lang="en-US" sz="1400"/>
          </a:p>
        </p:txBody>
      </p:sp>
      <p:sp>
        <p:nvSpPr>
          <p:cNvPr id="113696" name="Rectangle 32"/>
          <p:cNvSpPr>
            <a:spLocks noChangeArrowheads="1"/>
          </p:cNvSpPr>
          <p:nvPr/>
        </p:nvSpPr>
        <p:spPr bwMode="auto">
          <a:xfrm>
            <a:off x="5033963" y="3573463"/>
            <a:ext cx="641350" cy="152400"/>
          </a:xfrm>
          <a:prstGeom prst="rect">
            <a:avLst/>
          </a:prstGeom>
          <a:noFill/>
          <a:ln w="9525">
            <a:noFill/>
            <a:miter lim="800000"/>
            <a:headEnd/>
            <a:tailEnd/>
          </a:ln>
        </p:spPr>
        <p:txBody>
          <a:bodyPr wrap="none" lIns="0" tIns="0" rIns="0" bIns="0">
            <a:spAutoFit/>
          </a:bodyPr>
          <a:lstStyle/>
          <a:p>
            <a:r>
              <a:rPr lang="en-US" sz="1000">
                <a:solidFill>
                  <a:srgbClr val="000000"/>
                </a:solidFill>
                <a:latin typeface="Helvetica" charset="0"/>
              </a:rPr>
              <a:t>ELECTION</a:t>
            </a:r>
            <a:endParaRPr lang="en-US" sz="1000"/>
          </a:p>
        </p:txBody>
      </p:sp>
      <p:sp>
        <p:nvSpPr>
          <p:cNvPr id="113706" name="Rectangle 42"/>
          <p:cNvSpPr>
            <a:spLocks noChangeArrowheads="1"/>
          </p:cNvSpPr>
          <p:nvPr/>
        </p:nvSpPr>
        <p:spPr bwMode="auto">
          <a:xfrm>
            <a:off x="6923088" y="2119313"/>
            <a:ext cx="214312" cy="274637"/>
          </a:xfrm>
          <a:prstGeom prst="rect">
            <a:avLst/>
          </a:prstGeom>
          <a:noFill/>
          <a:ln w="9525">
            <a:noFill/>
            <a:miter lim="800000"/>
            <a:headEnd/>
            <a:tailEnd/>
          </a:ln>
        </p:spPr>
        <p:txBody>
          <a:bodyPr lIns="0" tIns="0" rIns="0" bIns="0">
            <a:spAutoFit/>
          </a:bodyPr>
          <a:lstStyle/>
          <a:p>
            <a:r>
              <a:rPr lang="en-US" sz="1800">
                <a:solidFill>
                  <a:srgbClr val="009900"/>
                </a:solidFill>
                <a:latin typeface="Helvetica" charset="0"/>
              </a:rPr>
              <a:t>C</a:t>
            </a:r>
            <a:endParaRPr lang="en-US" sz="1800">
              <a:solidFill>
                <a:srgbClr val="009900"/>
              </a:solidFill>
            </a:endParaRPr>
          </a:p>
        </p:txBody>
      </p:sp>
      <p:sp>
        <p:nvSpPr>
          <p:cNvPr id="113708" name="Rectangle 44"/>
          <p:cNvSpPr>
            <a:spLocks noChangeArrowheads="1"/>
          </p:cNvSpPr>
          <p:nvPr/>
        </p:nvSpPr>
        <p:spPr bwMode="auto">
          <a:xfrm>
            <a:off x="4219575" y="1952625"/>
            <a:ext cx="898525"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Helvetica" charset="0"/>
              </a:rPr>
              <a:t>ELECTION</a:t>
            </a:r>
            <a:endParaRPr lang="en-US"/>
          </a:p>
        </p:txBody>
      </p:sp>
      <p:sp>
        <p:nvSpPr>
          <p:cNvPr id="113709" name="Rectangle 45"/>
          <p:cNvSpPr>
            <a:spLocks noChangeArrowheads="1"/>
          </p:cNvSpPr>
          <p:nvPr/>
        </p:nvSpPr>
        <p:spPr bwMode="auto">
          <a:xfrm>
            <a:off x="3541713" y="2784475"/>
            <a:ext cx="641350"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Helvetica" charset="0"/>
              </a:rPr>
              <a:t>Answer</a:t>
            </a:r>
            <a:endParaRPr lang="en-US"/>
          </a:p>
        </p:txBody>
      </p:sp>
      <p:sp>
        <p:nvSpPr>
          <p:cNvPr id="113711" name="Rectangle 47"/>
          <p:cNvSpPr>
            <a:spLocks noChangeArrowheads="1"/>
          </p:cNvSpPr>
          <p:nvPr/>
        </p:nvSpPr>
        <p:spPr bwMode="auto">
          <a:xfrm>
            <a:off x="3414713" y="2460625"/>
            <a:ext cx="771525"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Helvetica" charset="0"/>
              </a:rPr>
              <a:t>ELECTION</a:t>
            </a:r>
            <a:endParaRPr lang="en-US" sz="1200"/>
          </a:p>
        </p:txBody>
      </p:sp>
      <p:sp>
        <p:nvSpPr>
          <p:cNvPr id="113715" name="Rectangle 51"/>
          <p:cNvSpPr>
            <a:spLocks noChangeArrowheads="1"/>
          </p:cNvSpPr>
          <p:nvPr/>
        </p:nvSpPr>
        <p:spPr bwMode="auto">
          <a:xfrm>
            <a:off x="2117725" y="5413375"/>
            <a:ext cx="1131888"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Helvetica" charset="0"/>
              </a:rPr>
              <a:t>Eventually.....</a:t>
            </a:r>
            <a:endParaRPr lang="en-US"/>
          </a:p>
        </p:txBody>
      </p:sp>
      <p:sp>
        <p:nvSpPr>
          <p:cNvPr id="113716" name="Oval 52"/>
          <p:cNvSpPr>
            <a:spLocks noChangeArrowheads="1"/>
          </p:cNvSpPr>
          <p:nvPr/>
        </p:nvSpPr>
        <p:spPr bwMode="auto">
          <a:xfrm>
            <a:off x="2900363" y="2451100"/>
            <a:ext cx="512762" cy="514350"/>
          </a:xfrm>
          <a:prstGeom prst="ellipse">
            <a:avLst/>
          </a:prstGeom>
          <a:solidFill>
            <a:srgbClr val="FFDC99"/>
          </a:solidFill>
          <a:ln w="22225">
            <a:solidFill>
              <a:srgbClr val="FFEDCC"/>
            </a:solidFill>
            <a:round/>
            <a:headEnd/>
            <a:tailEnd/>
          </a:ln>
        </p:spPr>
        <p:txBody>
          <a:bodyPr/>
          <a:lstStyle/>
          <a:p>
            <a:r>
              <a:rPr lang="en-US" sz="1800"/>
              <a:t>P</a:t>
            </a:r>
            <a:r>
              <a:rPr lang="en-US" sz="1800" baseline="-25000"/>
              <a:t>1</a:t>
            </a:r>
          </a:p>
        </p:txBody>
      </p:sp>
      <p:grpSp>
        <p:nvGrpSpPr>
          <p:cNvPr id="5" name="Group 149"/>
          <p:cNvGrpSpPr>
            <a:grpSpLocks/>
          </p:cNvGrpSpPr>
          <p:nvPr/>
        </p:nvGrpSpPr>
        <p:grpSpPr bwMode="auto">
          <a:xfrm>
            <a:off x="4549775" y="3502025"/>
            <a:ext cx="2447925" cy="288925"/>
            <a:chOff x="2653" y="543"/>
            <a:chExt cx="1494" cy="182"/>
          </a:xfrm>
        </p:grpSpPr>
        <p:sp>
          <p:nvSpPr>
            <p:cNvPr id="84054" name="Arc 63"/>
            <p:cNvSpPr>
              <a:spLocks/>
            </p:cNvSpPr>
            <p:nvPr/>
          </p:nvSpPr>
          <p:spPr bwMode="auto">
            <a:xfrm>
              <a:off x="3385" y="543"/>
              <a:ext cx="762" cy="182"/>
            </a:xfrm>
            <a:custGeom>
              <a:avLst/>
              <a:gdLst>
                <a:gd name="T0" fmla="*/ 0 w 21609"/>
                <a:gd name="T1" fmla="*/ 0 h 21600"/>
                <a:gd name="T2" fmla="*/ 27 w 21609"/>
                <a:gd name="T3" fmla="*/ 1 h 21600"/>
                <a:gd name="T4" fmla="*/ 0 w 21609"/>
                <a:gd name="T5" fmla="*/ 2 h 21600"/>
                <a:gd name="T6" fmla="*/ 0 60000 65536"/>
                <a:gd name="T7" fmla="*/ 0 60000 65536"/>
                <a:gd name="T8" fmla="*/ 0 60000 65536"/>
                <a:gd name="T9" fmla="*/ 0 w 21609"/>
                <a:gd name="T10" fmla="*/ 0 h 21600"/>
                <a:gd name="T11" fmla="*/ 21609 w 21609"/>
                <a:gd name="T12" fmla="*/ 21600 h 21600"/>
              </a:gdLst>
              <a:ahLst/>
              <a:cxnLst>
                <a:cxn ang="T6">
                  <a:pos x="T0" y="T1"/>
                </a:cxn>
                <a:cxn ang="T7">
                  <a:pos x="T2" y="T3"/>
                </a:cxn>
                <a:cxn ang="T8">
                  <a:pos x="T4" y="T5"/>
                </a:cxn>
              </a:cxnLst>
              <a:rect l="T9" t="T10" r="T11" b="T12"/>
              <a:pathLst>
                <a:path w="21609" h="21600" fill="none" extrusionOk="0">
                  <a:moveTo>
                    <a:pt x="0" y="0"/>
                  </a:moveTo>
                  <a:cubicBezTo>
                    <a:pt x="5" y="0"/>
                    <a:pt x="10" y="-1"/>
                    <a:pt x="15" y="0"/>
                  </a:cubicBezTo>
                  <a:cubicBezTo>
                    <a:pt x="11743" y="0"/>
                    <a:pt x="21329" y="9359"/>
                    <a:pt x="21608" y="21085"/>
                  </a:cubicBezTo>
                </a:path>
                <a:path w="21609" h="21600" stroke="0" extrusionOk="0">
                  <a:moveTo>
                    <a:pt x="0" y="0"/>
                  </a:moveTo>
                  <a:cubicBezTo>
                    <a:pt x="5" y="0"/>
                    <a:pt x="10" y="-1"/>
                    <a:pt x="15" y="0"/>
                  </a:cubicBezTo>
                  <a:cubicBezTo>
                    <a:pt x="11743" y="0"/>
                    <a:pt x="21329" y="9359"/>
                    <a:pt x="21608" y="21085"/>
                  </a:cubicBezTo>
                  <a:lnTo>
                    <a:pt x="15" y="21600"/>
                  </a:lnTo>
                  <a:close/>
                </a:path>
              </a:pathLst>
            </a:custGeom>
            <a:noFill/>
            <a:ln w="38100">
              <a:solidFill>
                <a:srgbClr val="000000"/>
              </a:solidFill>
              <a:round/>
              <a:headEnd/>
              <a:tailEnd type="triangle" w="lg" len="lg"/>
            </a:ln>
          </p:spPr>
          <p:txBody>
            <a:bodyPr/>
            <a:lstStyle/>
            <a:p>
              <a:endParaRPr lang="en-US"/>
            </a:p>
          </p:txBody>
        </p:sp>
        <p:sp>
          <p:nvSpPr>
            <p:cNvPr id="84055" name="Arc 64"/>
            <p:cNvSpPr>
              <a:spLocks/>
            </p:cNvSpPr>
            <p:nvPr/>
          </p:nvSpPr>
          <p:spPr bwMode="auto">
            <a:xfrm>
              <a:off x="2653" y="543"/>
              <a:ext cx="761" cy="182"/>
            </a:xfrm>
            <a:custGeom>
              <a:avLst/>
              <a:gdLst>
                <a:gd name="T0" fmla="*/ 0 w 21594"/>
                <a:gd name="T1" fmla="*/ 1 h 21600"/>
                <a:gd name="T2" fmla="*/ 27 w 21594"/>
                <a:gd name="T3" fmla="*/ 0 h 21600"/>
                <a:gd name="T4" fmla="*/ 27 w 21594"/>
                <a:gd name="T5" fmla="*/ 2 h 21600"/>
                <a:gd name="T6" fmla="*/ 0 60000 65536"/>
                <a:gd name="T7" fmla="*/ 0 60000 65536"/>
                <a:gd name="T8" fmla="*/ 0 60000 65536"/>
                <a:gd name="T9" fmla="*/ 0 w 21594"/>
                <a:gd name="T10" fmla="*/ 0 h 21600"/>
                <a:gd name="T11" fmla="*/ 21594 w 21594"/>
                <a:gd name="T12" fmla="*/ 21600 h 21600"/>
              </a:gdLst>
              <a:ahLst/>
              <a:cxnLst>
                <a:cxn ang="T6">
                  <a:pos x="T0" y="T1"/>
                </a:cxn>
                <a:cxn ang="T7">
                  <a:pos x="T2" y="T3"/>
                </a:cxn>
                <a:cxn ang="T8">
                  <a:pos x="T4" y="T5"/>
                </a:cxn>
              </a:cxnLst>
              <a:rect l="T9" t="T10" r="T11" b="T12"/>
              <a:pathLst>
                <a:path w="21594" h="21600" fill="none" extrusionOk="0">
                  <a:moveTo>
                    <a:pt x="0" y="21086"/>
                  </a:moveTo>
                  <a:cubicBezTo>
                    <a:pt x="279" y="9360"/>
                    <a:pt x="9864" y="0"/>
                    <a:pt x="21593" y="0"/>
                  </a:cubicBezTo>
                </a:path>
                <a:path w="21594" h="21600" stroke="0" extrusionOk="0">
                  <a:moveTo>
                    <a:pt x="0" y="21086"/>
                  </a:moveTo>
                  <a:cubicBezTo>
                    <a:pt x="279" y="9360"/>
                    <a:pt x="9864" y="0"/>
                    <a:pt x="21593" y="0"/>
                  </a:cubicBezTo>
                  <a:lnTo>
                    <a:pt x="21594" y="21600"/>
                  </a:lnTo>
                  <a:close/>
                </a:path>
              </a:pathLst>
            </a:custGeom>
            <a:noFill/>
            <a:ln w="38100">
              <a:solidFill>
                <a:srgbClr val="000000"/>
              </a:solidFill>
              <a:round/>
              <a:headEnd/>
              <a:tailEnd/>
            </a:ln>
          </p:spPr>
          <p:txBody>
            <a:bodyPr/>
            <a:lstStyle/>
            <a:p>
              <a:endParaRPr lang="en-US"/>
            </a:p>
          </p:txBody>
        </p:sp>
      </p:grpSp>
      <p:grpSp>
        <p:nvGrpSpPr>
          <p:cNvPr id="6" name="Group 160"/>
          <p:cNvGrpSpPr>
            <a:grpSpLocks/>
          </p:cNvGrpSpPr>
          <p:nvPr/>
        </p:nvGrpSpPr>
        <p:grpSpPr bwMode="auto">
          <a:xfrm>
            <a:off x="3273425" y="2882900"/>
            <a:ext cx="2328863" cy="373063"/>
            <a:chOff x="2695" y="999"/>
            <a:chExt cx="1467" cy="235"/>
          </a:xfrm>
        </p:grpSpPr>
        <p:sp>
          <p:nvSpPr>
            <p:cNvPr id="84052" name="Arc 75"/>
            <p:cNvSpPr>
              <a:spLocks/>
            </p:cNvSpPr>
            <p:nvPr/>
          </p:nvSpPr>
          <p:spPr bwMode="auto">
            <a:xfrm>
              <a:off x="3403" y="999"/>
              <a:ext cx="759" cy="235"/>
            </a:xfrm>
            <a:custGeom>
              <a:avLst/>
              <a:gdLst>
                <a:gd name="T0" fmla="*/ 27 w 21727"/>
                <a:gd name="T1" fmla="*/ 0 h 22054"/>
                <a:gd name="T2" fmla="*/ 0 w 21727"/>
                <a:gd name="T3" fmla="*/ 3 h 22054"/>
                <a:gd name="T4" fmla="*/ 0 w 21727"/>
                <a:gd name="T5" fmla="*/ 0 h 22054"/>
                <a:gd name="T6" fmla="*/ 0 60000 65536"/>
                <a:gd name="T7" fmla="*/ 0 60000 65536"/>
                <a:gd name="T8" fmla="*/ 0 60000 65536"/>
                <a:gd name="T9" fmla="*/ 0 w 21727"/>
                <a:gd name="T10" fmla="*/ 0 h 22054"/>
                <a:gd name="T11" fmla="*/ 21727 w 21727"/>
                <a:gd name="T12" fmla="*/ 22054 h 22054"/>
              </a:gdLst>
              <a:ahLst/>
              <a:cxnLst>
                <a:cxn ang="T6">
                  <a:pos x="T0" y="T1"/>
                </a:cxn>
                <a:cxn ang="T7">
                  <a:pos x="T2" y="T3"/>
                </a:cxn>
                <a:cxn ang="T8">
                  <a:pos x="T4" y="T5"/>
                </a:cxn>
              </a:cxnLst>
              <a:rect l="T9" t="T10" r="T11" b="T12"/>
              <a:pathLst>
                <a:path w="21727" h="22054" fill="none" extrusionOk="0">
                  <a:moveTo>
                    <a:pt x="21722" y="-1"/>
                  </a:moveTo>
                  <a:cubicBezTo>
                    <a:pt x="21725" y="151"/>
                    <a:pt x="21727" y="302"/>
                    <a:pt x="21727" y="454"/>
                  </a:cubicBezTo>
                  <a:cubicBezTo>
                    <a:pt x="21727" y="12383"/>
                    <a:pt x="12056" y="22054"/>
                    <a:pt x="127" y="22054"/>
                  </a:cubicBezTo>
                  <a:cubicBezTo>
                    <a:pt x="84" y="22054"/>
                    <a:pt x="42" y="22053"/>
                    <a:pt x="0" y="22053"/>
                  </a:cubicBezTo>
                </a:path>
                <a:path w="21727" h="22054" stroke="0" extrusionOk="0">
                  <a:moveTo>
                    <a:pt x="21722" y="-1"/>
                  </a:moveTo>
                  <a:cubicBezTo>
                    <a:pt x="21725" y="151"/>
                    <a:pt x="21727" y="302"/>
                    <a:pt x="21727" y="454"/>
                  </a:cubicBezTo>
                  <a:cubicBezTo>
                    <a:pt x="21727" y="12383"/>
                    <a:pt x="12056" y="22054"/>
                    <a:pt x="127" y="22054"/>
                  </a:cubicBezTo>
                  <a:cubicBezTo>
                    <a:pt x="84" y="22054"/>
                    <a:pt x="42" y="22053"/>
                    <a:pt x="0" y="22053"/>
                  </a:cubicBezTo>
                  <a:lnTo>
                    <a:pt x="127" y="454"/>
                  </a:lnTo>
                  <a:close/>
                </a:path>
              </a:pathLst>
            </a:custGeom>
            <a:noFill/>
            <a:ln w="38100">
              <a:solidFill>
                <a:srgbClr val="000000"/>
              </a:solidFill>
              <a:round/>
              <a:headEnd/>
              <a:tailEnd/>
            </a:ln>
          </p:spPr>
          <p:txBody>
            <a:bodyPr/>
            <a:lstStyle/>
            <a:p>
              <a:endParaRPr lang="en-US"/>
            </a:p>
          </p:txBody>
        </p:sp>
        <p:sp>
          <p:nvSpPr>
            <p:cNvPr id="84053" name="Arc 76"/>
            <p:cNvSpPr>
              <a:spLocks/>
            </p:cNvSpPr>
            <p:nvPr/>
          </p:nvSpPr>
          <p:spPr bwMode="auto">
            <a:xfrm>
              <a:off x="2695" y="1048"/>
              <a:ext cx="740" cy="186"/>
            </a:xfrm>
            <a:custGeom>
              <a:avLst/>
              <a:gdLst>
                <a:gd name="T0" fmla="*/ 25 w 21600"/>
                <a:gd name="T1" fmla="*/ 2 h 22160"/>
                <a:gd name="T2" fmla="*/ 0 w 21600"/>
                <a:gd name="T3" fmla="*/ 0 h 22160"/>
                <a:gd name="T4" fmla="*/ 25 w 21600"/>
                <a:gd name="T5" fmla="*/ 0 h 22160"/>
                <a:gd name="T6" fmla="*/ 0 60000 65536"/>
                <a:gd name="T7" fmla="*/ 0 60000 65536"/>
                <a:gd name="T8" fmla="*/ 0 60000 65536"/>
                <a:gd name="T9" fmla="*/ 0 w 21600"/>
                <a:gd name="T10" fmla="*/ 0 h 22160"/>
                <a:gd name="T11" fmla="*/ 21600 w 21600"/>
                <a:gd name="T12" fmla="*/ 22160 h 22160"/>
              </a:gdLst>
              <a:ahLst/>
              <a:cxnLst>
                <a:cxn ang="T6">
                  <a:pos x="T0" y="T1"/>
                </a:cxn>
                <a:cxn ang="T7">
                  <a:pos x="T2" y="T3"/>
                </a:cxn>
                <a:cxn ang="T8">
                  <a:pos x="T4" y="T5"/>
                </a:cxn>
              </a:cxnLst>
              <a:rect l="T9" t="T10" r="T11" b="T12"/>
              <a:pathLst>
                <a:path w="21600" h="22160" fill="none" extrusionOk="0">
                  <a:moveTo>
                    <a:pt x="21489" y="22159"/>
                  </a:moveTo>
                  <a:cubicBezTo>
                    <a:pt x="9603" y="22098"/>
                    <a:pt x="0" y="12446"/>
                    <a:pt x="0" y="560"/>
                  </a:cubicBezTo>
                  <a:cubicBezTo>
                    <a:pt x="-1" y="373"/>
                    <a:pt x="2" y="186"/>
                    <a:pt x="7" y="0"/>
                  </a:cubicBezTo>
                </a:path>
                <a:path w="21600" h="22160" stroke="0" extrusionOk="0">
                  <a:moveTo>
                    <a:pt x="21489" y="22159"/>
                  </a:moveTo>
                  <a:cubicBezTo>
                    <a:pt x="9603" y="22098"/>
                    <a:pt x="0" y="12446"/>
                    <a:pt x="0" y="560"/>
                  </a:cubicBezTo>
                  <a:cubicBezTo>
                    <a:pt x="-1" y="373"/>
                    <a:pt x="2" y="186"/>
                    <a:pt x="7" y="0"/>
                  </a:cubicBezTo>
                  <a:lnTo>
                    <a:pt x="21600" y="560"/>
                  </a:lnTo>
                  <a:close/>
                </a:path>
              </a:pathLst>
            </a:custGeom>
            <a:noFill/>
            <a:ln w="38100">
              <a:solidFill>
                <a:srgbClr val="000000"/>
              </a:solidFill>
              <a:round/>
              <a:headEnd/>
              <a:tailEnd type="triangle" w="med" len="med"/>
            </a:ln>
          </p:spPr>
          <p:txBody>
            <a:bodyPr/>
            <a:lstStyle/>
            <a:p>
              <a:endParaRPr lang="en-US"/>
            </a:p>
          </p:txBody>
        </p:sp>
      </p:grpSp>
      <p:grpSp>
        <p:nvGrpSpPr>
          <p:cNvPr id="7" name="Group 137"/>
          <p:cNvGrpSpPr>
            <a:grpSpLocks/>
          </p:cNvGrpSpPr>
          <p:nvPr/>
        </p:nvGrpSpPr>
        <p:grpSpPr bwMode="auto">
          <a:xfrm>
            <a:off x="6689725" y="2312988"/>
            <a:ext cx="633413" cy="547687"/>
            <a:chOff x="4721" y="542"/>
            <a:chExt cx="564" cy="593"/>
          </a:xfrm>
        </p:grpSpPr>
        <p:sp>
          <p:nvSpPr>
            <p:cNvPr id="84050" name="Line 83"/>
            <p:cNvSpPr>
              <a:spLocks noChangeShapeType="1"/>
            </p:cNvSpPr>
            <p:nvPr/>
          </p:nvSpPr>
          <p:spPr bwMode="auto">
            <a:xfrm flipV="1">
              <a:off x="4757" y="542"/>
              <a:ext cx="499" cy="593"/>
            </a:xfrm>
            <a:prstGeom prst="line">
              <a:avLst/>
            </a:prstGeom>
            <a:noFill/>
            <a:ln w="38100">
              <a:solidFill>
                <a:srgbClr val="CC3300"/>
              </a:solidFill>
              <a:round/>
              <a:headEnd/>
              <a:tailEnd/>
            </a:ln>
          </p:spPr>
          <p:txBody>
            <a:bodyPr/>
            <a:lstStyle/>
            <a:p>
              <a:endParaRPr lang="en-US"/>
            </a:p>
          </p:txBody>
        </p:sp>
        <p:sp>
          <p:nvSpPr>
            <p:cNvPr id="84051" name="Line 84"/>
            <p:cNvSpPr>
              <a:spLocks noChangeShapeType="1"/>
            </p:cNvSpPr>
            <p:nvPr/>
          </p:nvSpPr>
          <p:spPr bwMode="auto">
            <a:xfrm>
              <a:off x="4721" y="568"/>
              <a:ext cx="564" cy="548"/>
            </a:xfrm>
            <a:prstGeom prst="line">
              <a:avLst/>
            </a:prstGeom>
            <a:noFill/>
            <a:ln w="38100">
              <a:solidFill>
                <a:srgbClr val="CC3300"/>
              </a:solidFill>
              <a:round/>
              <a:headEnd/>
              <a:tailEnd/>
            </a:ln>
          </p:spPr>
          <p:txBody>
            <a:bodyPr/>
            <a:lstStyle/>
            <a:p>
              <a:endParaRPr lang="en-US"/>
            </a:p>
          </p:txBody>
        </p:sp>
      </p:grpSp>
      <p:grpSp>
        <p:nvGrpSpPr>
          <p:cNvPr id="8" name="Group 207"/>
          <p:cNvGrpSpPr>
            <a:grpSpLocks/>
          </p:cNvGrpSpPr>
          <p:nvPr/>
        </p:nvGrpSpPr>
        <p:grpSpPr bwMode="auto">
          <a:xfrm>
            <a:off x="3262313" y="5840413"/>
            <a:ext cx="1081087" cy="214312"/>
            <a:chOff x="2652" y="3524"/>
            <a:chExt cx="669" cy="108"/>
          </a:xfrm>
        </p:grpSpPr>
        <p:sp>
          <p:nvSpPr>
            <p:cNvPr id="84048" name="Arc 129"/>
            <p:cNvSpPr>
              <a:spLocks/>
            </p:cNvSpPr>
            <p:nvPr/>
          </p:nvSpPr>
          <p:spPr bwMode="auto">
            <a:xfrm>
              <a:off x="2652" y="3524"/>
              <a:ext cx="349" cy="108"/>
            </a:xfrm>
            <a:custGeom>
              <a:avLst/>
              <a:gdLst>
                <a:gd name="T0" fmla="*/ 0 w 21600"/>
                <a:gd name="T1" fmla="*/ 1 h 21600"/>
                <a:gd name="T2" fmla="*/ 6 w 21600"/>
                <a:gd name="T3" fmla="*/ 0 h 21600"/>
                <a:gd name="T4" fmla="*/ 6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0"/>
                    <a:pt x="9670" y="0"/>
                    <a:pt x="21599" y="0"/>
                  </a:cubicBezTo>
                </a:path>
                <a:path w="21600" h="21600" stroke="0" extrusionOk="0">
                  <a:moveTo>
                    <a:pt x="0" y="21600"/>
                  </a:moveTo>
                  <a:cubicBezTo>
                    <a:pt x="0" y="9670"/>
                    <a:pt x="9670" y="0"/>
                    <a:pt x="21599" y="0"/>
                  </a:cubicBezTo>
                  <a:lnTo>
                    <a:pt x="21600" y="21600"/>
                  </a:lnTo>
                  <a:close/>
                </a:path>
              </a:pathLst>
            </a:custGeom>
            <a:noFill/>
            <a:ln w="38100">
              <a:solidFill>
                <a:srgbClr val="000000"/>
              </a:solidFill>
              <a:round/>
              <a:headEnd type="triangle" w="lg" len="lg"/>
              <a:tailEnd/>
            </a:ln>
          </p:spPr>
          <p:txBody>
            <a:bodyPr/>
            <a:lstStyle/>
            <a:p>
              <a:endParaRPr lang="en-US"/>
            </a:p>
          </p:txBody>
        </p:sp>
        <p:sp>
          <p:nvSpPr>
            <p:cNvPr id="84049" name="Arc 130"/>
            <p:cNvSpPr>
              <a:spLocks/>
            </p:cNvSpPr>
            <p:nvPr/>
          </p:nvSpPr>
          <p:spPr bwMode="auto">
            <a:xfrm>
              <a:off x="2978" y="3524"/>
              <a:ext cx="343" cy="108"/>
            </a:xfrm>
            <a:custGeom>
              <a:avLst/>
              <a:gdLst>
                <a:gd name="T0" fmla="*/ 0 w 21719"/>
                <a:gd name="T1" fmla="*/ 0 h 21600"/>
                <a:gd name="T2" fmla="*/ 5 w 21719"/>
                <a:gd name="T3" fmla="*/ 1 h 21600"/>
                <a:gd name="T4" fmla="*/ 0 w 21719"/>
                <a:gd name="T5" fmla="*/ 1 h 21600"/>
                <a:gd name="T6" fmla="*/ 0 60000 65536"/>
                <a:gd name="T7" fmla="*/ 0 60000 65536"/>
                <a:gd name="T8" fmla="*/ 0 60000 65536"/>
                <a:gd name="T9" fmla="*/ 0 w 21719"/>
                <a:gd name="T10" fmla="*/ 0 h 21600"/>
                <a:gd name="T11" fmla="*/ 21719 w 21719"/>
                <a:gd name="T12" fmla="*/ 21600 h 21600"/>
              </a:gdLst>
              <a:ahLst/>
              <a:cxnLst>
                <a:cxn ang="T6">
                  <a:pos x="T0" y="T1"/>
                </a:cxn>
                <a:cxn ang="T7">
                  <a:pos x="T2" y="T3"/>
                </a:cxn>
                <a:cxn ang="T8">
                  <a:pos x="T4" y="T5"/>
                </a:cxn>
              </a:cxnLst>
              <a:rect l="T9" t="T10" r="T11" b="T12"/>
              <a:pathLst>
                <a:path w="21719" h="21600" fill="none" extrusionOk="0">
                  <a:moveTo>
                    <a:pt x="0" y="0"/>
                  </a:moveTo>
                  <a:cubicBezTo>
                    <a:pt x="39" y="0"/>
                    <a:pt x="79" y="-1"/>
                    <a:pt x="119" y="0"/>
                  </a:cubicBezTo>
                  <a:cubicBezTo>
                    <a:pt x="12048" y="0"/>
                    <a:pt x="21719" y="9670"/>
                    <a:pt x="21719" y="21600"/>
                  </a:cubicBezTo>
                </a:path>
                <a:path w="21719" h="21600" stroke="0" extrusionOk="0">
                  <a:moveTo>
                    <a:pt x="0" y="0"/>
                  </a:moveTo>
                  <a:cubicBezTo>
                    <a:pt x="39" y="0"/>
                    <a:pt x="79" y="-1"/>
                    <a:pt x="119" y="0"/>
                  </a:cubicBezTo>
                  <a:cubicBezTo>
                    <a:pt x="12048" y="0"/>
                    <a:pt x="21719" y="9670"/>
                    <a:pt x="21719" y="21600"/>
                  </a:cubicBezTo>
                  <a:lnTo>
                    <a:pt x="119" y="21600"/>
                  </a:lnTo>
                  <a:close/>
                </a:path>
              </a:pathLst>
            </a:custGeom>
            <a:noFill/>
            <a:ln w="38100">
              <a:solidFill>
                <a:srgbClr val="000000"/>
              </a:solidFill>
              <a:round/>
              <a:headEnd/>
              <a:tailEnd/>
            </a:ln>
          </p:spPr>
          <p:txBody>
            <a:bodyPr/>
            <a:lstStyle/>
            <a:p>
              <a:endParaRPr lang="en-US"/>
            </a:p>
          </p:txBody>
        </p:sp>
      </p:grpSp>
      <p:sp>
        <p:nvSpPr>
          <p:cNvPr id="113798" name="Oval 134"/>
          <p:cNvSpPr>
            <a:spLocks noChangeArrowheads="1"/>
          </p:cNvSpPr>
          <p:nvPr/>
        </p:nvSpPr>
        <p:spPr bwMode="auto">
          <a:xfrm>
            <a:off x="5529263" y="2439988"/>
            <a:ext cx="512762" cy="514350"/>
          </a:xfrm>
          <a:prstGeom prst="ellipse">
            <a:avLst/>
          </a:prstGeom>
          <a:solidFill>
            <a:srgbClr val="FFDC99"/>
          </a:solidFill>
          <a:ln w="22225">
            <a:solidFill>
              <a:srgbClr val="FFEDCC"/>
            </a:solidFill>
            <a:round/>
            <a:headEnd/>
            <a:tailEnd/>
          </a:ln>
        </p:spPr>
        <p:txBody>
          <a:bodyPr/>
          <a:lstStyle/>
          <a:p>
            <a:r>
              <a:rPr lang="en-US" sz="1800"/>
              <a:t>P</a:t>
            </a:r>
            <a:r>
              <a:rPr lang="en-US" sz="1800" baseline="-25000"/>
              <a:t>3</a:t>
            </a:r>
          </a:p>
        </p:txBody>
      </p:sp>
      <p:sp>
        <p:nvSpPr>
          <p:cNvPr id="113799" name="Oval 135"/>
          <p:cNvSpPr>
            <a:spLocks noChangeArrowheads="1"/>
          </p:cNvSpPr>
          <p:nvPr/>
        </p:nvSpPr>
        <p:spPr bwMode="auto">
          <a:xfrm>
            <a:off x="4227513" y="2454275"/>
            <a:ext cx="512762" cy="514350"/>
          </a:xfrm>
          <a:prstGeom prst="ellipse">
            <a:avLst/>
          </a:prstGeom>
          <a:solidFill>
            <a:srgbClr val="FFDC99"/>
          </a:solidFill>
          <a:ln w="22225">
            <a:solidFill>
              <a:srgbClr val="FFEDCC"/>
            </a:solidFill>
            <a:round/>
            <a:headEnd/>
            <a:tailEnd/>
          </a:ln>
        </p:spPr>
        <p:txBody>
          <a:bodyPr/>
          <a:lstStyle/>
          <a:p>
            <a:r>
              <a:rPr lang="en-US" sz="1800"/>
              <a:t>P</a:t>
            </a:r>
            <a:r>
              <a:rPr lang="en-US" sz="1800" baseline="-25000"/>
              <a:t>2</a:t>
            </a:r>
          </a:p>
        </p:txBody>
      </p:sp>
      <p:sp>
        <p:nvSpPr>
          <p:cNvPr id="113806" name="Oval 142"/>
          <p:cNvSpPr>
            <a:spLocks noChangeArrowheads="1"/>
          </p:cNvSpPr>
          <p:nvPr/>
        </p:nvSpPr>
        <p:spPr bwMode="auto">
          <a:xfrm>
            <a:off x="6796088" y="3779838"/>
            <a:ext cx="512762" cy="514350"/>
          </a:xfrm>
          <a:prstGeom prst="ellipse">
            <a:avLst/>
          </a:prstGeom>
          <a:solidFill>
            <a:srgbClr val="FFDC99"/>
          </a:solidFill>
          <a:ln w="22225">
            <a:solidFill>
              <a:srgbClr val="FFEDCC"/>
            </a:solidFill>
            <a:round/>
            <a:headEnd/>
            <a:tailEnd/>
          </a:ln>
        </p:spPr>
        <p:txBody>
          <a:bodyPr/>
          <a:lstStyle/>
          <a:p>
            <a:r>
              <a:rPr lang="en-US" sz="1800"/>
              <a:t>P</a:t>
            </a:r>
            <a:r>
              <a:rPr lang="en-US" sz="1800" baseline="-25000"/>
              <a:t>4</a:t>
            </a:r>
          </a:p>
        </p:txBody>
      </p:sp>
      <p:sp>
        <p:nvSpPr>
          <p:cNvPr id="113807" name="Oval 143"/>
          <p:cNvSpPr>
            <a:spLocks noChangeArrowheads="1"/>
          </p:cNvSpPr>
          <p:nvPr/>
        </p:nvSpPr>
        <p:spPr bwMode="auto">
          <a:xfrm>
            <a:off x="2914650" y="3784600"/>
            <a:ext cx="512763" cy="514350"/>
          </a:xfrm>
          <a:prstGeom prst="ellipse">
            <a:avLst/>
          </a:prstGeom>
          <a:solidFill>
            <a:srgbClr val="FFDC99"/>
          </a:solidFill>
          <a:ln w="22225">
            <a:solidFill>
              <a:srgbClr val="FFEDCC"/>
            </a:solidFill>
            <a:round/>
            <a:headEnd/>
            <a:tailEnd/>
          </a:ln>
        </p:spPr>
        <p:txBody>
          <a:bodyPr/>
          <a:lstStyle/>
          <a:p>
            <a:r>
              <a:rPr lang="en-US" sz="1800"/>
              <a:t>P</a:t>
            </a:r>
            <a:r>
              <a:rPr lang="en-US" sz="1800" baseline="-25000"/>
              <a:t>1</a:t>
            </a:r>
          </a:p>
        </p:txBody>
      </p:sp>
      <p:grpSp>
        <p:nvGrpSpPr>
          <p:cNvPr id="9" name="Group 144"/>
          <p:cNvGrpSpPr>
            <a:grpSpLocks/>
          </p:cNvGrpSpPr>
          <p:nvPr/>
        </p:nvGrpSpPr>
        <p:grpSpPr bwMode="auto">
          <a:xfrm>
            <a:off x="6742113" y="3760788"/>
            <a:ext cx="633412" cy="547687"/>
            <a:chOff x="4721" y="542"/>
            <a:chExt cx="564" cy="593"/>
          </a:xfrm>
        </p:grpSpPr>
        <p:sp>
          <p:nvSpPr>
            <p:cNvPr id="84046" name="Line 145"/>
            <p:cNvSpPr>
              <a:spLocks noChangeShapeType="1"/>
            </p:cNvSpPr>
            <p:nvPr/>
          </p:nvSpPr>
          <p:spPr bwMode="auto">
            <a:xfrm flipV="1">
              <a:off x="4757" y="542"/>
              <a:ext cx="499" cy="593"/>
            </a:xfrm>
            <a:prstGeom prst="line">
              <a:avLst/>
            </a:prstGeom>
            <a:noFill/>
            <a:ln w="38100">
              <a:solidFill>
                <a:srgbClr val="CC3300"/>
              </a:solidFill>
              <a:round/>
              <a:headEnd/>
              <a:tailEnd/>
            </a:ln>
          </p:spPr>
          <p:txBody>
            <a:bodyPr/>
            <a:lstStyle/>
            <a:p>
              <a:endParaRPr lang="en-US"/>
            </a:p>
          </p:txBody>
        </p:sp>
        <p:sp>
          <p:nvSpPr>
            <p:cNvPr id="84047" name="Line 146"/>
            <p:cNvSpPr>
              <a:spLocks noChangeShapeType="1"/>
            </p:cNvSpPr>
            <p:nvPr/>
          </p:nvSpPr>
          <p:spPr bwMode="auto">
            <a:xfrm>
              <a:off x="4721" y="568"/>
              <a:ext cx="564" cy="548"/>
            </a:xfrm>
            <a:prstGeom prst="line">
              <a:avLst/>
            </a:prstGeom>
            <a:noFill/>
            <a:ln w="38100">
              <a:solidFill>
                <a:srgbClr val="CC3300"/>
              </a:solidFill>
              <a:round/>
              <a:headEnd/>
              <a:tailEnd/>
            </a:ln>
          </p:spPr>
          <p:txBody>
            <a:bodyPr/>
            <a:lstStyle/>
            <a:p>
              <a:endParaRPr lang="en-US"/>
            </a:p>
          </p:txBody>
        </p:sp>
      </p:grpSp>
      <p:sp>
        <p:nvSpPr>
          <p:cNvPr id="113811" name="Oval 147"/>
          <p:cNvSpPr>
            <a:spLocks noChangeArrowheads="1"/>
          </p:cNvSpPr>
          <p:nvPr/>
        </p:nvSpPr>
        <p:spPr bwMode="auto">
          <a:xfrm>
            <a:off x="5534025" y="3763963"/>
            <a:ext cx="512763" cy="514350"/>
          </a:xfrm>
          <a:prstGeom prst="ellipse">
            <a:avLst/>
          </a:prstGeom>
          <a:solidFill>
            <a:srgbClr val="FFDC99"/>
          </a:solidFill>
          <a:ln w="22225">
            <a:solidFill>
              <a:srgbClr val="FFEDCC"/>
            </a:solidFill>
            <a:round/>
            <a:headEnd/>
            <a:tailEnd/>
          </a:ln>
        </p:spPr>
        <p:txBody>
          <a:bodyPr/>
          <a:lstStyle/>
          <a:p>
            <a:r>
              <a:rPr lang="en-US" sz="1800"/>
              <a:t>P</a:t>
            </a:r>
            <a:r>
              <a:rPr lang="en-US" sz="1800" baseline="-25000"/>
              <a:t>3</a:t>
            </a:r>
          </a:p>
        </p:txBody>
      </p:sp>
      <p:sp>
        <p:nvSpPr>
          <p:cNvPr id="113812" name="Oval 148"/>
          <p:cNvSpPr>
            <a:spLocks noChangeArrowheads="1"/>
          </p:cNvSpPr>
          <p:nvPr/>
        </p:nvSpPr>
        <p:spPr bwMode="auto">
          <a:xfrm>
            <a:off x="4251325" y="3778250"/>
            <a:ext cx="512763" cy="514350"/>
          </a:xfrm>
          <a:prstGeom prst="ellipse">
            <a:avLst/>
          </a:prstGeom>
          <a:solidFill>
            <a:srgbClr val="FFDC99"/>
          </a:solidFill>
          <a:ln w="22225">
            <a:solidFill>
              <a:srgbClr val="FFEDCC"/>
            </a:solidFill>
            <a:round/>
            <a:headEnd/>
            <a:tailEnd/>
          </a:ln>
        </p:spPr>
        <p:txBody>
          <a:bodyPr/>
          <a:lstStyle/>
          <a:p>
            <a:r>
              <a:rPr lang="en-US" sz="1800"/>
              <a:t>P</a:t>
            </a:r>
            <a:r>
              <a:rPr lang="en-US" sz="1800" baseline="-25000"/>
              <a:t>2</a:t>
            </a:r>
          </a:p>
        </p:txBody>
      </p:sp>
      <p:grpSp>
        <p:nvGrpSpPr>
          <p:cNvPr id="10" name="Group 156"/>
          <p:cNvGrpSpPr>
            <a:grpSpLocks/>
          </p:cNvGrpSpPr>
          <p:nvPr/>
        </p:nvGrpSpPr>
        <p:grpSpPr bwMode="auto">
          <a:xfrm>
            <a:off x="3292475" y="2384425"/>
            <a:ext cx="1095375" cy="115888"/>
            <a:chOff x="2653" y="543"/>
            <a:chExt cx="1494" cy="182"/>
          </a:xfrm>
        </p:grpSpPr>
        <p:sp>
          <p:nvSpPr>
            <p:cNvPr id="84044" name="Arc 157"/>
            <p:cNvSpPr>
              <a:spLocks/>
            </p:cNvSpPr>
            <p:nvPr/>
          </p:nvSpPr>
          <p:spPr bwMode="auto">
            <a:xfrm>
              <a:off x="3385" y="543"/>
              <a:ext cx="762" cy="182"/>
            </a:xfrm>
            <a:custGeom>
              <a:avLst/>
              <a:gdLst>
                <a:gd name="T0" fmla="*/ 0 w 21609"/>
                <a:gd name="T1" fmla="*/ 0 h 21600"/>
                <a:gd name="T2" fmla="*/ 27 w 21609"/>
                <a:gd name="T3" fmla="*/ 1 h 21600"/>
                <a:gd name="T4" fmla="*/ 0 w 21609"/>
                <a:gd name="T5" fmla="*/ 2 h 21600"/>
                <a:gd name="T6" fmla="*/ 0 60000 65536"/>
                <a:gd name="T7" fmla="*/ 0 60000 65536"/>
                <a:gd name="T8" fmla="*/ 0 60000 65536"/>
                <a:gd name="T9" fmla="*/ 0 w 21609"/>
                <a:gd name="T10" fmla="*/ 0 h 21600"/>
                <a:gd name="T11" fmla="*/ 21609 w 21609"/>
                <a:gd name="T12" fmla="*/ 21600 h 21600"/>
              </a:gdLst>
              <a:ahLst/>
              <a:cxnLst>
                <a:cxn ang="T6">
                  <a:pos x="T0" y="T1"/>
                </a:cxn>
                <a:cxn ang="T7">
                  <a:pos x="T2" y="T3"/>
                </a:cxn>
                <a:cxn ang="T8">
                  <a:pos x="T4" y="T5"/>
                </a:cxn>
              </a:cxnLst>
              <a:rect l="T9" t="T10" r="T11" b="T12"/>
              <a:pathLst>
                <a:path w="21609" h="21600" fill="none" extrusionOk="0">
                  <a:moveTo>
                    <a:pt x="0" y="0"/>
                  </a:moveTo>
                  <a:cubicBezTo>
                    <a:pt x="5" y="0"/>
                    <a:pt x="10" y="-1"/>
                    <a:pt x="15" y="0"/>
                  </a:cubicBezTo>
                  <a:cubicBezTo>
                    <a:pt x="11743" y="0"/>
                    <a:pt x="21329" y="9359"/>
                    <a:pt x="21608" y="21085"/>
                  </a:cubicBezTo>
                </a:path>
                <a:path w="21609" h="21600" stroke="0" extrusionOk="0">
                  <a:moveTo>
                    <a:pt x="0" y="0"/>
                  </a:moveTo>
                  <a:cubicBezTo>
                    <a:pt x="5" y="0"/>
                    <a:pt x="10" y="-1"/>
                    <a:pt x="15" y="0"/>
                  </a:cubicBezTo>
                  <a:cubicBezTo>
                    <a:pt x="11743" y="0"/>
                    <a:pt x="21329" y="9359"/>
                    <a:pt x="21608" y="21085"/>
                  </a:cubicBezTo>
                  <a:lnTo>
                    <a:pt x="15" y="21600"/>
                  </a:lnTo>
                  <a:close/>
                </a:path>
              </a:pathLst>
            </a:custGeom>
            <a:noFill/>
            <a:ln w="38100">
              <a:solidFill>
                <a:srgbClr val="000000"/>
              </a:solidFill>
              <a:round/>
              <a:headEnd/>
              <a:tailEnd type="triangle" w="lg" len="lg"/>
            </a:ln>
          </p:spPr>
          <p:txBody>
            <a:bodyPr/>
            <a:lstStyle/>
            <a:p>
              <a:endParaRPr lang="en-US"/>
            </a:p>
          </p:txBody>
        </p:sp>
        <p:sp>
          <p:nvSpPr>
            <p:cNvPr id="84045" name="Arc 158"/>
            <p:cNvSpPr>
              <a:spLocks/>
            </p:cNvSpPr>
            <p:nvPr/>
          </p:nvSpPr>
          <p:spPr bwMode="auto">
            <a:xfrm>
              <a:off x="2653" y="543"/>
              <a:ext cx="761" cy="182"/>
            </a:xfrm>
            <a:custGeom>
              <a:avLst/>
              <a:gdLst>
                <a:gd name="T0" fmla="*/ 0 w 21594"/>
                <a:gd name="T1" fmla="*/ 1 h 21600"/>
                <a:gd name="T2" fmla="*/ 27 w 21594"/>
                <a:gd name="T3" fmla="*/ 0 h 21600"/>
                <a:gd name="T4" fmla="*/ 27 w 21594"/>
                <a:gd name="T5" fmla="*/ 2 h 21600"/>
                <a:gd name="T6" fmla="*/ 0 60000 65536"/>
                <a:gd name="T7" fmla="*/ 0 60000 65536"/>
                <a:gd name="T8" fmla="*/ 0 60000 65536"/>
                <a:gd name="T9" fmla="*/ 0 w 21594"/>
                <a:gd name="T10" fmla="*/ 0 h 21600"/>
                <a:gd name="T11" fmla="*/ 21594 w 21594"/>
                <a:gd name="T12" fmla="*/ 21600 h 21600"/>
              </a:gdLst>
              <a:ahLst/>
              <a:cxnLst>
                <a:cxn ang="T6">
                  <a:pos x="T0" y="T1"/>
                </a:cxn>
                <a:cxn ang="T7">
                  <a:pos x="T2" y="T3"/>
                </a:cxn>
                <a:cxn ang="T8">
                  <a:pos x="T4" y="T5"/>
                </a:cxn>
              </a:cxnLst>
              <a:rect l="T9" t="T10" r="T11" b="T12"/>
              <a:pathLst>
                <a:path w="21594" h="21600" fill="none" extrusionOk="0">
                  <a:moveTo>
                    <a:pt x="0" y="21086"/>
                  </a:moveTo>
                  <a:cubicBezTo>
                    <a:pt x="279" y="9360"/>
                    <a:pt x="9864" y="0"/>
                    <a:pt x="21593" y="0"/>
                  </a:cubicBezTo>
                </a:path>
                <a:path w="21594" h="21600" stroke="0" extrusionOk="0">
                  <a:moveTo>
                    <a:pt x="0" y="21086"/>
                  </a:moveTo>
                  <a:cubicBezTo>
                    <a:pt x="279" y="9360"/>
                    <a:pt x="9864" y="0"/>
                    <a:pt x="21593" y="0"/>
                  </a:cubicBezTo>
                  <a:lnTo>
                    <a:pt x="21594" y="21600"/>
                  </a:lnTo>
                  <a:close/>
                </a:path>
              </a:pathLst>
            </a:custGeom>
            <a:noFill/>
            <a:ln w="38100">
              <a:solidFill>
                <a:srgbClr val="000000"/>
              </a:solidFill>
              <a:round/>
              <a:headEnd/>
              <a:tailEnd/>
            </a:ln>
          </p:spPr>
          <p:txBody>
            <a:bodyPr/>
            <a:lstStyle/>
            <a:p>
              <a:endParaRPr lang="en-US"/>
            </a:p>
          </p:txBody>
        </p:sp>
      </p:grpSp>
      <p:grpSp>
        <p:nvGrpSpPr>
          <p:cNvPr id="11" name="Group 161"/>
          <p:cNvGrpSpPr>
            <a:grpSpLocks/>
          </p:cNvGrpSpPr>
          <p:nvPr/>
        </p:nvGrpSpPr>
        <p:grpSpPr bwMode="auto">
          <a:xfrm>
            <a:off x="3335338" y="2863850"/>
            <a:ext cx="962025" cy="163513"/>
            <a:chOff x="2695" y="999"/>
            <a:chExt cx="1467" cy="235"/>
          </a:xfrm>
        </p:grpSpPr>
        <p:sp>
          <p:nvSpPr>
            <p:cNvPr id="84042" name="Arc 162"/>
            <p:cNvSpPr>
              <a:spLocks/>
            </p:cNvSpPr>
            <p:nvPr/>
          </p:nvSpPr>
          <p:spPr bwMode="auto">
            <a:xfrm>
              <a:off x="3403" y="999"/>
              <a:ext cx="759" cy="235"/>
            </a:xfrm>
            <a:custGeom>
              <a:avLst/>
              <a:gdLst>
                <a:gd name="T0" fmla="*/ 27 w 21727"/>
                <a:gd name="T1" fmla="*/ 0 h 22054"/>
                <a:gd name="T2" fmla="*/ 0 w 21727"/>
                <a:gd name="T3" fmla="*/ 3 h 22054"/>
                <a:gd name="T4" fmla="*/ 0 w 21727"/>
                <a:gd name="T5" fmla="*/ 0 h 22054"/>
                <a:gd name="T6" fmla="*/ 0 60000 65536"/>
                <a:gd name="T7" fmla="*/ 0 60000 65536"/>
                <a:gd name="T8" fmla="*/ 0 60000 65536"/>
                <a:gd name="T9" fmla="*/ 0 w 21727"/>
                <a:gd name="T10" fmla="*/ 0 h 22054"/>
                <a:gd name="T11" fmla="*/ 21727 w 21727"/>
                <a:gd name="T12" fmla="*/ 22054 h 22054"/>
              </a:gdLst>
              <a:ahLst/>
              <a:cxnLst>
                <a:cxn ang="T6">
                  <a:pos x="T0" y="T1"/>
                </a:cxn>
                <a:cxn ang="T7">
                  <a:pos x="T2" y="T3"/>
                </a:cxn>
                <a:cxn ang="T8">
                  <a:pos x="T4" y="T5"/>
                </a:cxn>
              </a:cxnLst>
              <a:rect l="T9" t="T10" r="T11" b="T12"/>
              <a:pathLst>
                <a:path w="21727" h="22054" fill="none" extrusionOk="0">
                  <a:moveTo>
                    <a:pt x="21722" y="-1"/>
                  </a:moveTo>
                  <a:cubicBezTo>
                    <a:pt x="21725" y="151"/>
                    <a:pt x="21727" y="302"/>
                    <a:pt x="21727" y="454"/>
                  </a:cubicBezTo>
                  <a:cubicBezTo>
                    <a:pt x="21727" y="12383"/>
                    <a:pt x="12056" y="22054"/>
                    <a:pt x="127" y="22054"/>
                  </a:cubicBezTo>
                  <a:cubicBezTo>
                    <a:pt x="84" y="22054"/>
                    <a:pt x="42" y="22053"/>
                    <a:pt x="0" y="22053"/>
                  </a:cubicBezTo>
                </a:path>
                <a:path w="21727" h="22054" stroke="0" extrusionOk="0">
                  <a:moveTo>
                    <a:pt x="21722" y="-1"/>
                  </a:moveTo>
                  <a:cubicBezTo>
                    <a:pt x="21725" y="151"/>
                    <a:pt x="21727" y="302"/>
                    <a:pt x="21727" y="454"/>
                  </a:cubicBezTo>
                  <a:cubicBezTo>
                    <a:pt x="21727" y="12383"/>
                    <a:pt x="12056" y="22054"/>
                    <a:pt x="127" y="22054"/>
                  </a:cubicBezTo>
                  <a:cubicBezTo>
                    <a:pt x="84" y="22054"/>
                    <a:pt x="42" y="22053"/>
                    <a:pt x="0" y="22053"/>
                  </a:cubicBezTo>
                  <a:lnTo>
                    <a:pt x="127" y="454"/>
                  </a:lnTo>
                  <a:close/>
                </a:path>
              </a:pathLst>
            </a:custGeom>
            <a:noFill/>
            <a:ln w="38100">
              <a:solidFill>
                <a:srgbClr val="000000"/>
              </a:solidFill>
              <a:round/>
              <a:headEnd/>
              <a:tailEnd/>
            </a:ln>
          </p:spPr>
          <p:txBody>
            <a:bodyPr/>
            <a:lstStyle/>
            <a:p>
              <a:endParaRPr lang="en-US"/>
            </a:p>
          </p:txBody>
        </p:sp>
        <p:sp>
          <p:nvSpPr>
            <p:cNvPr id="84043" name="Arc 163"/>
            <p:cNvSpPr>
              <a:spLocks/>
            </p:cNvSpPr>
            <p:nvPr/>
          </p:nvSpPr>
          <p:spPr bwMode="auto">
            <a:xfrm>
              <a:off x="2695" y="1048"/>
              <a:ext cx="740" cy="186"/>
            </a:xfrm>
            <a:custGeom>
              <a:avLst/>
              <a:gdLst>
                <a:gd name="T0" fmla="*/ 25 w 21600"/>
                <a:gd name="T1" fmla="*/ 2 h 22160"/>
                <a:gd name="T2" fmla="*/ 0 w 21600"/>
                <a:gd name="T3" fmla="*/ 0 h 22160"/>
                <a:gd name="T4" fmla="*/ 25 w 21600"/>
                <a:gd name="T5" fmla="*/ 0 h 22160"/>
                <a:gd name="T6" fmla="*/ 0 60000 65536"/>
                <a:gd name="T7" fmla="*/ 0 60000 65536"/>
                <a:gd name="T8" fmla="*/ 0 60000 65536"/>
                <a:gd name="T9" fmla="*/ 0 w 21600"/>
                <a:gd name="T10" fmla="*/ 0 h 22160"/>
                <a:gd name="T11" fmla="*/ 21600 w 21600"/>
                <a:gd name="T12" fmla="*/ 22160 h 22160"/>
              </a:gdLst>
              <a:ahLst/>
              <a:cxnLst>
                <a:cxn ang="T6">
                  <a:pos x="T0" y="T1"/>
                </a:cxn>
                <a:cxn ang="T7">
                  <a:pos x="T2" y="T3"/>
                </a:cxn>
                <a:cxn ang="T8">
                  <a:pos x="T4" y="T5"/>
                </a:cxn>
              </a:cxnLst>
              <a:rect l="T9" t="T10" r="T11" b="T12"/>
              <a:pathLst>
                <a:path w="21600" h="22160" fill="none" extrusionOk="0">
                  <a:moveTo>
                    <a:pt x="21489" y="22159"/>
                  </a:moveTo>
                  <a:cubicBezTo>
                    <a:pt x="9603" y="22098"/>
                    <a:pt x="0" y="12446"/>
                    <a:pt x="0" y="560"/>
                  </a:cubicBezTo>
                  <a:cubicBezTo>
                    <a:pt x="-1" y="373"/>
                    <a:pt x="2" y="186"/>
                    <a:pt x="7" y="0"/>
                  </a:cubicBezTo>
                </a:path>
                <a:path w="21600" h="22160" stroke="0" extrusionOk="0">
                  <a:moveTo>
                    <a:pt x="21489" y="22159"/>
                  </a:moveTo>
                  <a:cubicBezTo>
                    <a:pt x="9603" y="22098"/>
                    <a:pt x="0" y="12446"/>
                    <a:pt x="0" y="560"/>
                  </a:cubicBezTo>
                  <a:cubicBezTo>
                    <a:pt x="-1" y="373"/>
                    <a:pt x="2" y="186"/>
                    <a:pt x="7" y="0"/>
                  </a:cubicBezTo>
                  <a:lnTo>
                    <a:pt x="21600" y="560"/>
                  </a:lnTo>
                  <a:close/>
                </a:path>
              </a:pathLst>
            </a:custGeom>
            <a:noFill/>
            <a:ln w="38100">
              <a:solidFill>
                <a:srgbClr val="000000"/>
              </a:solidFill>
              <a:round/>
              <a:headEnd/>
              <a:tailEnd type="triangle" w="med" len="med"/>
            </a:ln>
          </p:spPr>
          <p:txBody>
            <a:bodyPr/>
            <a:lstStyle/>
            <a:p>
              <a:endParaRPr lang="en-US"/>
            </a:p>
          </p:txBody>
        </p:sp>
      </p:grpSp>
      <p:sp>
        <p:nvSpPr>
          <p:cNvPr id="113828" name="Rectangle 164"/>
          <p:cNvSpPr>
            <a:spLocks noChangeArrowheads="1"/>
          </p:cNvSpPr>
          <p:nvPr/>
        </p:nvSpPr>
        <p:spPr bwMode="auto">
          <a:xfrm>
            <a:off x="4589463" y="2960688"/>
            <a:ext cx="641350"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Helvetica" charset="0"/>
              </a:rPr>
              <a:t>Answer</a:t>
            </a:r>
            <a:endParaRPr lang="en-US"/>
          </a:p>
        </p:txBody>
      </p:sp>
      <p:sp>
        <p:nvSpPr>
          <p:cNvPr id="113832" name="Rectangle 168"/>
          <p:cNvSpPr>
            <a:spLocks noChangeArrowheads="1"/>
          </p:cNvSpPr>
          <p:nvPr/>
        </p:nvSpPr>
        <p:spPr bwMode="auto">
          <a:xfrm>
            <a:off x="6024563" y="3630613"/>
            <a:ext cx="641350" cy="152400"/>
          </a:xfrm>
          <a:prstGeom prst="rect">
            <a:avLst/>
          </a:prstGeom>
          <a:noFill/>
          <a:ln w="9525">
            <a:noFill/>
            <a:miter lim="800000"/>
            <a:headEnd/>
            <a:tailEnd/>
          </a:ln>
        </p:spPr>
        <p:txBody>
          <a:bodyPr wrap="none" lIns="0" tIns="0" rIns="0" bIns="0">
            <a:spAutoFit/>
          </a:bodyPr>
          <a:lstStyle/>
          <a:p>
            <a:r>
              <a:rPr lang="en-US" sz="1000">
                <a:solidFill>
                  <a:srgbClr val="000000"/>
                </a:solidFill>
                <a:latin typeface="Helvetica" charset="0"/>
              </a:rPr>
              <a:t>ELECTION</a:t>
            </a:r>
            <a:endParaRPr lang="en-US" sz="1000"/>
          </a:p>
        </p:txBody>
      </p:sp>
      <p:sp>
        <p:nvSpPr>
          <p:cNvPr id="113836" name="Rectangle 172"/>
          <p:cNvSpPr>
            <a:spLocks noChangeArrowheads="1"/>
          </p:cNvSpPr>
          <p:nvPr/>
        </p:nvSpPr>
        <p:spPr bwMode="auto">
          <a:xfrm>
            <a:off x="4822825" y="4103688"/>
            <a:ext cx="641350"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Helvetica" charset="0"/>
              </a:rPr>
              <a:t>Answer</a:t>
            </a:r>
            <a:endParaRPr lang="en-US"/>
          </a:p>
        </p:txBody>
      </p:sp>
      <p:grpSp>
        <p:nvGrpSpPr>
          <p:cNvPr id="12" name="Group 176"/>
          <p:cNvGrpSpPr>
            <a:grpSpLocks/>
          </p:cNvGrpSpPr>
          <p:nvPr/>
        </p:nvGrpSpPr>
        <p:grpSpPr bwMode="auto">
          <a:xfrm>
            <a:off x="3206750" y="2163763"/>
            <a:ext cx="2447925" cy="288925"/>
            <a:chOff x="2653" y="543"/>
            <a:chExt cx="1494" cy="182"/>
          </a:xfrm>
        </p:grpSpPr>
        <p:sp>
          <p:nvSpPr>
            <p:cNvPr id="84040" name="Arc 177"/>
            <p:cNvSpPr>
              <a:spLocks/>
            </p:cNvSpPr>
            <p:nvPr/>
          </p:nvSpPr>
          <p:spPr bwMode="auto">
            <a:xfrm>
              <a:off x="3385" y="543"/>
              <a:ext cx="762" cy="182"/>
            </a:xfrm>
            <a:custGeom>
              <a:avLst/>
              <a:gdLst>
                <a:gd name="T0" fmla="*/ 0 w 21609"/>
                <a:gd name="T1" fmla="*/ 0 h 21600"/>
                <a:gd name="T2" fmla="*/ 27 w 21609"/>
                <a:gd name="T3" fmla="*/ 1 h 21600"/>
                <a:gd name="T4" fmla="*/ 0 w 21609"/>
                <a:gd name="T5" fmla="*/ 2 h 21600"/>
                <a:gd name="T6" fmla="*/ 0 60000 65536"/>
                <a:gd name="T7" fmla="*/ 0 60000 65536"/>
                <a:gd name="T8" fmla="*/ 0 60000 65536"/>
                <a:gd name="T9" fmla="*/ 0 w 21609"/>
                <a:gd name="T10" fmla="*/ 0 h 21600"/>
                <a:gd name="T11" fmla="*/ 21609 w 21609"/>
                <a:gd name="T12" fmla="*/ 21600 h 21600"/>
              </a:gdLst>
              <a:ahLst/>
              <a:cxnLst>
                <a:cxn ang="T6">
                  <a:pos x="T0" y="T1"/>
                </a:cxn>
                <a:cxn ang="T7">
                  <a:pos x="T2" y="T3"/>
                </a:cxn>
                <a:cxn ang="T8">
                  <a:pos x="T4" y="T5"/>
                </a:cxn>
              </a:cxnLst>
              <a:rect l="T9" t="T10" r="T11" b="T12"/>
              <a:pathLst>
                <a:path w="21609" h="21600" fill="none" extrusionOk="0">
                  <a:moveTo>
                    <a:pt x="0" y="0"/>
                  </a:moveTo>
                  <a:cubicBezTo>
                    <a:pt x="5" y="0"/>
                    <a:pt x="10" y="-1"/>
                    <a:pt x="15" y="0"/>
                  </a:cubicBezTo>
                  <a:cubicBezTo>
                    <a:pt x="11743" y="0"/>
                    <a:pt x="21329" y="9359"/>
                    <a:pt x="21608" y="21085"/>
                  </a:cubicBezTo>
                </a:path>
                <a:path w="21609" h="21600" stroke="0" extrusionOk="0">
                  <a:moveTo>
                    <a:pt x="0" y="0"/>
                  </a:moveTo>
                  <a:cubicBezTo>
                    <a:pt x="5" y="0"/>
                    <a:pt x="10" y="-1"/>
                    <a:pt x="15" y="0"/>
                  </a:cubicBezTo>
                  <a:cubicBezTo>
                    <a:pt x="11743" y="0"/>
                    <a:pt x="21329" y="9359"/>
                    <a:pt x="21608" y="21085"/>
                  </a:cubicBezTo>
                  <a:lnTo>
                    <a:pt x="15" y="21600"/>
                  </a:lnTo>
                  <a:close/>
                </a:path>
              </a:pathLst>
            </a:custGeom>
            <a:noFill/>
            <a:ln w="38100">
              <a:solidFill>
                <a:srgbClr val="000000"/>
              </a:solidFill>
              <a:round/>
              <a:headEnd/>
              <a:tailEnd type="triangle" w="lg" len="lg"/>
            </a:ln>
          </p:spPr>
          <p:txBody>
            <a:bodyPr/>
            <a:lstStyle/>
            <a:p>
              <a:endParaRPr lang="en-US"/>
            </a:p>
          </p:txBody>
        </p:sp>
        <p:sp>
          <p:nvSpPr>
            <p:cNvPr id="84041" name="Arc 178"/>
            <p:cNvSpPr>
              <a:spLocks/>
            </p:cNvSpPr>
            <p:nvPr/>
          </p:nvSpPr>
          <p:spPr bwMode="auto">
            <a:xfrm>
              <a:off x="2653" y="543"/>
              <a:ext cx="761" cy="182"/>
            </a:xfrm>
            <a:custGeom>
              <a:avLst/>
              <a:gdLst>
                <a:gd name="T0" fmla="*/ 0 w 21594"/>
                <a:gd name="T1" fmla="*/ 1 h 21600"/>
                <a:gd name="T2" fmla="*/ 27 w 21594"/>
                <a:gd name="T3" fmla="*/ 0 h 21600"/>
                <a:gd name="T4" fmla="*/ 27 w 21594"/>
                <a:gd name="T5" fmla="*/ 2 h 21600"/>
                <a:gd name="T6" fmla="*/ 0 60000 65536"/>
                <a:gd name="T7" fmla="*/ 0 60000 65536"/>
                <a:gd name="T8" fmla="*/ 0 60000 65536"/>
                <a:gd name="T9" fmla="*/ 0 w 21594"/>
                <a:gd name="T10" fmla="*/ 0 h 21600"/>
                <a:gd name="T11" fmla="*/ 21594 w 21594"/>
                <a:gd name="T12" fmla="*/ 21600 h 21600"/>
              </a:gdLst>
              <a:ahLst/>
              <a:cxnLst>
                <a:cxn ang="T6">
                  <a:pos x="T0" y="T1"/>
                </a:cxn>
                <a:cxn ang="T7">
                  <a:pos x="T2" y="T3"/>
                </a:cxn>
                <a:cxn ang="T8">
                  <a:pos x="T4" y="T5"/>
                </a:cxn>
              </a:cxnLst>
              <a:rect l="T9" t="T10" r="T11" b="T12"/>
              <a:pathLst>
                <a:path w="21594" h="21600" fill="none" extrusionOk="0">
                  <a:moveTo>
                    <a:pt x="0" y="21086"/>
                  </a:moveTo>
                  <a:cubicBezTo>
                    <a:pt x="279" y="9360"/>
                    <a:pt x="9864" y="0"/>
                    <a:pt x="21593" y="0"/>
                  </a:cubicBezTo>
                </a:path>
                <a:path w="21594" h="21600" stroke="0" extrusionOk="0">
                  <a:moveTo>
                    <a:pt x="0" y="21086"/>
                  </a:moveTo>
                  <a:cubicBezTo>
                    <a:pt x="279" y="9360"/>
                    <a:pt x="9864" y="0"/>
                    <a:pt x="21593" y="0"/>
                  </a:cubicBezTo>
                  <a:lnTo>
                    <a:pt x="21594" y="21600"/>
                  </a:lnTo>
                  <a:close/>
                </a:path>
              </a:pathLst>
            </a:custGeom>
            <a:noFill/>
            <a:ln w="38100">
              <a:solidFill>
                <a:srgbClr val="000000"/>
              </a:solidFill>
              <a:round/>
              <a:headEnd/>
              <a:tailEnd/>
            </a:ln>
          </p:spPr>
          <p:txBody>
            <a:bodyPr/>
            <a:lstStyle/>
            <a:p>
              <a:endParaRPr lang="en-US"/>
            </a:p>
          </p:txBody>
        </p:sp>
      </p:grpSp>
      <p:grpSp>
        <p:nvGrpSpPr>
          <p:cNvPr id="13" name="Group 183"/>
          <p:cNvGrpSpPr>
            <a:grpSpLocks/>
          </p:cNvGrpSpPr>
          <p:nvPr/>
        </p:nvGrpSpPr>
        <p:grpSpPr bwMode="auto">
          <a:xfrm>
            <a:off x="5464175" y="4678363"/>
            <a:ext cx="633413" cy="547687"/>
            <a:chOff x="4721" y="542"/>
            <a:chExt cx="564" cy="593"/>
          </a:xfrm>
        </p:grpSpPr>
        <p:sp>
          <p:nvSpPr>
            <p:cNvPr id="84038" name="Line 184"/>
            <p:cNvSpPr>
              <a:spLocks noChangeShapeType="1"/>
            </p:cNvSpPr>
            <p:nvPr/>
          </p:nvSpPr>
          <p:spPr bwMode="auto">
            <a:xfrm flipV="1">
              <a:off x="4757" y="542"/>
              <a:ext cx="499" cy="593"/>
            </a:xfrm>
            <a:prstGeom prst="line">
              <a:avLst/>
            </a:prstGeom>
            <a:noFill/>
            <a:ln w="38100">
              <a:solidFill>
                <a:srgbClr val="CC3300"/>
              </a:solidFill>
              <a:round/>
              <a:headEnd/>
              <a:tailEnd/>
            </a:ln>
          </p:spPr>
          <p:txBody>
            <a:bodyPr/>
            <a:lstStyle/>
            <a:p>
              <a:endParaRPr lang="en-US"/>
            </a:p>
          </p:txBody>
        </p:sp>
        <p:sp>
          <p:nvSpPr>
            <p:cNvPr id="84039" name="Line 185"/>
            <p:cNvSpPr>
              <a:spLocks noChangeShapeType="1"/>
            </p:cNvSpPr>
            <p:nvPr/>
          </p:nvSpPr>
          <p:spPr bwMode="auto">
            <a:xfrm>
              <a:off x="4721" y="568"/>
              <a:ext cx="564" cy="548"/>
            </a:xfrm>
            <a:prstGeom prst="line">
              <a:avLst/>
            </a:prstGeom>
            <a:noFill/>
            <a:ln w="38100">
              <a:solidFill>
                <a:srgbClr val="CC3300"/>
              </a:solidFill>
              <a:round/>
              <a:headEnd/>
              <a:tailEnd/>
            </a:ln>
          </p:spPr>
          <p:txBody>
            <a:bodyPr/>
            <a:lstStyle/>
            <a:p>
              <a:endParaRPr lang="en-US"/>
            </a:p>
          </p:txBody>
        </p:sp>
      </p:grpSp>
      <p:sp>
        <p:nvSpPr>
          <p:cNvPr id="113854" name="Oval 190"/>
          <p:cNvSpPr>
            <a:spLocks noChangeArrowheads="1"/>
          </p:cNvSpPr>
          <p:nvPr/>
        </p:nvSpPr>
        <p:spPr bwMode="auto">
          <a:xfrm>
            <a:off x="6905625" y="4773613"/>
            <a:ext cx="512763" cy="514350"/>
          </a:xfrm>
          <a:prstGeom prst="ellipse">
            <a:avLst/>
          </a:prstGeom>
          <a:solidFill>
            <a:srgbClr val="FFDC99"/>
          </a:solidFill>
          <a:ln w="22225">
            <a:solidFill>
              <a:srgbClr val="FFEDCC"/>
            </a:solidFill>
            <a:round/>
            <a:headEnd/>
            <a:tailEnd/>
          </a:ln>
        </p:spPr>
        <p:txBody>
          <a:bodyPr/>
          <a:lstStyle/>
          <a:p>
            <a:r>
              <a:rPr lang="en-US" sz="1800"/>
              <a:t>P</a:t>
            </a:r>
            <a:r>
              <a:rPr lang="en-US" sz="1800" baseline="-25000"/>
              <a:t>4</a:t>
            </a:r>
          </a:p>
        </p:txBody>
      </p:sp>
      <p:grpSp>
        <p:nvGrpSpPr>
          <p:cNvPr id="14" name="Group 191"/>
          <p:cNvGrpSpPr>
            <a:grpSpLocks/>
          </p:cNvGrpSpPr>
          <p:nvPr/>
        </p:nvGrpSpPr>
        <p:grpSpPr bwMode="auto">
          <a:xfrm>
            <a:off x="6851650" y="4678363"/>
            <a:ext cx="633413" cy="547687"/>
            <a:chOff x="4721" y="542"/>
            <a:chExt cx="564" cy="593"/>
          </a:xfrm>
        </p:grpSpPr>
        <p:sp>
          <p:nvSpPr>
            <p:cNvPr id="84036" name="Line 192"/>
            <p:cNvSpPr>
              <a:spLocks noChangeShapeType="1"/>
            </p:cNvSpPr>
            <p:nvPr/>
          </p:nvSpPr>
          <p:spPr bwMode="auto">
            <a:xfrm flipV="1">
              <a:off x="4757" y="542"/>
              <a:ext cx="499" cy="593"/>
            </a:xfrm>
            <a:prstGeom prst="line">
              <a:avLst/>
            </a:prstGeom>
            <a:noFill/>
            <a:ln w="38100">
              <a:solidFill>
                <a:srgbClr val="CC3300"/>
              </a:solidFill>
              <a:round/>
              <a:headEnd/>
              <a:tailEnd/>
            </a:ln>
          </p:spPr>
          <p:txBody>
            <a:bodyPr/>
            <a:lstStyle/>
            <a:p>
              <a:endParaRPr lang="en-US"/>
            </a:p>
          </p:txBody>
        </p:sp>
        <p:sp>
          <p:nvSpPr>
            <p:cNvPr id="84037" name="Line 193"/>
            <p:cNvSpPr>
              <a:spLocks noChangeShapeType="1"/>
            </p:cNvSpPr>
            <p:nvPr/>
          </p:nvSpPr>
          <p:spPr bwMode="auto">
            <a:xfrm>
              <a:off x="4721" y="568"/>
              <a:ext cx="564" cy="548"/>
            </a:xfrm>
            <a:prstGeom prst="line">
              <a:avLst/>
            </a:prstGeom>
            <a:noFill/>
            <a:ln w="38100">
              <a:solidFill>
                <a:srgbClr val="CC3300"/>
              </a:solidFill>
              <a:round/>
              <a:headEnd/>
              <a:tailEnd/>
            </a:ln>
          </p:spPr>
          <p:txBody>
            <a:bodyPr/>
            <a:lstStyle/>
            <a:p>
              <a:endParaRPr lang="en-US"/>
            </a:p>
          </p:txBody>
        </p:sp>
      </p:grpSp>
      <p:sp>
        <p:nvSpPr>
          <p:cNvPr id="113858" name="Oval 194"/>
          <p:cNvSpPr>
            <a:spLocks noChangeArrowheads="1"/>
          </p:cNvSpPr>
          <p:nvPr/>
        </p:nvSpPr>
        <p:spPr bwMode="auto">
          <a:xfrm>
            <a:off x="4171950" y="4764088"/>
            <a:ext cx="512763" cy="514350"/>
          </a:xfrm>
          <a:prstGeom prst="ellipse">
            <a:avLst/>
          </a:prstGeom>
          <a:solidFill>
            <a:srgbClr val="FFDC99"/>
          </a:solidFill>
          <a:ln w="22225">
            <a:solidFill>
              <a:srgbClr val="FFEDCC"/>
            </a:solidFill>
            <a:round/>
            <a:headEnd/>
            <a:tailEnd/>
          </a:ln>
        </p:spPr>
        <p:txBody>
          <a:bodyPr/>
          <a:lstStyle/>
          <a:p>
            <a:r>
              <a:rPr lang="en-US" sz="1800"/>
              <a:t>P</a:t>
            </a:r>
            <a:r>
              <a:rPr lang="en-US" sz="1800" baseline="-25000"/>
              <a:t>2</a:t>
            </a:r>
          </a:p>
        </p:txBody>
      </p:sp>
      <p:sp>
        <p:nvSpPr>
          <p:cNvPr id="113859" name="Oval 195"/>
          <p:cNvSpPr>
            <a:spLocks noChangeArrowheads="1"/>
          </p:cNvSpPr>
          <p:nvPr/>
        </p:nvSpPr>
        <p:spPr bwMode="auto">
          <a:xfrm>
            <a:off x="3038475" y="4754563"/>
            <a:ext cx="512763" cy="514350"/>
          </a:xfrm>
          <a:prstGeom prst="ellipse">
            <a:avLst/>
          </a:prstGeom>
          <a:solidFill>
            <a:srgbClr val="FFDC99"/>
          </a:solidFill>
          <a:ln w="22225">
            <a:solidFill>
              <a:srgbClr val="FFEDCC"/>
            </a:solidFill>
            <a:round/>
            <a:headEnd/>
            <a:tailEnd/>
          </a:ln>
        </p:spPr>
        <p:txBody>
          <a:bodyPr/>
          <a:lstStyle/>
          <a:p>
            <a:r>
              <a:rPr lang="en-US" sz="1800"/>
              <a:t>P</a:t>
            </a:r>
            <a:r>
              <a:rPr lang="en-US" sz="1800" baseline="-25000"/>
              <a:t>1</a:t>
            </a:r>
          </a:p>
        </p:txBody>
      </p:sp>
      <p:grpSp>
        <p:nvGrpSpPr>
          <p:cNvPr id="15" name="Group 196"/>
          <p:cNvGrpSpPr>
            <a:grpSpLocks/>
          </p:cNvGrpSpPr>
          <p:nvPr/>
        </p:nvGrpSpPr>
        <p:grpSpPr bwMode="auto">
          <a:xfrm>
            <a:off x="5349875" y="5911850"/>
            <a:ext cx="633413" cy="547688"/>
            <a:chOff x="4721" y="542"/>
            <a:chExt cx="564" cy="593"/>
          </a:xfrm>
        </p:grpSpPr>
        <p:sp>
          <p:nvSpPr>
            <p:cNvPr id="84034" name="Line 197"/>
            <p:cNvSpPr>
              <a:spLocks noChangeShapeType="1"/>
            </p:cNvSpPr>
            <p:nvPr/>
          </p:nvSpPr>
          <p:spPr bwMode="auto">
            <a:xfrm flipV="1">
              <a:off x="4757" y="542"/>
              <a:ext cx="499" cy="593"/>
            </a:xfrm>
            <a:prstGeom prst="line">
              <a:avLst/>
            </a:prstGeom>
            <a:noFill/>
            <a:ln w="38100">
              <a:solidFill>
                <a:srgbClr val="CC3300"/>
              </a:solidFill>
              <a:round/>
              <a:headEnd/>
              <a:tailEnd/>
            </a:ln>
          </p:spPr>
          <p:txBody>
            <a:bodyPr/>
            <a:lstStyle/>
            <a:p>
              <a:endParaRPr lang="en-US"/>
            </a:p>
          </p:txBody>
        </p:sp>
        <p:sp>
          <p:nvSpPr>
            <p:cNvPr id="84035" name="Line 198"/>
            <p:cNvSpPr>
              <a:spLocks noChangeShapeType="1"/>
            </p:cNvSpPr>
            <p:nvPr/>
          </p:nvSpPr>
          <p:spPr bwMode="auto">
            <a:xfrm>
              <a:off x="4721" y="568"/>
              <a:ext cx="564" cy="548"/>
            </a:xfrm>
            <a:prstGeom prst="line">
              <a:avLst/>
            </a:prstGeom>
            <a:noFill/>
            <a:ln w="38100">
              <a:solidFill>
                <a:srgbClr val="CC3300"/>
              </a:solidFill>
              <a:round/>
              <a:headEnd/>
              <a:tailEnd/>
            </a:ln>
          </p:spPr>
          <p:txBody>
            <a:bodyPr/>
            <a:lstStyle/>
            <a:p>
              <a:endParaRPr lang="en-US"/>
            </a:p>
          </p:txBody>
        </p:sp>
      </p:grpSp>
      <p:sp>
        <p:nvSpPr>
          <p:cNvPr id="113864" name="Oval 200"/>
          <p:cNvSpPr>
            <a:spLocks noChangeArrowheads="1"/>
          </p:cNvSpPr>
          <p:nvPr/>
        </p:nvSpPr>
        <p:spPr bwMode="auto">
          <a:xfrm>
            <a:off x="6727825" y="6007100"/>
            <a:ext cx="512763" cy="514350"/>
          </a:xfrm>
          <a:prstGeom prst="ellipse">
            <a:avLst/>
          </a:prstGeom>
          <a:solidFill>
            <a:srgbClr val="FFDC99"/>
          </a:solidFill>
          <a:ln w="22225">
            <a:solidFill>
              <a:srgbClr val="FFEDCC"/>
            </a:solidFill>
            <a:round/>
            <a:headEnd/>
            <a:tailEnd/>
          </a:ln>
        </p:spPr>
        <p:txBody>
          <a:bodyPr/>
          <a:lstStyle/>
          <a:p>
            <a:r>
              <a:rPr lang="en-US" sz="1800"/>
              <a:t>P</a:t>
            </a:r>
            <a:r>
              <a:rPr lang="en-US" sz="1800" baseline="-25000"/>
              <a:t>4</a:t>
            </a:r>
          </a:p>
        </p:txBody>
      </p:sp>
      <p:grpSp>
        <p:nvGrpSpPr>
          <p:cNvPr id="16" name="Group 201"/>
          <p:cNvGrpSpPr>
            <a:grpSpLocks/>
          </p:cNvGrpSpPr>
          <p:nvPr/>
        </p:nvGrpSpPr>
        <p:grpSpPr bwMode="auto">
          <a:xfrm>
            <a:off x="6635750" y="5873750"/>
            <a:ext cx="633413" cy="547688"/>
            <a:chOff x="4721" y="542"/>
            <a:chExt cx="564" cy="593"/>
          </a:xfrm>
        </p:grpSpPr>
        <p:sp>
          <p:nvSpPr>
            <p:cNvPr id="84032" name="Line 202"/>
            <p:cNvSpPr>
              <a:spLocks noChangeShapeType="1"/>
            </p:cNvSpPr>
            <p:nvPr/>
          </p:nvSpPr>
          <p:spPr bwMode="auto">
            <a:xfrm flipV="1">
              <a:off x="4757" y="542"/>
              <a:ext cx="499" cy="593"/>
            </a:xfrm>
            <a:prstGeom prst="line">
              <a:avLst/>
            </a:prstGeom>
            <a:noFill/>
            <a:ln w="38100">
              <a:solidFill>
                <a:srgbClr val="CC3300"/>
              </a:solidFill>
              <a:round/>
              <a:headEnd/>
              <a:tailEnd/>
            </a:ln>
          </p:spPr>
          <p:txBody>
            <a:bodyPr/>
            <a:lstStyle/>
            <a:p>
              <a:endParaRPr lang="en-US"/>
            </a:p>
          </p:txBody>
        </p:sp>
        <p:sp>
          <p:nvSpPr>
            <p:cNvPr id="84033" name="Line 203"/>
            <p:cNvSpPr>
              <a:spLocks noChangeShapeType="1"/>
            </p:cNvSpPr>
            <p:nvPr/>
          </p:nvSpPr>
          <p:spPr bwMode="auto">
            <a:xfrm>
              <a:off x="4721" y="568"/>
              <a:ext cx="564" cy="548"/>
            </a:xfrm>
            <a:prstGeom prst="line">
              <a:avLst/>
            </a:prstGeom>
            <a:noFill/>
            <a:ln w="38100">
              <a:solidFill>
                <a:srgbClr val="CC3300"/>
              </a:solidFill>
              <a:round/>
              <a:headEnd/>
              <a:tailEnd/>
            </a:ln>
          </p:spPr>
          <p:txBody>
            <a:bodyPr/>
            <a:lstStyle/>
            <a:p>
              <a:endParaRPr lang="en-US"/>
            </a:p>
          </p:txBody>
        </p:sp>
      </p:grpSp>
      <p:sp>
        <p:nvSpPr>
          <p:cNvPr id="113868" name="Oval 204"/>
          <p:cNvSpPr>
            <a:spLocks noChangeArrowheads="1"/>
          </p:cNvSpPr>
          <p:nvPr/>
        </p:nvSpPr>
        <p:spPr bwMode="auto">
          <a:xfrm>
            <a:off x="4121150" y="6010275"/>
            <a:ext cx="512763" cy="514350"/>
          </a:xfrm>
          <a:prstGeom prst="ellipse">
            <a:avLst/>
          </a:prstGeom>
          <a:solidFill>
            <a:srgbClr val="FFDC99"/>
          </a:solidFill>
          <a:ln w="22225">
            <a:solidFill>
              <a:srgbClr val="FFEDCC"/>
            </a:solidFill>
            <a:round/>
            <a:headEnd/>
            <a:tailEnd/>
          </a:ln>
        </p:spPr>
        <p:txBody>
          <a:bodyPr/>
          <a:lstStyle/>
          <a:p>
            <a:r>
              <a:rPr lang="en-US" sz="1800"/>
              <a:t>P</a:t>
            </a:r>
            <a:r>
              <a:rPr lang="en-US" sz="1800" baseline="-25000"/>
              <a:t>2</a:t>
            </a:r>
          </a:p>
        </p:txBody>
      </p:sp>
      <p:sp>
        <p:nvSpPr>
          <p:cNvPr id="113869" name="Oval 205"/>
          <p:cNvSpPr>
            <a:spLocks noChangeArrowheads="1"/>
          </p:cNvSpPr>
          <p:nvPr/>
        </p:nvSpPr>
        <p:spPr bwMode="auto">
          <a:xfrm>
            <a:off x="2898775" y="6026150"/>
            <a:ext cx="512763" cy="514350"/>
          </a:xfrm>
          <a:prstGeom prst="ellipse">
            <a:avLst/>
          </a:prstGeom>
          <a:solidFill>
            <a:srgbClr val="FFDC99"/>
          </a:solidFill>
          <a:ln w="22225">
            <a:solidFill>
              <a:srgbClr val="FFEDCC"/>
            </a:solidFill>
            <a:round/>
            <a:headEnd/>
            <a:tailEnd/>
          </a:ln>
        </p:spPr>
        <p:txBody>
          <a:bodyPr/>
          <a:lstStyle/>
          <a:p>
            <a:r>
              <a:rPr lang="en-US" sz="1800"/>
              <a:t>P</a:t>
            </a:r>
            <a:r>
              <a:rPr lang="en-US" sz="1800" baseline="-25000"/>
              <a:t>1</a:t>
            </a:r>
          </a:p>
        </p:txBody>
      </p:sp>
      <p:sp>
        <p:nvSpPr>
          <p:cNvPr id="113870" name="Rectangle 206"/>
          <p:cNvSpPr>
            <a:spLocks noChangeArrowheads="1"/>
          </p:cNvSpPr>
          <p:nvPr/>
        </p:nvSpPr>
        <p:spPr bwMode="auto">
          <a:xfrm>
            <a:off x="4572000" y="5805488"/>
            <a:ext cx="214313" cy="274637"/>
          </a:xfrm>
          <a:prstGeom prst="rect">
            <a:avLst/>
          </a:prstGeom>
          <a:noFill/>
          <a:ln w="9525">
            <a:noFill/>
            <a:miter lim="800000"/>
            <a:headEnd/>
            <a:tailEnd/>
          </a:ln>
        </p:spPr>
        <p:txBody>
          <a:bodyPr lIns="0" tIns="0" rIns="0" bIns="0">
            <a:spAutoFit/>
          </a:bodyPr>
          <a:lstStyle/>
          <a:p>
            <a:r>
              <a:rPr lang="en-US" sz="1800">
                <a:solidFill>
                  <a:srgbClr val="009900"/>
                </a:solidFill>
                <a:latin typeface="Helvetica" charset="0"/>
              </a:rPr>
              <a:t>C</a:t>
            </a:r>
            <a:endParaRPr lang="en-US" sz="1800">
              <a:solidFill>
                <a:srgbClr val="009900"/>
              </a:solidFill>
            </a:endParaRPr>
          </a:p>
        </p:txBody>
      </p:sp>
      <p:sp>
        <p:nvSpPr>
          <p:cNvPr id="113872" name="Oval 208"/>
          <p:cNvSpPr>
            <a:spLocks noChangeArrowheads="1"/>
          </p:cNvSpPr>
          <p:nvPr/>
        </p:nvSpPr>
        <p:spPr bwMode="auto">
          <a:xfrm>
            <a:off x="6810375" y="1198563"/>
            <a:ext cx="512763" cy="514350"/>
          </a:xfrm>
          <a:prstGeom prst="ellipse">
            <a:avLst/>
          </a:prstGeom>
          <a:solidFill>
            <a:srgbClr val="FFDC99"/>
          </a:solidFill>
          <a:ln w="22225">
            <a:solidFill>
              <a:srgbClr val="FFEDCC"/>
            </a:solidFill>
            <a:round/>
            <a:headEnd/>
            <a:tailEnd/>
          </a:ln>
        </p:spPr>
        <p:txBody>
          <a:bodyPr/>
          <a:lstStyle/>
          <a:p>
            <a:r>
              <a:rPr lang="en-US" sz="1800"/>
              <a:t>P</a:t>
            </a:r>
            <a:r>
              <a:rPr lang="en-US" sz="1800" baseline="-25000"/>
              <a:t>4</a:t>
            </a:r>
          </a:p>
        </p:txBody>
      </p:sp>
      <p:sp>
        <p:nvSpPr>
          <p:cNvPr id="113873" name="Rectangle 209"/>
          <p:cNvSpPr>
            <a:spLocks noChangeArrowheads="1"/>
          </p:cNvSpPr>
          <p:nvPr/>
        </p:nvSpPr>
        <p:spPr bwMode="auto">
          <a:xfrm>
            <a:off x="6994525" y="712788"/>
            <a:ext cx="214313" cy="274637"/>
          </a:xfrm>
          <a:prstGeom prst="rect">
            <a:avLst/>
          </a:prstGeom>
          <a:noFill/>
          <a:ln w="9525">
            <a:noFill/>
            <a:miter lim="800000"/>
            <a:headEnd/>
            <a:tailEnd/>
          </a:ln>
        </p:spPr>
        <p:txBody>
          <a:bodyPr lIns="0" tIns="0" rIns="0" bIns="0">
            <a:spAutoFit/>
          </a:bodyPr>
          <a:lstStyle/>
          <a:p>
            <a:r>
              <a:rPr lang="en-US" sz="1800">
                <a:solidFill>
                  <a:srgbClr val="009900"/>
                </a:solidFill>
                <a:latin typeface="Helvetica" charset="0"/>
              </a:rPr>
              <a:t>C</a:t>
            </a:r>
            <a:endParaRPr lang="en-US" sz="1800">
              <a:solidFill>
                <a:srgbClr val="009900"/>
              </a:solidFill>
            </a:endParaRPr>
          </a:p>
        </p:txBody>
      </p:sp>
      <p:sp>
        <p:nvSpPr>
          <p:cNvPr id="113874" name="Rectangle 210"/>
          <p:cNvSpPr>
            <a:spLocks noChangeArrowheads="1"/>
          </p:cNvSpPr>
          <p:nvPr/>
        </p:nvSpPr>
        <p:spPr bwMode="auto">
          <a:xfrm>
            <a:off x="4248150" y="704850"/>
            <a:ext cx="747713"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Helvetica" charset="0"/>
              </a:rPr>
              <a:t>Message</a:t>
            </a:r>
            <a:endParaRPr lang="en-US"/>
          </a:p>
        </p:txBody>
      </p:sp>
      <p:sp>
        <p:nvSpPr>
          <p:cNvPr id="113877" name="Rectangle 213"/>
          <p:cNvSpPr>
            <a:spLocks noChangeArrowheads="1"/>
          </p:cNvSpPr>
          <p:nvPr/>
        </p:nvSpPr>
        <p:spPr bwMode="auto">
          <a:xfrm>
            <a:off x="228600" y="935038"/>
            <a:ext cx="2435225" cy="488950"/>
          </a:xfrm>
          <a:prstGeom prst="rect">
            <a:avLst/>
          </a:prstGeom>
          <a:noFill/>
          <a:ln w="9525">
            <a:noFill/>
            <a:miter lim="800000"/>
            <a:headEnd/>
            <a:tailEnd/>
          </a:ln>
        </p:spPr>
        <p:txBody>
          <a:bodyPr lIns="0" tIns="0" rIns="0" bIns="0">
            <a:spAutoFit/>
          </a:bodyPr>
          <a:lstStyle/>
          <a:p>
            <a:r>
              <a:rPr lang="en-US" sz="1600">
                <a:solidFill>
                  <a:srgbClr val="000000"/>
                </a:solidFill>
                <a:latin typeface="Helvetica" charset="0"/>
              </a:rPr>
              <a:t>P</a:t>
            </a:r>
            <a:r>
              <a:rPr lang="en-US" sz="1600" baseline="-25000">
                <a:solidFill>
                  <a:srgbClr val="000000"/>
                </a:solidFill>
                <a:latin typeface="Helvetica" charset="0"/>
              </a:rPr>
              <a:t>1</a:t>
            </a:r>
            <a:r>
              <a:rPr lang="en-US" sz="1600">
                <a:solidFill>
                  <a:srgbClr val="000000"/>
                </a:solidFill>
                <a:latin typeface="Helvetica" charset="0"/>
              </a:rPr>
              <a:t> sends a message to the coordinator</a:t>
            </a:r>
            <a:endParaRPr lang="en-US" sz="1600"/>
          </a:p>
        </p:txBody>
      </p:sp>
      <p:sp>
        <p:nvSpPr>
          <p:cNvPr id="113878" name="Oval 214"/>
          <p:cNvSpPr>
            <a:spLocks noChangeArrowheads="1"/>
          </p:cNvSpPr>
          <p:nvPr/>
        </p:nvSpPr>
        <p:spPr bwMode="auto">
          <a:xfrm>
            <a:off x="2928938" y="1203325"/>
            <a:ext cx="512762" cy="514350"/>
          </a:xfrm>
          <a:prstGeom prst="ellipse">
            <a:avLst/>
          </a:prstGeom>
          <a:solidFill>
            <a:srgbClr val="FFDC99"/>
          </a:solidFill>
          <a:ln w="22225">
            <a:solidFill>
              <a:srgbClr val="FFEDCC"/>
            </a:solidFill>
            <a:round/>
            <a:headEnd/>
            <a:tailEnd/>
          </a:ln>
        </p:spPr>
        <p:txBody>
          <a:bodyPr/>
          <a:lstStyle/>
          <a:p>
            <a:r>
              <a:rPr lang="en-US" sz="1800"/>
              <a:t>P</a:t>
            </a:r>
            <a:r>
              <a:rPr lang="en-US" sz="1800" baseline="-25000"/>
              <a:t>1</a:t>
            </a:r>
          </a:p>
        </p:txBody>
      </p:sp>
      <p:grpSp>
        <p:nvGrpSpPr>
          <p:cNvPr id="17" name="Group 218"/>
          <p:cNvGrpSpPr>
            <a:grpSpLocks/>
          </p:cNvGrpSpPr>
          <p:nvPr/>
        </p:nvGrpSpPr>
        <p:grpSpPr bwMode="auto">
          <a:xfrm>
            <a:off x="6718300" y="1065213"/>
            <a:ext cx="633413" cy="547687"/>
            <a:chOff x="4721" y="542"/>
            <a:chExt cx="564" cy="593"/>
          </a:xfrm>
        </p:grpSpPr>
        <p:sp>
          <p:nvSpPr>
            <p:cNvPr id="84030" name="Line 219"/>
            <p:cNvSpPr>
              <a:spLocks noChangeShapeType="1"/>
            </p:cNvSpPr>
            <p:nvPr/>
          </p:nvSpPr>
          <p:spPr bwMode="auto">
            <a:xfrm flipV="1">
              <a:off x="4757" y="542"/>
              <a:ext cx="499" cy="593"/>
            </a:xfrm>
            <a:prstGeom prst="line">
              <a:avLst/>
            </a:prstGeom>
            <a:noFill/>
            <a:ln w="38100">
              <a:solidFill>
                <a:srgbClr val="CC3300"/>
              </a:solidFill>
              <a:round/>
              <a:headEnd/>
              <a:tailEnd/>
            </a:ln>
          </p:spPr>
          <p:txBody>
            <a:bodyPr/>
            <a:lstStyle/>
            <a:p>
              <a:endParaRPr lang="en-US"/>
            </a:p>
          </p:txBody>
        </p:sp>
        <p:sp>
          <p:nvSpPr>
            <p:cNvPr id="84031" name="Line 220"/>
            <p:cNvSpPr>
              <a:spLocks noChangeShapeType="1"/>
            </p:cNvSpPr>
            <p:nvPr/>
          </p:nvSpPr>
          <p:spPr bwMode="auto">
            <a:xfrm>
              <a:off x="4721" y="568"/>
              <a:ext cx="564" cy="548"/>
            </a:xfrm>
            <a:prstGeom prst="line">
              <a:avLst/>
            </a:prstGeom>
            <a:noFill/>
            <a:ln w="38100">
              <a:solidFill>
                <a:srgbClr val="CC3300"/>
              </a:solidFill>
              <a:round/>
              <a:headEnd/>
              <a:tailEnd/>
            </a:ln>
          </p:spPr>
          <p:txBody>
            <a:bodyPr/>
            <a:lstStyle/>
            <a:p>
              <a:endParaRPr lang="en-US"/>
            </a:p>
          </p:txBody>
        </p:sp>
      </p:grpSp>
      <p:sp>
        <p:nvSpPr>
          <p:cNvPr id="113885" name="Oval 221"/>
          <p:cNvSpPr>
            <a:spLocks noChangeArrowheads="1"/>
          </p:cNvSpPr>
          <p:nvPr/>
        </p:nvSpPr>
        <p:spPr bwMode="auto">
          <a:xfrm>
            <a:off x="5557838" y="1192213"/>
            <a:ext cx="512762" cy="514350"/>
          </a:xfrm>
          <a:prstGeom prst="ellipse">
            <a:avLst/>
          </a:prstGeom>
          <a:solidFill>
            <a:srgbClr val="FFDC99"/>
          </a:solidFill>
          <a:ln w="22225">
            <a:solidFill>
              <a:srgbClr val="FFEDCC"/>
            </a:solidFill>
            <a:round/>
            <a:headEnd/>
            <a:tailEnd/>
          </a:ln>
        </p:spPr>
        <p:txBody>
          <a:bodyPr/>
          <a:lstStyle/>
          <a:p>
            <a:r>
              <a:rPr lang="en-US" sz="1800"/>
              <a:t>P</a:t>
            </a:r>
            <a:r>
              <a:rPr lang="en-US" sz="1800" baseline="-25000"/>
              <a:t>3</a:t>
            </a:r>
          </a:p>
        </p:txBody>
      </p:sp>
      <p:sp>
        <p:nvSpPr>
          <p:cNvPr id="113886" name="Oval 222"/>
          <p:cNvSpPr>
            <a:spLocks noChangeArrowheads="1"/>
          </p:cNvSpPr>
          <p:nvPr/>
        </p:nvSpPr>
        <p:spPr bwMode="auto">
          <a:xfrm>
            <a:off x="4256088" y="1206500"/>
            <a:ext cx="512762" cy="514350"/>
          </a:xfrm>
          <a:prstGeom prst="ellipse">
            <a:avLst/>
          </a:prstGeom>
          <a:solidFill>
            <a:srgbClr val="FFDC99"/>
          </a:solidFill>
          <a:ln w="22225">
            <a:solidFill>
              <a:srgbClr val="FFEDCC"/>
            </a:solidFill>
            <a:round/>
            <a:headEnd/>
            <a:tailEnd/>
          </a:ln>
        </p:spPr>
        <p:txBody>
          <a:bodyPr/>
          <a:lstStyle/>
          <a:p>
            <a:r>
              <a:rPr lang="en-US" sz="1800"/>
              <a:t>P</a:t>
            </a:r>
            <a:r>
              <a:rPr lang="en-US" sz="1800" baseline="-25000"/>
              <a:t>2</a:t>
            </a:r>
          </a:p>
        </p:txBody>
      </p:sp>
      <p:grpSp>
        <p:nvGrpSpPr>
          <p:cNvPr id="18" name="Group 230"/>
          <p:cNvGrpSpPr>
            <a:grpSpLocks/>
          </p:cNvGrpSpPr>
          <p:nvPr/>
        </p:nvGrpSpPr>
        <p:grpSpPr bwMode="auto">
          <a:xfrm>
            <a:off x="3235325" y="915988"/>
            <a:ext cx="3740150" cy="304800"/>
            <a:chOff x="2653" y="543"/>
            <a:chExt cx="1494" cy="182"/>
          </a:xfrm>
        </p:grpSpPr>
        <p:sp>
          <p:nvSpPr>
            <p:cNvPr id="84028" name="Arc 231"/>
            <p:cNvSpPr>
              <a:spLocks/>
            </p:cNvSpPr>
            <p:nvPr/>
          </p:nvSpPr>
          <p:spPr bwMode="auto">
            <a:xfrm>
              <a:off x="3385" y="543"/>
              <a:ext cx="762" cy="182"/>
            </a:xfrm>
            <a:custGeom>
              <a:avLst/>
              <a:gdLst>
                <a:gd name="T0" fmla="*/ 0 w 21609"/>
                <a:gd name="T1" fmla="*/ 0 h 21600"/>
                <a:gd name="T2" fmla="*/ 27 w 21609"/>
                <a:gd name="T3" fmla="*/ 1 h 21600"/>
                <a:gd name="T4" fmla="*/ 0 w 21609"/>
                <a:gd name="T5" fmla="*/ 2 h 21600"/>
                <a:gd name="T6" fmla="*/ 0 60000 65536"/>
                <a:gd name="T7" fmla="*/ 0 60000 65536"/>
                <a:gd name="T8" fmla="*/ 0 60000 65536"/>
                <a:gd name="T9" fmla="*/ 0 w 21609"/>
                <a:gd name="T10" fmla="*/ 0 h 21600"/>
                <a:gd name="T11" fmla="*/ 21609 w 21609"/>
                <a:gd name="T12" fmla="*/ 21600 h 21600"/>
              </a:gdLst>
              <a:ahLst/>
              <a:cxnLst>
                <a:cxn ang="T6">
                  <a:pos x="T0" y="T1"/>
                </a:cxn>
                <a:cxn ang="T7">
                  <a:pos x="T2" y="T3"/>
                </a:cxn>
                <a:cxn ang="T8">
                  <a:pos x="T4" y="T5"/>
                </a:cxn>
              </a:cxnLst>
              <a:rect l="T9" t="T10" r="T11" b="T12"/>
              <a:pathLst>
                <a:path w="21609" h="21600" fill="none" extrusionOk="0">
                  <a:moveTo>
                    <a:pt x="0" y="0"/>
                  </a:moveTo>
                  <a:cubicBezTo>
                    <a:pt x="5" y="0"/>
                    <a:pt x="10" y="-1"/>
                    <a:pt x="15" y="0"/>
                  </a:cubicBezTo>
                  <a:cubicBezTo>
                    <a:pt x="11743" y="0"/>
                    <a:pt x="21329" y="9359"/>
                    <a:pt x="21608" y="21085"/>
                  </a:cubicBezTo>
                </a:path>
                <a:path w="21609" h="21600" stroke="0" extrusionOk="0">
                  <a:moveTo>
                    <a:pt x="0" y="0"/>
                  </a:moveTo>
                  <a:cubicBezTo>
                    <a:pt x="5" y="0"/>
                    <a:pt x="10" y="-1"/>
                    <a:pt x="15" y="0"/>
                  </a:cubicBezTo>
                  <a:cubicBezTo>
                    <a:pt x="11743" y="0"/>
                    <a:pt x="21329" y="9359"/>
                    <a:pt x="21608" y="21085"/>
                  </a:cubicBezTo>
                  <a:lnTo>
                    <a:pt x="15" y="21600"/>
                  </a:lnTo>
                  <a:close/>
                </a:path>
              </a:pathLst>
            </a:custGeom>
            <a:noFill/>
            <a:ln w="38100">
              <a:solidFill>
                <a:srgbClr val="000000"/>
              </a:solidFill>
              <a:round/>
              <a:headEnd/>
              <a:tailEnd type="triangle" w="lg" len="lg"/>
            </a:ln>
          </p:spPr>
          <p:txBody>
            <a:bodyPr/>
            <a:lstStyle/>
            <a:p>
              <a:endParaRPr lang="en-US"/>
            </a:p>
          </p:txBody>
        </p:sp>
        <p:sp>
          <p:nvSpPr>
            <p:cNvPr id="84029" name="Arc 232"/>
            <p:cNvSpPr>
              <a:spLocks/>
            </p:cNvSpPr>
            <p:nvPr/>
          </p:nvSpPr>
          <p:spPr bwMode="auto">
            <a:xfrm>
              <a:off x="2653" y="543"/>
              <a:ext cx="761" cy="182"/>
            </a:xfrm>
            <a:custGeom>
              <a:avLst/>
              <a:gdLst>
                <a:gd name="T0" fmla="*/ 0 w 21594"/>
                <a:gd name="T1" fmla="*/ 1 h 21600"/>
                <a:gd name="T2" fmla="*/ 27 w 21594"/>
                <a:gd name="T3" fmla="*/ 0 h 21600"/>
                <a:gd name="T4" fmla="*/ 27 w 21594"/>
                <a:gd name="T5" fmla="*/ 2 h 21600"/>
                <a:gd name="T6" fmla="*/ 0 60000 65536"/>
                <a:gd name="T7" fmla="*/ 0 60000 65536"/>
                <a:gd name="T8" fmla="*/ 0 60000 65536"/>
                <a:gd name="T9" fmla="*/ 0 w 21594"/>
                <a:gd name="T10" fmla="*/ 0 h 21600"/>
                <a:gd name="T11" fmla="*/ 21594 w 21594"/>
                <a:gd name="T12" fmla="*/ 21600 h 21600"/>
              </a:gdLst>
              <a:ahLst/>
              <a:cxnLst>
                <a:cxn ang="T6">
                  <a:pos x="T0" y="T1"/>
                </a:cxn>
                <a:cxn ang="T7">
                  <a:pos x="T2" y="T3"/>
                </a:cxn>
                <a:cxn ang="T8">
                  <a:pos x="T4" y="T5"/>
                </a:cxn>
              </a:cxnLst>
              <a:rect l="T9" t="T10" r="T11" b="T12"/>
              <a:pathLst>
                <a:path w="21594" h="21600" fill="none" extrusionOk="0">
                  <a:moveTo>
                    <a:pt x="0" y="21086"/>
                  </a:moveTo>
                  <a:cubicBezTo>
                    <a:pt x="279" y="9360"/>
                    <a:pt x="9864" y="0"/>
                    <a:pt x="21593" y="0"/>
                  </a:cubicBezTo>
                </a:path>
                <a:path w="21594" h="21600" stroke="0" extrusionOk="0">
                  <a:moveTo>
                    <a:pt x="0" y="21086"/>
                  </a:moveTo>
                  <a:cubicBezTo>
                    <a:pt x="279" y="9360"/>
                    <a:pt x="9864" y="0"/>
                    <a:pt x="21593" y="0"/>
                  </a:cubicBezTo>
                  <a:lnTo>
                    <a:pt x="21594" y="21600"/>
                  </a:lnTo>
                  <a:close/>
                </a:path>
              </a:pathLst>
            </a:custGeom>
            <a:noFill/>
            <a:ln w="38100">
              <a:solidFill>
                <a:srgbClr val="000000"/>
              </a:solidFill>
              <a:round/>
              <a:headEnd/>
              <a:tailEnd/>
            </a:ln>
          </p:spPr>
          <p:txBody>
            <a:bodyPr/>
            <a:lstStyle/>
            <a:p>
              <a:endParaRPr lang="en-US"/>
            </a:p>
          </p:txBody>
        </p:sp>
      </p:grpSp>
      <p:sp>
        <p:nvSpPr>
          <p:cNvPr id="113897" name="Rectangle 233"/>
          <p:cNvSpPr>
            <a:spLocks noChangeArrowheads="1"/>
          </p:cNvSpPr>
          <p:nvPr/>
        </p:nvSpPr>
        <p:spPr bwMode="auto">
          <a:xfrm>
            <a:off x="200025" y="1762125"/>
            <a:ext cx="2811463" cy="733425"/>
          </a:xfrm>
          <a:prstGeom prst="rect">
            <a:avLst/>
          </a:prstGeom>
          <a:noFill/>
          <a:ln w="9525">
            <a:noFill/>
            <a:miter lim="800000"/>
            <a:headEnd/>
            <a:tailEnd/>
          </a:ln>
        </p:spPr>
        <p:txBody>
          <a:bodyPr lIns="0" tIns="0" rIns="0" bIns="0">
            <a:spAutoFit/>
          </a:bodyPr>
          <a:lstStyle/>
          <a:p>
            <a:r>
              <a:rPr lang="en-US" sz="1600">
                <a:solidFill>
                  <a:srgbClr val="000000"/>
                </a:solidFill>
                <a:latin typeface="Helvetica" charset="0"/>
              </a:rPr>
              <a:t>P</a:t>
            </a:r>
            <a:r>
              <a:rPr lang="en-US" sz="1600" baseline="-25000">
                <a:solidFill>
                  <a:srgbClr val="000000"/>
                </a:solidFill>
                <a:latin typeface="Helvetica" charset="0"/>
              </a:rPr>
              <a:t>1</a:t>
            </a:r>
            <a:r>
              <a:rPr lang="en-US" sz="1600">
                <a:solidFill>
                  <a:srgbClr val="000000"/>
                </a:solidFill>
                <a:latin typeface="Helvetica" charset="0"/>
              </a:rPr>
              <a:t> does not receive any reply from the coordinator till time T, so starts Election</a:t>
            </a:r>
            <a:endParaRPr lang="en-US" sz="1600"/>
          </a:p>
        </p:txBody>
      </p:sp>
      <p:sp>
        <p:nvSpPr>
          <p:cNvPr id="113898" name="Rectangle 234"/>
          <p:cNvSpPr>
            <a:spLocks noChangeArrowheads="1"/>
          </p:cNvSpPr>
          <p:nvPr/>
        </p:nvSpPr>
        <p:spPr bwMode="auto">
          <a:xfrm>
            <a:off x="185738" y="3097213"/>
            <a:ext cx="2811462" cy="488950"/>
          </a:xfrm>
          <a:prstGeom prst="rect">
            <a:avLst/>
          </a:prstGeom>
          <a:noFill/>
          <a:ln w="9525">
            <a:noFill/>
            <a:miter lim="800000"/>
            <a:headEnd/>
            <a:tailEnd/>
          </a:ln>
        </p:spPr>
        <p:txBody>
          <a:bodyPr lIns="0" tIns="0" rIns="0" bIns="0">
            <a:spAutoFit/>
          </a:bodyPr>
          <a:lstStyle/>
          <a:p>
            <a:r>
              <a:rPr lang="en-US" sz="1600">
                <a:solidFill>
                  <a:srgbClr val="000000"/>
                </a:solidFill>
                <a:latin typeface="Helvetica" charset="0"/>
              </a:rPr>
              <a:t>P</a:t>
            </a:r>
            <a:r>
              <a:rPr lang="en-US" sz="1600" baseline="-25000">
                <a:solidFill>
                  <a:srgbClr val="000000"/>
                </a:solidFill>
                <a:latin typeface="Helvetica" charset="0"/>
              </a:rPr>
              <a:t>2 </a:t>
            </a:r>
            <a:r>
              <a:rPr lang="en-US" sz="1600">
                <a:solidFill>
                  <a:srgbClr val="000000"/>
                </a:solidFill>
                <a:latin typeface="Helvetica" charset="0"/>
              </a:rPr>
              <a:t>and P</a:t>
            </a:r>
            <a:r>
              <a:rPr lang="en-US" sz="1600" baseline="-25000">
                <a:solidFill>
                  <a:srgbClr val="000000"/>
                </a:solidFill>
                <a:latin typeface="Helvetica" charset="0"/>
              </a:rPr>
              <a:t>3  </a:t>
            </a:r>
            <a:r>
              <a:rPr lang="en-US" sz="1600">
                <a:solidFill>
                  <a:srgbClr val="000000"/>
                </a:solidFill>
                <a:latin typeface="Helvetica" charset="0"/>
              </a:rPr>
              <a:t>replies and starts Election</a:t>
            </a:r>
          </a:p>
        </p:txBody>
      </p:sp>
      <p:sp>
        <p:nvSpPr>
          <p:cNvPr id="113899" name="Rectangle 235"/>
          <p:cNvSpPr>
            <a:spLocks noChangeArrowheads="1"/>
          </p:cNvSpPr>
          <p:nvPr/>
        </p:nvSpPr>
        <p:spPr bwMode="auto">
          <a:xfrm>
            <a:off x="265113" y="4737100"/>
            <a:ext cx="1954212" cy="488950"/>
          </a:xfrm>
          <a:prstGeom prst="rect">
            <a:avLst/>
          </a:prstGeom>
          <a:noFill/>
          <a:ln w="9525">
            <a:noFill/>
            <a:miter lim="800000"/>
            <a:headEnd/>
            <a:tailEnd/>
          </a:ln>
        </p:spPr>
        <p:txBody>
          <a:bodyPr lIns="0" tIns="0" rIns="0" bIns="0">
            <a:spAutoFit/>
          </a:bodyPr>
          <a:lstStyle/>
          <a:p>
            <a:r>
              <a:rPr lang="en-US" sz="1600">
                <a:solidFill>
                  <a:srgbClr val="000000"/>
                </a:solidFill>
                <a:latin typeface="Helvetica" charset="0"/>
              </a:rPr>
              <a:t>P2 waits till T and restarts election</a:t>
            </a:r>
          </a:p>
        </p:txBody>
      </p:sp>
      <p:sp>
        <p:nvSpPr>
          <p:cNvPr id="113900" name="Rectangle 236"/>
          <p:cNvSpPr>
            <a:spLocks noChangeArrowheads="1"/>
          </p:cNvSpPr>
          <p:nvPr/>
        </p:nvSpPr>
        <p:spPr bwMode="auto">
          <a:xfrm>
            <a:off x="334963" y="5719763"/>
            <a:ext cx="1533525" cy="488950"/>
          </a:xfrm>
          <a:prstGeom prst="rect">
            <a:avLst/>
          </a:prstGeom>
          <a:noFill/>
          <a:ln w="9525">
            <a:noFill/>
            <a:miter lim="800000"/>
            <a:headEnd/>
            <a:tailEnd/>
          </a:ln>
        </p:spPr>
        <p:txBody>
          <a:bodyPr lIns="0" tIns="0" rIns="0" bIns="0">
            <a:spAutoFit/>
          </a:bodyPr>
          <a:lstStyle/>
          <a:p>
            <a:r>
              <a:rPr lang="en-US" sz="1600">
                <a:solidFill>
                  <a:srgbClr val="000000"/>
                </a:solidFill>
                <a:latin typeface="Helvetica" charset="0"/>
              </a:rPr>
              <a:t>P2 becomes the coordinator</a:t>
            </a:r>
          </a:p>
        </p:txBody>
      </p:sp>
      <p:sp>
        <p:nvSpPr>
          <p:cNvPr id="113901" name="Rectangle 237"/>
          <p:cNvSpPr>
            <a:spLocks noChangeArrowheads="1"/>
          </p:cNvSpPr>
          <p:nvPr/>
        </p:nvSpPr>
        <p:spPr bwMode="auto">
          <a:xfrm>
            <a:off x="392113" y="3886200"/>
            <a:ext cx="1954212" cy="488950"/>
          </a:xfrm>
          <a:prstGeom prst="rect">
            <a:avLst/>
          </a:prstGeom>
          <a:noFill/>
          <a:ln w="9525">
            <a:noFill/>
            <a:miter lim="800000"/>
            <a:headEnd/>
            <a:tailEnd/>
          </a:ln>
        </p:spPr>
        <p:txBody>
          <a:bodyPr lIns="0" tIns="0" rIns="0" bIns="0">
            <a:spAutoFit/>
          </a:bodyPr>
          <a:lstStyle/>
          <a:p>
            <a:r>
              <a:rPr lang="en-US" sz="1600">
                <a:solidFill>
                  <a:srgbClr val="000000"/>
                </a:solidFill>
                <a:latin typeface="Helvetica" charset="0"/>
              </a:rPr>
              <a:t>P</a:t>
            </a:r>
            <a:r>
              <a:rPr lang="en-US" sz="1600" baseline="-25000">
                <a:solidFill>
                  <a:srgbClr val="000000"/>
                </a:solidFill>
                <a:latin typeface="Helvetica" charset="0"/>
              </a:rPr>
              <a:t>3  </a:t>
            </a:r>
            <a:r>
              <a:rPr lang="en-US" sz="1600">
                <a:solidFill>
                  <a:srgbClr val="000000"/>
                </a:solidFill>
                <a:latin typeface="Helvetica" charset="0"/>
              </a:rPr>
              <a:t>replies, but after the reply it crashes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8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88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8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8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387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3877"/>
                                        </p:tgtEl>
                                        <p:attrNameLst>
                                          <p:attrName>style.visibility</p:attrName>
                                        </p:attrNameLst>
                                      </p:cBhvr>
                                      <p:to>
                                        <p:strVal val="visible"/>
                                      </p:to>
                                    </p:set>
                                  </p:childTnLst>
                                </p:cTn>
                              </p:par>
                              <p:par>
                                <p:cTn id="21" presetID="18" presetClass="entr" presetSubtype="6"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strips(downRight)">
                                      <p:cBhvr>
                                        <p:cTn id="23" dur="1000"/>
                                        <p:tgtEl>
                                          <p:spTgt spid="18"/>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11387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13799"/>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1371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1379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13800"/>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1370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1389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strips(downRight)">
                                      <p:cBhvr>
                                        <p:cTn id="52" dur="1000"/>
                                        <p:tgtEl>
                                          <p:spTgt spid="12"/>
                                        </p:tgtEl>
                                      </p:cBhvr>
                                    </p:animEffect>
                                  </p:childTnLst>
                                </p:cTn>
                              </p:par>
                              <p:par>
                                <p:cTn id="53" presetID="18" presetClass="entr" presetSubtype="6"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strips(downRight)">
                                      <p:cBhvr>
                                        <p:cTn id="55" dur="1000"/>
                                        <p:tgtEl>
                                          <p:spTgt spid="10"/>
                                        </p:tgtEl>
                                      </p:cBhvr>
                                    </p:animEffect>
                                  </p:childTnLst>
                                </p:cTn>
                              </p:par>
                              <p:par>
                                <p:cTn id="56" presetID="18" presetClass="entr" presetSubtype="6" fill="hold" grpId="0" nodeType="withEffect">
                                  <p:stCondLst>
                                    <p:cond delay="0"/>
                                  </p:stCondLst>
                                  <p:childTnLst>
                                    <p:set>
                                      <p:cBhvr>
                                        <p:cTn id="57" dur="1" fill="hold">
                                          <p:stCondLst>
                                            <p:cond delay="0"/>
                                          </p:stCondLst>
                                        </p:cTn>
                                        <p:tgtEl>
                                          <p:spTgt spid="113711"/>
                                        </p:tgtEl>
                                        <p:attrNameLst>
                                          <p:attrName>style.visibility</p:attrName>
                                        </p:attrNameLst>
                                      </p:cBhvr>
                                      <p:to>
                                        <p:strVal val="visible"/>
                                      </p:to>
                                    </p:set>
                                    <p:animEffect transition="in" filter="strips(downRight)">
                                      <p:cBhvr>
                                        <p:cTn id="58" dur="1000"/>
                                        <p:tgtEl>
                                          <p:spTgt spid="113711"/>
                                        </p:tgtEl>
                                      </p:cBhvr>
                                    </p:animEffect>
                                  </p:childTnLst>
                                </p:cTn>
                              </p:par>
                              <p:par>
                                <p:cTn id="59" presetID="18" presetClass="entr" presetSubtype="6" fill="hold" grpId="0" nodeType="withEffect">
                                  <p:stCondLst>
                                    <p:cond delay="0"/>
                                  </p:stCondLst>
                                  <p:childTnLst>
                                    <p:set>
                                      <p:cBhvr>
                                        <p:cTn id="60" dur="1" fill="hold">
                                          <p:stCondLst>
                                            <p:cond delay="0"/>
                                          </p:stCondLst>
                                        </p:cTn>
                                        <p:tgtEl>
                                          <p:spTgt spid="113708"/>
                                        </p:tgtEl>
                                        <p:attrNameLst>
                                          <p:attrName>style.visibility</p:attrName>
                                        </p:attrNameLst>
                                      </p:cBhvr>
                                      <p:to>
                                        <p:strVal val="visible"/>
                                      </p:to>
                                    </p:set>
                                    <p:animEffect transition="in" filter="strips(downRight)">
                                      <p:cBhvr>
                                        <p:cTn id="61" dur="1000"/>
                                        <p:tgtEl>
                                          <p:spTgt spid="113708"/>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1389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8" presetClass="entr" presetSubtype="9" fill="hold"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strips(upLeft)">
                                      <p:cBhvr>
                                        <p:cTn id="70" dur="1000"/>
                                        <p:tgtEl>
                                          <p:spTgt spid="11"/>
                                        </p:tgtEl>
                                      </p:cBhvr>
                                    </p:animEffect>
                                  </p:childTnLst>
                                </p:cTn>
                              </p:par>
                              <p:par>
                                <p:cTn id="71" presetID="18" presetClass="entr" presetSubtype="9" fill="hold" nodeType="with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strips(upLeft)">
                                      <p:cBhvr>
                                        <p:cTn id="73" dur="1000"/>
                                        <p:tgtEl>
                                          <p:spTgt spid="6"/>
                                        </p:tgtEl>
                                      </p:cBhvr>
                                    </p:animEffect>
                                  </p:childTnLst>
                                </p:cTn>
                              </p:par>
                              <p:par>
                                <p:cTn id="74" presetID="18" presetClass="entr" presetSubtype="9" fill="hold" grpId="0" nodeType="withEffect">
                                  <p:stCondLst>
                                    <p:cond delay="0"/>
                                  </p:stCondLst>
                                  <p:childTnLst>
                                    <p:set>
                                      <p:cBhvr>
                                        <p:cTn id="75" dur="1" fill="hold">
                                          <p:stCondLst>
                                            <p:cond delay="0"/>
                                          </p:stCondLst>
                                        </p:cTn>
                                        <p:tgtEl>
                                          <p:spTgt spid="113709"/>
                                        </p:tgtEl>
                                        <p:attrNameLst>
                                          <p:attrName>style.visibility</p:attrName>
                                        </p:attrNameLst>
                                      </p:cBhvr>
                                      <p:to>
                                        <p:strVal val="visible"/>
                                      </p:to>
                                    </p:set>
                                    <p:animEffect transition="in" filter="strips(upLeft)">
                                      <p:cBhvr>
                                        <p:cTn id="76" dur="1000"/>
                                        <p:tgtEl>
                                          <p:spTgt spid="113709"/>
                                        </p:tgtEl>
                                      </p:cBhvr>
                                    </p:animEffect>
                                  </p:childTnLst>
                                </p:cTn>
                              </p:par>
                              <p:par>
                                <p:cTn id="77" presetID="18" presetClass="entr" presetSubtype="9" fill="hold" grpId="0" nodeType="withEffect">
                                  <p:stCondLst>
                                    <p:cond delay="0"/>
                                  </p:stCondLst>
                                  <p:childTnLst>
                                    <p:set>
                                      <p:cBhvr>
                                        <p:cTn id="78" dur="1" fill="hold">
                                          <p:stCondLst>
                                            <p:cond delay="0"/>
                                          </p:stCondLst>
                                        </p:cTn>
                                        <p:tgtEl>
                                          <p:spTgt spid="113828"/>
                                        </p:tgtEl>
                                        <p:attrNameLst>
                                          <p:attrName>style.visibility</p:attrName>
                                        </p:attrNameLst>
                                      </p:cBhvr>
                                      <p:to>
                                        <p:strVal val="visible"/>
                                      </p:to>
                                    </p:set>
                                    <p:animEffect transition="in" filter="strips(upLeft)">
                                      <p:cBhvr>
                                        <p:cTn id="79" dur="1000"/>
                                        <p:tgtEl>
                                          <p:spTgt spid="113828"/>
                                        </p:tgtEl>
                                      </p:cBhvr>
                                    </p:animEffect>
                                  </p:childTnLst>
                                </p:cTn>
                              </p:par>
                            </p:childTnLst>
                          </p:cTn>
                        </p:par>
                      </p:childTnLst>
                    </p:cTn>
                  </p:par>
                  <p:par>
                    <p:cTn id="80" fill="hold">
                      <p:stCondLst>
                        <p:cond delay="indefinite"/>
                      </p:stCondLst>
                      <p:childTnLst>
                        <p:par>
                          <p:cTn id="81" fill="hold">
                            <p:stCondLst>
                              <p:cond delay="0"/>
                            </p:stCondLst>
                            <p:childTnLst>
                              <p:par>
                                <p:cTn id="82" presetID="18" presetClass="entr" presetSubtype="6" fill="hold" grpId="0" nodeType="clickEffect">
                                  <p:stCondLst>
                                    <p:cond delay="0"/>
                                  </p:stCondLst>
                                  <p:childTnLst>
                                    <p:set>
                                      <p:cBhvr>
                                        <p:cTn id="83" dur="1" fill="hold">
                                          <p:stCondLst>
                                            <p:cond delay="0"/>
                                          </p:stCondLst>
                                        </p:cTn>
                                        <p:tgtEl>
                                          <p:spTgt spid="113807"/>
                                        </p:tgtEl>
                                        <p:attrNameLst>
                                          <p:attrName>style.visibility</p:attrName>
                                        </p:attrNameLst>
                                      </p:cBhvr>
                                      <p:to>
                                        <p:strVal val="visible"/>
                                      </p:to>
                                    </p:set>
                                    <p:animEffect transition="in" filter="strips(downRight)">
                                      <p:cBhvr>
                                        <p:cTn id="84" dur="1000"/>
                                        <p:tgtEl>
                                          <p:spTgt spid="113807"/>
                                        </p:tgtEl>
                                      </p:cBhvr>
                                    </p:animEffect>
                                  </p:childTnLst>
                                </p:cTn>
                              </p:par>
                              <p:par>
                                <p:cTn id="85" presetID="18" presetClass="entr" presetSubtype="6" fill="hold" grpId="0" nodeType="withEffect">
                                  <p:stCondLst>
                                    <p:cond delay="0"/>
                                  </p:stCondLst>
                                  <p:childTnLst>
                                    <p:set>
                                      <p:cBhvr>
                                        <p:cTn id="86" dur="1" fill="hold">
                                          <p:stCondLst>
                                            <p:cond delay="0"/>
                                          </p:stCondLst>
                                        </p:cTn>
                                        <p:tgtEl>
                                          <p:spTgt spid="113812"/>
                                        </p:tgtEl>
                                        <p:attrNameLst>
                                          <p:attrName>style.visibility</p:attrName>
                                        </p:attrNameLst>
                                      </p:cBhvr>
                                      <p:to>
                                        <p:strVal val="visible"/>
                                      </p:to>
                                    </p:set>
                                    <p:animEffect transition="in" filter="strips(downRight)">
                                      <p:cBhvr>
                                        <p:cTn id="87" dur="1000"/>
                                        <p:tgtEl>
                                          <p:spTgt spid="113812"/>
                                        </p:tgtEl>
                                      </p:cBhvr>
                                    </p:animEffect>
                                  </p:childTnLst>
                                </p:cTn>
                              </p:par>
                              <p:par>
                                <p:cTn id="88" presetID="18" presetClass="entr" presetSubtype="6" fill="hold" grpId="0" nodeType="withEffect">
                                  <p:stCondLst>
                                    <p:cond delay="0"/>
                                  </p:stCondLst>
                                  <p:childTnLst>
                                    <p:set>
                                      <p:cBhvr>
                                        <p:cTn id="89" dur="1" fill="hold">
                                          <p:stCondLst>
                                            <p:cond delay="0"/>
                                          </p:stCondLst>
                                        </p:cTn>
                                        <p:tgtEl>
                                          <p:spTgt spid="113811"/>
                                        </p:tgtEl>
                                        <p:attrNameLst>
                                          <p:attrName>style.visibility</p:attrName>
                                        </p:attrNameLst>
                                      </p:cBhvr>
                                      <p:to>
                                        <p:strVal val="visible"/>
                                      </p:to>
                                    </p:set>
                                    <p:animEffect transition="in" filter="strips(downRight)">
                                      <p:cBhvr>
                                        <p:cTn id="90" dur="1000"/>
                                        <p:tgtEl>
                                          <p:spTgt spid="113811"/>
                                        </p:tgtEl>
                                      </p:cBhvr>
                                    </p:animEffect>
                                  </p:childTnLst>
                                </p:cTn>
                              </p:par>
                              <p:par>
                                <p:cTn id="91" presetID="18" presetClass="entr" presetSubtype="6" fill="hold" grpId="0" nodeType="withEffect">
                                  <p:stCondLst>
                                    <p:cond delay="0"/>
                                  </p:stCondLst>
                                  <p:childTnLst>
                                    <p:set>
                                      <p:cBhvr>
                                        <p:cTn id="92" dur="1" fill="hold">
                                          <p:stCondLst>
                                            <p:cond delay="0"/>
                                          </p:stCondLst>
                                        </p:cTn>
                                        <p:tgtEl>
                                          <p:spTgt spid="113806"/>
                                        </p:tgtEl>
                                        <p:attrNameLst>
                                          <p:attrName>style.visibility</p:attrName>
                                        </p:attrNameLst>
                                      </p:cBhvr>
                                      <p:to>
                                        <p:strVal val="visible"/>
                                      </p:to>
                                    </p:set>
                                    <p:animEffect transition="in" filter="strips(downRight)">
                                      <p:cBhvr>
                                        <p:cTn id="93" dur="1000"/>
                                        <p:tgtEl>
                                          <p:spTgt spid="113806"/>
                                        </p:tgtEl>
                                      </p:cBhvr>
                                    </p:animEffect>
                                  </p:childTnLst>
                                </p:cTn>
                              </p:par>
                              <p:par>
                                <p:cTn id="94" presetID="18" presetClass="entr" presetSubtype="6" fill="hold" nodeType="withEffect">
                                  <p:stCondLst>
                                    <p:cond delay="0"/>
                                  </p:stCondLst>
                                  <p:childTnLst>
                                    <p:set>
                                      <p:cBhvr>
                                        <p:cTn id="95" dur="1" fill="hold">
                                          <p:stCondLst>
                                            <p:cond delay="0"/>
                                          </p:stCondLst>
                                        </p:cTn>
                                        <p:tgtEl>
                                          <p:spTgt spid="9"/>
                                        </p:tgtEl>
                                        <p:attrNameLst>
                                          <p:attrName>style.visibility</p:attrName>
                                        </p:attrNameLst>
                                      </p:cBhvr>
                                      <p:to>
                                        <p:strVal val="visible"/>
                                      </p:to>
                                    </p:set>
                                    <p:animEffect transition="in" filter="strips(downRight)">
                                      <p:cBhvr>
                                        <p:cTn id="96" dur="1000"/>
                                        <p:tgtEl>
                                          <p:spTgt spid="9"/>
                                        </p:tgtEl>
                                      </p:cBhvr>
                                    </p:animEffect>
                                  </p:childTnLst>
                                </p:cTn>
                              </p:par>
                              <p:par>
                                <p:cTn id="97" presetID="18" presetClass="entr" presetSubtype="6" fill="hold" grpId="0" nodeType="withEffect">
                                  <p:stCondLst>
                                    <p:cond delay="0"/>
                                  </p:stCondLst>
                                  <p:childTnLst>
                                    <p:set>
                                      <p:cBhvr>
                                        <p:cTn id="98" dur="1" fill="hold">
                                          <p:stCondLst>
                                            <p:cond delay="0"/>
                                          </p:stCondLst>
                                        </p:cTn>
                                        <p:tgtEl>
                                          <p:spTgt spid="113696"/>
                                        </p:tgtEl>
                                        <p:attrNameLst>
                                          <p:attrName>style.visibility</p:attrName>
                                        </p:attrNameLst>
                                      </p:cBhvr>
                                      <p:to>
                                        <p:strVal val="visible"/>
                                      </p:to>
                                    </p:set>
                                    <p:animEffect transition="in" filter="strips(downRight)">
                                      <p:cBhvr>
                                        <p:cTn id="99" dur="1000"/>
                                        <p:tgtEl>
                                          <p:spTgt spid="113696"/>
                                        </p:tgtEl>
                                      </p:cBhvr>
                                    </p:animEffect>
                                  </p:childTnLst>
                                </p:cTn>
                              </p:par>
                              <p:par>
                                <p:cTn id="100" presetID="18" presetClass="entr" presetSubtype="6" fill="hold" nodeType="withEffect">
                                  <p:stCondLst>
                                    <p:cond delay="0"/>
                                  </p:stCondLst>
                                  <p:childTnLst>
                                    <p:set>
                                      <p:cBhvr>
                                        <p:cTn id="101" dur="1" fill="hold">
                                          <p:stCondLst>
                                            <p:cond delay="0"/>
                                          </p:stCondLst>
                                        </p:cTn>
                                        <p:tgtEl>
                                          <p:spTgt spid="3"/>
                                        </p:tgtEl>
                                        <p:attrNameLst>
                                          <p:attrName>style.visibility</p:attrName>
                                        </p:attrNameLst>
                                      </p:cBhvr>
                                      <p:to>
                                        <p:strVal val="visible"/>
                                      </p:to>
                                    </p:set>
                                    <p:animEffect transition="in" filter="strips(downRight)">
                                      <p:cBhvr>
                                        <p:cTn id="102" dur="1000"/>
                                        <p:tgtEl>
                                          <p:spTgt spid="3"/>
                                        </p:tgtEl>
                                      </p:cBhvr>
                                    </p:animEffect>
                                  </p:childTnLst>
                                </p:cTn>
                              </p:par>
                              <p:par>
                                <p:cTn id="103" presetID="18" presetClass="entr" presetSubtype="6" fill="hold" nodeType="withEffect">
                                  <p:stCondLst>
                                    <p:cond delay="0"/>
                                  </p:stCondLst>
                                  <p:childTnLst>
                                    <p:set>
                                      <p:cBhvr>
                                        <p:cTn id="104" dur="1" fill="hold">
                                          <p:stCondLst>
                                            <p:cond delay="0"/>
                                          </p:stCondLst>
                                        </p:cTn>
                                        <p:tgtEl>
                                          <p:spTgt spid="5"/>
                                        </p:tgtEl>
                                        <p:attrNameLst>
                                          <p:attrName>style.visibility</p:attrName>
                                        </p:attrNameLst>
                                      </p:cBhvr>
                                      <p:to>
                                        <p:strVal val="visible"/>
                                      </p:to>
                                    </p:set>
                                    <p:animEffect transition="in" filter="strips(downRight)">
                                      <p:cBhvr>
                                        <p:cTn id="105" dur="1000"/>
                                        <p:tgtEl>
                                          <p:spTgt spid="5"/>
                                        </p:tgtEl>
                                      </p:cBhvr>
                                    </p:animEffect>
                                  </p:childTnLst>
                                </p:cTn>
                              </p:par>
                              <p:par>
                                <p:cTn id="106" presetID="18" presetClass="entr" presetSubtype="6" fill="hold" grpId="0" nodeType="withEffect">
                                  <p:stCondLst>
                                    <p:cond delay="0"/>
                                  </p:stCondLst>
                                  <p:childTnLst>
                                    <p:set>
                                      <p:cBhvr>
                                        <p:cTn id="107" dur="1" fill="hold">
                                          <p:stCondLst>
                                            <p:cond delay="0"/>
                                          </p:stCondLst>
                                        </p:cTn>
                                        <p:tgtEl>
                                          <p:spTgt spid="113695"/>
                                        </p:tgtEl>
                                        <p:attrNameLst>
                                          <p:attrName>style.visibility</p:attrName>
                                        </p:attrNameLst>
                                      </p:cBhvr>
                                      <p:to>
                                        <p:strVal val="visible"/>
                                      </p:to>
                                    </p:set>
                                    <p:animEffect transition="in" filter="strips(downRight)">
                                      <p:cBhvr>
                                        <p:cTn id="108" dur="1000"/>
                                        <p:tgtEl>
                                          <p:spTgt spid="113695"/>
                                        </p:tgtEl>
                                      </p:cBhvr>
                                    </p:animEffect>
                                  </p:childTnLst>
                                </p:cTn>
                              </p:par>
                              <p:par>
                                <p:cTn id="109" presetID="18" presetClass="entr" presetSubtype="12" fill="hold" grpId="0" nodeType="withEffect">
                                  <p:stCondLst>
                                    <p:cond delay="0"/>
                                  </p:stCondLst>
                                  <p:childTnLst>
                                    <p:set>
                                      <p:cBhvr>
                                        <p:cTn id="110" dur="1" fill="hold">
                                          <p:stCondLst>
                                            <p:cond delay="0"/>
                                          </p:stCondLst>
                                        </p:cTn>
                                        <p:tgtEl>
                                          <p:spTgt spid="113832"/>
                                        </p:tgtEl>
                                        <p:attrNameLst>
                                          <p:attrName>style.visibility</p:attrName>
                                        </p:attrNameLst>
                                      </p:cBhvr>
                                      <p:to>
                                        <p:strVal val="visible"/>
                                      </p:to>
                                    </p:set>
                                    <p:animEffect transition="in" filter="strips(downLeft)">
                                      <p:cBhvr>
                                        <p:cTn id="111" dur="500"/>
                                        <p:tgtEl>
                                          <p:spTgt spid="113832"/>
                                        </p:tgtEl>
                                      </p:cBhvr>
                                    </p:animEffect>
                                  </p:childTnLst>
                                </p:cTn>
                              </p:par>
                              <p:par>
                                <p:cTn id="112" presetID="18" presetClass="entr" presetSubtype="6" fill="hold" nodeType="withEffect">
                                  <p:stCondLst>
                                    <p:cond delay="0"/>
                                  </p:stCondLst>
                                  <p:childTnLst>
                                    <p:set>
                                      <p:cBhvr>
                                        <p:cTn id="113" dur="1" fill="hold">
                                          <p:stCondLst>
                                            <p:cond delay="0"/>
                                          </p:stCondLst>
                                        </p:cTn>
                                        <p:tgtEl>
                                          <p:spTgt spid="4"/>
                                        </p:tgtEl>
                                        <p:attrNameLst>
                                          <p:attrName>style.visibility</p:attrName>
                                        </p:attrNameLst>
                                      </p:cBhvr>
                                      <p:to>
                                        <p:strVal val="visible"/>
                                      </p:to>
                                    </p:set>
                                    <p:animEffect transition="in" filter="strips(downRight)">
                                      <p:cBhvr>
                                        <p:cTn id="114" dur="500"/>
                                        <p:tgtEl>
                                          <p:spTgt spid="4"/>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1390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8" presetClass="entr" presetSubtype="9" fill="hold" nodeType="clickEffect">
                                  <p:stCondLst>
                                    <p:cond delay="0"/>
                                  </p:stCondLst>
                                  <p:childTnLst>
                                    <p:set>
                                      <p:cBhvr>
                                        <p:cTn id="122" dur="1" fill="hold">
                                          <p:stCondLst>
                                            <p:cond delay="0"/>
                                          </p:stCondLst>
                                        </p:cTn>
                                        <p:tgtEl>
                                          <p:spTgt spid="2"/>
                                        </p:tgtEl>
                                        <p:attrNameLst>
                                          <p:attrName>style.visibility</p:attrName>
                                        </p:attrNameLst>
                                      </p:cBhvr>
                                      <p:to>
                                        <p:strVal val="visible"/>
                                      </p:to>
                                    </p:set>
                                    <p:animEffect transition="in" filter="strips(upLeft)">
                                      <p:cBhvr>
                                        <p:cTn id="123" dur="500"/>
                                        <p:tgtEl>
                                          <p:spTgt spid="2"/>
                                        </p:tgtEl>
                                      </p:cBhvr>
                                    </p:animEffect>
                                  </p:childTnLst>
                                </p:cTn>
                              </p:par>
                              <p:par>
                                <p:cTn id="124" presetID="18" presetClass="entr" presetSubtype="9" fill="hold" grpId="0" nodeType="withEffect">
                                  <p:stCondLst>
                                    <p:cond delay="0"/>
                                  </p:stCondLst>
                                  <p:childTnLst>
                                    <p:set>
                                      <p:cBhvr>
                                        <p:cTn id="125" dur="1" fill="hold">
                                          <p:stCondLst>
                                            <p:cond delay="0"/>
                                          </p:stCondLst>
                                        </p:cTn>
                                        <p:tgtEl>
                                          <p:spTgt spid="113836"/>
                                        </p:tgtEl>
                                        <p:attrNameLst>
                                          <p:attrName>style.visibility</p:attrName>
                                        </p:attrNameLst>
                                      </p:cBhvr>
                                      <p:to>
                                        <p:strVal val="visible"/>
                                      </p:to>
                                    </p:set>
                                    <p:animEffect transition="in" filter="strips(upLeft)">
                                      <p:cBhvr>
                                        <p:cTn id="126" dur="500"/>
                                        <p:tgtEl>
                                          <p:spTgt spid="113836"/>
                                        </p:tgtEl>
                                      </p:cBhvr>
                                    </p:animEffec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1385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13859"/>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13850"/>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4"/>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13854"/>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13899"/>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1371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113900"/>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8" presetClass="entr" presetSubtype="12" fill="hold" grpId="0" nodeType="clickEffect">
                                  <p:stCondLst>
                                    <p:cond delay="0"/>
                                  </p:stCondLst>
                                  <p:childTnLst>
                                    <p:set>
                                      <p:cBhvr>
                                        <p:cTn id="156" dur="1" fill="hold">
                                          <p:stCondLst>
                                            <p:cond delay="0"/>
                                          </p:stCondLst>
                                        </p:cTn>
                                        <p:tgtEl>
                                          <p:spTgt spid="113869"/>
                                        </p:tgtEl>
                                        <p:attrNameLst>
                                          <p:attrName>style.visibility</p:attrName>
                                        </p:attrNameLst>
                                      </p:cBhvr>
                                      <p:to>
                                        <p:strVal val="visible"/>
                                      </p:to>
                                    </p:set>
                                    <p:animEffect transition="in" filter="strips(downLeft)">
                                      <p:cBhvr>
                                        <p:cTn id="157" dur="500"/>
                                        <p:tgtEl>
                                          <p:spTgt spid="113869"/>
                                        </p:tgtEl>
                                      </p:cBhvr>
                                    </p:animEffect>
                                  </p:childTnLst>
                                </p:cTn>
                              </p:par>
                              <p:par>
                                <p:cTn id="158" presetID="18" presetClass="entr" presetSubtype="12" fill="hold" grpId="0" nodeType="withEffect">
                                  <p:stCondLst>
                                    <p:cond delay="0"/>
                                  </p:stCondLst>
                                  <p:childTnLst>
                                    <p:set>
                                      <p:cBhvr>
                                        <p:cTn id="159" dur="1" fill="hold">
                                          <p:stCondLst>
                                            <p:cond delay="0"/>
                                          </p:stCondLst>
                                        </p:cTn>
                                        <p:tgtEl>
                                          <p:spTgt spid="113691"/>
                                        </p:tgtEl>
                                        <p:attrNameLst>
                                          <p:attrName>style.visibility</p:attrName>
                                        </p:attrNameLst>
                                      </p:cBhvr>
                                      <p:to>
                                        <p:strVal val="visible"/>
                                      </p:to>
                                    </p:set>
                                    <p:animEffect transition="in" filter="strips(downLeft)">
                                      <p:cBhvr>
                                        <p:cTn id="160" dur="500"/>
                                        <p:tgtEl>
                                          <p:spTgt spid="113691"/>
                                        </p:tgtEl>
                                      </p:cBhvr>
                                    </p:animEffect>
                                  </p:childTnLst>
                                </p:cTn>
                              </p:par>
                              <p:par>
                                <p:cTn id="161" presetID="18" presetClass="entr" presetSubtype="12" fill="hold" nodeType="withEffect">
                                  <p:stCondLst>
                                    <p:cond delay="0"/>
                                  </p:stCondLst>
                                  <p:childTnLst>
                                    <p:set>
                                      <p:cBhvr>
                                        <p:cTn id="162" dur="1" fill="hold">
                                          <p:stCondLst>
                                            <p:cond delay="0"/>
                                          </p:stCondLst>
                                        </p:cTn>
                                        <p:tgtEl>
                                          <p:spTgt spid="8"/>
                                        </p:tgtEl>
                                        <p:attrNameLst>
                                          <p:attrName>style.visibility</p:attrName>
                                        </p:attrNameLst>
                                      </p:cBhvr>
                                      <p:to>
                                        <p:strVal val="visible"/>
                                      </p:to>
                                    </p:set>
                                    <p:animEffect transition="in" filter="strips(downLeft)">
                                      <p:cBhvr>
                                        <p:cTn id="163" dur="500"/>
                                        <p:tgtEl>
                                          <p:spTgt spid="8"/>
                                        </p:tgtEl>
                                      </p:cBhvr>
                                    </p:animEffect>
                                  </p:childTnLst>
                                </p:cTn>
                              </p:par>
                              <p:par>
                                <p:cTn id="164" presetID="18" presetClass="entr" presetSubtype="12" fill="hold" grpId="0" nodeType="withEffect">
                                  <p:stCondLst>
                                    <p:cond delay="0"/>
                                  </p:stCondLst>
                                  <p:childTnLst>
                                    <p:set>
                                      <p:cBhvr>
                                        <p:cTn id="165" dur="1" fill="hold">
                                          <p:stCondLst>
                                            <p:cond delay="0"/>
                                          </p:stCondLst>
                                        </p:cTn>
                                        <p:tgtEl>
                                          <p:spTgt spid="113870"/>
                                        </p:tgtEl>
                                        <p:attrNameLst>
                                          <p:attrName>style.visibility</p:attrName>
                                        </p:attrNameLst>
                                      </p:cBhvr>
                                      <p:to>
                                        <p:strVal val="visible"/>
                                      </p:to>
                                    </p:set>
                                    <p:animEffect transition="in" filter="strips(downLeft)">
                                      <p:cBhvr>
                                        <p:cTn id="166" dur="500"/>
                                        <p:tgtEl>
                                          <p:spTgt spid="113870"/>
                                        </p:tgtEl>
                                      </p:cBhvr>
                                    </p:animEffect>
                                  </p:childTnLst>
                                </p:cTn>
                              </p:par>
                              <p:par>
                                <p:cTn id="167" presetID="18" presetClass="entr" presetSubtype="12" fill="hold" grpId="0" nodeType="withEffect">
                                  <p:stCondLst>
                                    <p:cond delay="0"/>
                                  </p:stCondLst>
                                  <p:childTnLst>
                                    <p:set>
                                      <p:cBhvr>
                                        <p:cTn id="168" dur="1" fill="hold">
                                          <p:stCondLst>
                                            <p:cond delay="0"/>
                                          </p:stCondLst>
                                        </p:cTn>
                                        <p:tgtEl>
                                          <p:spTgt spid="113868"/>
                                        </p:tgtEl>
                                        <p:attrNameLst>
                                          <p:attrName>style.visibility</p:attrName>
                                        </p:attrNameLst>
                                      </p:cBhvr>
                                      <p:to>
                                        <p:strVal val="visible"/>
                                      </p:to>
                                    </p:set>
                                    <p:animEffect transition="in" filter="strips(downLeft)">
                                      <p:cBhvr>
                                        <p:cTn id="169" dur="500"/>
                                        <p:tgtEl>
                                          <p:spTgt spid="113868"/>
                                        </p:tgtEl>
                                      </p:cBhvr>
                                    </p:animEffect>
                                  </p:childTnLst>
                                </p:cTn>
                              </p:par>
                              <p:par>
                                <p:cTn id="170" presetID="18" presetClass="entr" presetSubtype="12" fill="hold" nodeType="withEffect">
                                  <p:stCondLst>
                                    <p:cond delay="0"/>
                                  </p:stCondLst>
                                  <p:childTnLst>
                                    <p:set>
                                      <p:cBhvr>
                                        <p:cTn id="171" dur="1" fill="hold">
                                          <p:stCondLst>
                                            <p:cond delay="0"/>
                                          </p:stCondLst>
                                        </p:cTn>
                                        <p:tgtEl>
                                          <p:spTgt spid="15"/>
                                        </p:tgtEl>
                                        <p:attrNameLst>
                                          <p:attrName>style.visibility</p:attrName>
                                        </p:attrNameLst>
                                      </p:cBhvr>
                                      <p:to>
                                        <p:strVal val="visible"/>
                                      </p:to>
                                    </p:set>
                                    <p:animEffect transition="in" filter="strips(downLeft)">
                                      <p:cBhvr>
                                        <p:cTn id="172" dur="500"/>
                                        <p:tgtEl>
                                          <p:spTgt spid="15"/>
                                        </p:tgtEl>
                                      </p:cBhvr>
                                    </p:animEffect>
                                  </p:childTnLst>
                                </p:cTn>
                              </p:par>
                              <p:par>
                                <p:cTn id="173" presetID="18" presetClass="entr" presetSubtype="12" fill="hold" grpId="0" nodeType="withEffect">
                                  <p:stCondLst>
                                    <p:cond delay="0"/>
                                  </p:stCondLst>
                                  <p:childTnLst>
                                    <p:set>
                                      <p:cBhvr>
                                        <p:cTn id="174" dur="1" fill="hold">
                                          <p:stCondLst>
                                            <p:cond delay="0"/>
                                          </p:stCondLst>
                                        </p:cTn>
                                        <p:tgtEl>
                                          <p:spTgt spid="113863"/>
                                        </p:tgtEl>
                                        <p:attrNameLst>
                                          <p:attrName>style.visibility</p:attrName>
                                        </p:attrNameLst>
                                      </p:cBhvr>
                                      <p:to>
                                        <p:strVal val="visible"/>
                                      </p:to>
                                    </p:set>
                                    <p:animEffect transition="in" filter="strips(downLeft)">
                                      <p:cBhvr>
                                        <p:cTn id="175" dur="500"/>
                                        <p:tgtEl>
                                          <p:spTgt spid="113863"/>
                                        </p:tgtEl>
                                      </p:cBhvr>
                                    </p:animEffect>
                                  </p:childTnLst>
                                </p:cTn>
                              </p:par>
                              <p:par>
                                <p:cTn id="176" presetID="18" presetClass="entr" presetSubtype="12" fill="hold" grpId="0" nodeType="withEffect">
                                  <p:stCondLst>
                                    <p:cond delay="0"/>
                                  </p:stCondLst>
                                  <p:childTnLst>
                                    <p:set>
                                      <p:cBhvr>
                                        <p:cTn id="177" dur="1" fill="hold">
                                          <p:stCondLst>
                                            <p:cond delay="0"/>
                                          </p:stCondLst>
                                        </p:cTn>
                                        <p:tgtEl>
                                          <p:spTgt spid="113864"/>
                                        </p:tgtEl>
                                        <p:attrNameLst>
                                          <p:attrName>style.visibility</p:attrName>
                                        </p:attrNameLst>
                                      </p:cBhvr>
                                      <p:to>
                                        <p:strVal val="visible"/>
                                      </p:to>
                                    </p:set>
                                    <p:animEffect transition="in" filter="strips(downLeft)">
                                      <p:cBhvr>
                                        <p:cTn id="178" dur="500"/>
                                        <p:tgtEl>
                                          <p:spTgt spid="113864"/>
                                        </p:tgtEl>
                                      </p:cBhvr>
                                    </p:animEffect>
                                  </p:childTnLst>
                                </p:cTn>
                              </p:par>
                              <p:par>
                                <p:cTn id="179" presetID="18" presetClass="entr" presetSubtype="12" fill="hold" nodeType="withEffect">
                                  <p:stCondLst>
                                    <p:cond delay="0"/>
                                  </p:stCondLst>
                                  <p:childTnLst>
                                    <p:set>
                                      <p:cBhvr>
                                        <p:cTn id="180" dur="1" fill="hold">
                                          <p:stCondLst>
                                            <p:cond delay="0"/>
                                          </p:stCondLst>
                                        </p:cTn>
                                        <p:tgtEl>
                                          <p:spTgt spid="16"/>
                                        </p:tgtEl>
                                        <p:attrNameLst>
                                          <p:attrName>style.visibility</p:attrName>
                                        </p:attrNameLst>
                                      </p:cBhvr>
                                      <p:to>
                                        <p:strVal val="visible"/>
                                      </p:to>
                                    </p:set>
                                    <p:animEffect transition="in" filter="strips(downLeft)">
                                      <p:cBhvr>
                                        <p:cTn id="18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863" grpId="0" animBg="1"/>
      <p:bldP spid="113850" grpId="0" animBg="1"/>
      <p:bldP spid="113800" grpId="0" animBg="1"/>
      <p:bldP spid="113691" grpId="0"/>
      <p:bldP spid="113695" grpId="0"/>
      <p:bldP spid="113696" grpId="0"/>
      <p:bldP spid="113706" grpId="0"/>
      <p:bldP spid="113708" grpId="0"/>
      <p:bldP spid="113709" grpId="0"/>
      <p:bldP spid="113711" grpId="0"/>
      <p:bldP spid="113715" grpId="0"/>
      <p:bldP spid="113716" grpId="0" animBg="1"/>
      <p:bldP spid="113798" grpId="0" animBg="1"/>
      <p:bldP spid="113799" grpId="0" animBg="1"/>
      <p:bldP spid="113806" grpId="0" animBg="1"/>
      <p:bldP spid="113807" grpId="0" animBg="1"/>
      <p:bldP spid="113811" grpId="0" animBg="1"/>
      <p:bldP spid="113812" grpId="0" animBg="1"/>
      <p:bldP spid="113828" grpId="0"/>
      <p:bldP spid="113832" grpId="0"/>
      <p:bldP spid="113836" grpId="0"/>
      <p:bldP spid="113854" grpId="0" animBg="1"/>
      <p:bldP spid="113858" grpId="0" animBg="1"/>
      <p:bldP spid="113859" grpId="0" animBg="1"/>
      <p:bldP spid="113864" grpId="0" animBg="1"/>
      <p:bldP spid="113868" grpId="0" animBg="1"/>
      <p:bldP spid="113869" grpId="0" animBg="1"/>
      <p:bldP spid="113870" grpId="0"/>
      <p:bldP spid="113872" grpId="0" animBg="1"/>
      <p:bldP spid="113873" grpId="0"/>
      <p:bldP spid="113874" grpId="0"/>
      <p:bldP spid="113877" grpId="0"/>
      <p:bldP spid="113878" grpId="0" animBg="1"/>
      <p:bldP spid="113885" grpId="0" animBg="1"/>
      <p:bldP spid="113886" grpId="0" animBg="1"/>
      <p:bldP spid="113897" grpId="0"/>
      <p:bldP spid="113898" grpId="0"/>
      <p:bldP spid="113899" grpId="0"/>
      <p:bldP spid="113900" grpId="0"/>
      <p:bldP spid="113901"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390525" y="609600"/>
            <a:ext cx="8202613" cy="5775325"/>
          </a:xfrm>
        </p:spPr>
        <p:txBody>
          <a:bodyPr/>
          <a:lstStyle/>
          <a:p>
            <a:r>
              <a:rPr lang="en-US" smtClean="0"/>
              <a:t>Drifting of clocks </a:t>
            </a:r>
          </a:p>
        </p:txBody>
      </p:sp>
      <p:sp>
        <p:nvSpPr>
          <p:cNvPr id="11267" name="Rectangle 4"/>
          <p:cNvSpPr>
            <a:spLocks noGrp="1" noChangeArrowheads="1"/>
          </p:cNvSpPr>
          <p:nvPr>
            <p:ph type="title"/>
          </p:nvPr>
        </p:nvSpPr>
        <p:spPr>
          <a:xfrm>
            <a:off x="0" y="0"/>
            <a:ext cx="9144000" cy="685800"/>
          </a:xfrm>
          <a:noFill/>
        </p:spPr>
        <p:txBody>
          <a:bodyPr/>
          <a:lstStyle/>
          <a:p>
            <a:r>
              <a:rPr lang="en-US" smtClean="0"/>
              <a:t>Clock Synchronization</a:t>
            </a:r>
          </a:p>
        </p:txBody>
      </p:sp>
      <p:pic>
        <p:nvPicPr>
          <p:cNvPr id="11268" name="Picture 5"/>
          <p:cNvPicPr>
            <a:picLocks noChangeAspect="1" noChangeArrowheads="1"/>
          </p:cNvPicPr>
          <p:nvPr/>
        </p:nvPicPr>
        <p:blipFill>
          <a:blip r:embed="rId2"/>
          <a:srcRect l="35707" t="43945" r="33551" b="38687"/>
          <a:stretch>
            <a:fillRect/>
          </a:stretch>
        </p:blipFill>
        <p:spPr bwMode="auto">
          <a:xfrm>
            <a:off x="2895600" y="1219200"/>
            <a:ext cx="5867400" cy="4572000"/>
          </a:xfrm>
          <a:prstGeom prst="rect">
            <a:avLst/>
          </a:prstGeom>
          <a:noFill/>
          <a:ln w="9525">
            <a:noFill/>
            <a:miter lim="800000"/>
            <a:headEnd/>
            <a:tailEnd/>
          </a:ln>
        </p:spPr>
      </p:pic>
      <p:sp>
        <p:nvSpPr>
          <p:cNvPr id="11269" name="Text Box 6"/>
          <p:cNvSpPr txBox="1">
            <a:spLocks noChangeArrowheads="1"/>
          </p:cNvSpPr>
          <p:nvPr/>
        </p:nvSpPr>
        <p:spPr bwMode="auto">
          <a:xfrm>
            <a:off x="457200" y="5791200"/>
            <a:ext cx="8229600" cy="822325"/>
          </a:xfrm>
          <a:prstGeom prst="rect">
            <a:avLst/>
          </a:prstGeom>
          <a:noFill/>
          <a:ln w="9525">
            <a:noFill/>
            <a:miter lim="800000"/>
            <a:headEnd/>
            <a:tailEnd/>
          </a:ln>
        </p:spPr>
        <p:txBody>
          <a:bodyPr>
            <a:spAutoFit/>
          </a:bodyPr>
          <a:lstStyle/>
          <a:p>
            <a:pPr algn="ctr">
              <a:spcBef>
                <a:spcPct val="50000"/>
              </a:spcBef>
            </a:pPr>
            <a:r>
              <a:rPr lang="en-US"/>
              <a:t>The relation between clock time and UTC( Coordinated Universal time ) when clocks tick at different rates</a:t>
            </a:r>
          </a:p>
        </p:txBody>
      </p:sp>
      <p:sp>
        <p:nvSpPr>
          <p:cNvPr id="11270" name="Text Box 8"/>
          <p:cNvSpPr txBox="1">
            <a:spLocks noChangeArrowheads="1"/>
          </p:cNvSpPr>
          <p:nvPr/>
        </p:nvSpPr>
        <p:spPr bwMode="auto">
          <a:xfrm>
            <a:off x="304800" y="4114800"/>
            <a:ext cx="1828800" cy="1370013"/>
          </a:xfrm>
          <a:prstGeom prst="rect">
            <a:avLst/>
          </a:prstGeom>
          <a:noFill/>
          <a:ln w="9525" algn="ctr">
            <a:noFill/>
            <a:miter lim="800000"/>
            <a:headEnd/>
            <a:tailEnd/>
          </a:ln>
        </p:spPr>
        <p:txBody>
          <a:bodyPr>
            <a:spAutoFit/>
          </a:bodyPr>
          <a:lstStyle/>
          <a:p>
            <a:pPr>
              <a:spcBef>
                <a:spcPct val="50000"/>
              </a:spcBef>
            </a:pPr>
            <a:r>
              <a:rPr lang="en-US"/>
              <a:t>t  - real time</a:t>
            </a:r>
          </a:p>
          <a:p>
            <a:pPr>
              <a:spcBef>
                <a:spcPct val="50000"/>
              </a:spcBef>
            </a:pPr>
            <a:r>
              <a:rPr lang="en-US"/>
              <a:t>C – time of a clock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body" idx="1"/>
          </p:nvPr>
        </p:nvSpPr>
        <p:spPr>
          <a:xfrm>
            <a:off x="0" y="482600"/>
            <a:ext cx="8864600" cy="6375400"/>
          </a:xfrm>
        </p:spPr>
        <p:txBody>
          <a:bodyPr/>
          <a:lstStyle/>
          <a:p>
            <a:pPr>
              <a:lnSpc>
                <a:spcPct val="125000"/>
              </a:lnSpc>
              <a:spcBef>
                <a:spcPct val="25000"/>
              </a:spcBef>
            </a:pPr>
            <a:r>
              <a:rPr lang="en-US" smtClean="0"/>
              <a:t>Ring algorithm</a:t>
            </a:r>
          </a:p>
          <a:p>
            <a:pPr lvl="1">
              <a:lnSpc>
                <a:spcPct val="125000"/>
              </a:lnSpc>
              <a:spcBef>
                <a:spcPct val="25000"/>
              </a:spcBef>
            </a:pPr>
            <a:r>
              <a:rPr lang="en-US" smtClean="0"/>
              <a:t>Applicable to systems organized as a ring (logically)</a:t>
            </a:r>
          </a:p>
          <a:p>
            <a:pPr lvl="1">
              <a:lnSpc>
                <a:spcPct val="125000"/>
              </a:lnSpc>
              <a:spcBef>
                <a:spcPct val="25000"/>
              </a:spcBef>
            </a:pPr>
            <a:r>
              <a:rPr lang="en-US" smtClean="0"/>
              <a:t>Assumes that the links are unidirectional, and processes send their messages to their right neighbor (clockwise) or left neighbor (anticlockwise)</a:t>
            </a:r>
          </a:p>
          <a:p>
            <a:pPr lvl="1">
              <a:lnSpc>
                <a:spcPct val="125000"/>
              </a:lnSpc>
              <a:spcBef>
                <a:spcPct val="25000"/>
              </a:spcBef>
            </a:pPr>
            <a:r>
              <a:rPr lang="en-US" smtClean="0"/>
              <a:t>Every process in the system knows the structure of the ring</a:t>
            </a:r>
          </a:p>
          <a:p>
            <a:pPr lvl="1">
              <a:lnSpc>
                <a:spcPct val="125000"/>
              </a:lnSpc>
              <a:spcBef>
                <a:spcPct val="25000"/>
              </a:spcBef>
            </a:pPr>
            <a:r>
              <a:rPr lang="en-US" smtClean="0"/>
              <a:t>If process </a:t>
            </a:r>
            <a:r>
              <a:rPr lang="en-US" i="1" smtClean="0"/>
              <a:t>P</a:t>
            </a:r>
            <a:r>
              <a:rPr lang="en-US" i="1" baseline="-25000" smtClean="0"/>
              <a:t>i</a:t>
            </a:r>
            <a:r>
              <a:rPr lang="en-US" smtClean="0"/>
              <a:t> detects the coordinator failure, It initiates the election by sending an election message containing the priority number of </a:t>
            </a:r>
            <a:r>
              <a:rPr lang="en-US" i="1" smtClean="0"/>
              <a:t>P</a:t>
            </a:r>
            <a:r>
              <a:rPr lang="en-US" i="1" baseline="-25000" smtClean="0"/>
              <a:t>i</a:t>
            </a:r>
            <a:r>
              <a:rPr lang="en-US" smtClean="0"/>
              <a:t> to its successor that is currently active</a:t>
            </a:r>
          </a:p>
          <a:p>
            <a:pPr lvl="1">
              <a:lnSpc>
                <a:spcPct val="125000"/>
              </a:lnSpc>
              <a:spcBef>
                <a:spcPct val="25000"/>
              </a:spcBef>
            </a:pPr>
            <a:r>
              <a:rPr lang="en-US" smtClean="0"/>
              <a:t>The successor appends its own priority number to the message and passes it to its active successor</a:t>
            </a:r>
          </a:p>
          <a:p>
            <a:pPr lvl="1">
              <a:lnSpc>
                <a:spcPct val="125000"/>
              </a:lnSpc>
              <a:spcBef>
                <a:spcPct val="25000"/>
              </a:spcBef>
            </a:pPr>
            <a:r>
              <a:rPr lang="en-US" sz="2300" smtClean="0"/>
              <a:t>Election message</a:t>
            </a:r>
            <a:r>
              <a:rPr lang="en-US" smtClean="0"/>
              <a:t> </a:t>
            </a:r>
            <a:r>
              <a:rPr lang="en-US" sz="2300" smtClean="0"/>
              <a:t>circulates over</a:t>
            </a:r>
            <a:r>
              <a:rPr lang="en-US" smtClean="0"/>
              <a:t> </a:t>
            </a:r>
            <a:r>
              <a:rPr lang="en-US" sz="2300" smtClean="0"/>
              <a:t>the ring and returns back to</a:t>
            </a:r>
            <a:r>
              <a:rPr lang="en-US" smtClean="0"/>
              <a:t> P</a:t>
            </a:r>
            <a:r>
              <a:rPr lang="en-US" baseline="-25000" smtClean="0"/>
              <a:t>i</a:t>
            </a:r>
          </a:p>
        </p:txBody>
      </p:sp>
      <p:sp>
        <p:nvSpPr>
          <p:cNvPr id="84995" name="Rectangle 4"/>
          <p:cNvSpPr>
            <a:spLocks noGrp="1" noChangeArrowheads="1"/>
          </p:cNvSpPr>
          <p:nvPr>
            <p:ph type="title"/>
          </p:nvPr>
        </p:nvSpPr>
        <p:spPr>
          <a:xfrm>
            <a:off x="685800" y="-76200"/>
            <a:ext cx="8077200" cy="698500"/>
          </a:xfrm>
          <a:noFill/>
        </p:spPr>
        <p:txBody>
          <a:bodyPr/>
          <a:lstStyle/>
          <a:p>
            <a:r>
              <a:rPr lang="en-US" smtClean="0"/>
              <a:t>Election algorithms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body" idx="1"/>
          </p:nvPr>
        </p:nvSpPr>
        <p:spPr>
          <a:xfrm>
            <a:off x="304800" y="1081088"/>
            <a:ext cx="8534400" cy="5522912"/>
          </a:xfrm>
        </p:spPr>
        <p:txBody>
          <a:bodyPr/>
          <a:lstStyle/>
          <a:p>
            <a:r>
              <a:rPr lang="en-US" smtClean="0">
                <a:solidFill>
                  <a:srgbClr val="0033CC"/>
                </a:solidFill>
              </a:rPr>
              <a:t>P</a:t>
            </a:r>
            <a:r>
              <a:rPr lang="en-US" baseline="-25000" smtClean="0">
                <a:solidFill>
                  <a:srgbClr val="0033CC"/>
                </a:solidFill>
              </a:rPr>
              <a:t>i </a:t>
            </a:r>
            <a:r>
              <a:rPr lang="en-US" smtClean="0">
                <a:solidFill>
                  <a:schemeClr val="tx1"/>
                </a:solidFill>
              </a:rPr>
              <a:t>elects the process having the highest priority number as the new coordinator and circulates a coordinator message over the ring to inform all the other active processes about the new coordinator</a:t>
            </a:r>
          </a:p>
          <a:p>
            <a:r>
              <a:rPr lang="en-US" smtClean="0">
                <a:solidFill>
                  <a:schemeClr val="tx1"/>
                </a:solidFill>
              </a:rPr>
              <a:t>When process </a:t>
            </a:r>
            <a:r>
              <a:rPr lang="en-US" smtClean="0">
                <a:solidFill>
                  <a:srgbClr val="0033CC"/>
                </a:solidFill>
              </a:rPr>
              <a:t>P</a:t>
            </a:r>
            <a:r>
              <a:rPr lang="en-US" baseline="-25000" smtClean="0">
                <a:solidFill>
                  <a:srgbClr val="0033CC"/>
                </a:solidFill>
              </a:rPr>
              <a:t>j </a:t>
            </a:r>
            <a:r>
              <a:rPr lang="en-US" smtClean="0">
                <a:solidFill>
                  <a:schemeClr val="tx1"/>
                </a:solidFill>
              </a:rPr>
              <a:t>recovers from the failure it sends an enquiry message over the ring to know the current coordinator</a:t>
            </a:r>
          </a:p>
          <a:p>
            <a:r>
              <a:rPr lang="en-US" smtClean="0">
                <a:solidFill>
                  <a:schemeClr val="tx1"/>
                </a:solidFill>
              </a:rPr>
              <a:t>Current coordinator sends the reply to </a:t>
            </a:r>
            <a:r>
              <a:rPr lang="en-US" smtClean="0">
                <a:solidFill>
                  <a:srgbClr val="0033CC"/>
                </a:solidFill>
              </a:rPr>
              <a:t>P</a:t>
            </a:r>
            <a:r>
              <a:rPr lang="en-US" baseline="-25000" smtClean="0">
                <a:solidFill>
                  <a:srgbClr val="0033CC"/>
                </a:solidFill>
              </a:rPr>
              <a:t>j</a:t>
            </a:r>
          </a:p>
          <a:p>
            <a:endParaRPr lang="en-US" baseline="-25000" smtClean="0">
              <a:solidFill>
                <a:srgbClr val="0033CC"/>
              </a:solidFill>
            </a:endParaRPr>
          </a:p>
        </p:txBody>
      </p:sp>
      <p:sp>
        <p:nvSpPr>
          <p:cNvPr id="86019" name="Rectangle 4"/>
          <p:cNvSpPr>
            <a:spLocks noGrp="1" noChangeArrowheads="1"/>
          </p:cNvSpPr>
          <p:nvPr>
            <p:ph type="title"/>
          </p:nvPr>
        </p:nvSpPr>
        <p:spPr>
          <a:xfrm>
            <a:off x="685800" y="-152400"/>
            <a:ext cx="8077200" cy="914400"/>
          </a:xfrm>
          <a:noFill/>
        </p:spPr>
        <p:txBody>
          <a:bodyPr/>
          <a:lstStyle/>
          <a:p>
            <a:r>
              <a:rPr lang="en-US" smtClean="0"/>
              <a:t>Election algorithms</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GB" smtClean="0"/>
              <a:t>A ring-based election in progress</a:t>
            </a:r>
          </a:p>
        </p:txBody>
      </p:sp>
      <p:sp>
        <p:nvSpPr>
          <p:cNvPr id="87043" name="AutoShape 5"/>
          <p:cNvSpPr>
            <a:spLocks noChangeAspect="1" noChangeArrowheads="1" noTextEdit="1"/>
          </p:cNvSpPr>
          <p:nvPr/>
        </p:nvSpPr>
        <p:spPr bwMode="auto">
          <a:xfrm>
            <a:off x="2282825" y="923925"/>
            <a:ext cx="4297363" cy="3305175"/>
          </a:xfrm>
          <a:prstGeom prst="rect">
            <a:avLst/>
          </a:prstGeom>
          <a:noFill/>
          <a:ln w="9525">
            <a:noFill/>
            <a:miter lim="800000"/>
            <a:headEnd/>
            <a:tailEnd/>
          </a:ln>
        </p:spPr>
        <p:txBody>
          <a:bodyPr/>
          <a:lstStyle/>
          <a:p>
            <a:endParaRPr lang="en-US"/>
          </a:p>
        </p:txBody>
      </p:sp>
      <p:sp>
        <p:nvSpPr>
          <p:cNvPr id="87044" name="Oval 7"/>
          <p:cNvSpPr>
            <a:spLocks noChangeArrowheads="1"/>
          </p:cNvSpPr>
          <p:nvPr/>
        </p:nvSpPr>
        <p:spPr bwMode="auto">
          <a:xfrm>
            <a:off x="2532063" y="1077913"/>
            <a:ext cx="3490912" cy="3098800"/>
          </a:xfrm>
          <a:prstGeom prst="ellipse">
            <a:avLst/>
          </a:prstGeom>
          <a:noFill/>
          <a:ln w="23813">
            <a:solidFill>
              <a:srgbClr val="000000"/>
            </a:solidFill>
            <a:round/>
            <a:headEnd/>
            <a:tailEnd/>
          </a:ln>
        </p:spPr>
        <p:txBody>
          <a:bodyPr/>
          <a:lstStyle/>
          <a:p>
            <a:endParaRPr lang="en-US"/>
          </a:p>
        </p:txBody>
      </p:sp>
      <p:sp>
        <p:nvSpPr>
          <p:cNvPr id="87045" name="Arc 8"/>
          <p:cNvSpPr>
            <a:spLocks/>
          </p:cNvSpPr>
          <p:nvPr/>
        </p:nvSpPr>
        <p:spPr bwMode="auto">
          <a:xfrm>
            <a:off x="4467225" y="2781300"/>
            <a:ext cx="1519238" cy="1030288"/>
          </a:xfrm>
          <a:custGeom>
            <a:avLst/>
            <a:gdLst>
              <a:gd name="T0" fmla="*/ 124438424 w 18548"/>
              <a:gd name="T1" fmla="*/ 49045121 h 15478"/>
              <a:gd name="T2" fmla="*/ 101077733 w 18548"/>
              <a:gd name="T3" fmla="*/ 68580783 h 15478"/>
              <a:gd name="T4" fmla="*/ 0 w 18548"/>
              <a:gd name="T5" fmla="*/ 0 h 15478"/>
              <a:gd name="T6" fmla="*/ 0 60000 65536"/>
              <a:gd name="T7" fmla="*/ 0 60000 65536"/>
              <a:gd name="T8" fmla="*/ 0 60000 65536"/>
              <a:gd name="T9" fmla="*/ 0 w 18548"/>
              <a:gd name="T10" fmla="*/ 0 h 15478"/>
              <a:gd name="T11" fmla="*/ 18548 w 18548"/>
              <a:gd name="T12" fmla="*/ 15478 h 15478"/>
            </a:gdLst>
            <a:ahLst/>
            <a:cxnLst>
              <a:cxn ang="T6">
                <a:pos x="T0" y="T1"/>
              </a:cxn>
              <a:cxn ang="T7">
                <a:pos x="T2" y="T3"/>
              </a:cxn>
              <a:cxn ang="T8">
                <a:pos x="T4" y="T5"/>
              </a:cxn>
            </a:cxnLst>
            <a:rect l="T9" t="T10" r="T11" b="T12"/>
            <a:pathLst>
              <a:path w="18548" h="15478" fill="none" extrusionOk="0">
                <a:moveTo>
                  <a:pt x="18548" y="11069"/>
                </a:moveTo>
                <a:cubicBezTo>
                  <a:pt x="17584" y="12684"/>
                  <a:pt x="16413" y="14166"/>
                  <a:pt x="15066" y="15478"/>
                </a:cubicBezTo>
              </a:path>
              <a:path w="18548" h="15478" stroke="0" extrusionOk="0">
                <a:moveTo>
                  <a:pt x="18548" y="11069"/>
                </a:moveTo>
                <a:cubicBezTo>
                  <a:pt x="17584" y="12684"/>
                  <a:pt x="16413" y="14166"/>
                  <a:pt x="15066" y="15478"/>
                </a:cubicBezTo>
                <a:lnTo>
                  <a:pt x="0" y="0"/>
                </a:lnTo>
                <a:close/>
              </a:path>
            </a:pathLst>
          </a:custGeom>
          <a:noFill/>
          <a:ln w="23813">
            <a:solidFill>
              <a:srgbClr val="000000"/>
            </a:solidFill>
            <a:round/>
            <a:headEnd/>
            <a:tailEnd/>
          </a:ln>
        </p:spPr>
        <p:txBody>
          <a:bodyPr/>
          <a:lstStyle/>
          <a:p>
            <a:endParaRPr lang="en-US"/>
          </a:p>
        </p:txBody>
      </p:sp>
      <p:sp>
        <p:nvSpPr>
          <p:cNvPr id="87046" name="Oval 9"/>
          <p:cNvSpPr>
            <a:spLocks noChangeArrowheads="1"/>
          </p:cNvSpPr>
          <p:nvPr/>
        </p:nvSpPr>
        <p:spPr bwMode="auto">
          <a:xfrm>
            <a:off x="5761038" y="2933700"/>
            <a:ext cx="381000" cy="346075"/>
          </a:xfrm>
          <a:prstGeom prst="ellipse">
            <a:avLst/>
          </a:prstGeom>
          <a:solidFill>
            <a:srgbClr val="D9AA73"/>
          </a:solidFill>
          <a:ln w="23813">
            <a:solidFill>
              <a:srgbClr val="D9AA73"/>
            </a:solidFill>
            <a:round/>
            <a:headEnd/>
            <a:tailEnd/>
          </a:ln>
        </p:spPr>
        <p:txBody>
          <a:bodyPr/>
          <a:lstStyle/>
          <a:p>
            <a:endParaRPr lang="en-US"/>
          </a:p>
        </p:txBody>
      </p:sp>
      <p:sp>
        <p:nvSpPr>
          <p:cNvPr id="87047" name="Oval 10"/>
          <p:cNvSpPr>
            <a:spLocks noChangeArrowheads="1"/>
          </p:cNvSpPr>
          <p:nvPr/>
        </p:nvSpPr>
        <p:spPr bwMode="auto">
          <a:xfrm>
            <a:off x="2697163" y="1506538"/>
            <a:ext cx="358775" cy="303212"/>
          </a:xfrm>
          <a:prstGeom prst="ellipse">
            <a:avLst/>
          </a:prstGeom>
          <a:solidFill>
            <a:srgbClr val="FFDC99"/>
          </a:solidFill>
          <a:ln w="23813">
            <a:solidFill>
              <a:srgbClr val="FFDC99"/>
            </a:solidFill>
            <a:round/>
            <a:headEnd/>
            <a:tailEnd/>
          </a:ln>
        </p:spPr>
        <p:txBody>
          <a:bodyPr/>
          <a:lstStyle/>
          <a:p>
            <a:endParaRPr lang="en-US"/>
          </a:p>
        </p:txBody>
      </p:sp>
      <p:sp>
        <p:nvSpPr>
          <p:cNvPr id="87048" name="Oval 11"/>
          <p:cNvSpPr>
            <a:spLocks noChangeArrowheads="1"/>
          </p:cNvSpPr>
          <p:nvPr/>
        </p:nvSpPr>
        <p:spPr bwMode="auto">
          <a:xfrm>
            <a:off x="5713413" y="1935163"/>
            <a:ext cx="404812" cy="323850"/>
          </a:xfrm>
          <a:prstGeom prst="ellipse">
            <a:avLst/>
          </a:prstGeom>
          <a:solidFill>
            <a:srgbClr val="D9AA73"/>
          </a:solidFill>
          <a:ln w="23813">
            <a:solidFill>
              <a:srgbClr val="D9AA73"/>
            </a:solidFill>
            <a:round/>
            <a:headEnd/>
            <a:tailEnd/>
          </a:ln>
        </p:spPr>
        <p:txBody>
          <a:bodyPr/>
          <a:lstStyle/>
          <a:p>
            <a:endParaRPr lang="en-US"/>
          </a:p>
        </p:txBody>
      </p:sp>
      <p:sp>
        <p:nvSpPr>
          <p:cNvPr id="87049" name="Oval 12"/>
          <p:cNvSpPr>
            <a:spLocks noChangeArrowheads="1"/>
          </p:cNvSpPr>
          <p:nvPr/>
        </p:nvSpPr>
        <p:spPr bwMode="auto">
          <a:xfrm>
            <a:off x="2649538" y="3343275"/>
            <a:ext cx="428625" cy="344488"/>
          </a:xfrm>
          <a:prstGeom prst="ellipse">
            <a:avLst/>
          </a:prstGeom>
          <a:solidFill>
            <a:srgbClr val="FFDC99"/>
          </a:solidFill>
          <a:ln w="23813">
            <a:solidFill>
              <a:srgbClr val="FFDC99"/>
            </a:solidFill>
            <a:round/>
            <a:headEnd/>
            <a:tailEnd/>
          </a:ln>
        </p:spPr>
        <p:txBody>
          <a:bodyPr/>
          <a:lstStyle/>
          <a:p>
            <a:endParaRPr lang="en-US"/>
          </a:p>
        </p:txBody>
      </p:sp>
      <p:sp>
        <p:nvSpPr>
          <p:cNvPr id="87050" name="Rectangle 15"/>
          <p:cNvSpPr>
            <a:spLocks noChangeArrowheads="1"/>
          </p:cNvSpPr>
          <p:nvPr/>
        </p:nvSpPr>
        <p:spPr bwMode="auto">
          <a:xfrm>
            <a:off x="3327400" y="3943350"/>
            <a:ext cx="166688" cy="61913"/>
          </a:xfrm>
          <a:prstGeom prst="rect">
            <a:avLst/>
          </a:prstGeom>
          <a:solidFill>
            <a:srgbClr val="FFFFFF"/>
          </a:solidFill>
          <a:ln w="9525">
            <a:noFill/>
            <a:miter lim="800000"/>
            <a:headEnd/>
            <a:tailEnd/>
          </a:ln>
        </p:spPr>
        <p:txBody>
          <a:bodyPr/>
          <a:lstStyle/>
          <a:p>
            <a:endParaRPr lang="en-US"/>
          </a:p>
        </p:txBody>
      </p:sp>
      <p:sp>
        <p:nvSpPr>
          <p:cNvPr id="87051" name="Rectangle 16"/>
          <p:cNvSpPr>
            <a:spLocks noChangeArrowheads="1"/>
          </p:cNvSpPr>
          <p:nvPr/>
        </p:nvSpPr>
        <p:spPr bwMode="auto">
          <a:xfrm>
            <a:off x="3338513" y="3954463"/>
            <a:ext cx="168275" cy="58737"/>
          </a:xfrm>
          <a:prstGeom prst="rect">
            <a:avLst/>
          </a:prstGeom>
          <a:noFill/>
          <a:ln w="23813">
            <a:solidFill>
              <a:srgbClr val="FFFFFF"/>
            </a:solidFill>
            <a:miter lim="800000"/>
            <a:headEnd/>
            <a:tailEnd/>
          </a:ln>
        </p:spPr>
        <p:txBody>
          <a:bodyPr/>
          <a:lstStyle/>
          <a:p>
            <a:endParaRPr lang="en-US"/>
          </a:p>
        </p:txBody>
      </p:sp>
      <p:sp>
        <p:nvSpPr>
          <p:cNvPr id="87052" name="Rectangle 17"/>
          <p:cNvSpPr>
            <a:spLocks noChangeArrowheads="1"/>
          </p:cNvSpPr>
          <p:nvPr/>
        </p:nvSpPr>
        <p:spPr bwMode="auto">
          <a:xfrm>
            <a:off x="3659188" y="4044950"/>
            <a:ext cx="142875" cy="82550"/>
          </a:xfrm>
          <a:prstGeom prst="rect">
            <a:avLst/>
          </a:prstGeom>
          <a:solidFill>
            <a:srgbClr val="FFFFFF"/>
          </a:solidFill>
          <a:ln w="9525">
            <a:noFill/>
            <a:miter lim="800000"/>
            <a:headEnd/>
            <a:tailEnd/>
          </a:ln>
        </p:spPr>
        <p:txBody>
          <a:bodyPr/>
          <a:lstStyle/>
          <a:p>
            <a:endParaRPr lang="en-US"/>
          </a:p>
        </p:txBody>
      </p:sp>
      <p:sp>
        <p:nvSpPr>
          <p:cNvPr id="87053" name="Rectangle 18"/>
          <p:cNvSpPr>
            <a:spLocks noChangeArrowheads="1"/>
          </p:cNvSpPr>
          <p:nvPr/>
        </p:nvSpPr>
        <p:spPr bwMode="auto">
          <a:xfrm>
            <a:off x="3670300" y="4056063"/>
            <a:ext cx="144463" cy="80962"/>
          </a:xfrm>
          <a:prstGeom prst="rect">
            <a:avLst/>
          </a:prstGeom>
          <a:noFill/>
          <a:ln w="23813">
            <a:solidFill>
              <a:srgbClr val="FFFFFF"/>
            </a:solidFill>
            <a:miter lim="800000"/>
            <a:headEnd/>
            <a:tailEnd/>
          </a:ln>
        </p:spPr>
        <p:txBody>
          <a:bodyPr/>
          <a:lstStyle/>
          <a:p>
            <a:endParaRPr lang="en-US"/>
          </a:p>
        </p:txBody>
      </p:sp>
      <p:sp>
        <p:nvSpPr>
          <p:cNvPr id="87054" name="Rectangle 19"/>
          <p:cNvSpPr>
            <a:spLocks noChangeArrowheads="1"/>
          </p:cNvSpPr>
          <p:nvPr/>
        </p:nvSpPr>
        <p:spPr bwMode="auto">
          <a:xfrm>
            <a:off x="4040188" y="4148138"/>
            <a:ext cx="141287" cy="39687"/>
          </a:xfrm>
          <a:prstGeom prst="rect">
            <a:avLst/>
          </a:prstGeom>
          <a:solidFill>
            <a:srgbClr val="FFFFFF"/>
          </a:solidFill>
          <a:ln w="9525">
            <a:noFill/>
            <a:miter lim="800000"/>
            <a:headEnd/>
            <a:tailEnd/>
          </a:ln>
        </p:spPr>
        <p:txBody>
          <a:bodyPr/>
          <a:lstStyle/>
          <a:p>
            <a:endParaRPr lang="en-US"/>
          </a:p>
        </p:txBody>
      </p:sp>
      <p:sp>
        <p:nvSpPr>
          <p:cNvPr id="87055" name="Rectangle 20"/>
          <p:cNvSpPr>
            <a:spLocks noChangeArrowheads="1"/>
          </p:cNvSpPr>
          <p:nvPr/>
        </p:nvSpPr>
        <p:spPr bwMode="auto">
          <a:xfrm>
            <a:off x="4051300" y="4159250"/>
            <a:ext cx="142875" cy="38100"/>
          </a:xfrm>
          <a:prstGeom prst="rect">
            <a:avLst/>
          </a:prstGeom>
          <a:noFill/>
          <a:ln w="23813">
            <a:solidFill>
              <a:srgbClr val="FFFFFF"/>
            </a:solidFill>
            <a:miter lim="800000"/>
            <a:headEnd/>
            <a:tailEnd/>
          </a:ln>
        </p:spPr>
        <p:txBody>
          <a:bodyPr/>
          <a:lstStyle/>
          <a:p>
            <a:endParaRPr lang="en-US"/>
          </a:p>
        </p:txBody>
      </p:sp>
      <p:sp>
        <p:nvSpPr>
          <p:cNvPr id="87056" name="Rectangle 21"/>
          <p:cNvSpPr>
            <a:spLocks noChangeArrowheads="1"/>
          </p:cNvSpPr>
          <p:nvPr/>
        </p:nvSpPr>
        <p:spPr bwMode="auto">
          <a:xfrm>
            <a:off x="4395788" y="4148138"/>
            <a:ext cx="142875" cy="60325"/>
          </a:xfrm>
          <a:prstGeom prst="rect">
            <a:avLst/>
          </a:prstGeom>
          <a:solidFill>
            <a:srgbClr val="FFFFFF"/>
          </a:solidFill>
          <a:ln w="9525">
            <a:noFill/>
            <a:miter lim="800000"/>
            <a:headEnd/>
            <a:tailEnd/>
          </a:ln>
        </p:spPr>
        <p:txBody>
          <a:bodyPr/>
          <a:lstStyle/>
          <a:p>
            <a:endParaRPr lang="en-US"/>
          </a:p>
        </p:txBody>
      </p:sp>
      <p:sp>
        <p:nvSpPr>
          <p:cNvPr id="87057" name="Rectangle 22"/>
          <p:cNvSpPr>
            <a:spLocks noChangeArrowheads="1"/>
          </p:cNvSpPr>
          <p:nvPr/>
        </p:nvSpPr>
        <p:spPr bwMode="auto">
          <a:xfrm>
            <a:off x="4406900" y="4159250"/>
            <a:ext cx="144463" cy="58738"/>
          </a:xfrm>
          <a:prstGeom prst="rect">
            <a:avLst/>
          </a:prstGeom>
          <a:noFill/>
          <a:ln w="23813">
            <a:solidFill>
              <a:srgbClr val="FFFFFF"/>
            </a:solidFill>
            <a:miter lim="800000"/>
            <a:headEnd/>
            <a:tailEnd/>
          </a:ln>
        </p:spPr>
        <p:txBody>
          <a:bodyPr/>
          <a:lstStyle/>
          <a:p>
            <a:endParaRPr lang="en-US"/>
          </a:p>
        </p:txBody>
      </p:sp>
      <p:sp>
        <p:nvSpPr>
          <p:cNvPr id="87058" name="Freeform 23"/>
          <p:cNvSpPr>
            <a:spLocks/>
          </p:cNvSpPr>
          <p:nvPr/>
        </p:nvSpPr>
        <p:spPr bwMode="auto">
          <a:xfrm>
            <a:off x="5630863" y="3800475"/>
            <a:ext cx="71437" cy="61913"/>
          </a:xfrm>
          <a:custGeom>
            <a:avLst/>
            <a:gdLst>
              <a:gd name="T0" fmla="*/ 47625 w 45"/>
              <a:gd name="T1" fmla="*/ 20638 h 39"/>
              <a:gd name="T2" fmla="*/ 71437 w 45"/>
              <a:gd name="T3" fmla="*/ 41275 h 39"/>
              <a:gd name="T4" fmla="*/ 0 w 45"/>
              <a:gd name="T5" fmla="*/ 61913 h 39"/>
              <a:gd name="T6" fmla="*/ 47625 w 45"/>
              <a:gd name="T7" fmla="*/ 0 h 39"/>
              <a:gd name="T8" fmla="*/ 47625 w 45"/>
              <a:gd name="T9" fmla="*/ 20638 h 39"/>
              <a:gd name="T10" fmla="*/ 0 60000 65536"/>
              <a:gd name="T11" fmla="*/ 0 60000 65536"/>
              <a:gd name="T12" fmla="*/ 0 60000 65536"/>
              <a:gd name="T13" fmla="*/ 0 60000 65536"/>
              <a:gd name="T14" fmla="*/ 0 60000 65536"/>
              <a:gd name="T15" fmla="*/ 0 w 45"/>
              <a:gd name="T16" fmla="*/ 0 h 39"/>
              <a:gd name="T17" fmla="*/ 45 w 45"/>
              <a:gd name="T18" fmla="*/ 39 h 39"/>
            </a:gdLst>
            <a:ahLst/>
            <a:cxnLst>
              <a:cxn ang="T10">
                <a:pos x="T0" y="T1"/>
              </a:cxn>
              <a:cxn ang="T11">
                <a:pos x="T2" y="T3"/>
              </a:cxn>
              <a:cxn ang="T12">
                <a:pos x="T4" y="T5"/>
              </a:cxn>
              <a:cxn ang="T13">
                <a:pos x="T6" y="T7"/>
              </a:cxn>
              <a:cxn ang="T14">
                <a:pos x="T8" y="T9"/>
              </a:cxn>
            </a:cxnLst>
            <a:rect l="T15" t="T16" r="T17" b="T18"/>
            <a:pathLst>
              <a:path w="45" h="39">
                <a:moveTo>
                  <a:pt x="30" y="13"/>
                </a:moveTo>
                <a:lnTo>
                  <a:pt x="45" y="26"/>
                </a:lnTo>
                <a:lnTo>
                  <a:pt x="0" y="39"/>
                </a:lnTo>
                <a:lnTo>
                  <a:pt x="30" y="0"/>
                </a:lnTo>
                <a:lnTo>
                  <a:pt x="30" y="13"/>
                </a:lnTo>
                <a:close/>
              </a:path>
            </a:pathLst>
          </a:custGeom>
          <a:noFill/>
          <a:ln w="23813">
            <a:solidFill>
              <a:srgbClr val="000000"/>
            </a:solidFill>
            <a:round/>
            <a:headEnd/>
            <a:tailEnd/>
          </a:ln>
        </p:spPr>
        <p:txBody>
          <a:bodyPr/>
          <a:lstStyle/>
          <a:p>
            <a:endParaRPr lang="en-US"/>
          </a:p>
        </p:txBody>
      </p:sp>
      <p:sp>
        <p:nvSpPr>
          <p:cNvPr id="87059" name="Freeform 24"/>
          <p:cNvSpPr>
            <a:spLocks/>
          </p:cNvSpPr>
          <p:nvPr/>
        </p:nvSpPr>
        <p:spPr bwMode="auto">
          <a:xfrm>
            <a:off x="5630863" y="3800475"/>
            <a:ext cx="71437" cy="61913"/>
          </a:xfrm>
          <a:custGeom>
            <a:avLst/>
            <a:gdLst>
              <a:gd name="T0" fmla="*/ 47625 w 45"/>
              <a:gd name="T1" fmla="*/ 20638 h 39"/>
              <a:gd name="T2" fmla="*/ 71437 w 45"/>
              <a:gd name="T3" fmla="*/ 41275 h 39"/>
              <a:gd name="T4" fmla="*/ 0 w 45"/>
              <a:gd name="T5" fmla="*/ 61913 h 39"/>
              <a:gd name="T6" fmla="*/ 47625 w 45"/>
              <a:gd name="T7" fmla="*/ 0 h 39"/>
              <a:gd name="T8" fmla="*/ 47625 w 45"/>
              <a:gd name="T9" fmla="*/ 20638 h 39"/>
              <a:gd name="T10" fmla="*/ 0 60000 65536"/>
              <a:gd name="T11" fmla="*/ 0 60000 65536"/>
              <a:gd name="T12" fmla="*/ 0 60000 65536"/>
              <a:gd name="T13" fmla="*/ 0 60000 65536"/>
              <a:gd name="T14" fmla="*/ 0 60000 65536"/>
              <a:gd name="T15" fmla="*/ 0 w 45"/>
              <a:gd name="T16" fmla="*/ 0 h 39"/>
              <a:gd name="T17" fmla="*/ 45 w 45"/>
              <a:gd name="T18" fmla="*/ 39 h 39"/>
            </a:gdLst>
            <a:ahLst/>
            <a:cxnLst>
              <a:cxn ang="T10">
                <a:pos x="T0" y="T1"/>
              </a:cxn>
              <a:cxn ang="T11">
                <a:pos x="T2" y="T3"/>
              </a:cxn>
              <a:cxn ang="T12">
                <a:pos x="T4" y="T5"/>
              </a:cxn>
              <a:cxn ang="T13">
                <a:pos x="T6" y="T7"/>
              </a:cxn>
              <a:cxn ang="T14">
                <a:pos x="T8" y="T9"/>
              </a:cxn>
            </a:cxnLst>
            <a:rect l="T15" t="T16" r="T17" b="T18"/>
            <a:pathLst>
              <a:path w="45" h="39">
                <a:moveTo>
                  <a:pt x="30" y="13"/>
                </a:moveTo>
                <a:lnTo>
                  <a:pt x="45" y="26"/>
                </a:lnTo>
                <a:lnTo>
                  <a:pt x="0" y="39"/>
                </a:lnTo>
                <a:lnTo>
                  <a:pt x="30" y="0"/>
                </a:lnTo>
                <a:lnTo>
                  <a:pt x="30" y="13"/>
                </a:lnTo>
                <a:close/>
              </a:path>
            </a:pathLst>
          </a:custGeom>
          <a:solidFill>
            <a:srgbClr val="000000"/>
          </a:solidFill>
          <a:ln w="9525">
            <a:noFill/>
            <a:round/>
            <a:headEnd/>
            <a:tailEnd/>
          </a:ln>
        </p:spPr>
        <p:txBody>
          <a:bodyPr/>
          <a:lstStyle/>
          <a:p>
            <a:endParaRPr lang="en-US"/>
          </a:p>
        </p:txBody>
      </p:sp>
      <p:sp>
        <p:nvSpPr>
          <p:cNvPr id="87060" name="Line 25"/>
          <p:cNvSpPr>
            <a:spLocks noChangeShapeType="1"/>
          </p:cNvSpPr>
          <p:nvPr/>
        </p:nvSpPr>
        <p:spPr bwMode="auto">
          <a:xfrm flipH="1">
            <a:off x="5702300" y="3800475"/>
            <a:ext cx="23813" cy="20638"/>
          </a:xfrm>
          <a:prstGeom prst="line">
            <a:avLst/>
          </a:prstGeom>
          <a:noFill/>
          <a:ln w="23813">
            <a:solidFill>
              <a:srgbClr val="000000"/>
            </a:solidFill>
            <a:round/>
            <a:headEnd/>
            <a:tailEnd/>
          </a:ln>
        </p:spPr>
        <p:txBody>
          <a:bodyPr/>
          <a:lstStyle/>
          <a:p>
            <a:endParaRPr lang="en-US"/>
          </a:p>
        </p:txBody>
      </p:sp>
      <p:sp>
        <p:nvSpPr>
          <p:cNvPr id="87061" name="Rectangle 26"/>
          <p:cNvSpPr>
            <a:spLocks noChangeArrowheads="1"/>
          </p:cNvSpPr>
          <p:nvPr/>
        </p:nvSpPr>
        <p:spPr bwMode="auto">
          <a:xfrm>
            <a:off x="6105525" y="3762375"/>
            <a:ext cx="666750" cy="222250"/>
          </a:xfrm>
          <a:prstGeom prst="rect">
            <a:avLst/>
          </a:prstGeom>
          <a:solidFill>
            <a:schemeClr val="accent1"/>
          </a:solidFill>
          <a:ln w="9525">
            <a:solidFill>
              <a:srgbClr val="FF00FF"/>
            </a:solidFill>
            <a:miter lim="800000"/>
            <a:headEnd/>
            <a:tailEnd/>
          </a:ln>
        </p:spPr>
        <p:txBody>
          <a:bodyPr lIns="0" tIns="0" rIns="0" bIns="0">
            <a:spAutoFit/>
          </a:bodyPr>
          <a:lstStyle/>
          <a:p>
            <a:r>
              <a:rPr lang="en-US" sz="1400">
                <a:solidFill>
                  <a:srgbClr val="000000"/>
                </a:solidFill>
                <a:latin typeface="Arial" pitchFamily="34" charset="0"/>
              </a:rPr>
              <a:t>17,24,1</a:t>
            </a:r>
            <a:endParaRPr lang="en-US" sz="1400"/>
          </a:p>
        </p:txBody>
      </p:sp>
      <p:sp>
        <p:nvSpPr>
          <p:cNvPr id="87062" name="Rectangle 27"/>
          <p:cNvSpPr>
            <a:spLocks noChangeArrowheads="1"/>
          </p:cNvSpPr>
          <p:nvPr/>
        </p:nvSpPr>
        <p:spPr bwMode="auto">
          <a:xfrm>
            <a:off x="2757488" y="3452813"/>
            <a:ext cx="184150" cy="198437"/>
          </a:xfrm>
          <a:prstGeom prst="rect">
            <a:avLst/>
          </a:prstGeom>
          <a:noFill/>
          <a:ln w="9525">
            <a:noFill/>
            <a:miter lim="800000"/>
            <a:headEnd/>
            <a:tailEnd/>
          </a:ln>
        </p:spPr>
        <p:txBody>
          <a:bodyPr wrap="none" lIns="0" tIns="0" rIns="0" bIns="0">
            <a:spAutoFit/>
          </a:bodyPr>
          <a:lstStyle/>
          <a:p>
            <a:r>
              <a:rPr lang="en-US" sz="1300" b="0">
                <a:solidFill>
                  <a:srgbClr val="000000"/>
                </a:solidFill>
                <a:latin typeface="Arial" pitchFamily="34" charset="0"/>
              </a:rPr>
              <a:t>15</a:t>
            </a:r>
            <a:endParaRPr lang="en-US"/>
          </a:p>
        </p:txBody>
      </p:sp>
      <p:sp>
        <p:nvSpPr>
          <p:cNvPr id="87063" name="Oval 28"/>
          <p:cNvSpPr>
            <a:spLocks noChangeArrowheads="1"/>
          </p:cNvSpPr>
          <p:nvPr/>
        </p:nvSpPr>
        <p:spPr bwMode="auto">
          <a:xfrm>
            <a:off x="2317750" y="2424113"/>
            <a:ext cx="428625" cy="346075"/>
          </a:xfrm>
          <a:prstGeom prst="ellipse">
            <a:avLst/>
          </a:prstGeom>
          <a:solidFill>
            <a:srgbClr val="FFDC99"/>
          </a:solidFill>
          <a:ln w="23813">
            <a:solidFill>
              <a:srgbClr val="FFDC99"/>
            </a:solidFill>
            <a:round/>
            <a:headEnd/>
            <a:tailEnd/>
          </a:ln>
        </p:spPr>
        <p:txBody>
          <a:bodyPr/>
          <a:lstStyle/>
          <a:p>
            <a:endParaRPr lang="en-US"/>
          </a:p>
        </p:txBody>
      </p:sp>
      <p:sp>
        <p:nvSpPr>
          <p:cNvPr id="87064" name="Oval 29"/>
          <p:cNvSpPr>
            <a:spLocks noChangeArrowheads="1"/>
          </p:cNvSpPr>
          <p:nvPr/>
        </p:nvSpPr>
        <p:spPr bwMode="auto">
          <a:xfrm>
            <a:off x="4918075" y="1066800"/>
            <a:ext cx="450850" cy="407988"/>
          </a:xfrm>
          <a:prstGeom prst="ellipse">
            <a:avLst/>
          </a:prstGeom>
          <a:solidFill>
            <a:srgbClr val="D9AA73"/>
          </a:solidFill>
          <a:ln w="9525">
            <a:noFill/>
            <a:round/>
            <a:headEnd/>
            <a:tailEnd/>
          </a:ln>
        </p:spPr>
        <p:txBody>
          <a:bodyPr/>
          <a:lstStyle/>
          <a:p>
            <a:endParaRPr lang="en-US"/>
          </a:p>
        </p:txBody>
      </p:sp>
      <p:sp>
        <p:nvSpPr>
          <p:cNvPr id="87065" name="Rectangle 30"/>
          <p:cNvSpPr>
            <a:spLocks noChangeArrowheads="1"/>
          </p:cNvSpPr>
          <p:nvPr/>
        </p:nvSpPr>
        <p:spPr bwMode="auto">
          <a:xfrm>
            <a:off x="2473325" y="2514600"/>
            <a:ext cx="92075" cy="198438"/>
          </a:xfrm>
          <a:prstGeom prst="rect">
            <a:avLst/>
          </a:prstGeom>
          <a:noFill/>
          <a:ln w="9525">
            <a:noFill/>
            <a:miter lim="800000"/>
            <a:headEnd/>
            <a:tailEnd/>
          </a:ln>
        </p:spPr>
        <p:txBody>
          <a:bodyPr wrap="none" lIns="0" tIns="0" rIns="0" bIns="0">
            <a:spAutoFit/>
          </a:bodyPr>
          <a:lstStyle/>
          <a:p>
            <a:r>
              <a:rPr lang="en-US" sz="1300" b="0">
                <a:solidFill>
                  <a:srgbClr val="000000"/>
                </a:solidFill>
                <a:latin typeface="Arial" pitchFamily="34" charset="0"/>
              </a:rPr>
              <a:t>9</a:t>
            </a:r>
            <a:endParaRPr lang="en-US"/>
          </a:p>
        </p:txBody>
      </p:sp>
      <p:sp>
        <p:nvSpPr>
          <p:cNvPr id="87066" name="Oval 31"/>
          <p:cNvSpPr>
            <a:spLocks noChangeArrowheads="1"/>
          </p:cNvSpPr>
          <p:nvPr/>
        </p:nvSpPr>
        <p:spPr bwMode="auto">
          <a:xfrm>
            <a:off x="2673350" y="1485900"/>
            <a:ext cx="428625" cy="344488"/>
          </a:xfrm>
          <a:prstGeom prst="ellipse">
            <a:avLst/>
          </a:prstGeom>
          <a:solidFill>
            <a:srgbClr val="FFDC99"/>
          </a:solidFill>
          <a:ln w="23813">
            <a:solidFill>
              <a:srgbClr val="FFDC99"/>
            </a:solidFill>
            <a:round/>
            <a:headEnd/>
            <a:tailEnd/>
          </a:ln>
        </p:spPr>
        <p:txBody>
          <a:bodyPr/>
          <a:lstStyle/>
          <a:p>
            <a:endParaRPr lang="en-US"/>
          </a:p>
        </p:txBody>
      </p:sp>
      <p:sp>
        <p:nvSpPr>
          <p:cNvPr id="87067" name="Rectangle 32"/>
          <p:cNvSpPr>
            <a:spLocks noChangeArrowheads="1"/>
          </p:cNvSpPr>
          <p:nvPr/>
        </p:nvSpPr>
        <p:spPr bwMode="auto">
          <a:xfrm>
            <a:off x="2828925" y="1576388"/>
            <a:ext cx="92075" cy="198437"/>
          </a:xfrm>
          <a:prstGeom prst="rect">
            <a:avLst/>
          </a:prstGeom>
          <a:noFill/>
          <a:ln w="9525">
            <a:noFill/>
            <a:miter lim="800000"/>
            <a:headEnd/>
            <a:tailEnd/>
          </a:ln>
        </p:spPr>
        <p:txBody>
          <a:bodyPr wrap="none" lIns="0" tIns="0" rIns="0" bIns="0">
            <a:spAutoFit/>
          </a:bodyPr>
          <a:lstStyle/>
          <a:p>
            <a:r>
              <a:rPr lang="en-US" sz="1300" b="0">
                <a:solidFill>
                  <a:srgbClr val="000000"/>
                </a:solidFill>
                <a:latin typeface="Arial" pitchFamily="34" charset="0"/>
              </a:rPr>
              <a:t>4</a:t>
            </a:r>
            <a:endParaRPr lang="en-US"/>
          </a:p>
        </p:txBody>
      </p:sp>
      <p:sp>
        <p:nvSpPr>
          <p:cNvPr id="87068" name="Oval 33"/>
          <p:cNvSpPr>
            <a:spLocks noChangeArrowheads="1"/>
          </p:cNvSpPr>
          <p:nvPr/>
        </p:nvSpPr>
        <p:spPr bwMode="auto">
          <a:xfrm>
            <a:off x="3694113" y="935038"/>
            <a:ext cx="430212" cy="344487"/>
          </a:xfrm>
          <a:prstGeom prst="ellipse">
            <a:avLst/>
          </a:prstGeom>
          <a:solidFill>
            <a:srgbClr val="FFDC99"/>
          </a:solidFill>
          <a:ln w="23813">
            <a:solidFill>
              <a:srgbClr val="FFDC99"/>
            </a:solidFill>
            <a:round/>
            <a:headEnd/>
            <a:tailEnd/>
          </a:ln>
        </p:spPr>
        <p:txBody>
          <a:bodyPr/>
          <a:lstStyle/>
          <a:p>
            <a:endParaRPr lang="en-US"/>
          </a:p>
        </p:txBody>
      </p:sp>
      <p:sp>
        <p:nvSpPr>
          <p:cNvPr id="87069" name="Rectangle 34"/>
          <p:cNvSpPr>
            <a:spLocks noChangeArrowheads="1"/>
          </p:cNvSpPr>
          <p:nvPr/>
        </p:nvSpPr>
        <p:spPr bwMode="auto">
          <a:xfrm>
            <a:off x="3849688" y="1025525"/>
            <a:ext cx="92075" cy="198438"/>
          </a:xfrm>
          <a:prstGeom prst="rect">
            <a:avLst/>
          </a:prstGeom>
          <a:noFill/>
          <a:ln w="9525">
            <a:noFill/>
            <a:miter lim="800000"/>
            <a:headEnd/>
            <a:tailEnd/>
          </a:ln>
        </p:spPr>
        <p:txBody>
          <a:bodyPr wrap="none" lIns="0" tIns="0" rIns="0" bIns="0">
            <a:spAutoFit/>
          </a:bodyPr>
          <a:lstStyle/>
          <a:p>
            <a:r>
              <a:rPr lang="en-US" sz="1300" b="0">
                <a:solidFill>
                  <a:srgbClr val="000000"/>
                </a:solidFill>
                <a:latin typeface="Arial" pitchFamily="34" charset="0"/>
              </a:rPr>
              <a:t>3</a:t>
            </a:r>
            <a:endParaRPr lang="en-US"/>
          </a:p>
        </p:txBody>
      </p:sp>
      <p:sp>
        <p:nvSpPr>
          <p:cNvPr id="87070" name="Oval 35"/>
          <p:cNvSpPr>
            <a:spLocks noChangeArrowheads="1"/>
          </p:cNvSpPr>
          <p:nvPr/>
        </p:nvSpPr>
        <p:spPr bwMode="auto">
          <a:xfrm>
            <a:off x="5024438" y="3770313"/>
            <a:ext cx="428625" cy="346075"/>
          </a:xfrm>
          <a:prstGeom prst="ellipse">
            <a:avLst/>
          </a:prstGeom>
          <a:solidFill>
            <a:srgbClr val="FFDC99"/>
          </a:solidFill>
          <a:ln w="23813">
            <a:solidFill>
              <a:srgbClr val="FFDC99"/>
            </a:solidFill>
            <a:round/>
            <a:headEnd/>
            <a:tailEnd/>
          </a:ln>
        </p:spPr>
        <p:txBody>
          <a:bodyPr/>
          <a:lstStyle/>
          <a:p>
            <a:endParaRPr lang="en-US"/>
          </a:p>
        </p:txBody>
      </p:sp>
      <p:sp>
        <p:nvSpPr>
          <p:cNvPr id="87071" name="Rectangle 36"/>
          <p:cNvSpPr>
            <a:spLocks noChangeArrowheads="1"/>
          </p:cNvSpPr>
          <p:nvPr/>
        </p:nvSpPr>
        <p:spPr bwMode="auto">
          <a:xfrm>
            <a:off x="5132388" y="3860800"/>
            <a:ext cx="184150" cy="198438"/>
          </a:xfrm>
          <a:prstGeom prst="rect">
            <a:avLst/>
          </a:prstGeom>
          <a:noFill/>
          <a:ln w="9525">
            <a:noFill/>
            <a:miter lim="800000"/>
            <a:headEnd/>
            <a:tailEnd/>
          </a:ln>
        </p:spPr>
        <p:txBody>
          <a:bodyPr wrap="none" lIns="0" tIns="0" rIns="0" bIns="0">
            <a:spAutoFit/>
          </a:bodyPr>
          <a:lstStyle/>
          <a:p>
            <a:r>
              <a:rPr lang="en-US" sz="1300" b="0">
                <a:solidFill>
                  <a:srgbClr val="000000"/>
                </a:solidFill>
                <a:latin typeface="Arial" pitchFamily="34" charset="0"/>
              </a:rPr>
              <a:t>28</a:t>
            </a:r>
            <a:endParaRPr lang="en-US"/>
          </a:p>
        </p:txBody>
      </p:sp>
      <p:sp>
        <p:nvSpPr>
          <p:cNvPr id="87072" name="Rectangle 37"/>
          <p:cNvSpPr>
            <a:spLocks noChangeArrowheads="1"/>
          </p:cNvSpPr>
          <p:nvPr/>
        </p:nvSpPr>
        <p:spPr bwMode="auto">
          <a:xfrm>
            <a:off x="5037138" y="1209675"/>
            <a:ext cx="184150" cy="198438"/>
          </a:xfrm>
          <a:prstGeom prst="rect">
            <a:avLst/>
          </a:prstGeom>
          <a:noFill/>
          <a:ln w="9525">
            <a:noFill/>
            <a:miter lim="800000"/>
            <a:headEnd/>
            <a:tailEnd/>
          </a:ln>
        </p:spPr>
        <p:txBody>
          <a:bodyPr wrap="none" lIns="0" tIns="0" rIns="0" bIns="0">
            <a:spAutoFit/>
          </a:bodyPr>
          <a:lstStyle/>
          <a:p>
            <a:r>
              <a:rPr lang="en-US" sz="1300" b="0">
                <a:solidFill>
                  <a:srgbClr val="000000"/>
                </a:solidFill>
                <a:latin typeface="Arial" pitchFamily="34" charset="0"/>
              </a:rPr>
              <a:t>17</a:t>
            </a:r>
            <a:endParaRPr lang="en-US"/>
          </a:p>
        </p:txBody>
      </p:sp>
      <p:sp>
        <p:nvSpPr>
          <p:cNvPr id="87073" name="Oval 38"/>
          <p:cNvSpPr>
            <a:spLocks noChangeArrowheads="1"/>
          </p:cNvSpPr>
          <p:nvPr/>
        </p:nvSpPr>
        <p:spPr bwMode="auto">
          <a:xfrm>
            <a:off x="5678488" y="1924050"/>
            <a:ext cx="474662" cy="387350"/>
          </a:xfrm>
          <a:prstGeom prst="ellipse">
            <a:avLst/>
          </a:prstGeom>
          <a:solidFill>
            <a:srgbClr val="D9AA73"/>
          </a:solidFill>
          <a:ln w="9525">
            <a:noFill/>
            <a:round/>
            <a:headEnd/>
            <a:tailEnd/>
          </a:ln>
        </p:spPr>
        <p:txBody>
          <a:bodyPr/>
          <a:lstStyle/>
          <a:p>
            <a:endParaRPr lang="en-US"/>
          </a:p>
        </p:txBody>
      </p:sp>
      <p:sp>
        <p:nvSpPr>
          <p:cNvPr id="87074" name="Rectangle 39"/>
          <p:cNvSpPr>
            <a:spLocks noChangeArrowheads="1"/>
          </p:cNvSpPr>
          <p:nvPr/>
        </p:nvSpPr>
        <p:spPr bwMode="auto">
          <a:xfrm>
            <a:off x="5819775" y="2025650"/>
            <a:ext cx="184150" cy="198438"/>
          </a:xfrm>
          <a:prstGeom prst="rect">
            <a:avLst/>
          </a:prstGeom>
          <a:noFill/>
          <a:ln w="9525">
            <a:noFill/>
            <a:miter lim="800000"/>
            <a:headEnd/>
            <a:tailEnd/>
          </a:ln>
        </p:spPr>
        <p:txBody>
          <a:bodyPr wrap="none" lIns="0" tIns="0" rIns="0" bIns="0">
            <a:spAutoFit/>
          </a:bodyPr>
          <a:lstStyle/>
          <a:p>
            <a:r>
              <a:rPr lang="en-US" sz="1300" b="0">
                <a:solidFill>
                  <a:srgbClr val="000000"/>
                </a:solidFill>
                <a:latin typeface="Arial" pitchFamily="34" charset="0"/>
              </a:rPr>
              <a:t>24</a:t>
            </a:r>
            <a:endParaRPr lang="en-US"/>
          </a:p>
        </p:txBody>
      </p:sp>
      <p:sp>
        <p:nvSpPr>
          <p:cNvPr id="87075" name="Oval 40"/>
          <p:cNvSpPr>
            <a:spLocks noChangeArrowheads="1"/>
          </p:cNvSpPr>
          <p:nvPr/>
        </p:nvSpPr>
        <p:spPr bwMode="auto">
          <a:xfrm>
            <a:off x="5702300" y="2903538"/>
            <a:ext cx="474663" cy="407987"/>
          </a:xfrm>
          <a:prstGeom prst="ellipse">
            <a:avLst/>
          </a:prstGeom>
          <a:solidFill>
            <a:srgbClr val="D9AA73"/>
          </a:solidFill>
          <a:ln w="9525">
            <a:noFill/>
            <a:round/>
            <a:headEnd/>
            <a:tailEnd/>
          </a:ln>
        </p:spPr>
        <p:txBody>
          <a:bodyPr/>
          <a:lstStyle/>
          <a:p>
            <a:endParaRPr lang="en-US"/>
          </a:p>
        </p:txBody>
      </p:sp>
      <p:sp>
        <p:nvSpPr>
          <p:cNvPr id="87076" name="Rectangle 41"/>
          <p:cNvSpPr>
            <a:spLocks noChangeArrowheads="1"/>
          </p:cNvSpPr>
          <p:nvPr/>
        </p:nvSpPr>
        <p:spPr bwMode="auto">
          <a:xfrm>
            <a:off x="5915025" y="3025775"/>
            <a:ext cx="92075" cy="198438"/>
          </a:xfrm>
          <a:prstGeom prst="rect">
            <a:avLst/>
          </a:prstGeom>
          <a:noFill/>
          <a:ln w="9525">
            <a:noFill/>
            <a:miter lim="800000"/>
            <a:headEnd/>
            <a:tailEnd/>
          </a:ln>
        </p:spPr>
        <p:txBody>
          <a:bodyPr wrap="none" lIns="0" tIns="0" rIns="0" bIns="0">
            <a:spAutoFit/>
          </a:bodyPr>
          <a:lstStyle/>
          <a:p>
            <a:r>
              <a:rPr lang="en-US" sz="1300" b="0">
                <a:solidFill>
                  <a:srgbClr val="000000"/>
                </a:solidFill>
                <a:latin typeface="Arial" pitchFamily="34" charset="0"/>
              </a:rPr>
              <a:t>1</a:t>
            </a:r>
            <a:endParaRPr lang="en-US"/>
          </a:p>
        </p:txBody>
      </p:sp>
      <p:sp>
        <p:nvSpPr>
          <p:cNvPr id="87077" name="Rectangle 42"/>
          <p:cNvSpPr>
            <a:spLocks noChangeArrowheads="1"/>
          </p:cNvSpPr>
          <p:nvPr/>
        </p:nvSpPr>
        <p:spPr bwMode="auto">
          <a:xfrm>
            <a:off x="5661025" y="1387475"/>
            <a:ext cx="336550" cy="222250"/>
          </a:xfrm>
          <a:prstGeom prst="rect">
            <a:avLst/>
          </a:prstGeom>
          <a:solidFill>
            <a:schemeClr val="accent1"/>
          </a:solidFill>
          <a:ln w="9525">
            <a:solidFill>
              <a:srgbClr val="FF00FF"/>
            </a:solidFill>
            <a:miter lim="800000"/>
            <a:headEnd/>
            <a:tailEnd/>
          </a:ln>
        </p:spPr>
        <p:txBody>
          <a:bodyPr lIns="0" tIns="0" rIns="0" bIns="0">
            <a:spAutoFit/>
          </a:bodyPr>
          <a:lstStyle/>
          <a:p>
            <a:r>
              <a:rPr lang="en-US" sz="1400">
                <a:solidFill>
                  <a:srgbClr val="000000"/>
                </a:solidFill>
                <a:latin typeface="Arial" pitchFamily="34" charset="0"/>
              </a:rPr>
              <a:t>17</a:t>
            </a:r>
            <a:endParaRPr lang="en-US" sz="1400"/>
          </a:p>
        </p:txBody>
      </p:sp>
      <p:sp>
        <p:nvSpPr>
          <p:cNvPr id="87078" name="Rectangle 43"/>
          <p:cNvSpPr>
            <a:spLocks noChangeArrowheads="1"/>
          </p:cNvSpPr>
          <p:nvPr/>
        </p:nvSpPr>
        <p:spPr bwMode="auto">
          <a:xfrm>
            <a:off x="6118225" y="2492375"/>
            <a:ext cx="527050" cy="222250"/>
          </a:xfrm>
          <a:prstGeom prst="rect">
            <a:avLst/>
          </a:prstGeom>
          <a:solidFill>
            <a:schemeClr val="accent1"/>
          </a:solidFill>
          <a:ln w="9525">
            <a:solidFill>
              <a:srgbClr val="FF00FF"/>
            </a:solidFill>
            <a:miter lim="800000"/>
            <a:headEnd/>
            <a:tailEnd/>
          </a:ln>
        </p:spPr>
        <p:txBody>
          <a:bodyPr lIns="0" tIns="0" rIns="0" bIns="0">
            <a:spAutoFit/>
          </a:bodyPr>
          <a:lstStyle/>
          <a:p>
            <a:r>
              <a:rPr lang="en-US" sz="1400">
                <a:solidFill>
                  <a:srgbClr val="000000"/>
                </a:solidFill>
                <a:latin typeface="Arial" pitchFamily="34" charset="0"/>
              </a:rPr>
              <a:t>17,24</a:t>
            </a:r>
            <a:endParaRPr lang="en-US" sz="1400"/>
          </a:p>
        </p:txBody>
      </p:sp>
      <p:sp>
        <p:nvSpPr>
          <p:cNvPr id="87079" name="Rectangle 44"/>
          <p:cNvSpPr>
            <a:spLocks noChangeArrowheads="1"/>
          </p:cNvSpPr>
          <p:nvPr/>
        </p:nvSpPr>
        <p:spPr bwMode="auto">
          <a:xfrm>
            <a:off x="4200525" y="4359275"/>
            <a:ext cx="1136650" cy="222250"/>
          </a:xfrm>
          <a:prstGeom prst="rect">
            <a:avLst/>
          </a:prstGeom>
          <a:solidFill>
            <a:schemeClr val="accent1"/>
          </a:solidFill>
          <a:ln w="9525">
            <a:solidFill>
              <a:srgbClr val="FF00FF"/>
            </a:solidFill>
            <a:miter lim="800000"/>
            <a:headEnd/>
            <a:tailEnd/>
          </a:ln>
        </p:spPr>
        <p:txBody>
          <a:bodyPr lIns="0" tIns="0" rIns="0" bIns="0">
            <a:spAutoFit/>
          </a:bodyPr>
          <a:lstStyle/>
          <a:p>
            <a:r>
              <a:rPr lang="en-US" sz="1400">
                <a:solidFill>
                  <a:srgbClr val="000000"/>
                </a:solidFill>
                <a:latin typeface="Arial" pitchFamily="34" charset="0"/>
              </a:rPr>
              <a:t>17,24,1,28</a:t>
            </a:r>
            <a:endParaRPr lang="en-US" sz="1400"/>
          </a:p>
        </p:txBody>
      </p:sp>
      <p:sp>
        <p:nvSpPr>
          <p:cNvPr id="87080" name="Rectangle 45"/>
          <p:cNvSpPr>
            <a:spLocks noChangeArrowheads="1"/>
          </p:cNvSpPr>
          <p:nvPr/>
        </p:nvSpPr>
        <p:spPr bwMode="auto">
          <a:xfrm>
            <a:off x="658813" y="5165725"/>
            <a:ext cx="7777162" cy="566738"/>
          </a:xfrm>
          <a:prstGeom prst="rect">
            <a:avLst/>
          </a:prstGeom>
          <a:noFill/>
          <a:ln w="9525">
            <a:noFill/>
            <a:miter lim="800000"/>
            <a:headEnd/>
            <a:tailEnd/>
          </a:ln>
        </p:spPr>
        <p:txBody>
          <a:bodyPr>
            <a:spAutoFit/>
          </a:bodyPr>
          <a:lstStyle/>
          <a:p>
            <a:pPr>
              <a:lnSpc>
                <a:spcPct val="130000"/>
              </a:lnSpc>
              <a:spcBef>
                <a:spcPct val="35000"/>
              </a:spcBef>
              <a:buClr>
                <a:srgbClr val="993300"/>
              </a:buClr>
              <a:buSzPct val="90000"/>
              <a:buFont typeface="Wingdings" pitchFamily="2" charset="2"/>
              <a:buChar char="v"/>
            </a:pPr>
            <a:r>
              <a:rPr kumimoji="1" lang="en-US"/>
              <a:t>Ring algorithm is more efficient and easier to implement</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533400" y="2819400"/>
            <a:ext cx="8077200" cy="914400"/>
          </a:xfrm>
        </p:spPr>
        <p:txBody>
          <a:bodyPr/>
          <a:lstStyle/>
          <a:p>
            <a:r>
              <a:rPr lang="en-US" smtClean="0"/>
              <a:t>End of the chapter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228600" y="1066800"/>
            <a:ext cx="8382000" cy="5334000"/>
          </a:xfrm>
        </p:spPr>
        <p:txBody>
          <a:bodyPr/>
          <a:lstStyle/>
          <a:p>
            <a:pPr marL="457200" indent="-457200"/>
            <a:r>
              <a:rPr lang="en-US" smtClean="0"/>
              <a:t>2 types of clock synchronization</a:t>
            </a:r>
          </a:p>
          <a:p>
            <a:pPr marL="1314450" lvl="2" indent="-457200">
              <a:buFont typeface="Wingdings 2" pitchFamily="18" charset="2"/>
              <a:buAutoNum type="arabicPeriod"/>
            </a:pPr>
            <a:r>
              <a:rPr lang="en-US" smtClean="0"/>
              <a:t>External synchronization</a:t>
            </a:r>
          </a:p>
          <a:p>
            <a:pPr marL="1657350" lvl="3" indent="-457200">
              <a:buFont typeface="Wingdings 2" pitchFamily="18" charset="2"/>
              <a:buChar char="²"/>
            </a:pPr>
            <a:r>
              <a:rPr lang="en-US" smtClean="0"/>
              <a:t>Synchronization of computer clocks with real time clocks</a:t>
            </a:r>
          </a:p>
          <a:p>
            <a:pPr marL="1314450" lvl="2" indent="-457200">
              <a:buFont typeface="Wingdings 2" pitchFamily="18" charset="2"/>
              <a:buAutoNum type="arabicPeriod"/>
            </a:pPr>
            <a:r>
              <a:rPr lang="en-US" smtClean="0"/>
              <a:t>Internal (Mutual) synchronization</a:t>
            </a:r>
          </a:p>
          <a:p>
            <a:pPr marL="1657350" lvl="3" indent="-457200">
              <a:buFont typeface="Wingdings 2" pitchFamily="18" charset="2"/>
              <a:buChar char="²"/>
            </a:pPr>
            <a:r>
              <a:rPr lang="en-US" smtClean="0"/>
              <a:t>Synchronization of the clocks of different nodes of the system</a:t>
            </a:r>
          </a:p>
          <a:p>
            <a:pPr marL="1314450" lvl="2" indent="-457200"/>
            <a:endParaRPr lang="en-US" smtClean="0"/>
          </a:p>
        </p:txBody>
      </p:sp>
      <p:sp>
        <p:nvSpPr>
          <p:cNvPr id="12291" name="Rectangle 4"/>
          <p:cNvSpPr>
            <a:spLocks noGrp="1" noChangeArrowheads="1"/>
          </p:cNvSpPr>
          <p:nvPr>
            <p:ph type="title"/>
          </p:nvPr>
        </p:nvSpPr>
        <p:spPr>
          <a:noFill/>
        </p:spPr>
        <p:txBody>
          <a:bodyPr/>
          <a:lstStyle/>
          <a:p>
            <a:r>
              <a:rPr lang="en-US" smtClean="0"/>
              <a:t>Clock Synchronization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sj-book">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osj-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sj-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j-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j-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os1</Template>
  <TotalTime>3335</TotalTime>
  <Words>5613</Words>
  <Application>Microsoft Office PowerPoint</Application>
  <PresentationFormat>On-screen Show (4:3)</PresentationFormat>
  <Paragraphs>855</Paragraphs>
  <Slides>83</Slides>
  <Notes>0</Notes>
  <HiddenSlides>6</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85" baseType="lpstr">
      <vt:lpstr>osj-book</vt:lpstr>
      <vt:lpstr>Clip</vt:lpstr>
      <vt:lpstr>Slide 1</vt:lpstr>
      <vt:lpstr>Synchronization </vt:lpstr>
      <vt:lpstr>Synchronization </vt:lpstr>
      <vt:lpstr>Clock Synchronization </vt:lpstr>
      <vt:lpstr>Clock Synchronization </vt:lpstr>
      <vt:lpstr>Clock Synchronization</vt:lpstr>
      <vt:lpstr>Clock Synchronization</vt:lpstr>
      <vt:lpstr>Clock Synchronization</vt:lpstr>
      <vt:lpstr>Clock Synchronization</vt:lpstr>
      <vt:lpstr>Clock Synchronization</vt:lpstr>
      <vt:lpstr>Clock Synchronization</vt:lpstr>
      <vt:lpstr>Clock Synchronization</vt:lpstr>
      <vt:lpstr>Clock Synchronization</vt:lpstr>
      <vt:lpstr>Clock Synchronization</vt:lpstr>
      <vt:lpstr>Clock Synchronization</vt:lpstr>
      <vt:lpstr>Slide 16</vt:lpstr>
      <vt:lpstr>Slide 17</vt:lpstr>
      <vt:lpstr>Clock Synchronization</vt:lpstr>
      <vt:lpstr>Clock Synchronization</vt:lpstr>
      <vt:lpstr>Clock Synchronization </vt:lpstr>
      <vt:lpstr>Clock Synchronization</vt:lpstr>
      <vt:lpstr>Clock Synchronization</vt:lpstr>
      <vt:lpstr>Clock Synchronization</vt:lpstr>
      <vt:lpstr>Clock Synchronization </vt:lpstr>
      <vt:lpstr>Event Ordering</vt:lpstr>
      <vt:lpstr>Event Ordering</vt:lpstr>
      <vt:lpstr>Event Ordering</vt:lpstr>
      <vt:lpstr>Event Ordering</vt:lpstr>
      <vt:lpstr>Event Ordering</vt:lpstr>
      <vt:lpstr>Event Ordering</vt:lpstr>
      <vt:lpstr>Event Ordering</vt:lpstr>
      <vt:lpstr>Event Ordering</vt:lpstr>
      <vt:lpstr>Event Ordering</vt:lpstr>
      <vt:lpstr>Slide 34</vt:lpstr>
      <vt:lpstr>Mutual Exclusion</vt:lpstr>
      <vt:lpstr>Mutual Exclusion</vt:lpstr>
      <vt:lpstr>Mutual Exclusion</vt:lpstr>
      <vt:lpstr>Mutual Exclusion</vt:lpstr>
      <vt:lpstr>Mutual Exclusion</vt:lpstr>
      <vt:lpstr>Mutual Exclusion</vt:lpstr>
      <vt:lpstr>Mutual Exclusion</vt:lpstr>
      <vt:lpstr>Mutual Exclusion</vt:lpstr>
      <vt:lpstr>Mutual Exclusion</vt:lpstr>
      <vt:lpstr>Mutual Exclusion</vt:lpstr>
      <vt:lpstr>Mutual Exclusion</vt:lpstr>
      <vt:lpstr>Mutual Exclusion</vt:lpstr>
      <vt:lpstr>Deadlock </vt:lpstr>
      <vt:lpstr>Deadlock (Contd…) </vt:lpstr>
      <vt:lpstr>Deadlock (Contd…) </vt:lpstr>
      <vt:lpstr>Deadlock (Contd…) </vt:lpstr>
      <vt:lpstr>Deadlock (Contd…) </vt:lpstr>
      <vt:lpstr>Deadlock (Contd…) </vt:lpstr>
      <vt:lpstr>Deadlock</vt:lpstr>
      <vt:lpstr>Deadlock</vt:lpstr>
      <vt:lpstr>Deadlock</vt:lpstr>
      <vt:lpstr>Deadlock</vt:lpstr>
      <vt:lpstr>Deadlock</vt:lpstr>
      <vt:lpstr>Deadlock</vt:lpstr>
      <vt:lpstr>Deadlock</vt:lpstr>
      <vt:lpstr>Deadlock</vt:lpstr>
      <vt:lpstr>Deadlock</vt:lpstr>
      <vt:lpstr>Deadlock</vt:lpstr>
      <vt:lpstr>Deadlock</vt:lpstr>
      <vt:lpstr>Deadlock</vt:lpstr>
      <vt:lpstr>Deadlock </vt:lpstr>
      <vt:lpstr>Slide 66</vt:lpstr>
      <vt:lpstr>Deadlock</vt:lpstr>
      <vt:lpstr>Slide 68</vt:lpstr>
      <vt:lpstr>Slide 69</vt:lpstr>
      <vt:lpstr>Slide 70</vt:lpstr>
      <vt:lpstr>Deadlock </vt:lpstr>
      <vt:lpstr>Deadlock </vt:lpstr>
      <vt:lpstr>Slide 73</vt:lpstr>
      <vt:lpstr>Slide 74</vt:lpstr>
      <vt:lpstr>Election algorithms </vt:lpstr>
      <vt:lpstr>Election algorithms</vt:lpstr>
      <vt:lpstr>Election algorithms</vt:lpstr>
      <vt:lpstr>Election algorithms</vt:lpstr>
      <vt:lpstr>Bully algorithm</vt:lpstr>
      <vt:lpstr>Election algorithms</vt:lpstr>
      <vt:lpstr>Election algorithms</vt:lpstr>
      <vt:lpstr>A ring-based election in progress</vt:lpstr>
      <vt:lpstr>End of the chapter</vt:lpstr>
    </vt:vector>
  </TitlesOfParts>
  <Company>nitk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research</dc:creator>
  <cp:lastModifiedBy> </cp:lastModifiedBy>
  <cp:revision>206</cp:revision>
  <dcterms:created xsi:type="dcterms:W3CDTF">2007-01-03T05:25:21Z</dcterms:created>
  <dcterms:modified xsi:type="dcterms:W3CDTF">2013-11-06T04:43:52Z</dcterms:modified>
</cp:coreProperties>
</file>