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136" autoAdjust="0"/>
  </p:normalViewPr>
  <p:slideViewPr>
    <p:cSldViewPr snapToGrid="0">
      <p:cViewPr varScale="1">
        <p:scale>
          <a:sx n="39" d="100"/>
          <a:sy n="39" d="100"/>
        </p:scale>
        <p:origin x="84" y="702"/>
      </p:cViewPr>
      <p:guideLst/>
    </p:cSldViewPr>
  </p:slideViewPr>
  <p:notesTextViewPr>
    <p:cViewPr>
      <p:scale>
        <a:sx n="1" d="1"/>
        <a:sy n="1" d="1"/>
      </p:scale>
      <p:origin x="0" y="-6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7509C-0FFE-447C-8F41-CDC7E0EDDC08}" type="datetimeFigureOut">
              <a:rPr lang="en-US" smtClean="0"/>
              <a:t>6/25/2025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C24DE-1C00-4123-9887-23621AFD8843}" type="slidenum">
              <a:rPr lang="en-US" smtClean="0"/>
              <a:t>‹#›</a:t>
            </a:fld>
            <a:endParaRPr lang="en-US" dirty="0"/>
          </a:p>
        </p:txBody>
      </p:sp>
    </p:spTree>
    <p:extLst>
      <p:ext uri="{BB962C8B-B14F-4D97-AF65-F5344CB8AC3E}">
        <p14:creationId xmlns:p14="http://schemas.microsoft.com/office/powerpoint/2010/main" val="401327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CF7C24DE-1C00-4123-9887-23621AFD8843}" type="slidenum">
              <a:rPr lang="en-US" smtClean="0"/>
              <a:t>1</a:t>
            </a:fld>
            <a:endParaRPr lang="en-US" dirty="0"/>
          </a:p>
        </p:txBody>
      </p:sp>
    </p:spTree>
    <p:extLst>
      <p:ext uri="{BB962C8B-B14F-4D97-AF65-F5344CB8AC3E}">
        <p14:creationId xmlns:p14="http://schemas.microsoft.com/office/powerpoint/2010/main" val="3781374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El término ingeniería inversa se origina en el mundo del Hardware, y refiere comúnmente al desensamblado y análisis de un producto de la competencia, con el objetivo de obtener información sobre el mismo. </a:t>
            </a:r>
          </a:p>
          <a:p>
            <a:endParaRPr lang="es-AR" dirty="0"/>
          </a:p>
          <a:p>
            <a:r>
              <a:rPr lang="es-AR" dirty="0"/>
              <a:t>Este concepto, trasladado al mundo del Software, implica el análisis del código fuente de un producto, para elaborar una representación del mismo en un nivel de abstracción superior. Un proceso de ingeniería inversa exitoso, en este contexto, resulta en una recuperación del diseño del software, </a:t>
            </a:r>
          </a:p>
          <a:p>
            <a:endParaRPr lang="es-AR" dirty="0"/>
          </a:p>
          <a:p>
            <a:r>
              <a:rPr lang="es-AR" dirty="0"/>
              <a:t>En particular sobre:</a:t>
            </a:r>
          </a:p>
          <a:p>
            <a:pPr marL="228600" indent="-228600">
              <a:buAutoNum type="arabicPeriod"/>
            </a:pPr>
            <a:r>
              <a:rPr lang="es-AR" dirty="0"/>
              <a:t>Estructuras de datos, definiendo clases de objetos, agrupando variables relacionadas, identificando tipos de datos abstractos.</a:t>
            </a:r>
          </a:p>
          <a:p>
            <a:pPr marL="228600" indent="-228600">
              <a:buAutoNum type="arabicPeriod"/>
            </a:pPr>
            <a:r>
              <a:rPr lang="es-AR" dirty="0"/>
              <a:t>Estructura de la base de datos, construyendo modelos de objetos, determinando claves candidatas, refinando clases tentativas, descubriendo asociaciones entre las entidades, llegando en última instancia a un mapeo de la base de datos.</a:t>
            </a:r>
          </a:p>
          <a:p>
            <a:pPr marL="228600" indent="-228600">
              <a:buAutoNum type="arabicPeriod"/>
            </a:pPr>
            <a:r>
              <a:rPr lang="es-AR" dirty="0"/>
              <a:t>Procesamiento, teniendo en cuenta la funcionalidad global del sistema, creando diagramas de bloques que representen la interacción entre abstracciones funcionales, usando herramientas automatizadas para comprender el código deforma semántica</a:t>
            </a:r>
          </a:p>
          <a:p>
            <a:pPr marL="228600" indent="-228600">
              <a:buAutoNum type="arabicPeriod"/>
            </a:pPr>
            <a:r>
              <a:rPr lang="es-AR" dirty="0"/>
              <a:t>Interfaces de usuario, especificando estructura y comportamiento de la interfaz, reconociendo acciones básicas a procesar -como clics, atajos de teclado-, y las respuestas a esas acciones.</a:t>
            </a:r>
          </a:p>
        </p:txBody>
      </p:sp>
      <p:sp>
        <p:nvSpPr>
          <p:cNvPr id="4" name="Slide Number Placeholder 3"/>
          <p:cNvSpPr>
            <a:spLocks noGrp="1"/>
          </p:cNvSpPr>
          <p:nvPr>
            <p:ph type="sldNum" sz="quarter" idx="5"/>
          </p:nvPr>
        </p:nvSpPr>
        <p:spPr/>
        <p:txBody>
          <a:bodyPr/>
          <a:lstStyle/>
          <a:p>
            <a:fld id="{CF7C24DE-1C00-4123-9887-23621AFD8843}" type="slidenum">
              <a:rPr lang="en-US" smtClean="0"/>
              <a:t>10</a:t>
            </a:fld>
            <a:endParaRPr lang="en-US" dirty="0"/>
          </a:p>
        </p:txBody>
      </p:sp>
    </p:spTree>
    <p:extLst>
      <p:ext uri="{BB962C8B-B14F-4D97-AF65-F5344CB8AC3E}">
        <p14:creationId xmlns:p14="http://schemas.microsoft.com/office/powerpoint/2010/main" val="36072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En este caso, Pressman reconoce dos tipos de reestructuración:  La reestructuración de código y la reestructuración de datos.</a:t>
            </a:r>
          </a:p>
          <a:p>
            <a:endParaRPr lang="es-AR" dirty="0"/>
          </a:p>
          <a:p>
            <a:r>
              <a:rPr lang="es-AR" dirty="0"/>
              <a:t>La reestructuración del código puede o no modificar la arquitectura del programa.</a:t>
            </a:r>
          </a:p>
          <a:p>
            <a:endParaRPr lang="es-AR" dirty="0"/>
          </a:p>
          <a:p>
            <a:r>
              <a:rPr lang="es-AR" dirty="0"/>
              <a:t>En cualquier caso, el autor sugiere algunas técnicas para abordar la reestructuración, entre las que se destacan:</a:t>
            </a:r>
          </a:p>
          <a:p>
            <a:pPr marL="228600" indent="-228600">
              <a:buAutoNum type="arabicPeriod"/>
            </a:pPr>
            <a:r>
              <a:rPr lang="es-AR" dirty="0"/>
              <a:t>La simplificación lógica: aplicar reglas booleanas para implementar buenas prácticas de programación estructurada</a:t>
            </a:r>
          </a:p>
          <a:p>
            <a:pPr marL="228600" indent="-228600">
              <a:buAutoNum type="arabicPeriod"/>
            </a:pPr>
            <a:r>
              <a:rPr lang="es-AR" dirty="0"/>
              <a:t>El mapeo de módulos y recursos para lograr un mínimo acoplamiento entre ellos y una simplificación de la arquitectura.</a:t>
            </a:r>
          </a:p>
          <a:p>
            <a:pPr marL="0" indent="0">
              <a:buNone/>
            </a:pPr>
            <a:endParaRPr lang="es-AR" dirty="0"/>
          </a:p>
          <a:p>
            <a:pPr marL="0" indent="0">
              <a:buNone/>
            </a:pPr>
            <a:r>
              <a:rPr lang="es-AR" dirty="0"/>
              <a:t>Por su parte, la reestructuración de datos implica la evaluación de :</a:t>
            </a:r>
          </a:p>
          <a:p>
            <a:pPr marL="171450" indent="-171450">
              <a:buFont typeface="Arial" panose="020B0604020202020204" pitchFamily="34" charset="0"/>
              <a:buChar char="•"/>
            </a:pPr>
            <a:r>
              <a:rPr lang="es-AR" dirty="0"/>
              <a:t>definiciones de datos</a:t>
            </a:r>
          </a:p>
          <a:p>
            <a:pPr marL="171450" indent="-171450">
              <a:buFont typeface="Arial" panose="020B0604020202020204" pitchFamily="34" charset="0"/>
              <a:buChar char="•"/>
            </a:pPr>
            <a:r>
              <a:rPr lang="es-AR" dirty="0"/>
              <a:t>descripciones de entrada/salida</a:t>
            </a:r>
          </a:p>
          <a:p>
            <a:pPr marL="171450" indent="-171450">
              <a:buFont typeface="Arial" panose="020B0604020202020204" pitchFamily="34" charset="0"/>
              <a:buChar char="•"/>
            </a:pPr>
            <a:r>
              <a:rPr lang="es-AR" dirty="0"/>
              <a:t>descripciones de interfaz</a:t>
            </a:r>
          </a:p>
          <a:p>
            <a:pPr marL="171450" indent="-171450">
              <a:buFont typeface="Arial" panose="020B0604020202020204" pitchFamily="34" charset="0"/>
              <a:buChar char="•"/>
            </a:pPr>
            <a:endParaRPr lang="es-AR" dirty="0"/>
          </a:p>
          <a:p>
            <a:pPr marL="0" indent="0">
              <a:buFont typeface="Arial" panose="020B0604020202020204" pitchFamily="34" charset="0"/>
              <a:buNone/>
            </a:pPr>
            <a:r>
              <a:rPr lang="es-AR" dirty="0"/>
              <a:t>Con el objetivo de reconstruir el flujo de datos de la aplicación para:</a:t>
            </a:r>
          </a:p>
          <a:p>
            <a:pPr marL="0" indent="0">
              <a:buFont typeface="Arial" panose="020B0604020202020204" pitchFamily="34" charset="0"/>
              <a:buNone/>
            </a:pPr>
            <a:endParaRPr lang="es-AR" dirty="0"/>
          </a:p>
          <a:p>
            <a:pPr marL="0" indent="0">
              <a:buFont typeface="Arial" panose="020B0604020202020204" pitchFamily="34" charset="0"/>
              <a:buNone/>
            </a:pPr>
            <a:r>
              <a:rPr lang="es-AR" dirty="0"/>
              <a:t>1. Estandarizar el registro de datos, clarificando definiciones, buscando consistencia.</a:t>
            </a:r>
          </a:p>
          <a:p>
            <a:pPr marL="0" indent="0">
              <a:buFont typeface="Arial" panose="020B0604020202020204" pitchFamily="34" charset="0"/>
              <a:buNone/>
            </a:pPr>
            <a:r>
              <a:rPr lang="es-AR" dirty="0"/>
              <a:t>2. Racionalizar el nombre de los datos, garantizando el seguimiento de la nomenclatura apropiada.</a:t>
            </a:r>
          </a:p>
          <a:p>
            <a:pPr marL="0" indent="0">
              <a:buFont typeface="Arial" panose="020B0604020202020204" pitchFamily="34" charset="0"/>
              <a:buNone/>
            </a:pPr>
            <a:r>
              <a:rPr lang="es-AR" dirty="0"/>
              <a:t>3. Modificar estructuras de datos existentes, desde la reimplementación en código hasta la migración de un tipo de base de datos a otra.</a:t>
            </a:r>
          </a:p>
        </p:txBody>
      </p:sp>
      <p:sp>
        <p:nvSpPr>
          <p:cNvPr id="4" name="Slide Number Placeholder 3"/>
          <p:cNvSpPr>
            <a:spLocks noGrp="1"/>
          </p:cNvSpPr>
          <p:nvPr>
            <p:ph type="sldNum" sz="quarter" idx="5"/>
          </p:nvPr>
        </p:nvSpPr>
        <p:spPr/>
        <p:txBody>
          <a:bodyPr/>
          <a:lstStyle/>
          <a:p>
            <a:fld id="{CF7C24DE-1C00-4123-9887-23621AFD8843}" type="slidenum">
              <a:rPr lang="en-US" smtClean="0"/>
              <a:t>11</a:t>
            </a:fld>
            <a:endParaRPr lang="en-US" dirty="0"/>
          </a:p>
        </p:txBody>
      </p:sp>
    </p:spTree>
    <p:extLst>
      <p:ext uri="{BB962C8B-B14F-4D97-AF65-F5344CB8AC3E}">
        <p14:creationId xmlns:p14="http://schemas.microsoft.com/office/powerpoint/2010/main" val="548740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En algunos casos, la reingeniería de un programa puede resultar imposible, por distintos motivos:</a:t>
            </a:r>
          </a:p>
          <a:p>
            <a:endParaRPr lang="es-AR" dirty="0"/>
          </a:p>
          <a:p>
            <a:r>
              <a:rPr lang="es-AR" dirty="0"/>
              <a:t>1. El costo de mantenimiento y refactorización puede superar al costo de hacer una nueva aplicación</a:t>
            </a:r>
          </a:p>
          <a:p>
            <a:r>
              <a:rPr lang="es-AR" dirty="0"/>
              <a:t>2. El rediseño de una arquitectura puede garantizar un costo de mantenimiento menor en el futuro</a:t>
            </a:r>
          </a:p>
          <a:p>
            <a:r>
              <a:rPr lang="es-AR" dirty="0"/>
              <a:t>3. La existencia de un prototipo en funcionamiento que acelerar el desarrollo de la nueva versión</a:t>
            </a:r>
          </a:p>
          <a:p>
            <a:r>
              <a:rPr lang="es-AR" dirty="0"/>
              <a:t>4. La experiencia, del equipo como de los usuarios, que puede colaborar con el nuevo desarrollo</a:t>
            </a:r>
          </a:p>
          <a:p>
            <a:r>
              <a:rPr lang="es-AR" dirty="0"/>
              <a:t>5. Las herramientas automatizadas, que pueden ayudar en el trabajo</a:t>
            </a:r>
          </a:p>
          <a:p>
            <a:endParaRPr lang="es-AR" dirty="0"/>
          </a:p>
          <a:p>
            <a:r>
              <a:rPr lang="es-AR" dirty="0"/>
              <a:t>En cualquier caso, una empresa con gran cantidad de software puede llegar a mantener miles de módulos, entre los cuales algunos serán candidatos a la reingeniería y otros a la ingeniería hacia adelante.</a:t>
            </a:r>
          </a:p>
          <a:p>
            <a:endParaRPr lang="es-AR" dirty="0"/>
          </a:p>
          <a:p>
            <a:r>
              <a:rPr lang="es-AR" dirty="0"/>
              <a:t>Esta última implica necesariamente la aplicación de los principios y métodos dela ingeniería de software, con el propósito de obtener un producto mantenible en el futuro.</a:t>
            </a:r>
          </a:p>
          <a:p>
            <a:endParaRPr lang="es-AR" dirty="0"/>
          </a:p>
          <a:p>
            <a:r>
              <a:rPr lang="es-AR" dirty="0"/>
              <a:t>La ingeniería hacia adelante no es la simple readaptación de un programa antiguo: muchas veces implica incorporar la experiencia de los usuarios en nuevos requerimientos y la extensión de las capacidades de la aplicación de legado</a:t>
            </a:r>
          </a:p>
        </p:txBody>
      </p:sp>
      <p:sp>
        <p:nvSpPr>
          <p:cNvPr id="4" name="Slide Number Placeholder 3"/>
          <p:cNvSpPr>
            <a:spLocks noGrp="1"/>
          </p:cNvSpPr>
          <p:nvPr>
            <p:ph type="sldNum" sz="quarter" idx="5"/>
          </p:nvPr>
        </p:nvSpPr>
        <p:spPr/>
        <p:txBody>
          <a:bodyPr/>
          <a:lstStyle/>
          <a:p>
            <a:fld id="{CF7C24DE-1C00-4123-9887-23621AFD8843}" type="slidenum">
              <a:rPr lang="en-US" smtClean="0"/>
              <a:t>12</a:t>
            </a:fld>
            <a:endParaRPr lang="en-US" dirty="0"/>
          </a:p>
        </p:txBody>
      </p:sp>
    </p:spTree>
    <p:extLst>
      <p:ext uri="{BB962C8B-B14F-4D97-AF65-F5344CB8AC3E}">
        <p14:creationId xmlns:p14="http://schemas.microsoft.com/office/powerpoint/2010/main" val="3008312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CF7C24DE-1C00-4123-9887-23621AFD8843}" type="slidenum">
              <a:rPr lang="en-US" smtClean="0"/>
              <a:t>13</a:t>
            </a:fld>
            <a:endParaRPr lang="en-US" dirty="0"/>
          </a:p>
        </p:txBody>
      </p:sp>
    </p:spTree>
    <p:extLst>
      <p:ext uri="{BB962C8B-B14F-4D97-AF65-F5344CB8AC3E}">
        <p14:creationId xmlns:p14="http://schemas.microsoft.com/office/powerpoint/2010/main" val="220196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noProof="0" dirty="0"/>
              <a:t>¿Por qué son importantes los conceptos de mantenibilidad o reingeniería, y las técnicas relacionadas con ellos?</a:t>
            </a:r>
            <a:br>
              <a:rPr lang="en-US" dirty="0"/>
            </a:br>
            <a:br>
              <a:rPr lang="en-US" dirty="0"/>
            </a:br>
            <a:r>
              <a:rPr lang="es-AR" noProof="0" dirty="0"/>
              <a:t>Pressman lo fundamenta en la Teoría Unificada de la Evolución del Software, que toma del trabajo de Lehman, y propone algunas leyes o principios fundamentales, que guían todo proceso de evolución de software:</a:t>
            </a:r>
            <a:br>
              <a:rPr lang="en-US" dirty="0"/>
            </a:br>
            <a:r>
              <a:rPr lang="es-ES" dirty="0"/>
              <a:t>1. Cambio continuo. El contexto computacional evoluciona con el tiempo y el sistema se tiene que adaptar a ese cambio.</a:t>
            </a:r>
          </a:p>
          <a:p>
            <a:r>
              <a:rPr lang="es-ES" dirty="0"/>
              <a:t>2. Complejidad creciente. A medida que un sistema evoluciona, la complejidad tiende a crecer naturalmente.</a:t>
            </a:r>
          </a:p>
          <a:p>
            <a:r>
              <a:rPr lang="es-ES" dirty="0"/>
              <a:t>3. Conservación de la familiaridad. Conforme un sistema evoluciona, la familiaridad del personal de desarrollo, ventas y operaciones debe mantenerse, pero esto no siempre es así, principalmente por el incremento de la complejidad.</a:t>
            </a:r>
          </a:p>
          <a:p>
            <a:r>
              <a:rPr lang="es-ES" dirty="0"/>
              <a:t>4. Crecimiento continuo. Para mantener satisfecho al usuario, el sistema debe incorporar nuevas funcionalidades.</a:t>
            </a:r>
          </a:p>
          <a:p>
            <a:r>
              <a:rPr lang="es-ES" dirty="0"/>
              <a:t>5. Declive de la calidad. Por la rotación del personal, por la falta de buenas prácticas de Ingeniería, o por la evolución de las mismas, un sistema puede sufrir un declive en su calidad.</a:t>
            </a:r>
            <a:br>
              <a:rPr lang="es-ES" dirty="0"/>
            </a:br>
            <a:br>
              <a:rPr lang="es-ES" dirty="0"/>
            </a:br>
            <a:r>
              <a:rPr lang="es-ES" dirty="0"/>
              <a:t>Frente a ello, tener en cuenta conceptos como mantenibilidad, soportabilidad y reingeniería pueden ayudar a evitar los problemas derivados del proceso natural que atraviesa todo software, así como enfrentar las consecuencias no deseadas que emergen de la ausencia del mantenimiento.</a:t>
            </a:r>
            <a:endParaRPr lang="en-US" dirty="0"/>
          </a:p>
        </p:txBody>
      </p:sp>
      <p:sp>
        <p:nvSpPr>
          <p:cNvPr id="4" name="Slide Number Placeholder 3"/>
          <p:cNvSpPr>
            <a:spLocks noGrp="1"/>
          </p:cNvSpPr>
          <p:nvPr>
            <p:ph type="sldNum" sz="quarter" idx="5"/>
          </p:nvPr>
        </p:nvSpPr>
        <p:spPr/>
        <p:txBody>
          <a:bodyPr/>
          <a:lstStyle/>
          <a:p>
            <a:fld id="{CF7C24DE-1C00-4123-9887-23621AFD8843}" type="slidenum">
              <a:rPr lang="en-US" smtClean="0"/>
              <a:t>2</a:t>
            </a:fld>
            <a:endParaRPr lang="en-US" dirty="0"/>
          </a:p>
        </p:txBody>
      </p:sp>
    </p:spTree>
    <p:extLst>
      <p:ext uri="{BB962C8B-B14F-4D97-AF65-F5344CB8AC3E}">
        <p14:creationId xmlns:p14="http://schemas.microsoft.com/office/powerpoint/2010/main" val="213827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desarrollo de software de calidad se sostiene, a grandes rasgos, en dos pilares principales: el análisis, que implica el conocimiento en detalle de la situación o problema a resolver; y del diseño de una solución correctamente estructurada, de una arquitectura lógica y sustentable. </a:t>
            </a:r>
          </a:p>
          <a:p>
            <a:endParaRPr lang="es-ES" dirty="0"/>
          </a:p>
          <a:p>
            <a:r>
              <a:rPr lang="es-ES" dirty="0"/>
              <a:t>El software de calidad es más comprensible y, como afirma Pressman citando a Berns, mantenibilidad y comprensión son conceptos paralelos: un programa difícil de entender es difícil de mantener.</a:t>
            </a:r>
            <a:endParaRPr lang="en-US" dirty="0"/>
          </a:p>
        </p:txBody>
      </p:sp>
      <p:sp>
        <p:nvSpPr>
          <p:cNvPr id="4" name="Slide Number Placeholder 3"/>
          <p:cNvSpPr>
            <a:spLocks noGrp="1"/>
          </p:cNvSpPr>
          <p:nvPr>
            <p:ph type="sldNum" sz="quarter" idx="5"/>
          </p:nvPr>
        </p:nvSpPr>
        <p:spPr/>
        <p:txBody>
          <a:bodyPr/>
          <a:lstStyle/>
          <a:p>
            <a:fld id="{CF7C24DE-1C00-4123-9887-23621AFD8843}" type="slidenum">
              <a:rPr lang="en-US" smtClean="0"/>
              <a:t>3</a:t>
            </a:fld>
            <a:endParaRPr lang="en-US" dirty="0"/>
          </a:p>
        </p:txBody>
      </p:sp>
    </p:spTree>
    <p:extLst>
      <p:ext uri="{BB962C8B-B14F-4D97-AF65-F5344CB8AC3E}">
        <p14:creationId xmlns:p14="http://schemas.microsoft.com/office/powerpoint/2010/main" val="277445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Pero, ¿a qué refiere concretamente la mantenibilidad? El autor la define como un indicio cualitativo de la facilidad con que una pieza de software puede corregirse, adaptarse o aumentarse.</a:t>
            </a:r>
          </a:p>
          <a:p>
            <a:r>
              <a:rPr lang="es-AR" dirty="0"/>
              <a:t>El autor distingue también factores que incrementan la mantenibilidad:</a:t>
            </a:r>
          </a:p>
          <a:p>
            <a:pPr marL="171450" indent="-171450">
              <a:buFont typeface="Arial" panose="020B0604020202020204" pitchFamily="34" charset="0"/>
              <a:buChar char="•"/>
            </a:pPr>
            <a:r>
              <a:rPr lang="es-AR" dirty="0"/>
              <a:t>Modularidad, que es la división de una aplicación en componentes distinguibles, que se pueden trabajar por separado y que, actuando de manera conjunta, resuelven un problema concreto. </a:t>
            </a:r>
          </a:p>
          <a:p>
            <a:pPr marL="171450" indent="-171450">
              <a:buFont typeface="Arial" panose="020B0604020202020204" pitchFamily="34" charset="0"/>
              <a:buChar char="•"/>
            </a:pPr>
            <a:r>
              <a:rPr lang="es-AR" dirty="0"/>
              <a:t>Uso de patrones de diseño, que refiere a un conjunto de soluciones concretas a problemas recurrentes en el desarrollo de software. </a:t>
            </a:r>
          </a:p>
          <a:p>
            <a:pPr marL="171450" indent="-171450">
              <a:buFont typeface="Arial" panose="020B0604020202020204" pitchFamily="34" charset="0"/>
              <a:buChar char="•"/>
            </a:pPr>
            <a:r>
              <a:rPr lang="es-AR" dirty="0"/>
              <a:t>Uso de estándares, que conducen a código legible, auto documentable y comprensible.</a:t>
            </a:r>
          </a:p>
          <a:p>
            <a:pPr marL="0" indent="0">
              <a:buFont typeface="Arial" panose="020B0604020202020204" pitchFamily="34" charset="0"/>
              <a:buNone/>
            </a:pPr>
            <a:r>
              <a:rPr lang="es-AR" dirty="0"/>
              <a:t>Por último, factores que suelen ir en detrimento de la mantenibilidad:</a:t>
            </a:r>
          </a:p>
          <a:p>
            <a:pPr marL="171450" indent="-171450">
              <a:buFont typeface="Arial" panose="020B0604020202020204" pitchFamily="34" charset="0"/>
              <a:buChar char="•"/>
            </a:pPr>
            <a:r>
              <a:rPr lang="es-AR" dirty="0"/>
              <a:t>El software de legado, construido con buenas prácticas antiguas, cuando las preocupaciones principales eran cuestiones como la huella del programa en memoria o el espacio de almacenamiento, pueden ir en detrimento de la arquitectura del software, dificultando comprensión y, por lo tanto, la mantenibilidad. </a:t>
            </a:r>
          </a:p>
          <a:p>
            <a:pPr marL="171450" indent="-171450">
              <a:buFont typeface="Arial" panose="020B0604020202020204" pitchFamily="34" charset="0"/>
              <a:buChar char="•"/>
            </a:pPr>
            <a:r>
              <a:rPr lang="es-AR" dirty="0"/>
              <a:t>Movilidad del personal, que refiere a la entrada y salida de profesionales o equipos de la organización, que inclusive puede agravarse, en la medida en que diversas generaciones de ingenieros trabajen en el desarrollo y mantenimiento del mismo software, cada uno con sus propios criterios, yendo en detrimento tanto de la familiaridad con el sistema como con la capacidad de comprenderlo en su conjunto.</a:t>
            </a:r>
            <a:endParaRPr lang="en-US" dirty="0"/>
          </a:p>
        </p:txBody>
      </p:sp>
      <p:sp>
        <p:nvSpPr>
          <p:cNvPr id="4" name="Slide Number Placeholder 3"/>
          <p:cNvSpPr>
            <a:spLocks noGrp="1"/>
          </p:cNvSpPr>
          <p:nvPr>
            <p:ph type="sldNum" sz="quarter" idx="5"/>
          </p:nvPr>
        </p:nvSpPr>
        <p:spPr/>
        <p:txBody>
          <a:bodyPr/>
          <a:lstStyle/>
          <a:p>
            <a:fld id="{CF7C24DE-1C00-4123-9887-23621AFD8843}" type="slidenum">
              <a:rPr lang="en-US" smtClean="0"/>
              <a:t>4</a:t>
            </a:fld>
            <a:endParaRPr lang="en-US" dirty="0"/>
          </a:p>
        </p:txBody>
      </p:sp>
    </p:spTree>
    <p:extLst>
      <p:ext uri="{BB962C8B-B14F-4D97-AF65-F5344CB8AC3E}">
        <p14:creationId xmlns:p14="http://schemas.microsoft.com/office/powerpoint/2010/main" val="320623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Si el concepto de mantenibilidad se aplica más bien al desarrollo de software, el concepto de soportabilidad pone el énfasis en la operación del mismo. Factores a tener en cuenta en lo que respecta a soportabilidad: </a:t>
            </a:r>
          </a:p>
          <a:p>
            <a:pPr marL="228600" indent="-228600">
              <a:buFont typeface="+mj-lt"/>
              <a:buAutoNum type="arabicPeriod"/>
            </a:pPr>
            <a:r>
              <a:rPr lang="es-AR" dirty="0"/>
              <a:t>Infraestructura: adecuada, que refiere a equipos de cómputo (lo que implica tener en cuenta el ciclo de vida del Hardware).</a:t>
            </a:r>
          </a:p>
          <a:p>
            <a:pPr marL="228600" indent="-228600">
              <a:buFont typeface="+mj-lt"/>
              <a:buAutoNum type="arabicPeriod"/>
            </a:pPr>
            <a:r>
              <a:rPr lang="es-AR" dirty="0"/>
              <a:t>Software adicional necesario: para el despliegue y operación.</a:t>
            </a:r>
          </a:p>
          <a:p>
            <a:pPr marL="228600" indent="-228600">
              <a:buFont typeface="+mj-lt"/>
              <a:buAutoNum type="arabicPeriod"/>
            </a:pPr>
            <a:r>
              <a:rPr lang="es-AR" dirty="0"/>
              <a:t>Instalaciones adecuadas para el funcionamiento.</a:t>
            </a:r>
          </a:p>
          <a:p>
            <a:pPr marL="228600" indent="-228600">
              <a:buFont typeface="+mj-lt"/>
              <a:buAutoNum type="arabicPeriod"/>
            </a:pPr>
            <a:r>
              <a:rPr lang="es-AR" dirty="0"/>
              <a:t>Instrucción de personal capacitado para mantener tanto el equipamiento, como el propio software operativos.</a:t>
            </a:r>
          </a:p>
          <a:p>
            <a:pPr marL="228600" indent="-228600">
              <a:buFont typeface="+mj-lt"/>
              <a:buAutoNum type="arabicPeriod"/>
            </a:pPr>
            <a:r>
              <a:rPr lang="es-AR" dirty="0"/>
              <a:t>La soportabilidad debe tenerse en cuenta durante los procesos de análisis y desarrollo, ofreciendo interfaces adecuadas para el diagnóstico y monitoreo del sistema, fundamentales para la recuperación de errores.</a:t>
            </a:r>
          </a:p>
        </p:txBody>
      </p:sp>
      <p:sp>
        <p:nvSpPr>
          <p:cNvPr id="4" name="Slide Number Placeholder 3"/>
          <p:cNvSpPr>
            <a:spLocks noGrp="1"/>
          </p:cNvSpPr>
          <p:nvPr>
            <p:ph type="sldNum" sz="quarter" idx="5"/>
          </p:nvPr>
        </p:nvSpPr>
        <p:spPr/>
        <p:txBody>
          <a:bodyPr/>
          <a:lstStyle/>
          <a:p>
            <a:fld id="{CF7C24DE-1C00-4123-9887-23621AFD8843}" type="slidenum">
              <a:rPr lang="en-US" smtClean="0"/>
              <a:t>5</a:t>
            </a:fld>
            <a:endParaRPr lang="en-US" dirty="0"/>
          </a:p>
        </p:txBody>
      </p:sp>
    </p:spTree>
    <p:extLst>
      <p:ext uri="{BB962C8B-B14F-4D97-AF65-F5344CB8AC3E}">
        <p14:creationId xmlns:p14="http://schemas.microsoft.com/office/powerpoint/2010/main" val="74976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La necesidad de la reingeniería parte por un diagnóstico: </a:t>
            </a:r>
          </a:p>
          <a:p>
            <a:r>
              <a:rPr lang="es-AR" dirty="0"/>
              <a:t>una aplicación que lleva años en uso, mantenida y ampliada por diferentes equipos, y que, por los motivos que fueran, deja de lado las buenas prácticas señaladas. </a:t>
            </a:r>
          </a:p>
          <a:p>
            <a:r>
              <a:rPr lang="es-AR" dirty="0"/>
              <a:t>Esta aplicación se vuelve inestable, y por lo tanto candidata a atravesar un proceso de reingeniería.</a:t>
            </a:r>
          </a:p>
          <a:p>
            <a:endParaRPr lang="es-AR" dirty="0"/>
          </a:p>
          <a:p>
            <a:r>
              <a:rPr lang="es-AR" dirty="0"/>
              <a:t>Frente a esta situación, Pressman señala la importancia de abordar el problema desde una perspectiva pragmática, proponiendo para ellos un modelo cíclico, cuyas etapas pueden atravesarse de manera iterativa (o saltearse por completo, dependiendo del problema en cuestión). Las etapas propuestas son:</a:t>
            </a:r>
          </a:p>
          <a:p>
            <a:pPr marL="228600" indent="-228600">
              <a:buAutoNum type="arabicPeriod"/>
            </a:pPr>
            <a:r>
              <a:rPr lang="es-AR" dirty="0"/>
              <a:t>Análisis de inventarios</a:t>
            </a:r>
          </a:p>
          <a:p>
            <a:pPr marL="228600" indent="-228600">
              <a:buAutoNum type="arabicPeriod"/>
            </a:pPr>
            <a:r>
              <a:rPr lang="es-AR" dirty="0"/>
              <a:t>2. Reestructuración de documentos</a:t>
            </a:r>
          </a:p>
          <a:p>
            <a:pPr marL="228600" indent="-228600">
              <a:buAutoNum type="arabicPeriod"/>
            </a:pPr>
            <a:r>
              <a:rPr lang="es-AR" dirty="0"/>
              <a:t>3. Ingeniería inversa</a:t>
            </a:r>
          </a:p>
          <a:p>
            <a:pPr marL="228600" indent="-228600">
              <a:buAutoNum type="arabicPeriod"/>
            </a:pPr>
            <a:r>
              <a:rPr lang="es-AR" dirty="0"/>
              <a:t>4. Reestructuración del código</a:t>
            </a:r>
          </a:p>
          <a:p>
            <a:pPr marL="228600" indent="-228600">
              <a:buAutoNum type="arabicPeriod"/>
            </a:pPr>
            <a:r>
              <a:rPr lang="es-AR" dirty="0"/>
              <a:t>Reestructuración de datos</a:t>
            </a:r>
          </a:p>
          <a:p>
            <a:pPr marL="228600" indent="-228600">
              <a:buAutoNum type="arabicPeriod"/>
            </a:pPr>
            <a:r>
              <a:rPr lang="es-AR" dirty="0"/>
              <a:t>Ingeniería hacia adelante</a:t>
            </a:r>
          </a:p>
        </p:txBody>
      </p:sp>
      <p:sp>
        <p:nvSpPr>
          <p:cNvPr id="4" name="Slide Number Placeholder 3"/>
          <p:cNvSpPr>
            <a:spLocks noGrp="1"/>
          </p:cNvSpPr>
          <p:nvPr>
            <p:ph type="sldNum" sz="quarter" idx="5"/>
          </p:nvPr>
        </p:nvSpPr>
        <p:spPr/>
        <p:txBody>
          <a:bodyPr/>
          <a:lstStyle/>
          <a:p>
            <a:fld id="{CF7C24DE-1C00-4123-9887-23621AFD8843}" type="slidenum">
              <a:rPr lang="en-US" smtClean="0"/>
              <a:t>6</a:t>
            </a:fld>
            <a:endParaRPr lang="en-US" dirty="0"/>
          </a:p>
        </p:txBody>
      </p:sp>
    </p:spTree>
    <p:extLst>
      <p:ext uri="{BB962C8B-B14F-4D97-AF65-F5344CB8AC3E}">
        <p14:creationId xmlns:p14="http://schemas.microsoft.com/office/powerpoint/2010/main" val="375568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noProof="0" dirty="0"/>
              <a:t>Aquí vemos el diagrama del propone el autor para ilustrar el modelo que detalla el proceso de reingeniería.</a:t>
            </a:r>
          </a:p>
          <a:p>
            <a:r>
              <a:rPr lang="es-AR" noProof="0" dirty="0"/>
              <a:t>Ahora vamos a detallar un poco cada una de las etapas, en qué consisten y qué sugerencias hace el autor.</a:t>
            </a:r>
          </a:p>
        </p:txBody>
      </p:sp>
      <p:sp>
        <p:nvSpPr>
          <p:cNvPr id="4" name="Slide Number Placeholder 3"/>
          <p:cNvSpPr>
            <a:spLocks noGrp="1"/>
          </p:cNvSpPr>
          <p:nvPr>
            <p:ph type="sldNum" sz="quarter" idx="5"/>
          </p:nvPr>
        </p:nvSpPr>
        <p:spPr/>
        <p:txBody>
          <a:bodyPr/>
          <a:lstStyle/>
          <a:p>
            <a:fld id="{CF7C24DE-1C00-4123-9887-23621AFD8843}" type="slidenum">
              <a:rPr lang="en-US" smtClean="0"/>
              <a:t>7</a:t>
            </a:fld>
            <a:endParaRPr lang="en-US" dirty="0"/>
          </a:p>
        </p:txBody>
      </p:sp>
    </p:spTree>
    <p:extLst>
      <p:ext uri="{BB962C8B-B14F-4D97-AF65-F5344CB8AC3E}">
        <p14:creationId xmlns:p14="http://schemas.microsoft.com/office/powerpoint/2010/main" val="419994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El análisis de inventarios que consiste en el mantenimiento un listado de las piezas de software mantenidas por la organización. </a:t>
            </a:r>
          </a:p>
          <a:p>
            <a:endParaRPr lang="es-AR" dirty="0"/>
          </a:p>
          <a:p>
            <a:r>
              <a:rPr lang="es-AR" dirty="0"/>
              <a:t>Esta base de datos debe incluir, entre otros datos, el tamaño de la aplicación, tiempo deservicio, valoraciones sobre su mantenibilidad, soportabilidad e importancia en los procesos de la empresa.</a:t>
            </a:r>
          </a:p>
          <a:p>
            <a:endParaRPr lang="es-AR" dirty="0"/>
          </a:p>
          <a:p>
            <a:r>
              <a:rPr lang="es-AR" dirty="0"/>
              <a:t>Ponderando todos estos aspectos, el análisis de inventarios permite identificar los candidatos a reingeniería, asignando los recursos –siempre escasos- a aquellas aplicaciones que sean más importantes para la organización </a:t>
            </a:r>
          </a:p>
          <a:p>
            <a:endParaRPr lang="es-AR" dirty="0"/>
          </a:p>
          <a:p>
            <a:r>
              <a:rPr lang="es-AR" dirty="0"/>
              <a:t>Pressman resalta la importancia de actualización regular de este listado, puesto que la importancia relativa de cada aplicación o módulo puede variar con el tiempo.</a:t>
            </a:r>
          </a:p>
        </p:txBody>
      </p:sp>
      <p:sp>
        <p:nvSpPr>
          <p:cNvPr id="4" name="Slide Number Placeholder 3"/>
          <p:cNvSpPr>
            <a:spLocks noGrp="1"/>
          </p:cNvSpPr>
          <p:nvPr>
            <p:ph type="sldNum" sz="quarter" idx="5"/>
          </p:nvPr>
        </p:nvSpPr>
        <p:spPr/>
        <p:txBody>
          <a:bodyPr/>
          <a:lstStyle/>
          <a:p>
            <a:fld id="{CF7C24DE-1C00-4123-9887-23621AFD8843}" type="slidenum">
              <a:rPr lang="en-US" smtClean="0"/>
              <a:t>8</a:t>
            </a:fld>
            <a:endParaRPr lang="en-US" dirty="0"/>
          </a:p>
        </p:txBody>
      </p:sp>
    </p:spTree>
    <p:extLst>
      <p:ext uri="{BB962C8B-B14F-4D97-AF65-F5344CB8AC3E}">
        <p14:creationId xmlns:p14="http://schemas.microsoft.com/office/powerpoint/2010/main" val="308228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La documentación incompleta suele ser una característica en los sistemas de legado. </a:t>
            </a:r>
          </a:p>
          <a:p>
            <a:endParaRPr lang="es-AR" dirty="0"/>
          </a:p>
          <a:p>
            <a:r>
              <a:rPr lang="es-AR" dirty="0"/>
              <a:t>Sin embargo, componer o actualizar una documentación puede ser una actividad difícil y que consuma muchos recursos.</a:t>
            </a:r>
          </a:p>
          <a:p>
            <a:endParaRPr lang="es-AR" dirty="0"/>
          </a:p>
          <a:p>
            <a:r>
              <a:rPr lang="es-AR" dirty="0"/>
              <a:t>Por ello, resulta fundamental elegir con mucho criterio (pragmatismo) el curso de acción.</a:t>
            </a:r>
          </a:p>
          <a:p>
            <a:endParaRPr lang="es-AR" dirty="0"/>
          </a:p>
          <a:p>
            <a:r>
              <a:rPr lang="es-AR" dirty="0"/>
              <a:t>Frente a esta situación, el autor sugiere posibilidades:</a:t>
            </a:r>
          </a:p>
          <a:p>
            <a:pPr marL="228600" indent="-228600">
              <a:buAutoNum type="arabicPeriod"/>
            </a:pPr>
            <a:r>
              <a:rPr lang="es-AR" dirty="0"/>
              <a:t>Un programa que no es crítico, que se mantiene relativamente estático -es decir, sus características han permanecido estables durante mucho tiempo- o que se aproxima al final de su vida útil -y será reemplazado o dado de baja pronto- no merece los recursos de la organización y, probablemente, lo mejor sea destinar los a otras aplicaciones.</a:t>
            </a:r>
          </a:p>
          <a:p>
            <a:pPr marL="228600" indent="-228600">
              <a:buAutoNum type="arabicPeriod"/>
            </a:pPr>
            <a:r>
              <a:rPr lang="es-AR" dirty="0"/>
              <a:t>Un sistema o un conjunto de módulos requiere de documentación, pero no es urgente: frente a esta situación el autor propone documentar cíclicamente: ir documentando a medida que trabajamos con cada uno de los módulos. Con el  tiempo, la organización va a contar con documentación actualizada, útil y estable.</a:t>
            </a:r>
          </a:p>
          <a:p>
            <a:pPr marL="228600" indent="-228600">
              <a:buAutoNum type="arabicPeriod"/>
            </a:pPr>
            <a:r>
              <a:rPr lang="es-AR" dirty="0"/>
              <a:t>Un sistema crítico para la empresa: no hay otra opción a desarrollar o actualizar una documentación apropiada y exhaustiva, aunque probablemente uno pueda distinguir subsistemas más importantes dentro de un sistema.</a:t>
            </a:r>
          </a:p>
          <a:p>
            <a:pPr marL="228600" indent="-228600">
              <a:buAutoNum type="arabicPeriod"/>
            </a:pPr>
            <a:endParaRPr lang="es-AR" dirty="0"/>
          </a:p>
          <a:p>
            <a:pPr marL="0" indent="0">
              <a:buNone/>
            </a:pPr>
            <a:r>
              <a:rPr lang="es-AR" dirty="0"/>
              <a:t>En esta etapa no hay recetas a priori, y el curso de acción tomado dependerá del análisis que el equipo de ingeniería haga en cada caso.</a:t>
            </a:r>
          </a:p>
        </p:txBody>
      </p:sp>
      <p:sp>
        <p:nvSpPr>
          <p:cNvPr id="4" name="Slide Number Placeholder 3"/>
          <p:cNvSpPr>
            <a:spLocks noGrp="1"/>
          </p:cNvSpPr>
          <p:nvPr>
            <p:ph type="sldNum" sz="quarter" idx="5"/>
          </p:nvPr>
        </p:nvSpPr>
        <p:spPr/>
        <p:txBody>
          <a:bodyPr/>
          <a:lstStyle/>
          <a:p>
            <a:fld id="{CF7C24DE-1C00-4123-9887-23621AFD8843}" type="slidenum">
              <a:rPr lang="en-US" smtClean="0"/>
              <a:t>9</a:t>
            </a:fld>
            <a:endParaRPr lang="en-US" dirty="0"/>
          </a:p>
        </p:txBody>
      </p:sp>
    </p:spTree>
    <p:extLst>
      <p:ext uri="{BB962C8B-B14F-4D97-AF65-F5344CB8AC3E}">
        <p14:creationId xmlns:p14="http://schemas.microsoft.com/office/powerpoint/2010/main" val="3787532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C97-239F-55BE-CE76-C61FA0724F8C}"/>
              </a:ext>
            </a:extLst>
          </p:cNvPr>
          <p:cNvSpPr>
            <a:spLocks noGrp="1"/>
          </p:cNvSpPr>
          <p:nvPr>
            <p:ph type="ctrTitle"/>
          </p:nvPr>
        </p:nvSpPr>
        <p:spPr/>
        <p:txBody>
          <a:bodyPr/>
          <a:lstStyle/>
          <a:p>
            <a:r>
              <a:rPr lang="es-AR" noProof="0" dirty="0"/>
              <a:t>Mantenimiento y reingeniería de sistemas</a:t>
            </a:r>
          </a:p>
        </p:txBody>
      </p:sp>
      <p:sp>
        <p:nvSpPr>
          <p:cNvPr id="3" name="Subtitle 2">
            <a:extLst>
              <a:ext uri="{FF2B5EF4-FFF2-40B4-BE49-F238E27FC236}">
                <a16:creationId xmlns:a16="http://schemas.microsoft.com/office/drawing/2014/main" id="{D4D89395-3E60-533C-B9BE-1476762345A5}"/>
              </a:ext>
            </a:extLst>
          </p:cNvPr>
          <p:cNvSpPr>
            <a:spLocks noGrp="1"/>
          </p:cNvSpPr>
          <p:nvPr>
            <p:ph type="subTitle" idx="1"/>
          </p:nvPr>
        </p:nvSpPr>
        <p:spPr/>
        <p:txBody>
          <a:bodyPr>
            <a:normAutofit fontScale="92500" lnSpcReduction="20000"/>
          </a:bodyPr>
          <a:lstStyle/>
          <a:p>
            <a:r>
              <a:rPr lang="es-AR" noProof="0" dirty="0"/>
              <a:t>Materia: Análisis de sistemas II</a:t>
            </a:r>
          </a:p>
          <a:p>
            <a:r>
              <a:rPr lang="es-AR" noProof="0" dirty="0"/>
              <a:t>Docente: Mg. Margarita Castronuovo</a:t>
            </a:r>
          </a:p>
          <a:p>
            <a:r>
              <a:rPr lang="es-AR" noProof="0" dirty="0"/>
              <a:t>Alumno: Daniel ise</a:t>
            </a:r>
          </a:p>
          <a:p>
            <a:r>
              <a:rPr lang="es-AR" noProof="0" dirty="0"/>
              <a:t>Fecha : junio, 2025</a:t>
            </a:r>
          </a:p>
        </p:txBody>
      </p:sp>
    </p:spTree>
    <p:extLst>
      <p:ext uri="{BB962C8B-B14F-4D97-AF65-F5344CB8AC3E}">
        <p14:creationId xmlns:p14="http://schemas.microsoft.com/office/powerpoint/2010/main" val="103969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6BAD-7FA5-0DBA-5023-54F164EDD218}"/>
              </a:ext>
            </a:extLst>
          </p:cNvPr>
          <p:cNvSpPr>
            <a:spLocks noGrp="1"/>
          </p:cNvSpPr>
          <p:nvPr>
            <p:ph type="title"/>
          </p:nvPr>
        </p:nvSpPr>
        <p:spPr/>
        <p:txBody>
          <a:bodyPr/>
          <a:lstStyle/>
          <a:p>
            <a:r>
              <a:rPr lang="es-AR" noProof="0" dirty="0"/>
              <a:t>Ingeniería inversa</a:t>
            </a:r>
          </a:p>
        </p:txBody>
      </p:sp>
      <p:sp>
        <p:nvSpPr>
          <p:cNvPr id="3" name="Content Placeholder 2">
            <a:extLst>
              <a:ext uri="{FF2B5EF4-FFF2-40B4-BE49-F238E27FC236}">
                <a16:creationId xmlns:a16="http://schemas.microsoft.com/office/drawing/2014/main" id="{4B4A32C1-7A71-D65B-7F51-F6B6E7A6117D}"/>
              </a:ext>
            </a:extLst>
          </p:cNvPr>
          <p:cNvSpPr>
            <a:spLocks noGrp="1"/>
          </p:cNvSpPr>
          <p:nvPr>
            <p:ph idx="1"/>
          </p:nvPr>
        </p:nvSpPr>
        <p:spPr/>
        <p:txBody>
          <a:bodyPr/>
          <a:lstStyle/>
          <a:p>
            <a:r>
              <a:rPr lang="es-AR" noProof="0" dirty="0"/>
              <a:t>Concepto tomado del mundo del Hardware</a:t>
            </a:r>
          </a:p>
          <a:p>
            <a:r>
              <a:rPr lang="es-AR" noProof="0" dirty="0"/>
              <a:t>Objetivo: recuperación del diseño del Software</a:t>
            </a:r>
          </a:p>
          <a:p>
            <a:r>
              <a:rPr lang="es-AR" noProof="0" dirty="0"/>
              <a:t>Partiendo del código fuente:</a:t>
            </a:r>
          </a:p>
          <a:p>
            <a:pPr lvl="1"/>
            <a:r>
              <a:rPr lang="es-AR" noProof="0" dirty="0"/>
              <a:t>Estructuras de datos</a:t>
            </a:r>
          </a:p>
          <a:p>
            <a:pPr lvl="1"/>
            <a:r>
              <a:rPr lang="es-AR" noProof="0" dirty="0"/>
              <a:t>Base de datos</a:t>
            </a:r>
          </a:p>
          <a:p>
            <a:pPr lvl="1"/>
            <a:r>
              <a:rPr lang="es-AR" noProof="0" dirty="0"/>
              <a:t>Procesamiento</a:t>
            </a:r>
          </a:p>
          <a:p>
            <a:pPr lvl="1"/>
            <a:r>
              <a:rPr lang="es-AR" noProof="0" dirty="0"/>
              <a:t>Interfaces</a:t>
            </a:r>
          </a:p>
        </p:txBody>
      </p:sp>
    </p:spTree>
    <p:extLst>
      <p:ext uri="{BB962C8B-B14F-4D97-AF65-F5344CB8AC3E}">
        <p14:creationId xmlns:p14="http://schemas.microsoft.com/office/powerpoint/2010/main" val="354444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2568-8FDC-2638-43FF-83EA2263A8A3}"/>
              </a:ext>
            </a:extLst>
          </p:cNvPr>
          <p:cNvSpPr>
            <a:spLocks noGrp="1"/>
          </p:cNvSpPr>
          <p:nvPr>
            <p:ph type="title"/>
          </p:nvPr>
        </p:nvSpPr>
        <p:spPr/>
        <p:txBody>
          <a:bodyPr/>
          <a:lstStyle/>
          <a:p>
            <a:r>
              <a:rPr lang="es-AR" noProof="0" dirty="0"/>
              <a:t>Reestructuración del software</a:t>
            </a:r>
          </a:p>
        </p:txBody>
      </p:sp>
      <p:sp>
        <p:nvSpPr>
          <p:cNvPr id="3" name="Content Placeholder 2">
            <a:extLst>
              <a:ext uri="{FF2B5EF4-FFF2-40B4-BE49-F238E27FC236}">
                <a16:creationId xmlns:a16="http://schemas.microsoft.com/office/drawing/2014/main" id="{45F6256E-BB07-27B7-AA8C-FE14E7EB805D}"/>
              </a:ext>
            </a:extLst>
          </p:cNvPr>
          <p:cNvSpPr>
            <a:spLocks noGrp="1"/>
          </p:cNvSpPr>
          <p:nvPr>
            <p:ph idx="1"/>
          </p:nvPr>
        </p:nvSpPr>
        <p:spPr/>
        <p:txBody>
          <a:bodyPr/>
          <a:lstStyle/>
          <a:p>
            <a:r>
              <a:rPr lang="es-AR" noProof="0" dirty="0"/>
              <a:t>Reestructuración de Código:</a:t>
            </a:r>
          </a:p>
          <a:p>
            <a:pPr lvl="1"/>
            <a:r>
              <a:rPr lang="es-AR" noProof="0" dirty="0"/>
              <a:t>Estructura mantenible: simplificación lógica</a:t>
            </a:r>
          </a:p>
          <a:p>
            <a:pPr lvl="1"/>
            <a:r>
              <a:rPr lang="es-AR" noProof="0" dirty="0"/>
              <a:t>Estructura endeble: desacoplamiento de módulos</a:t>
            </a:r>
          </a:p>
          <a:p>
            <a:r>
              <a:rPr lang="es-AR" noProof="0" dirty="0"/>
              <a:t>Reestructuración de Datos:</a:t>
            </a:r>
          </a:p>
          <a:p>
            <a:pPr lvl="1"/>
            <a:r>
              <a:rPr lang="es-AR" noProof="0" dirty="0"/>
              <a:t>Estandarización</a:t>
            </a:r>
          </a:p>
          <a:p>
            <a:pPr lvl="1"/>
            <a:r>
              <a:rPr lang="es-AR" noProof="0" dirty="0"/>
              <a:t>Racionalización</a:t>
            </a:r>
          </a:p>
          <a:p>
            <a:pPr lvl="1"/>
            <a:r>
              <a:rPr lang="es-AR" noProof="0" dirty="0"/>
              <a:t>Migración de bases de datos</a:t>
            </a:r>
          </a:p>
        </p:txBody>
      </p:sp>
    </p:spTree>
    <p:extLst>
      <p:ext uri="{BB962C8B-B14F-4D97-AF65-F5344CB8AC3E}">
        <p14:creationId xmlns:p14="http://schemas.microsoft.com/office/powerpoint/2010/main" val="375132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D6B6-BA7D-DC7C-C132-8CB6ACAF5949}"/>
              </a:ext>
            </a:extLst>
          </p:cNvPr>
          <p:cNvSpPr>
            <a:spLocks noGrp="1"/>
          </p:cNvSpPr>
          <p:nvPr>
            <p:ph type="title"/>
          </p:nvPr>
        </p:nvSpPr>
        <p:spPr/>
        <p:txBody>
          <a:bodyPr/>
          <a:lstStyle/>
          <a:p>
            <a:r>
              <a:rPr lang="es-AR" noProof="0" dirty="0"/>
              <a:t>Ingeniería hacia adelante</a:t>
            </a:r>
          </a:p>
        </p:txBody>
      </p:sp>
      <p:sp>
        <p:nvSpPr>
          <p:cNvPr id="3" name="Content Placeholder 2">
            <a:extLst>
              <a:ext uri="{FF2B5EF4-FFF2-40B4-BE49-F238E27FC236}">
                <a16:creationId xmlns:a16="http://schemas.microsoft.com/office/drawing/2014/main" id="{909102AF-7AF7-1946-A64E-027B154CBD06}"/>
              </a:ext>
            </a:extLst>
          </p:cNvPr>
          <p:cNvSpPr>
            <a:spLocks noGrp="1"/>
          </p:cNvSpPr>
          <p:nvPr>
            <p:ph idx="1"/>
          </p:nvPr>
        </p:nvSpPr>
        <p:spPr/>
        <p:txBody>
          <a:bodyPr/>
          <a:lstStyle/>
          <a:p>
            <a:r>
              <a:rPr lang="es-AR" noProof="0" dirty="0"/>
              <a:t>Imposibilidad de reingeniería</a:t>
            </a:r>
          </a:p>
          <a:p>
            <a:pPr lvl="1"/>
            <a:r>
              <a:rPr lang="es-AR" noProof="0" dirty="0"/>
              <a:t>Costo creciente de mantenimiento</a:t>
            </a:r>
          </a:p>
          <a:p>
            <a:pPr lvl="1"/>
            <a:r>
              <a:rPr lang="es-AR" noProof="0" dirty="0"/>
              <a:t>Rediseño de arquitectura</a:t>
            </a:r>
          </a:p>
          <a:p>
            <a:pPr lvl="1"/>
            <a:r>
              <a:rPr lang="es-AR" noProof="0" dirty="0"/>
              <a:t>Existencia de un prototipo</a:t>
            </a:r>
          </a:p>
          <a:p>
            <a:pPr lvl="1"/>
            <a:r>
              <a:rPr lang="es-AR" noProof="0" dirty="0"/>
              <a:t>Experiencia </a:t>
            </a:r>
          </a:p>
          <a:p>
            <a:pPr lvl="1"/>
            <a:r>
              <a:rPr lang="es-AR" noProof="0" dirty="0"/>
              <a:t>Herramientas automatizadas</a:t>
            </a:r>
          </a:p>
          <a:p>
            <a:r>
              <a:rPr lang="es-AR" noProof="0" dirty="0"/>
              <a:t>Se puede hacer con algunos módulos</a:t>
            </a:r>
          </a:p>
          <a:p>
            <a:pPr lvl="1"/>
            <a:endParaRPr lang="es-AR" noProof="0" dirty="0"/>
          </a:p>
          <a:p>
            <a:pPr lvl="1"/>
            <a:endParaRPr lang="es-AR" noProof="0" dirty="0"/>
          </a:p>
        </p:txBody>
      </p:sp>
    </p:spTree>
    <p:extLst>
      <p:ext uri="{BB962C8B-B14F-4D97-AF65-F5344CB8AC3E}">
        <p14:creationId xmlns:p14="http://schemas.microsoft.com/office/powerpoint/2010/main" val="68763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7D2E-FDF2-3EEF-11EF-43F99B72C8CE}"/>
              </a:ext>
            </a:extLst>
          </p:cNvPr>
          <p:cNvSpPr>
            <a:spLocks noGrp="1"/>
          </p:cNvSpPr>
          <p:nvPr>
            <p:ph type="title"/>
          </p:nvPr>
        </p:nvSpPr>
        <p:spPr/>
        <p:txBody>
          <a:bodyPr/>
          <a:lstStyle/>
          <a:p>
            <a:r>
              <a:rPr lang="es-AR" noProof="0" dirty="0"/>
              <a:t>Conclusiones</a:t>
            </a:r>
          </a:p>
        </p:txBody>
      </p:sp>
      <p:sp>
        <p:nvSpPr>
          <p:cNvPr id="3" name="Content Placeholder 2">
            <a:extLst>
              <a:ext uri="{FF2B5EF4-FFF2-40B4-BE49-F238E27FC236}">
                <a16:creationId xmlns:a16="http://schemas.microsoft.com/office/drawing/2014/main" id="{75F3EF72-8A0E-A93C-C712-B0E6F4585819}"/>
              </a:ext>
            </a:extLst>
          </p:cNvPr>
          <p:cNvSpPr>
            <a:spLocks noGrp="1"/>
          </p:cNvSpPr>
          <p:nvPr>
            <p:ph idx="1"/>
          </p:nvPr>
        </p:nvSpPr>
        <p:spPr/>
        <p:txBody>
          <a:bodyPr/>
          <a:lstStyle/>
          <a:p>
            <a:r>
              <a:rPr lang="es-AR" noProof="0" dirty="0"/>
              <a:t>Diseñar y desarrollar teniendo en cuenta mantenibilidad y soportabilidad</a:t>
            </a:r>
          </a:p>
          <a:p>
            <a:r>
              <a:rPr lang="es-AR" noProof="0" dirty="0"/>
              <a:t>Aplicar pragmáticamente la reingeniería donde sea necesario</a:t>
            </a:r>
          </a:p>
          <a:p>
            <a:r>
              <a:rPr lang="es-AR" noProof="0" dirty="0"/>
              <a:t>Ingeniería hacia adelante puede ser menos costosa</a:t>
            </a:r>
          </a:p>
          <a:p>
            <a:r>
              <a:rPr lang="es-AR" noProof="0" dirty="0"/>
              <a:t>Tener en cuenta la experiencia de equipo y usuarios</a:t>
            </a:r>
          </a:p>
        </p:txBody>
      </p:sp>
    </p:spTree>
    <p:extLst>
      <p:ext uri="{BB962C8B-B14F-4D97-AF65-F5344CB8AC3E}">
        <p14:creationId xmlns:p14="http://schemas.microsoft.com/office/powerpoint/2010/main" val="42020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4B0A-A5BA-3117-53E1-3655264FBCCE}"/>
              </a:ext>
            </a:extLst>
          </p:cNvPr>
          <p:cNvSpPr>
            <a:spLocks noGrp="1"/>
          </p:cNvSpPr>
          <p:nvPr>
            <p:ph type="title"/>
          </p:nvPr>
        </p:nvSpPr>
        <p:spPr/>
        <p:txBody>
          <a:bodyPr/>
          <a:lstStyle/>
          <a:p>
            <a:r>
              <a:rPr lang="es-AR" noProof="0" dirty="0"/>
              <a:t>Fundamento: cambio continuo de los sistemas</a:t>
            </a:r>
          </a:p>
        </p:txBody>
      </p:sp>
      <p:sp>
        <p:nvSpPr>
          <p:cNvPr id="3" name="Content Placeholder 2">
            <a:extLst>
              <a:ext uri="{FF2B5EF4-FFF2-40B4-BE49-F238E27FC236}">
                <a16:creationId xmlns:a16="http://schemas.microsoft.com/office/drawing/2014/main" id="{B067503B-C538-AB79-F4A3-18C69F8A0D05}"/>
              </a:ext>
            </a:extLst>
          </p:cNvPr>
          <p:cNvSpPr>
            <a:spLocks noGrp="1"/>
          </p:cNvSpPr>
          <p:nvPr>
            <p:ph idx="1"/>
          </p:nvPr>
        </p:nvSpPr>
        <p:spPr/>
        <p:txBody>
          <a:bodyPr/>
          <a:lstStyle/>
          <a:p>
            <a:r>
              <a:rPr lang="es-AR" noProof="0" dirty="0"/>
              <a:t>Teoría Unificada de la Evolución del Software (Lehman y otros):</a:t>
            </a:r>
          </a:p>
          <a:p>
            <a:pPr lvl="1"/>
            <a:r>
              <a:rPr lang="es-AR" noProof="0" dirty="0"/>
              <a:t>Cambio Continuo</a:t>
            </a:r>
          </a:p>
          <a:p>
            <a:pPr lvl="1"/>
            <a:r>
              <a:rPr lang="es-AR" noProof="0" dirty="0"/>
              <a:t>Complejidad Creciente</a:t>
            </a:r>
          </a:p>
          <a:p>
            <a:pPr lvl="1"/>
            <a:r>
              <a:rPr lang="es-AR" noProof="0" dirty="0"/>
              <a:t>Conservación de la Familiaridad</a:t>
            </a:r>
          </a:p>
          <a:p>
            <a:pPr lvl="1"/>
            <a:r>
              <a:rPr lang="es-AR" noProof="0" dirty="0"/>
              <a:t>Crecimiento Continuo</a:t>
            </a:r>
          </a:p>
          <a:p>
            <a:pPr lvl="1"/>
            <a:r>
              <a:rPr lang="es-AR" noProof="0" dirty="0"/>
              <a:t>Declive de la Calidad</a:t>
            </a:r>
          </a:p>
          <a:p>
            <a:r>
              <a:rPr lang="es-AR" noProof="0" dirty="0"/>
              <a:t>Mantenibilidad, soportabilidad, reingeniería</a:t>
            </a:r>
          </a:p>
          <a:p>
            <a:pPr lvl="1"/>
            <a:endParaRPr lang="es-AR" noProof="0" dirty="0"/>
          </a:p>
        </p:txBody>
      </p:sp>
    </p:spTree>
    <p:extLst>
      <p:ext uri="{BB962C8B-B14F-4D97-AF65-F5344CB8AC3E}">
        <p14:creationId xmlns:p14="http://schemas.microsoft.com/office/powerpoint/2010/main" val="202942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75B3-BD88-E541-568F-EF734D91732B}"/>
              </a:ext>
            </a:extLst>
          </p:cNvPr>
          <p:cNvSpPr>
            <a:spLocks noGrp="1"/>
          </p:cNvSpPr>
          <p:nvPr>
            <p:ph type="title"/>
          </p:nvPr>
        </p:nvSpPr>
        <p:spPr/>
        <p:txBody>
          <a:bodyPr/>
          <a:lstStyle/>
          <a:p>
            <a:r>
              <a:rPr lang="es-AR" noProof="0" dirty="0"/>
              <a:t>Mantenibilidad</a:t>
            </a:r>
          </a:p>
        </p:txBody>
      </p:sp>
      <p:sp>
        <p:nvSpPr>
          <p:cNvPr id="3" name="Content Placeholder 2">
            <a:extLst>
              <a:ext uri="{FF2B5EF4-FFF2-40B4-BE49-F238E27FC236}">
                <a16:creationId xmlns:a16="http://schemas.microsoft.com/office/drawing/2014/main" id="{F7BF2123-24EE-E6E4-04D3-84C9F585DA8F}"/>
              </a:ext>
            </a:extLst>
          </p:cNvPr>
          <p:cNvSpPr>
            <a:spLocks noGrp="1"/>
          </p:cNvSpPr>
          <p:nvPr>
            <p:ph idx="1"/>
          </p:nvPr>
        </p:nvSpPr>
        <p:spPr/>
        <p:txBody>
          <a:bodyPr/>
          <a:lstStyle/>
          <a:p>
            <a:r>
              <a:rPr lang="es-AR" noProof="0" dirty="0"/>
              <a:t>Desarrollo de Software:</a:t>
            </a:r>
          </a:p>
          <a:p>
            <a:pPr lvl="1"/>
            <a:r>
              <a:rPr lang="es-AR" noProof="0" dirty="0"/>
              <a:t>Análisis del problema</a:t>
            </a:r>
          </a:p>
          <a:p>
            <a:pPr lvl="1"/>
            <a:r>
              <a:rPr lang="es-AR" noProof="0" dirty="0"/>
              <a:t>Diseño de una solución adecuada</a:t>
            </a:r>
          </a:p>
          <a:p>
            <a:r>
              <a:rPr lang="es-AR" noProof="0" dirty="0"/>
              <a:t>Software de Calidad: comprensible</a:t>
            </a:r>
          </a:p>
          <a:p>
            <a:r>
              <a:rPr lang="es-AR" noProof="0" dirty="0"/>
              <a:t>“Un programa difícil de comprender es un programa difícil de mantener”</a:t>
            </a:r>
          </a:p>
        </p:txBody>
      </p:sp>
    </p:spTree>
    <p:extLst>
      <p:ext uri="{BB962C8B-B14F-4D97-AF65-F5344CB8AC3E}">
        <p14:creationId xmlns:p14="http://schemas.microsoft.com/office/powerpoint/2010/main" val="29161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82D6-51D2-93DC-E674-1A4A79FD52D7}"/>
              </a:ext>
            </a:extLst>
          </p:cNvPr>
          <p:cNvSpPr>
            <a:spLocks noGrp="1"/>
          </p:cNvSpPr>
          <p:nvPr>
            <p:ph type="title"/>
          </p:nvPr>
        </p:nvSpPr>
        <p:spPr/>
        <p:txBody>
          <a:bodyPr/>
          <a:lstStyle/>
          <a:p>
            <a:r>
              <a:rPr lang="es-AR" noProof="0" dirty="0"/>
              <a:t>Definición de mantenibilidad</a:t>
            </a:r>
          </a:p>
        </p:txBody>
      </p:sp>
      <p:sp>
        <p:nvSpPr>
          <p:cNvPr id="3" name="Content Placeholder 2">
            <a:extLst>
              <a:ext uri="{FF2B5EF4-FFF2-40B4-BE49-F238E27FC236}">
                <a16:creationId xmlns:a16="http://schemas.microsoft.com/office/drawing/2014/main" id="{210FD1C9-79A3-DA01-2EB1-0F2B2691C806}"/>
              </a:ext>
            </a:extLst>
          </p:cNvPr>
          <p:cNvSpPr>
            <a:spLocks noGrp="1"/>
          </p:cNvSpPr>
          <p:nvPr>
            <p:ph idx="1"/>
          </p:nvPr>
        </p:nvSpPr>
        <p:spPr>
          <a:xfrm>
            <a:off x="1141412" y="2249487"/>
            <a:ext cx="9905999" cy="4343818"/>
          </a:xfrm>
        </p:spPr>
        <p:txBody>
          <a:bodyPr/>
          <a:lstStyle/>
          <a:p>
            <a:r>
              <a:rPr lang="es-AR" noProof="0" dirty="0"/>
              <a:t>Facilidad para </a:t>
            </a:r>
            <a:r>
              <a:rPr lang="es-AR" i="1" noProof="0" dirty="0"/>
              <a:t>corregir, adaptar y aumentar </a:t>
            </a:r>
            <a:r>
              <a:rPr lang="es-AR" noProof="0" dirty="0"/>
              <a:t>una aplicación</a:t>
            </a:r>
          </a:p>
          <a:p>
            <a:r>
              <a:rPr lang="es-AR" noProof="0" dirty="0"/>
              <a:t>Factores que la sostienen:</a:t>
            </a:r>
          </a:p>
          <a:p>
            <a:pPr lvl="1"/>
            <a:r>
              <a:rPr lang="es-AR" noProof="0" dirty="0"/>
              <a:t>Modularidad</a:t>
            </a:r>
          </a:p>
          <a:p>
            <a:pPr lvl="1"/>
            <a:r>
              <a:rPr lang="es-AR" noProof="0" dirty="0"/>
              <a:t>Uso de patrones de diseño</a:t>
            </a:r>
          </a:p>
          <a:p>
            <a:pPr lvl="1"/>
            <a:r>
              <a:rPr lang="es-AR" noProof="0" dirty="0"/>
              <a:t>Uso de estándares</a:t>
            </a:r>
          </a:p>
          <a:p>
            <a:r>
              <a:rPr lang="es-AR" noProof="0" dirty="0"/>
              <a:t>Factores que van en su detrimento:</a:t>
            </a:r>
          </a:p>
          <a:p>
            <a:pPr lvl="1"/>
            <a:r>
              <a:rPr lang="es-AR" noProof="0" dirty="0"/>
              <a:t>Buenas prácticas antiguas</a:t>
            </a:r>
          </a:p>
          <a:p>
            <a:pPr lvl="1"/>
            <a:r>
              <a:rPr lang="es-AR" noProof="0" dirty="0"/>
              <a:t>Movilidad del personal</a:t>
            </a:r>
          </a:p>
        </p:txBody>
      </p:sp>
    </p:spTree>
    <p:extLst>
      <p:ext uri="{BB962C8B-B14F-4D97-AF65-F5344CB8AC3E}">
        <p14:creationId xmlns:p14="http://schemas.microsoft.com/office/powerpoint/2010/main" val="56537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D849-C13B-FB81-B243-1DF5B0554B48}"/>
              </a:ext>
            </a:extLst>
          </p:cNvPr>
          <p:cNvSpPr>
            <a:spLocks noGrp="1"/>
          </p:cNvSpPr>
          <p:nvPr>
            <p:ph type="title"/>
          </p:nvPr>
        </p:nvSpPr>
        <p:spPr/>
        <p:txBody>
          <a:bodyPr/>
          <a:lstStyle/>
          <a:p>
            <a:r>
              <a:rPr lang="es-AR" noProof="0" dirty="0"/>
              <a:t>soportabilidad</a:t>
            </a:r>
          </a:p>
        </p:txBody>
      </p:sp>
      <p:sp>
        <p:nvSpPr>
          <p:cNvPr id="3" name="Content Placeholder 2">
            <a:extLst>
              <a:ext uri="{FF2B5EF4-FFF2-40B4-BE49-F238E27FC236}">
                <a16:creationId xmlns:a16="http://schemas.microsoft.com/office/drawing/2014/main" id="{5D9D61C3-440A-8DF4-E456-14173FB96214}"/>
              </a:ext>
            </a:extLst>
          </p:cNvPr>
          <p:cNvSpPr>
            <a:spLocks noGrp="1"/>
          </p:cNvSpPr>
          <p:nvPr>
            <p:ph idx="1"/>
          </p:nvPr>
        </p:nvSpPr>
        <p:spPr/>
        <p:txBody>
          <a:bodyPr/>
          <a:lstStyle/>
          <a:p>
            <a:r>
              <a:rPr lang="es-AR" noProof="0" dirty="0"/>
              <a:t>Énfasis en la </a:t>
            </a:r>
            <a:r>
              <a:rPr lang="es-AR" i="1" noProof="0" dirty="0"/>
              <a:t>operación</a:t>
            </a:r>
          </a:p>
          <a:p>
            <a:pPr lvl="1"/>
            <a:r>
              <a:rPr lang="es-AR" noProof="0" dirty="0"/>
              <a:t>Infraestructura</a:t>
            </a:r>
          </a:p>
          <a:p>
            <a:pPr lvl="1"/>
            <a:r>
              <a:rPr lang="es-AR" noProof="0" dirty="0"/>
              <a:t>Software adicional necesario</a:t>
            </a:r>
          </a:p>
          <a:p>
            <a:pPr lvl="1"/>
            <a:r>
              <a:rPr lang="es-AR" noProof="0" dirty="0"/>
              <a:t>Instalaciones adecuadas</a:t>
            </a:r>
          </a:p>
          <a:p>
            <a:pPr lvl="1"/>
            <a:r>
              <a:rPr lang="es-AR" noProof="0" dirty="0"/>
              <a:t>Instrucción del personal</a:t>
            </a:r>
          </a:p>
          <a:p>
            <a:pPr lvl="1"/>
            <a:r>
              <a:rPr lang="es-AR" noProof="0" dirty="0"/>
              <a:t>Interfaces para el equipo de soporte:</a:t>
            </a:r>
          </a:p>
          <a:p>
            <a:pPr lvl="2"/>
            <a:r>
              <a:rPr lang="es-AR" noProof="0" dirty="0"/>
              <a:t>Diagnóstico de problemas</a:t>
            </a:r>
          </a:p>
          <a:p>
            <a:pPr lvl="2"/>
            <a:r>
              <a:rPr lang="es-AR" noProof="0" dirty="0"/>
              <a:t>Monitoreo del sistema</a:t>
            </a:r>
          </a:p>
        </p:txBody>
      </p:sp>
    </p:spTree>
    <p:extLst>
      <p:ext uri="{BB962C8B-B14F-4D97-AF65-F5344CB8AC3E}">
        <p14:creationId xmlns:p14="http://schemas.microsoft.com/office/powerpoint/2010/main" val="130458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099B-CF04-AF3F-1DD9-C394C76FBA1D}"/>
              </a:ext>
            </a:extLst>
          </p:cNvPr>
          <p:cNvSpPr>
            <a:spLocks noGrp="1"/>
          </p:cNvSpPr>
          <p:nvPr>
            <p:ph type="title"/>
          </p:nvPr>
        </p:nvSpPr>
        <p:spPr/>
        <p:txBody>
          <a:bodyPr/>
          <a:lstStyle/>
          <a:p>
            <a:r>
              <a:rPr lang="es-AR" noProof="0" dirty="0"/>
              <a:t>Reingeniería de software</a:t>
            </a:r>
          </a:p>
        </p:txBody>
      </p:sp>
      <p:sp>
        <p:nvSpPr>
          <p:cNvPr id="3" name="Content Placeholder 2">
            <a:extLst>
              <a:ext uri="{FF2B5EF4-FFF2-40B4-BE49-F238E27FC236}">
                <a16:creationId xmlns:a16="http://schemas.microsoft.com/office/drawing/2014/main" id="{D59C7A5E-5B20-9E79-C5D6-4BB68C65E895}"/>
              </a:ext>
            </a:extLst>
          </p:cNvPr>
          <p:cNvSpPr>
            <a:spLocks noGrp="1"/>
          </p:cNvSpPr>
          <p:nvPr>
            <p:ph idx="1"/>
          </p:nvPr>
        </p:nvSpPr>
        <p:spPr>
          <a:xfrm>
            <a:off x="1141412" y="1892968"/>
            <a:ext cx="9905999" cy="4523874"/>
          </a:xfrm>
        </p:spPr>
        <p:txBody>
          <a:bodyPr>
            <a:normAutofit lnSpcReduction="10000"/>
          </a:bodyPr>
          <a:lstStyle/>
          <a:p>
            <a:r>
              <a:rPr lang="es-AR" noProof="0" dirty="0"/>
              <a:t>Diagnóstico: inestabilidad</a:t>
            </a:r>
          </a:p>
          <a:p>
            <a:r>
              <a:rPr lang="es-AR" noProof="0" dirty="0"/>
              <a:t>Perspectiva pragmática</a:t>
            </a:r>
          </a:p>
          <a:p>
            <a:r>
              <a:rPr lang="es-AR" noProof="0" dirty="0"/>
              <a:t>Modelo cíclico del proceso de reingeniería</a:t>
            </a:r>
          </a:p>
          <a:p>
            <a:pPr lvl="1"/>
            <a:r>
              <a:rPr lang="es-AR" noProof="0" dirty="0"/>
              <a:t>Análisis de inventarios</a:t>
            </a:r>
          </a:p>
          <a:p>
            <a:pPr lvl="1"/>
            <a:r>
              <a:rPr lang="es-AR" noProof="0" dirty="0"/>
              <a:t>Reestructuración de documentos</a:t>
            </a:r>
          </a:p>
          <a:p>
            <a:pPr lvl="1"/>
            <a:r>
              <a:rPr lang="es-AR" noProof="0" dirty="0"/>
              <a:t>Ingeniería inversa</a:t>
            </a:r>
          </a:p>
          <a:p>
            <a:pPr lvl="1"/>
            <a:r>
              <a:rPr lang="es-AR" noProof="0" dirty="0"/>
              <a:t>Reestructuración de software:</a:t>
            </a:r>
          </a:p>
          <a:p>
            <a:pPr lvl="2"/>
            <a:r>
              <a:rPr lang="es-AR" noProof="0" dirty="0"/>
              <a:t>Código</a:t>
            </a:r>
          </a:p>
          <a:p>
            <a:pPr lvl="2"/>
            <a:r>
              <a:rPr lang="es-AR" noProof="0" dirty="0"/>
              <a:t>Datos</a:t>
            </a:r>
          </a:p>
          <a:p>
            <a:pPr lvl="1"/>
            <a:r>
              <a:rPr lang="es-AR" noProof="0" dirty="0"/>
              <a:t>Ingeniería hacia adelante</a:t>
            </a:r>
          </a:p>
          <a:p>
            <a:pPr lvl="2"/>
            <a:endParaRPr lang="es-AR" noProof="0" dirty="0"/>
          </a:p>
        </p:txBody>
      </p:sp>
    </p:spTree>
    <p:extLst>
      <p:ext uri="{BB962C8B-B14F-4D97-AF65-F5344CB8AC3E}">
        <p14:creationId xmlns:p14="http://schemas.microsoft.com/office/powerpoint/2010/main" val="53950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8D4A-D3CB-5A55-14B5-6A06AFCFDD21}"/>
              </a:ext>
            </a:extLst>
          </p:cNvPr>
          <p:cNvSpPr>
            <a:spLocks noGrp="1"/>
          </p:cNvSpPr>
          <p:nvPr>
            <p:ph type="title"/>
          </p:nvPr>
        </p:nvSpPr>
        <p:spPr>
          <a:xfrm>
            <a:off x="1141410" y="4848367"/>
            <a:ext cx="9912355" cy="819355"/>
          </a:xfrm>
        </p:spPr>
        <p:txBody>
          <a:bodyPr/>
          <a:lstStyle/>
          <a:p>
            <a:pPr algn="ctr"/>
            <a:r>
              <a:rPr lang="es-AR" noProof="0" dirty="0"/>
              <a:t>Proceso de reingeniería de software</a:t>
            </a:r>
          </a:p>
        </p:txBody>
      </p:sp>
      <p:pic>
        <p:nvPicPr>
          <p:cNvPr id="6" name="Picture Placeholder 5" descr="Diagrama circular del proceso de reingeniería de software">
            <a:extLst>
              <a:ext uri="{FF2B5EF4-FFF2-40B4-BE49-F238E27FC236}">
                <a16:creationId xmlns:a16="http://schemas.microsoft.com/office/drawing/2014/main" id="{453FF2A0-DA7D-298B-27FA-6DF306FD2BEE}"/>
              </a:ext>
            </a:extLst>
          </p:cNvPr>
          <p:cNvPicPr>
            <a:picLocks noGrp="1" noChangeAspect="1"/>
          </p:cNvPicPr>
          <p:nvPr>
            <p:ph type="pic" idx="1"/>
          </p:nvPr>
        </p:nvPicPr>
        <p:blipFill>
          <a:blip r:embed="rId3"/>
          <a:srcRect l="25883" t="6712" b="1307"/>
          <a:stretch>
            <a:fillRect/>
          </a:stretch>
        </p:blipFill>
        <p:spPr>
          <a:xfrm>
            <a:off x="2422631" y="401591"/>
            <a:ext cx="7346738" cy="4374292"/>
          </a:xfrm>
        </p:spPr>
      </p:pic>
    </p:spTree>
    <p:extLst>
      <p:ext uri="{BB962C8B-B14F-4D97-AF65-F5344CB8AC3E}">
        <p14:creationId xmlns:p14="http://schemas.microsoft.com/office/powerpoint/2010/main" val="373128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71EB-53D4-50E5-011E-B4BE2CF83773}"/>
              </a:ext>
            </a:extLst>
          </p:cNvPr>
          <p:cNvSpPr>
            <a:spLocks noGrp="1"/>
          </p:cNvSpPr>
          <p:nvPr>
            <p:ph type="title"/>
          </p:nvPr>
        </p:nvSpPr>
        <p:spPr/>
        <p:txBody>
          <a:bodyPr/>
          <a:lstStyle/>
          <a:p>
            <a:r>
              <a:rPr lang="es-AR" noProof="0" dirty="0"/>
              <a:t>Análisis de inventarios</a:t>
            </a:r>
          </a:p>
        </p:txBody>
      </p:sp>
      <p:sp>
        <p:nvSpPr>
          <p:cNvPr id="3" name="Content Placeholder 2">
            <a:extLst>
              <a:ext uri="{FF2B5EF4-FFF2-40B4-BE49-F238E27FC236}">
                <a16:creationId xmlns:a16="http://schemas.microsoft.com/office/drawing/2014/main" id="{6C03628F-085C-FC0E-10CE-11425891DA27}"/>
              </a:ext>
            </a:extLst>
          </p:cNvPr>
          <p:cNvSpPr>
            <a:spLocks noGrp="1"/>
          </p:cNvSpPr>
          <p:nvPr>
            <p:ph idx="1"/>
          </p:nvPr>
        </p:nvSpPr>
        <p:spPr/>
        <p:txBody>
          <a:bodyPr/>
          <a:lstStyle/>
          <a:p>
            <a:r>
              <a:rPr lang="es-AR" noProof="0" dirty="0"/>
              <a:t>Listado de las piezas de software</a:t>
            </a:r>
          </a:p>
          <a:p>
            <a:r>
              <a:rPr lang="es-AR" noProof="0" dirty="0"/>
              <a:t>Incluye:</a:t>
            </a:r>
          </a:p>
          <a:p>
            <a:pPr lvl="1"/>
            <a:r>
              <a:rPr lang="es-AR" noProof="0" dirty="0"/>
              <a:t>Tamaño</a:t>
            </a:r>
          </a:p>
          <a:p>
            <a:pPr lvl="1"/>
            <a:r>
              <a:rPr lang="es-AR" noProof="0" dirty="0"/>
              <a:t>Tiempo de servicio</a:t>
            </a:r>
          </a:p>
          <a:p>
            <a:pPr lvl="1"/>
            <a:r>
              <a:rPr lang="es-AR" noProof="0" dirty="0"/>
              <a:t>Mantenibilidad</a:t>
            </a:r>
          </a:p>
          <a:p>
            <a:pPr lvl="1"/>
            <a:r>
              <a:rPr lang="es-AR" noProof="0" dirty="0"/>
              <a:t>Importancia en procesos de negocio</a:t>
            </a:r>
          </a:p>
          <a:p>
            <a:r>
              <a:rPr lang="es-AR" noProof="0" dirty="0"/>
              <a:t>Actualización regular</a:t>
            </a:r>
          </a:p>
          <a:p>
            <a:pPr lvl="1"/>
            <a:endParaRPr lang="es-AR" noProof="0" dirty="0"/>
          </a:p>
        </p:txBody>
      </p:sp>
    </p:spTree>
    <p:extLst>
      <p:ext uri="{BB962C8B-B14F-4D97-AF65-F5344CB8AC3E}">
        <p14:creationId xmlns:p14="http://schemas.microsoft.com/office/powerpoint/2010/main" val="10497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C38B-6927-651E-BF64-6C3F7D6344E4}"/>
              </a:ext>
            </a:extLst>
          </p:cNvPr>
          <p:cNvSpPr>
            <a:spLocks noGrp="1"/>
          </p:cNvSpPr>
          <p:nvPr>
            <p:ph type="title"/>
          </p:nvPr>
        </p:nvSpPr>
        <p:spPr/>
        <p:txBody>
          <a:bodyPr/>
          <a:lstStyle/>
          <a:p>
            <a:r>
              <a:rPr lang="es-AR" noProof="0" dirty="0"/>
              <a:t>Reestructuración de documentos</a:t>
            </a:r>
          </a:p>
        </p:txBody>
      </p:sp>
      <p:sp>
        <p:nvSpPr>
          <p:cNvPr id="3" name="Content Placeholder 2">
            <a:extLst>
              <a:ext uri="{FF2B5EF4-FFF2-40B4-BE49-F238E27FC236}">
                <a16:creationId xmlns:a16="http://schemas.microsoft.com/office/drawing/2014/main" id="{9C6EEBB8-ACE8-D153-1FB7-CAC3C0F58428}"/>
              </a:ext>
            </a:extLst>
          </p:cNvPr>
          <p:cNvSpPr>
            <a:spLocks noGrp="1"/>
          </p:cNvSpPr>
          <p:nvPr>
            <p:ph idx="1"/>
          </p:nvPr>
        </p:nvSpPr>
        <p:spPr/>
        <p:txBody>
          <a:bodyPr/>
          <a:lstStyle/>
          <a:p>
            <a:r>
              <a:rPr lang="es-AR" noProof="0" dirty="0"/>
              <a:t>Documentación en sistemas de legado: incompleta, desactualizada</a:t>
            </a:r>
          </a:p>
          <a:p>
            <a:r>
              <a:rPr lang="es-AR" noProof="0" dirty="0"/>
              <a:t>Cursos de acción</a:t>
            </a:r>
          </a:p>
          <a:p>
            <a:pPr lvl="1"/>
            <a:r>
              <a:rPr lang="es-AR" noProof="0" dirty="0"/>
              <a:t>Dejar cumplir su ciclo de vida</a:t>
            </a:r>
          </a:p>
          <a:p>
            <a:pPr lvl="1"/>
            <a:r>
              <a:rPr lang="es-AR" noProof="0" dirty="0"/>
              <a:t>Documentar de forma cíclica</a:t>
            </a:r>
          </a:p>
          <a:p>
            <a:pPr lvl="1"/>
            <a:r>
              <a:rPr lang="es-AR" noProof="0" dirty="0"/>
              <a:t>Documentación exhaustiva (pragmática)</a:t>
            </a:r>
          </a:p>
        </p:txBody>
      </p:sp>
    </p:spTree>
    <p:extLst>
      <p:ext uri="{BB962C8B-B14F-4D97-AF65-F5344CB8AC3E}">
        <p14:creationId xmlns:p14="http://schemas.microsoft.com/office/powerpoint/2010/main" val="2083802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{22E3A970-0080-49D6-9165-0F3682EF752B}TF6d5feb1e-e145-43f1-b745-cb4b54c5ee975d365c52-ce22229b0e48</Template>
  <TotalTime>85</TotalTime>
  <Words>2208</Words>
  <Application>Microsoft Office PowerPoint</Application>
  <PresentationFormat>Widescreen</PresentationFormat>
  <Paragraphs>199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Tw Cen MT</vt:lpstr>
      <vt:lpstr>Circuit</vt:lpstr>
      <vt:lpstr>Mantenimiento y reingeniería de sistemas</vt:lpstr>
      <vt:lpstr>Fundamento: cambio continuo de los sistemas</vt:lpstr>
      <vt:lpstr>Mantenibilidad</vt:lpstr>
      <vt:lpstr>Definición de mantenibilidad</vt:lpstr>
      <vt:lpstr>soportabilidad</vt:lpstr>
      <vt:lpstr>Reingeniería de software</vt:lpstr>
      <vt:lpstr>Proceso de reingeniería de software</vt:lpstr>
      <vt:lpstr>Análisis de inventarios</vt:lpstr>
      <vt:lpstr>Reestructuración de documentos</vt:lpstr>
      <vt:lpstr>Ingeniería inversa</vt:lpstr>
      <vt:lpstr>Reestructuración del software</vt:lpstr>
      <vt:lpstr>Ingeniería hacia adelante</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dc:creator>
  <cp:lastModifiedBy>Daniel</cp:lastModifiedBy>
  <cp:revision>8</cp:revision>
  <dcterms:created xsi:type="dcterms:W3CDTF">2025-06-25T23:52:22Z</dcterms:created>
  <dcterms:modified xsi:type="dcterms:W3CDTF">2025-06-26T01:17:50Z</dcterms:modified>
</cp:coreProperties>
</file>