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9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87BE"/>
    <a:srgbClr val="346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4" autoAdjust="0"/>
    <p:restoredTop sz="96391" autoAdjust="0"/>
  </p:normalViewPr>
  <p:slideViewPr>
    <p:cSldViewPr snapToGrid="0">
      <p:cViewPr varScale="1">
        <p:scale>
          <a:sx n="105" d="100"/>
          <a:sy n="105" d="100"/>
        </p:scale>
        <p:origin x="42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D523-4D3D-4F11-8579-2B4BF489780F}" type="datetimeFigureOut">
              <a:rPr lang="zh-CN" altLang="en-US" smtClean="0"/>
              <a:t>2025-01-15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B82E-EF7D-4A61-B6BF-9954BCE8A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12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lvl="0" algn="l">
              <a:spcBef>
                <a:spcPct val="0"/>
              </a:spcBef>
              <a:spcAft>
                <a:spcPct val="0"/>
              </a:spcAft>
              <a:defRPr lang="zh-CN" altLang="en-US" sz="2800" b="1" kern="1200">
                <a:solidFill>
                  <a:schemeClr val="accent1">
                    <a:lumMod val="75000"/>
                  </a:schemeClr>
                </a:solidFill>
                <a:latin typeface="微软雅黑"/>
                <a:ea typeface="微软雅黑"/>
              </a:defRPr>
            </a:lvl1pPr>
          </a:lstStyle>
          <a:p>
            <a:pPr lvl="0" algn="l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62207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>
            <a:extLst>
              <a:ext uri="{FF2B5EF4-FFF2-40B4-BE49-F238E27FC236}">
                <a16:creationId xmlns:a16="http://schemas.microsoft.com/office/drawing/2014/main" id="{97F35A0B-FE2F-4668-904C-CC63AD1F0FC2}"/>
              </a:ext>
            </a:extLst>
          </p:cNvPr>
          <p:cNvSpPr/>
          <p:nvPr userDrawn="1"/>
        </p:nvSpPr>
        <p:spPr>
          <a:xfrm rot="10800000">
            <a:off x="-5" y="198849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6230" h="1531133">
                <a:moveTo>
                  <a:pt x="12196230" y="0"/>
                </a:moveTo>
                <a:lnTo>
                  <a:pt x="12196230" y="1531133"/>
                </a:lnTo>
                <a:lnTo>
                  <a:pt x="0" y="1531133"/>
                </a:lnTo>
                <a:lnTo>
                  <a:pt x="0" y="898521"/>
                </a:lnTo>
                <a:lnTo>
                  <a:pt x="8039" y="901003"/>
                </a:lnTo>
                <a:cubicBezTo>
                  <a:pt x="2756296" y="1670803"/>
                  <a:pt x="7498255" y="1118846"/>
                  <a:pt x="10236233" y="536472"/>
                </a:cubicBezTo>
                <a:cubicBezTo>
                  <a:pt x="10783828" y="419997"/>
                  <a:pt x="11406709" y="250902"/>
                  <a:pt x="12063993" y="42949"/>
                </a:cubicBezTo>
                <a:lnTo>
                  <a:pt x="1219623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rot="0" vert="horz" wrap="square" lIns="91440" tIns="45720" rIns="91440" bIns="45720" numCol="1" spcCol="0" anchor="ctr" anchorCtr="0"/>
          <a:lstStyle/>
          <a:p>
            <a:pPr lvl="0" algn="ctr"/>
            <a:endParaRPr lang="zh-CN" altLang="en-US">
              <a:solidFill>
                <a:schemeClr val="lt1"/>
              </a:solidFill>
              <a:latin typeface="微软雅黑"/>
              <a:ea typeface="微软雅黑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0D81BFD-B01F-4BB2-897E-BCF698B4D939}"/>
              </a:ext>
            </a:extLst>
          </p:cNvPr>
          <p:cNvSpPr/>
          <p:nvPr userDrawn="1"/>
        </p:nvSpPr>
        <p:spPr>
          <a:xfrm rot="10800000">
            <a:off x="0" y="-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366837"/>
              <a:gd name="connsiteY0" fmla="*/ 1560914 h 1560914"/>
              <a:gd name="connsiteX1" fmla="*/ 0 w 12366837"/>
              <a:gd name="connsiteY1" fmla="*/ 1560914 h 1560914"/>
              <a:gd name="connsiteX2" fmla="*/ 0 w 12366837"/>
              <a:gd name="connsiteY2" fmla="*/ 537687 h 1560914"/>
              <a:gd name="connsiteX3" fmla="*/ 11146976 w 12366837"/>
              <a:gd name="connsiteY3" fmla="*/ 260933 h 1560914"/>
              <a:gd name="connsiteX4" fmla="*/ 12192000 w 12366837"/>
              <a:gd name="connsiteY4" fmla="*/ 73000 h 1560914"/>
              <a:gd name="connsiteX5" fmla="*/ 12192000 w 12366837"/>
              <a:gd name="connsiteY5" fmla="*/ 1560914 h 1560914"/>
              <a:gd name="connsiteX0" fmla="*/ 12192000 w 12192000"/>
              <a:gd name="connsiteY0" fmla="*/ 1575972 h 1575972"/>
              <a:gd name="connsiteX1" fmla="*/ 0 w 12192000"/>
              <a:gd name="connsiteY1" fmla="*/ 1575972 h 1575972"/>
              <a:gd name="connsiteX2" fmla="*/ 0 w 12192000"/>
              <a:gd name="connsiteY2" fmla="*/ 552745 h 1575972"/>
              <a:gd name="connsiteX3" fmla="*/ 11146976 w 12192000"/>
              <a:gd name="connsiteY3" fmla="*/ 275991 h 1575972"/>
              <a:gd name="connsiteX4" fmla="*/ 12192000 w 12192000"/>
              <a:gd name="connsiteY4" fmla="*/ 88058 h 1575972"/>
              <a:gd name="connsiteX5" fmla="*/ 12192000 w 12192000"/>
              <a:gd name="connsiteY5" fmla="*/ 1575972 h 1575972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582061">
                <a:moveTo>
                  <a:pt x="12192000" y="1582061"/>
                </a:moveTo>
                <a:lnTo>
                  <a:pt x="0" y="1582061"/>
                </a:lnTo>
                <a:lnTo>
                  <a:pt x="0" y="494090"/>
                </a:lnTo>
                <a:cubicBezTo>
                  <a:pt x="1770742" y="786856"/>
                  <a:pt x="7460343" y="1174928"/>
                  <a:pt x="12192000" y="0"/>
                </a:cubicBezTo>
                <a:lnTo>
                  <a:pt x="12192000" y="158206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txBody>
          <a:bodyPr wrap="square" anchor="ctr"/>
          <a:lstStyle/>
          <a:p>
            <a:pPr algn="ctr"/>
            <a:endParaRPr lang="zh-CN" altLang="en-US" sz="1800">
              <a:solidFill>
                <a:schemeClr val="lt1"/>
              </a:solidFill>
              <a:ea typeface="微软雅黑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749DFC0-FAEE-4545-9C02-DA31A7AFB7A0}"/>
              </a:ext>
            </a:extLst>
          </p:cNvPr>
          <p:cNvGrpSpPr/>
          <p:nvPr userDrawn="1"/>
        </p:nvGrpSpPr>
        <p:grpSpPr>
          <a:xfrm>
            <a:off x="1" y="6172200"/>
            <a:ext cx="12196231" cy="685800"/>
            <a:chOff x="1" y="3265418"/>
            <a:chExt cx="9143999" cy="2219421"/>
          </a:xfrm>
        </p:grpSpPr>
        <p:sp>
          <p:nvSpPr>
            <p:cNvPr id="10" name="任意多边形 14">
              <a:extLst>
                <a:ext uri="{FF2B5EF4-FFF2-40B4-BE49-F238E27FC236}">
                  <a16:creationId xmlns:a16="http://schemas.microsoft.com/office/drawing/2014/main" id="{ECD6A4BE-4C40-4FCB-A980-DE2DC4E997E3}"/>
                </a:ext>
              </a:extLst>
            </p:cNvPr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41136">
                  <a:moveTo>
                    <a:pt x="9143999" y="0"/>
                  </a:moveTo>
                  <a:lnTo>
                    <a:pt x="9143999" y="2041136"/>
                  </a:lnTo>
                  <a:lnTo>
                    <a:pt x="0" y="2041136"/>
                  </a:lnTo>
                  <a:lnTo>
                    <a:pt x="0" y="1197808"/>
                  </a:lnTo>
                  <a:lnTo>
                    <a:pt x="6027" y="1201117"/>
                  </a:lnTo>
                  <a:cubicBezTo>
                    <a:pt x="2066505" y="2227329"/>
                    <a:pt x="5621740" y="1491521"/>
                    <a:pt x="7674511" y="715165"/>
                  </a:cubicBezTo>
                  <a:cubicBezTo>
                    <a:pt x="8085065" y="559894"/>
                    <a:pt x="8552064" y="334475"/>
                    <a:pt x="9044856" y="572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 rot="0" vert="horz" wrap="square" lIns="91440" tIns="45720" rIns="91440" bIns="45720" numCol="1" spcCol="0" anchor="ctr" anchorCtr="0"/>
            <a:lstStyle/>
            <a:p>
              <a:pPr lvl="0" algn="ctr"/>
              <a:endParaRPr lang="zh-CN" altLang="en-US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" name="任意多边形 17">
              <a:extLst>
                <a:ext uri="{FF2B5EF4-FFF2-40B4-BE49-F238E27FC236}">
                  <a16:creationId xmlns:a16="http://schemas.microsoft.com/office/drawing/2014/main" id="{78751DE8-0FF8-49B0-B7A7-EDEB91E34469}"/>
                </a:ext>
              </a:extLst>
            </p:cNvPr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1634449">
                  <a:moveTo>
                    <a:pt x="9143999" y="0"/>
                  </a:moveTo>
                  <a:lnTo>
                    <a:pt x="9143999" y="654960"/>
                  </a:lnTo>
                  <a:lnTo>
                    <a:pt x="9143999" y="711422"/>
                  </a:lnTo>
                  <a:lnTo>
                    <a:pt x="9143999" y="1634449"/>
                  </a:lnTo>
                  <a:lnTo>
                    <a:pt x="0" y="1634449"/>
                  </a:lnTo>
                  <a:lnTo>
                    <a:pt x="0" y="711422"/>
                  </a:lnTo>
                  <a:lnTo>
                    <a:pt x="0" y="654960"/>
                  </a:lnTo>
                  <a:lnTo>
                    <a:pt x="0" y="397663"/>
                  </a:lnTo>
                  <a:lnTo>
                    <a:pt x="303379" y="455955"/>
                  </a:lnTo>
                  <a:cubicBezTo>
                    <a:pt x="2685816" y="870492"/>
                    <a:pt x="6241504" y="533735"/>
                    <a:pt x="8360497" y="161074"/>
                  </a:cubicBezTo>
                  <a:cubicBezTo>
                    <a:pt x="8544757" y="128669"/>
                    <a:pt x="8739002" y="90135"/>
                    <a:pt x="8941037" y="4610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txBody>
            <a:bodyPr anchor="ctr"/>
            <a:lstStyle/>
            <a:p>
              <a:pPr lvl="0" algn="ctr"/>
              <a:endParaRPr lang="zh-CN" altLang="en-US" sz="1800">
                <a:solidFill>
                  <a:schemeClr val="lt1"/>
                </a:solidFill>
                <a:ea typeface="微软雅黑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F37AD40E-2036-45B7-BC94-D0322D23B78D}"/>
              </a:ext>
            </a:extLst>
          </p:cNvPr>
          <p:cNvSpPr/>
          <p:nvPr userDrawn="1"/>
        </p:nvSpPr>
        <p:spPr>
          <a:xfrm>
            <a:off x="590709" y="6567340"/>
            <a:ext cx="671338" cy="230832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altLang="zh-CN" sz="900" b="1" kern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VirtualMe</a:t>
            </a:r>
            <a:endParaRPr lang="zh-CN" altLang="en-US" sz="900" b="0" kern="100" dirty="0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ea typeface="微软雅黑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8CEF37C-5C22-41BE-A198-9DB33FF78D68}"/>
              </a:ext>
            </a:extLst>
          </p:cNvPr>
          <p:cNvSpPr txBox="1"/>
          <p:nvPr userDrawn="1"/>
        </p:nvSpPr>
        <p:spPr>
          <a:xfrm>
            <a:off x="11387205" y="6553200"/>
            <a:ext cx="253933" cy="2319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anchor="ctr"/>
          <a:lstStyle/>
          <a:p>
            <a:pPr algn="ctr"/>
            <a:fld id="{67453A0D-3F3B-4234-A7FD-07A539CD3F9D}" type="slidenum">
              <a:rPr lang="zh-CN" altLang="en-US" sz="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‹#›</a:t>
            </a:fld>
            <a:endParaRPr lang="zh-CN" altLang="en-US" sz="800" b="1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ea typeface="微软雅黑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4AD71D-FE6A-4C2C-B7BD-67FD581D860D}"/>
              </a:ext>
            </a:extLst>
          </p:cNvPr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049000" y="203200"/>
            <a:ext cx="5842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4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7333">
          <p15:clr>
            <a:srgbClr val="F26B43"/>
          </p15:clr>
        </p15:guide>
        <p15:guide id="1" pos="34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don.com/76757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上周</a:t>
            </a:r>
            <a:r>
              <a:rPr lang="en-US" altLang="zh-CN" dirty="0"/>
              <a:t>TODO</a:t>
            </a:r>
            <a:r>
              <a:rPr lang="zh-CN" altLang="en-US" dirty="0"/>
              <a:t>：</a:t>
            </a:r>
          </a:p>
        </p:txBody>
      </p:sp>
      <p:sp>
        <p:nvSpPr>
          <p:cNvPr id="17" name="Rectangle 33"/>
          <p:cNvSpPr/>
          <p:nvPr/>
        </p:nvSpPr>
        <p:spPr>
          <a:xfrm>
            <a:off x="550862" y="885758"/>
            <a:ext cx="11090275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kern="0" dirty="0">
                <a:latin typeface="微软雅黑"/>
                <a:ea typeface="微软雅黑"/>
              </a:rPr>
              <a:t>要解决数据不平衡：冗余动作例如鼠标悬停占比过高、标签比例不平衡，大多数是代码编写。继续收数据。</a:t>
            </a:r>
            <a:endParaRPr lang="en-US" altLang="zh-CN" kern="0" dirty="0"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kern="0" dirty="0">
                <a:latin typeface="微软雅黑"/>
                <a:ea typeface="微软雅黑"/>
              </a:rPr>
              <a:t>继续推模型侧的进度</a:t>
            </a:r>
            <a:endParaRPr lang="en-US" altLang="zh-CN" kern="0" dirty="0"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endParaRPr lang="zh-CN" altLang="en-US" kern="0" dirty="0">
              <a:latin typeface="微软雅黑"/>
              <a:ea typeface="微软雅黑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4816BC45-2BD8-E5E2-EF24-69883433B586}"/>
              </a:ext>
            </a:extLst>
          </p:cNvPr>
          <p:cNvSpPr txBox="1">
            <a:spLocks/>
          </p:cNvSpPr>
          <p:nvPr/>
        </p:nvSpPr>
        <p:spPr>
          <a:xfrm>
            <a:off x="482601" y="2054999"/>
            <a:ext cx="10972800" cy="5334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>
                <a:solidFill>
                  <a:schemeClr val="accent1">
                    <a:lumMod val="75000"/>
                  </a:schemeClr>
                </a:solidFill>
                <a:latin typeface="微软雅黑"/>
                <a:ea typeface="微软雅黑"/>
                <a:cs typeface="+mj-cs"/>
              </a:defRPr>
            </a:lvl1pPr>
          </a:lstStyle>
          <a:p>
            <a:r>
              <a:rPr lang="zh-CN" altLang="en-US" dirty="0"/>
              <a:t>周会记录（华为提的建议）：</a:t>
            </a:r>
            <a:endParaRPr lang="en-US" dirty="0"/>
          </a:p>
        </p:txBody>
      </p:sp>
      <p:sp>
        <p:nvSpPr>
          <p:cNvPr id="4" name="Rectangle 33">
            <a:extLst>
              <a:ext uri="{FF2B5EF4-FFF2-40B4-BE49-F238E27FC236}">
                <a16:creationId xmlns:a16="http://schemas.microsoft.com/office/drawing/2014/main" id="{318B2DFB-405B-E96A-5B2B-AC9633057B0F}"/>
              </a:ext>
            </a:extLst>
          </p:cNvPr>
          <p:cNvSpPr/>
          <p:nvPr/>
        </p:nvSpPr>
        <p:spPr>
          <a:xfrm>
            <a:off x="550863" y="2588399"/>
            <a:ext cx="11090275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kern="0" dirty="0">
                <a:latin typeface="微软雅黑"/>
                <a:ea typeface="微软雅黑"/>
              </a:rPr>
              <a:t>记录</a:t>
            </a:r>
            <a:r>
              <a:rPr lang="en-US" altLang="zh-CN" b="1" kern="0" dirty="0">
                <a:latin typeface="微软雅黑"/>
                <a:ea typeface="微软雅黑"/>
              </a:rPr>
              <a:t>IDE</a:t>
            </a:r>
            <a:r>
              <a:rPr lang="zh-CN" altLang="en-US" b="1" kern="0" dirty="0">
                <a:latin typeface="微软雅黑"/>
                <a:ea typeface="微软雅黑"/>
              </a:rPr>
              <a:t>反馈</a:t>
            </a:r>
            <a:r>
              <a:rPr lang="zh-CN" altLang="en-US" kern="0" dirty="0">
                <a:latin typeface="微软雅黑"/>
                <a:ea typeface="微软雅黑"/>
              </a:rPr>
              <a:t>情况（终端执行已有、消息提醒、错误建议）</a:t>
            </a:r>
            <a:endParaRPr lang="en-US" altLang="zh-CN" kern="0" dirty="0"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kern="0" dirty="0">
                <a:latin typeface="微软雅黑"/>
                <a:ea typeface="微软雅黑"/>
              </a:rPr>
              <a:t>记录快照用于还原操作现场，追溯操作因果，后续需要快照全局仓库代码地图，不再实时计算</a:t>
            </a:r>
            <a:r>
              <a:rPr lang="en-US" altLang="zh-CN" kern="0" dirty="0">
                <a:latin typeface="微软雅黑"/>
                <a:ea typeface="微软雅黑"/>
              </a:rPr>
              <a:t>ref</a:t>
            </a:r>
            <a:r>
              <a:rPr lang="zh-CN" altLang="en-US" kern="0" dirty="0">
                <a:latin typeface="微软雅黑"/>
                <a:ea typeface="微软雅黑"/>
              </a:rPr>
              <a:t>，通过压缩解决存储问题（完整快照可能更好）：调研</a:t>
            </a:r>
            <a:r>
              <a:rPr lang="en-US" altLang="zh-CN" kern="0" dirty="0">
                <a:latin typeface="微软雅黑"/>
                <a:ea typeface="微软雅黑"/>
              </a:rPr>
              <a:t>git</a:t>
            </a:r>
            <a:r>
              <a:rPr lang="zh-CN" altLang="en-US" kern="0" dirty="0">
                <a:latin typeface="微软雅黑"/>
                <a:ea typeface="微软雅黑"/>
              </a:rPr>
              <a:t>的压缩算法，增加</a:t>
            </a:r>
            <a:r>
              <a:rPr lang="zh-CN" altLang="en-US" b="1" kern="0" dirty="0">
                <a:latin typeface="微软雅黑"/>
                <a:ea typeface="微软雅黑"/>
              </a:rPr>
              <a:t>代码快照</a:t>
            </a:r>
            <a:r>
              <a:rPr lang="zh-CN" altLang="en-US" kern="0" dirty="0">
                <a:latin typeface="微软雅黑"/>
                <a:ea typeface="微软雅黑"/>
              </a:rPr>
              <a:t>保存</a:t>
            </a:r>
            <a:r>
              <a:rPr lang="en-US" altLang="zh-CN" kern="0" dirty="0">
                <a:latin typeface="微软雅黑"/>
                <a:ea typeface="微软雅黑"/>
              </a:rPr>
              <a:t>feature</a:t>
            </a:r>
            <a:r>
              <a:rPr lang="zh-CN" altLang="en-US" kern="0" dirty="0">
                <a:latin typeface="微软雅黑"/>
                <a:ea typeface="微软雅黑"/>
              </a:rPr>
              <a:t>；</a:t>
            </a:r>
            <a:r>
              <a:rPr lang="zh-CN" altLang="en-US" strike="sngStrike" kern="0" dirty="0">
                <a:latin typeface="微软雅黑"/>
                <a:ea typeface="微软雅黑"/>
              </a:rPr>
              <a:t>课题二可能需要提供保存</a:t>
            </a:r>
            <a:r>
              <a:rPr lang="zh-CN" altLang="en-US" b="1" strike="sngStrike" kern="0" dirty="0">
                <a:latin typeface="微软雅黑"/>
                <a:ea typeface="微软雅黑"/>
              </a:rPr>
              <a:t>代码地图快照</a:t>
            </a:r>
            <a:r>
              <a:rPr lang="zh-CN" altLang="en-US" strike="sngStrike" kern="0" dirty="0">
                <a:latin typeface="微软雅黑"/>
                <a:ea typeface="微软雅黑"/>
              </a:rPr>
              <a:t>的功能</a:t>
            </a:r>
            <a:endParaRPr lang="en-US" altLang="zh-CN" strike="sngStrike" kern="0" dirty="0"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kern="0" dirty="0">
                <a:latin typeface="微软雅黑"/>
                <a:ea typeface="微软雅黑"/>
              </a:rPr>
              <a:t>模型：通用基座</a:t>
            </a:r>
            <a:r>
              <a:rPr lang="en-US" altLang="zh-CN" kern="0" dirty="0">
                <a:latin typeface="微软雅黑"/>
                <a:ea typeface="微软雅黑"/>
              </a:rPr>
              <a:t>+</a:t>
            </a:r>
            <a:r>
              <a:rPr lang="zh-CN" altLang="en-US" kern="0" dirty="0">
                <a:latin typeface="微软雅黑"/>
                <a:ea typeface="微软雅黑"/>
              </a:rPr>
              <a:t>用户特征？</a:t>
            </a:r>
            <a:r>
              <a:rPr lang="en-US" altLang="zh-CN" kern="0" dirty="0">
                <a:latin typeface="微软雅黑"/>
                <a:ea typeface="微软雅黑"/>
              </a:rPr>
              <a:t>cursor</a:t>
            </a:r>
            <a:r>
              <a:rPr lang="zh-CN" altLang="en-US" kern="0" dirty="0">
                <a:latin typeface="微软雅黑"/>
                <a:ea typeface="微软雅黑"/>
              </a:rPr>
              <a:t>用了</a:t>
            </a:r>
            <a:r>
              <a:rPr lang="en-US" altLang="zh-CN" kern="0" dirty="0">
                <a:latin typeface="微软雅黑"/>
                <a:ea typeface="微软雅黑"/>
              </a:rPr>
              <a:t>70BLlama</a:t>
            </a:r>
            <a:r>
              <a:rPr lang="zh-CN" altLang="en-US" kern="0" dirty="0">
                <a:latin typeface="微软雅黑"/>
                <a:ea typeface="微软雅黑"/>
              </a:rPr>
              <a:t>精调预测编辑位置，基于代码树理解。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kern="0" dirty="0">
                <a:latin typeface="微软雅黑"/>
                <a:ea typeface="微软雅黑"/>
              </a:rPr>
              <a:t>收的数据项目类型：可以多样化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endParaRPr lang="zh-CN" altLang="en-US" kern="0" dirty="0"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endParaRPr lang="zh-CN" altLang="en-US" kern="0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08121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20C1C-00E7-2191-882B-DEACFAA43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B2E51-8C69-EF15-814A-C65F7C98BAC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本周进度：</a:t>
            </a:r>
          </a:p>
        </p:txBody>
      </p:sp>
      <p:sp>
        <p:nvSpPr>
          <p:cNvPr id="17" name="Rectangle 33">
            <a:extLst>
              <a:ext uri="{FF2B5EF4-FFF2-40B4-BE49-F238E27FC236}">
                <a16:creationId xmlns:a16="http://schemas.microsoft.com/office/drawing/2014/main" id="{0BEAC7FD-05EC-61CB-14E7-030D178764D6}"/>
              </a:ext>
            </a:extLst>
          </p:cNvPr>
          <p:cNvSpPr/>
          <p:nvPr/>
        </p:nvSpPr>
        <p:spPr>
          <a:xfrm>
            <a:off x="550862" y="885758"/>
            <a:ext cx="11090275" cy="6275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b="1" kern="0" dirty="0">
                <a:latin typeface="微软雅黑"/>
                <a:ea typeface="微软雅黑"/>
              </a:rPr>
              <a:t>更新了</a:t>
            </a:r>
            <a:r>
              <a:rPr lang="en-US" altLang="zh-CN" b="1" kern="0" dirty="0" err="1">
                <a:latin typeface="微软雅黑"/>
                <a:ea typeface="微软雅黑"/>
              </a:rPr>
              <a:t>virtualme</a:t>
            </a:r>
            <a:r>
              <a:rPr lang="zh-CN" altLang="en-US" b="1" kern="0" dirty="0">
                <a:latin typeface="微软雅黑"/>
                <a:ea typeface="微软雅黑"/>
              </a:rPr>
              <a:t>插件</a:t>
            </a:r>
            <a:r>
              <a:rPr lang="en-US" altLang="zh-CN" b="1" kern="0" dirty="0">
                <a:latin typeface="微软雅黑"/>
                <a:ea typeface="微软雅黑"/>
              </a:rPr>
              <a:t>0.2.1</a:t>
            </a:r>
            <a:r>
              <a:rPr lang="zh-CN" altLang="en-US" b="1" kern="0" dirty="0">
                <a:latin typeface="微软雅黑"/>
                <a:ea typeface="微软雅黑"/>
              </a:rPr>
              <a:t>版本</a:t>
            </a:r>
            <a:r>
              <a:rPr lang="zh-CN" altLang="en-US" kern="0" dirty="0">
                <a:latin typeface="微软雅黑"/>
                <a:ea typeface="微软雅黑"/>
              </a:rPr>
              <a:t>，完善了数据处理逻辑，</a:t>
            </a:r>
            <a:r>
              <a:rPr lang="zh-CN" altLang="en-US" b="1" kern="0" dirty="0">
                <a:latin typeface="微软雅黑"/>
                <a:ea typeface="微软雅黑"/>
              </a:rPr>
              <a:t>去除过滤了很多冗余数据，增加有效数据的密度</a:t>
            </a:r>
            <a:r>
              <a:rPr lang="zh-CN" altLang="en-US" kern="0" dirty="0">
                <a:latin typeface="微软雅黑"/>
                <a:ea typeface="微软雅黑"/>
              </a:rPr>
              <a:t>。当前版本基本已经</a:t>
            </a:r>
            <a:r>
              <a:rPr lang="en-US" altLang="zh-CN" kern="0" dirty="0">
                <a:latin typeface="微软雅黑"/>
                <a:ea typeface="微软雅黑"/>
              </a:rPr>
              <a:t>100%</a:t>
            </a:r>
            <a:r>
              <a:rPr lang="zh-CN" altLang="en-US" kern="0" dirty="0">
                <a:latin typeface="微软雅黑"/>
                <a:ea typeface="微软雅黑"/>
              </a:rPr>
              <a:t>利用了</a:t>
            </a:r>
            <a:r>
              <a:rPr lang="en-US" altLang="zh-CN" kern="0" dirty="0" err="1">
                <a:latin typeface="微软雅黑"/>
                <a:ea typeface="微软雅黑"/>
              </a:rPr>
              <a:t>vscode</a:t>
            </a:r>
            <a:r>
              <a:rPr lang="zh-CN" altLang="en-US" kern="0" dirty="0">
                <a:latin typeface="微软雅黑"/>
                <a:ea typeface="微软雅黑"/>
              </a:rPr>
              <a:t>能调取的动作和数据。存在一些问题或许已难以解决：例如在工件上操作的</a:t>
            </a:r>
            <a:r>
              <a:rPr lang="zh-CN" altLang="en-US" b="1" kern="0" dirty="0">
                <a:latin typeface="微软雅黑"/>
                <a:ea typeface="微软雅黑"/>
              </a:rPr>
              <a:t>某些</a:t>
            </a:r>
            <a:r>
              <a:rPr lang="en-US" altLang="zh-CN" kern="0" dirty="0">
                <a:latin typeface="微软雅黑"/>
                <a:ea typeface="微软雅黑"/>
              </a:rPr>
              <a:t>IDE</a:t>
            </a:r>
            <a:r>
              <a:rPr lang="zh-CN" altLang="en-US" kern="0" dirty="0">
                <a:latin typeface="微软雅黑"/>
                <a:ea typeface="微软雅黑"/>
              </a:rPr>
              <a:t>命令获取不到特别详细的工件位置信息，粒度只能到文件。</a:t>
            </a:r>
            <a:endParaRPr lang="en-US" altLang="zh-CN" kern="0" dirty="0"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b="1" kern="0" dirty="0">
                <a:latin typeface="微软雅黑"/>
                <a:ea typeface="微软雅黑"/>
              </a:rPr>
              <a:t>进一步收数据</a:t>
            </a:r>
            <a:r>
              <a:rPr lang="zh-CN" altLang="en-US" kern="0" dirty="0">
                <a:latin typeface="微软雅黑"/>
                <a:ea typeface="微软雅黑"/>
              </a:rPr>
              <a:t>：增加标签为配置环境的项目数据</a:t>
            </a:r>
            <a:r>
              <a:rPr lang="en-US" altLang="zh-CN" kern="0" dirty="0">
                <a:latin typeface="微软雅黑"/>
                <a:ea typeface="微软雅黑"/>
              </a:rPr>
              <a:t>500+</a:t>
            </a:r>
            <a:r>
              <a:rPr lang="zh-CN" altLang="en-US" kern="0" dirty="0">
                <a:latin typeface="微软雅黑"/>
                <a:ea typeface="微软雅黑"/>
              </a:rPr>
              <a:t>条（</a:t>
            </a:r>
            <a:r>
              <a:rPr lang="en-US" altLang="zh-CN" kern="0" dirty="0">
                <a:latin typeface="微软雅黑"/>
                <a:ea typeface="微软雅黑"/>
              </a:rPr>
              <a:t>python, nodejs</a:t>
            </a:r>
            <a:r>
              <a:rPr lang="zh-CN" altLang="en-US" kern="0" dirty="0">
                <a:latin typeface="微软雅黑"/>
                <a:ea typeface="微软雅黑"/>
              </a:rPr>
              <a:t>）。观察发现</a:t>
            </a:r>
            <a:r>
              <a:rPr lang="en-US" altLang="zh-CN" kern="0" dirty="0" err="1">
                <a:latin typeface="微软雅黑"/>
                <a:ea typeface="微软雅黑"/>
              </a:rPr>
              <a:t>raw_data</a:t>
            </a:r>
            <a:r>
              <a:rPr lang="zh-CN" altLang="en-US" kern="0" dirty="0">
                <a:latin typeface="微软雅黑"/>
                <a:ea typeface="微软雅黑"/>
              </a:rPr>
              <a:t>的条目数量不具备代表性，由人工触发的真实有效的动作数量只有后端清理后才能知道。比如</a:t>
            </a:r>
            <a:r>
              <a:rPr lang="en-US" altLang="zh-CN" kern="0" dirty="0">
                <a:latin typeface="微软雅黑"/>
                <a:ea typeface="微软雅黑"/>
              </a:rPr>
              <a:t>nodejs</a:t>
            </a:r>
            <a:r>
              <a:rPr lang="zh-CN" altLang="en-US" kern="0" dirty="0">
                <a:latin typeface="微软雅黑"/>
                <a:ea typeface="微软雅黑"/>
              </a:rPr>
              <a:t>在包管理时对</a:t>
            </a:r>
            <a:r>
              <a:rPr lang="en-US" altLang="zh-CN" kern="0" dirty="0" err="1">
                <a:latin typeface="微软雅黑"/>
                <a:ea typeface="微软雅黑"/>
              </a:rPr>
              <a:t>node_modules</a:t>
            </a:r>
            <a:r>
              <a:rPr lang="zh-CN" altLang="en-US" kern="0" dirty="0">
                <a:latin typeface="微软雅黑"/>
                <a:ea typeface="微软雅黑"/>
              </a:rPr>
              <a:t>文件夹下的变动都会被记录。</a:t>
            </a:r>
            <a:endParaRPr lang="en-US" altLang="zh-CN" kern="0" dirty="0"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b="1" kern="0" dirty="0">
                <a:latin typeface="微软雅黑"/>
                <a:ea typeface="微软雅黑"/>
                <a:hlinkClick r:id="rId2"/>
              </a:rPr>
              <a:t>调研了程序员认知负荷理论</a:t>
            </a:r>
            <a:r>
              <a:rPr lang="zh-CN" altLang="en-US" b="1" kern="0" dirty="0">
                <a:latin typeface="微软雅黑"/>
                <a:ea typeface="微软雅黑"/>
              </a:rPr>
              <a:t>，</a:t>
            </a:r>
            <a:r>
              <a:rPr lang="zh-CN" altLang="en-US" kern="0" dirty="0">
                <a:latin typeface="微软雅黑"/>
                <a:ea typeface="微软雅黑"/>
              </a:rPr>
              <a:t>该理论主要用于评估和指导代码质量和架构设计：</a:t>
            </a:r>
            <a:br>
              <a:rPr lang="en-US" altLang="zh-CN" kern="0" dirty="0">
                <a:latin typeface="微软雅黑"/>
                <a:ea typeface="微软雅黑"/>
              </a:rPr>
            </a:br>
            <a:r>
              <a:rPr lang="zh-CN" altLang="en-US" kern="0" dirty="0">
                <a:latin typeface="微软雅黑"/>
                <a:ea typeface="微软雅黑"/>
              </a:rPr>
              <a:t>认知负荷：开发人员在浏览代码时感到的困惑程度。</a:t>
            </a:r>
            <a:br>
              <a:rPr lang="en-US" altLang="zh-CN" kern="0" dirty="0">
                <a:latin typeface="微软雅黑"/>
                <a:ea typeface="微软雅黑"/>
              </a:rPr>
            </a:br>
            <a:r>
              <a:rPr lang="zh-CN" altLang="en-US" kern="0" dirty="0">
                <a:latin typeface="微软雅黑"/>
                <a:ea typeface="微软雅黑"/>
              </a:rPr>
              <a:t>在阅读代码时，你会将变量的值、控制流逻辑和调用顺序等信息放入大脑。普通人的工作记忆中大约能同时存储四个这样的信息块。一旦认知负荷达到这个阈值，理解代码就会变得异常困难。</a:t>
            </a:r>
            <a:br>
              <a:rPr lang="en-US" altLang="zh-CN" kern="0" dirty="0">
                <a:latin typeface="微软雅黑"/>
                <a:ea typeface="微软雅黑"/>
              </a:rPr>
            </a:br>
            <a:r>
              <a:rPr lang="zh-CN" altLang="en-US" kern="0" dirty="0">
                <a:latin typeface="微软雅黑"/>
                <a:ea typeface="微软雅黑"/>
              </a:rPr>
              <a:t>对于</a:t>
            </a:r>
            <a:r>
              <a:rPr lang="en-US" altLang="zh-CN" kern="0" dirty="0" err="1">
                <a:latin typeface="微软雅黑"/>
                <a:ea typeface="微软雅黑"/>
              </a:rPr>
              <a:t>virtualme</a:t>
            </a:r>
            <a:r>
              <a:rPr lang="zh-CN" altLang="en-US" kern="0" dirty="0">
                <a:latin typeface="微软雅黑"/>
                <a:ea typeface="微软雅黑"/>
              </a:rPr>
              <a:t>的帮助：利用数据，</a:t>
            </a:r>
            <a:r>
              <a:rPr lang="zh-CN" altLang="en-US" b="1" kern="0" dirty="0">
                <a:latin typeface="微软雅黑"/>
                <a:ea typeface="微软雅黑"/>
              </a:rPr>
              <a:t>量化评估开发者对每个对象（可以是工件、文件或关键词）的认知负荷，定位开发者对哪些东西存在理解困难。</a:t>
            </a:r>
            <a:r>
              <a:rPr lang="zh-CN" altLang="en-US" kern="0" dirty="0">
                <a:latin typeface="微软雅黑"/>
                <a:ea typeface="微软雅黑"/>
              </a:rPr>
              <a:t>需要算法方案，例如怎么定义信息块及其数量，对象怎么定义。</a:t>
            </a:r>
            <a:br>
              <a:rPr lang="en-US" altLang="zh-CN" kern="0" dirty="0">
                <a:latin typeface="微软雅黑"/>
                <a:ea typeface="微软雅黑"/>
              </a:rPr>
            </a:br>
            <a:r>
              <a:rPr lang="zh-CN" altLang="en-US" kern="0" dirty="0">
                <a:latin typeface="微软雅黑"/>
                <a:ea typeface="微软雅黑"/>
              </a:rPr>
              <a:t>量化认知值（加入到模型输入）先看</a:t>
            </a:r>
            <a:r>
              <a:rPr lang="en-US" altLang="zh-CN" kern="0" dirty="0" err="1">
                <a:latin typeface="微软雅黑"/>
                <a:ea typeface="微软雅黑"/>
              </a:rPr>
              <a:t>git:paper-reading</a:t>
            </a:r>
            <a:endParaRPr lang="en-US" altLang="zh-CN" kern="0" dirty="0"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kern="0" dirty="0">
                <a:latin typeface="微软雅黑"/>
                <a:ea typeface="微软雅黑"/>
              </a:rPr>
              <a:t>实际操作过程中发现：</a:t>
            </a:r>
            <a:r>
              <a:rPr lang="zh-CN" altLang="en-US" b="1" kern="0" dirty="0">
                <a:latin typeface="微软雅黑"/>
                <a:ea typeface="微软雅黑"/>
              </a:rPr>
              <a:t>人智交互记录也有用</a:t>
            </a:r>
            <a:r>
              <a:rPr lang="zh-CN" altLang="en-US" kern="0" dirty="0">
                <a:latin typeface="微软雅黑"/>
                <a:ea typeface="微软雅黑"/>
              </a:rPr>
              <a:t>，比如在之前的聊天中问过</a:t>
            </a:r>
            <a:r>
              <a:rPr lang="en-US" altLang="zh-CN" kern="0" dirty="0">
                <a:latin typeface="微软雅黑"/>
                <a:ea typeface="微软雅黑"/>
              </a:rPr>
              <a:t>AI</a:t>
            </a:r>
            <a:r>
              <a:rPr lang="zh-CN" altLang="en-US" kern="0" dirty="0">
                <a:latin typeface="微软雅黑"/>
                <a:ea typeface="微软雅黑"/>
              </a:rPr>
              <a:t>什么东西。这个</a:t>
            </a:r>
            <a:r>
              <a:rPr lang="en-US" altLang="zh-CN" kern="0" dirty="0">
                <a:latin typeface="微软雅黑"/>
                <a:ea typeface="微软雅黑"/>
              </a:rPr>
              <a:t>feature</a:t>
            </a:r>
            <a:r>
              <a:rPr lang="zh-CN" altLang="en-US" kern="0" dirty="0">
                <a:latin typeface="微软雅黑"/>
                <a:ea typeface="微软雅黑"/>
              </a:rPr>
              <a:t>只能以后再加了。</a:t>
            </a:r>
          </a:p>
        </p:txBody>
      </p:sp>
    </p:spTree>
    <p:extLst>
      <p:ext uri="{BB962C8B-B14F-4D97-AF65-F5344CB8AC3E}">
        <p14:creationId xmlns:p14="http://schemas.microsoft.com/office/powerpoint/2010/main" val="277271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9CA3E-1C9B-8F60-78A3-C0D8861B4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A0759-AF64-2BCB-589D-3AE6D588FFE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下周计划：</a:t>
            </a:r>
          </a:p>
        </p:txBody>
      </p:sp>
      <p:sp>
        <p:nvSpPr>
          <p:cNvPr id="17" name="Rectangle 33">
            <a:extLst>
              <a:ext uri="{FF2B5EF4-FFF2-40B4-BE49-F238E27FC236}">
                <a16:creationId xmlns:a16="http://schemas.microsoft.com/office/drawing/2014/main" id="{7EEC07C9-7CD9-E020-A29F-9A3B63321B86}"/>
              </a:ext>
            </a:extLst>
          </p:cNvPr>
          <p:cNvSpPr/>
          <p:nvPr/>
        </p:nvSpPr>
        <p:spPr>
          <a:xfrm>
            <a:off x="550862" y="885758"/>
            <a:ext cx="11090275" cy="5219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1" kern="0" dirty="0">
                <a:latin typeface="微软雅黑"/>
                <a:ea typeface="微软雅黑"/>
              </a:rPr>
              <a:t>继续收数据伴随插件更新</a:t>
            </a:r>
            <a:r>
              <a:rPr lang="zh-CN" altLang="en-US" sz="1600" kern="0" dirty="0">
                <a:latin typeface="微软雅黑"/>
                <a:ea typeface="微软雅黑"/>
              </a:rPr>
              <a:t>，项目类型不一样，数据会出现不同问题，要跟进修复和改进。但是信息量已经够了，后端可以清洗和预处理，有问题的数据应该不影响模型训练。我这边找了</a:t>
            </a:r>
            <a:r>
              <a:rPr lang="en-US" altLang="zh-CN" sz="1600" kern="0" dirty="0">
                <a:latin typeface="微软雅黑"/>
                <a:ea typeface="微软雅黑"/>
              </a:rPr>
              <a:t>3</a:t>
            </a:r>
            <a:r>
              <a:rPr lang="zh-CN" altLang="en-US" sz="1600" kern="0" dirty="0">
                <a:latin typeface="微软雅黑"/>
                <a:ea typeface="微软雅黑"/>
              </a:rPr>
              <a:t>个人，加上自己</a:t>
            </a:r>
            <a:r>
              <a:rPr lang="en-US" altLang="zh-CN" sz="1600" kern="0" dirty="0">
                <a:latin typeface="微软雅黑"/>
                <a:ea typeface="微软雅黑"/>
              </a:rPr>
              <a:t>4</a:t>
            </a:r>
            <a:r>
              <a:rPr lang="zh-CN" altLang="en-US" sz="1600" kern="0" dirty="0">
                <a:latin typeface="微软雅黑"/>
                <a:ea typeface="微软雅黑"/>
              </a:rPr>
              <a:t>个，数据收集周期大约</a:t>
            </a:r>
            <a:r>
              <a:rPr lang="en-US" altLang="zh-CN" sz="1600" kern="0" dirty="0">
                <a:latin typeface="微软雅黑"/>
                <a:ea typeface="微软雅黑"/>
              </a:rPr>
              <a:t>1-2</a:t>
            </a:r>
            <a:r>
              <a:rPr lang="zh-CN" altLang="en-US" sz="1600" kern="0" dirty="0">
                <a:latin typeface="微软雅黑"/>
                <a:ea typeface="微软雅黑"/>
              </a:rPr>
              <a:t>个月，每周预计都有新数据进来。</a:t>
            </a:r>
            <a:br>
              <a:rPr lang="en-US" altLang="zh-CN" sz="1600" kern="0" dirty="0">
                <a:latin typeface="微软雅黑"/>
                <a:ea typeface="微软雅黑"/>
              </a:rPr>
            </a:br>
            <a:r>
              <a:rPr lang="zh-CN" altLang="en-US" sz="1600" kern="0" dirty="0">
                <a:latin typeface="微软雅黑"/>
                <a:ea typeface="微软雅黑"/>
              </a:rPr>
              <a:t>当前不受快照功能影响，可以继续做的内容：？</a:t>
            </a:r>
            <a:endParaRPr lang="en-US" altLang="zh-CN" sz="1600" kern="0" dirty="0"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1" kern="0" dirty="0">
                <a:latin typeface="微软雅黑"/>
                <a:ea typeface="微软雅黑"/>
              </a:rPr>
              <a:t>调研学习认知负荷</a:t>
            </a:r>
            <a:r>
              <a:rPr lang="zh-CN" altLang="en-US" sz="1600" kern="0" dirty="0">
                <a:latin typeface="微软雅黑"/>
                <a:ea typeface="微软雅黑"/>
              </a:rPr>
              <a:t>。</a:t>
            </a:r>
            <a:endParaRPr lang="en-US" altLang="zh-CN" sz="1600" kern="0" dirty="0"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kern="0" dirty="0">
                <a:latin typeface="微软雅黑"/>
                <a:ea typeface="微软雅黑"/>
              </a:rPr>
              <a:t>增加</a:t>
            </a:r>
            <a:r>
              <a:rPr lang="zh-CN" altLang="en-US" sz="1600" b="1" kern="0" dirty="0">
                <a:latin typeface="微软雅黑"/>
                <a:ea typeface="微软雅黑"/>
              </a:rPr>
              <a:t>快照保存</a:t>
            </a:r>
            <a:r>
              <a:rPr lang="zh-CN" altLang="en-US" sz="1600" kern="0" dirty="0">
                <a:latin typeface="微软雅黑"/>
                <a:ea typeface="微软雅黑"/>
              </a:rPr>
              <a:t>功能：</a:t>
            </a:r>
            <a:r>
              <a:rPr lang="en-US" altLang="zh-CN" sz="1600" kern="0" dirty="0" err="1">
                <a:latin typeface="微软雅黑"/>
                <a:ea typeface="微软雅黑"/>
              </a:rPr>
              <a:t>virtualMe</a:t>
            </a:r>
            <a:r>
              <a:rPr lang="zh-CN" altLang="en-US" sz="1600" kern="0" dirty="0">
                <a:latin typeface="微软雅黑"/>
                <a:ea typeface="微软雅黑"/>
              </a:rPr>
              <a:t>可以开发代码快照功能；代码地图的快照可能需要</a:t>
            </a:r>
            <a:r>
              <a:rPr lang="en-US" altLang="zh-CN" sz="1600" kern="0" dirty="0" err="1">
                <a:latin typeface="微软雅黑"/>
                <a:ea typeface="微软雅黑"/>
              </a:rPr>
              <a:t>repoMap</a:t>
            </a:r>
            <a:r>
              <a:rPr lang="zh-CN" altLang="en-US" sz="1600" kern="0" dirty="0">
                <a:latin typeface="微软雅黑"/>
                <a:ea typeface="微软雅黑"/>
              </a:rPr>
              <a:t>提供。具体的方案需要使用</a:t>
            </a:r>
            <a:r>
              <a:rPr lang="en-US" altLang="zh-CN" sz="1600" b="1" dirty="0" err="1"/>
              <a:t>zlib+</a:t>
            </a:r>
            <a:r>
              <a:rPr lang="en-US" altLang="zh-CN" sz="1600" dirty="0" err="1"/>
              <a:t>packfile</a:t>
            </a:r>
            <a:r>
              <a:rPr lang="zh-CN" altLang="en-US" sz="1600" b="1" kern="0" dirty="0">
                <a:latin typeface="微软雅黑"/>
                <a:ea typeface="微软雅黑"/>
              </a:rPr>
              <a:t>压缩算法，</a:t>
            </a:r>
            <a:r>
              <a:rPr lang="zh-CN" altLang="en-US" sz="1600" kern="0" dirty="0">
                <a:latin typeface="微软雅黑"/>
                <a:ea typeface="微软雅黑"/>
              </a:rPr>
              <a:t>使用类似的</a:t>
            </a:r>
            <a:r>
              <a:rPr lang="zh-CN" altLang="en-US" sz="1600" b="1" kern="0" dirty="0">
                <a:latin typeface="微软雅黑"/>
                <a:ea typeface="微软雅黑"/>
              </a:rPr>
              <a:t>对象存储</a:t>
            </a:r>
            <a:r>
              <a:rPr lang="zh-CN" altLang="en-US" sz="1600" kern="0" dirty="0">
                <a:latin typeface="微软雅黑"/>
                <a:ea typeface="微软雅黑"/>
              </a:rPr>
              <a:t>方式，但是存储间隔和粒度应当比</a:t>
            </a:r>
            <a:r>
              <a:rPr lang="en-US" altLang="zh-CN" sz="1600" kern="0" dirty="0">
                <a:latin typeface="微软雅黑"/>
                <a:ea typeface="微软雅黑"/>
              </a:rPr>
              <a:t>git</a:t>
            </a:r>
            <a:r>
              <a:rPr lang="zh-CN" altLang="en-US" sz="1600" kern="0" dirty="0">
                <a:latin typeface="微软雅黑"/>
                <a:ea typeface="微软雅黑"/>
              </a:rPr>
              <a:t>细，</a:t>
            </a:r>
            <a:r>
              <a:rPr lang="en-US" altLang="zh-CN" sz="1600" kern="0" dirty="0">
                <a:latin typeface="微软雅黑"/>
                <a:ea typeface="微软雅黑"/>
              </a:rPr>
              <a:t>git</a:t>
            </a:r>
            <a:r>
              <a:rPr lang="zh-CN" altLang="en-US" sz="1600" kern="0" dirty="0">
                <a:latin typeface="微软雅黑"/>
                <a:ea typeface="微软雅黑"/>
              </a:rPr>
              <a:t>是</a:t>
            </a:r>
            <a:r>
              <a:rPr lang="en-US" altLang="zh-CN" sz="1600" kern="0" dirty="0">
                <a:latin typeface="微软雅黑"/>
                <a:ea typeface="微软雅黑"/>
              </a:rPr>
              <a:t>commit</a:t>
            </a:r>
            <a:r>
              <a:rPr lang="zh-CN" altLang="en-US" sz="1600" kern="0" dirty="0">
                <a:latin typeface="微软雅黑"/>
                <a:ea typeface="微软雅黑"/>
              </a:rPr>
              <a:t>为分界。粒度不好控制，工件数量</a:t>
            </a:r>
            <a:r>
              <a:rPr lang="en-US" altLang="zh-CN" sz="1600" kern="0" dirty="0">
                <a:latin typeface="微软雅黑"/>
                <a:ea typeface="微软雅黑"/>
              </a:rPr>
              <a:t>/</a:t>
            </a:r>
            <a:r>
              <a:rPr lang="zh-CN" altLang="en-US" sz="1600" kern="0" dirty="0">
                <a:latin typeface="微软雅黑"/>
                <a:ea typeface="微软雅黑"/>
              </a:rPr>
              <a:t>依赖树发生变化作为</a:t>
            </a:r>
            <a:r>
              <a:rPr lang="en-US" altLang="zh-CN" sz="1600" kern="0" dirty="0">
                <a:latin typeface="微软雅黑"/>
                <a:ea typeface="微软雅黑"/>
              </a:rPr>
              <a:t>trigger</a:t>
            </a:r>
            <a:r>
              <a:rPr lang="zh-CN" altLang="en-US" sz="1600" kern="0" dirty="0">
                <a:latin typeface="微软雅黑"/>
                <a:ea typeface="微软雅黑"/>
              </a:rPr>
              <a:t>？。我们对</a:t>
            </a:r>
            <a:r>
              <a:rPr lang="en-US" altLang="zh-CN" sz="1600" kern="0" dirty="0">
                <a:latin typeface="微软雅黑"/>
                <a:ea typeface="微软雅黑"/>
              </a:rPr>
              <a:t>ref</a:t>
            </a:r>
            <a:r>
              <a:rPr lang="zh-CN" altLang="en-US" sz="1600" kern="0" dirty="0">
                <a:latin typeface="微软雅黑"/>
                <a:ea typeface="微软雅黑"/>
              </a:rPr>
              <a:t>的计算目前还是依赖</a:t>
            </a:r>
            <a:r>
              <a:rPr lang="en-US" altLang="zh-CN" sz="1600" kern="0" dirty="0" err="1">
                <a:latin typeface="微软雅黑"/>
                <a:ea typeface="微软雅黑"/>
              </a:rPr>
              <a:t>vscode</a:t>
            </a:r>
            <a:r>
              <a:rPr lang="zh-CN" altLang="en-US" sz="1600" kern="0" dirty="0">
                <a:latin typeface="微软雅黑"/>
                <a:ea typeface="微软雅黑"/>
              </a:rPr>
              <a:t>本身的</a:t>
            </a:r>
            <a:r>
              <a:rPr lang="en-US" altLang="zh-CN" sz="1600" kern="0" dirty="0" err="1">
                <a:latin typeface="微软雅黑"/>
                <a:ea typeface="微软雅黑"/>
              </a:rPr>
              <a:t>api</a:t>
            </a:r>
            <a:r>
              <a:rPr lang="zh-CN" altLang="en-US" sz="1600" kern="0" dirty="0">
                <a:latin typeface="微软雅黑"/>
                <a:ea typeface="微软雅黑"/>
              </a:rPr>
              <a:t>，这个信息依然不全，后续需要删除在收集数据时记录</a:t>
            </a:r>
            <a:r>
              <a:rPr lang="en-US" altLang="zh-CN" sz="1600" kern="0" dirty="0">
                <a:latin typeface="微软雅黑"/>
                <a:ea typeface="微软雅黑"/>
              </a:rPr>
              <a:t>ref</a:t>
            </a:r>
            <a:r>
              <a:rPr lang="zh-CN" altLang="en-US" sz="1600" kern="0" dirty="0">
                <a:latin typeface="微软雅黑"/>
                <a:ea typeface="微软雅黑"/>
              </a:rPr>
              <a:t>的功能，改成保存代码地图的快照，后端算</a:t>
            </a:r>
            <a:r>
              <a:rPr lang="en-US" altLang="zh-CN" sz="1600" kern="0" dirty="0">
                <a:latin typeface="微软雅黑"/>
                <a:ea typeface="微软雅黑"/>
              </a:rPr>
              <a:t>ref</a:t>
            </a:r>
            <a:r>
              <a:rPr lang="zh-CN" altLang="en-US" sz="1600" kern="0" dirty="0">
                <a:latin typeface="微软雅黑"/>
                <a:ea typeface="微软雅黑"/>
              </a:rPr>
              <a:t>时直接访问快照。代码快照同理。但是</a:t>
            </a:r>
            <a:r>
              <a:rPr lang="en-US" altLang="zh-CN" sz="1600" kern="0" dirty="0" err="1">
                <a:latin typeface="微软雅黑"/>
                <a:ea typeface="微软雅黑"/>
              </a:rPr>
              <a:t>raw_data</a:t>
            </a:r>
            <a:r>
              <a:rPr lang="zh-CN" altLang="en-US" sz="1600" kern="0" dirty="0">
                <a:latin typeface="微软雅黑"/>
                <a:ea typeface="微软雅黑"/>
              </a:rPr>
              <a:t>中的文本变更记录可以留着。</a:t>
            </a:r>
            <a:endParaRPr lang="en-US" altLang="zh-CN" sz="1600" kern="0" dirty="0"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kern="0" dirty="0">
                <a:latin typeface="微软雅黑"/>
                <a:ea typeface="微软雅黑"/>
              </a:rPr>
              <a:t>问题：对标</a:t>
            </a:r>
            <a:r>
              <a:rPr lang="en-US" altLang="zh-CN" sz="1600" kern="0" dirty="0">
                <a:latin typeface="微软雅黑"/>
                <a:ea typeface="微软雅黑"/>
              </a:rPr>
              <a:t>cursor</a:t>
            </a:r>
            <a:r>
              <a:rPr lang="zh-CN" altLang="en-US" sz="1600" kern="0" dirty="0">
                <a:latin typeface="微软雅黑"/>
                <a:ea typeface="微软雅黑"/>
              </a:rPr>
              <a:t>的编辑位置预测功能的是操作件预测，不确定当前方案（</a:t>
            </a:r>
            <a:r>
              <a:rPr lang="en-US" altLang="zh-CN" sz="1600" kern="0" dirty="0">
                <a:latin typeface="微软雅黑"/>
                <a:ea typeface="微软雅黑"/>
              </a:rPr>
              <a:t>cfc+</a:t>
            </a:r>
            <a:r>
              <a:rPr lang="zh-CN" altLang="en-US" sz="1600" kern="0" dirty="0">
                <a:latin typeface="微软雅黑"/>
                <a:ea typeface="微软雅黑"/>
              </a:rPr>
              <a:t>小模型）能达到</a:t>
            </a:r>
            <a:r>
              <a:rPr lang="en-US" altLang="zh-CN" sz="1600" kern="0" dirty="0">
                <a:latin typeface="微软雅黑"/>
                <a:ea typeface="微软雅黑"/>
              </a:rPr>
              <a:t>70B</a:t>
            </a:r>
            <a:r>
              <a:rPr lang="zh-CN" altLang="en-US" sz="1600" kern="0" dirty="0">
                <a:latin typeface="微软雅黑"/>
                <a:ea typeface="微软雅黑"/>
              </a:rPr>
              <a:t>大模型的效果。</a:t>
            </a:r>
            <a:endParaRPr lang="en-US" altLang="zh-CN" sz="1600" kern="0" dirty="0"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1" kern="0" dirty="0">
                <a:highlight>
                  <a:srgbClr val="FFFF00"/>
                </a:highlight>
                <a:latin typeface="微软雅黑"/>
                <a:ea typeface="微软雅黑"/>
              </a:rPr>
              <a:t>问题：项目类型导致</a:t>
            </a:r>
            <a:r>
              <a:rPr lang="en-US" altLang="zh-CN" sz="1600" b="1" kern="0" dirty="0">
                <a:highlight>
                  <a:srgbClr val="FFFF00"/>
                </a:highlight>
                <a:latin typeface="微软雅黑"/>
                <a:ea typeface="微软雅黑"/>
              </a:rPr>
              <a:t>ref</a:t>
            </a:r>
            <a:r>
              <a:rPr lang="zh-CN" altLang="en-US" sz="1600" b="1" kern="0" dirty="0">
                <a:highlight>
                  <a:srgbClr val="FFFF00"/>
                </a:highlight>
                <a:latin typeface="微软雅黑"/>
                <a:ea typeface="微软雅黑"/>
              </a:rPr>
              <a:t>算不出来，带脚手架的那种项目没有显式的依赖树例如</a:t>
            </a:r>
            <a:r>
              <a:rPr lang="en-US" altLang="zh-CN" sz="1600" b="1" kern="0" dirty="0" err="1">
                <a:highlight>
                  <a:srgbClr val="FFFF00"/>
                </a:highlight>
                <a:latin typeface="微软雅黑"/>
                <a:ea typeface="微软雅黑"/>
              </a:rPr>
              <a:t>django</a:t>
            </a:r>
            <a:r>
              <a:rPr lang="en-US" altLang="zh-CN" sz="1600" b="1" kern="0" dirty="0">
                <a:highlight>
                  <a:srgbClr val="FFFF00"/>
                </a:highlight>
                <a:latin typeface="微软雅黑"/>
                <a:ea typeface="微软雅黑"/>
              </a:rPr>
              <a:t>, </a:t>
            </a:r>
            <a:r>
              <a:rPr lang="en-US" altLang="zh-CN" sz="1600" b="1" kern="0" dirty="0" err="1">
                <a:highlight>
                  <a:srgbClr val="FFFF00"/>
                </a:highlight>
                <a:latin typeface="微软雅黑"/>
                <a:ea typeface="微软雅黑"/>
              </a:rPr>
              <a:t>springboot</a:t>
            </a:r>
            <a:endParaRPr lang="en-US" altLang="zh-CN" sz="1600" b="1" kern="0" dirty="0">
              <a:highlight>
                <a:srgbClr val="FFFF00"/>
              </a:highlight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kern="0" dirty="0">
                <a:latin typeface="微软雅黑"/>
                <a:ea typeface="微软雅黑"/>
              </a:rPr>
              <a:t>向上提供的预测目标：文档更新</a:t>
            </a:r>
            <a:endParaRPr lang="en-US" altLang="zh-CN" sz="1600" kern="0" dirty="0"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kern="0" dirty="0">
                <a:latin typeface="微软雅黑"/>
                <a:ea typeface="微软雅黑"/>
              </a:rPr>
              <a:t>实验设计：找场景。传统</a:t>
            </a:r>
            <a:r>
              <a:rPr lang="en-US" altLang="zh-CN" sz="1600" kern="0" dirty="0">
                <a:latin typeface="微软雅黑"/>
                <a:ea typeface="微软雅黑"/>
              </a:rPr>
              <a:t>benchmark</a:t>
            </a:r>
            <a:r>
              <a:rPr lang="zh-CN" altLang="en-US" sz="1600" kern="0" dirty="0">
                <a:latin typeface="微软雅黑"/>
                <a:ea typeface="微软雅黑"/>
              </a:rPr>
              <a:t>不好用。</a:t>
            </a:r>
          </a:p>
        </p:txBody>
      </p:sp>
    </p:spTree>
    <p:extLst>
      <p:ext uri="{BB962C8B-B14F-4D97-AF65-F5344CB8AC3E}">
        <p14:creationId xmlns:p14="http://schemas.microsoft.com/office/powerpoint/2010/main" val="328627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4A3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623</TotalTime>
  <Words>792</Words>
  <Application>Microsoft Office PowerPoint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微软雅黑</vt:lpstr>
      <vt:lpstr>Arial</vt:lpstr>
      <vt:lpstr>Calibri</vt:lpstr>
      <vt:lpstr>Office Theme</vt:lpstr>
      <vt:lpstr>上周TODO：</vt:lpstr>
      <vt:lpstr>本周进度：</vt:lpstr>
      <vt:lpstr>下周计划：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peaterq</dc:creator>
  <cp:lastModifiedBy>总 蝈</cp:lastModifiedBy>
  <cp:revision>142</cp:revision>
  <dcterms:created xsi:type="dcterms:W3CDTF">2019-06-09T06:58:57Z</dcterms:created>
  <dcterms:modified xsi:type="dcterms:W3CDTF">2025-01-15T08:47:11Z</dcterms:modified>
</cp:coreProperties>
</file>