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87BE"/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4" autoAdjust="0"/>
    <p:restoredTop sz="96391" autoAdjust="0"/>
  </p:normalViewPr>
  <p:slideViewPr>
    <p:cSldViewPr snapToGrid="0">
      <p:cViewPr varScale="1">
        <p:scale>
          <a:sx n="105" d="100"/>
          <a:sy n="105" d="100"/>
        </p:scale>
        <p:origin x="428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  <a:t>2025-01-22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12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0B82E-EF7D-4A61-B6BF-9954BCE8AF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32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lvl="0" algn="l">
              <a:spcBef>
                <a:spcPct val="0"/>
              </a:spcBef>
              <a:spcAft>
                <a:spcPct val="0"/>
              </a:spcAft>
              <a:defRPr lang="zh-CN" altLang="en-US" sz="2800" b="1" kern="120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</a:defRPr>
            </a:lvl1pPr>
          </a:lstStyle>
          <a:p>
            <a:pPr lvl="0" algn="l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62207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>
            <a:extLst>
              <a:ext uri="{FF2B5EF4-FFF2-40B4-BE49-F238E27FC236}">
                <a16:creationId xmlns:a16="http://schemas.microsoft.com/office/drawing/2014/main" id="{97F35A0B-FE2F-4668-904C-CC63AD1F0FC2}"/>
              </a:ext>
            </a:extLst>
          </p:cNvPr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6230" h="1531133">
                <a:moveTo>
                  <a:pt x="12196230" y="0"/>
                </a:moveTo>
                <a:lnTo>
                  <a:pt x="12196230" y="1531133"/>
                </a:lnTo>
                <a:lnTo>
                  <a:pt x="0" y="1531133"/>
                </a:lnTo>
                <a:lnTo>
                  <a:pt x="0" y="898521"/>
                </a:lnTo>
                <a:lnTo>
                  <a:pt x="8039" y="901003"/>
                </a:lnTo>
                <a:cubicBezTo>
                  <a:pt x="2756296" y="1670803"/>
                  <a:pt x="7498255" y="1118846"/>
                  <a:pt x="10236233" y="536472"/>
                </a:cubicBezTo>
                <a:cubicBezTo>
                  <a:pt x="10783828" y="419997"/>
                  <a:pt x="11406709" y="250902"/>
                  <a:pt x="12063993" y="42949"/>
                </a:cubicBezTo>
                <a:lnTo>
                  <a:pt x="1219623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txBody>
          <a:bodyPr rot="0" vert="horz" wrap="square" lIns="91440" tIns="45720" rIns="91440" bIns="45720" numCol="1" spcCol="0" anchor="ctr" anchorCtr="0"/>
          <a:lstStyle/>
          <a:p>
            <a:pPr lvl="0" algn="ctr"/>
            <a:endParaRPr lang="zh-CN" altLang="en-US">
              <a:solidFill>
                <a:schemeClr val="lt1"/>
              </a:solidFill>
              <a:latin typeface="微软雅黑"/>
              <a:ea typeface="微软雅黑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80D81BFD-B01F-4BB2-897E-BCF698B4D939}"/>
              </a:ext>
            </a:extLst>
          </p:cNvPr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1146976 w 12192000"/>
              <a:gd name="connsiteY3" fmla="*/ 187933 h 1487914"/>
              <a:gd name="connsiteX4" fmla="*/ 11921298 w 12192000"/>
              <a:gd name="connsiteY4" fmla="*/ 53786 h 1487914"/>
              <a:gd name="connsiteX5" fmla="*/ 12192000 w 12192000"/>
              <a:gd name="connsiteY5" fmla="*/ 0 h 1487914"/>
              <a:gd name="connsiteX6" fmla="*/ 12192000 w 12192000"/>
              <a:gd name="connsiteY6" fmla="*/ 1487914 h 1487914"/>
              <a:gd name="connsiteX0" fmla="*/ 12192000 w 12366837"/>
              <a:gd name="connsiteY0" fmla="*/ 1560914 h 1560914"/>
              <a:gd name="connsiteX1" fmla="*/ 0 w 12366837"/>
              <a:gd name="connsiteY1" fmla="*/ 1560914 h 1560914"/>
              <a:gd name="connsiteX2" fmla="*/ 0 w 12366837"/>
              <a:gd name="connsiteY2" fmla="*/ 537687 h 1560914"/>
              <a:gd name="connsiteX3" fmla="*/ 11146976 w 12366837"/>
              <a:gd name="connsiteY3" fmla="*/ 260933 h 1560914"/>
              <a:gd name="connsiteX4" fmla="*/ 12192000 w 12366837"/>
              <a:gd name="connsiteY4" fmla="*/ 73000 h 1560914"/>
              <a:gd name="connsiteX5" fmla="*/ 12192000 w 12366837"/>
              <a:gd name="connsiteY5" fmla="*/ 1560914 h 1560914"/>
              <a:gd name="connsiteX0" fmla="*/ 12192000 w 12192000"/>
              <a:gd name="connsiteY0" fmla="*/ 1575972 h 1575972"/>
              <a:gd name="connsiteX1" fmla="*/ 0 w 12192000"/>
              <a:gd name="connsiteY1" fmla="*/ 1575972 h 1575972"/>
              <a:gd name="connsiteX2" fmla="*/ 0 w 12192000"/>
              <a:gd name="connsiteY2" fmla="*/ 552745 h 1575972"/>
              <a:gd name="connsiteX3" fmla="*/ 11146976 w 12192000"/>
              <a:gd name="connsiteY3" fmla="*/ 275991 h 1575972"/>
              <a:gd name="connsiteX4" fmla="*/ 12192000 w 12192000"/>
              <a:gd name="connsiteY4" fmla="*/ 88058 h 1575972"/>
              <a:gd name="connsiteX5" fmla="*/ 12192000 w 12192000"/>
              <a:gd name="connsiteY5" fmla="*/ 1575972 h 1575972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12192000 w 12192000"/>
              <a:gd name="connsiteY3" fmla="*/ 0 h 1487914"/>
              <a:gd name="connsiteX4" fmla="*/ 12192000 w 12192000"/>
              <a:gd name="connsiteY4" fmla="*/ 1487914 h 1487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1582061">
                <a:moveTo>
                  <a:pt x="12192000" y="1582061"/>
                </a:moveTo>
                <a:lnTo>
                  <a:pt x="0" y="1582061"/>
                </a:lnTo>
                <a:lnTo>
                  <a:pt x="0" y="494090"/>
                </a:lnTo>
                <a:cubicBezTo>
                  <a:pt x="1770742" y="786856"/>
                  <a:pt x="7460343" y="1174928"/>
                  <a:pt x="12192000" y="0"/>
                </a:cubicBezTo>
                <a:lnTo>
                  <a:pt x="12192000" y="1582061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txBody>
          <a:bodyPr wrap="square" anchor="ctr"/>
          <a:lstStyle/>
          <a:p>
            <a:pPr algn="ctr"/>
            <a:endParaRPr lang="zh-CN" altLang="en-US" sz="1800">
              <a:solidFill>
                <a:schemeClr val="lt1"/>
              </a:solidFill>
              <a:ea typeface="微软雅黑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749DFC0-FAEE-4545-9C02-DA31A7AFB7A0}"/>
              </a:ext>
            </a:extLst>
          </p:cNvPr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>
              <a:extLst>
                <a:ext uri="{FF2B5EF4-FFF2-40B4-BE49-F238E27FC236}">
                  <a16:creationId xmlns:a16="http://schemas.microsoft.com/office/drawing/2014/main" id="{ECD6A4BE-4C40-4FCB-A980-DE2DC4E997E3}"/>
                </a:ext>
              </a:extLst>
            </p:cNvPr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41136">
                  <a:moveTo>
                    <a:pt x="9143999" y="0"/>
                  </a:moveTo>
                  <a:lnTo>
                    <a:pt x="9143999" y="2041136"/>
                  </a:lnTo>
                  <a:lnTo>
                    <a:pt x="0" y="2041136"/>
                  </a:lnTo>
                  <a:lnTo>
                    <a:pt x="0" y="1197808"/>
                  </a:lnTo>
                  <a:lnTo>
                    <a:pt x="6027" y="1201117"/>
                  </a:lnTo>
                  <a:cubicBezTo>
                    <a:pt x="2066505" y="2227329"/>
                    <a:pt x="5621740" y="1491521"/>
                    <a:pt x="7674511" y="715165"/>
                  </a:cubicBezTo>
                  <a:cubicBezTo>
                    <a:pt x="8085065" y="559894"/>
                    <a:pt x="8552064" y="334475"/>
                    <a:pt x="9044856" y="572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 rot="0" vert="horz" wrap="square" lIns="91440" tIns="45720" rIns="91440" bIns="45720" numCol="1" spcCol="0" anchor="ctr" anchorCtr="0"/>
            <a:lstStyle/>
            <a:p>
              <a:pPr lvl="0" algn="ctr"/>
              <a:endParaRPr lang="zh-CN" altLang="en-US">
                <a:solidFill>
                  <a:schemeClr val="lt1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1" name="任意多边形 17">
              <a:extLst>
                <a:ext uri="{FF2B5EF4-FFF2-40B4-BE49-F238E27FC236}">
                  <a16:creationId xmlns:a16="http://schemas.microsoft.com/office/drawing/2014/main" id="{78751DE8-0FF8-49B0-B7A7-EDEB91E34469}"/>
                </a:ext>
              </a:extLst>
            </p:cNvPr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1634449">
                  <a:moveTo>
                    <a:pt x="9143999" y="0"/>
                  </a:moveTo>
                  <a:lnTo>
                    <a:pt x="9143999" y="654960"/>
                  </a:lnTo>
                  <a:lnTo>
                    <a:pt x="9143999" y="711422"/>
                  </a:lnTo>
                  <a:lnTo>
                    <a:pt x="9143999" y="1634449"/>
                  </a:lnTo>
                  <a:lnTo>
                    <a:pt x="0" y="1634449"/>
                  </a:lnTo>
                  <a:lnTo>
                    <a:pt x="0" y="711422"/>
                  </a:lnTo>
                  <a:lnTo>
                    <a:pt x="0" y="654960"/>
                  </a:lnTo>
                  <a:lnTo>
                    <a:pt x="0" y="397663"/>
                  </a:lnTo>
                  <a:lnTo>
                    <a:pt x="303379" y="455955"/>
                  </a:lnTo>
                  <a:cubicBezTo>
                    <a:pt x="2685816" y="870492"/>
                    <a:pt x="6241504" y="533735"/>
                    <a:pt x="8360497" y="161074"/>
                  </a:cubicBezTo>
                  <a:cubicBezTo>
                    <a:pt x="8544757" y="128669"/>
                    <a:pt x="8739002" y="90135"/>
                    <a:pt x="8941037" y="4610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txBody>
            <a:bodyPr anchor="ctr"/>
            <a:lstStyle/>
            <a:p>
              <a:pPr lvl="0" algn="ctr"/>
              <a:endParaRPr lang="zh-CN" altLang="en-US" sz="1800">
                <a:solidFill>
                  <a:schemeClr val="lt1"/>
                </a:solidFill>
                <a:ea typeface="微软雅黑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F37AD40E-2036-45B7-BC94-D0322D23B78D}"/>
              </a:ext>
            </a:extLst>
          </p:cNvPr>
          <p:cNvSpPr/>
          <p:nvPr userDrawn="1"/>
        </p:nvSpPr>
        <p:spPr>
          <a:xfrm>
            <a:off x="590709" y="6567340"/>
            <a:ext cx="671338" cy="230832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altLang="zh-CN" sz="900" b="1" kern="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VirtualMe</a:t>
            </a:r>
            <a:endParaRPr lang="zh-CN" altLang="en-US" sz="900" b="0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CEF37C-5C22-41BE-A198-9DB33FF78D68}"/>
              </a:ext>
            </a:extLst>
          </p:cNvPr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anchor="ctr"/>
          <a:lstStyle/>
          <a:p>
            <a:pPr algn="ctr"/>
            <a:fld id="{67453A0D-3F3B-4234-A7FD-07A539CD3F9D}" type="slidenum">
              <a:rPr lang="zh-CN" altLang="en-US" sz="800" b="1">
                <a:solidFill>
                  <a:schemeClr val="tx1">
                    <a:lumMod val="50000"/>
                    <a:lumOff val="50000"/>
                  </a:schemeClr>
                </a:solidFill>
                <a:latin typeface="微软雅黑"/>
                <a:ea typeface="微软雅黑"/>
              </a:rPr>
              <a:t>‹#›</a:t>
            </a:fld>
            <a:endParaRPr lang="zh-CN" altLang="en-US" sz="800" b="1">
              <a:solidFill>
                <a:schemeClr val="tx1">
                  <a:lumMod val="50000"/>
                  <a:lumOff val="50000"/>
                </a:schemeClr>
              </a:solidFill>
              <a:latin typeface="微软雅黑"/>
              <a:ea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4AD71D-FE6A-4C2C-B7BD-67FD581D860D}"/>
              </a:ext>
            </a:extLst>
          </p:cNvPr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049000" y="203200"/>
            <a:ext cx="5842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4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7333">
          <p15:clr>
            <a:srgbClr val="F26B43"/>
          </p15:clr>
        </p15:guide>
        <p15:guide id="1" pos="3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上周</a:t>
            </a:r>
            <a:r>
              <a:rPr lang="en-US" altLang="zh-CN" dirty="0"/>
              <a:t>TODO</a:t>
            </a:r>
            <a:r>
              <a:rPr lang="zh-CN" altLang="en-US" dirty="0"/>
              <a:t>：</a:t>
            </a:r>
          </a:p>
        </p:txBody>
      </p:sp>
      <p:sp>
        <p:nvSpPr>
          <p:cNvPr id="17" name="Rectangle 33"/>
          <p:cNvSpPr/>
          <p:nvPr/>
        </p:nvSpPr>
        <p:spPr>
          <a:xfrm>
            <a:off x="550862" y="885758"/>
            <a:ext cx="11090275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kern="0" dirty="0">
                <a:latin typeface="微软雅黑"/>
                <a:ea typeface="微软雅黑"/>
              </a:rPr>
              <a:t>看</a:t>
            </a:r>
            <a:r>
              <a:rPr lang="en-US" altLang="zh-CN" kern="0" dirty="0" err="1">
                <a:latin typeface="微软雅黑"/>
                <a:ea typeface="微软雅黑"/>
              </a:rPr>
              <a:t>github:paper-reading</a:t>
            </a:r>
            <a:r>
              <a:rPr lang="en-US" altLang="zh-CN" kern="0" dirty="0">
                <a:latin typeface="微软雅黑"/>
                <a:ea typeface="微软雅黑"/>
              </a:rPr>
              <a:t>/</a:t>
            </a:r>
            <a:r>
              <a:rPr lang="zh-CN" altLang="en-US" kern="0" dirty="0">
                <a:latin typeface="微软雅黑"/>
                <a:ea typeface="微软雅黑"/>
              </a:rPr>
              <a:t>吴迪代码重构的部分，认知负荷理论 </a:t>
            </a:r>
            <a:r>
              <a:rPr lang="en-US" altLang="zh-CN" kern="0" dirty="0">
                <a:latin typeface="微软雅黑"/>
                <a:ea typeface="微软雅黑"/>
              </a:rPr>
              <a:t>- ALL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kern="0" dirty="0">
                <a:latin typeface="微软雅黑"/>
                <a:ea typeface="微软雅黑"/>
              </a:rPr>
              <a:t>继续数据收集和清洗 </a:t>
            </a:r>
            <a:r>
              <a:rPr lang="en-US" altLang="zh-CN" kern="0" dirty="0">
                <a:latin typeface="微软雅黑"/>
                <a:ea typeface="微软雅黑"/>
              </a:rPr>
              <a:t>- LYH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kern="0" dirty="0">
                <a:latin typeface="微软雅黑"/>
                <a:ea typeface="微软雅黑"/>
              </a:rPr>
              <a:t>前端：代码快照功能 </a:t>
            </a:r>
            <a:r>
              <a:rPr lang="en-US" altLang="zh-CN" kern="0" dirty="0">
                <a:latin typeface="微软雅黑"/>
                <a:ea typeface="微软雅黑"/>
              </a:rPr>
              <a:t>- LYH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kern="0" dirty="0">
                <a:latin typeface="微软雅黑"/>
                <a:ea typeface="微软雅黑"/>
              </a:rPr>
              <a:t>更新文档：</a:t>
            </a:r>
            <a:r>
              <a:rPr lang="en-US" altLang="zh-CN" kern="0" dirty="0" err="1">
                <a:latin typeface="微软雅黑"/>
                <a:ea typeface="微软雅黑"/>
              </a:rPr>
              <a:t>virtualme</a:t>
            </a:r>
            <a:r>
              <a:rPr lang="zh-CN" altLang="en-US" kern="0" dirty="0">
                <a:latin typeface="微软雅黑"/>
                <a:ea typeface="微软雅黑"/>
              </a:rPr>
              <a:t>的使用说明、事件类型、向上提供的接口文档（预测工件、行为总结、能力分析） </a:t>
            </a:r>
            <a:r>
              <a:rPr lang="en-US" altLang="zh-CN" kern="0" dirty="0">
                <a:latin typeface="微软雅黑"/>
                <a:ea typeface="微软雅黑"/>
              </a:rPr>
              <a:t>- PZP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kern="0" dirty="0">
                <a:latin typeface="微软雅黑"/>
                <a:ea typeface="微软雅黑"/>
              </a:rPr>
              <a:t>模型：模式识别（稍微等等数据）、新旧件预测（可以弄）、日志总结部分可以做。 </a:t>
            </a:r>
            <a:r>
              <a:rPr lang="en-US" altLang="zh-CN" kern="0" dirty="0">
                <a:latin typeface="微软雅黑"/>
                <a:ea typeface="微软雅黑"/>
              </a:rPr>
              <a:t>- SYH LYH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zh-CN" altLang="en-US" kern="0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08121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20C1C-00E7-2191-882B-DEACFAA43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B2E51-8C69-EF15-814A-C65F7C98BAC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本周进度：</a:t>
            </a:r>
          </a:p>
        </p:txBody>
      </p:sp>
      <p:sp>
        <p:nvSpPr>
          <p:cNvPr id="17" name="Rectangle 33">
            <a:extLst>
              <a:ext uri="{FF2B5EF4-FFF2-40B4-BE49-F238E27FC236}">
                <a16:creationId xmlns:a16="http://schemas.microsoft.com/office/drawing/2014/main" id="{0BEAC7FD-05EC-61CB-14E7-030D178764D6}"/>
              </a:ext>
            </a:extLst>
          </p:cNvPr>
          <p:cNvSpPr/>
          <p:nvPr/>
        </p:nvSpPr>
        <p:spPr>
          <a:xfrm>
            <a:off x="550862" y="885758"/>
            <a:ext cx="11090275" cy="419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b="1" kern="0" dirty="0">
                <a:latin typeface="微软雅黑"/>
                <a:ea typeface="微软雅黑"/>
              </a:rPr>
              <a:t>增加代码快照功能</a:t>
            </a:r>
            <a:br>
              <a:rPr lang="en-US" altLang="zh-CN" kern="0" dirty="0">
                <a:latin typeface="微软雅黑"/>
                <a:ea typeface="微软雅黑"/>
              </a:rPr>
            </a:br>
            <a:r>
              <a:rPr lang="zh-CN" altLang="en-US" kern="0" dirty="0">
                <a:latin typeface="微软雅黑"/>
                <a:ea typeface="微软雅黑"/>
              </a:rPr>
              <a:t>作用</a:t>
            </a:r>
            <a:r>
              <a:rPr lang="en-US" altLang="zh-CN" kern="0" dirty="0">
                <a:latin typeface="微软雅黑"/>
                <a:ea typeface="微软雅黑"/>
              </a:rPr>
              <a:t>1</a:t>
            </a:r>
            <a:r>
              <a:rPr lang="zh-CN" altLang="en-US" kern="0" dirty="0">
                <a:latin typeface="微软雅黑"/>
                <a:ea typeface="微软雅黑"/>
              </a:rPr>
              <a:t>：行为总结时，计算两次快照之间的</a:t>
            </a:r>
            <a:r>
              <a:rPr lang="en-US" altLang="zh-CN" kern="0" dirty="0">
                <a:latin typeface="微软雅黑"/>
                <a:ea typeface="微软雅黑"/>
              </a:rPr>
              <a:t>Diff</a:t>
            </a:r>
            <a:r>
              <a:rPr lang="zh-CN" altLang="en-US" kern="0" dirty="0">
                <a:latin typeface="微软雅黑"/>
                <a:ea typeface="微软雅黑"/>
              </a:rPr>
              <a:t>，调用</a:t>
            </a:r>
            <a:r>
              <a:rPr lang="en-US" altLang="zh-CN" kern="0" dirty="0">
                <a:latin typeface="微软雅黑"/>
                <a:ea typeface="微软雅黑"/>
              </a:rPr>
              <a:t>LLM</a:t>
            </a:r>
            <a:r>
              <a:rPr lang="zh-CN" altLang="en-US" kern="0" dirty="0">
                <a:latin typeface="微软雅黑"/>
                <a:ea typeface="微软雅黑"/>
              </a:rPr>
              <a:t>总结代码变更摘要</a:t>
            </a:r>
            <a:br>
              <a:rPr lang="en-US" altLang="zh-CN" kern="0" dirty="0">
                <a:latin typeface="微软雅黑"/>
                <a:ea typeface="微软雅黑"/>
              </a:rPr>
            </a:br>
            <a:r>
              <a:rPr lang="zh-CN" altLang="en-US" kern="0" dirty="0">
                <a:latin typeface="微软雅黑"/>
                <a:ea typeface="微软雅黑"/>
              </a:rPr>
              <a:t>作用</a:t>
            </a:r>
            <a:r>
              <a:rPr lang="en-US" altLang="zh-CN" kern="0" dirty="0">
                <a:latin typeface="微软雅黑"/>
                <a:ea typeface="微软雅黑"/>
              </a:rPr>
              <a:t>2</a:t>
            </a:r>
            <a:r>
              <a:rPr lang="zh-CN" altLang="en-US" kern="0" dirty="0">
                <a:latin typeface="微软雅黑"/>
                <a:ea typeface="微软雅黑"/>
              </a:rPr>
              <a:t>：模式识别、预测时，保存代码段快照，计算耦合度、相似度作为</a:t>
            </a:r>
            <a:r>
              <a:rPr lang="en-US" altLang="zh-CN" kern="0" dirty="0" err="1">
                <a:latin typeface="微软雅黑"/>
                <a:ea typeface="微软雅黑"/>
              </a:rPr>
              <a:t>in_features</a:t>
            </a:r>
            <a:br>
              <a:rPr lang="en-US" altLang="zh-CN" kern="0" dirty="0">
                <a:latin typeface="微软雅黑"/>
                <a:ea typeface="微软雅黑"/>
              </a:rPr>
            </a:br>
            <a:r>
              <a:rPr lang="zh-CN" altLang="en-US" kern="0" dirty="0">
                <a:latin typeface="微软雅黑"/>
                <a:ea typeface="微软雅黑"/>
              </a:rPr>
              <a:t>实现方法：内部调用和维护了一个</a:t>
            </a:r>
            <a:r>
              <a:rPr lang="en-US" altLang="zh-CN" kern="0" dirty="0">
                <a:latin typeface="微软雅黑"/>
                <a:ea typeface="微软雅黑"/>
              </a:rPr>
              <a:t>git</a:t>
            </a:r>
            <a:r>
              <a:rPr lang="zh-CN" altLang="en-US" kern="0" dirty="0">
                <a:latin typeface="微软雅黑"/>
                <a:ea typeface="微软雅黑"/>
              </a:rPr>
              <a:t>存储库，对用户不可见。进度：</a:t>
            </a:r>
            <a:r>
              <a:rPr lang="en-US" altLang="zh-CN" kern="0" dirty="0">
                <a:latin typeface="微软雅黑"/>
                <a:ea typeface="微软雅黑"/>
              </a:rPr>
              <a:t>60%</a:t>
            </a:r>
            <a:br>
              <a:rPr lang="en-US" altLang="zh-CN" kern="0" dirty="0">
                <a:latin typeface="微软雅黑"/>
                <a:ea typeface="微软雅黑"/>
              </a:rPr>
            </a:br>
            <a:r>
              <a:rPr lang="zh-CN" altLang="en-US" kern="0" dirty="0">
                <a:highlight>
                  <a:srgbClr val="FFFF00"/>
                </a:highlight>
                <a:latin typeface="微软雅黑"/>
                <a:ea typeface="微软雅黑"/>
              </a:rPr>
              <a:t>问题：保存快照的时机？</a:t>
            </a:r>
            <a:endParaRPr lang="en-US" altLang="zh-CN" kern="0" dirty="0">
              <a:highlight>
                <a:srgbClr val="FFFF00"/>
              </a:highlight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b="1" kern="0" dirty="0">
                <a:latin typeface="微软雅黑"/>
                <a:ea typeface="微软雅黑"/>
              </a:rPr>
              <a:t>数据集更新情况：</a:t>
            </a:r>
            <a:r>
              <a:rPr lang="zh-CN" altLang="en-US" kern="0" dirty="0">
                <a:latin typeface="微软雅黑"/>
                <a:ea typeface="微软雅黑"/>
              </a:rPr>
              <a:t>新增配置环境、编写代码类型数据</a:t>
            </a:r>
            <a:r>
              <a:rPr lang="en-US" altLang="zh-CN" kern="0" dirty="0">
                <a:latin typeface="微软雅黑"/>
                <a:ea typeface="微软雅黑"/>
              </a:rPr>
              <a:t>10000+</a:t>
            </a:r>
            <a:r>
              <a:rPr lang="zh-CN" altLang="en-US" kern="0" dirty="0">
                <a:latin typeface="微软雅黑"/>
                <a:ea typeface="微软雅黑"/>
              </a:rPr>
              <a:t>条</a:t>
            </a:r>
            <a:r>
              <a:rPr lang="en-US" altLang="zh-CN" kern="0" dirty="0">
                <a:latin typeface="微软雅黑"/>
                <a:ea typeface="微软雅黑"/>
              </a:rPr>
              <a:t>(</a:t>
            </a:r>
            <a:r>
              <a:rPr lang="zh-CN" altLang="en-US" kern="0" dirty="0">
                <a:latin typeface="微软雅黑"/>
                <a:ea typeface="微软雅黑"/>
              </a:rPr>
              <a:t>未清洗</a:t>
            </a:r>
            <a:r>
              <a:rPr lang="en-US" altLang="zh-CN" kern="0" dirty="0">
                <a:latin typeface="微软雅黑"/>
                <a:ea typeface="微软雅黑"/>
              </a:rPr>
              <a:t>)</a:t>
            </a:r>
            <a:r>
              <a:rPr lang="zh-CN" altLang="en-US" kern="0" dirty="0">
                <a:latin typeface="微软雅黑"/>
                <a:ea typeface="微软雅黑"/>
              </a:rPr>
              <a:t>，项目类型：</a:t>
            </a:r>
            <a:r>
              <a:rPr lang="en-US" altLang="zh-CN" kern="0" dirty="0" err="1">
                <a:latin typeface="微软雅黑"/>
                <a:ea typeface="微软雅黑"/>
              </a:rPr>
              <a:t>ts</a:t>
            </a:r>
            <a:r>
              <a:rPr lang="zh-CN" altLang="en-US" kern="0" dirty="0">
                <a:latin typeface="微软雅黑"/>
                <a:ea typeface="微软雅黑"/>
              </a:rPr>
              <a:t>前端、</a:t>
            </a:r>
            <a:r>
              <a:rPr lang="en-US" altLang="zh-CN" kern="0" dirty="0">
                <a:latin typeface="微软雅黑"/>
                <a:ea typeface="微软雅黑"/>
              </a:rPr>
              <a:t>python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b="1" kern="0" dirty="0">
                <a:latin typeface="微软雅黑"/>
                <a:ea typeface="微软雅黑"/>
              </a:rPr>
              <a:t>部分后端功能迁移到前端，</a:t>
            </a:r>
            <a:r>
              <a:rPr lang="zh-CN" altLang="en-US" sz="1800" kern="0" dirty="0">
                <a:latin typeface="微软雅黑"/>
                <a:ea typeface="微软雅黑"/>
              </a:rPr>
              <a:t>以便获取详细的</a:t>
            </a:r>
            <a:r>
              <a:rPr lang="en-US" altLang="zh-CN" sz="1800" kern="0" dirty="0">
                <a:latin typeface="微软雅黑"/>
                <a:ea typeface="微软雅黑"/>
              </a:rPr>
              <a:t>repo</a:t>
            </a:r>
            <a:r>
              <a:rPr lang="zh-CN" altLang="en-US" sz="1800" kern="0" dirty="0">
                <a:latin typeface="微软雅黑"/>
                <a:ea typeface="微软雅黑"/>
              </a:rPr>
              <a:t>信息，例如耦合度相似度计算需要获取具体的代码段。</a:t>
            </a:r>
            <a:endParaRPr lang="en-US" altLang="zh-CN" sz="1800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b="1" kern="0" dirty="0">
                <a:latin typeface="微软雅黑"/>
                <a:ea typeface="微软雅黑"/>
              </a:rPr>
              <a:t>更新文档到</a:t>
            </a:r>
            <a:r>
              <a:rPr lang="en-US" altLang="zh-CN" b="1" kern="0" dirty="0">
                <a:latin typeface="微软雅黑"/>
                <a:ea typeface="微软雅黑"/>
              </a:rPr>
              <a:t>git</a:t>
            </a:r>
            <a:r>
              <a:rPr lang="zh-CN" altLang="en-US" b="1" kern="0" dirty="0">
                <a:latin typeface="微软雅黑"/>
                <a:ea typeface="微软雅黑"/>
              </a:rPr>
              <a:t>仓，全量测试</a:t>
            </a:r>
            <a:r>
              <a:rPr lang="zh-CN" altLang="en-US" kern="0" dirty="0">
                <a:latin typeface="微软雅黑"/>
                <a:ea typeface="微软雅黑"/>
              </a:rPr>
              <a:t>，检查和修复了</a:t>
            </a:r>
            <a:r>
              <a:rPr lang="en-US" altLang="zh-CN" kern="0" dirty="0">
                <a:latin typeface="微软雅黑"/>
                <a:ea typeface="微软雅黑"/>
              </a:rPr>
              <a:t>BUG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b="1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kern="0" dirty="0">
              <a:latin typeface="微软雅黑"/>
              <a:ea typeface="微软雅黑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4BF8C67-B20D-858D-48C4-C7C6643DFBDE}"/>
              </a:ext>
            </a:extLst>
          </p:cNvPr>
          <p:cNvSpPr/>
          <p:nvPr/>
        </p:nvSpPr>
        <p:spPr>
          <a:xfrm>
            <a:off x="9872555" y="1119814"/>
            <a:ext cx="1386753" cy="15562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Repo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b="1" dirty="0"/>
          </a:p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A89A4D-4621-C4FD-612E-9345D6D71282}"/>
              </a:ext>
            </a:extLst>
          </p:cNvPr>
          <p:cNvSpPr/>
          <p:nvPr/>
        </p:nvSpPr>
        <p:spPr>
          <a:xfrm>
            <a:off x="9948866" y="1608779"/>
            <a:ext cx="1208841" cy="32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.git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FEDD0C-6150-F95F-9250-0D47DA94983F}"/>
              </a:ext>
            </a:extLst>
          </p:cNvPr>
          <p:cNvSpPr/>
          <p:nvPr/>
        </p:nvSpPr>
        <p:spPr>
          <a:xfrm>
            <a:off x="9948867" y="2183469"/>
            <a:ext cx="1208840" cy="3272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.internal-git</a:t>
            </a:r>
            <a:endParaRPr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9CDDA2-746A-23A1-FC21-9101FADF3F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4"/>
          <a:stretch/>
        </p:blipFill>
        <p:spPr>
          <a:xfrm>
            <a:off x="7726983" y="3903721"/>
            <a:ext cx="4357140" cy="2601921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2C63CCE0-A418-851F-943F-6127371A61DB}"/>
              </a:ext>
            </a:extLst>
          </p:cNvPr>
          <p:cNvSpPr txBox="1">
            <a:spLocks/>
          </p:cNvSpPr>
          <p:nvPr/>
        </p:nvSpPr>
        <p:spPr>
          <a:xfrm>
            <a:off x="550863" y="4416369"/>
            <a:ext cx="6165436" cy="5334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lv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1" kern="1200">
                <a:solidFill>
                  <a:schemeClr val="accent1">
                    <a:lumMod val="75000"/>
                  </a:schemeClr>
                </a:solidFill>
                <a:latin typeface="微软雅黑"/>
                <a:ea typeface="微软雅黑"/>
                <a:cs typeface="+mj-cs"/>
              </a:defRPr>
            </a:lvl1pPr>
          </a:lstStyle>
          <a:p>
            <a:r>
              <a:rPr lang="zh-CN" altLang="en-US" dirty="0"/>
              <a:t>下周计划：</a:t>
            </a:r>
          </a:p>
        </p:txBody>
      </p:sp>
      <p:sp>
        <p:nvSpPr>
          <p:cNvPr id="9" name="Rectangle 33">
            <a:extLst>
              <a:ext uri="{FF2B5EF4-FFF2-40B4-BE49-F238E27FC236}">
                <a16:creationId xmlns:a16="http://schemas.microsoft.com/office/drawing/2014/main" id="{97F05AB6-1F54-35DA-8A46-CA0268A1063D}"/>
              </a:ext>
            </a:extLst>
          </p:cNvPr>
          <p:cNvSpPr/>
          <p:nvPr/>
        </p:nvSpPr>
        <p:spPr>
          <a:xfrm>
            <a:off x="619125" y="4949769"/>
            <a:ext cx="7010968" cy="2264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kern="0" dirty="0">
                <a:latin typeface="微软雅黑"/>
                <a:ea typeface="微软雅黑"/>
              </a:rPr>
              <a:t>继续完成功能迁移和代码快照</a:t>
            </a:r>
            <a:endParaRPr lang="en-US" altLang="zh-CN" sz="1600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kern="0" dirty="0">
                <a:latin typeface="微软雅黑"/>
                <a:ea typeface="微软雅黑"/>
              </a:rPr>
              <a:t>年后：</a:t>
            </a:r>
            <a:r>
              <a:rPr lang="en-US" altLang="zh-CN" sz="1600" kern="0" dirty="0">
                <a:latin typeface="微软雅黑"/>
                <a:ea typeface="微软雅黑"/>
              </a:rPr>
              <a:t>0.3.0</a:t>
            </a:r>
            <a:r>
              <a:rPr lang="zh-CN" altLang="en-US" sz="1600" kern="0" dirty="0">
                <a:latin typeface="微软雅黑"/>
                <a:ea typeface="微软雅黑"/>
              </a:rPr>
              <a:t>版。</a:t>
            </a:r>
            <a:endParaRPr lang="en-US" altLang="zh-CN" sz="1600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zh-CN" altLang="en-US" sz="1600" kern="0" dirty="0">
                <a:latin typeface="微软雅黑"/>
                <a:ea typeface="微软雅黑"/>
              </a:rPr>
              <a:t>数据集</a:t>
            </a:r>
            <a:r>
              <a:rPr lang="en-US" altLang="zh-CN" sz="1600" kern="0" dirty="0">
                <a:latin typeface="微软雅黑"/>
                <a:ea typeface="微软雅黑"/>
              </a:rPr>
              <a:t>table</a:t>
            </a:r>
            <a:r>
              <a:rPr lang="zh-CN" altLang="en-US" sz="1600" kern="0" dirty="0">
                <a:latin typeface="微软雅黑"/>
                <a:ea typeface="微软雅黑"/>
              </a:rPr>
              <a:t>、</a:t>
            </a:r>
            <a:r>
              <a:rPr lang="zh-CN" altLang="en-US" sz="1600" kern="0" dirty="0">
                <a:highlight>
                  <a:srgbClr val="FFFF00"/>
                </a:highlight>
                <a:latin typeface="微软雅黑"/>
                <a:ea typeface="微软雅黑"/>
              </a:rPr>
              <a:t>华为问题</a:t>
            </a:r>
            <a:endParaRPr lang="en-US" altLang="zh-CN" sz="1600" kern="0" dirty="0">
              <a:highlight>
                <a:srgbClr val="FFFF00"/>
              </a:highlight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CN" sz="1600" kern="0" dirty="0">
                <a:latin typeface="微软雅黑"/>
                <a:ea typeface="微软雅黑"/>
              </a:rPr>
              <a:t>1.</a:t>
            </a:r>
            <a:r>
              <a:rPr lang="zh-CN" altLang="en-US" sz="1600" kern="0" dirty="0">
                <a:latin typeface="微软雅黑"/>
                <a:ea typeface="微软雅黑"/>
              </a:rPr>
              <a:t>研发问答</a:t>
            </a:r>
            <a:r>
              <a:rPr lang="en-US" altLang="zh-CN" sz="1600" kern="0" dirty="0">
                <a:latin typeface="微软雅黑"/>
                <a:ea typeface="微软雅黑"/>
              </a:rPr>
              <a:t>QA</a:t>
            </a:r>
            <a:r>
              <a:rPr lang="zh-CN" altLang="en-US" sz="1600" kern="0" dirty="0">
                <a:latin typeface="微软雅黑"/>
                <a:ea typeface="微软雅黑"/>
              </a:rPr>
              <a:t>；</a:t>
            </a:r>
            <a:r>
              <a:rPr lang="en-US" altLang="zh-CN" sz="1600" kern="0" dirty="0">
                <a:latin typeface="微软雅黑"/>
                <a:ea typeface="微软雅黑"/>
              </a:rPr>
              <a:t>2.tab</a:t>
            </a:r>
            <a:r>
              <a:rPr lang="zh-CN" altLang="en-US" sz="1600" kern="0" dirty="0">
                <a:latin typeface="微软雅黑"/>
                <a:ea typeface="微软雅黑"/>
              </a:rPr>
              <a:t>预测；</a:t>
            </a:r>
            <a:r>
              <a:rPr lang="en-US" altLang="zh-CN" sz="1600" kern="0" dirty="0">
                <a:latin typeface="微软雅黑"/>
                <a:ea typeface="微软雅黑"/>
              </a:rPr>
              <a:t>3.</a:t>
            </a:r>
            <a:r>
              <a:rPr lang="zh-CN" altLang="en-US" sz="1600" kern="0" dirty="0">
                <a:latin typeface="微软雅黑"/>
                <a:ea typeface="微软雅黑"/>
              </a:rPr>
              <a:t>代码补全；</a:t>
            </a:r>
            <a:r>
              <a:rPr lang="en-US" altLang="zh-CN" sz="1600" kern="0" dirty="0">
                <a:latin typeface="微软雅黑"/>
                <a:ea typeface="微软雅黑"/>
              </a:rPr>
              <a:t>4.</a:t>
            </a:r>
            <a:r>
              <a:rPr lang="zh-CN" altLang="en-US" sz="1600" kern="0" dirty="0">
                <a:latin typeface="微软雅黑"/>
                <a:ea typeface="微软雅黑"/>
              </a:rPr>
              <a:t>代码生成</a:t>
            </a:r>
            <a:r>
              <a:rPr lang="en-US" altLang="zh-CN" sz="1600" kern="0" dirty="0">
                <a:latin typeface="微软雅黑"/>
                <a:ea typeface="微软雅黑"/>
              </a:rPr>
              <a:t>(</a:t>
            </a:r>
            <a:r>
              <a:rPr lang="zh-CN" altLang="en-US" sz="1600" kern="0" dirty="0">
                <a:latin typeface="微软雅黑"/>
                <a:ea typeface="微软雅黑"/>
              </a:rPr>
              <a:t>用到</a:t>
            </a:r>
            <a:r>
              <a:rPr lang="en-US" altLang="zh-CN" sz="1600" kern="0" dirty="0">
                <a:latin typeface="微软雅黑"/>
                <a:ea typeface="微软雅黑"/>
              </a:rPr>
              <a:t>1</a:t>
            </a:r>
            <a:r>
              <a:rPr lang="zh-CN" altLang="en-US" sz="1600" kern="0" dirty="0">
                <a:latin typeface="微软雅黑"/>
                <a:ea typeface="微软雅黑"/>
              </a:rPr>
              <a:t>作为上下文</a:t>
            </a:r>
            <a:r>
              <a:rPr lang="en-US" altLang="zh-CN" sz="1600" kern="0" dirty="0">
                <a:latin typeface="微软雅黑"/>
                <a:ea typeface="微软雅黑"/>
              </a:rPr>
              <a:t>prompt)</a:t>
            </a:r>
            <a:r>
              <a:rPr lang="zh-CN" altLang="en-US" sz="1600" kern="0" dirty="0">
                <a:latin typeface="微软雅黑"/>
                <a:ea typeface="微软雅黑"/>
              </a:rPr>
              <a:t>；</a:t>
            </a:r>
            <a:r>
              <a:rPr lang="en-US" altLang="zh-CN" sz="1600" kern="0" dirty="0">
                <a:latin typeface="微软雅黑"/>
                <a:ea typeface="微软雅黑"/>
              </a:rPr>
              <a:t>Q</a:t>
            </a:r>
            <a:r>
              <a:rPr lang="zh-CN" altLang="en-US" sz="1600" kern="0" dirty="0">
                <a:latin typeface="微软雅黑"/>
                <a:ea typeface="微软雅黑"/>
              </a:rPr>
              <a:t>需要明确、目前可以对</a:t>
            </a:r>
            <a:r>
              <a:rPr lang="en-US" altLang="zh-CN" sz="1600" kern="0" dirty="0">
                <a:latin typeface="微软雅黑"/>
                <a:ea typeface="微软雅黑"/>
              </a:rPr>
              <a:t>2,3</a:t>
            </a:r>
            <a:r>
              <a:rPr lang="zh-CN" altLang="en-US" sz="1600" kern="0" dirty="0">
                <a:latin typeface="微软雅黑"/>
                <a:ea typeface="微软雅黑"/>
              </a:rPr>
              <a:t>提供数据支持但是方案不支持。</a:t>
            </a:r>
            <a:endParaRPr lang="en-US" altLang="zh-CN" sz="1600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zh-CN" altLang="en-US" sz="1600" kern="0" dirty="0"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77271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a16="http://schemas.microsoft.com/office/drawing/2014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C7000-E801-A9F4-E9C9-2A431172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代码快照功能的问题</a:t>
            </a:r>
          </a:p>
        </p:txBody>
      </p:sp>
      <p:sp>
        <p:nvSpPr>
          <p:cNvPr id="3" name="Rectangle 33">
            <a:extLst>
              <a:ext uri="{FF2B5EF4-FFF2-40B4-BE49-F238E27FC236}">
                <a16:creationId xmlns:a16="http://schemas.microsoft.com/office/drawing/2014/main" id="{DD447C75-789E-B188-A507-5B7FF553901B}"/>
              </a:ext>
            </a:extLst>
          </p:cNvPr>
          <p:cNvSpPr/>
          <p:nvPr/>
        </p:nvSpPr>
        <p:spPr>
          <a:xfrm>
            <a:off x="550862" y="885758"/>
            <a:ext cx="11090275" cy="5444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b="1" kern="0" dirty="0">
                <a:latin typeface="微软雅黑"/>
                <a:ea typeface="微软雅黑"/>
              </a:rPr>
              <a:t>代码快照功能</a:t>
            </a:r>
            <a:br>
              <a:rPr lang="en-US" altLang="zh-CN" kern="0" dirty="0">
                <a:latin typeface="微软雅黑"/>
                <a:ea typeface="微软雅黑"/>
              </a:rPr>
            </a:br>
            <a:r>
              <a:rPr lang="zh-CN" altLang="en-US" kern="0" dirty="0">
                <a:latin typeface="微软雅黑"/>
                <a:ea typeface="微软雅黑"/>
              </a:rPr>
              <a:t>作用</a:t>
            </a:r>
            <a:r>
              <a:rPr lang="en-US" altLang="zh-CN" kern="0" dirty="0">
                <a:latin typeface="微软雅黑"/>
                <a:ea typeface="微软雅黑"/>
              </a:rPr>
              <a:t>1</a:t>
            </a:r>
            <a:r>
              <a:rPr lang="zh-CN" altLang="en-US" kern="0" dirty="0">
                <a:latin typeface="微软雅黑"/>
                <a:ea typeface="微软雅黑"/>
              </a:rPr>
              <a:t>：进行行为总结时，计算两次快照之间的</a:t>
            </a:r>
            <a:r>
              <a:rPr lang="en-US" altLang="zh-CN" kern="0" dirty="0">
                <a:latin typeface="微软雅黑"/>
                <a:ea typeface="微软雅黑"/>
              </a:rPr>
              <a:t>Diff</a:t>
            </a:r>
            <a:r>
              <a:rPr lang="zh-CN" altLang="en-US" kern="0" dirty="0">
                <a:latin typeface="微软雅黑"/>
                <a:ea typeface="微软雅黑"/>
              </a:rPr>
              <a:t>，调用</a:t>
            </a:r>
            <a:r>
              <a:rPr lang="en-US" altLang="zh-CN" kern="0" dirty="0">
                <a:latin typeface="微软雅黑"/>
                <a:ea typeface="微软雅黑"/>
              </a:rPr>
              <a:t>LLM</a:t>
            </a:r>
            <a:r>
              <a:rPr lang="zh-CN" altLang="en-US" kern="0" dirty="0">
                <a:latin typeface="微软雅黑"/>
                <a:ea typeface="微软雅黑"/>
              </a:rPr>
              <a:t>总结代码变更摘要</a:t>
            </a:r>
            <a:br>
              <a:rPr lang="en-US" altLang="zh-CN" kern="0" dirty="0">
                <a:latin typeface="微软雅黑"/>
                <a:ea typeface="微软雅黑"/>
              </a:rPr>
            </a:br>
            <a:r>
              <a:rPr lang="zh-CN" altLang="en-US" kern="0" dirty="0">
                <a:latin typeface="微软雅黑"/>
                <a:ea typeface="微软雅黑"/>
              </a:rPr>
              <a:t>作用</a:t>
            </a:r>
            <a:r>
              <a:rPr lang="en-US" altLang="zh-CN" kern="0" dirty="0">
                <a:latin typeface="微软雅黑"/>
                <a:ea typeface="微软雅黑"/>
              </a:rPr>
              <a:t>2</a:t>
            </a:r>
            <a:r>
              <a:rPr lang="zh-CN" altLang="en-US" kern="0" dirty="0">
                <a:latin typeface="微软雅黑"/>
                <a:ea typeface="微软雅黑"/>
              </a:rPr>
              <a:t>：模式识别、预测时，保存代码段快照，计算耦合度、相似度等指标作为 </a:t>
            </a:r>
            <a:r>
              <a:rPr lang="en-US" altLang="zh-CN" kern="0" dirty="0" err="1">
                <a:latin typeface="微软雅黑"/>
                <a:ea typeface="微软雅黑"/>
              </a:rPr>
              <a:t>in_features</a:t>
            </a:r>
            <a:r>
              <a:rPr lang="zh-CN" altLang="en-US" kern="0" dirty="0">
                <a:latin typeface="微软雅黑"/>
                <a:ea typeface="微软雅黑"/>
              </a:rPr>
              <a:t>。</a:t>
            </a:r>
            <a:br>
              <a:rPr lang="en-US" altLang="zh-CN" kern="0" dirty="0">
                <a:latin typeface="微软雅黑"/>
                <a:ea typeface="微软雅黑"/>
              </a:rPr>
            </a:br>
            <a:r>
              <a:rPr lang="zh-CN" altLang="en-US" kern="0" dirty="0">
                <a:latin typeface="微软雅黑"/>
                <a:ea typeface="微软雅黑"/>
              </a:rPr>
              <a:t>实现方法：内部调用用户环境的</a:t>
            </a:r>
            <a:r>
              <a:rPr lang="en-US" altLang="zh-CN" kern="0" dirty="0">
                <a:latin typeface="微软雅黑"/>
                <a:ea typeface="微软雅黑"/>
              </a:rPr>
              <a:t>git</a:t>
            </a:r>
            <a:r>
              <a:rPr lang="zh-CN" altLang="en-US" kern="0" dirty="0">
                <a:latin typeface="微软雅黑"/>
                <a:ea typeface="微软雅黑"/>
              </a:rPr>
              <a:t>，维护一个</a:t>
            </a:r>
            <a:r>
              <a:rPr lang="en-US" altLang="zh-CN" kern="0" dirty="0">
                <a:latin typeface="微软雅黑"/>
                <a:ea typeface="微软雅黑"/>
              </a:rPr>
              <a:t>.internal-git</a:t>
            </a:r>
            <a:r>
              <a:rPr lang="zh-CN" altLang="en-US" kern="0" dirty="0">
                <a:latin typeface="微软雅黑"/>
                <a:ea typeface="微软雅黑"/>
              </a:rPr>
              <a:t>存储库，功能和</a:t>
            </a:r>
            <a:r>
              <a:rPr lang="en-US" altLang="zh-CN" kern="0" dirty="0">
                <a:latin typeface="微软雅黑"/>
                <a:ea typeface="微软雅黑"/>
              </a:rPr>
              <a:t>repo</a:t>
            </a:r>
            <a:r>
              <a:rPr lang="zh-CN" altLang="en-US" kern="0" dirty="0">
                <a:latin typeface="微软雅黑"/>
                <a:ea typeface="微软雅黑"/>
              </a:rPr>
              <a:t>自己的</a:t>
            </a:r>
            <a:r>
              <a:rPr lang="en-US" altLang="zh-CN" kern="0" dirty="0">
                <a:latin typeface="微软雅黑"/>
                <a:ea typeface="微软雅黑"/>
              </a:rPr>
              <a:t>.git</a:t>
            </a:r>
            <a:r>
              <a:rPr lang="zh-CN" altLang="en-US" kern="0" dirty="0">
                <a:latin typeface="微软雅黑"/>
                <a:ea typeface="微软雅黑"/>
              </a:rPr>
              <a:t>不一样，不记录全仓代码变更，</a:t>
            </a:r>
            <a:r>
              <a:rPr lang="en-US" altLang="zh-CN" kern="0" dirty="0">
                <a:latin typeface="微软雅黑"/>
                <a:ea typeface="微软雅黑"/>
              </a:rPr>
              <a:t>commit</a:t>
            </a:r>
            <a:r>
              <a:rPr lang="zh-CN" altLang="en-US" kern="0" dirty="0">
                <a:latin typeface="微软雅黑"/>
                <a:ea typeface="微软雅黑"/>
              </a:rPr>
              <a:t>的粒度也更细，是自动执行的，对用户不可见。每次保存快照，相当于对修改过的</a:t>
            </a:r>
            <a:r>
              <a:rPr lang="en-US" altLang="zh-CN" kern="0" dirty="0">
                <a:latin typeface="微软雅黑"/>
                <a:ea typeface="微软雅黑"/>
              </a:rPr>
              <a:t>files</a:t>
            </a:r>
            <a:r>
              <a:rPr lang="zh-CN" altLang="en-US" kern="0" dirty="0">
                <a:latin typeface="微软雅黑"/>
                <a:ea typeface="微软雅黑"/>
              </a:rPr>
              <a:t>做一遍 </a:t>
            </a:r>
            <a:r>
              <a:rPr lang="en-US" altLang="zh-CN" kern="0" dirty="0">
                <a:latin typeface="微软雅黑"/>
                <a:ea typeface="微软雅黑"/>
              </a:rPr>
              <a:t>git add </a:t>
            </a:r>
            <a:r>
              <a:rPr lang="zh-CN" altLang="en-US" kern="0" dirty="0">
                <a:latin typeface="微软雅黑"/>
                <a:ea typeface="微软雅黑"/>
              </a:rPr>
              <a:t>和 </a:t>
            </a:r>
            <a:r>
              <a:rPr lang="en-US" altLang="zh-CN" kern="0" dirty="0">
                <a:latin typeface="微软雅黑"/>
                <a:ea typeface="微软雅黑"/>
              </a:rPr>
              <a:t>git commit</a:t>
            </a:r>
            <a:r>
              <a:rPr lang="zh-CN" altLang="en-US" kern="0" dirty="0">
                <a:latin typeface="微软雅黑"/>
                <a:ea typeface="微软雅黑"/>
              </a:rPr>
              <a:t>，需要获取代码变更的摘要、还原编写过程时，使用 </a:t>
            </a:r>
            <a:r>
              <a:rPr lang="en-US" altLang="zh-CN" kern="0" dirty="0">
                <a:latin typeface="微软雅黑"/>
                <a:ea typeface="微软雅黑"/>
              </a:rPr>
              <a:t>git diff </a:t>
            </a:r>
            <a:r>
              <a:rPr lang="zh-CN" altLang="en-US" kern="0" dirty="0">
                <a:latin typeface="微软雅黑"/>
                <a:ea typeface="微软雅黑"/>
              </a:rPr>
              <a:t>获取两次快照之间的变更细节。</a:t>
            </a:r>
            <a:r>
              <a:rPr lang="zh-CN" altLang="en-US" kern="0" dirty="0">
                <a:highlight>
                  <a:srgbClr val="FFFF00"/>
                </a:highlight>
                <a:latin typeface="微软雅黑"/>
                <a:ea typeface="微软雅黑"/>
              </a:rPr>
              <a:t>问题：保存快照的时机？</a:t>
            </a:r>
            <a:endParaRPr lang="en-US" altLang="zh-CN" kern="0" dirty="0">
              <a:highlight>
                <a:srgbClr val="FFFF00"/>
              </a:highlight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kern="0" dirty="0">
                <a:latin typeface="微软雅黑"/>
                <a:ea typeface="微软雅黑"/>
              </a:rPr>
              <a:t>方案</a:t>
            </a:r>
            <a:r>
              <a:rPr lang="en-US" altLang="zh-CN" kern="0" dirty="0">
                <a:latin typeface="微软雅黑"/>
                <a:ea typeface="微软雅黑"/>
              </a:rPr>
              <a:t>1</a:t>
            </a:r>
            <a:r>
              <a:rPr lang="zh-CN" altLang="en-US" kern="0" dirty="0">
                <a:latin typeface="微软雅黑"/>
                <a:ea typeface="微软雅黑"/>
              </a:rPr>
              <a:t>：</a:t>
            </a:r>
            <a:r>
              <a:rPr lang="zh-CN" altLang="en-US" b="1" kern="0" dirty="0">
                <a:latin typeface="微软雅黑"/>
                <a:ea typeface="微软雅黑"/>
              </a:rPr>
              <a:t>每隔固定时间</a:t>
            </a:r>
            <a:r>
              <a:rPr lang="en-US" altLang="zh-CN" b="1" kern="0" dirty="0">
                <a:latin typeface="微软雅黑"/>
                <a:ea typeface="微软雅黑"/>
              </a:rPr>
              <a:t>/</a:t>
            </a:r>
            <a:r>
              <a:rPr lang="zh-CN" altLang="en-US" b="1" kern="0" dirty="0">
                <a:latin typeface="微软雅黑"/>
                <a:ea typeface="微软雅黑"/>
              </a:rPr>
              <a:t>步数</a:t>
            </a:r>
            <a:r>
              <a:rPr lang="zh-CN" altLang="en-US" kern="0" dirty="0">
                <a:latin typeface="微软雅黑"/>
                <a:ea typeface="微软雅黑"/>
              </a:rPr>
              <a:t>，保存一次快照。需要获取</a:t>
            </a:r>
            <a:r>
              <a:rPr lang="en-US" altLang="zh-CN" kern="0" dirty="0">
                <a:latin typeface="微软雅黑"/>
                <a:ea typeface="微软雅黑"/>
              </a:rPr>
              <a:t>Diff</a:t>
            </a:r>
            <a:r>
              <a:rPr lang="zh-CN" altLang="en-US" kern="0" dirty="0">
                <a:latin typeface="微软雅黑"/>
                <a:ea typeface="微软雅黑"/>
              </a:rPr>
              <a:t>时，再决定需要使用哪两次快照之间的</a:t>
            </a:r>
            <a:r>
              <a:rPr lang="en-US" altLang="zh-CN" kern="0" dirty="0">
                <a:latin typeface="微软雅黑"/>
                <a:ea typeface="微软雅黑"/>
              </a:rPr>
              <a:t>Diff</a:t>
            </a:r>
            <a:r>
              <a:rPr lang="zh-CN" altLang="en-US" kern="0" dirty="0">
                <a:latin typeface="微软雅黑"/>
                <a:ea typeface="微软雅黑"/>
              </a:rPr>
              <a:t>。</a:t>
            </a:r>
            <a:endParaRPr lang="en-US" altLang="zh-CN" kern="0" dirty="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kern="0" dirty="0">
                <a:latin typeface="微软雅黑"/>
                <a:ea typeface="微软雅黑"/>
              </a:rPr>
              <a:t>优点：还原编写过程时更自由；缺点：可能引入存储问题</a:t>
            </a:r>
            <a:endParaRPr lang="en-US" altLang="zh-CN" kern="0" dirty="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kern="0" dirty="0">
                <a:latin typeface="微软雅黑"/>
                <a:ea typeface="微软雅黑"/>
              </a:rPr>
              <a:t>方案</a:t>
            </a:r>
            <a:r>
              <a:rPr lang="en-US" altLang="zh-CN" kern="0" dirty="0">
                <a:latin typeface="微软雅黑"/>
                <a:ea typeface="微软雅黑"/>
              </a:rPr>
              <a:t>2</a:t>
            </a:r>
            <a:r>
              <a:rPr lang="zh-CN" altLang="en-US" kern="0" dirty="0">
                <a:latin typeface="微软雅黑"/>
                <a:ea typeface="微软雅黑"/>
              </a:rPr>
              <a:t>：记录变更程度和任务状态的切换，</a:t>
            </a:r>
            <a:r>
              <a:rPr lang="zh-CN" altLang="en-US" b="1" kern="0" dirty="0">
                <a:latin typeface="微软雅黑"/>
                <a:ea typeface="微软雅黑"/>
              </a:rPr>
              <a:t>当变更量达到阈值</a:t>
            </a:r>
            <a:r>
              <a:rPr lang="en-US" altLang="zh-CN" b="1" kern="0" dirty="0">
                <a:latin typeface="微软雅黑"/>
                <a:ea typeface="微软雅黑"/>
              </a:rPr>
              <a:t>/</a:t>
            </a:r>
            <a:r>
              <a:rPr lang="zh-CN" altLang="en-US" b="1" kern="0" dirty="0">
                <a:latin typeface="微软雅黑"/>
                <a:ea typeface="微软雅黑"/>
              </a:rPr>
              <a:t>行为模式发生切换时</a:t>
            </a:r>
            <a:r>
              <a:rPr lang="zh-CN" altLang="en-US" kern="0" dirty="0">
                <a:latin typeface="微软雅黑"/>
                <a:ea typeface="微软雅黑"/>
              </a:rPr>
              <a:t>，保存一次快照。需要获取</a:t>
            </a:r>
            <a:r>
              <a:rPr lang="en-US" altLang="zh-CN" kern="0" dirty="0">
                <a:latin typeface="微软雅黑"/>
                <a:ea typeface="微软雅黑"/>
              </a:rPr>
              <a:t>Diff</a:t>
            </a:r>
            <a:r>
              <a:rPr lang="zh-CN" altLang="en-US" kern="0" dirty="0">
                <a:latin typeface="微软雅黑"/>
                <a:ea typeface="微软雅黑"/>
              </a:rPr>
              <a:t>时，直接算当前和上一次快照之间的</a:t>
            </a:r>
            <a:r>
              <a:rPr lang="en-US" altLang="zh-CN" kern="0" dirty="0">
                <a:latin typeface="微软雅黑"/>
                <a:ea typeface="微软雅黑"/>
              </a:rPr>
              <a:t>Diff</a:t>
            </a:r>
            <a:r>
              <a:rPr lang="zh-CN" altLang="en-US" kern="0" dirty="0">
                <a:latin typeface="微软雅黑"/>
                <a:ea typeface="微软雅黑"/>
              </a:rPr>
              <a:t>。</a:t>
            </a:r>
            <a:endParaRPr lang="en-US" altLang="zh-CN" kern="0" dirty="0">
              <a:latin typeface="微软雅黑"/>
              <a:ea typeface="微软雅黑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kern="0" dirty="0">
                <a:latin typeface="微软雅黑"/>
                <a:ea typeface="微软雅黑"/>
              </a:rPr>
              <a:t>优点：数据量少，</a:t>
            </a:r>
            <a:r>
              <a:rPr lang="en-US" altLang="zh-CN" kern="0" dirty="0">
                <a:latin typeface="微软雅黑"/>
                <a:ea typeface="微软雅黑"/>
              </a:rPr>
              <a:t>git</a:t>
            </a:r>
            <a:r>
              <a:rPr lang="zh-CN" altLang="en-US" kern="0" dirty="0">
                <a:latin typeface="微软雅黑"/>
                <a:ea typeface="微软雅黑"/>
              </a:rPr>
              <a:t>指令频率低；缺点：保存的粒度可能不好控制</a:t>
            </a:r>
            <a:endParaRPr lang="en-US" altLang="zh-CN" kern="0" dirty="0">
              <a:latin typeface="微软雅黑"/>
              <a:ea typeface="微软雅黑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CN" kern="0" dirty="0">
              <a:latin typeface="微软雅黑"/>
              <a:ea typeface="微软雅黑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FE96F8-F9AB-88F1-3862-5CCA902A9BF1}"/>
              </a:ext>
            </a:extLst>
          </p:cNvPr>
          <p:cNvSpPr/>
          <p:nvPr/>
        </p:nvSpPr>
        <p:spPr>
          <a:xfrm>
            <a:off x="10254385" y="197461"/>
            <a:ext cx="1386753" cy="155629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Repo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b="1" dirty="0"/>
          </a:p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C9A50C-12EB-CAAC-6B97-F98D6B4DD160}"/>
              </a:ext>
            </a:extLst>
          </p:cNvPr>
          <p:cNvSpPr/>
          <p:nvPr/>
        </p:nvSpPr>
        <p:spPr>
          <a:xfrm>
            <a:off x="10330696" y="686426"/>
            <a:ext cx="1208841" cy="32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.git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6110B2-C552-244A-F936-A573CDDEA711}"/>
              </a:ext>
            </a:extLst>
          </p:cNvPr>
          <p:cNvSpPr/>
          <p:nvPr/>
        </p:nvSpPr>
        <p:spPr>
          <a:xfrm>
            <a:off x="10330697" y="1261116"/>
            <a:ext cx="1208840" cy="327200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.internal-git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3054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554A3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</TotalTime>
  <Words>587</Words>
  <Application>Microsoft Office PowerPoint</Application>
  <PresentationFormat>宽屏</PresentationFormat>
  <Paragraphs>33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微软雅黑</vt:lpstr>
      <vt:lpstr>Arial</vt:lpstr>
      <vt:lpstr>Calibri</vt:lpstr>
      <vt:lpstr>Office Theme</vt:lpstr>
      <vt:lpstr>上周TODO：</vt:lpstr>
      <vt:lpstr>本周进度：</vt:lpstr>
      <vt:lpstr>代码快照功能的问题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总 蝈</cp:lastModifiedBy>
  <cp:revision>190</cp:revision>
  <dcterms:created xsi:type="dcterms:W3CDTF">2019-06-09T06:58:57Z</dcterms:created>
  <dcterms:modified xsi:type="dcterms:W3CDTF">2025-01-22T02:52:47Z</dcterms:modified>
</cp:coreProperties>
</file>