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7BE"/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6391" autoAdjust="0"/>
  </p:normalViewPr>
  <p:slideViewPr>
    <p:cSldViewPr snapToGrid="0">
      <p:cViewPr varScale="1">
        <p:scale>
          <a:sx n="106" d="100"/>
          <a:sy n="106" d="100"/>
        </p:scale>
        <p:origin x="40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2025-02-12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0B82E-EF7D-4A61-B6BF-9954BCE8AF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2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lvl="0" algn="l">
              <a:spcBef>
                <a:spcPct val="0"/>
              </a:spcBef>
              <a:spcAft>
                <a:spcPct val="0"/>
              </a:spcAft>
              <a:defRPr lang="zh-CN" altLang="en-US" sz="2800" b="1" kern="120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6230" h="1531133">
                <a:moveTo>
                  <a:pt x="12196230" y="0"/>
                </a:moveTo>
                <a:lnTo>
                  <a:pt x="12196230" y="1531133"/>
                </a:lnTo>
                <a:lnTo>
                  <a:pt x="0" y="1531133"/>
                </a:lnTo>
                <a:lnTo>
                  <a:pt x="0" y="898521"/>
                </a:lnTo>
                <a:lnTo>
                  <a:pt x="8039" y="901003"/>
                </a:lnTo>
                <a:cubicBezTo>
                  <a:pt x="2756296" y="1670803"/>
                  <a:pt x="7498255" y="1118846"/>
                  <a:pt x="10236233" y="536472"/>
                </a:cubicBezTo>
                <a:cubicBezTo>
                  <a:pt x="10783828" y="419997"/>
                  <a:pt x="11406709" y="250902"/>
                  <a:pt x="12063993" y="42949"/>
                </a:cubicBezTo>
                <a:lnTo>
                  <a:pt x="1219623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rot="0" vert="horz" wrap="square" lIns="91440" tIns="45720" rIns="91440" bIns="45720" numCol="1" spcCol="0" anchor="ctr" anchorCtr="0"/>
          <a:lstStyle/>
          <a:p>
            <a:pPr lvl="0" algn="ctr"/>
            <a:endParaRPr lang="zh-CN" altLang="en-US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82061">
                <a:moveTo>
                  <a:pt x="12192000" y="1582061"/>
                </a:moveTo>
                <a:lnTo>
                  <a:pt x="0" y="1582061"/>
                </a:lnTo>
                <a:lnTo>
                  <a:pt x="0" y="494090"/>
                </a:lnTo>
                <a:cubicBezTo>
                  <a:pt x="1770742" y="786856"/>
                  <a:pt x="7460343" y="1174928"/>
                  <a:pt x="12192000" y="0"/>
                </a:cubicBezTo>
                <a:lnTo>
                  <a:pt x="12192000" y="158206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txBody>
          <a:bodyPr wrap="square"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微软雅黑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41136">
                  <a:moveTo>
                    <a:pt x="9143999" y="0"/>
                  </a:moveTo>
                  <a:lnTo>
                    <a:pt x="9143999" y="2041136"/>
                  </a:lnTo>
                  <a:lnTo>
                    <a:pt x="0" y="2041136"/>
                  </a:lnTo>
                  <a:lnTo>
                    <a:pt x="0" y="1197808"/>
                  </a:lnTo>
                  <a:lnTo>
                    <a:pt x="6027" y="1201117"/>
                  </a:lnTo>
                  <a:cubicBezTo>
                    <a:pt x="2066505" y="2227329"/>
                    <a:pt x="5621740" y="1491521"/>
                    <a:pt x="7674511" y="715165"/>
                  </a:cubicBezTo>
                  <a:cubicBezTo>
                    <a:pt x="8085065" y="559894"/>
                    <a:pt x="8552064" y="334475"/>
                    <a:pt x="9044856" y="572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rot="0" vert="horz" wrap="square" lIns="91440" tIns="45720" rIns="91440" bIns="45720" numCol="1" spcCol="0" anchor="ctr" anchorCtr="0"/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1634449">
                  <a:moveTo>
                    <a:pt x="9143999" y="0"/>
                  </a:moveTo>
                  <a:lnTo>
                    <a:pt x="9143999" y="654960"/>
                  </a:lnTo>
                  <a:lnTo>
                    <a:pt x="9143999" y="711422"/>
                  </a:lnTo>
                  <a:lnTo>
                    <a:pt x="9143999" y="1634449"/>
                  </a:lnTo>
                  <a:lnTo>
                    <a:pt x="0" y="1634449"/>
                  </a:lnTo>
                  <a:lnTo>
                    <a:pt x="0" y="711422"/>
                  </a:lnTo>
                  <a:lnTo>
                    <a:pt x="0" y="654960"/>
                  </a:lnTo>
                  <a:lnTo>
                    <a:pt x="0" y="397663"/>
                  </a:lnTo>
                  <a:lnTo>
                    <a:pt x="303379" y="455955"/>
                  </a:lnTo>
                  <a:cubicBezTo>
                    <a:pt x="2685816" y="870492"/>
                    <a:pt x="6241504" y="533735"/>
                    <a:pt x="8360497" y="161074"/>
                  </a:cubicBezTo>
                  <a:cubicBezTo>
                    <a:pt x="8544757" y="128669"/>
                    <a:pt x="8739002" y="90135"/>
                    <a:pt x="8941037" y="461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anchor="ctr"/>
            <a:lstStyle/>
            <a:p>
              <a:pPr lvl="0" algn="ctr"/>
              <a:endParaRPr lang="zh-CN" altLang="en-US" sz="1800">
                <a:solidFill>
                  <a:schemeClr val="lt1"/>
                </a:solidFill>
                <a:ea typeface="微软雅黑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67133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zh-CN" sz="9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VirtualMe</a:t>
            </a:r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anchor="ctr"/>
          <a:lstStyle/>
          <a:p>
            <a:pPr algn="ctr"/>
            <a:fld id="{67453A0D-3F3B-4234-A7FD-07A539CD3F9D}" type="slidenum"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‹#›</a:t>
            </a:fld>
            <a:endParaRPr lang="zh-CN" alt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AD71D-FE6A-4C2C-B7BD-67FD581D860D}"/>
              </a:ext>
            </a:extLst>
          </p:cNvPr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7333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上次周会</a:t>
            </a:r>
            <a:r>
              <a:rPr lang="en-US" altLang="zh-CN" dirty="0"/>
              <a:t>TODO</a:t>
            </a:r>
            <a:r>
              <a:rPr lang="zh-CN" altLang="en-US" dirty="0"/>
              <a:t>：</a:t>
            </a:r>
          </a:p>
        </p:txBody>
      </p:sp>
      <p:sp>
        <p:nvSpPr>
          <p:cNvPr id="17" name="Rectangle 33"/>
          <p:cNvSpPr/>
          <p:nvPr/>
        </p:nvSpPr>
        <p:spPr>
          <a:xfrm>
            <a:off x="550862" y="885758"/>
            <a:ext cx="11090275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latin typeface="微软雅黑"/>
                <a:ea typeface="微软雅黑"/>
              </a:rPr>
              <a:t>插件重构，增加调试交互页面：上次提到的</a:t>
            </a:r>
            <a:r>
              <a:rPr lang="en-US" altLang="zh-CN" sz="2400" kern="0" dirty="0" err="1">
                <a:latin typeface="微软雅黑"/>
                <a:ea typeface="微软雅黑"/>
              </a:rPr>
              <a:t>virtualme</a:t>
            </a:r>
            <a:r>
              <a:rPr lang="zh-CN" altLang="en-US" sz="2400" kern="0" dirty="0">
                <a:latin typeface="微软雅黑"/>
                <a:ea typeface="微软雅黑"/>
              </a:rPr>
              <a:t>计划提供的各项接口</a:t>
            </a:r>
            <a:endParaRPr lang="en-US" altLang="zh-CN" sz="24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latin typeface="微软雅黑"/>
                <a:ea typeface="微软雅黑"/>
              </a:rPr>
              <a:t>继续做代码快照和工件特征计算</a:t>
            </a:r>
            <a:endParaRPr lang="en-US" altLang="zh-CN" sz="24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latin typeface="微软雅黑"/>
                <a:ea typeface="微软雅黑"/>
              </a:rPr>
              <a:t>继续做行为总结模块</a:t>
            </a:r>
            <a:endParaRPr lang="en-US" altLang="zh-CN" sz="24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latin typeface="微软雅黑"/>
                <a:ea typeface="微软雅黑"/>
              </a:rPr>
              <a:t>在新数据上尝试跑模型（工件预测用）</a:t>
            </a:r>
            <a:endParaRPr lang="en-US" altLang="zh-CN" sz="2400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1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20C1C-00E7-2191-882B-DEACFAA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2E51-8C69-EF15-814A-C65F7C9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本周进度：</a:t>
            </a: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0BEAC7FD-05EC-61CB-14E7-030D178764D6}"/>
              </a:ext>
            </a:extLst>
          </p:cNvPr>
          <p:cNvSpPr/>
          <p:nvPr/>
        </p:nvSpPr>
        <p:spPr>
          <a:xfrm>
            <a:off x="550862" y="885758"/>
            <a:ext cx="11090275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目前的数据集</a:t>
            </a:r>
            <a:r>
              <a:rPr lang="en-US" altLang="zh-CN" b="1" kern="0" dirty="0">
                <a:latin typeface="微软雅黑"/>
                <a:ea typeface="微软雅黑"/>
              </a:rPr>
              <a:t>Table</a:t>
            </a:r>
            <a:r>
              <a:rPr lang="zh-CN" altLang="en-US" b="1" kern="0" dirty="0">
                <a:latin typeface="微软雅黑"/>
                <a:ea typeface="微软雅黑"/>
              </a:rPr>
              <a:t>：</a:t>
            </a:r>
            <a:r>
              <a:rPr lang="zh-CN" altLang="en-US" kern="0" dirty="0">
                <a:latin typeface="微软雅黑"/>
                <a:ea typeface="微软雅黑"/>
              </a:rPr>
              <a:t>支持了插件功能的完善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调试</a:t>
            </a:r>
            <a:r>
              <a:rPr lang="en-US" altLang="zh-CN" b="1" kern="0" dirty="0">
                <a:latin typeface="微软雅黑"/>
                <a:ea typeface="微软雅黑"/>
              </a:rPr>
              <a:t>&amp;</a:t>
            </a:r>
            <a:r>
              <a:rPr lang="zh-CN" altLang="en-US" b="1" kern="0" dirty="0">
                <a:latin typeface="微软雅黑"/>
                <a:ea typeface="微软雅黑"/>
              </a:rPr>
              <a:t>交互框架搭建：</a:t>
            </a:r>
            <a:r>
              <a:rPr lang="zh-CN" altLang="en-US" kern="0" dirty="0">
                <a:latin typeface="微软雅黑"/>
                <a:ea typeface="微软雅黑"/>
              </a:rPr>
              <a:t>用来接通</a:t>
            </a:r>
            <a:r>
              <a:rPr lang="en-US" altLang="zh-CN" kern="0" dirty="0" err="1">
                <a:latin typeface="微软雅黑"/>
                <a:ea typeface="微软雅黑"/>
              </a:rPr>
              <a:t>virtualme</a:t>
            </a:r>
            <a:r>
              <a:rPr lang="zh-CN" altLang="en-US" kern="0" dirty="0">
                <a:latin typeface="微软雅黑"/>
                <a:ea typeface="微软雅黑"/>
              </a:rPr>
              <a:t>向上提供的功能，与内部逻辑一起正在搭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重构</a:t>
            </a:r>
            <a:r>
              <a:rPr lang="en-US" altLang="zh-CN" b="1" kern="0" dirty="0">
                <a:latin typeface="微软雅黑"/>
                <a:ea typeface="微软雅黑"/>
              </a:rPr>
              <a:t>+</a:t>
            </a:r>
            <a:r>
              <a:rPr lang="zh-CN" altLang="en-US" b="1" kern="0" dirty="0">
                <a:latin typeface="微软雅黑"/>
                <a:ea typeface="微软雅黑"/>
              </a:rPr>
              <a:t>工件特征计算。</a:t>
            </a:r>
            <a:r>
              <a:rPr lang="zh-CN" altLang="en-US" kern="0" dirty="0">
                <a:latin typeface="微软雅黑"/>
                <a:ea typeface="微软雅黑"/>
              </a:rPr>
              <a:t>集成</a:t>
            </a:r>
            <a:r>
              <a:rPr lang="en-US" altLang="zh-CN" kern="0" dirty="0">
                <a:latin typeface="微软雅黑"/>
                <a:ea typeface="微软雅黑"/>
              </a:rPr>
              <a:t>python</a:t>
            </a:r>
            <a:r>
              <a:rPr lang="zh-CN" altLang="en-US" kern="0" dirty="0">
                <a:latin typeface="微软雅黑"/>
                <a:ea typeface="微软雅黑"/>
              </a:rPr>
              <a:t>程序，优化了性能调度。工件特征：用来支持</a:t>
            </a:r>
            <a:r>
              <a:rPr lang="en-US" altLang="zh-CN" kern="0" dirty="0" err="1">
                <a:latin typeface="微软雅黑"/>
                <a:ea typeface="微软雅黑"/>
              </a:rPr>
              <a:t>partten</a:t>
            </a:r>
            <a:r>
              <a:rPr lang="zh-CN" altLang="en-US" kern="0" dirty="0">
                <a:latin typeface="微软雅黑"/>
                <a:ea typeface="微软雅黑"/>
              </a:rPr>
              <a:t>识别和工件预测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代码快照正式加入计算。</a:t>
            </a:r>
            <a:r>
              <a:rPr lang="zh-CN" altLang="en-US" kern="0" dirty="0">
                <a:latin typeface="微软雅黑"/>
                <a:ea typeface="微软雅黑"/>
              </a:rPr>
              <a:t>暂定计算方案：与工件特征计算一起每隔</a:t>
            </a:r>
            <a:r>
              <a:rPr lang="en-US" altLang="zh-CN" kern="0" dirty="0">
                <a:latin typeface="微软雅黑"/>
                <a:ea typeface="微软雅黑"/>
              </a:rPr>
              <a:t>5</a:t>
            </a:r>
            <a:r>
              <a:rPr lang="zh-CN" altLang="en-US" kern="0" dirty="0">
                <a:latin typeface="微软雅黑"/>
                <a:ea typeface="微软雅黑"/>
              </a:rPr>
              <a:t>分钟保存一次，记录过去</a:t>
            </a:r>
            <a:r>
              <a:rPr lang="en-US" altLang="zh-CN" kern="0" dirty="0">
                <a:latin typeface="微软雅黑"/>
                <a:ea typeface="微软雅黑"/>
              </a:rPr>
              <a:t>5</a:t>
            </a:r>
            <a:r>
              <a:rPr lang="zh-CN" altLang="en-US" kern="0" dirty="0">
                <a:latin typeface="微软雅黑"/>
                <a:ea typeface="微软雅黑"/>
              </a:rPr>
              <a:t>分钟内操作过的工件有哪些联系、编辑过的代码的变更摘要。固定间隔计算，为了平衡数据粒度和性能。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代码快照：代码变更记录，用来支持行为总结</a:t>
            </a:r>
            <a:r>
              <a:rPr lang="en-US" altLang="zh-CN" kern="0" dirty="0">
                <a:latin typeface="微软雅黑"/>
                <a:ea typeface="微软雅黑"/>
              </a:rPr>
              <a:t>/</a:t>
            </a:r>
            <a:r>
              <a:rPr lang="zh-CN" altLang="en-US" kern="0" dirty="0">
                <a:latin typeface="微软雅黑"/>
                <a:ea typeface="微软雅黑"/>
              </a:rPr>
              <a:t>用户画像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调研</a:t>
            </a:r>
            <a:r>
              <a:rPr lang="en-US" altLang="zh-CN" b="1" kern="0" dirty="0">
                <a:latin typeface="微软雅黑"/>
                <a:ea typeface="微软雅黑"/>
              </a:rPr>
              <a:t>+</a:t>
            </a:r>
            <a:r>
              <a:rPr lang="zh-CN" altLang="en-US" b="1" kern="0" dirty="0">
                <a:latin typeface="微软雅黑"/>
                <a:ea typeface="微软雅黑"/>
              </a:rPr>
              <a:t>细化开发者画像指标，</a:t>
            </a:r>
            <a:r>
              <a:rPr lang="zh-CN" altLang="en-US" kern="0" dirty="0">
                <a:latin typeface="微软雅黑"/>
                <a:ea typeface="微软雅黑"/>
              </a:rPr>
              <a:t>参考现有软工模型和标准，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整理了一版表格，有不少问题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可以和华为讨论一下先。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kern="0" dirty="0">
              <a:latin typeface="微软雅黑"/>
              <a:ea typeface="微软雅黑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B19691-2580-652C-22C1-5E6509BC3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/>
          <a:stretch/>
        </p:blipFill>
        <p:spPr>
          <a:xfrm>
            <a:off x="6996363" y="2967369"/>
            <a:ext cx="5195637" cy="39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BBED89D-AF84-358A-D88B-F293F482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下周计划：</a:t>
            </a:r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97F05AB6-1F54-35DA-8A46-CA0268A1063D}"/>
              </a:ext>
            </a:extLst>
          </p:cNvPr>
          <p:cNvSpPr/>
          <p:nvPr/>
        </p:nvSpPr>
        <p:spPr>
          <a:xfrm>
            <a:off x="550862" y="1400453"/>
            <a:ext cx="6036427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b="1" kern="0" dirty="0">
                <a:latin typeface="微软雅黑"/>
                <a:ea typeface="微软雅黑"/>
              </a:rPr>
              <a:t>完成并发布</a:t>
            </a:r>
            <a:r>
              <a:rPr lang="en-US" altLang="zh-CN" sz="2000" b="1" kern="0" dirty="0">
                <a:latin typeface="微软雅黑"/>
                <a:ea typeface="微软雅黑"/>
              </a:rPr>
              <a:t>0.3.0</a:t>
            </a:r>
            <a:r>
              <a:rPr lang="zh-CN" altLang="en-US" sz="2000" b="1" kern="0" dirty="0">
                <a:latin typeface="微软雅黑"/>
                <a:ea typeface="微软雅黑"/>
              </a:rPr>
              <a:t>版</a:t>
            </a:r>
            <a:r>
              <a:rPr lang="zh-CN" altLang="en-US" sz="2000" kern="0" dirty="0">
                <a:latin typeface="微软雅黑"/>
                <a:ea typeface="微软雅黑"/>
              </a:rPr>
              <a:t>，这版收集的数据带有工件特征和代码快照，能更好地支持模型训练和其他</a:t>
            </a:r>
            <a:r>
              <a:rPr lang="en-US" altLang="zh-CN" sz="2000" kern="0" dirty="0">
                <a:latin typeface="微软雅黑"/>
                <a:ea typeface="微软雅黑"/>
              </a:rPr>
              <a:t>API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b="1" kern="0" dirty="0">
                <a:latin typeface="微软雅黑"/>
                <a:ea typeface="微软雅黑"/>
              </a:rPr>
              <a:t>完善前端调试框架</a:t>
            </a:r>
            <a:r>
              <a:rPr lang="zh-CN" altLang="en-US" sz="2000" kern="0" dirty="0">
                <a:latin typeface="微软雅黑"/>
                <a:ea typeface="微软雅黑"/>
              </a:rPr>
              <a:t>，将当前能完成</a:t>
            </a:r>
            <a:r>
              <a:rPr lang="en-US" altLang="zh-CN" sz="2000" kern="0" dirty="0">
                <a:latin typeface="微软雅黑"/>
                <a:ea typeface="微软雅黑"/>
              </a:rPr>
              <a:t>API</a:t>
            </a:r>
            <a:r>
              <a:rPr lang="zh-CN" altLang="en-US" sz="2000" kern="0" dirty="0">
                <a:latin typeface="微软雅黑"/>
                <a:ea typeface="微软雅黑"/>
              </a:rPr>
              <a:t>调通，提供页面交互功能，例如行为总结中的代码变更摘要、操作区域可视化等</a:t>
            </a:r>
            <a:endParaRPr lang="en-US" altLang="zh-CN" sz="20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kern="0" dirty="0">
                <a:latin typeface="微软雅黑"/>
                <a:ea typeface="微软雅黑"/>
              </a:rPr>
              <a:t>讨论做开发者画像里的哪些指标。</a:t>
            </a:r>
            <a:endParaRPr lang="en-US" altLang="zh-CN" sz="2000" kern="0" dirty="0">
              <a:latin typeface="微软雅黑"/>
              <a:ea typeface="微软雅黑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1A67C1-285E-2E16-B94B-743D4D4F2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934" y="0"/>
            <a:ext cx="5388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5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A3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999</TotalTime>
  <Words>282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Office Theme</vt:lpstr>
      <vt:lpstr>上次周会TODO：</vt:lpstr>
      <vt:lpstr>本周进度：</vt:lpstr>
      <vt:lpstr>下周计划：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总 蝈</cp:lastModifiedBy>
  <cp:revision>197</cp:revision>
  <dcterms:created xsi:type="dcterms:W3CDTF">2019-06-09T06:58:57Z</dcterms:created>
  <dcterms:modified xsi:type="dcterms:W3CDTF">2025-02-12T01:31:46Z</dcterms:modified>
</cp:coreProperties>
</file>