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1" r:id="rId2"/>
    <p:sldId id="48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0F8D4"/>
    <a:srgbClr val="346D50"/>
    <a:srgbClr val="09C771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1" autoAdjust="0"/>
    <p:restoredTop sz="96391" autoAdjust="0"/>
  </p:normalViewPr>
  <p:slideViewPr>
    <p:cSldViewPr snapToGrid="0">
      <p:cViewPr varScale="1">
        <p:scale>
          <a:sx n="100" d="100"/>
          <a:sy n="100" d="100"/>
        </p:scale>
        <p:origin x="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2025-04-08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4037A-E1B3-BFC1-4953-78FF52881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3099AD-42AF-C63D-FE10-2D12B6D50B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6D6DC-1DBE-9A0C-A547-03FB11DC942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9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lvl="0" algn="l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060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375" y="176530"/>
            <a:ext cx="10385425" cy="661670"/>
          </a:xfrm>
        </p:spPr>
        <p:txBody>
          <a:bodyPr/>
          <a:lstStyle>
            <a:lvl1pPr>
              <a:defRPr b="1">
                <a:solidFill>
                  <a:srgbClr val="005FB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52974"/>
            <a:ext cx="10515600" cy="5468501"/>
          </a:xfrm>
        </p:spPr>
        <p:txBody>
          <a:bodyPr>
            <a:normAutofit/>
          </a:bodyPr>
          <a:lstStyle>
            <a:lvl1pPr>
              <a:buClr>
                <a:srgbClr val="005FB1"/>
              </a:buClr>
              <a:defRPr sz="3600"/>
            </a:lvl1pPr>
            <a:lvl2pPr>
              <a:buClr>
                <a:srgbClr val="005FB1"/>
              </a:buClr>
              <a:defRPr sz="3200"/>
            </a:lvl2pPr>
            <a:lvl3pPr>
              <a:buClr>
                <a:srgbClr val="005FB1"/>
              </a:buCl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658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6230" h="1531133">
                <a:moveTo>
                  <a:pt x="12196230" y="0"/>
                </a:moveTo>
                <a:lnTo>
                  <a:pt x="12196230" y="1531133"/>
                </a:lnTo>
                <a:lnTo>
                  <a:pt x="0" y="1531133"/>
                </a:lnTo>
                <a:lnTo>
                  <a:pt x="0" y="898521"/>
                </a:lnTo>
                <a:lnTo>
                  <a:pt x="8039" y="901003"/>
                </a:lnTo>
                <a:cubicBezTo>
                  <a:pt x="2756296" y="1670803"/>
                  <a:pt x="7498255" y="1118846"/>
                  <a:pt x="10236233" y="536472"/>
                </a:cubicBezTo>
                <a:cubicBezTo>
                  <a:pt x="10783828" y="419997"/>
                  <a:pt x="11406709" y="250902"/>
                  <a:pt x="12063993" y="42949"/>
                </a:cubicBezTo>
                <a:lnTo>
                  <a:pt x="1219623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rot="0" vert="horz" wrap="square" lIns="91440" tIns="45720" rIns="91440" bIns="45720" numCol="1" spcCol="0" anchor="ctr" anchorCtr="0"/>
          <a:lstStyle/>
          <a:p>
            <a:pPr lvl="0" algn="ctr"/>
            <a:endParaRPr lang="zh-CN" altLang="en-US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82061">
                <a:moveTo>
                  <a:pt x="12192000" y="1582061"/>
                </a:moveTo>
                <a:lnTo>
                  <a:pt x="0" y="1582061"/>
                </a:lnTo>
                <a:lnTo>
                  <a:pt x="0" y="494090"/>
                </a:lnTo>
                <a:cubicBezTo>
                  <a:pt x="1770742" y="786856"/>
                  <a:pt x="7460343" y="1174928"/>
                  <a:pt x="12192000" y="0"/>
                </a:cubicBezTo>
                <a:lnTo>
                  <a:pt x="12192000" y="158206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txBody>
          <a:bodyPr wrap="square"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微软雅黑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41136">
                  <a:moveTo>
                    <a:pt x="9143999" y="0"/>
                  </a:moveTo>
                  <a:lnTo>
                    <a:pt x="9143999" y="2041136"/>
                  </a:lnTo>
                  <a:lnTo>
                    <a:pt x="0" y="2041136"/>
                  </a:lnTo>
                  <a:lnTo>
                    <a:pt x="0" y="1197808"/>
                  </a:lnTo>
                  <a:lnTo>
                    <a:pt x="6027" y="1201117"/>
                  </a:lnTo>
                  <a:cubicBezTo>
                    <a:pt x="2066505" y="2227329"/>
                    <a:pt x="5621740" y="1491521"/>
                    <a:pt x="7674511" y="715165"/>
                  </a:cubicBezTo>
                  <a:cubicBezTo>
                    <a:pt x="8085065" y="559894"/>
                    <a:pt x="8552064" y="334475"/>
                    <a:pt x="9044856" y="572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rot="0" vert="horz" wrap="square" lIns="91440" tIns="45720" rIns="91440" bIns="45720" numCol="1" spcCol="0" anchor="ctr" anchorCtr="0"/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1634449">
                  <a:moveTo>
                    <a:pt x="9143999" y="0"/>
                  </a:moveTo>
                  <a:lnTo>
                    <a:pt x="9143999" y="654960"/>
                  </a:lnTo>
                  <a:lnTo>
                    <a:pt x="9143999" y="711422"/>
                  </a:lnTo>
                  <a:lnTo>
                    <a:pt x="9143999" y="1634449"/>
                  </a:lnTo>
                  <a:lnTo>
                    <a:pt x="0" y="1634449"/>
                  </a:lnTo>
                  <a:lnTo>
                    <a:pt x="0" y="711422"/>
                  </a:lnTo>
                  <a:lnTo>
                    <a:pt x="0" y="654960"/>
                  </a:lnTo>
                  <a:lnTo>
                    <a:pt x="0" y="397663"/>
                  </a:lnTo>
                  <a:lnTo>
                    <a:pt x="303379" y="455955"/>
                  </a:lnTo>
                  <a:cubicBezTo>
                    <a:pt x="2685816" y="870492"/>
                    <a:pt x="6241504" y="533735"/>
                    <a:pt x="8360497" y="161074"/>
                  </a:cubicBezTo>
                  <a:cubicBezTo>
                    <a:pt x="8544757" y="128669"/>
                    <a:pt x="8739002" y="90135"/>
                    <a:pt x="8941037" y="461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anchor="ctr"/>
            <a:lstStyle/>
            <a:p>
              <a:pPr lvl="0" algn="ctr"/>
              <a:endParaRPr lang="zh-CN" altLang="en-US" sz="1800">
                <a:solidFill>
                  <a:schemeClr val="lt1"/>
                </a:solidFill>
                <a:ea typeface="微软雅黑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A5168DB-7611-4FF4-BEE1-0159553EC70A}"/>
              </a:ext>
            </a:extLst>
          </p:cNvPr>
          <p:cNvSpPr/>
          <p:nvPr userDrawn="1"/>
        </p:nvSpPr>
        <p:spPr>
          <a:xfrm>
            <a:off x="8752701" y="6567340"/>
            <a:ext cx="2634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+mn-cs"/>
              </a:rPr>
              <a:t>VirtualMe</a:t>
            </a:r>
            <a:r>
              <a:rPr lang="en-US" altLang="zh-CN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+mn-cs"/>
              </a:rPr>
              <a:t>: </a:t>
            </a:r>
            <a:r>
              <a:rPr lang="zh-CN" altLang="en-US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+mn-cs"/>
              </a:rPr>
              <a:t>面向智能化软件开发的超维意图洞察</a:t>
            </a:r>
          </a:p>
          <a:p>
            <a:pPr algn="r"/>
            <a:endParaRPr lang="en-US" altLang="zh-CN" sz="90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1180772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华为</a:t>
            </a:r>
            <a:r>
              <a:rPr lang="en-US" altLang="zh-CN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北航联合实验室</a:t>
            </a:r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anchor="ctr"/>
          <a:lstStyle/>
          <a:p>
            <a:pPr algn="ctr"/>
            <a:fld id="{67453A0D-3F3B-4234-A7FD-07A539CD3F9D}" type="slidenum"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‹#›</a:t>
            </a:fld>
            <a:endParaRPr lang="zh-CN" alt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AD71D-FE6A-4C2C-B7BD-67FD581D860D}"/>
              </a:ext>
            </a:extLst>
          </p:cNvPr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7333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jpe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microsoft.com/office/2007/relationships/hdphoto" Target="../media/hdphoto2.wdp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B5755-CB11-4E36-414C-4B80F0DE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FCBF953F-E524-64CD-A3C2-E5630BB298D8}"/>
              </a:ext>
            </a:extLst>
          </p:cNvPr>
          <p:cNvSpPr/>
          <p:nvPr/>
        </p:nvSpPr>
        <p:spPr>
          <a:xfrm>
            <a:off x="948741" y="90322"/>
            <a:ext cx="10195509" cy="369332"/>
          </a:xfrm>
          <a:prstGeom prst="rect">
            <a:avLst/>
          </a:prstGeom>
          <a:solidFill>
            <a:srgbClr val="0164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VirtualMe: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面向智能化软件开发的程序员超维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意图洞察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2DA75D-5661-FC3E-BBA1-E60A1D94AA2D}"/>
              </a:ext>
            </a:extLst>
          </p:cNvPr>
          <p:cNvSpPr/>
          <p:nvPr/>
        </p:nvSpPr>
        <p:spPr>
          <a:xfrm>
            <a:off x="2353014" y="1335781"/>
            <a:ext cx="2556280" cy="369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5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本地行为建模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DCDCC-BE74-A074-F4F5-31E2ADC19315}"/>
              </a:ext>
            </a:extLst>
          </p:cNvPr>
          <p:cNvSpPr/>
          <p:nvPr/>
        </p:nvSpPr>
        <p:spPr>
          <a:xfrm>
            <a:off x="948741" y="637711"/>
            <a:ext cx="5219508" cy="29893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基于超维数据感知和压缩的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环境维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意图洞察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0BD6D48-4196-C98D-EC81-7528FD7E8D2B}"/>
              </a:ext>
            </a:extLst>
          </p:cNvPr>
          <p:cNvSpPr/>
          <p:nvPr/>
        </p:nvSpPr>
        <p:spPr>
          <a:xfrm>
            <a:off x="2347960" y="1761804"/>
            <a:ext cx="2566388" cy="1807865"/>
          </a:xfrm>
          <a:custGeom>
            <a:avLst/>
            <a:gdLst>
              <a:gd name="connsiteX0" fmla="*/ 0 w 4894123"/>
              <a:gd name="connsiteY0" fmla="*/ 188721 h 3155868"/>
              <a:gd name="connsiteX1" fmla="*/ 188721 w 4894123"/>
              <a:gd name="connsiteY1" fmla="*/ 0 h 3155868"/>
              <a:gd name="connsiteX2" fmla="*/ 833961 w 4894123"/>
              <a:gd name="connsiteY2" fmla="*/ 0 h 3155868"/>
              <a:gd name="connsiteX3" fmla="*/ 1569535 w 4894123"/>
              <a:gd name="connsiteY3" fmla="*/ 0 h 3155868"/>
              <a:gd name="connsiteX4" fmla="*/ 2214775 w 4894123"/>
              <a:gd name="connsiteY4" fmla="*/ 0 h 3155868"/>
              <a:gd name="connsiteX5" fmla="*/ 2860015 w 4894123"/>
              <a:gd name="connsiteY5" fmla="*/ 0 h 3155868"/>
              <a:gd name="connsiteX6" fmla="*/ 3505255 w 4894123"/>
              <a:gd name="connsiteY6" fmla="*/ 0 h 3155868"/>
              <a:gd name="connsiteX7" fmla="*/ 4014995 w 4894123"/>
              <a:gd name="connsiteY7" fmla="*/ 0 h 3155868"/>
              <a:gd name="connsiteX8" fmla="*/ 4705402 w 4894123"/>
              <a:gd name="connsiteY8" fmla="*/ 0 h 3155868"/>
              <a:gd name="connsiteX9" fmla="*/ 4894123 w 4894123"/>
              <a:gd name="connsiteY9" fmla="*/ 188721 h 3155868"/>
              <a:gd name="connsiteX10" fmla="*/ 4894123 w 4894123"/>
              <a:gd name="connsiteY10" fmla="*/ 855543 h 3155868"/>
              <a:gd name="connsiteX11" fmla="*/ 4894123 w 4894123"/>
              <a:gd name="connsiteY11" fmla="*/ 1550150 h 3155868"/>
              <a:gd name="connsiteX12" fmla="*/ 4894123 w 4894123"/>
              <a:gd name="connsiteY12" fmla="*/ 2244756 h 3155868"/>
              <a:gd name="connsiteX13" fmla="*/ 4894123 w 4894123"/>
              <a:gd name="connsiteY13" fmla="*/ 2967147 h 3155868"/>
              <a:gd name="connsiteX14" fmla="*/ 4705402 w 4894123"/>
              <a:gd name="connsiteY14" fmla="*/ 3155868 h 3155868"/>
              <a:gd name="connsiteX15" fmla="*/ 4105329 w 4894123"/>
              <a:gd name="connsiteY15" fmla="*/ 3155868 h 3155868"/>
              <a:gd name="connsiteX16" fmla="*/ 3460089 w 4894123"/>
              <a:gd name="connsiteY16" fmla="*/ 3155868 h 3155868"/>
              <a:gd name="connsiteX17" fmla="*/ 2860015 w 4894123"/>
              <a:gd name="connsiteY17" fmla="*/ 3155868 h 3155868"/>
              <a:gd name="connsiteX18" fmla="*/ 2124441 w 4894123"/>
              <a:gd name="connsiteY18" fmla="*/ 3155868 h 3155868"/>
              <a:gd name="connsiteX19" fmla="*/ 1614702 w 4894123"/>
              <a:gd name="connsiteY19" fmla="*/ 3155868 h 3155868"/>
              <a:gd name="connsiteX20" fmla="*/ 1014628 w 4894123"/>
              <a:gd name="connsiteY20" fmla="*/ 3155868 h 3155868"/>
              <a:gd name="connsiteX21" fmla="*/ 188721 w 4894123"/>
              <a:gd name="connsiteY21" fmla="*/ 3155868 h 3155868"/>
              <a:gd name="connsiteX22" fmla="*/ 0 w 4894123"/>
              <a:gd name="connsiteY22" fmla="*/ 2967147 h 3155868"/>
              <a:gd name="connsiteX23" fmla="*/ 0 w 4894123"/>
              <a:gd name="connsiteY23" fmla="*/ 2216972 h 3155868"/>
              <a:gd name="connsiteX24" fmla="*/ 0 w 4894123"/>
              <a:gd name="connsiteY24" fmla="*/ 1550150 h 3155868"/>
              <a:gd name="connsiteX25" fmla="*/ 0 w 4894123"/>
              <a:gd name="connsiteY25" fmla="*/ 938896 h 3155868"/>
              <a:gd name="connsiteX26" fmla="*/ 0 w 4894123"/>
              <a:gd name="connsiteY26" fmla="*/ 188721 h 315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94123" h="3155868" extrusionOk="0">
                <a:moveTo>
                  <a:pt x="0" y="188721"/>
                </a:moveTo>
                <a:cubicBezTo>
                  <a:pt x="-20445" y="86240"/>
                  <a:pt x="65992" y="13148"/>
                  <a:pt x="188721" y="0"/>
                </a:cubicBezTo>
                <a:cubicBezTo>
                  <a:pt x="458198" y="20927"/>
                  <a:pt x="681888" y="-22531"/>
                  <a:pt x="833961" y="0"/>
                </a:cubicBezTo>
                <a:cubicBezTo>
                  <a:pt x="986034" y="22531"/>
                  <a:pt x="1274281" y="30111"/>
                  <a:pt x="1569535" y="0"/>
                </a:cubicBezTo>
                <a:cubicBezTo>
                  <a:pt x="1864789" y="-30111"/>
                  <a:pt x="1939153" y="-29183"/>
                  <a:pt x="2214775" y="0"/>
                </a:cubicBezTo>
                <a:cubicBezTo>
                  <a:pt x="2490397" y="29183"/>
                  <a:pt x="2708662" y="15887"/>
                  <a:pt x="2860015" y="0"/>
                </a:cubicBezTo>
                <a:cubicBezTo>
                  <a:pt x="3011368" y="-15887"/>
                  <a:pt x="3344545" y="22812"/>
                  <a:pt x="3505255" y="0"/>
                </a:cubicBezTo>
                <a:cubicBezTo>
                  <a:pt x="3665965" y="-22812"/>
                  <a:pt x="3812387" y="-918"/>
                  <a:pt x="4014995" y="0"/>
                </a:cubicBezTo>
                <a:cubicBezTo>
                  <a:pt x="4217603" y="918"/>
                  <a:pt x="4479181" y="13552"/>
                  <a:pt x="4705402" y="0"/>
                </a:cubicBezTo>
                <a:cubicBezTo>
                  <a:pt x="4827300" y="3986"/>
                  <a:pt x="4879373" y="103065"/>
                  <a:pt x="4894123" y="188721"/>
                </a:cubicBezTo>
                <a:cubicBezTo>
                  <a:pt x="4882801" y="463564"/>
                  <a:pt x="4917773" y="596388"/>
                  <a:pt x="4894123" y="855543"/>
                </a:cubicBezTo>
                <a:cubicBezTo>
                  <a:pt x="4870473" y="1114698"/>
                  <a:pt x="4905431" y="1218791"/>
                  <a:pt x="4894123" y="1550150"/>
                </a:cubicBezTo>
                <a:cubicBezTo>
                  <a:pt x="4882815" y="1881509"/>
                  <a:pt x="4923811" y="1977370"/>
                  <a:pt x="4894123" y="2244756"/>
                </a:cubicBezTo>
                <a:cubicBezTo>
                  <a:pt x="4864435" y="2512142"/>
                  <a:pt x="4896877" y="2699791"/>
                  <a:pt x="4894123" y="2967147"/>
                </a:cubicBezTo>
                <a:cubicBezTo>
                  <a:pt x="4895356" y="3075375"/>
                  <a:pt x="4819864" y="3151652"/>
                  <a:pt x="4705402" y="3155868"/>
                </a:cubicBezTo>
                <a:cubicBezTo>
                  <a:pt x="4568461" y="3161074"/>
                  <a:pt x="4239237" y="3172456"/>
                  <a:pt x="4105329" y="3155868"/>
                </a:cubicBezTo>
                <a:cubicBezTo>
                  <a:pt x="3971421" y="3139280"/>
                  <a:pt x="3739325" y="3182136"/>
                  <a:pt x="3460089" y="3155868"/>
                </a:cubicBezTo>
                <a:cubicBezTo>
                  <a:pt x="3180853" y="3129600"/>
                  <a:pt x="3120769" y="3157975"/>
                  <a:pt x="2860015" y="3155868"/>
                </a:cubicBezTo>
                <a:cubicBezTo>
                  <a:pt x="2599261" y="3153761"/>
                  <a:pt x="2424470" y="3191886"/>
                  <a:pt x="2124441" y="3155868"/>
                </a:cubicBezTo>
                <a:cubicBezTo>
                  <a:pt x="1824412" y="3119850"/>
                  <a:pt x="1743091" y="3168047"/>
                  <a:pt x="1614702" y="3155868"/>
                </a:cubicBezTo>
                <a:cubicBezTo>
                  <a:pt x="1486313" y="3143689"/>
                  <a:pt x="1199567" y="3155472"/>
                  <a:pt x="1014628" y="3155868"/>
                </a:cubicBezTo>
                <a:cubicBezTo>
                  <a:pt x="829689" y="3156264"/>
                  <a:pt x="410163" y="3176410"/>
                  <a:pt x="188721" y="3155868"/>
                </a:cubicBezTo>
                <a:cubicBezTo>
                  <a:pt x="82657" y="3148903"/>
                  <a:pt x="4842" y="3069954"/>
                  <a:pt x="0" y="2967147"/>
                </a:cubicBezTo>
                <a:cubicBezTo>
                  <a:pt x="-22407" y="2654641"/>
                  <a:pt x="-22714" y="2504329"/>
                  <a:pt x="0" y="2216972"/>
                </a:cubicBezTo>
                <a:cubicBezTo>
                  <a:pt x="22714" y="1929616"/>
                  <a:pt x="-11815" y="1718158"/>
                  <a:pt x="0" y="1550150"/>
                </a:cubicBezTo>
                <a:cubicBezTo>
                  <a:pt x="11815" y="1382142"/>
                  <a:pt x="18634" y="1063524"/>
                  <a:pt x="0" y="938896"/>
                </a:cubicBezTo>
                <a:cubicBezTo>
                  <a:pt x="-18634" y="814268"/>
                  <a:pt x="-16797" y="498720"/>
                  <a:pt x="0" y="188721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30FC4A-01D1-1849-A7EA-FB7A33773FCA}"/>
              </a:ext>
            </a:extLst>
          </p:cNvPr>
          <p:cNvSpPr txBox="1"/>
          <p:nvPr/>
        </p:nvSpPr>
        <p:spPr>
          <a:xfrm>
            <a:off x="2411932" y="1870314"/>
            <a:ext cx="687779" cy="229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基础事件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99A245A-109F-1275-704D-529C6AC66427}"/>
              </a:ext>
            </a:extLst>
          </p:cNvPr>
          <p:cNvSpPr txBox="1"/>
          <p:nvPr/>
        </p:nvSpPr>
        <p:spPr>
          <a:xfrm>
            <a:off x="3166391" y="1870314"/>
            <a:ext cx="687779" cy="229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操作工件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110F-89A3-547F-213A-068370604BDA}"/>
              </a:ext>
            </a:extLst>
          </p:cNvPr>
          <p:cNvSpPr txBox="1"/>
          <p:nvPr/>
        </p:nvSpPr>
        <p:spPr>
          <a:xfrm>
            <a:off x="3924649" y="1876413"/>
            <a:ext cx="904165" cy="229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增强上下文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ED8BA39-E80A-F57E-C09C-7A99080E2AEA}"/>
              </a:ext>
            </a:extLst>
          </p:cNvPr>
          <p:cNvSpPr txBox="1"/>
          <p:nvPr/>
        </p:nvSpPr>
        <p:spPr>
          <a:xfrm>
            <a:off x="5062937" y="1876413"/>
            <a:ext cx="1001187" cy="2163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代码地图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7D85CB8-DD49-1A38-107A-9D48B037FD60}"/>
              </a:ext>
            </a:extLst>
          </p:cNvPr>
          <p:cNvSpPr txBox="1"/>
          <p:nvPr/>
        </p:nvSpPr>
        <p:spPr>
          <a:xfrm>
            <a:off x="5088270" y="2667112"/>
            <a:ext cx="1001187" cy="2163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工件统计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4E5B80D-7AEE-DF58-A965-08A6BCD562DD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740884" y="962702"/>
            <a:ext cx="299349" cy="3008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4CF765E-52DD-20A3-12A6-1EBBD0CCCBF4}"/>
              </a:ext>
            </a:extLst>
          </p:cNvPr>
          <p:cNvSpPr txBox="1"/>
          <p:nvPr/>
        </p:nvSpPr>
        <p:spPr>
          <a:xfrm>
            <a:off x="1013475" y="988484"/>
            <a:ext cx="1113684" cy="356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05FF521-5283-E1DB-2B11-3A59B2CD3CFF}"/>
              </a:ext>
            </a:extLst>
          </p:cNvPr>
          <p:cNvSpPr/>
          <p:nvPr/>
        </p:nvSpPr>
        <p:spPr>
          <a:xfrm>
            <a:off x="3917224" y="3088570"/>
            <a:ext cx="904165" cy="2032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Light" panose="00000400000000000000" charset="-122"/>
              </a:rPr>
              <a:t>终端特征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Sans Light" panose="00000400000000000000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27EBB1-40E3-115C-20A0-CB9AB90EA515}"/>
              </a:ext>
            </a:extLst>
          </p:cNvPr>
          <p:cNvSpPr/>
          <p:nvPr/>
        </p:nvSpPr>
        <p:spPr>
          <a:xfrm>
            <a:off x="3917224" y="2654366"/>
            <a:ext cx="904165" cy="2032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工件特征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7193944-8DDD-D47F-F72C-2E44B8CB7A63}"/>
              </a:ext>
            </a:extLst>
          </p:cNvPr>
          <p:cNvSpPr/>
          <p:nvPr/>
        </p:nvSpPr>
        <p:spPr>
          <a:xfrm>
            <a:off x="3908147" y="2185362"/>
            <a:ext cx="904165" cy="2032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代码快照</a:t>
            </a:r>
          </a:p>
        </p:txBody>
      </p:sp>
      <p:pic>
        <p:nvPicPr>
          <p:cNvPr id="30" name="Picture 4" descr="Git">
            <a:extLst>
              <a:ext uri="{FF2B5EF4-FFF2-40B4-BE49-F238E27FC236}">
                <a16:creationId xmlns:a16="http://schemas.microsoft.com/office/drawing/2014/main" id="{AA511CD0-4536-55EB-7358-2105ED8D8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7"/>
          <a:stretch>
            <a:fillRect/>
          </a:stretch>
        </p:blipFill>
        <p:spPr bwMode="auto">
          <a:xfrm>
            <a:off x="3970511" y="2435937"/>
            <a:ext cx="154939" cy="15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BE4B159-D445-833E-259B-89DDE8F3A74C}"/>
              </a:ext>
            </a:extLst>
          </p:cNvPr>
          <p:cNvSpPr txBox="1"/>
          <p:nvPr/>
        </p:nvSpPr>
        <p:spPr>
          <a:xfrm>
            <a:off x="4152064" y="2419517"/>
            <a:ext cx="595315" cy="1677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Internal-git</a:t>
            </a:r>
            <a:endParaRPr lang="zh-CN" altLang="en-US" sz="7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6" descr="python™">
            <a:extLst>
              <a:ext uri="{FF2B5EF4-FFF2-40B4-BE49-F238E27FC236}">
                <a16:creationId xmlns:a16="http://schemas.microsoft.com/office/drawing/2014/main" id="{CB35E711-C5C5-1A5E-DB6B-16D5F7C0B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7"/>
          <a:stretch>
            <a:fillRect/>
          </a:stretch>
        </p:blipFill>
        <p:spPr bwMode="auto">
          <a:xfrm>
            <a:off x="3994672" y="2860455"/>
            <a:ext cx="172015" cy="2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11655DD-D56E-C79B-FEEA-39DF02A5C30B}"/>
              </a:ext>
            </a:extLst>
          </p:cNvPr>
          <p:cNvSpPr txBox="1"/>
          <p:nvPr/>
        </p:nvSpPr>
        <p:spPr>
          <a:xfrm>
            <a:off x="4194723" y="2861528"/>
            <a:ext cx="582212" cy="1677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Py-module</a:t>
            </a:r>
            <a:endParaRPr lang="zh-CN" altLang="en-US" sz="7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形 33" descr="书籍 纯色填充">
            <a:extLst>
              <a:ext uri="{FF2B5EF4-FFF2-40B4-BE49-F238E27FC236}">
                <a16:creationId xmlns:a16="http://schemas.microsoft.com/office/drawing/2014/main" id="{F15ACF40-EC07-7E7D-3244-5E04FC3EF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8675" y="3336381"/>
            <a:ext cx="151845" cy="1518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E24D331-62CC-6A6F-4AF5-19B194B416FC}"/>
              </a:ext>
            </a:extLst>
          </p:cNvPr>
          <p:cNvSpPr txBox="1"/>
          <p:nvPr/>
        </p:nvSpPr>
        <p:spPr>
          <a:xfrm>
            <a:off x="4187330" y="3317482"/>
            <a:ext cx="595315" cy="1677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Rule-based</a:t>
            </a:r>
            <a:endParaRPr lang="zh-CN" altLang="en-US" sz="7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E5CC4DE-B957-C051-D7E3-577548285BD7}"/>
              </a:ext>
            </a:extLst>
          </p:cNvPr>
          <p:cNvSpPr/>
          <p:nvPr/>
        </p:nvSpPr>
        <p:spPr>
          <a:xfrm>
            <a:off x="4928313" y="1325855"/>
            <a:ext cx="1200408" cy="379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5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本地仓库建模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37" name="矩形: 圆角 18">
            <a:extLst>
              <a:ext uri="{FF2B5EF4-FFF2-40B4-BE49-F238E27FC236}">
                <a16:creationId xmlns:a16="http://schemas.microsoft.com/office/drawing/2014/main" id="{0AD5A6A3-E4C4-3B92-F468-344D6B6C6D25}"/>
              </a:ext>
            </a:extLst>
          </p:cNvPr>
          <p:cNvSpPr/>
          <p:nvPr/>
        </p:nvSpPr>
        <p:spPr>
          <a:xfrm>
            <a:off x="4997253" y="1761699"/>
            <a:ext cx="1131468" cy="1807865"/>
          </a:xfrm>
          <a:custGeom>
            <a:avLst/>
            <a:gdLst>
              <a:gd name="connsiteX0" fmla="*/ 0 w 2737965"/>
              <a:gd name="connsiteY0" fmla="*/ 163730 h 3155868"/>
              <a:gd name="connsiteX1" fmla="*/ 163730 w 2737965"/>
              <a:gd name="connsiteY1" fmla="*/ 0 h 3155868"/>
              <a:gd name="connsiteX2" fmla="*/ 766356 w 2737965"/>
              <a:gd name="connsiteY2" fmla="*/ 0 h 3155868"/>
              <a:gd name="connsiteX3" fmla="*/ 1417193 w 2737965"/>
              <a:gd name="connsiteY3" fmla="*/ 0 h 3155868"/>
              <a:gd name="connsiteX4" fmla="*/ 2019819 w 2737965"/>
              <a:gd name="connsiteY4" fmla="*/ 0 h 3155868"/>
              <a:gd name="connsiteX5" fmla="*/ 2574235 w 2737965"/>
              <a:gd name="connsiteY5" fmla="*/ 0 h 3155868"/>
              <a:gd name="connsiteX6" fmla="*/ 2737965 w 2737965"/>
              <a:gd name="connsiteY6" fmla="*/ 163730 h 3155868"/>
              <a:gd name="connsiteX7" fmla="*/ 2737965 w 2737965"/>
              <a:gd name="connsiteY7" fmla="*/ 785980 h 3155868"/>
              <a:gd name="connsiteX8" fmla="*/ 2737965 w 2737965"/>
              <a:gd name="connsiteY8" fmla="*/ 1408230 h 3155868"/>
              <a:gd name="connsiteX9" fmla="*/ 2737965 w 2737965"/>
              <a:gd name="connsiteY9" fmla="*/ 1889059 h 3155868"/>
              <a:gd name="connsiteX10" fmla="*/ 2737965 w 2737965"/>
              <a:gd name="connsiteY10" fmla="*/ 2369888 h 3155868"/>
              <a:gd name="connsiteX11" fmla="*/ 2737965 w 2737965"/>
              <a:gd name="connsiteY11" fmla="*/ 2992138 h 3155868"/>
              <a:gd name="connsiteX12" fmla="*/ 2574235 w 2737965"/>
              <a:gd name="connsiteY12" fmla="*/ 3155868 h 3155868"/>
              <a:gd name="connsiteX13" fmla="*/ 2043924 w 2737965"/>
              <a:gd name="connsiteY13" fmla="*/ 3155868 h 3155868"/>
              <a:gd name="connsiteX14" fmla="*/ 1417193 w 2737965"/>
              <a:gd name="connsiteY14" fmla="*/ 3155868 h 3155868"/>
              <a:gd name="connsiteX15" fmla="*/ 766356 w 2737965"/>
              <a:gd name="connsiteY15" fmla="*/ 3155868 h 3155868"/>
              <a:gd name="connsiteX16" fmla="*/ 163730 w 2737965"/>
              <a:gd name="connsiteY16" fmla="*/ 3155868 h 3155868"/>
              <a:gd name="connsiteX17" fmla="*/ 0 w 2737965"/>
              <a:gd name="connsiteY17" fmla="*/ 2992138 h 3155868"/>
              <a:gd name="connsiteX18" fmla="*/ 0 w 2737965"/>
              <a:gd name="connsiteY18" fmla="*/ 2511309 h 3155868"/>
              <a:gd name="connsiteX19" fmla="*/ 0 w 2737965"/>
              <a:gd name="connsiteY19" fmla="*/ 1973911 h 3155868"/>
              <a:gd name="connsiteX20" fmla="*/ 0 w 2737965"/>
              <a:gd name="connsiteY20" fmla="*/ 1379945 h 3155868"/>
              <a:gd name="connsiteX21" fmla="*/ 0 w 2737965"/>
              <a:gd name="connsiteY21" fmla="*/ 785980 h 3155868"/>
              <a:gd name="connsiteX22" fmla="*/ 0 w 2737965"/>
              <a:gd name="connsiteY22" fmla="*/ 163730 h 315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7965" h="3155868" extrusionOk="0">
                <a:moveTo>
                  <a:pt x="0" y="163730"/>
                </a:moveTo>
                <a:cubicBezTo>
                  <a:pt x="-19382" y="74961"/>
                  <a:pt x="57114" y="11506"/>
                  <a:pt x="163730" y="0"/>
                </a:cubicBezTo>
                <a:cubicBezTo>
                  <a:pt x="379412" y="10281"/>
                  <a:pt x="494102" y="-22051"/>
                  <a:pt x="766356" y="0"/>
                </a:cubicBezTo>
                <a:cubicBezTo>
                  <a:pt x="1038610" y="22051"/>
                  <a:pt x="1225011" y="-24286"/>
                  <a:pt x="1417193" y="0"/>
                </a:cubicBezTo>
                <a:cubicBezTo>
                  <a:pt x="1609375" y="24286"/>
                  <a:pt x="1846275" y="-7854"/>
                  <a:pt x="2019819" y="0"/>
                </a:cubicBezTo>
                <a:cubicBezTo>
                  <a:pt x="2193363" y="7854"/>
                  <a:pt x="2415935" y="-18540"/>
                  <a:pt x="2574235" y="0"/>
                </a:cubicBezTo>
                <a:cubicBezTo>
                  <a:pt x="2669379" y="14903"/>
                  <a:pt x="2726231" y="78379"/>
                  <a:pt x="2737965" y="163730"/>
                </a:cubicBezTo>
                <a:cubicBezTo>
                  <a:pt x="2760251" y="400403"/>
                  <a:pt x="2726460" y="497449"/>
                  <a:pt x="2737965" y="785980"/>
                </a:cubicBezTo>
                <a:cubicBezTo>
                  <a:pt x="2749471" y="1074511"/>
                  <a:pt x="2743293" y="1103592"/>
                  <a:pt x="2737965" y="1408230"/>
                </a:cubicBezTo>
                <a:cubicBezTo>
                  <a:pt x="2732638" y="1712868"/>
                  <a:pt x="2734256" y="1744217"/>
                  <a:pt x="2737965" y="1889059"/>
                </a:cubicBezTo>
                <a:cubicBezTo>
                  <a:pt x="2741674" y="2033901"/>
                  <a:pt x="2750565" y="2196948"/>
                  <a:pt x="2737965" y="2369888"/>
                </a:cubicBezTo>
                <a:cubicBezTo>
                  <a:pt x="2725365" y="2542828"/>
                  <a:pt x="2715935" y="2687430"/>
                  <a:pt x="2737965" y="2992138"/>
                </a:cubicBezTo>
                <a:cubicBezTo>
                  <a:pt x="2739654" y="3080954"/>
                  <a:pt x="2664566" y="3160352"/>
                  <a:pt x="2574235" y="3155868"/>
                </a:cubicBezTo>
                <a:cubicBezTo>
                  <a:pt x="2358859" y="3154760"/>
                  <a:pt x="2294890" y="3135240"/>
                  <a:pt x="2043924" y="3155868"/>
                </a:cubicBezTo>
                <a:cubicBezTo>
                  <a:pt x="1792958" y="3176496"/>
                  <a:pt x="1624169" y="3168736"/>
                  <a:pt x="1417193" y="3155868"/>
                </a:cubicBezTo>
                <a:cubicBezTo>
                  <a:pt x="1210217" y="3143000"/>
                  <a:pt x="930142" y="3159182"/>
                  <a:pt x="766356" y="3155868"/>
                </a:cubicBezTo>
                <a:cubicBezTo>
                  <a:pt x="602570" y="3152554"/>
                  <a:pt x="408058" y="3156346"/>
                  <a:pt x="163730" y="3155868"/>
                </a:cubicBezTo>
                <a:cubicBezTo>
                  <a:pt x="80166" y="3169481"/>
                  <a:pt x="-18403" y="3093438"/>
                  <a:pt x="0" y="2992138"/>
                </a:cubicBezTo>
                <a:cubicBezTo>
                  <a:pt x="-19384" y="2778895"/>
                  <a:pt x="17946" y="2635135"/>
                  <a:pt x="0" y="2511309"/>
                </a:cubicBezTo>
                <a:cubicBezTo>
                  <a:pt x="-17946" y="2387483"/>
                  <a:pt x="-8627" y="2143297"/>
                  <a:pt x="0" y="1973911"/>
                </a:cubicBezTo>
                <a:cubicBezTo>
                  <a:pt x="8627" y="1804525"/>
                  <a:pt x="25487" y="1608874"/>
                  <a:pt x="0" y="1379945"/>
                </a:cubicBezTo>
                <a:cubicBezTo>
                  <a:pt x="-25487" y="1151016"/>
                  <a:pt x="8133" y="1008929"/>
                  <a:pt x="0" y="785980"/>
                </a:cubicBezTo>
                <a:cubicBezTo>
                  <a:pt x="-8133" y="563032"/>
                  <a:pt x="-7192" y="377696"/>
                  <a:pt x="0" y="16373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32D656C0-41E2-2B95-4F58-D1FFE17E4846}"/>
              </a:ext>
            </a:extLst>
          </p:cNvPr>
          <p:cNvSpPr/>
          <p:nvPr/>
        </p:nvSpPr>
        <p:spPr>
          <a:xfrm rot="5400000">
            <a:off x="4786847" y="2579919"/>
            <a:ext cx="128395" cy="377378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38" name="箭头: 圆角右 37">
            <a:extLst>
              <a:ext uri="{FF2B5EF4-FFF2-40B4-BE49-F238E27FC236}">
                <a16:creationId xmlns:a16="http://schemas.microsoft.com/office/drawing/2014/main" id="{B332EF4A-76D3-0C0B-CE48-944334813C61}"/>
              </a:ext>
            </a:extLst>
          </p:cNvPr>
          <p:cNvSpPr/>
          <p:nvPr/>
        </p:nvSpPr>
        <p:spPr>
          <a:xfrm flipV="1">
            <a:off x="2061801" y="3651291"/>
            <a:ext cx="602442" cy="249019"/>
          </a:xfrm>
          <a:prstGeom prst="bentArrow">
            <a:avLst>
              <a:gd name="adj1" fmla="val 35604"/>
              <a:gd name="adj2" fmla="val 41220"/>
              <a:gd name="adj3" fmla="val 50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B76650-A665-DA79-55F7-7C235F65A9A2}"/>
              </a:ext>
            </a:extLst>
          </p:cNvPr>
          <p:cNvSpPr/>
          <p:nvPr/>
        </p:nvSpPr>
        <p:spPr>
          <a:xfrm>
            <a:off x="1777637" y="966716"/>
            <a:ext cx="1760311" cy="303115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1461D8-C40B-78B4-9F2E-4C2A5E747976}"/>
              </a:ext>
            </a:extLst>
          </p:cNvPr>
          <p:cNvSpPr/>
          <p:nvPr/>
        </p:nvSpPr>
        <p:spPr>
          <a:xfrm>
            <a:off x="1818846" y="996637"/>
            <a:ext cx="243868" cy="2428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2D7B203-B685-9476-4410-95B65890B638}"/>
              </a:ext>
            </a:extLst>
          </p:cNvPr>
          <p:cNvSpPr/>
          <p:nvPr/>
        </p:nvSpPr>
        <p:spPr>
          <a:xfrm>
            <a:off x="2127158" y="996638"/>
            <a:ext cx="243868" cy="2428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A323A9-3601-1339-9AE2-5644EBC83EBA}"/>
              </a:ext>
            </a:extLst>
          </p:cNvPr>
          <p:cNvSpPr/>
          <p:nvPr/>
        </p:nvSpPr>
        <p:spPr>
          <a:xfrm>
            <a:off x="2435814" y="996845"/>
            <a:ext cx="243868" cy="2428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EB8F19-677C-D6C5-D5EA-B562CE8DF052}"/>
              </a:ext>
            </a:extLst>
          </p:cNvPr>
          <p:cNvSpPr/>
          <p:nvPr/>
        </p:nvSpPr>
        <p:spPr>
          <a:xfrm>
            <a:off x="2743494" y="1000435"/>
            <a:ext cx="243868" cy="2428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5953923-2ACA-4EB5-F435-861FE8F82775}"/>
              </a:ext>
            </a:extLst>
          </p:cNvPr>
          <p:cNvSpPr/>
          <p:nvPr/>
        </p:nvSpPr>
        <p:spPr>
          <a:xfrm>
            <a:off x="3048061" y="1005808"/>
            <a:ext cx="243868" cy="2428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56648B-B891-5CDF-3899-FA4F1553128F}"/>
              </a:ext>
            </a:extLst>
          </p:cNvPr>
          <p:cNvSpPr txBox="1"/>
          <p:nvPr/>
        </p:nvSpPr>
        <p:spPr>
          <a:xfrm>
            <a:off x="3255078" y="1030260"/>
            <a:ext cx="293945" cy="272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1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Picture 2" descr="Data Repository Icon #374557 - Free Icons Library">
            <a:extLst>
              <a:ext uri="{FF2B5EF4-FFF2-40B4-BE49-F238E27FC236}">
                <a16:creationId xmlns:a16="http://schemas.microsoft.com/office/drawing/2014/main" id="{7882B340-B0D7-CDFA-658B-622617D2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21" y="966717"/>
            <a:ext cx="300851" cy="3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ata Repository Icon #374557 - Free Icons Library">
            <a:extLst>
              <a:ext uri="{FF2B5EF4-FFF2-40B4-BE49-F238E27FC236}">
                <a16:creationId xmlns:a16="http://schemas.microsoft.com/office/drawing/2014/main" id="{467C6C3F-7B39-FAB9-249F-1F245650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18" y="966716"/>
            <a:ext cx="300851" cy="3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ata Repository Icon #374557 - Free Icons Library">
            <a:extLst>
              <a:ext uri="{FF2B5EF4-FFF2-40B4-BE49-F238E27FC236}">
                <a16:creationId xmlns:a16="http://schemas.microsoft.com/office/drawing/2014/main" id="{E324E4A4-9FA4-FAFF-94A7-1D0EB85B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15" y="971439"/>
            <a:ext cx="300851" cy="3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ata Repository Icon #374557 - Free Icons Library">
            <a:extLst>
              <a:ext uri="{FF2B5EF4-FFF2-40B4-BE49-F238E27FC236}">
                <a16:creationId xmlns:a16="http://schemas.microsoft.com/office/drawing/2014/main" id="{2B668D43-5DE0-2D69-8D2A-DC798D6E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47" y="958163"/>
            <a:ext cx="300851" cy="3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箭头: 右 64">
            <a:extLst>
              <a:ext uri="{FF2B5EF4-FFF2-40B4-BE49-F238E27FC236}">
                <a16:creationId xmlns:a16="http://schemas.microsoft.com/office/drawing/2014/main" id="{FD9C604E-6BE7-0C24-D0F2-5A8E9AC00679}"/>
              </a:ext>
            </a:extLst>
          </p:cNvPr>
          <p:cNvSpPr/>
          <p:nvPr/>
        </p:nvSpPr>
        <p:spPr>
          <a:xfrm>
            <a:off x="4080774" y="983457"/>
            <a:ext cx="167098" cy="254476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49DACB59-735D-92CA-A42A-72424526E757}"/>
              </a:ext>
            </a:extLst>
          </p:cNvPr>
          <p:cNvSpPr/>
          <p:nvPr/>
        </p:nvSpPr>
        <p:spPr>
          <a:xfrm flipH="1">
            <a:off x="3568618" y="986970"/>
            <a:ext cx="152671" cy="254476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34D9E6B-CC45-4FB9-89FE-FC8DD3762FB7}"/>
              </a:ext>
            </a:extLst>
          </p:cNvPr>
          <p:cNvSpPr txBox="1"/>
          <p:nvPr/>
        </p:nvSpPr>
        <p:spPr>
          <a:xfrm>
            <a:off x="5100489" y="908429"/>
            <a:ext cx="1547460" cy="356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3C6CA00-0749-DBE0-D545-BBC5115BC5C6}"/>
              </a:ext>
            </a:extLst>
          </p:cNvPr>
          <p:cNvSpPr/>
          <p:nvPr/>
        </p:nvSpPr>
        <p:spPr>
          <a:xfrm>
            <a:off x="2664243" y="3728273"/>
            <a:ext cx="4153441" cy="3669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DD1E92-F70C-FC99-794A-ED7B0DFA403D}"/>
              </a:ext>
            </a:extLst>
          </p:cNvPr>
          <p:cNvSpPr/>
          <p:nvPr/>
        </p:nvSpPr>
        <p:spPr>
          <a:xfrm>
            <a:off x="3521977" y="3797455"/>
            <a:ext cx="293945" cy="27621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B</a:t>
            </a:r>
            <a:r>
              <a:rPr kumimoji="0" lang="en-US" altLang="zh-CN" sz="7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0</a:t>
            </a:r>
            <a:endParaRPr kumimoji="0" lang="zh-CN" altLang="en-US" sz="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80DE4E-5532-B486-3481-7EA6F6B14E76}"/>
              </a:ext>
            </a:extLst>
          </p:cNvPr>
          <p:cNvSpPr/>
          <p:nvPr/>
        </p:nvSpPr>
        <p:spPr>
          <a:xfrm>
            <a:off x="3875804" y="3790108"/>
            <a:ext cx="293945" cy="283565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B</a:t>
            </a:r>
            <a:r>
              <a:rPr lang="en-US" altLang="zh-CN" sz="700" b="1" kern="0" baseline="-25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1</a:t>
            </a:r>
            <a:endParaRPr kumimoji="0" lang="zh-CN" altLang="en-US" sz="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1ACA8C9-4967-3386-D8EB-8D54456B6C3A}"/>
              </a:ext>
            </a:extLst>
          </p:cNvPr>
          <p:cNvSpPr txBox="1"/>
          <p:nvPr/>
        </p:nvSpPr>
        <p:spPr>
          <a:xfrm>
            <a:off x="5167534" y="3862460"/>
            <a:ext cx="293945" cy="272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1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00F928E-1ABE-48B7-AE3A-498CFC7742D8}"/>
              </a:ext>
            </a:extLst>
          </p:cNvPr>
          <p:cNvSpPr txBox="1"/>
          <p:nvPr/>
        </p:nvSpPr>
        <p:spPr>
          <a:xfrm>
            <a:off x="2604551" y="3723991"/>
            <a:ext cx="947374" cy="482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超维上下文</a:t>
            </a:r>
            <a:endParaRPr lang="en-US" altLang="zh-CN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数据底座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47883DC0-27E0-ACAA-F953-56C51803BA76}"/>
              </a:ext>
            </a:extLst>
          </p:cNvPr>
          <p:cNvSpPr/>
          <p:nvPr/>
        </p:nvSpPr>
        <p:spPr>
          <a:xfrm>
            <a:off x="2420211" y="2875527"/>
            <a:ext cx="696732" cy="6262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Light" panose="00000400000000000000" charset="-122"/>
              </a:rPr>
              <a:t>终端事件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Sans Light" panose="00000400000000000000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7CF59DE-320E-2D08-BA4A-EFE8317887C1}"/>
              </a:ext>
            </a:extLst>
          </p:cNvPr>
          <p:cNvSpPr/>
          <p:nvPr/>
        </p:nvSpPr>
        <p:spPr>
          <a:xfrm>
            <a:off x="2415082" y="2188319"/>
            <a:ext cx="696732" cy="6237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pic>
        <p:nvPicPr>
          <p:cNvPr id="1028" name="Picture 4" descr="Terminal icon - Free download on Iconfinder">
            <a:extLst>
              <a:ext uri="{FF2B5EF4-FFF2-40B4-BE49-F238E27FC236}">
                <a16:creationId xmlns:a16="http://schemas.microsoft.com/office/drawing/2014/main" id="{5123FCB0-CDCA-B2E3-13C2-4C8D6921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97" y="3052115"/>
            <a:ext cx="421648" cy="4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Code, computer, ide, technology icon - Download on Iconfinder">
            <a:extLst>
              <a:ext uri="{FF2B5EF4-FFF2-40B4-BE49-F238E27FC236}">
                <a16:creationId xmlns:a16="http://schemas.microsoft.com/office/drawing/2014/main" id="{F7C560A2-C771-C3C4-8E26-6DC80529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239" y="2398581"/>
            <a:ext cx="386688" cy="3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8139F0EB-6F30-2A10-D01A-065AC0B6A631}"/>
              </a:ext>
            </a:extLst>
          </p:cNvPr>
          <p:cNvSpPr/>
          <p:nvPr/>
        </p:nvSpPr>
        <p:spPr>
          <a:xfrm>
            <a:off x="3164582" y="2174930"/>
            <a:ext cx="696732" cy="6237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1034" name="Picture 10" descr="Cpp file Icon - Download in Glyph Style">
            <a:extLst>
              <a:ext uri="{FF2B5EF4-FFF2-40B4-BE49-F238E27FC236}">
                <a16:creationId xmlns:a16="http://schemas.microsoft.com/office/drawing/2014/main" id="{55D07829-FFAB-2156-97CC-A4C4528D5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87" y="2431458"/>
            <a:ext cx="315495" cy="3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2673E9F-D46D-07CA-8CC8-84D8C1BE3AC1}"/>
              </a:ext>
            </a:extLst>
          </p:cNvPr>
          <p:cNvSpPr/>
          <p:nvPr/>
        </p:nvSpPr>
        <p:spPr>
          <a:xfrm>
            <a:off x="3178549" y="2875527"/>
            <a:ext cx="696732" cy="6147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语法元素</a:t>
            </a:r>
          </a:p>
        </p:txBody>
      </p:sp>
      <p:pic>
        <p:nvPicPr>
          <p:cNvPr id="94" name="Picture 16" descr="Function Icon #405988 - Free Icons Library">
            <a:extLst>
              <a:ext uri="{FF2B5EF4-FFF2-40B4-BE49-F238E27FC236}">
                <a16:creationId xmlns:a16="http://schemas.microsoft.com/office/drawing/2014/main" id="{640FEC20-22E5-81B0-38C5-795D6747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21" y="3076205"/>
            <a:ext cx="392342" cy="39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de map icon Royalty Free Vector Image - VectorStock">
            <a:extLst>
              <a:ext uri="{FF2B5EF4-FFF2-40B4-BE49-F238E27FC236}">
                <a16:creationId xmlns:a16="http://schemas.microsoft.com/office/drawing/2014/main" id="{DAD42F7F-66D6-AEBD-B5C0-FF0444FA3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6" t="8190" r="16284" b="14260"/>
          <a:stretch>
            <a:fillRect/>
          </a:stretch>
        </p:blipFill>
        <p:spPr bwMode="auto">
          <a:xfrm>
            <a:off x="5112636" y="2140278"/>
            <a:ext cx="401778" cy="5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CE3B4AD9-2DF8-220B-927A-01D2BEBEF6C2}"/>
              </a:ext>
            </a:extLst>
          </p:cNvPr>
          <p:cNvSpPr txBox="1"/>
          <p:nvPr/>
        </p:nvSpPr>
        <p:spPr>
          <a:xfrm>
            <a:off x="5514413" y="2135584"/>
            <a:ext cx="541033" cy="5906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仓库级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代码地图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语法树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6" name="Picture 22" descr="Code - Free computer icons">
            <a:extLst>
              <a:ext uri="{FF2B5EF4-FFF2-40B4-BE49-F238E27FC236}">
                <a16:creationId xmlns:a16="http://schemas.microsoft.com/office/drawing/2014/main" id="{47709F9A-3F6D-BF21-63F4-4742ADA5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94" y="2955829"/>
            <a:ext cx="450453" cy="45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34A5397A-00D8-4BCE-044D-7E7E36D685FC}"/>
              </a:ext>
            </a:extLst>
          </p:cNvPr>
          <p:cNvSpPr txBox="1"/>
          <p:nvPr/>
        </p:nvSpPr>
        <p:spPr>
          <a:xfrm>
            <a:off x="5518589" y="2925792"/>
            <a:ext cx="502475" cy="5906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代码框架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工件统计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9DB9C77-B9D6-9F39-6255-28E4E0548A15}"/>
              </a:ext>
            </a:extLst>
          </p:cNvPr>
          <p:cNvSpPr/>
          <p:nvPr/>
        </p:nvSpPr>
        <p:spPr>
          <a:xfrm>
            <a:off x="4220675" y="3799301"/>
            <a:ext cx="293945" cy="283565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B</a:t>
            </a:r>
            <a:r>
              <a:rPr kumimoji="0" lang="en-US" altLang="zh-CN" sz="7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2</a:t>
            </a:r>
            <a:endParaRPr kumimoji="0" lang="zh-CN" altLang="en-US" sz="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CEC4FEA-038F-EC7A-0217-73962A89BA0F}"/>
              </a:ext>
            </a:extLst>
          </p:cNvPr>
          <p:cNvSpPr/>
          <p:nvPr/>
        </p:nvSpPr>
        <p:spPr>
          <a:xfrm>
            <a:off x="4554744" y="3794755"/>
            <a:ext cx="293945" cy="283565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B</a:t>
            </a:r>
            <a:r>
              <a:rPr lang="en-US" altLang="zh-CN" sz="700" b="1" kern="0" baseline="-25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3</a:t>
            </a:r>
            <a:endParaRPr kumimoji="0" lang="zh-CN" altLang="en-US" sz="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7B2FE76-B054-4CA1-9C9D-190A355615CA}"/>
              </a:ext>
            </a:extLst>
          </p:cNvPr>
          <p:cNvSpPr/>
          <p:nvPr/>
        </p:nvSpPr>
        <p:spPr>
          <a:xfrm>
            <a:off x="4904746" y="3790108"/>
            <a:ext cx="293945" cy="283565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B</a:t>
            </a:r>
            <a:r>
              <a:rPr kumimoji="0" lang="en-US" altLang="zh-CN" sz="7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4</a:t>
            </a:r>
            <a:endParaRPr kumimoji="0" lang="zh-CN" altLang="en-US" sz="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101" name="Picture 2" descr="Data Repository Icon #374557 - Free Icons Library">
            <a:extLst>
              <a:ext uri="{FF2B5EF4-FFF2-40B4-BE49-F238E27FC236}">
                <a16:creationId xmlns:a16="http://schemas.microsoft.com/office/drawing/2014/main" id="{5697690B-8B82-3E07-AEAD-F7D3A95B7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74" y="3779595"/>
            <a:ext cx="284499" cy="2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29B471D-AC69-6C77-2CBC-7BFF427080C5}"/>
              </a:ext>
            </a:extLst>
          </p:cNvPr>
          <p:cNvCxnSpPr>
            <a:cxnSpLocks/>
          </p:cNvCxnSpPr>
          <p:nvPr/>
        </p:nvCxnSpPr>
        <p:spPr>
          <a:xfrm flipH="1">
            <a:off x="5461478" y="3733934"/>
            <a:ext cx="480" cy="361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3A1966C-6381-753C-204F-80FFC53B13F5}"/>
              </a:ext>
            </a:extLst>
          </p:cNvPr>
          <p:cNvSpPr txBox="1"/>
          <p:nvPr/>
        </p:nvSpPr>
        <p:spPr>
          <a:xfrm>
            <a:off x="5816289" y="3753117"/>
            <a:ext cx="433413" cy="2844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8" name="Picture 2" descr="Data Repository Icon #374557 - Free Icons Library">
            <a:extLst>
              <a:ext uri="{FF2B5EF4-FFF2-40B4-BE49-F238E27FC236}">
                <a16:creationId xmlns:a16="http://schemas.microsoft.com/office/drawing/2014/main" id="{DB2F54C8-B502-3841-B172-CEABA32F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rgbClr val="E89A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680" y="3789083"/>
            <a:ext cx="284499" cy="2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文本框 115">
            <a:extLst>
              <a:ext uri="{FF2B5EF4-FFF2-40B4-BE49-F238E27FC236}">
                <a16:creationId xmlns:a16="http://schemas.microsoft.com/office/drawing/2014/main" id="{FD633BF0-0832-0D9A-23C3-414D09E7F1B8}"/>
              </a:ext>
            </a:extLst>
          </p:cNvPr>
          <p:cNvSpPr txBox="1"/>
          <p:nvPr/>
        </p:nvSpPr>
        <p:spPr>
          <a:xfrm>
            <a:off x="6470030" y="3750021"/>
            <a:ext cx="433413" cy="4693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9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09">
            <a:extLst>
              <a:ext uri="{FF2B5EF4-FFF2-40B4-BE49-F238E27FC236}">
                <a16:creationId xmlns:a16="http://schemas.microsoft.com/office/drawing/2014/main" id="{58A4A476-5DAE-B45D-5FA6-F54B7C7B5FD1}"/>
              </a:ext>
            </a:extLst>
          </p:cNvPr>
          <p:cNvSpPr/>
          <p:nvPr/>
        </p:nvSpPr>
        <p:spPr>
          <a:xfrm>
            <a:off x="1819322" y="3021415"/>
            <a:ext cx="395189" cy="481163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开发区域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8" name="矩形 110">
            <a:extLst>
              <a:ext uri="{FF2B5EF4-FFF2-40B4-BE49-F238E27FC236}">
                <a16:creationId xmlns:a16="http://schemas.microsoft.com/office/drawing/2014/main" id="{4C93AD30-4ECC-D5CA-6436-4713DA7764F0}"/>
              </a:ext>
            </a:extLst>
          </p:cNvPr>
          <p:cNvSpPr/>
          <p:nvPr/>
        </p:nvSpPr>
        <p:spPr>
          <a:xfrm>
            <a:off x="1816414" y="2461680"/>
            <a:ext cx="395189" cy="481162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80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执行构建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1">
            <a:extLst>
              <a:ext uri="{FF2B5EF4-FFF2-40B4-BE49-F238E27FC236}">
                <a16:creationId xmlns:a16="http://schemas.microsoft.com/office/drawing/2014/main" id="{F1DBA4D0-3963-CE50-491F-BCA7137322E8}"/>
              </a:ext>
            </a:extLst>
          </p:cNvPr>
          <p:cNvSpPr/>
          <p:nvPr/>
        </p:nvSpPr>
        <p:spPr>
          <a:xfrm>
            <a:off x="1820764" y="1880990"/>
            <a:ext cx="395189" cy="482439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代码变更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120" name="Picture 38" descr="Category, chart, flowchart, mindmap icon - Download on Iconfinder">
            <a:extLst>
              <a:ext uri="{FF2B5EF4-FFF2-40B4-BE49-F238E27FC236}">
                <a16:creationId xmlns:a16="http://schemas.microsoft.com/office/drawing/2014/main" id="{D9486938-DF4A-47B5-313D-203129B9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37" y="3308906"/>
            <a:ext cx="159458" cy="15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D58328B9-837D-8723-0342-B551007D46DD}"/>
              </a:ext>
            </a:extLst>
          </p:cNvPr>
          <p:cNvSpPr/>
          <p:nvPr/>
        </p:nvSpPr>
        <p:spPr>
          <a:xfrm>
            <a:off x="1097339" y="1906070"/>
            <a:ext cx="625127" cy="2504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Light" panose="00000400000000000000" charset="-122"/>
              </a:rPr>
              <a:t>代码快照</a:t>
            </a:r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Sans Light" panose="00000400000000000000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1B788FF7-5D18-0F56-5650-472B1C85EF0B}"/>
              </a:ext>
            </a:extLst>
          </p:cNvPr>
          <p:cNvSpPr/>
          <p:nvPr/>
        </p:nvSpPr>
        <p:spPr>
          <a:xfrm>
            <a:off x="1097339" y="3048704"/>
            <a:ext cx="625127" cy="247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Light" panose="00000400000000000000" charset="-122"/>
              </a:rPr>
              <a:t>工件统计</a:t>
            </a:r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Sans Light" panose="00000400000000000000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AC0DEF78-1C55-D448-4749-31466D3D9ABD}"/>
              </a:ext>
            </a:extLst>
          </p:cNvPr>
          <p:cNvSpPr/>
          <p:nvPr/>
        </p:nvSpPr>
        <p:spPr>
          <a:xfrm>
            <a:off x="1097339" y="2479343"/>
            <a:ext cx="625127" cy="2349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Sans Light" panose="00000400000000000000" charset="-122"/>
              </a:rPr>
              <a:t>终端统计</a:t>
            </a:r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Sans Light" panose="00000400000000000000" charset="-122"/>
            </a:endParaRPr>
          </a:p>
        </p:txBody>
      </p:sp>
      <p:pic>
        <p:nvPicPr>
          <p:cNvPr id="1025" name="图形 1024" descr="照相机 纯色填充">
            <a:extLst>
              <a:ext uri="{FF2B5EF4-FFF2-40B4-BE49-F238E27FC236}">
                <a16:creationId xmlns:a16="http://schemas.microsoft.com/office/drawing/2014/main" id="{56F322B4-34A7-F72B-A050-8ED3BBD4F8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16249" y="2163803"/>
            <a:ext cx="205609" cy="205609"/>
          </a:xfrm>
          <a:prstGeom prst="rect">
            <a:avLst/>
          </a:prstGeom>
        </p:spPr>
      </p:pic>
      <p:pic>
        <p:nvPicPr>
          <p:cNvPr id="1026" name="Picture 44" descr="Terminal - Free computer icons">
            <a:extLst>
              <a:ext uri="{FF2B5EF4-FFF2-40B4-BE49-F238E27FC236}">
                <a16:creationId xmlns:a16="http://schemas.microsoft.com/office/drawing/2014/main" id="{491AF0DF-9CE4-9E5C-B96D-589A6C4E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746" y="2721303"/>
            <a:ext cx="221540" cy="2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46" descr="OpenAI Logo PNG Images with Transparent Background">
            <a:extLst>
              <a:ext uri="{FF2B5EF4-FFF2-40B4-BE49-F238E27FC236}">
                <a16:creationId xmlns:a16="http://schemas.microsoft.com/office/drawing/2014/main" id="{79513EE4-26EC-043E-C5F3-269B0C34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60" y="2187043"/>
            <a:ext cx="237352" cy="23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6" descr="OpenAI Logo PNG Images with Transparent Background">
            <a:extLst>
              <a:ext uri="{FF2B5EF4-FFF2-40B4-BE49-F238E27FC236}">
                <a16:creationId xmlns:a16="http://schemas.microsoft.com/office/drawing/2014/main" id="{DDC48880-3E39-1EF4-C82D-2B1C2456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09" y="2748137"/>
            <a:ext cx="237352" cy="23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48" descr="Html Justicon Flat icon">
            <a:extLst>
              <a:ext uri="{FF2B5EF4-FFF2-40B4-BE49-F238E27FC236}">
                <a16:creationId xmlns:a16="http://schemas.microsoft.com/office/drawing/2014/main" id="{F37ED584-FCAA-17A8-A605-591899AE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72" y="3321767"/>
            <a:ext cx="251579" cy="2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直接箭头连接符 1036">
            <a:extLst>
              <a:ext uri="{FF2B5EF4-FFF2-40B4-BE49-F238E27FC236}">
                <a16:creationId xmlns:a16="http://schemas.microsoft.com/office/drawing/2014/main" id="{2AE2411A-C604-760D-6E53-ECC41F804137}"/>
              </a:ext>
            </a:extLst>
          </p:cNvPr>
          <p:cNvCxnSpPr>
            <a:cxnSpLocks/>
          </p:cNvCxnSpPr>
          <p:nvPr/>
        </p:nvCxnSpPr>
        <p:spPr>
          <a:xfrm>
            <a:off x="1739399" y="1955551"/>
            <a:ext cx="790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>
            <a:extLst>
              <a:ext uri="{FF2B5EF4-FFF2-40B4-BE49-F238E27FC236}">
                <a16:creationId xmlns:a16="http://schemas.microsoft.com/office/drawing/2014/main" id="{0781DC1E-ADCA-4593-5C04-82CF0FD874C2}"/>
              </a:ext>
            </a:extLst>
          </p:cNvPr>
          <p:cNvCxnSpPr>
            <a:cxnSpLocks/>
          </p:cNvCxnSpPr>
          <p:nvPr/>
        </p:nvCxnSpPr>
        <p:spPr>
          <a:xfrm>
            <a:off x="1733049" y="2549766"/>
            <a:ext cx="770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6F212365-7D53-391A-6120-2325D3704401}"/>
              </a:ext>
            </a:extLst>
          </p:cNvPr>
          <p:cNvCxnSpPr>
            <a:cxnSpLocks/>
          </p:cNvCxnSpPr>
          <p:nvPr/>
        </p:nvCxnSpPr>
        <p:spPr>
          <a:xfrm>
            <a:off x="1722466" y="3123276"/>
            <a:ext cx="868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矩形 1040">
            <a:extLst>
              <a:ext uri="{FF2B5EF4-FFF2-40B4-BE49-F238E27FC236}">
                <a16:creationId xmlns:a16="http://schemas.microsoft.com/office/drawing/2014/main" id="{63197C23-24A4-FBF9-7434-BFDE43FEB407}"/>
              </a:ext>
            </a:extLst>
          </p:cNvPr>
          <p:cNvSpPr/>
          <p:nvPr/>
        </p:nvSpPr>
        <p:spPr>
          <a:xfrm>
            <a:off x="1002401" y="1337746"/>
            <a:ext cx="1288521" cy="367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环境</a:t>
            </a:r>
            <a:r>
              <a:rPr kumimoji="0" lang="zh-CN" altLang="en-US" sz="1000" b="1" i="0" u="none" strike="noStrike" kern="0" cap="none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上下文压缩</a:t>
            </a:r>
            <a:endParaRPr kumimoji="0" lang="en-US" altLang="zh-CN" sz="1000" b="1" i="0" u="none" strike="noStrike" kern="0" cap="none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1" i="0" u="none" strike="noStrike" kern="0" cap="none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与关键语义提取</a:t>
            </a:r>
          </a:p>
        </p:txBody>
      </p:sp>
      <p:sp>
        <p:nvSpPr>
          <p:cNvPr id="1043" name="矩形: 圆角 41">
            <a:extLst>
              <a:ext uri="{FF2B5EF4-FFF2-40B4-BE49-F238E27FC236}">
                <a16:creationId xmlns:a16="http://schemas.microsoft.com/office/drawing/2014/main" id="{7757AB97-832F-E5B5-D740-655F0ABE2F96}"/>
              </a:ext>
            </a:extLst>
          </p:cNvPr>
          <p:cNvSpPr/>
          <p:nvPr/>
        </p:nvSpPr>
        <p:spPr>
          <a:xfrm>
            <a:off x="1010591" y="1791523"/>
            <a:ext cx="1266890" cy="1778145"/>
          </a:xfrm>
          <a:custGeom>
            <a:avLst/>
            <a:gdLst>
              <a:gd name="connsiteX0" fmla="*/ 0 w 4894123"/>
              <a:gd name="connsiteY0" fmla="*/ 188721 h 3155868"/>
              <a:gd name="connsiteX1" fmla="*/ 188721 w 4894123"/>
              <a:gd name="connsiteY1" fmla="*/ 0 h 3155868"/>
              <a:gd name="connsiteX2" fmla="*/ 833961 w 4894123"/>
              <a:gd name="connsiteY2" fmla="*/ 0 h 3155868"/>
              <a:gd name="connsiteX3" fmla="*/ 1569535 w 4894123"/>
              <a:gd name="connsiteY3" fmla="*/ 0 h 3155868"/>
              <a:gd name="connsiteX4" fmla="*/ 2214775 w 4894123"/>
              <a:gd name="connsiteY4" fmla="*/ 0 h 3155868"/>
              <a:gd name="connsiteX5" fmla="*/ 2860015 w 4894123"/>
              <a:gd name="connsiteY5" fmla="*/ 0 h 3155868"/>
              <a:gd name="connsiteX6" fmla="*/ 3505255 w 4894123"/>
              <a:gd name="connsiteY6" fmla="*/ 0 h 3155868"/>
              <a:gd name="connsiteX7" fmla="*/ 4014995 w 4894123"/>
              <a:gd name="connsiteY7" fmla="*/ 0 h 3155868"/>
              <a:gd name="connsiteX8" fmla="*/ 4705402 w 4894123"/>
              <a:gd name="connsiteY8" fmla="*/ 0 h 3155868"/>
              <a:gd name="connsiteX9" fmla="*/ 4894123 w 4894123"/>
              <a:gd name="connsiteY9" fmla="*/ 188721 h 3155868"/>
              <a:gd name="connsiteX10" fmla="*/ 4894123 w 4894123"/>
              <a:gd name="connsiteY10" fmla="*/ 855543 h 3155868"/>
              <a:gd name="connsiteX11" fmla="*/ 4894123 w 4894123"/>
              <a:gd name="connsiteY11" fmla="*/ 1550150 h 3155868"/>
              <a:gd name="connsiteX12" fmla="*/ 4894123 w 4894123"/>
              <a:gd name="connsiteY12" fmla="*/ 2244756 h 3155868"/>
              <a:gd name="connsiteX13" fmla="*/ 4894123 w 4894123"/>
              <a:gd name="connsiteY13" fmla="*/ 2967147 h 3155868"/>
              <a:gd name="connsiteX14" fmla="*/ 4705402 w 4894123"/>
              <a:gd name="connsiteY14" fmla="*/ 3155868 h 3155868"/>
              <a:gd name="connsiteX15" fmla="*/ 4105329 w 4894123"/>
              <a:gd name="connsiteY15" fmla="*/ 3155868 h 3155868"/>
              <a:gd name="connsiteX16" fmla="*/ 3460089 w 4894123"/>
              <a:gd name="connsiteY16" fmla="*/ 3155868 h 3155868"/>
              <a:gd name="connsiteX17" fmla="*/ 2860015 w 4894123"/>
              <a:gd name="connsiteY17" fmla="*/ 3155868 h 3155868"/>
              <a:gd name="connsiteX18" fmla="*/ 2124441 w 4894123"/>
              <a:gd name="connsiteY18" fmla="*/ 3155868 h 3155868"/>
              <a:gd name="connsiteX19" fmla="*/ 1614702 w 4894123"/>
              <a:gd name="connsiteY19" fmla="*/ 3155868 h 3155868"/>
              <a:gd name="connsiteX20" fmla="*/ 1014628 w 4894123"/>
              <a:gd name="connsiteY20" fmla="*/ 3155868 h 3155868"/>
              <a:gd name="connsiteX21" fmla="*/ 188721 w 4894123"/>
              <a:gd name="connsiteY21" fmla="*/ 3155868 h 3155868"/>
              <a:gd name="connsiteX22" fmla="*/ 0 w 4894123"/>
              <a:gd name="connsiteY22" fmla="*/ 2967147 h 3155868"/>
              <a:gd name="connsiteX23" fmla="*/ 0 w 4894123"/>
              <a:gd name="connsiteY23" fmla="*/ 2216972 h 3155868"/>
              <a:gd name="connsiteX24" fmla="*/ 0 w 4894123"/>
              <a:gd name="connsiteY24" fmla="*/ 1550150 h 3155868"/>
              <a:gd name="connsiteX25" fmla="*/ 0 w 4894123"/>
              <a:gd name="connsiteY25" fmla="*/ 938896 h 3155868"/>
              <a:gd name="connsiteX26" fmla="*/ 0 w 4894123"/>
              <a:gd name="connsiteY26" fmla="*/ 188721 h 315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94123" h="3155868" extrusionOk="0">
                <a:moveTo>
                  <a:pt x="0" y="188721"/>
                </a:moveTo>
                <a:cubicBezTo>
                  <a:pt x="-20445" y="86240"/>
                  <a:pt x="65992" y="13148"/>
                  <a:pt x="188721" y="0"/>
                </a:cubicBezTo>
                <a:cubicBezTo>
                  <a:pt x="458198" y="20927"/>
                  <a:pt x="681888" y="-22531"/>
                  <a:pt x="833961" y="0"/>
                </a:cubicBezTo>
                <a:cubicBezTo>
                  <a:pt x="986034" y="22531"/>
                  <a:pt x="1274281" y="30111"/>
                  <a:pt x="1569535" y="0"/>
                </a:cubicBezTo>
                <a:cubicBezTo>
                  <a:pt x="1864789" y="-30111"/>
                  <a:pt x="1939153" y="-29183"/>
                  <a:pt x="2214775" y="0"/>
                </a:cubicBezTo>
                <a:cubicBezTo>
                  <a:pt x="2490397" y="29183"/>
                  <a:pt x="2708662" y="15887"/>
                  <a:pt x="2860015" y="0"/>
                </a:cubicBezTo>
                <a:cubicBezTo>
                  <a:pt x="3011368" y="-15887"/>
                  <a:pt x="3344545" y="22812"/>
                  <a:pt x="3505255" y="0"/>
                </a:cubicBezTo>
                <a:cubicBezTo>
                  <a:pt x="3665965" y="-22812"/>
                  <a:pt x="3812387" y="-918"/>
                  <a:pt x="4014995" y="0"/>
                </a:cubicBezTo>
                <a:cubicBezTo>
                  <a:pt x="4217603" y="918"/>
                  <a:pt x="4479181" y="13552"/>
                  <a:pt x="4705402" y="0"/>
                </a:cubicBezTo>
                <a:cubicBezTo>
                  <a:pt x="4827300" y="3986"/>
                  <a:pt x="4879373" y="103065"/>
                  <a:pt x="4894123" y="188721"/>
                </a:cubicBezTo>
                <a:cubicBezTo>
                  <a:pt x="4882801" y="463564"/>
                  <a:pt x="4917773" y="596388"/>
                  <a:pt x="4894123" y="855543"/>
                </a:cubicBezTo>
                <a:cubicBezTo>
                  <a:pt x="4870473" y="1114698"/>
                  <a:pt x="4905431" y="1218791"/>
                  <a:pt x="4894123" y="1550150"/>
                </a:cubicBezTo>
                <a:cubicBezTo>
                  <a:pt x="4882815" y="1881509"/>
                  <a:pt x="4923811" y="1977370"/>
                  <a:pt x="4894123" y="2244756"/>
                </a:cubicBezTo>
                <a:cubicBezTo>
                  <a:pt x="4864435" y="2512142"/>
                  <a:pt x="4896877" y="2699791"/>
                  <a:pt x="4894123" y="2967147"/>
                </a:cubicBezTo>
                <a:cubicBezTo>
                  <a:pt x="4895356" y="3075375"/>
                  <a:pt x="4819864" y="3151652"/>
                  <a:pt x="4705402" y="3155868"/>
                </a:cubicBezTo>
                <a:cubicBezTo>
                  <a:pt x="4568461" y="3161074"/>
                  <a:pt x="4239237" y="3172456"/>
                  <a:pt x="4105329" y="3155868"/>
                </a:cubicBezTo>
                <a:cubicBezTo>
                  <a:pt x="3971421" y="3139280"/>
                  <a:pt x="3739325" y="3182136"/>
                  <a:pt x="3460089" y="3155868"/>
                </a:cubicBezTo>
                <a:cubicBezTo>
                  <a:pt x="3180853" y="3129600"/>
                  <a:pt x="3120769" y="3157975"/>
                  <a:pt x="2860015" y="3155868"/>
                </a:cubicBezTo>
                <a:cubicBezTo>
                  <a:pt x="2599261" y="3153761"/>
                  <a:pt x="2424470" y="3191886"/>
                  <a:pt x="2124441" y="3155868"/>
                </a:cubicBezTo>
                <a:cubicBezTo>
                  <a:pt x="1824412" y="3119850"/>
                  <a:pt x="1743091" y="3168047"/>
                  <a:pt x="1614702" y="3155868"/>
                </a:cubicBezTo>
                <a:cubicBezTo>
                  <a:pt x="1486313" y="3143689"/>
                  <a:pt x="1199567" y="3155472"/>
                  <a:pt x="1014628" y="3155868"/>
                </a:cubicBezTo>
                <a:cubicBezTo>
                  <a:pt x="829689" y="3156264"/>
                  <a:pt x="410163" y="3176410"/>
                  <a:pt x="188721" y="3155868"/>
                </a:cubicBezTo>
                <a:cubicBezTo>
                  <a:pt x="82657" y="3148903"/>
                  <a:pt x="4842" y="3069954"/>
                  <a:pt x="0" y="2967147"/>
                </a:cubicBezTo>
                <a:cubicBezTo>
                  <a:pt x="-22407" y="2654641"/>
                  <a:pt x="-22714" y="2504329"/>
                  <a:pt x="0" y="2216972"/>
                </a:cubicBezTo>
                <a:cubicBezTo>
                  <a:pt x="22714" y="1929616"/>
                  <a:pt x="-11815" y="1718158"/>
                  <a:pt x="0" y="1550150"/>
                </a:cubicBezTo>
                <a:cubicBezTo>
                  <a:pt x="11815" y="1382142"/>
                  <a:pt x="18634" y="1063524"/>
                  <a:pt x="0" y="938896"/>
                </a:cubicBezTo>
                <a:cubicBezTo>
                  <a:pt x="-18634" y="814268"/>
                  <a:pt x="-16797" y="498720"/>
                  <a:pt x="0" y="188721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grpSp>
        <p:nvGrpSpPr>
          <p:cNvPr id="1190" name="组合 1189">
            <a:extLst>
              <a:ext uri="{FF2B5EF4-FFF2-40B4-BE49-F238E27FC236}">
                <a16:creationId xmlns:a16="http://schemas.microsoft.com/office/drawing/2014/main" id="{2ABC4561-2925-2F1C-645A-CBA22EFC001C}"/>
              </a:ext>
            </a:extLst>
          </p:cNvPr>
          <p:cNvGrpSpPr/>
          <p:nvPr/>
        </p:nvGrpSpPr>
        <p:grpSpPr>
          <a:xfrm>
            <a:off x="6414329" y="661877"/>
            <a:ext cx="4705569" cy="2989317"/>
            <a:chOff x="6366472" y="629107"/>
            <a:chExt cx="5397271" cy="3428736"/>
          </a:xfrm>
        </p:grpSpPr>
        <p:sp>
          <p:nvSpPr>
            <p:cNvPr id="1052" name="矩形 1051">
              <a:extLst>
                <a:ext uri="{FF2B5EF4-FFF2-40B4-BE49-F238E27FC236}">
                  <a16:creationId xmlns:a16="http://schemas.microsoft.com/office/drawing/2014/main" id="{80562E0E-9FD1-1454-F035-EB1FDEAC4CF3}"/>
                </a:ext>
              </a:extLst>
            </p:cNvPr>
            <p:cNvSpPr/>
            <p:nvPr/>
          </p:nvSpPr>
          <p:spPr>
            <a:xfrm>
              <a:off x="6454280" y="1098474"/>
              <a:ext cx="2307003" cy="2832612"/>
            </a:xfrm>
            <a:prstGeom prst="rect">
              <a:avLst/>
            </a:prstGeom>
            <a:noFill/>
            <a:ln w="19050" cap="rnd">
              <a:solidFill>
                <a:srgbClr val="FF7C80"/>
              </a:solidFill>
            </a:ln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zh-CN" altLang="en-US" sz="1100" b="1" i="0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超维向量空间行为映射编码</a:t>
              </a:r>
              <a:endParaRPr lang="en-US" altLang="zh-CN" sz="1100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3" name="文本框 1052">
              <a:extLst>
                <a:ext uri="{FF2B5EF4-FFF2-40B4-BE49-F238E27FC236}">
                  <a16:creationId xmlns:a16="http://schemas.microsoft.com/office/drawing/2014/main" id="{92C9A4B2-672F-63B8-73AA-E74F75E4688E}"/>
                </a:ext>
              </a:extLst>
            </p:cNvPr>
            <p:cNvSpPr txBox="1"/>
            <p:nvPr/>
          </p:nvSpPr>
          <p:spPr>
            <a:xfrm>
              <a:off x="8034832" y="2472281"/>
              <a:ext cx="711696" cy="31178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1050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r>
                <a:rPr lang="en-US" altLang="zh-CN" sz="105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</a:t>
              </a:r>
              <a:endParaRPr lang="zh-CN" altLang="en-US" sz="10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4" name="梯形 1053">
              <a:extLst>
                <a:ext uri="{FF2B5EF4-FFF2-40B4-BE49-F238E27FC236}">
                  <a16:creationId xmlns:a16="http://schemas.microsoft.com/office/drawing/2014/main" id="{6B5ED6BA-921F-A85E-5605-323E7C1B0CC5}"/>
                </a:ext>
              </a:extLst>
            </p:cNvPr>
            <p:cNvSpPr/>
            <p:nvPr/>
          </p:nvSpPr>
          <p:spPr>
            <a:xfrm rot="5400000">
              <a:off x="7360153" y="2684460"/>
              <a:ext cx="915358" cy="459639"/>
            </a:xfrm>
            <a:prstGeom prst="trapezoid">
              <a:avLst>
                <a:gd name="adj" fmla="val 36286"/>
              </a:avLst>
            </a:prstGeom>
            <a:solidFill>
              <a:srgbClr val="FFE393"/>
            </a:solidFill>
            <a:ln w="12700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编码器</a:t>
              </a:r>
            </a:p>
          </p:txBody>
        </p:sp>
        <p:sp>
          <p:nvSpPr>
            <p:cNvPr id="1055" name="矩形: 圆角 1054">
              <a:extLst>
                <a:ext uri="{FF2B5EF4-FFF2-40B4-BE49-F238E27FC236}">
                  <a16:creationId xmlns:a16="http://schemas.microsoft.com/office/drawing/2014/main" id="{49BC5E53-451A-5067-FB2F-3892FF4F20E4}"/>
                </a:ext>
              </a:extLst>
            </p:cNvPr>
            <p:cNvSpPr/>
            <p:nvPr/>
          </p:nvSpPr>
          <p:spPr>
            <a:xfrm>
              <a:off x="8884092" y="2177271"/>
              <a:ext cx="1632674" cy="124260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FF7C80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endParaRPr>
            </a:p>
          </p:txBody>
        </p:sp>
        <p:pic>
          <p:nvPicPr>
            <p:cNvPr id="1056" name="图片 1055">
              <a:extLst>
                <a:ext uri="{FF2B5EF4-FFF2-40B4-BE49-F238E27FC236}">
                  <a16:creationId xmlns:a16="http://schemas.microsoft.com/office/drawing/2014/main" id="{20108C10-D19D-21F2-E36B-F11D5735B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207607" y="2760865"/>
              <a:ext cx="340265" cy="311788"/>
            </a:xfrm>
            <a:prstGeom prst="rect">
              <a:avLst/>
            </a:prstGeom>
          </p:spPr>
        </p:pic>
        <p:cxnSp>
          <p:nvCxnSpPr>
            <p:cNvPr id="1057" name="直接箭头连接符 1056">
              <a:extLst>
                <a:ext uri="{FF2B5EF4-FFF2-40B4-BE49-F238E27FC236}">
                  <a16:creationId xmlns:a16="http://schemas.microsoft.com/office/drawing/2014/main" id="{18084F83-743E-A67A-E671-5F519A7DC702}"/>
                </a:ext>
              </a:extLst>
            </p:cNvPr>
            <p:cNvCxnSpPr>
              <a:cxnSpLocks/>
            </p:cNvCxnSpPr>
            <p:nvPr/>
          </p:nvCxnSpPr>
          <p:spPr>
            <a:xfrm>
              <a:off x="8530471" y="2920743"/>
              <a:ext cx="31183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箭头连接符 1057">
              <a:extLst>
                <a:ext uri="{FF2B5EF4-FFF2-40B4-BE49-F238E27FC236}">
                  <a16:creationId xmlns:a16="http://schemas.microsoft.com/office/drawing/2014/main" id="{BBF890BD-AEAD-0163-48E2-6F9B0702601F}"/>
                </a:ext>
              </a:extLst>
            </p:cNvPr>
            <p:cNvCxnSpPr>
              <a:cxnSpLocks/>
              <a:stCxn id="1055" idx="3"/>
              <a:endCxn id="1064" idx="1"/>
            </p:cNvCxnSpPr>
            <p:nvPr/>
          </p:nvCxnSpPr>
          <p:spPr>
            <a:xfrm flipV="1">
              <a:off x="10516766" y="2798572"/>
              <a:ext cx="64463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文本框 1058">
              <a:extLst>
                <a:ext uri="{FF2B5EF4-FFF2-40B4-BE49-F238E27FC236}">
                  <a16:creationId xmlns:a16="http://schemas.microsoft.com/office/drawing/2014/main" id="{3742AE62-72C9-C33E-39FF-C102D960394F}"/>
                </a:ext>
              </a:extLst>
            </p:cNvPr>
            <p:cNvSpPr txBox="1"/>
            <p:nvPr/>
          </p:nvSpPr>
          <p:spPr>
            <a:xfrm>
              <a:off x="8893578" y="2170635"/>
              <a:ext cx="1610809" cy="57539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液态神经网络</a:t>
              </a:r>
              <a:endParaRPr lang="en-US" altLang="zh-CN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序列行为学习</a:t>
              </a:r>
            </a:p>
          </p:txBody>
        </p:sp>
        <p:sp>
          <p:nvSpPr>
            <p:cNvPr id="1060" name="文本框 1059">
              <a:extLst>
                <a:ext uri="{FF2B5EF4-FFF2-40B4-BE49-F238E27FC236}">
                  <a16:creationId xmlns:a16="http://schemas.microsoft.com/office/drawing/2014/main" id="{B7AA9FAB-0034-8D59-B92B-5C9810B8D522}"/>
                </a:ext>
              </a:extLst>
            </p:cNvPr>
            <p:cNvSpPr txBox="1"/>
            <p:nvPr/>
          </p:nvSpPr>
          <p:spPr>
            <a:xfrm>
              <a:off x="6462990" y="1422397"/>
              <a:ext cx="974221" cy="5196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构建超维</a:t>
              </a:r>
              <a:endParaRPr lang="en-US" altLang="zh-CN" sz="11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向量空间</a:t>
              </a:r>
              <a:endParaRPr lang="en-US" altLang="zh-CN" sz="11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61" name="Picture 24" descr="线路图标_马术舞步线路图标_微信公众号文章">
              <a:extLst>
                <a:ext uri="{FF2B5EF4-FFF2-40B4-BE49-F238E27FC236}">
                  <a16:creationId xmlns:a16="http://schemas.microsoft.com/office/drawing/2014/main" id="{17C608FA-7F8B-98FE-1757-A911CDB61D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9" t="4894" r="3059" b="5133"/>
            <a:stretch>
              <a:fillRect/>
            </a:stretch>
          </p:blipFill>
          <p:spPr bwMode="auto">
            <a:xfrm>
              <a:off x="7217601" y="2000983"/>
              <a:ext cx="516099" cy="399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2" descr="Logo">
              <a:extLst>
                <a:ext uri="{FF2B5EF4-FFF2-40B4-BE49-F238E27FC236}">
                  <a16:creationId xmlns:a16="http://schemas.microsoft.com/office/drawing/2014/main" id="{923B89A4-C306-CDB7-6193-93C829A7CC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98"/>
            <a:stretch>
              <a:fillRect/>
            </a:stretch>
          </p:blipFill>
          <p:spPr bwMode="auto">
            <a:xfrm>
              <a:off x="8936748" y="2666630"/>
              <a:ext cx="1460660" cy="68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6" descr="Mastering TensorFlow Tensors in 5 Easy Steps | by Orhan G. Yalçın ...">
              <a:extLst>
                <a:ext uri="{FF2B5EF4-FFF2-40B4-BE49-F238E27FC236}">
                  <a16:creationId xmlns:a16="http://schemas.microsoft.com/office/drawing/2014/main" id="{641F2477-BEBD-2851-BA82-2D8A1B6AE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6" r="25112"/>
            <a:stretch/>
          </p:blipFill>
          <p:spPr bwMode="auto">
            <a:xfrm>
              <a:off x="6595762" y="1940832"/>
              <a:ext cx="555228" cy="539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图片 1063">
              <a:extLst>
                <a:ext uri="{FF2B5EF4-FFF2-40B4-BE49-F238E27FC236}">
                  <a16:creationId xmlns:a16="http://schemas.microsoft.com/office/drawing/2014/main" id="{3477F082-EDAC-8719-6A6F-430A2308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prstClr val="black"/>
                <a:srgbClr val="E89A4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1161400" y="2642678"/>
              <a:ext cx="340265" cy="311788"/>
            </a:xfrm>
            <a:prstGeom prst="rect">
              <a:avLst/>
            </a:prstGeom>
          </p:spPr>
        </p:pic>
        <p:sp>
          <p:nvSpPr>
            <p:cNvPr id="1065" name="矩形 1064">
              <a:extLst>
                <a:ext uri="{FF2B5EF4-FFF2-40B4-BE49-F238E27FC236}">
                  <a16:creationId xmlns:a16="http://schemas.microsoft.com/office/drawing/2014/main" id="{7724A4AC-99BD-2402-E892-7DC36C4C2F41}"/>
                </a:ext>
              </a:extLst>
            </p:cNvPr>
            <p:cNvSpPr/>
            <p:nvPr/>
          </p:nvSpPr>
          <p:spPr>
            <a:xfrm>
              <a:off x="6366472" y="629107"/>
              <a:ext cx="5397271" cy="3428736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基于液态神经网络的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任务维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意图洞察</a:t>
              </a:r>
            </a:p>
          </p:txBody>
        </p:sp>
        <p:sp>
          <p:nvSpPr>
            <p:cNvPr id="1066" name="矩形 1065">
              <a:extLst>
                <a:ext uri="{FF2B5EF4-FFF2-40B4-BE49-F238E27FC236}">
                  <a16:creationId xmlns:a16="http://schemas.microsoft.com/office/drawing/2014/main" id="{F1F9D657-7428-4918-ACB7-5E21A71CEB37}"/>
                </a:ext>
              </a:extLst>
            </p:cNvPr>
            <p:cNvSpPr/>
            <p:nvPr/>
          </p:nvSpPr>
          <p:spPr>
            <a:xfrm>
              <a:off x="8884287" y="1115182"/>
              <a:ext cx="2741269" cy="899250"/>
            </a:xfrm>
            <a:prstGeom prst="rect">
              <a:avLst/>
            </a:prstGeom>
            <a:noFill/>
            <a:ln w="19050" cap="rnd">
              <a:solidFill>
                <a:srgbClr val="FF7C80"/>
              </a:solidFill>
            </a:ln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强化学习</a:t>
              </a:r>
              <a:br>
                <a:rPr lang="en-US" altLang="zh-CN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行为习惯持续跟踪</a:t>
              </a:r>
              <a:endParaRPr lang="en-US" altLang="zh-CN" sz="110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67" name="图形 1066" descr="箭头: 顺时针弯曲 纯色填充">
              <a:extLst>
                <a:ext uri="{FF2B5EF4-FFF2-40B4-BE49-F238E27FC236}">
                  <a16:creationId xmlns:a16="http://schemas.microsoft.com/office/drawing/2014/main" id="{B9DD3E1B-F600-4764-5576-725618489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12649037">
              <a:off x="10556226" y="1917117"/>
              <a:ext cx="330901" cy="738361"/>
            </a:xfrm>
            <a:prstGeom prst="rect">
              <a:avLst/>
            </a:prstGeom>
          </p:spPr>
        </p:pic>
        <p:sp>
          <p:nvSpPr>
            <p:cNvPr id="1068" name="文本框 1067">
              <a:extLst>
                <a:ext uri="{FF2B5EF4-FFF2-40B4-BE49-F238E27FC236}">
                  <a16:creationId xmlns:a16="http://schemas.microsoft.com/office/drawing/2014/main" id="{970BD377-F721-5517-F82E-54C43A79464E}"/>
                </a:ext>
              </a:extLst>
            </p:cNvPr>
            <p:cNvSpPr txBox="1"/>
            <p:nvPr/>
          </p:nvSpPr>
          <p:spPr>
            <a:xfrm>
              <a:off x="10452526" y="2062585"/>
              <a:ext cx="1139558" cy="31178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grad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9" name="矩形 1068">
              <a:extLst>
                <a:ext uri="{FF2B5EF4-FFF2-40B4-BE49-F238E27FC236}">
                  <a16:creationId xmlns:a16="http://schemas.microsoft.com/office/drawing/2014/main" id="{A8AC62CC-AF61-97AB-4A97-1B8F972BDF2E}"/>
                </a:ext>
              </a:extLst>
            </p:cNvPr>
            <p:cNvSpPr/>
            <p:nvPr/>
          </p:nvSpPr>
          <p:spPr>
            <a:xfrm>
              <a:off x="8980925" y="1590409"/>
              <a:ext cx="994762" cy="350421"/>
            </a:xfrm>
            <a:prstGeom prst="rect">
              <a:avLst/>
            </a:prstGeom>
            <a:solidFill>
              <a:srgbClr val="FFE1E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000" i="0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GRPO</a:t>
              </a:r>
              <a:r>
                <a:rPr lang="zh-CN" altLang="en-US" sz="1000" i="0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00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0" name="矩形 1069">
              <a:extLst>
                <a:ext uri="{FF2B5EF4-FFF2-40B4-BE49-F238E27FC236}">
                  <a16:creationId xmlns:a16="http://schemas.microsoft.com/office/drawing/2014/main" id="{D087CA70-8A02-0975-E01E-8AA2DD4A562B}"/>
                </a:ext>
              </a:extLst>
            </p:cNvPr>
            <p:cNvSpPr/>
            <p:nvPr/>
          </p:nvSpPr>
          <p:spPr>
            <a:xfrm>
              <a:off x="10098690" y="1590409"/>
              <a:ext cx="1402974" cy="346384"/>
            </a:xfrm>
            <a:prstGeom prst="rect">
              <a:avLst/>
            </a:prstGeom>
            <a:solidFill>
              <a:srgbClr val="FFE1E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000" i="0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联合奖励函数</a:t>
              </a:r>
              <a:endParaRPr lang="en-US" altLang="zh-CN" sz="100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6" name="文本框 1085">
              <a:extLst>
                <a:ext uri="{FF2B5EF4-FFF2-40B4-BE49-F238E27FC236}">
                  <a16:creationId xmlns:a16="http://schemas.microsoft.com/office/drawing/2014/main" id="{0FE3EAD9-2EAE-5585-E637-8CECAF72A7F7}"/>
                </a:ext>
              </a:extLst>
            </p:cNvPr>
            <p:cNvSpPr txBox="1"/>
            <p:nvPr/>
          </p:nvSpPr>
          <p:spPr>
            <a:xfrm>
              <a:off x="10554146" y="2518740"/>
              <a:ext cx="647326" cy="25021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pred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7" name="文本框 1086">
              <a:extLst>
                <a:ext uri="{FF2B5EF4-FFF2-40B4-BE49-F238E27FC236}">
                  <a16:creationId xmlns:a16="http://schemas.microsoft.com/office/drawing/2014/main" id="{E9F3EA1C-5B99-9F72-F233-1216A5D78258}"/>
                </a:ext>
              </a:extLst>
            </p:cNvPr>
            <p:cNvSpPr txBox="1"/>
            <p:nvPr/>
          </p:nvSpPr>
          <p:spPr>
            <a:xfrm>
              <a:off x="6877219" y="1429437"/>
              <a:ext cx="1316692" cy="31178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轨迹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  <p:pic>
          <p:nvPicPr>
            <p:cNvPr id="1088" name="图片 1087">
              <a:extLst>
                <a:ext uri="{FF2B5EF4-FFF2-40B4-BE49-F238E27FC236}">
                  <a16:creationId xmlns:a16="http://schemas.microsoft.com/office/drawing/2014/main" id="{978E710C-84A7-A604-AC58-0151C8680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prstClr val="black"/>
                <a:srgbClr val="00B05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215670" y="1702644"/>
              <a:ext cx="340265" cy="311788"/>
            </a:xfrm>
            <a:prstGeom prst="rect">
              <a:avLst/>
            </a:prstGeom>
          </p:spPr>
        </p:pic>
        <p:sp>
          <p:nvSpPr>
            <p:cNvPr id="1089" name="文本框 1088">
              <a:extLst>
                <a:ext uri="{FF2B5EF4-FFF2-40B4-BE49-F238E27FC236}">
                  <a16:creationId xmlns:a16="http://schemas.microsoft.com/office/drawing/2014/main" id="{406E7B73-B2A1-469B-3505-F124E50C424D}"/>
                </a:ext>
              </a:extLst>
            </p:cNvPr>
            <p:cNvSpPr txBox="1"/>
            <p:nvPr/>
          </p:nvSpPr>
          <p:spPr>
            <a:xfrm>
              <a:off x="7801257" y="1428427"/>
              <a:ext cx="885131" cy="31178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 next</a:t>
              </a:r>
              <a:endParaRPr lang="zh-CN" altLang="en-US" sz="10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90" name="直接箭头连接符 1089">
              <a:extLst>
                <a:ext uri="{FF2B5EF4-FFF2-40B4-BE49-F238E27FC236}">
                  <a16:creationId xmlns:a16="http://schemas.microsoft.com/office/drawing/2014/main" id="{DF1CE2AA-3E6D-BDC4-6C46-D58CB802F176}"/>
                </a:ext>
              </a:extLst>
            </p:cNvPr>
            <p:cNvCxnSpPr>
              <a:cxnSpLocks/>
              <a:stCxn id="1102" idx="3"/>
            </p:cNvCxnSpPr>
            <p:nvPr/>
          </p:nvCxnSpPr>
          <p:spPr>
            <a:xfrm>
              <a:off x="8555935" y="3697915"/>
              <a:ext cx="2863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矩形 1090">
              <a:extLst>
                <a:ext uri="{FF2B5EF4-FFF2-40B4-BE49-F238E27FC236}">
                  <a16:creationId xmlns:a16="http://schemas.microsoft.com/office/drawing/2014/main" id="{4E93121D-93C3-B532-C8FC-351017808379}"/>
                </a:ext>
              </a:extLst>
            </p:cNvPr>
            <p:cNvSpPr/>
            <p:nvPr/>
          </p:nvSpPr>
          <p:spPr>
            <a:xfrm>
              <a:off x="8897594" y="3500712"/>
              <a:ext cx="1723050" cy="498436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向量相似度检索</a:t>
              </a:r>
              <a:endPara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endParaRPr>
            </a:p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100" kern="0" dirty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混合排序</a:t>
              </a:r>
              <a:r>
                <a:rPr lang="en-US" altLang="zh-CN" sz="1100" kern="0" dirty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+</a:t>
              </a:r>
              <a:r>
                <a:rPr lang="zh-CN" altLang="en-US" sz="1100" kern="0" dirty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解码</a:t>
              </a:r>
              <a:endParaRPr lang="en-US" altLang="zh-CN" sz="600" kern="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endParaRPr>
            </a:p>
          </p:txBody>
        </p:sp>
        <p:sp>
          <p:nvSpPr>
            <p:cNvPr id="1092" name="文本框 1091">
              <a:extLst>
                <a:ext uri="{FF2B5EF4-FFF2-40B4-BE49-F238E27FC236}">
                  <a16:creationId xmlns:a16="http://schemas.microsoft.com/office/drawing/2014/main" id="{31F805F8-2195-0ACD-240B-C17E2AAE0C8F}"/>
                </a:ext>
              </a:extLst>
            </p:cNvPr>
            <p:cNvSpPr txBox="1"/>
            <p:nvPr/>
          </p:nvSpPr>
          <p:spPr>
            <a:xfrm>
              <a:off x="7664895" y="3262810"/>
              <a:ext cx="1139558" cy="31178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105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candidate</a:t>
              </a:r>
              <a:endParaRPr lang="zh-CN" altLang="en-US" sz="10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93" name="连接符: 肘形 1092">
              <a:extLst>
                <a:ext uri="{FF2B5EF4-FFF2-40B4-BE49-F238E27FC236}">
                  <a16:creationId xmlns:a16="http://schemas.microsoft.com/office/drawing/2014/main" id="{2A1241A9-45E8-BD99-DDA2-82E786D297C4}"/>
                </a:ext>
              </a:extLst>
            </p:cNvPr>
            <p:cNvCxnSpPr>
              <a:cxnSpLocks/>
              <a:stCxn id="1054" idx="1"/>
              <a:endCxn id="1088" idx="1"/>
            </p:cNvCxnSpPr>
            <p:nvPr/>
          </p:nvCxnSpPr>
          <p:spPr>
            <a:xfrm rot="5400000" flipH="1" flipV="1">
              <a:off x="7676024" y="2000347"/>
              <a:ext cx="681454" cy="39783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连接符: 肘形 1093">
              <a:extLst>
                <a:ext uri="{FF2B5EF4-FFF2-40B4-BE49-F238E27FC236}">
                  <a16:creationId xmlns:a16="http://schemas.microsoft.com/office/drawing/2014/main" id="{54D20D45-5EAD-19F2-33F5-736A8840E4D1}"/>
                </a:ext>
              </a:extLst>
            </p:cNvPr>
            <p:cNvCxnSpPr>
              <a:cxnSpLocks/>
              <a:stCxn id="1064" idx="0"/>
            </p:cNvCxnSpPr>
            <p:nvPr/>
          </p:nvCxnSpPr>
          <p:spPr>
            <a:xfrm rot="5400000" flipH="1" flipV="1">
              <a:off x="11033821" y="2344965"/>
              <a:ext cx="595426" cy="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箭头连接符 1094">
              <a:extLst>
                <a:ext uri="{FF2B5EF4-FFF2-40B4-BE49-F238E27FC236}">
                  <a16:creationId xmlns:a16="http://schemas.microsoft.com/office/drawing/2014/main" id="{B9E22F88-7BAF-0ED2-8CE4-9B8340041E62}"/>
                </a:ext>
              </a:extLst>
            </p:cNvPr>
            <p:cNvCxnSpPr>
              <a:cxnSpLocks/>
              <a:stCxn id="1088" idx="3"/>
            </p:cNvCxnSpPr>
            <p:nvPr/>
          </p:nvCxnSpPr>
          <p:spPr>
            <a:xfrm flipV="1">
              <a:off x="8555935" y="1858538"/>
              <a:ext cx="32835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矩形 1162">
              <a:extLst>
                <a:ext uri="{FF2B5EF4-FFF2-40B4-BE49-F238E27FC236}">
                  <a16:creationId xmlns:a16="http://schemas.microsoft.com/office/drawing/2014/main" id="{0A6B8E27-C1B9-D86C-D243-0B21CCABF42E}"/>
                </a:ext>
              </a:extLst>
            </p:cNvPr>
            <p:cNvSpPr/>
            <p:nvPr/>
          </p:nvSpPr>
          <p:spPr>
            <a:xfrm>
              <a:off x="10816404" y="3201926"/>
              <a:ext cx="899294" cy="777712"/>
            </a:xfrm>
            <a:custGeom>
              <a:avLst/>
              <a:gdLst>
                <a:gd name="connsiteX0" fmla="*/ 0 w 926365"/>
                <a:gd name="connsiteY0" fmla="*/ 0 h 646331"/>
                <a:gd name="connsiteX1" fmla="*/ 481710 w 926365"/>
                <a:gd name="connsiteY1" fmla="*/ 0 h 646331"/>
                <a:gd name="connsiteX2" fmla="*/ 926365 w 926365"/>
                <a:gd name="connsiteY2" fmla="*/ 0 h 646331"/>
                <a:gd name="connsiteX3" fmla="*/ 926365 w 926365"/>
                <a:gd name="connsiteY3" fmla="*/ 646331 h 646331"/>
                <a:gd name="connsiteX4" fmla="*/ 481710 w 926365"/>
                <a:gd name="connsiteY4" fmla="*/ 646331 h 646331"/>
                <a:gd name="connsiteX5" fmla="*/ 0 w 926365"/>
                <a:gd name="connsiteY5" fmla="*/ 646331 h 646331"/>
                <a:gd name="connsiteX6" fmla="*/ 0 w 926365"/>
                <a:gd name="connsiteY6" fmla="*/ 0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365" h="646331" fill="none" extrusionOk="0">
                  <a:moveTo>
                    <a:pt x="0" y="0"/>
                  </a:moveTo>
                  <a:cubicBezTo>
                    <a:pt x="98858" y="-2588"/>
                    <a:pt x="296046" y="23139"/>
                    <a:pt x="481710" y="0"/>
                  </a:cubicBezTo>
                  <a:cubicBezTo>
                    <a:pt x="667374" y="-23139"/>
                    <a:pt x="800970" y="-15927"/>
                    <a:pt x="926365" y="0"/>
                  </a:cubicBezTo>
                  <a:cubicBezTo>
                    <a:pt x="941280" y="135129"/>
                    <a:pt x="900982" y="424865"/>
                    <a:pt x="926365" y="646331"/>
                  </a:cubicBezTo>
                  <a:cubicBezTo>
                    <a:pt x="778912" y="668098"/>
                    <a:pt x="606154" y="659355"/>
                    <a:pt x="481710" y="646331"/>
                  </a:cubicBezTo>
                  <a:cubicBezTo>
                    <a:pt x="357267" y="633307"/>
                    <a:pt x="238005" y="664852"/>
                    <a:pt x="0" y="646331"/>
                  </a:cubicBezTo>
                  <a:cubicBezTo>
                    <a:pt x="19325" y="492175"/>
                    <a:pt x="26891" y="241912"/>
                    <a:pt x="0" y="0"/>
                  </a:cubicBezTo>
                  <a:close/>
                </a:path>
                <a:path w="926365" h="646331" stroke="0" extrusionOk="0">
                  <a:moveTo>
                    <a:pt x="0" y="0"/>
                  </a:moveTo>
                  <a:cubicBezTo>
                    <a:pt x="152113" y="4059"/>
                    <a:pt x="269237" y="17207"/>
                    <a:pt x="463183" y="0"/>
                  </a:cubicBezTo>
                  <a:cubicBezTo>
                    <a:pt x="657129" y="-17207"/>
                    <a:pt x="772876" y="-7470"/>
                    <a:pt x="926365" y="0"/>
                  </a:cubicBezTo>
                  <a:cubicBezTo>
                    <a:pt x="954400" y="234669"/>
                    <a:pt x="942177" y="510517"/>
                    <a:pt x="926365" y="646331"/>
                  </a:cubicBezTo>
                  <a:cubicBezTo>
                    <a:pt x="731090" y="636775"/>
                    <a:pt x="633788" y="645588"/>
                    <a:pt x="490973" y="646331"/>
                  </a:cubicBezTo>
                  <a:cubicBezTo>
                    <a:pt x="348158" y="647074"/>
                    <a:pt x="139643" y="653123"/>
                    <a:pt x="0" y="646331"/>
                  </a:cubicBezTo>
                  <a:cubicBezTo>
                    <a:pt x="16318" y="481200"/>
                    <a:pt x="-29602" y="230743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行为模式</a:t>
              </a:r>
              <a:r>
                <a:rPr lang="zh-CN" altLang="en-US" sz="1100" b="1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操作工件预测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endParaRPr>
            </a:p>
          </p:txBody>
        </p:sp>
        <p:sp>
          <p:nvSpPr>
            <p:cNvPr id="1098" name="文本框 1097">
              <a:extLst>
                <a:ext uri="{FF2B5EF4-FFF2-40B4-BE49-F238E27FC236}">
                  <a16:creationId xmlns:a16="http://schemas.microsoft.com/office/drawing/2014/main" id="{2E6DA5EB-2ECB-5FDE-54B7-7488897D810F}"/>
                </a:ext>
              </a:extLst>
            </p:cNvPr>
            <p:cNvSpPr txBox="1"/>
            <p:nvPr/>
          </p:nvSpPr>
          <p:spPr>
            <a:xfrm>
              <a:off x="6606523" y="3280132"/>
              <a:ext cx="800176" cy="2824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候选真值</a:t>
              </a:r>
            </a:p>
          </p:txBody>
        </p: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26CBD704-20DD-40DD-8C62-2ED4A91995E5}"/>
                </a:ext>
              </a:extLst>
            </p:cNvPr>
            <p:cNvSpPr txBox="1"/>
            <p:nvPr/>
          </p:nvSpPr>
          <p:spPr>
            <a:xfrm>
              <a:off x="6606523" y="2918283"/>
              <a:ext cx="800176" cy="2824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前序行为</a:t>
              </a:r>
            </a:p>
          </p:txBody>
        </p: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194EFFB4-DC74-374E-F3D1-668BCB7A8179}"/>
                </a:ext>
              </a:extLst>
            </p:cNvPr>
            <p:cNvSpPr txBox="1"/>
            <p:nvPr/>
          </p:nvSpPr>
          <p:spPr>
            <a:xfrm>
              <a:off x="6612737" y="2557869"/>
              <a:ext cx="800176" cy="282415"/>
            </a:xfrm>
            <a:prstGeom prst="rect">
              <a:avLst/>
            </a:prstGeom>
            <a:solidFill>
              <a:srgbClr val="DDFFD5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实际真值</a:t>
              </a:r>
            </a:p>
          </p:txBody>
        </p:sp>
        <p:sp>
          <p:nvSpPr>
            <p:cNvPr id="1101" name="右大括号 1100">
              <a:extLst>
                <a:ext uri="{FF2B5EF4-FFF2-40B4-BE49-F238E27FC236}">
                  <a16:creationId xmlns:a16="http://schemas.microsoft.com/office/drawing/2014/main" id="{10376232-075F-22AC-9FAA-F615114F429D}"/>
                </a:ext>
              </a:extLst>
            </p:cNvPr>
            <p:cNvSpPr/>
            <p:nvPr/>
          </p:nvSpPr>
          <p:spPr>
            <a:xfrm>
              <a:off x="7449506" y="2648383"/>
              <a:ext cx="132293" cy="73110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02" name="图片 1101">
              <a:extLst>
                <a:ext uri="{FF2B5EF4-FFF2-40B4-BE49-F238E27FC236}">
                  <a16:creationId xmlns:a16="http://schemas.microsoft.com/office/drawing/2014/main" id="{4A49434C-07C8-B2D3-BC57-AF4933E03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15670" y="3542020"/>
              <a:ext cx="340265" cy="311788"/>
            </a:xfrm>
            <a:prstGeom prst="rect">
              <a:avLst/>
            </a:prstGeom>
          </p:spPr>
        </p:pic>
        <p:cxnSp>
          <p:nvCxnSpPr>
            <p:cNvPr id="1103" name="直接箭头连接符 1102">
              <a:extLst>
                <a:ext uri="{FF2B5EF4-FFF2-40B4-BE49-F238E27FC236}">
                  <a16:creationId xmlns:a16="http://schemas.microsoft.com/office/drawing/2014/main" id="{2F3B0351-4982-9EFC-9823-1309992C52C3}"/>
                </a:ext>
              </a:extLst>
            </p:cNvPr>
            <p:cNvCxnSpPr>
              <a:cxnSpLocks/>
            </p:cNvCxnSpPr>
            <p:nvPr/>
          </p:nvCxnSpPr>
          <p:spPr>
            <a:xfrm>
              <a:off x="8053284" y="2927372"/>
              <a:ext cx="151510" cy="19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连接符: 肘形 1103">
              <a:extLst>
                <a:ext uri="{FF2B5EF4-FFF2-40B4-BE49-F238E27FC236}">
                  <a16:creationId xmlns:a16="http://schemas.microsoft.com/office/drawing/2014/main" id="{901B4FD3-BBB3-C394-20A8-6DB16DD84FF7}"/>
                </a:ext>
              </a:extLst>
            </p:cNvPr>
            <p:cNvCxnSpPr>
              <a:cxnSpLocks/>
              <a:stCxn id="1054" idx="3"/>
              <a:endCxn id="1102" idx="1"/>
            </p:cNvCxnSpPr>
            <p:nvPr/>
          </p:nvCxnSpPr>
          <p:spPr>
            <a:xfrm rot="16200000" flipH="1">
              <a:off x="7812078" y="3294321"/>
              <a:ext cx="409347" cy="39783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连接符: 肘形 1104">
              <a:extLst>
                <a:ext uri="{FF2B5EF4-FFF2-40B4-BE49-F238E27FC236}">
                  <a16:creationId xmlns:a16="http://schemas.microsoft.com/office/drawing/2014/main" id="{0D92FD88-0689-4609-9748-6A3BF1846DA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3552" y="3926442"/>
              <a:ext cx="235530" cy="14295"/>
            </a:xfrm>
            <a:prstGeom prst="bentConnector3">
              <a:avLst>
                <a:gd name="adj1" fmla="val 9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连接符: 肘形 1105">
              <a:extLst>
                <a:ext uri="{FF2B5EF4-FFF2-40B4-BE49-F238E27FC236}">
                  <a16:creationId xmlns:a16="http://schemas.microsoft.com/office/drawing/2014/main" id="{A8A26367-B518-13FC-A2AD-C5D20F69B6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45333" y="3149641"/>
              <a:ext cx="702141" cy="14295"/>
            </a:xfrm>
            <a:prstGeom prst="bentConnector3">
              <a:avLst>
                <a:gd name="adj1" fmla="val -64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8" name="Picture 46" descr="OpenAI Logo PNG Images with Transparent Background">
            <a:extLst>
              <a:ext uri="{FF2B5EF4-FFF2-40B4-BE49-F238E27FC236}">
                <a16:creationId xmlns:a16="http://schemas.microsoft.com/office/drawing/2014/main" id="{CEEEA497-5139-98B6-434E-D16E795B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98" y="6066233"/>
            <a:ext cx="300381" cy="2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48" descr="Html Justicon Flat icon">
            <a:extLst>
              <a:ext uri="{FF2B5EF4-FFF2-40B4-BE49-F238E27FC236}">
                <a16:creationId xmlns:a16="http://schemas.microsoft.com/office/drawing/2014/main" id="{79406F43-0DA1-8E38-F413-38958899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33" y="6057239"/>
            <a:ext cx="318387" cy="2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图形 1109" descr="数据库 纯色填充">
            <a:extLst>
              <a:ext uri="{FF2B5EF4-FFF2-40B4-BE49-F238E27FC236}">
                <a16:creationId xmlns:a16="http://schemas.microsoft.com/office/drawing/2014/main" id="{962AC0C2-6AB8-FCC6-08F8-C52A525F7B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11876" y="6043638"/>
            <a:ext cx="434668" cy="307233"/>
          </a:xfrm>
          <a:prstGeom prst="rect">
            <a:avLst/>
          </a:prstGeom>
        </p:spPr>
      </p:pic>
      <p:sp>
        <p:nvSpPr>
          <p:cNvPr id="1111" name="文本框 1110">
            <a:extLst>
              <a:ext uri="{FF2B5EF4-FFF2-40B4-BE49-F238E27FC236}">
                <a16:creationId xmlns:a16="http://schemas.microsoft.com/office/drawing/2014/main" id="{FEEF1DBF-8459-E611-E0ED-212524A2E5CE}"/>
              </a:ext>
            </a:extLst>
          </p:cNvPr>
          <p:cNvSpPr txBox="1"/>
          <p:nvPr/>
        </p:nvSpPr>
        <p:spPr>
          <a:xfrm>
            <a:off x="1754223" y="6342203"/>
            <a:ext cx="921286" cy="1594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UserDB</a:t>
            </a:r>
            <a:endParaRPr lang="zh-CN" altLang="en-US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2" name="文本框 1111">
            <a:extLst>
              <a:ext uri="{FF2B5EF4-FFF2-40B4-BE49-F238E27FC236}">
                <a16:creationId xmlns:a16="http://schemas.microsoft.com/office/drawing/2014/main" id="{7F5EB856-7050-9A73-3A0B-24D3147489A2}"/>
              </a:ext>
            </a:extLst>
          </p:cNvPr>
          <p:cNvSpPr txBox="1"/>
          <p:nvPr/>
        </p:nvSpPr>
        <p:spPr>
          <a:xfrm>
            <a:off x="4017779" y="6325104"/>
            <a:ext cx="624699" cy="1594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endParaRPr lang="zh-CN" altLang="en-US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3" name="文本框 1112">
            <a:extLst>
              <a:ext uri="{FF2B5EF4-FFF2-40B4-BE49-F238E27FC236}">
                <a16:creationId xmlns:a16="http://schemas.microsoft.com/office/drawing/2014/main" id="{C41570F2-6D01-EE12-1E6B-D9FC27601C08}"/>
              </a:ext>
            </a:extLst>
          </p:cNvPr>
          <p:cNvSpPr txBox="1"/>
          <p:nvPr/>
        </p:nvSpPr>
        <p:spPr>
          <a:xfrm>
            <a:off x="4740964" y="6321609"/>
            <a:ext cx="1085135" cy="1594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endParaRPr lang="zh-CN" altLang="en-US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4" name="矩形 1113">
            <a:extLst>
              <a:ext uri="{FF2B5EF4-FFF2-40B4-BE49-F238E27FC236}">
                <a16:creationId xmlns:a16="http://schemas.microsoft.com/office/drawing/2014/main" id="{0E6376F8-4160-3219-6107-493746EC6591}"/>
              </a:ext>
            </a:extLst>
          </p:cNvPr>
          <p:cNvSpPr/>
          <p:nvPr/>
        </p:nvSpPr>
        <p:spPr>
          <a:xfrm>
            <a:off x="1083532" y="4511754"/>
            <a:ext cx="2485086" cy="7087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15" name="矩形 1114">
            <a:extLst>
              <a:ext uri="{FF2B5EF4-FFF2-40B4-BE49-F238E27FC236}">
                <a16:creationId xmlns:a16="http://schemas.microsoft.com/office/drawing/2014/main" id="{3D6B0F66-AC9B-50A3-CEAE-7865998FC575}"/>
              </a:ext>
            </a:extLst>
          </p:cNvPr>
          <p:cNvSpPr/>
          <p:nvPr/>
        </p:nvSpPr>
        <p:spPr>
          <a:xfrm>
            <a:off x="1088684" y="5272239"/>
            <a:ext cx="2479934" cy="714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16" name="矩形 1115">
            <a:extLst>
              <a:ext uri="{FF2B5EF4-FFF2-40B4-BE49-F238E27FC236}">
                <a16:creationId xmlns:a16="http://schemas.microsoft.com/office/drawing/2014/main" id="{781E4011-DFD1-D0F5-3C1F-87309E50C3D8}"/>
              </a:ext>
            </a:extLst>
          </p:cNvPr>
          <p:cNvSpPr/>
          <p:nvPr/>
        </p:nvSpPr>
        <p:spPr>
          <a:xfrm>
            <a:off x="3630485" y="4520757"/>
            <a:ext cx="3015400" cy="6997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17" name="矩形 1116">
            <a:extLst>
              <a:ext uri="{FF2B5EF4-FFF2-40B4-BE49-F238E27FC236}">
                <a16:creationId xmlns:a16="http://schemas.microsoft.com/office/drawing/2014/main" id="{5B14F324-B3DE-DCE7-6FA1-6807D0B95548}"/>
              </a:ext>
            </a:extLst>
          </p:cNvPr>
          <p:cNvSpPr/>
          <p:nvPr/>
        </p:nvSpPr>
        <p:spPr>
          <a:xfrm>
            <a:off x="3620781" y="5272239"/>
            <a:ext cx="3025104" cy="717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18" name="矩形 1117">
            <a:extLst>
              <a:ext uri="{FF2B5EF4-FFF2-40B4-BE49-F238E27FC236}">
                <a16:creationId xmlns:a16="http://schemas.microsoft.com/office/drawing/2014/main" id="{5DA20B38-FA67-C67B-4388-3C6CEF738A5C}"/>
              </a:ext>
            </a:extLst>
          </p:cNvPr>
          <p:cNvSpPr/>
          <p:nvPr/>
        </p:nvSpPr>
        <p:spPr>
          <a:xfrm>
            <a:off x="1086520" y="4593182"/>
            <a:ext cx="534848" cy="54315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基础信息</a:t>
            </a:r>
          </a:p>
        </p:txBody>
      </p:sp>
      <p:sp>
        <p:nvSpPr>
          <p:cNvPr id="1119" name="矩形 1118">
            <a:extLst>
              <a:ext uri="{FF2B5EF4-FFF2-40B4-BE49-F238E27FC236}">
                <a16:creationId xmlns:a16="http://schemas.microsoft.com/office/drawing/2014/main" id="{41B205C4-3DF2-87FA-1F2E-FD18ADB758C5}"/>
              </a:ext>
            </a:extLst>
          </p:cNvPr>
          <p:cNvSpPr/>
          <p:nvPr/>
        </p:nvSpPr>
        <p:spPr>
          <a:xfrm>
            <a:off x="1096049" y="5339064"/>
            <a:ext cx="522726" cy="54315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技术</a:t>
            </a: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能力</a:t>
            </a:r>
          </a:p>
        </p:txBody>
      </p:sp>
      <p:sp>
        <p:nvSpPr>
          <p:cNvPr id="1120" name="矩形 1119">
            <a:extLst>
              <a:ext uri="{FF2B5EF4-FFF2-40B4-BE49-F238E27FC236}">
                <a16:creationId xmlns:a16="http://schemas.microsoft.com/office/drawing/2014/main" id="{9DEB30A5-8091-AC1E-C6DC-EDBED649FE73}"/>
              </a:ext>
            </a:extLst>
          </p:cNvPr>
          <p:cNvSpPr/>
          <p:nvPr/>
        </p:nvSpPr>
        <p:spPr>
          <a:xfrm>
            <a:off x="3631154" y="4573131"/>
            <a:ext cx="567517" cy="578848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 defTabSz="914400"/>
            <a:r>
              <a:rPr lang="zh-CN" altLang="en-US" sz="11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工作习惯</a:t>
            </a:r>
          </a:p>
        </p:txBody>
      </p:sp>
      <p:sp>
        <p:nvSpPr>
          <p:cNvPr id="1121" name="矩形 1120">
            <a:extLst>
              <a:ext uri="{FF2B5EF4-FFF2-40B4-BE49-F238E27FC236}">
                <a16:creationId xmlns:a16="http://schemas.microsoft.com/office/drawing/2014/main" id="{AF156CAD-F5AF-BF99-86EE-97CCEF4FB715}"/>
              </a:ext>
            </a:extLst>
          </p:cNvPr>
          <p:cNvSpPr/>
          <p:nvPr/>
        </p:nvSpPr>
        <p:spPr>
          <a:xfrm>
            <a:off x="3634586" y="5331238"/>
            <a:ext cx="560137" cy="55249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 defTabSz="914400"/>
            <a:r>
              <a:rPr lang="zh-CN" altLang="en-US" sz="11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学习能力</a:t>
            </a:r>
          </a:p>
        </p:txBody>
      </p:sp>
      <p:pic>
        <p:nvPicPr>
          <p:cNvPr id="1122" name="图形 1121" descr="关闭 纯色填充">
            <a:extLst>
              <a:ext uri="{FF2B5EF4-FFF2-40B4-BE49-F238E27FC236}">
                <a16:creationId xmlns:a16="http://schemas.microsoft.com/office/drawing/2014/main" id="{5BF203FB-BB60-E062-509C-FA02E5D5417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727328" y="6175796"/>
            <a:ext cx="201686" cy="142556"/>
          </a:xfrm>
          <a:prstGeom prst="rect">
            <a:avLst/>
          </a:prstGeom>
        </p:spPr>
      </p:pic>
      <p:pic>
        <p:nvPicPr>
          <p:cNvPr id="1123" name="图形 1122" descr="关闭 纯色填充">
            <a:extLst>
              <a:ext uri="{FF2B5EF4-FFF2-40B4-BE49-F238E27FC236}">
                <a16:creationId xmlns:a16="http://schemas.microsoft.com/office/drawing/2014/main" id="{F93EE2E1-B5A6-EFF2-8238-247EE2205D8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10186" y="6144152"/>
            <a:ext cx="201686" cy="142556"/>
          </a:xfrm>
          <a:prstGeom prst="rect">
            <a:avLst/>
          </a:prstGeom>
        </p:spPr>
      </p:pic>
      <p:sp>
        <p:nvSpPr>
          <p:cNvPr id="1124" name="文本框 1123">
            <a:extLst>
              <a:ext uri="{FF2B5EF4-FFF2-40B4-BE49-F238E27FC236}">
                <a16:creationId xmlns:a16="http://schemas.microsoft.com/office/drawing/2014/main" id="{EB710446-1C73-5BFC-BBB4-BB2AF991C0E0}"/>
              </a:ext>
            </a:extLst>
          </p:cNvPr>
          <p:cNvSpPr txBox="1"/>
          <p:nvPr/>
        </p:nvSpPr>
        <p:spPr>
          <a:xfrm>
            <a:off x="1625934" y="4543078"/>
            <a:ext cx="1815725" cy="2625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常用编程语言及其熟练度、技术栈、常发生行为模式占比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5" name="文本框 1124">
            <a:extLst>
              <a:ext uri="{FF2B5EF4-FFF2-40B4-BE49-F238E27FC236}">
                <a16:creationId xmlns:a16="http://schemas.microsoft.com/office/drawing/2014/main" id="{F62E0279-F9F2-C9EE-D97E-550874D1AE0D}"/>
              </a:ext>
            </a:extLst>
          </p:cNvPr>
          <p:cNvSpPr txBox="1"/>
          <p:nvPr/>
        </p:nvSpPr>
        <p:spPr>
          <a:xfrm>
            <a:off x="4202670" y="5365207"/>
            <a:ext cx="2418774" cy="2625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探索效率、新技术栈尝试频率、新插件尝试频率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" name="文本框 1125">
            <a:extLst>
              <a:ext uri="{FF2B5EF4-FFF2-40B4-BE49-F238E27FC236}">
                <a16:creationId xmlns:a16="http://schemas.microsoft.com/office/drawing/2014/main" id="{9C1A145E-5F34-6A4D-9B21-CC9A0A16A7AB}"/>
              </a:ext>
            </a:extLst>
          </p:cNvPr>
          <p:cNvSpPr txBox="1"/>
          <p:nvPr/>
        </p:nvSpPr>
        <p:spPr>
          <a:xfrm>
            <a:off x="4244344" y="4579230"/>
            <a:ext cx="2336275" cy="2625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活跃时间热力图、提交粒度、插件生态、注释编写率、代码调试频率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文本框 1126">
            <a:extLst>
              <a:ext uri="{FF2B5EF4-FFF2-40B4-BE49-F238E27FC236}">
                <a16:creationId xmlns:a16="http://schemas.microsoft.com/office/drawing/2014/main" id="{DFFAD5B5-D38D-822A-40B0-AB2F1686EF3F}"/>
              </a:ext>
            </a:extLst>
          </p:cNvPr>
          <p:cNvSpPr txBox="1"/>
          <p:nvPr/>
        </p:nvSpPr>
        <p:spPr>
          <a:xfrm>
            <a:off x="1596630" y="5272371"/>
            <a:ext cx="1947512" cy="2625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项目复杂度、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助手依赖度、缺陷修复效率、单元测试覆盖率、生产力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矩形 1127">
            <a:extLst>
              <a:ext uri="{FF2B5EF4-FFF2-40B4-BE49-F238E27FC236}">
                <a16:creationId xmlns:a16="http://schemas.microsoft.com/office/drawing/2014/main" id="{123C8B6D-52C9-9DCB-A61C-2ED0CC224397}"/>
              </a:ext>
            </a:extLst>
          </p:cNvPr>
          <p:cNvSpPr/>
          <p:nvPr/>
        </p:nvSpPr>
        <p:spPr>
          <a:xfrm>
            <a:off x="948741" y="4198668"/>
            <a:ext cx="5769240" cy="238024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基于启发式模型的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用户维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能力建模</a:t>
            </a:r>
          </a:p>
        </p:txBody>
      </p:sp>
      <p:sp>
        <p:nvSpPr>
          <p:cNvPr id="1139" name="箭头: 右 1138">
            <a:extLst>
              <a:ext uri="{FF2B5EF4-FFF2-40B4-BE49-F238E27FC236}">
                <a16:creationId xmlns:a16="http://schemas.microsoft.com/office/drawing/2014/main" id="{85E45651-B9FC-C4B3-1A7F-8E55323CF21F}"/>
              </a:ext>
            </a:extLst>
          </p:cNvPr>
          <p:cNvSpPr/>
          <p:nvPr/>
        </p:nvSpPr>
        <p:spPr>
          <a:xfrm>
            <a:off x="2431801" y="6060809"/>
            <a:ext cx="262578" cy="372530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41" name="文本框 1140">
            <a:extLst>
              <a:ext uri="{FF2B5EF4-FFF2-40B4-BE49-F238E27FC236}">
                <a16:creationId xmlns:a16="http://schemas.microsoft.com/office/drawing/2014/main" id="{620A6EC5-1C93-79FB-F197-152783E809D3}"/>
              </a:ext>
            </a:extLst>
          </p:cNvPr>
          <p:cNvSpPr txBox="1"/>
          <p:nvPr/>
        </p:nvSpPr>
        <p:spPr>
          <a:xfrm>
            <a:off x="2585498" y="6313429"/>
            <a:ext cx="1234948" cy="1594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1100" b="1" kern="0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启发式模型</a:t>
            </a:r>
          </a:p>
        </p:txBody>
      </p:sp>
      <p:pic>
        <p:nvPicPr>
          <p:cNvPr id="1142" name="图形 1141" descr="书籍 纯色填充">
            <a:extLst>
              <a:ext uri="{FF2B5EF4-FFF2-40B4-BE49-F238E27FC236}">
                <a16:creationId xmlns:a16="http://schemas.microsoft.com/office/drawing/2014/main" id="{C0C90203-D5B2-846F-C64B-44CBB0D790C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63474" y="6037112"/>
            <a:ext cx="430149" cy="304038"/>
          </a:xfrm>
          <a:prstGeom prst="rect">
            <a:avLst/>
          </a:prstGeom>
        </p:spPr>
      </p:pic>
      <p:sp>
        <p:nvSpPr>
          <p:cNvPr id="1146" name="矩形 1145">
            <a:extLst>
              <a:ext uri="{FF2B5EF4-FFF2-40B4-BE49-F238E27FC236}">
                <a16:creationId xmlns:a16="http://schemas.microsoft.com/office/drawing/2014/main" id="{0BCFC065-1A7A-2BE0-1F4E-B0352E012B25}"/>
              </a:ext>
            </a:extLst>
          </p:cNvPr>
          <p:cNvSpPr/>
          <p:nvPr/>
        </p:nvSpPr>
        <p:spPr>
          <a:xfrm>
            <a:off x="6981646" y="4552400"/>
            <a:ext cx="3159147" cy="19804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面向智能化软件开发的应用示范</a:t>
            </a:r>
          </a:p>
        </p:txBody>
      </p:sp>
      <p:sp>
        <p:nvSpPr>
          <p:cNvPr id="1147" name="矩形 1146">
            <a:extLst>
              <a:ext uri="{FF2B5EF4-FFF2-40B4-BE49-F238E27FC236}">
                <a16:creationId xmlns:a16="http://schemas.microsoft.com/office/drawing/2014/main" id="{8F7EFD97-7528-7850-D58F-CA9BD8198B9F}"/>
              </a:ext>
            </a:extLst>
          </p:cNvPr>
          <p:cNvSpPr/>
          <p:nvPr/>
        </p:nvSpPr>
        <p:spPr>
          <a:xfrm>
            <a:off x="10216713" y="4568183"/>
            <a:ext cx="1007777" cy="19804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面向用户</a:t>
            </a:r>
          </a:p>
        </p:txBody>
      </p:sp>
      <p:sp>
        <p:nvSpPr>
          <p:cNvPr id="1148" name="箭头: 下 1147">
            <a:extLst>
              <a:ext uri="{FF2B5EF4-FFF2-40B4-BE49-F238E27FC236}">
                <a16:creationId xmlns:a16="http://schemas.microsoft.com/office/drawing/2014/main" id="{08ACB82A-5371-EEFC-97D8-ADEA6DD29434}"/>
              </a:ext>
            </a:extLst>
          </p:cNvPr>
          <p:cNvSpPr/>
          <p:nvPr/>
        </p:nvSpPr>
        <p:spPr>
          <a:xfrm rot="10800000" flipV="1">
            <a:off x="9883047" y="4426969"/>
            <a:ext cx="528962" cy="1264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54" name="矩形 1153">
            <a:extLst>
              <a:ext uri="{FF2B5EF4-FFF2-40B4-BE49-F238E27FC236}">
                <a16:creationId xmlns:a16="http://schemas.microsoft.com/office/drawing/2014/main" id="{BF1DE14D-577A-03EB-2E35-6810F2D6EA8A}"/>
              </a:ext>
            </a:extLst>
          </p:cNvPr>
          <p:cNvSpPr/>
          <p:nvPr/>
        </p:nvSpPr>
        <p:spPr>
          <a:xfrm>
            <a:off x="7809860" y="5649262"/>
            <a:ext cx="1864412" cy="209212"/>
          </a:xfrm>
          <a:prstGeom prst="rect">
            <a:avLst/>
          </a:prstGeom>
          <a:solidFill>
            <a:srgbClr val="A0F8D4">
              <a:alpha val="53725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Code Agents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55" name="矩形 100">
            <a:extLst>
              <a:ext uri="{FF2B5EF4-FFF2-40B4-BE49-F238E27FC236}">
                <a16:creationId xmlns:a16="http://schemas.microsoft.com/office/drawing/2014/main" id="{B4635F6A-C827-0B45-6494-828F9D724C9B}"/>
              </a:ext>
            </a:extLst>
          </p:cNvPr>
          <p:cNvSpPr/>
          <p:nvPr/>
        </p:nvSpPr>
        <p:spPr>
          <a:xfrm>
            <a:off x="10306173" y="4840122"/>
            <a:ext cx="812980" cy="355670"/>
          </a:xfrm>
          <a:custGeom>
            <a:avLst/>
            <a:gdLst>
              <a:gd name="connsiteX0" fmla="*/ 0 w 1520884"/>
              <a:gd name="connsiteY0" fmla="*/ 0 h 707886"/>
              <a:gd name="connsiteX1" fmla="*/ 491752 w 1520884"/>
              <a:gd name="connsiteY1" fmla="*/ 0 h 707886"/>
              <a:gd name="connsiteX2" fmla="*/ 1029132 w 1520884"/>
              <a:gd name="connsiteY2" fmla="*/ 0 h 707886"/>
              <a:gd name="connsiteX3" fmla="*/ 1520884 w 1520884"/>
              <a:gd name="connsiteY3" fmla="*/ 0 h 707886"/>
              <a:gd name="connsiteX4" fmla="*/ 1520884 w 1520884"/>
              <a:gd name="connsiteY4" fmla="*/ 368101 h 707886"/>
              <a:gd name="connsiteX5" fmla="*/ 1520884 w 1520884"/>
              <a:gd name="connsiteY5" fmla="*/ 707886 h 707886"/>
              <a:gd name="connsiteX6" fmla="*/ 1029132 w 1520884"/>
              <a:gd name="connsiteY6" fmla="*/ 707886 h 707886"/>
              <a:gd name="connsiteX7" fmla="*/ 537379 w 1520884"/>
              <a:gd name="connsiteY7" fmla="*/ 707886 h 707886"/>
              <a:gd name="connsiteX8" fmla="*/ 0 w 1520884"/>
              <a:gd name="connsiteY8" fmla="*/ 707886 h 707886"/>
              <a:gd name="connsiteX9" fmla="*/ 0 w 1520884"/>
              <a:gd name="connsiteY9" fmla="*/ 361022 h 707886"/>
              <a:gd name="connsiteX10" fmla="*/ 0 w 1520884"/>
              <a:gd name="connsiteY1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0884" h="707886" fill="none" extrusionOk="0">
                <a:moveTo>
                  <a:pt x="0" y="0"/>
                </a:moveTo>
                <a:cubicBezTo>
                  <a:pt x="154919" y="-17309"/>
                  <a:pt x="289567" y="14934"/>
                  <a:pt x="491752" y="0"/>
                </a:cubicBezTo>
                <a:cubicBezTo>
                  <a:pt x="693937" y="-14934"/>
                  <a:pt x="829727" y="-15725"/>
                  <a:pt x="1029132" y="0"/>
                </a:cubicBezTo>
                <a:cubicBezTo>
                  <a:pt x="1228537" y="15725"/>
                  <a:pt x="1412274" y="-23580"/>
                  <a:pt x="1520884" y="0"/>
                </a:cubicBezTo>
                <a:cubicBezTo>
                  <a:pt x="1525979" y="134016"/>
                  <a:pt x="1508969" y="234693"/>
                  <a:pt x="1520884" y="368101"/>
                </a:cubicBezTo>
                <a:cubicBezTo>
                  <a:pt x="1532799" y="501509"/>
                  <a:pt x="1517194" y="618436"/>
                  <a:pt x="1520884" y="707886"/>
                </a:cubicBezTo>
                <a:cubicBezTo>
                  <a:pt x="1333096" y="716577"/>
                  <a:pt x="1207367" y="718863"/>
                  <a:pt x="1029132" y="707886"/>
                </a:cubicBezTo>
                <a:cubicBezTo>
                  <a:pt x="850897" y="696909"/>
                  <a:pt x="741721" y="683604"/>
                  <a:pt x="537379" y="707886"/>
                </a:cubicBezTo>
                <a:cubicBezTo>
                  <a:pt x="333037" y="732168"/>
                  <a:pt x="267167" y="691951"/>
                  <a:pt x="0" y="707886"/>
                </a:cubicBezTo>
                <a:cubicBezTo>
                  <a:pt x="-11523" y="592877"/>
                  <a:pt x="3617" y="475215"/>
                  <a:pt x="0" y="361022"/>
                </a:cubicBezTo>
                <a:cubicBezTo>
                  <a:pt x="-3617" y="246829"/>
                  <a:pt x="-16216" y="171647"/>
                  <a:pt x="0" y="0"/>
                </a:cubicBezTo>
                <a:close/>
              </a:path>
              <a:path w="1520884" h="707886" stroke="0" extrusionOk="0">
                <a:moveTo>
                  <a:pt x="0" y="0"/>
                </a:moveTo>
                <a:cubicBezTo>
                  <a:pt x="160465" y="1388"/>
                  <a:pt x="355247" y="-17159"/>
                  <a:pt x="506961" y="0"/>
                </a:cubicBezTo>
                <a:cubicBezTo>
                  <a:pt x="658675" y="17159"/>
                  <a:pt x="804743" y="-5111"/>
                  <a:pt x="998714" y="0"/>
                </a:cubicBezTo>
                <a:cubicBezTo>
                  <a:pt x="1192685" y="5111"/>
                  <a:pt x="1313450" y="-13887"/>
                  <a:pt x="1520884" y="0"/>
                </a:cubicBezTo>
                <a:cubicBezTo>
                  <a:pt x="1521421" y="174501"/>
                  <a:pt x="1530617" y="181207"/>
                  <a:pt x="1520884" y="361022"/>
                </a:cubicBezTo>
                <a:cubicBezTo>
                  <a:pt x="1511151" y="540837"/>
                  <a:pt x="1516390" y="556653"/>
                  <a:pt x="1520884" y="707886"/>
                </a:cubicBezTo>
                <a:cubicBezTo>
                  <a:pt x="1350598" y="690943"/>
                  <a:pt x="1240241" y="689600"/>
                  <a:pt x="1029132" y="707886"/>
                </a:cubicBezTo>
                <a:cubicBezTo>
                  <a:pt x="818023" y="726172"/>
                  <a:pt x="671620" y="710352"/>
                  <a:pt x="552588" y="707886"/>
                </a:cubicBezTo>
                <a:cubicBezTo>
                  <a:pt x="433556" y="705420"/>
                  <a:pt x="143352" y="724806"/>
                  <a:pt x="0" y="707886"/>
                </a:cubicBezTo>
                <a:cubicBezTo>
                  <a:pt x="-17165" y="573679"/>
                  <a:pt x="4880" y="524757"/>
                  <a:pt x="0" y="346864"/>
                </a:cubicBezTo>
                <a:cubicBezTo>
                  <a:pt x="-4880" y="168971"/>
                  <a:pt x="5695" y="8957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个人</a:t>
            </a:r>
            <a:endParaRPr kumimoji="0" lang="en-US" altLang="zh-CN" sz="11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实时画像</a:t>
            </a:r>
          </a:p>
        </p:txBody>
      </p:sp>
      <p:sp>
        <p:nvSpPr>
          <p:cNvPr id="1156" name="矩形 101">
            <a:extLst>
              <a:ext uri="{FF2B5EF4-FFF2-40B4-BE49-F238E27FC236}">
                <a16:creationId xmlns:a16="http://schemas.microsoft.com/office/drawing/2014/main" id="{505FEDB8-305C-25EA-97FD-B01BFE39C69D}"/>
              </a:ext>
            </a:extLst>
          </p:cNvPr>
          <p:cNvSpPr/>
          <p:nvPr/>
        </p:nvSpPr>
        <p:spPr>
          <a:xfrm>
            <a:off x="10303177" y="5310921"/>
            <a:ext cx="812980" cy="355670"/>
          </a:xfrm>
          <a:custGeom>
            <a:avLst/>
            <a:gdLst>
              <a:gd name="connsiteX0" fmla="*/ 0 w 1520884"/>
              <a:gd name="connsiteY0" fmla="*/ 0 h 707886"/>
              <a:gd name="connsiteX1" fmla="*/ 491752 w 1520884"/>
              <a:gd name="connsiteY1" fmla="*/ 0 h 707886"/>
              <a:gd name="connsiteX2" fmla="*/ 1029132 w 1520884"/>
              <a:gd name="connsiteY2" fmla="*/ 0 h 707886"/>
              <a:gd name="connsiteX3" fmla="*/ 1520884 w 1520884"/>
              <a:gd name="connsiteY3" fmla="*/ 0 h 707886"/>
              <a:gd name="connsiteX4" fmla="*/ 1520884 w 1520884"/>
              <a:gd name="connsiteY4" fmla="*/ 368101 h 707886"/>
              <a:gd name="connsiteX5" fmla="*/ 1520884 w 1520884"/>
              <a:gd name="connsiteY5" fmla="*/ 707886 h 707886"/>
              <a:gd name="connsiteX6" fmla="*/ 1029132 w 1520884"/>
              <a:gd name="connsiteY6" fmla="*/ 707886 h 707886"/>
              <a:gd name="connsiteX7" fmla="*/ 537379 w 1520884"/>
              <a:gd name="connsiteY7" fmla="*/ 707886 h 707886"/>
              <a:gd name="connsiteX8" fmla="*/ 0 w 1520884"/>
              <a:gd name="connsiteY8" fmla="*/ 707886 h 707886"/>
              <a:gd name="connsiteX9" fmla="*/ 0 w 1520884"/>
              <a:gd name="connsiteY9" fmla="*/ 361022 h 707886"/>
              <a:gd name="connsiteX10" fmla="*/ 0 w 1520884"/>
              <a:gd name="connsiteY1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0884" h="707886" fill="none" extrusionOk="0">
                <a:moveTo>
                  <a:pt x="0" y="0"/>
                </a:moveTo>
                <a:cubicBezTo>
                  <a:pt x="154919" y="-17309"/>
                  <a:pt x="289567" y="14934"/>
                  <a:pt x="491752" y="0"/>
                </a:cubicBezTo>
                <a:cubicBezTo>
                  <a:pt x="693937" y="-14934"/>
                  <a:pt x="829727" y="-15725"/>
                  <a:pt x="1029132" y="0"/>
                </a:cubicBezTo>
                <a:cubicBezTo>
                  <a:pt x="1228537" y="15725"/>
                  <a:pt x="1412274" y="-23580"/>
                  <a:pt x="1520884" y="0"/>
                </a:cubicBezTo>
                <a:cubicBezTo>
                  <a:pt x="1525979" y="134016"/>
                  <a:pt x="1508969" y="234693"/>
                  <a:pt x="1520884" y="368101"/>
                </a:cubicBezTo>
                <a:cubicBezTo>
                  <a:pt x="1532799" y="501509"/>
                  <a:pt x="1517194" y="618436"/>
                  <a:pt x="1520884" y="707886"/>
                </a:cubicBezTo>
                <a:cubicBezTo>
                  <a:pt x="1333096" y="716577"/>
                  <a:pt x="1207367" y="718863"/>
                  <a:pt x="1029132" y="707886"/>
                </a:cubicBezTo>
                <a:cubicBezTo>
                  <a:pt x="850897" y="696909"/>
                  <a:pt x="741721" y="683604"/>
                  <a:pt x="537379" y="707886"/>
                </a:cubicBezTo>
                <a:cubicBezTo>
                  <a:pt x="333037" y="732168"/>
                  <a:pt x="267167" y="691951"/>
                  <a:pt x="0" y="707886"/>
                </a:cubicBezTo>
                <a:cubicBezTo>
                  <a:pt x="-11523" y="592877"/>
                  <a:pt x="3617" y="475215"/>
                  <a:pt x="0" y="361022"/>
                </a:cubicBezTo>
                <a:cubicBezTo>
                  <a:pt x="-3617" y="246829"/>
                  <a:pt x="-16216" y="171647"/>
                  <a:pt x="0" y="0"/>
                </a:cubicBezTo>
                <a:close/>
              </a:path>
              <a:path w="1520884" h="707886" stroke="0" extrusionOk="0">
                <a:moveTo>
                  <a:pt x="0" y="0"/>
                </a:moveTo>
                <a:cubicBezTo>
                  <a:pt x="160465" y="1388"/>
                  <a:pt x="355247" y="-17159"/>
                  <a:pt x="506961" y="0"/>
                </a:cubicBezTo>
                <a:cubicBezTo>
                  <a:pt x="658675" y="17159"/>
                  <a:pt x="804743" y="-5111"/>
                  <a:pt x="998714" y="0"/>
                </a:cubicBezTo>
                <a:cubicBezTo>
                  <a:pt x="1192685" y="5111"/>
                  <a:pt x="1313450" y="-13887"/>
                  <a:pt x="1520884" y="0"/>
                </a:cubicBezTo>
                <a:cubicBezTo>
                  <a:pt x="1521421" y="174501"/>
                  <a:pt x="1530617" y="181207"/>
                  <a:pt x="1520884" y="361022"/>
                </a:cubicBezTo>
                <a:cubicBezTo>
                  <a:pt x="1511151" y="540837"/>
                  <a:pt x="1516390" y="556653"/>
                  <a:pt x="1520884" y="707886"/>
                </a:cubicBezTo>
                <a:cubicBezTo>
                  <a:pt x="1350598" y="690943"/>
                  <a:pt x="1240241" y="689600"/>
                  <a:pt x="1029132" y="707886"/>
                </a:cubicBezTo>
                <a:cubicBezTo>
                  <a:pt x="818023" y="726172"/>
                  <a:pt x="671620" y="710352"/>
                  <a:pt x="552588" y="707886"/>
                </a:cubicBezTo>
                <a:cubicBezTo>
                  <a:pt x="433556" y="705420"/>
                  <a:pt x="143352" y="724806"/>
                  <a:pt x="0" y="707886"/>
                </a:cubicBezTo>
                <a:cubicBezTo>
                  <a:pt x="-17165" y="573679"/>
                  <a:pt x="4880" y="524757"/>
                  <a:pt x="0" y="346864"/>
                </a:cubicBezTo>
                <a:cubicBezTo>
                  <a:pt x="-4880" y="168971"/>
                  <a:pt x="5695" y="8957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能力</a:t>
            </a:r>
            <a:endParaRPr kumimoji="0" lang="en-US" altLang="zh-CN" sz="11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提升引导</a:t>
            </a:r>
          </a:p>
        </p:txBody>
      </p:sp>
      <p:sp>
        <p:nvSpPr>
          <p:cNvPr id="1157" name="矩形 1156">
            <a:extLst>
              <a:ext uri="{FF2B5EF4-FFF2-40B4-BE49-F238E27FC236}">
                <a16:creationId xmlns:a16="http://schemas.microsoft.com/office/drawing/2014/main" id="{CD41FED0-76F1-633F-3878-B114C817F020}"/>
              </a:ext>
            </a:extLst>
          </p:cNvPr>
          <p:cNvSpPr/>
          <p:nvPr/>
        </p:nvSpPr>
        <p:spPr>
          <a:xfrm>
            <a:off x="8263040" y="4839673"/>
            <a:ext cx="743451" cy="699287"/>
          </a:xfrm>
          <a:prstGeom prst="rect">
            <a:avLst/>
          </a:prstGeom>
          <a:solidFill>
            <a:srgbClr val="FF7C80">
              <a:alpha val="54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超维</a:t>
            </a:r>
            <a:r>
              <a:rPr lang="zh-CN" altLang="en-US" sz="105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意图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5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上下文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61" name="箭头: 下 1160">
            <a:extLst>
              <a:ext uri="{FF2B5EF4-FFF2-40B4-BE49-F238E27FC236}">
                <a16:creationId xmlns:a16="http://schemas.microsoft.com/office/drawing/2014/main" id="{F41DD065-82A4-5449-D46D-3C067EB5A961}"/>
              </a:ext>
            </a:extLst>
          </p:cNvPr>
          <p:cNvSpPr/>
          <p:nvPr/>
        </p:nvSpPr>
        <p:spPr>
          <a:xfrm rot="10800000" flipV="1">
            <a:off x="8767912" y="4433512"/>
            <a:ext cx="528962" cy="1264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62" name="箭头: 下 1161">
            <a:extLst>
              <a:ext uri="{FF2B5EF4-FFF2-40B4-BE49-F238E27FC236}">
                <a16:creationId xmlns:a16="http://schemas.microsoft.com/office/drawing/2014/main" id="{C17613B0-8A97-B933-C479-132A762A6392}"/>
              </a:ext>
            </a:extLst>
          </p:cNvPr>
          <p:cNvSpPr/>
          <p:nvPr/>
        </p:nvSpPr>
        <p:spPr>
          <a:xfrm rot="10800000" flipV="1">
            <a:off x="7715419" y="4437670"/>
            <a:ext cx="528962" cy="1264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BB3B2111-3596-D3C4-6405-D2E2B5544D80}"/>
              </a:ext>
            </a:extLst>
          </p:cNvPr>
          <p:cNvSpPr/>
          <p:nvPr/>
        </p:nvSpPr>
        <p:spPr>
          <a:xfrm>
            <a:off x="9255048" y="4826722"/>
            <a:ext cx="465195" cy="69928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用户</a:t>
            </a:r>
            <a:endParaRPr lang="en-US" altLang="zh-CN" sz="1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指令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64" name="矩形 1163">
            <a:extLst>
              <a:ext uri="{FF2B5EF4-FFF2-40B4-BE49-F238E27FC236}">
                <a16:creationId xmlns:a16="http://schemas.microsoft.com/office/drawing/2014/main" id="{C5A70413-5003-FED6-A242-768B7531C687}"/>
              </a:ext>
            </a:extLst>
          </p:cNvPr>
          <p:cNvSpPr/>
          <p:nvPr/>
        </p:nvSpPr>
        <p:spPr>
          <a:xfrm>
            <a:off x="7326159" y="4834569"/>
            <a:ext cx="698538" cy="69928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代码片段</a:t>
            </a:r>
            <a:endParaRPr lang="en-US" altLang="zh-CN" sz="1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上下文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1165" name="图片 1164">
            <a:extLst>
              <a:ext uri="{FF2B5EF4-FFF2-40B4-BE49-F238E27FC236}">
                <a16:creationId xmlns:a16="http://schemas.microsoft.com/office/drawing/2014/main" id="{532B1F93-7058-4B10-EE00-C33ED87AC29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97" y="5059689"/>
            <a:ext cx="178075" cy="123596"/>
          </a:xfrm>
          <a:prstGeom prst="rect">
            <a:avLst/>
          </a:prstGeom>
        </p:spPr>
      </p:pic>
      <p:pic>
        <p:nvPicPr>
          <p:cNvPr id="1166" name="图片 1165">
            <a:extLst>
              <a:ext uri="{FF2B5EF4-FFF2-40B4-BE49-F238E27FC236}">
                <a16:creationId xmlns:a16="http://schemas.microsoft.com/office/drawing/2014/main" id="{7843BB4F-7468-A572-5C12-741493C24CC3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32" y="5057114"/>
            <a:ext cx="178075" cy="126171"/>
          </a:xfrm>
          <a:prstGeom prst="rect">
            <a:avLst/>
          </a:prstGeom>
        </p:spPr>
      </p:pic>
      <p:sp>
        <p:nvSpPr>
          <p:cNvPr id="1167" name="等腰三角形 1166">
            <a:extLst>
              <a:ext uri="{FF2B5EF4-FFF2-40B4-BE49-F238E27FC236}">
                <a16:creationId xmlns:a16="http://schemas.microsoft.com/office/drawing/2014/main" id="{CA0740F4-56FF-1A41-93BA-8B798426DB94}"/>
              </a:ext>
            </a:extLst>
          </p:cNvPr>
          <p:cNvSpPr/>
          <p:nvPr/>
        </p:nvSpPr>
        <p:spPr>
          <a:xfrm rot="10800000">
            <a:off x="7330522" y="5514777"/>
            <a:ext cx="2645507" cy="117564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68" name="等腰三角形 1167">
            <a:extLst>
              <a:ext uri="{FF2B5EF4-FFF2-40B4-BE49-F238E27FC236}">
                <a16:creationId xmlns:a16="http://schemas.microsoft.com/office/drawing/2014/main" id="{A792A14B-D48E-25FE-0818-7FF2F19765E0}"/>
              </a:ext>
            </a:extLst>
          </p:cNvPr>
          <p:cNvSpPr/>
          <p:nvPr/>
        </p:nvSpPr>
        <p:spPr>
          <a:xfrm>
            <a:off x="7454291" y="5850087"/>
            <a:ext cx="2645507" cy="115526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1169" name="Picture 6" descr="LLM Chatbot">
            <a:extLst>
              <a:ext uri="{FF2B5EF4-FFF2-40B4-BE49-F238E27FC236}">
                <a16:creationId xmlns:a16="http://schemas.microsoft.com/office/drawing/2014/main" id="{BC5FA655-005A-1F96-6929-7B94DF68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00" y="5628804"/>
            <a:ext cx="407868" cy="2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矩形 1169">
            <a:extLst>
              <a:ext uri="{FF2B5EF4-FFF2-40B4-BE49-F238E27FC236}">
                <a16:creationId xmlns:a16="http://schemas.microsoft.com/office/drawing/2014/main" id="{BBA0507E-246F-257B-D343-7828BE5BB976}"/>
              </a:ext>
            </a:extLst>
          </p:cNvPr>
          <p:cNvSpPr/>
          <p:nvPr/>
        </p:nvSpPr>
        <p:spPr>
          <a:xfrm>
            <a:off x="10480912" y="6174898"/>
            <a:ext cx="635245" cy="240885"/>
          </a:xfrm>
          <a:prstGeom prst="rect">
            <a:avLst/>
          </a:prstGeom>
          <a:solidFill>
            <a:srgbClr val="A0F8D4">
              <a:alpha val="53725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LLM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1171" name="Picture 6" descr="LLM Chatbot">
            <a:extLst>
              <a:ext uri="{FF2B5EF4-FFF2-40B4-BE49-F238E27FC236}">
                <a16:creationId xmlns:a16="http://schemas.microsoft.com/office/drawing/2014/main" id="{FA5BF891-E195-19AF-ED0F-D6838240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78" y="6147361"/>
            <a:ext cx="318872" cy="29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2" name="组合 1171">
            <a:extLst>
              <a:ext uri="{FF2B5EF4-FFF2-40B4-BE49-F238E27FC236}">
                <a16:creationId xmlns:a16="http://schemas.microsoft.com/office/drawing/2014/main" id="{A6FCB428-87FE-9A61-4108-4D52ABE7A723}"/>
              </a:ext>
            </a:extLst>
          </p:cNvPr>
          <p:cNvGrpSpPr/>
          <p:nvPr/>
        </p:nvGrpSpPr>
        <p:grpSpPr>
          <a:xfrm>
            <a:off x="8483929" y="4868011"/>
            <a:ext cx="277601" cy="231616"/>
            <a:chOff x="2693224" y="4044324"/>
            <a:chExt cx="890184" cy="1093394"/>
          </a:xfrm>
          <a:solidFill>
            <a:srgbClr val="C00000"/>
          </a:solidFill>
        </p:grpSpPr>
        <p:sp>
          <p:nvSpPr>
            <p:cNvPr id="1173" name="任意多边形: 形状 1172">
              <a:extLst>
                <a:ext uri="{FF2B5EF4-FFF2-40B4-BE49-F238E27FC236}">
                  <a16:creationId xmlns:a16="http://schemas.microsoft.com/office/drawing/2014/main" id="{108B0873-733A-93FD-71AC-82ECDF3841B6}"/>
                </a:ext>
              </a:extLst>
            </p:cNvPr>
            <p:cNvSpPr/>
            <p:nvPr/>
          </p:nvSpPr>
          <p:spPr>
            <a:xfrm>
              <a:off x="2748150" y="4302462"/>
              <a:ext cx="835258" cy="835256"/>
            </a:xfrm>
            <a:custGeom>
              <a:avLst/>
              <a:gdLst>
                <a:gd name="T0" fmla="*/ 6200 w 12400"/>
                <a:gd name="T1" fmla="*/ 2400 h 12400"/>
                <a:gd name="T2" fmla="*/ 3800 w 12400"/>
                <a:gd name="T3" fmla="*/ 4800 h 12400"/>
                <a:gd name="T4" fmla="*/ 6200 w 12400"/>
                <a:gd name="T5" fmla="*/ 7200 h 12400"/>
                <a:gd name="T6" fmla="*/ 8600 w 12400"/>
                <a:gd name="T7" fmla="*/ 4800 h 12400"/>
                <a:gd name="T8" fmla="*/ 6200 w 12400"/>
                <a:gd name="T9" fmla="*/ 2400 h 12400"/>
                <a:gd name="T10" fmla="*/ 6200 w 12400"/>
                <a:gd name="T11" fmla="*/ 6000 h 12400"/>
                <a:gd name="T12" fmla="*/ 5000 w 12400"/>
                <a:gd name="T13" fmla="*/ 4800 h 12400"/>
                <a:gd name="T14" fmla="*/ 6200 w 12400"/>
                <a:gd name="T15" fmla="*/ 3600 h 12400"/>
                <a:gd name="T16" fmla="*/ 7400 w 12400"/>
                <a:gd name="T17" fmla="*/ 4800 h 12400"/>
                <a:gd name="T18" fmla="*/ 6200 w 12400"/>
                <a:gd name="T19" fmla="*/ 6000 h 12400"/>
                <a:gd name="T20" fmla="*/ 6200 w 12400"/>
                <a:gd name="T21" fmla="*/ 0 h 12400"/>
                <a:gd name="T22" fmla="*/ 0 w 12400"/>
                <a:gd name="T23" fmla="*/ 6200 h 12400"/>
                <a:gd name="T24" fmla="*/ 6200 w 12400"/>
                <a:gd name="T25" fmla="*/ 12400 h 12400"/>
                <a:gd name="T26" fmla="*/ 12400 w 12400"/>
                <a:gd name="T27" fmla="*/ 6200 h 12400"/>
                <a:gd name="T28" fmla="*/ 6200 w 12400"/>
                <a:gd name="T29" fmla="*/ 0 h 12400"/>
                <a:gd name="T30" fmla="*/ 6200 w 12400"/>
                <a:gd name="T31" fmla="*/ 11200 h 12400"/>
                <a:gd name="T32" fmla="*/ 2948 w 12400"/>
                <a:gd name="T33" fmla="*/ 9990 h 12400"/>
                <a:gd name="T34" fmla="*/ 4688 w 12400"/>
                <a:gd name="T35" fmla="*/ 9003 h 12400"/>
                <a:gd name="T36" fmla="*/ 6200 w 12400"/>
                <a:gd name="T37" fmla="*/ 9243 h 12400"/>
                <a:gd name="T38" fmla="*/ 7713 w 12400"/>
                <a:gd name="T39" fmla="*/ 9003 h 12400"/>
                <a:gd name="T40" fmla="*/ 9453 w 12400"/>
                <a:gd name="T41" fmla="*/ 9990 h 12400"/>
                <a:gd name="T42" fmla="*/ 6200 w 12400"/>
                <a:gd name="T43" fmla="*/ 11200 h 12400"/>
                <a:gd name="T44" fmla="*/ 10268 w 12400"/>
                <a:gd name="T45" fmla="*/ 9098 h 12400"/>
                <a:gd name="T46" fmla="*/ 7640 w 12400"/>
                <a:gd name="T47" fmla="*/ 7800 h 12400"/>
                <a:gd name="T48" fmla="*/ 6200 w 12400"/>
                <a:gd name="T49" fmla="*/ 8040 h 12400"/>
                <a:gd name="T50" fmla="*/ 4760 w 12400"/>
                <a:gd name="T51" fmla="*/ 7800 h 12400"/>
                <a:gd name="T52" fmla="*/ 2133 w 12400"/>
                <a:gd name="T53" fmla="*/ 9098 h 12400"/>
                <a:gd name="T54" fmla="*/ 1200 w 12400"/>
                <a:gd name="T55" fmla="*/ 6200 h 12400"/>
                <a:gd name="T56" fmla="*/ 6200 w 12400"/>
                <a:gd name="T57" fmla="*/ 1200 h 12400"/>
                <a:gd name="T58" fmla="*/ 11200 w 12400"/>
                <a:gd name="T59" fmla="*/ 6200 h 12400"/>
                <a:gd name="T60" fmla="*/ 10268 w 12400"/>
                <a:gd name="T61" fmla="*/ 9098 h 1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00" h="12400">
                  <a:moveTo>
                    <a:pt x="6200" y="2400"/>
                  </a:moveTo>
                  <a:cubicBezTo>
                    <a:pt x="4875" y="2400"/>
                    <a:pt x="3800" y="3475"/>
                    <a:pt x="3800" y="4800"/>
                  </a:cubicBezTo>
                  <a:cubicBezTo>
                    <a:pt x="3800" y="6125"/>
                    <a:pt x="4875" y="7200"/>
                    <a:pt x="6200" y="7200"/>
                  </a:cubicBezTo>
                  <a:cubicBezTo>
                    <a:pt x="7525" y="7200"/>
                    <a:pt x="8600" y="6125"/>
                    <a:pt x="8600" y="4800"/>
                  </a:cubicBezTo>
                  <a:cubicBezTo>
                    <a:pt x="8600" y="3475"/>
                    <a:pt x="7525" y="2400"/>
                    <a:pt x="6200" y="2400"/>
                  </a:cubicBezTo>
                  <a:close/>
                  <a:moveTo>
                    <a:pt x="6200" y="6000"/>
                  </a:moveTo>
                  <a:cubicBezTo>
                    <a:pt x="5538" y="6000"/>
                    <a:pt x="5000" y="5463"/>
                    <a:pt x="5000" y="4800"/>
                  </a:cubicBezTo>
                  <a:cubicBezTo>
                    <a:pt x="5000" y="4138"/>
                    <a:pt x="5538" y="3600"/>
                    <a:pt x="6200" y="3600"/>
                  </a:cubicBezTo>
                  <a:cubicBezTo>
                    <a:pt x="6863" y="3600"/>
                    <a:pt x="7400" y="4138"/>
                    <a:pt x="7400" y="4800"/>
                  </a:cubicBezTo>
                  <a:cubicBezTo>
                    <a:pt x="7400" y="5463"/>
                    <a:pt x="6863" y="6000"/>
                    <a:pt x="6200" y="6000"/>
                  </a:cubicBezTo>
                  <a:close/>
                  <a:moveTo>
                    <a:pt x="6200" y="0"/>
                  </a:moveTo>
                  <a:cubicBezTo>
                    <a:pt x="2775" y="0"/>
                    <a:pt x="0" y="2775"/>
                    <a:pt x="0" y="6200"/>
                  </a:cubicBezTo>
                  <a:cubicBezTo>
                    <a:pt x="0" y="9625"/>
                    <a:pt x="2775" y="12400"/>
                    <a:pt x="6200" y="12400"/>
                  </a:cubicBezTo>
                  <a:cubicBezTo>
                    <a:pt x="9625" y="12400"/>
                    <a:pt x="12400" y="9625"/>
                    <a:pt x="12400" y="6200"/>
                  </a:cubicBezTo>
                  <a:cubicBezTo>
                    <a:pt x="12400" y="2775"/>
                    <a:pt x="9625" y="0"/>
                    <a:pt x="6200" y="0"/>
                  </a:cubicBezTo>
                  <a:close/>
                  <a:moveTo>
                    <a:pt x="6200" y="11200"/>
                  </a:moveTo>
                  <a:cubicBezTo>
                    <a:pt x="4958" y="11200"/>
                    <a:pt x="3823" y="10743"/>
                    <a:pt x="2948" y="9990"/>
                  </a:cubicBezTo>
                  <a:cubicBezTo>
                    <a:pt x="3320" y="9415"/>
                    <a:pt x="3958" y="9025"/>
                    <a:pt x="4688" y="9003"/>
                  </a:cubicBezTo>
                  <a:cubicBezTo>
                    <a:pt x="5208" y="9163"/>
                    <a:pt x="5703" y="9243"/>
                    <a:pt x="6200" y="9243"/>
                  </a:cubicBezTo>
                  <a:cubicBezTo>
                    <a:pt x="6697" y="9243"/>
                    <a:pt x="7193" y="9165"/>
                    <a:pt x="7713" y="9003"/>
                  </a:cubicBezTo>
                  <a:cubicBezTo>
                    <a:pt x="8443" y="9028"/>
                    <a:pt x="9080" y="9415"/>
                    <a:pt x="9453" y="9990"/>
                  </a:cubicBezTo>
                  <a:cubicBezTo>
                    <a:pt x="8578" y="10743"/>
                    <a:pt x="7443" y="11200"/>
                    <a:pt x="6200" y="11200"/>
                  </a:cubicBezTo>
                  <a:close/>
                  <a:moveTo>
                    <a:pt x="10268" y="9098"/>
                  </a:moveTo>
                  <a:cubicBezTo>
                    <a:pt x="9658" y="8313"/>
                    <a:pt x="8715" y="7800"/>
                    <a:pt x="7640" y="7800"/>
                  </a:cubicBezTo>
                  <a:cubicBezTo>
                    <a:pt x="7385" y="7800"/>
                    <a:pt x="6990" y="8040"/>
                    <a:pt x="6200" y="8040"/>
                  </a:cubicBezTo>
                  <a:cubicBezTo>
                    <a:pt x="5413" y="8040"/>
                    <a:pt x="5015" y="7800"/>
                    <a:pt x="4760" y="7800"/>
                  </a:cubicBezTo>
                  <a:cubicBezTo>
                    <a:pt x="3688" y="7800"/>
                    <a:pt x="2745" y="8313"/>
                    <a:pt x="2133" y="9098"/>
                  </a:cubicBezTo>
                  <a:cubicBezTo>
                    <a:pt x="1548" y="8280"/>
                    <a:pt x="1200" y="7280"/>
                    <a:pt x="1200" y="6200"/>
                  </a:cubicBezTo>
                  <a:cubicBezTo>
                    <a:pt x="1200" y="3442"/>
                    <a:pt x="3442" y="1200"/>
                    <a:pt x="6200" y="1200"/>
                  </a:cubicBezTo>
                  <a:cubicBezTo>
                    <a:pt x="8958" y="1200"/>
                    <a:pt x="11200" y="3442"/>
                    <a:pt x="11200" y="6200"/>
                  </a:cubicBezTo>
                  <a:cubicBezTo>
                    <a:pt x="11200" y="7280"/>
                    <a:pt x="10853" y="8280"/>
                    <a:pt x="10268" y="90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4" name="矩形 1173">
              <a:extLst>
                <a:ext uri="{FF2B5EF4-FFF2-40B4-BE49-F238E27FC236}">
                  <a16:creationId xmlns:a16="http://schemas.microsoft.com/office/drawing/2014/main" id="{AE021B04-35FD-6879-5DF4-F1AA80640F77}"/>
                </a:ext>
              </a:extLst>
            </p:cNvPr>
            <p:cNvSpPr/>
            <p:nvPr/>
          </p:nvSpPr>
          <p:spPr>
            <a:xfrm>
              <a:off x="2834215" y="4303574"/>
              <a:ext cx="146050" cy="1460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5" name="矩形 1174">
              <a:extLst>
                <a:ext uri="{FF2B5EF4-FFF2-40B4-BE49-F238E27FC236}">
                  <a16:creationId xmlns:a16="http://schemas.microsoft.com/office/drawing/2014/main" id="{F9944D48-1C09-1C5F-83BA-E8CC0CDEECB0}"/>
                </a:ext>
              </a:extLst>
            </p:cNvPr>
            <p:cNvSpPr/>
            <p:nvPr/>
          </p:nvSpPr>
          <p:spPr>
            <a:xfrm>
              <a:off x="2788084" y="4422149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6" name="矩形 1175">
              <a:extLst>
                <a:ext uri="{FF2B5EF4-FFF2-40B4-BE49-F238E27FC236}">
                  <a16:creationId xmlns:a16="http://schemas.microsoft.com/office/drawing/2014/main" id="{6EB9E6B6-CC9B-D57D-E542-40E67D7DA589}"/>
                </a:ext>
              </a:extLst>
            </p:cNvPr>
            <p:cNvSpPr/>
            <p:nvPr/>
          </p:nvSpPr>
          <p:spPr>
            <a:xfrm>
              <a:off x="2834214" y="4097263"/>
              <a:ext cx="82214" cy="822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7" name="矩形 1176">
              <a:extLst>
                <a:ext uri="{FF2B5EF4-FFF2-40B4-BE49-F238E27FC236}">
                  <a16:creationId xmlns:a16="http://schemas.microsoft.com/office/drawing/2014/main" id="{F97B365C-30CB-BBF7-4CA3-828F0DDCC6BE}"/>
                </a:ext>
              </a:extLst>
            </p:cNvPr>
            <p:cNvSpPr/>
            <p:nvPr/>
          </p:nvSpPr>
          <p:spPr>
            <a:xfrm>
              <a:off x="2760621" y="4044324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" name="矩形 1177">
              <a:extLst>
                <a:ext uri="{FF2B5EF4-FFF2-40B4-BE49-F238E27FC236}">
                  <a16:creationId xmlns:a16="http://schemas.microsoft.com/office/drawing/2014/main" id="{C656069B-6DF5-739A-AFD5-6E7089F2A489}"/>
                </a:ext>
              </a:extLst>
            </p:cNvPr>
            <p:cNvSpPr/>
            <p:nvPr/>
          </p:nvSpPr>
          <p:spPr>
            <a:xfrm>
              <a:off x="2948529" y="4246423"/>
              <a:ext cx="112076" cy="112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9" name="矩形 1178">
              <a:extLst>
                <a:ext uri="{FF2B5EF4-FFF2-40B4-BE49-F238E27FC236}">
                  <a16:creationId xmlns:a16="http://schemas.microsoft.com/office/drawing/2014/main" id="{B5E1CFF2-BD7D-B609-1C37-90BFC78A2E05}"/>
                </a:ext>
              </a:extLst>
            </p:cNvPr>
            <p:cNvSpPr/>
            <p:nvPr/>
          </p:nvSpPr>
          <p:spPr>
            <a:xfrm>
              <a:off x="2934135" y="4322276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0" name="矩形 1179">
              <a:extLst>
                <a:ext uri="{FF2B5EF4-FFF2-40B4-BE49-F238E27FC236}">
                  <a16:creationId xmlns:a16="http://schemas.microsoft.com/office/drawing/2014/main" id="{C0CF67F3-9937-069B-CEA7-DA385E199FFC}"/>
                </a:ext>
              </a:extLst>
            </p:cNvPr>
            <p:cNvSpPr/>
            <p:nvPr/>
          </p:nvSpPr>
          <p:spPr>
            <a:xfrm>
              <a:off x="2761534" y="4255103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1" name="矩形 1180">
              <a:extLst>
                <a:ext uri="{FF2B5EF4-FFF2-40B4-BE49-F238E27FC236}">
                  <a16:creationId xmlns:a16="http://schemas.microsoft.com/office/drawing/2014/main" id="{86E598A7-6CF0-FFFD-E442-564C99EF0DA9}"/>
                </a:ext>
              </a:extLst>
            </p:cNvPr>
            <p:cNvSpPr/>
            <p:nvPr/>
          </p:nvSpPr>
          <p:spPr>
            <a:xfrm>
              <a:off x="2693224" y="4452243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2" name="矩形 1181">
              <a:extLst>
                <a:ext uri="{FF2B5EF4-FFF2-40B4-BE49-F238E27FC236}">
                  <a16:creationId xmlns:a16="http://schemas.microsoft.com/office/drawing/2014/main" id="{7B88158C-9B67-1013-FED4-D39C0DF2ACB8}"/>
                </a:ext>
              </a:extLst>
            </p:cNvPr>
            <p:cNvSpPr/>
            <p:nvPr/>
          </p:nvSpPr>
          <p:spPr>
            <a:xfrm>
              <a:off x="2920510" y="4145303"/>
              <a:ext cx="84057" cy="8405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3" name="矩形 1182">
              <a:extLst>
                <a:ext uri="{FF2B5EF4-FFF2-40B4-BE49-F238E27FC236}">
                  <a16:creationId xmlns:a16="http://schemas.microsoft.com/office/drawing/2014/main" id="{B858E99A-58EF-B827-02DB-DCBB56E72BC3}"/>
                </a:ext>
              </a:extLst>
            </p:cNvPr>
            <p:cNvSpPr/>
            <p:nvPr/>
          </p:nvSpPr>
          <p:spPr>
            <a:xfrm>
              <a:off x="2980265" y="4102578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4" name="任意多边形: 形状 2">
            <a:extLst>
              <a:ext uri="{FF2B5EF4-FFF2-40B4-BE49-F238E27FC236}">
                <a16:creationId xmlns:a16="http://schemas.microsoft.com/office/drawing/2014/main" id="{6E9E5F5A-126B-98B2-A3EC-B5FA48AEF07E}"/>
              </a:ext>
            </a:extLst>
          </p:cNvPr>
          <p:cNvSpPr/>
          <p:nvPr/>
        </p:nvSpPr>
        <p:spPr>
          <a:xfrm>
            <a:off x="9379538" y="4903057"/>
            <a:ext cx="238804" cy="169197"/>
          </a:xfrm>
          <a:custGeom>
            <a:avLst/>
            <a:gdLst>
              <a:gd name="T0" fmla="*/ 6200 w 12400"/>
              <a:gd name="T1" fmla="*/ 2400 h 12400"/>
              <a:gd name="T2" fmla="*/ 3800 w 12400"/>
              <a:gd name="T3" fmla="*/ 4800 h 12400"/>
              <a:gd name="T4" fmla="*/ 6200 w 12400"/>
              <a:gd name="T5" fmla="*/ 7200 h 12400"/>
              <a:gd name="T6" fmla="*/ 8600 w 12400"/>
              <a:gd name="T7" fmla="*/ 4800 h 12400"/>
              <a:gd name="T8" fmla="*/ 6200 w 12400"/>
              <a:gd name="T9" fmla="*/ 2400 h 12400"/>
              <a:gd name="T10" fmla="*/ 6200 w 12400"/>
              <a:gd name="T11" fmla="*/ 6000 h 12400"/>
              <a:gd name="T12" fmla="*/ 5000 w 12400"/>
              <a:gd name="T13" fmla="*/ 4800 h 12400"/>
              <a:gd name="T14" fmla="*/ 6200 w 12400"/>
              <a:gd name="T15" fmla="*/ 3600 h 12400"/>
              <a:gd name="T16" fmla="*/ 7400 w 12400"/>
              <a:gd name="T17" fmla="*/ 4800 h 12400"/>
              <a:gd name="T18" fmla="*/ 6200 w 12400"/>
              <a:gd name="T19" fmla="*/ 6000 h 12400"/>
              <a:gd name="T20" fmla="*/ 6200 w 12400"/>
              <a:gd name="T21" fmla="*/ 0 h 12400"/>
              <a:gd name="T22" fmla="*/ 0 w 12400"/>
              <a:gd name="T23" fmla="*/ 6200 h 12400"/>
              <a:gd name="T24" fmla="*/ 6200 w 12400"/>
              <a:gd name="T25" fmla="*/ 12400 h 12400"/>
              <a:gd name="T26" fmla="*/ 12400 w 12400"/>
              <a:gd name="T27" fmla="*/ 6200 h 12400"/>
              <a:gd name="T28" fmla="*/ 6200 w 12400"/>
              <a:gd name="T29" fmla="*/ 0 h 12400"/>
              <a:gd name="T30" fmla="*/ 6200 w 12400"/>
              <a:gd name="T31" fmla="*/ 11200 h 12400"/>
              <a:gd name="T32" fmla="*/ 2948 w 12400"/>
              <a:gd name="T33" fmla="*/ 9990 h 12400"/>
              <a:gd name="T34" fmla="*/ 4688 w 12400"/>
              <a:gd name="T35" fmla="*/ 9003 h 12400"/>
              <a:gd name="T36" fmla="*/ 6200 w 12400"/>
              <a:gd name="T37" fmla="*/ 9243 h 12400"/>
              <a:gd name="T38" fmla="*/ 7713 w 12400"/>
              <a:gd name="T39" fmla="*/ 9003 h 12400"/>
              <a:gd name="T40" fmla="*/ 9453 w 12400"/>
              <a:gd name="T41" fmla="*/ 9990 h 12400"/>
              <a:gd name="T42" fmla="*/ 6200 w 12400"/>
              <a:gd name="T43" fmla="*/ 11200 h 12400"/>
              <a:gd name="T44" fmla="*/ 10268 w 12400"/>
              <a:gd name="T45" fmla="*/ 9098 h 12400"/>
              <a:gd name="T46" fmla="*/ 7640 w 12400"/>
              <a:gd name="T47" fmla="*/ 7800 h 12400"/>
              <a:gd name="T48" fmla="*/ 6200 w 12400"/>
              <a:gd name="T49" fmla="*/ 8040 h 12400"/>
              <a:gd name="T50" fmla="*/ 4760 w 12400"/>
              <a:gd name="T51" fmla="*/ 7800 h 12400"/>
              <a:gd name="T52" fmla="*/ 2133 w 12400"/>
              <a:gd name="T53" fmla="*/ 9098 h 12400"/>
              <a:gd name="T54" fmla="*/ 1200 w 12400"/>
              <a:gd name="T55" fmla="*/ 6200 h 12400"/>
              <a:gd name="T56" fmla="*/ 6200 w 12400"/>
              <a:gd name="T57" fmla="*/ 1200 h 12400"/>
              <a:gd name="T58" fmla="*/ 11200 w 12400"/>
              <a:gd name="T59" fmla="*/ 6200 h 12400"/>
              <a:gd name="T60" fmla="*/ 10268 w 12400"/>
              <a:gd name="T61" fmla="*/ 9098 h 1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400" h="12400">
                <a:moveTo>
                  <a:pt x="6200" y="2400"/>
                </a:moveTo>
                <a:cubicBezTo>
                  <a:pt x="4875" y="2400"/>
                  <a:pt x="3800" y="3475"/>
                  <a:pt x="3800" y="4800"/>
                </a:cubicBezTo>
                <a:cubicBezTo>
                  <a:pt x="3800" y="6125"/>
                  <a:pt x="4875" y="7200"/>
                  <a:pt x="6200" y="7200"/>
                </a:cubicBezTo>
                <a:cubicBezTo>
                  <a:pt x="7525" y="7200"/>
                  <a:pt x="8600" y="6125"/>
                  <a:pt x="8600" y="4800"/>
                </a:cubicBezTo>
                <a:cubicBezTo>
                  <a:pt x="8600" y="3475"/>
                  <a:pt x="7525" y="2400"/>
                  <a:pt x="6200" y="2400"/>
                </a:cubicBezTo>
                <a:close/>
                <a:moveTo>
                  <a:pt x="6200" y="6000"/>
                </a:moveTo>
                <a:cubicBezTo>
                  <a:pt x="5538" y="6000"/>
                  <a:pt x="5000" y="5463"/>
                  <a:pt x="5000" y="4800"/>
                </a:cubicBezTo>
                <a:cubicBezTo>
                  <a:pt x="5000" y="4138"/>
                  <a:pt x="5538" y="3600"/>
                  <a:pt x="6200" y="3600"/>
                </a:cubicBezTo>
                <a:cubicBezTo>
                  <a:pt x="6863" y="3600"/>
                  <a:pt x="7400" y="4138"/>
                  <a:pt x="7400" y="4800"/>
                </a:cubicBezTo>
                <a:cubicBezTo>
                  <a:pt x="7400" y="5463"/>
                  <a:pt x="6863" y="6000"/>
                  <a:pt x="6200" y="6000"/>
                </a:cubicBezTo>
                <a:close/>
                <a:moveTo>
                  <a:pt x="6200" y="0"/>
                </a:moveTo>
                <a:cubicBezTo>
                  <a:pt x="2775" y="0"/>
                  <a:pt x="0" y="2775"/>
                  <a:pt x="0" y="6200"/>
                </a:cubicBezTo>
                <a:cubicBezTo>
                  <a:pt x="0" y="9625"/>
                  <a:pt x="2775" y="12400"/>
                  <a:pt x="6200" y="12400"/>
                </a:cubicBezTo>
                <a:cubicBezTo>
                  <a:pt x="9625" y="12400"/>
                  <a:pt x="12400" y="9625"/>
                  <a:pt x="12400" y="6200"/>
                </a:cubicBezTo>
                <a:cubicBezTo>
                  <a:pt x="12400" y="2775"/>
                  <a:pt x="9625" y="0"/>
                  <a:pt x="6200" y="0"/>
                </a:cubicBezTo>
                <a:close/>
                <a:moveTo>
                  <a:pt x="6200" y="11200"/>
                </a:moveTo>
                <a:cubicBezTo>
                  <a:pt x="4958" y="11200"/>
                  <a:pt x="3823" y="10743"/>
                  <a:pt x="2948" y="9990"/>
                </a:cubicBezTo>
                <a:cubicBezTo>
                  <a:pt x="3320" y="9415"/>
                  <a:pt x="3958" y="9025"/>
                  <a:pt x="4688" y="9003"/>
                </a:cubicBezTo>
                <a:cubicBezTo>
                  <a:pt x="5208" y="9163"/>
                  <a:pt x="5703" y="9243"/>
                  <a:pt x="6200" y="9243"/>
                </a:cubicBezTo>
                <a:cubicBezTo>
                  <a:pt x="6697" y="9243"/>
                  <a:pt x="7193" y="9165"/>
                  <a:pt x="7713" y="9003"/>
                </a:cubicBezTo>
                <a:cubicBezTo>
                  <a:pt x="8443" y="9028"/>
                  <a:pt x="9080" y="9415"/>
                  <a:pt x="9453" y="9990"/>
                </a:cubicBezTo>
                <a:cubicBezTo>
                  <a:pt x="8578" y="10743"/>
                  <a:pt x="7443" y="11200"/>
                  <a:pt x="6200" y="11200"/>
                </a:cubicBezTo>
                <a:close/>
                <a:moveTo>
                  <a:pt x="10268" y="9098"/>
                </a:moveTo>
                <a:cubicBezTo>
                  <a:pt x="9658" y="8313"/>
                  <a:pt x="8715" y="7800"/>
                  <a:pt x="7640" y="7800"/>
                </a:cubicBezTo>
                <a:cubicBezTo>
                  <a:pt x="7385" y="7800"/>
                  <a:pt x="6990" y="8040"/>
                  <a:pt x="6200" y="8040"/>
                </a:cubicBezTo>
                <a:cubicBezTo>
                  <a:pt x="5413" y="8040"/>
                  <a:pt x="5015" y="7800"/>
                  <a:pt x="4760" y="7800"/>
                </a:cubicBezTo>
                <a:cubicBezTo>
                  <a:pt x="3688" y="7800"/>
                  <a:pt x="2745" y="8313"/>
                  <a:pt x="2133" y="9098"/>
                </a:cubicBezTo>
                <a:cubicBezTo>
                  <a:pt x="1548" y="8280"/>
                  <a:pt x="1200" y="7280"/>
                  <a:pt x="1200" y="6200"/>
                </a:cubicBezTo>
                <a:cubicBezTo>
                  <a:pt x="1200" y="3442"/>
                  <a:pt x="3442" y="1200"/>
                  <a:pt x="6200" y="1200"/>
                </a:cubicBezTo>
                <a:cubicBezTo>
                  <a:pt x="8958" y="1200"/>
                  <a:pt x="11200" y="3442"/>
                  <a:pt x="11200" y="6200"/>
                </a:cubicBezTo>
                <a:cubicBezTo>
                  <a:pt x="11200" y="7280"/>
                  <a:pt x="10853" y="8280"/>
                  <a:pt x="10268" y="909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5" name="Picture 10" descr="Cpp file Icon - Download in Glyph Style">
            <a:extLst>
              <a:ext uri="{FF2B5EF4-FFF2-40B4-BE49-F238E27FC236}">
                <a16:creationId xmlns:a16="http://schemas.microsoft.com/office/drawing/2014/main" id="{F726CBB9-0256-5D6B-993A-1329391F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rightnessContrast bright="45000" contras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68" y="4865534"/>
            <a:ext cx="333878" cy="23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48" descr="Html Justicon Flat icon">
            <a:extLst>
              <a:ext uri="{FF2B5EF4-FFF2-40B4-BE49-F238E27FC236}">
                <a16:creationId xmlns:a16="http://schemas.microsoft.com/office/drawing/2014/main" id="{263F526D-9645-EBD3-F9E8-479290EB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526" y="5844719"/>
            <a:ext cx="286273" cy="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" name="等腰三角形 1186">
            <a:extLst>
              <a:ext uri="{FF2B5EF4-FFF2-40B4-BE49-F238E27FC236}">
                <a16:creationId xmlns:a16="http://schemas.microsoft.com/office/drawing/2014/main" id="{02720B8C-3895-A763-1729-8CA409328EC2}"/>
              </a:ext>
            </a:extLst>
          </p:cNvPr>
          <p:cNvSpPr/>
          <p:nvPr/>
        </p:nvSpPr>
        <p:spPr>
          <a:xfrm rot="10800000">
            <a:off x="10303173" y="5675733"/>
            <a:ext cx="812981" cy="143081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92" name="箭头: 圆角右 1191">
            <a:extLst>
              <a:ext uri="{FF2B5EF4-FFF2-40B4-BE49-F238E27FC236}">
                <a16:creationId xmlns:a16="http://schemas.microsoft.com/office/drawing/2014/main" id="{3C0C2D15-586E-765C-9410-B6A2AEBFBAAB}"/>
              </a:ext>
            </a:extLst>
          </p:cNvPr>
          <p:cNvSpPr/>
          <p:nvPr/>
        </p:nvSpPr>
        <p:spPr>
          <a:xfrm rot="5400000" flipV="1">
            <a:off x="2231318" y="3769174"/>
            <a:ext cx="249018" cy="602439"/>
          </a:xfrm>
          <a:prstGeom prst="bentArrow">
            <a:avLst>
              <a:gd name="adj1" fmla="val 35604"/>
              <a:gd name="adj2" fmla="val 41220"/>
              <a:gd name="adj3" fmla="val 50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95" name="箭头: 圆角右 1194">
            <a:extLst>
              <a:ext uri="{FF2B5EF4-FFF2-40B4-BE49-F238E27FC236}">
                <a16:creationId xmlns:a16="http://schemas.microsoft.com/office/drawing/2014/main" id="{018841AF-35F3-FBA5-59CA-E3D267F17F09}"/>
              </a:ext>
            </a:extLst>
          </p:cNvPr>
          <p:cNvSpPr/>
          <p:nvPr/>
        </p:nvSpPr>
        <p:spPr>
          <a:xfrm rot="16200000" flipV="1">
            <a:off x="7001855" y="3471574"/>
            <a:ext cx="269346" cy="616041"/>
          </a:xfrm>
          <a:prstGeom prst="bentArrow">
            <a:avLst>
              <a:gd name="adj1" fmla="val 35604"/>
              <a:gd name="adj2" fmla="val 41220"/>
              <a:gd name="adj3" fmla="val 50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96" name="矩形 119">
            <a:extLst>
              <a:ext uri="{FF2B5EF4-FFF2-40B4-BE49-F238E27FC236}">
                <a16:creationId xmlns:a16="http://schemas.microsoft.com/office/drawing/2014/main" id="{DF94446E-D749-9C98-EB4B-D47CB2358714}"/>
              </a:ext>
            </a:extLst>
          </p:cNvPr>
          <p:cNvSpPr/>
          <p:nvPr/>
        </p:nvSpPr>
        <p:spPr>
          <a:xfrm>
            <a:off x="7139686" y="4095178"/>
            <a:ext cx="3774924" cy="339055"/>
          </a:xfrm>
          <a:custGeom>
            <a:avLst/>
            <a:gdLst>
              <a:gd name="connsiteX0" fmla="*/ 0 w 6048251"/>
              <a:gd name="connsiteY0" fmla="*/ 0 h 778207"/>
              <a:gd name="connsiteX1" fmla="*/ 732510 w 6048251"/>
              <a:gd name="connsiteY1" fmla="*/ 0 h 778207"/>
              <a:gd name="connsiteX2" fmla="*/ 1223091 w 6048251"/>
              <a:gd name="connsiteY2" fmla="*/ 0 h 778207"/>
              <a:gd name="connsiteX3" fmla="*/ 1955601 w 6048251"/>
              <a:gd name="connsiteY3" fmla="*/ 0 h 778207"/>
              <a:gd name="connsiteX4" fmla="*/ 2748594 w 6048251"/>
              <a:gd name="connsiteY4" fmla="*/ 0 h 778207"/>
              <a:gd name="connsiteX5" fmla="*/ 3239174 w 6048251"/>
              <a:gd name="connsiteY5" fmla="*/ 0 h 778207"/>
              <a:gd name="connsiteX6" fmla="*/ 3850720 w 6048251"/>
              <a:gd name="connsiteY6" fmla="*/ 0 h 778207"/>
              <a:gd name="connsiteX7" fmla="*/ 4462265 w 6048251"/>
              <a:gd name="connsiteY7" fmla="*/ 0 h 778207"/>
              <a:gd name="connsiteX8" fmla="*/ 5194776 w 6048251"/>
              <a:gd name="connsiteY8" fmla="*/ 0 h 778207"/>
              <a:gd name="connsiteX9" fmla="*/ 6048251 w 6048251"/>
              <a:gd name="connsiteY9" fmla="*/ 0 h 778207"/>
              <a:gd name="connsiteX10" fmla="*/ 6048251 w 6048251"/>
              <a:gd name="connsiteY10" fmla="*/ 381321 h 778207"/>
              <a:gd name="connsiteX11" fmla="*/ 6048251 w 6048251"/>
              <a:gd name="connsiteY11" fmla="*/ 778207 h 778207"/>
              <a:gd name="connsiteX12" fmla="*/ 5376223 w 6048251"/>
              <a:gd name="connsiteY12" fmla="*/ 778207 h 778207"/>
              <a:gd name="connsiteX13" fmla="*/ 4764678 w 6048251"/>
              <a:gd name="connsiteY13" fmla="*/ 778207 h 778207"/>
              <a:gd name="connsiteX14" fmla="*/ 4153132 w 6048251"/>
              <a:gd name="connsiteY14" fmla="*/ 778207 h 778207"/>
              <a:gd name="connsiteX15" fmla="*/ 3541587 w 6048251"/>
              <a:gd name="connsiteY15" fmla="*/ 778207 h 778207"/>
              <a:gd name="connsiteX16" fmla="*/ 2748594 w 6048251"/>
              <a:gd name="connsiteY16" fmla="*/ 778207 h 778207"/>
              <a:gd name="connsiteX17" fmla="*/ 2016084 w 6048251"/>
              <a:gd name="connsiteY17" fmla="*/ 778207 h 778207"/>
              <a:gd name="connsiteX18" fmla="*/ 1283573 w 6048251"/>
              <a:gd name="connsiteY18" fmla="*/ 778207 h 778207"/>
              <a:gd name="connsiteX19" fmla="*/ 0 w 6048251"/>
              <a:gd name="connsiteY19" fmla="*/ 778207 h 778207"/>
              <a:gd name="connsiteX20" fmla="*/ 0 w 6048251"/>
              <a:gd name="connsiteY20" fmla="*/ 404668 h 778207"/>
              <a:gd name="connsiteX21" fmla="*/ 0 w 6048251"/>
              <a:gd name="connsiteY21" fmla="*/ 0 h 77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48251" h="778207" fill="none" extrusionOk="0">
                <a:moveTo>
                  <a:pt x="0" y="0"/>
                </a:moveTo>
                <a:cubicBezTo>
                  <a:pt x="271706" y="-32865"/>
                  <a:pt x="412012" y="-14999"/>
                  <a:pt x="732510" y="0"/>
                </a:cubicBezTo>
                <a:cubicBezTo>
                  <a:pt x="1053008" y="14999"/>
                  <a:pt x="1064109" y="-4564"/>
                  <a:pt x="1223091" y="0"/>
                </a:cubicBezTo>
                <a:cubicBezTo>
                  <a:pt x="1382073" y="4564"/>
                  <a:pt x="1699969" y="-62"/>
                  <a:pt x="1955601" y="0"/>
                </a:cubicBezTo>
                <a:cubicBezTo>
                  <a:pt x="2211233" y="62"/>
                  <a:pt x="2404361" y="-30833"/>
                  <a:pt x="2748594" y="0"/>
                </a:cubicBezTo>
                <a:cubicBezTo>
                  <a:pt x="3092827" y="30833"/>
                  <a:pt x="3044369" y="-17751"/>
                  <a:pt x="3239174" y="0"/>
                </a:cubicBezTo>
                <a:cubicBezTo>
                  <a:pt x="3433979" y="17751"/>
                  <a:pt x="3634044" y="29993"/>
                  <a:pt x="3850720" y="0"/>
                </a:cubicBezTo>
                <a:cubicBezTo>
                  <a:pt x="4067396" y="-29993"/>
                  <a:pt x="4175108" y="10828"/>
                  <a:pt x="4462265" y="0"/>
                </a:cubicBezTo>
                <a:cubicBezTo>
                  <a:pt x="4749423" y="-10828"/>
                  <a:pt x="4920039" y="29528"/>
                  <a:pt x="5194776" y="0"/>
                </a:cubicBezTo>
                <a:cubicBezTo>
                  <a:pt x="5469513" y="-29528"/>
                  <a:pt x="5764398" y="37793"/>
                  <a:pt x="6048251" y="0"/>
                </a:cubicBezTo>
                <a:cubicBezTo>
                  <a:pt x="6058941" y="150126"/>
                  <a:pt x="6062007" y="264418"/>
                  <a:pt x="6048251" y="381321"/>
                </a:cubicBezTo>
                <a:cubicBezTo>
                  <a:pt x="6034495" y="498224"/>
                  <a:pt x="6049058" y="594676"/>
                  <a:pt x="6048251" y="778207"/>
                </a:cubicBezTo>
                <a:cubicBezTo>
                  <a:pt x="5864035" y="809859"/>
                  <a:pt x="5522314" y="793515"/>
                  <a:pt x="5376223" y="778207"/>
                </a:cubicBezTo>
                <a:cubicBezTo>
                  <a:pt x="5230132" y="762899"/>
                  <a:pt x="5056880" y="804768"/>
                  <a:pt x="4764678" y="778207"/>
                </a:cubicBezTo>
                <a:cubicBezTo>
                  <a:pt x="4472477" y="751646"/>
                  <a:pt x="4318669" y="756121"/>
                  <a:pt x="4153132" y="778207"/>
                </a:cubicBezTo>
                <a:cubicBezTo>
                  <a:pt x="3987595" y="800293"/>
                  <a:pt x="3809555" y="772502"/>
                  <a:pt x="3541587" y="778207"/>
                </a:cubicBezTo>
                <a:cubicBezTo>
                  <a:pt x="3273620" y="783912"/>
                  <a:pt x="3066425" y="744122"/>
                  <a:pt x="2748594" y="778207"/>
                </a:cubicBezTo>
                <a:cubicBezTo>
                  <a:pt x="2430763" y="812292"/>
                  <a:pt x="2320258" y="771455"/>
                  <a:pt x="2016084" y="778207"/>
                </a:cubicBezTo>
                <a:cubicBezTo>
                  <a:pt x="1711910" y="784960"/>
                  <a:pt x="1535938" y="787863"/>
                  <a:pt x="1283573" y="778207"/>
                </a:cubicBezTo>
                <a:cubicBezTo>
                  <a:pt x="1031208" y="768551"/>
                  <a:pt x="426381" y="812147"/>
                  <a:pt x="0" y="778207"/>
                </a:cubicBezTo>
                <a:cubicBezTo>
                  <a:pt x="3917" y="615085"/>
                  <a:pt x="16282" y="573300"/>
                  <a:pt x="0" y="404668"/>
                </a:cubicBezTo>
                <a:cubicBezTo>
                  <a:pt x="-16282" y="236036"/>
                  <a:pt x="-4707" y="179606"/>
                  <a:pt x="0" y="0"/>
                </a:cubicBezTo>
                <a:close/>
              </a:path>
              <a:path w="6048251" h="778207" stroke="0" extrusionOk="0">
                <a:moveTo>
                  <a:pt x="0" y="0"/>
                </a:moveTo>
                <a:cubicBezTo>
                  <a:pt x="229209" y="-11347"/>
                  <a:pt x="499975" y="16121"/>
                  <a:pt x="672028" y="0"/>
                </a:cubicBezTo>
                <a:cubicBezTo>
                  <a:pt x="844081" y="-16121"/>
                  <a:pt x="993071" y="14727"/>
                  <a:pt x="1283573" y="0"/>
                </a:cubicBezTo>
                <a:cubicBezTo>
                  <a:pt x="1574076" y="-14727"/>
                  <a:pt x="1733464" y="-17980"/>
                  <a:pt x="2076566" y="0"/>
                </a:cubicBezTo>
                <a:cubicBezTo>
                  <a:pt x="2419668" y="17980"/>
                  <a:pt x="2606449" y="-22090"/>
                  <a:pt x="2809077" y="0"/>
                </a:cubicBezTo>
                <a:cubicBezTo>
                  <a:pt x="3011705" y="22090"/>
                  <a:pt x="3081964" y="-9087"/>
                  <a:pt x="3299657" y="0"/>
                </a:cubicBezTo>
                <a:cubicBezTo>
                  <a:pt x="3517350" y="9087"/>
                  <a:pt x="3697551" y="16585"/>
                  <a:pt x="3971685" y="0"/>
                </a:cubicBezTo>
                <a:cubicBezTo>
                  <a:pt x="4245819" y="-16585"/>
                  <a:pt x="4439818" y="-13894"/>
                  <a:pt x="4643713" y="0"/>
                </a:cubicBezTo>
                <a:cubicBezTo>
                  <a:pt x="4847608" y="13894"/>
                  <a:pt x="5178947" y="10593"/>
                  <a:pt x="5376223" y="0"/>
                </a:cubicBezTo>
                <a:cubicBezTo>
                  <a:pt x="5573499" y="-10593"/>
                  <a:pt x="5881203" y="-28063"/>
                  <a:pt x="6048251" y="0"/>
                </a:cubicBezTo>
                <a:cubicBezTo>
                  <a:pt x="6036891" y="187086"/>
                  <a:pt x="6062489" y="248589"/>
                  <a:pt x="6048251" y="389104"/>
                </a:cubicBezTo>
                <a:cubicBezTo>
                  <a:pt x="6034013" y="529619"/>
                  <a:pt x="6049610" y="695259"/>
                  <a:pt x="6048251" y="778207"/>
                </a:cubicBezTo>
                <a:cubicBezTo>
                  <a:pt x="5748171" y="805421"/>
                  <a:pt x="5652847" y="786571"/>
                  <a:pt x="5376223" y="778207"/>
                </a:cubicBezTo>
                <a:cubicBezTo>
                  <a:pt x="5099599" y="769843"/>
                  <a:pt x="4952809" y="789807"/>
                  <a:pt x="4643713" y="778207"/>
                </a:cubicBezTo>
                <a:cubicBezTo>
                  <a:pt x="4334617" y="766608"/>
                  <a:pt x="4238307" y="756976"/>
                  <a:pt x="4032167" y="778207"/>
                </a:cubicBezTo>
                <a:cubicBezTo>
                  <a:pt x="3826027" y="799438"/>
                  <a:pt x="3496600" y="785847"/>
                  <a:pt x="3239174" y="778207"/>
                </a:cubicBezTo>
                <a:cubicBezTo>
                  <a:pt x="2981748" y="770567"/>
                  <a:pt x="2936884" y="805559"/>
                  <a:pt x="2688112" y="778207"/>
                </a:cubicBezTo>
                <a:cubicBezTo>
                  <a:pt x="2439340" y="750855"/>
                  <a:pt x="2132900" y="790949"/>
                  <a:pt x="1955601" y="778207"/>
                </a:cubicBezTo>
                <a:cubicBezTo>
                  <a:pt x="1778302" y="765465"/>
                  <a:pt x="1536949" y="796459"/>
                  <a:pt x="1344056" y="778207"/>
                </a:cubicBezTo>
                <a:cubicBezTo>
                  <a:pt x="1151163" y="759955"/>
                  <a:pt x="960393" y="792606"/>
                  <a:pt x="792993" y="778207"/>
                </a:cubicBezTo>
                <a:cubicBezTo>
                  <a:pt x="625593" y="763808"/>
                  <a:pt x="389515" y="786165"/>
                  <a:pt x="0" y="778207"/>
                </a:cubicBezTo>
                <a:cubicBezTo>
                  <a:pt x="5852" y="584336"/>
                  <a:pt x="-4594" y="573393"/>
                  <a:pt x="0" y="381321"/>
                </a:cubicBezTo>
                <a:cubicBezTo>
                  <a:pt x="4594" y="189249"/>
                  <a:pt x="14582" y="164183"/>
                  <a:pt x="0" y="0"/>
                </a:cubicBezTo>
                <a:close/>
              </a:path>
            </a:pathLst>
          </a:custGeom>
          <a:ln w="19050">
            <a:solidFill>
              <a:srgbClr val="C0000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97" name="文本框 1196">
            <a:extLst>
              <a:ext uri="{FF2B5EF4-FFF2-40B4-BE49-F238E27FC236}">
                <a16:creationId xmlns:a16="http://schemas.microsoft.com/office/drawing/2014/main" id="{62DFC2E8-0062-CF44-A4A2-9E249DE183D1}"/>
              </a:ext>
            </a:extLst>
          </p:cNvPr>
          <p:cNvSpPr txBox="1"/>
          <p:nvPr/>
        </p:nvSpPr>
        <p:spPr>
          <a:xfrm>
            <a:off x="9559402" y="4135004"/>
            <a:ext cx="1227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超维意图</a:t>
            </a:r>
            <a:r>
              <a:rPr lang="zh-CN" altLang="en-US" sz="11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洞察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198" name="矩形 17">
            <a:extLst>
              <a:ext uri="{FF2B5EF4-FFF2-40B4-BE49-F238E27FC236}">
                <a16:creationId xmlns:a16="http://schemas.microsoft.com/office/drawing/2014/main" id="{D95FE30E-9B2C-6427-7D0C-FB328E17D8E3}"/>
              </a:ext>
            </a:extLst>
          </p:cNvPr>
          <p:cNvSpPr/>
          <p:nvPr/>
        </p:nvSpPr>
        <p:spPr>
          <a:xfrm>
            <a:off x="7207564" y="4158816"/>
            <a:ext cx="694956" cy="215891"/>
          </a:xfrm>
          <a:custGeom>
            <a:avLst/>
            <a:gdLst>
              <a:gd name="connsiteX0" fmla="*/ 0 w 1778498"/>
              <a:gd name="connsiteY0" fmla="*/ 0 h 522530"/>
              <a:gd name="connsiteX1" fmla="*/ 557263 w 1778498"/>
              <a:gd name="connsiteY1" fmla="*/ 0 h 522530"/>
              <a:gd name="connsiteX2" fmla="*/ 1150095 w 1778498"/>
              <a:gd name="connsiteY2" fmla="*/ 0 h 522530"/>
              <a:gd name="connsiteX3" fmla="*/ 1778498 w 1778498"/>
              <a:gd name="connsiteY3" fmla="*/ 0 h 522530"/>
              <a:gd name="connsiteX4" fmla="*/ 1778498 w 1778498"/>
              <a:gd name="connsiteY4" fmla="*/ 522530 h 522530"/>
              <a:gd name="connsiteX5" fmla="*/ 1150095 w 1778498"/>
              <a:gd name="connsiteY5" fmla="*/ 522530 h 522530"/>
              <a:gd name="connsiteX6" fmla="*/ 557263 w 1778498"/>
              <a:gd name="connsiteY6" fmla="*/ 522530 h 522530"/>
              <a:gd name="connsiteX7" fmla="*/ 0 w 1778498"/>
              <a:gd name="connsiteY7" fmla="*/ 522530 h 522530"/>
              <a:gd name="connsiteX8" fmla="*/ 0 w 1778498"/>
              <a:gd name="connsiteY8" fmla="*/ 0 h 5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498" h="522530" fill="none" extrusionOk="0">
                <a:moveTo>
                  <a:pt x="0" y="0"/>
                </a:moveTo>
                <a:cubicBezTo>
                  <a:pt x="255023" y="-3868"/>
                  <a:pt x="444054" y="11256"/>
                  <a:pt x="557263" y="0"/>
                </a:cubicBezTo>
                <a:cubicBezTo>
                  <a:pt x="670472" y="-11256"/>
                  <a:pt x="885593" y="28735"/>
                  <a:pt x="1150095" y="0"/>
                </a:cubicBezTo>
                <a:cubicBezTo>
                  <a:pt x="1414597" y="-28735"/>
                  <a:pt x="1578400" y="-28951"/>
                  <a:pt x="1778498" y="0"/>
                </a:cubicBezTo>
                <a:cubicBezTo>
                  <a:pt x="1763250" y="188481"/>
                  <a:pt x="1774763" y="361470"/>
                  <a:pt x="1778498" y="522530"/>
                </a:cubicBezTo>
                <a:cubicBezTo>
                  <a:pt x="1621908" y="526751"/>
                  <a:pt x="1388248" y="542136"/>
                  <a:pt x="1150095" y="522530"/>
                </a:cubicBezTo>
                <a:cubicBezTo>
                  <a:pt x="911942" y="502924"/>
                  <a:pt x="751366" y="497407"/>
                  <a:pt x="557263" y="522530"/>
                </a:cubicBezTo>
                <a:cubicBezTo>
                  <a:pt x="363160" y="547653"/>
                  <a:pt x="211340" y="501330"/>
                  <a:pt x="0" y="522530"/>
                </a:cubicBezTo>
                <a:cubicBezTo>
                  <a:pt x="14690" y="315307"/>
                  <a:pt x="-18393" y="206537"/>
                  <a:pt x="0" y="0"/>
                </a:cubicBezTo>
                <a:close/>
              </a:path>
              <a:path w="1778498" h="522530" stroke="0" extrusionOk="0">
                <a:moveTo>
                  <a:pt x="0" y="0"/>
                </a:moveTo>
                <a:cubicBezTo>
                  <a:pt x="208770" y="-5804"/>
                  <a:pt x="397351" y="1908"/>
                  <a:pt x="592833" y="0"/>
                </a:cubicBezTo>
                <a:cubicBezTo>
                  <a:pt x="788315" y="-1908"/>
                  <a:pt x="966019" y="-12656"/>
                  <a:pt x="1167880" y="0"/>
                </a:cubicBezTo>
                <a:cubicBezTo>
                  <a:pt x="1369741" y="12656"/>
                  <a:pt x="1529494" y="-998"/>
                  <a:pt x="1778498" y="0"/>
                </a:cubicBezTo>
                <a:cubicBezTo>
                  <a:pt x="1771859" y="239465"/>
                  <a:pt x="1775113" y="262321"/>
                  <a:pt x="1778498" y="522530"/>
                </a:cubicBezTo>
                <a:cubicBezTo>
                  <a:pt x="1506073" y="540223"/>
                  <a:pt x="1387861" y="547658"/>
                  <a:pt x="1167880" y="522530"/>
                </a:cubicBezTo>
                <a:cubicBezTo>
                  <a:pt x="947899" y="497402"/>
                  <a:pt x="718449" y="510359"/>
                  <a:pt x="557263" y="522530"/>
                </a:cubicBezTo>
                <a:cubicBezTo>
                  <a:pt x="396077" y="534701"/>
                  <a:pt x="249135" y="541841"/>
                  <a:pt x="0" y="522530"/>
                </a:cubicBezTo>
                <a:cubicBezTo>
                  <a:pt x="14947" y="274132"/>
                  <a:pt x="-20417" y="250041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环境维</a:t>
            </a:r>
          </a:p>
        </p:txBody>
      </p:sp>
      <p:sp>
        <p:nvSpPr>
          <p:cNvPr id="1199" name="矩形 18">
            <a:extLst>
              <a:ext uri="{FF2B5EF4-FFF2-40B4-BE49-F238E27FC236}">
                <a16:creationId xmlns:a16="http://schemas.microsoft.com/office/drawing/2014/main" id="{81E26608-56CD-B155-619E-05EA28AD847D}"/>
              </a:ext>
            </a:extLst>
          </p:cNvPr>
          <p:cNvSpPr/>
          <p:nvPr/>
        </p:nvSpPr>
        <p:spPr>
          <a:xfrm>
            <a:off x="8059574" y="4159230"/>
            <a:ext cx="632364" cy="215891"/>
          </a:xfrm>
          <a:custGeom>
            <a:avLst/>
            <a:gdLst>
              <a:gd name="connsiteX0" fmla="*/ 0 w 1681387"/>
              <a:gd name="connsiteY0" fmla="*/ 0 h 522530"/>
              <a:gd name="connsiteX1" fmla="*/ 526835 w 1681387"/>
              <a:gd name="connsiteY1" fmla="*/ 0 h 522530"/>
              <a:gd name="connsiteX2" fmla="*/ 1120925 w 1681387"/>
              <a:gd name="connsiteY2" fmla="*/ 0 h 522530"/>
              <a:gd name="connsiteX3" fmla="*/ 1681387 w 1681387"/>
              <a:gd name="connsiteY3" fmla="*/ 0 h 522530"/>
              <a:gd name="connsiteX4" fmla="*/ 1681387 w 1681387"/>
              <a:gd name="connsiteY4" fmla="*/ 522530 h 522530"/>
              <a:gd name="connsiteX5" fmla="*/ 1120925 w 1681387"/>
              <a:gd name="connsiteY5" fmla="*/ 522530 h 522530"/>
              <a:gd name="connsiteX6" fmla="*/ 526835 w 1681387"/>
              <a:gd name="connsiteY6" fmla="*/ 522530 h 522530"/>
              <a:gd name="connsiteX7" fmla="*/ 0 w 1681387"/>
              <a:gd name="connsiteY7" fmla="*/ 522530 h 522530"/>
              <a:gd name="connsiteX8" fmla="*/ 0 w 1681387"/>
              <a:gd name="connsiteY8" fmla="*/ 0 h 5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1387" h="522530" fill="none" extrusionOk="0">
                <a:moveTo>
                  <a:pt x="0" y="0"/>
                </a:moveTo>
                <a:cubicBezTo>
                  <a:pt x="155503" y="-4879"/>
                  <a:pt x="282606" y="-10408"/>
                  <a:pt x="526835" y="0"/>
                </a:cubicBezTo>
                <a:cubicBezTo>
                  <a:pt x="771064" y="10408"/>
                  <a:pt x="926293" y="21152"/>
                  <a:pt x="1120925" y="0"/>
                </a:cubicBezTo>
                <a:cubicBezTo>
                  <a:pt x="1315557" y="-21152"/>
                  <a:pt x="1516476" y="18871"/>
                  <a:pt x="1681387" y="0"/>
                </a:cubicBezTo>
                <a:cubicBezTo>
                  <a:pt x="1689471" y="117734"/>
                  <a:pt x="1690499" y="356127"/>
                  <a:pt x="1681387" y="522530"/>
                </a:cubicBezTo>
                <a:cubicBezTo>
                  <a:pt x="1507624" y="541399"/>
                  <a:pt x="1257966" y="548432"/>
                  <a:pt x="1120925" y="522530"/>
                </a:cubicBezTo>
                <a:cubicBezTo>
                  <a:pt x="983884" y="496628"/>
                  <a:pt x="661226" y="526528"/>
                  <a:pt x="526835" y="522530"/>
                </a:cubicBezTo>
                <a:cubicBezTo>
                  <a:pt x="392444" y="518533"/>
                  <a:pt x="117438" y="498398"/>
                  <a:pt x="0" y="522530"/>
                </a:cubicBezTo>
                <a:cubicBezTo>
                  <a:pt x="1345" y="275848"/>
                  <a:pt x="16635" y="124999"/>
                  <a:pt x="0" y="0"/>
                </a:cubicBezTo>
                <a:close/>
              </a:path>
              <a:path w="1681387" h="522530" stroke="0" extrusionOk="0">
                <a:moveTo>
                  <a:pt x="0" y="0"/>
                </a:moveTo>
                <a:cubicBezTo>
                  <a:pt x="118871" y="-2407"/>
                  <a:pt x="435619" y="4812"/>
                  <a:pt x="560462" y="0"/>
                </a:cubicBezTo>
                <a:cubicBezTo>
                  <a:pt x="685305" y="-4812"/>
                  <a:pt x="874100" y="16251"/>
                  <a:pt x="1137739" y="0"/>
                </a:cubicBezTo>
                <a:cubicBezTo>
                  <a:pt x="1401378" y="-16251"/>
                  <a:pt x="1537742" y="-3358"/>
                  <a:pt x="1681387" y="0"/>
                </a:cubicBezTo>
                <a:cubicBezTo>
                  <a:pt x="1656705" y="199320"/>
                  <a:pt x="1657247" y="292414"/>
                  <a:pt x="1681387" y="522530"/>
                </a:cubicBezTo>
                <a:cubicBezTo>
                  <a:pt x="1482937" y="508653"/>
                  <a:pt x="1287864" y="529278"/>
                  <a:pt x="1137739" y="522530"/>
                </a:cubicBezTo>
                <a:cubicBezTo>
                  <a:pt x="987614" y="515782"/>
                  <a:pt x="793835" y="501642"/>
                  <a:pt x="577276" y="522530"/>
                </a:cubicBezTo>
                <a:cubicBezTo>
                  <a:pt x="360717" y="543418"/>
                  <a:pt x="192268" y="539595"/>
                  <a:pt x="0" y="522530"/>
                </a:cubicBezTo>
                <a:cubicBezTo>
                  <a:pt x="18867" y="275154"/>
                  <a:pt x="-22677" y="133274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05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任务维</a:t>
            </a:r>
          </a:p>
        </p:txBody>
      </p:sp>
      <p:sp>
        <p:nvSpPr>
          <p:cNvPr id="1200" name="矩形 19">
            <a:extLst>
              <a:ext uri="{FF2B5EF4-FFF2-40B4-BE49-F238E27FC236}">
                <a16:creationId xmlns:a16="http://schemas.microsoft.com/office/drawing/2014/main" id="{F82709A6-615B-10C1-6DE5-30BD8F1ECD1E}"/>
              </a:ext>
            </a:extLst>
          </p:cNvPr>
          <p:cNvSpPr/>
          <p:nvPr/>
        </p:nvSpPr>
        <p:spPr>
          <a:xfrm>
            <a:off x="8815617" y="4157767"/>
            <a:ext cx="617860" cy="213877"/>
          </a:xfrm>
          <a:custGeom>
            <a:avLst/>
            <a:gdLst>
              <a:gd name="connsiteX0" fmla="*/ 0 w 1114396"/>
              <a:gd name="connsiteY0" fmla="*/ 0 h 517655"/>
              <a:gd name="connsiteX1" fmla="*/ 534910 w 1114396"/>
              <a:gd name="connsiteY1" fmla="*/ 0 h 517655"/>
              <a:gd name="connsiteX2" fmla="*/ 1114396 w 1114396"/>
              <a:gd name="connsiteY2" fmla="*/ 0 h 517655"/>
              <a:gd name="connsiteX3" fmla="*/ 1114396 w 1114396"/>
              <a:gd name="connsiteY3" fmla="*/ 517655 h 517655"/>
              <a:gd name="connsiteX4" fmla="*/ 557198 w 1114396"/>
              <a:gd name="connsiteY4" fmla="*/ 517655 h 517655"/>
              <a:gd name="connsiteX5" fmla="*/ 0 w 1114396"/>
              <a:gd name="connsiteY5" fmla="*/ 517655 h 517655"/>
              <a:gd name="connsiteX6" fmla="*/ 0 w 1114396"/>
              <a:gd name="connsiteY6" fmla="*/ 0 h 51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396" h="517655" fill="none" extrusionOk="0">
                <a:moveTo>
                  <a:pt x="0" y="0"/>
                </a:moveTo>
                <a:cubicBezTo>
                  <a:pt x="167094" y="25175"/>
                  <a:pt x="369000" y="18273"/>
                  <a:pt x="534910" y="0"/>
                </a:cubicBezTo>
                <a:cubicBezTo>
                  <a:pt x="700820" y="-18273"/>
                  <a:pt x="994052" y="-25054"/>
                  <a:pt x="1114396" y="0"/>
                </a:cubicBezTo>
                <a:cubicBezTo>
                  <a:pt x="1113428" y="144337"/>
                  <a:pt x="1114400" y="286828"/>
                  <a:pt x="1114396" y="517655"/>
                </a:cubicBezTo>
                <a:cubicBezTo>
                  <a:pt x="940296" y="491115"/>
                  <a:pt x="798239" y="538329"/>
                  <a:pt x="557198" y="517655"/>
                </a:cubicBezTo>
                <a:cubicBezTo>
                  <a:pt x="316157" y="496981"/>
                  <a:pt x="171305" y="508335"/>
                  <a:pt x="0" y="517655"/>
                </a:cubicBezTo>
                <a:cubicBezTo>
                  <a:pt x="-5355" y="395793"/>
                  <a:pt x="21096" y="150992"/>
                  <a:pt x="0" y="0"/>
                </a:cubicBezTo>
                <a:close/>
              </a:path>
              <a:path w="1114396" h="517655" stroke="0" extrusionOk="0">
                <a:moveTo>
                  <a:pt x="0" y="0"/>
                </a:moveTo>
                <a:cubicBezTo>
                  <a:pt x="169919" y="17167"/>
                  <a:pt x="385939" y="-18783"/>
                  <a:pt x="568342" y="0"/>
                </a:cubicBezTo>
                <a:cubicBezTo>
                  <a:pt x="750745" y="18783"/>
                  <a:pt x="952740" y="-12300"/>
                  <a:pt x="1114396" y="0"/>
                </a:cubicBezTo>
                <a:cubicBezTo>
                  <a:pt x="1106163" y="258294"/>
                  <a:pt x="1113642" y="347939"/>
                  <a:pt x="1114396" y="517655"/>
                </a:cubicBezTo>
                <a:cubicBezTo>
                  <a:pt x="883264" y="531604"/>
                  <a:pt x="732671" y="508026"/>
                  <a:pt x="534910" y="517655"/>
                </a:cubicBezTo>
                <a:cubicBezTo>
                  <a:pt x="337149" y="527284"/>
                  <a:pt x="159361" y="497851"/>
                  <a:pt x="0" y="517655"/>
                </a:cubicBezTo>
                <a:cubicBezTo>
                  <a:pt x="21632" y="267257"/>
                  <a:pt x="25667" y="232187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05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用户维</a:t>
            </a:r>
          </a:p>
        </p:txBody>
      </p:sp>
      <p:sp>
        <p:nvSpPr>
          <p:cNvPr id="1201" name="矩形 91">
            <a:extLst>
              <a:ext uri="{FF2B5EF4-FFF2-40B4-BE49-F238E27FC236}">
                <a16:creationId xmlns:a16="http://schemas.microsoft.com/office/drawing/2014/main" id="{AF36C1A9-D2EB-067A-D2AC-BBB5F59D21B5}"/>
              </a:ext>
            </a:extLst>
          </p:cNvPr>
          <p:cNvSpPr/>
          <p:nvPr/>
        </p:nvSpPr>
        <p:spPr>
          <a:xfrm>
            <a:off x="8945432" y="5960235"/>
            <a:ext cx="518276" cy="453216"/>
          </a:xfrm>
          <a:custGeom>
            <a:avLst/>
            <a:gdLst>
              <a:gd name="connsiteX0" fmla="*/ 0 w 801155"/>
              <a:gd name="connsiteY0" fmla="*/ 0 h 902031"/>
              <a:gd name="connsiteX1" fmla="*/ 384554 w 801155"/>
              <a:gd name="connsiteY1" fmla="*/ 0 h 902031"/>
              <a:gd name="connsiteX2" fmla="*/ 801155 w 801155"/>
              <a:gd name="connsiteY2" fmla="*/ 0 h 902031"/>
              <a:gd name="connsiteX3" fmla="*/ 801155 w 801155"/>
              <a:gd name="connsiteY3" fmla="*/ 423955 h 902031"/>
              <a:gd name="connsiteX4" fmla="*/ 801155 w 801155"/>
              <a:gd name="connsiteY4" fmla="*/ 902031 h 902031"/>
              <a:gd name="connsiteX5" fmla="*/ 384554 w 801155"/>
              <a:gd name="connsiteY5" fmla="*/ 902031 h 902031"/>
              <a:gd name="connsiteX6" fmla="*/ 0 w 801155"/>
              <a:gd name="connsiteY6" fmla="*/ 902031 h 902031"/>
              <a:gd name="connsiteX7" fmla="*/ 0 w 801155"/>
              <a:gd name="connsiteY7" fmla="*/ 451016 h 902031"/>
              <a:gd name="connsiteX8" fmla="*/ 0 w 801155"/>
              <a:gd name="connsiteY8" fmla="*/ 0 h 90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1155" h="902031" fill="none" extrusionOk="0">
                <a:moveTo>
                  <a:pt x="0" y="0"/>
                </a:moveTo>
                <a:cubicBezTo>
                  <a:pt x="86269" y="13612"/>
                  <a:pt x="260727" y="3476"/>
                  <a:pt x="384554" y="0"/>
                </a:cubicBezTo>
                <a:cubicBezTo>
                  <a:pt x="508381" y="-3476"/>
                  <a:pt x="651019" y="-20096"/>
                  <a:pt x="801155" y="0"/>
                </a:cubicBezTo>
                <a:cubicBezTo>
                  <a:pt x="817546" y="189451"/>
                  <a:pt x="799521" y="277734"/>
                  <a:pt x="801155" y="423955"/>
                </a:cubicBezTo>
                <a:cubicBezTo>
                  <a:pt x="802789" y="570176"/>
                  <a:pt x="784613" y="756806"/>
                  <a:pt x="801155" y="902031"/>
                </a:cubicBezTo>
                <a:cubicBezTo>
                  <a:pt x="704202" y="919377"/>
                  <a:pt x="551530" y="913192"/>
                  <a:pt x="384554" y="902031"/>
                </a:cubicBezTo>
                <a:cubicBezTo>
                  <a:pt x="217578" y="890870"/>
                  <a:pt x="116684" y="910943"/>
                  <a:pt x="0" y="902031"/>
                </a:cubicBezTo>
                <a:cubicBezTo>
                  <a:pt x="-321" y="762185"/>
                  <a:pt x="309" y="551982"/>
                  <a:pt x="0" y="451016"/>
                </a:cubicBezTo>
                <a:cubicBezTo>
                  <a:pt x="-309" y="350050"/>
                  <a:pt x="772" y="151136"/>
                  <a:pt x="0" y="0"/>
                </a:cubicBezTo>
                <a:close/>
              </a:path>
              <a:path w="801155" h="902031" stroke="0" extrusionOk="0">
                <a:moveTo>
                  <a:pt x="0" y="0"/>
                </a:moveTo>
                <a:cubicBezTo>
                  <a:pt x="106373" y="14372"/>
                  <a:pt x="251488" y="2711"/>
                  <a:pt x="400578" y="0"/>
                </a:cubicBezTo>
                <a:cubicBezTo>
                  <a:pt x="549668" y="-2711"/>
                  <a:pt x="648204" y="-1196"/>
                  <a:pt x="801155" y="0"/>
                </a:cubicBezTo>
                <a:cubicBezTo>
                  <a:pt x="798170" y="98323"/>
                  <a:pt x="790145" y="342228"/>
                  <a:pt x="801155" y="469056"/>
                </a:cubicBezTo>
                <a:cubicBezTo>
                  <a:pt x="812165" y="595884"/>
                  <a:pt x="797392" y="741034"/>
                  <a:pt x="801155" y="902031"/>
                </a:cubicBezTo>
                <a:cubicBezTo>
                  <a:pt x="614205" y="891117"/>
                  <a:pt x="520753" y="906552"/>
                  <a:pt x="392566" y="902031"/>
                </a:cubicBezTo>
                <a:cubicBezTo>
                  <a:pt x="264379" y="897510"/>
                  <a:pt x="170869" y="890579"/>
                  <a:pt x="0" y="902031"/>
                </a:cubicBezTo>
                <a:cubicBezTo>
                  <a:pt x="-2880" y="701973"/>
                  <a:pt x="11198" y="582489"/>
                  <a:pt x="0" y="469056"/>
                </a:cubicBezTo>
                <a:cubicBezTo>
                  <a:pt x="-11198" y="355623"/>
                  <a:pt x="3205" y="139585"/>
                  <a:pt x="0" y="0"/>
                </a:cubicBezTo>
                <a:close/>
              </a:path>
            </a:pathLst>
          </a:custGeom>
          <a:ln w="19050">
            <a:solidFill>
              <a:srgbClr val="FF7C8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光标</a:t>
            </a:r>
            <a:endParaRPr lang="en-US" altLang="zh-CN" sz="11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预测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202" name="矩形 92">
            <a:extLst>
              <a:ext uri="{FF2B5EF4-FFF2-40B4-BE49-F238E27FC236}">
                <a16:creationId xmlns:a16="http://schemas.microsoft.com/office/drawing/2014/main" id="{09D06BF2-CE1D-8F3B-A1B8-ED029E64B302}"/>
              </a:ext>
            </a:extLst>
          </p:cNvPr>
          <p:cNvSpPr/>
          <p:nvPr/>
        </p:nvSpPr>
        <p:spPr>
          <a:xfrm>
            <a:off x="9553462" y="5959688"/>
            <a:ext cx="530165" cy="453216"/>
          </a:xfrm>
          <a:custGeom>
            <a:avLst/>
            <a:gdLst>
              <a:gd name="connsiteX0" fmla="*/ 0 w 819534"/>
              <a:gd name="connsiteY0" fmla="*/ 0 h 902031"/>
              <a:gd name="connsiteX1" fmla="*/ 393376 w 819534"/>
              <a:gd name="connsiteY1" fmla="*/ 0 h 902031"/>
              <a:gd name="connsiteX2" fmla="*/ 819534 w 819534"/>
              <a:gd name="connsiteY2" fmla="*/ 0 h 902031"/>
              <a:gd name="connsiteX3" fmla="*/ 819534 w 819534"/>
              <a:gd name="connsiteY3" fmla="*/ 423955 h 902031"/>
              <a:gd name="connsiteX4" fmla="*/ 819534 w 819534"/>
              <a:gd name="connsiteY4" fmla="*/ 902031 h 902031"/>
              <a:gd name="connsiteX5" fmla="*/ 393376 w 819534"/>
              <a:gd name="connsiteY5" fmla="*/ 902031 h 902031"/>
              <a:gd name="connsiteX6" fmla="*/ 0 w 819534"/>
              <a:gd name="connsiteY6" fmla="*/ 902031 h 902031"/>
              <a:gd name="connsiteX7" fmla="*/ 0 w 819534"/>
              <a:gd name="connsiteY7" fmla="*/ 451016 h 902031"/>
              <a:gd name="connsiteX8" fmla="*/ 0 w 819534"/>
              <a:gd name="connsiteY8" fmla="*/ 0 h 90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534" h="902031" fill="none" extrusionOk="0">
                <a:moveTo>
                  <a:pt x="0" y="0"/>
                </a:moveTo>
                <a:cubicBezTo>
                  <a:pt x="140076" y="-8440"/>
                  <a:pt x="266100" y="-2720"/>
                  <a:pt x="393376" y="0"/>
                </a:cubicBezTo>
                <a:cubicBezTo>
                  <a:pt x="520652" y="2720"/>
                  <a:pt x="675234" y="-18811"/>
                  <a:pt x="819534" y="0"/>
                </a:cubicBezTo>
                <a:cubicBezTo>
                  <a:pt x="835925" y="189451"/>
                  <a:pt x="817900" y="277734"/>
                  <a:pt x="819534" y="423955"/>
                </a:cubicBezTo>
                <a:cubicBezTo>
                  <a:pt x="821168" y="570176"/>
                  <a:pt x="802992" y="756806"/>
                  <a:pt x="819534" y="902031"/>
                </a:cubicBezTo>
                <a:cubicBezTo>
                  <a:pt x="661596" y="923139"/>
                  <a:pt x="541799" y="905847"/>
                  <a:pt x="393376" y="902031"/>
                </a:cubicBezTo>
                <a:cubicBezTo>
                  <a:pt x="244953" y="898215"/>
                  <a:pt x="192361" y="900208"/>
                  <a:pt x="0" y="902031"/>
                </a:cubicBezTo>
                <a:cubicBezTo>
                  <a:pt x="-321" y="762185"/>
                  <a:pt x="309" y="551982"/>
                  <a:pt x="0" y="451016"/>
                </a:cubicBezTo>
                <a:cubicBezTo>
                  <a:pt x="-309" y="350050"/>
                  <a:pt x="772" y="151136"/>
                  <a:pt x="0" y="0"/>
                </a:cubicBezTo>
                <a:close/>
              </a:path>
              <a:path w="819534" h="902031" stroke="0" extrusionOk="0">
                <a:moveTo>
                  <a:pt x="0" y="0"/>
                </a:moveTo>
                <a:cubicBezTo>
                  <a:pt x="84473" y="10680"/>
                  <a:pt x="231730" y="9610"/>
                  <a:pt x="409767" y="0"/>
                </a:cubicBezTo>
                <a:cubicBezTo>
                  <a:pt x="587804" y="-9610"/>
                  <a:pt x="671546" y="8595"/>
                  <a:pt x="819534" y="0"/>
                </a:cubicBezTo>
                <a:cubicBezTo>
                  <a:pt x="816549" y="98323"/>
                  <a:pt x="808524" y="342228"/>
                  <a:pt x="819534" y="469056"/>
                </a:cubicBezTo>
                <a:cubicBezTo>
                  <a:pt x="830544" y="595884"/>
                  <a:pt x="815771" y="741034"/>
                  <a:pt x="819534" y="902031"/>
                </a:cubicBezTo>
                <a:cubicBezTo>
                  <a:pt x="718516" y="893066"/>
                  <a:pt x="601622" y="894580"/>
                  <a:pt x="401572" y="902031"/>
                </a:cubicBezTo>
                <a:cubicBezTo>
                  <a:pt x="201522" y="909482"/>
                  <a:pt x="151183" y="886361"/>
                  <a:pt x="0" y="902031"/>
                </a:cubicBezTo>
                <a:cubicBezTo>
                  <a:pt x="-2880" y="701973"/>
                  <a:pt x="11198" y="582489"/>
                  <a:pt x="0" y="469056"/>
                </a:cubicBezTo>
                <a:cubicBezTo>
                  <a:pt x="-11198" y="355623"/>
                  <a:pt x="3205" y="139585"/>
                  <a:pt x="0" y="0"/>
                </a:cubicBezTo>
                <a:close/>
              </a:path>
            </a:pathLst>
          </a:custGeom>
          <a:ln w="19050">
            <a:solidFill>
              <a:srgbClr val="FF7C8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研发问答</a:t>
            </a:r>
          </a:p>
        </p:txBody>
      </p:sp>
      <p:sp>
        <p:nvSpPr>
          <p:cNvPr id="1203" name="矩形 94">
            <a:extLst>
              <a:ext uri="{FF2B5EF4-FFF2-40B4-BE49-F238E27FC236}">
                <a16:creationId xmlns:a16="http://schemas.microsoft.com/office/drawing/2014/main" id="{0550A6DE-93BA-4EBA-0CF9-34D049C98C85}"/>
              </a:ext>
            </a:extLst>
          </p:cNvPr>
          <p:cNvSpPr/>
          <p:nvPr/>
        </p:nvSpPr>
        <p:spPr>
          <a:xfrm>
            <a:off x="7081842" y="5947900"/>
            <a:ext cx="525456" cy="458295"/>
          </a:xfrm>
          <a:custGeom>
            <a:avLst/>
            <a:gdLst>
              <a:gd name="connsiteX0" fmla="*/ 0 w 812254"/>
              <a:gd name="connsiteY0" fmla="*/ 0 h 912142"/>
              <a:gd name="connsiteX1" fmla="*/ 389882 w 812254"/>
              <a:gd name="connsiteY1" fmla="*/ 0 h 912142"/>
              <a:gd name="connsiteX2" fmla="*/ 812254 w 812254"/>
              <a:gd name="connsiteY2" fmla="*/ 0 h 912142"/>
              <a:gd name="connsiteX3" fmla="*/ 812254 w 812254"/>
              <a:gd name="connsiteY3" fmla="*/ 428707 h 912142"/>
              <a:gd name="connsiteX4" fmla="*/ 812254 w 812254"/>
              <a:gd name="connsiteY4" fmla="*/ 912142 h 912142"/>
              <a:gd name="connsiteX5" fmla="*/ 389882 w 812254"/>
              <a:gd name="connsiteY5" fmla="*/ 912142 h 912142"/>
              <a:gd name="connsiteX6" fmla="*/ 0 w 812254"/>
              <a:gd name="connsiteY6" fmla="*/ 912142 h 912142"/>
              <a:gd name="connsiteX7" fmla="*/ 0 w 812254"/>
              <a:gd name="connsiteY7" fmla="*/ 456071 h 912142"/>
              <a:gd name="connsiteX8" fmla="*/ 0 w 812254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4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5967" y="-375"/>
                  <a:pt x="812254" y="0"/>
                </a:cubicBezTo>
                <a:cubicBezTo>
                  <a:pt x="819458" y="178429"/>
                  <a:pt x="800988" y="243942"/>
                  <a:pt x="812254" y="428707"/>
                </a:cubicBezTo>
                <a:cubicBezTo>
                  <a:pt x="823520" y="613472"/>
                  <a:pt x="815515" y="765434"/>
                  <a:pt x="812254" y="912142"/>
                </a:cubicBezTo>
                <a:cubicBezTo>
                  <a:pt x="618722" y="931733"/>
                  <a:pt x="583112" y="903139"/>
                  <a:pt x="389882" y="912142"/>
                </a:cubicBezTo>
                <a:cubicBezTo>
                  <a:pt x="196652" y="921145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4" h="912142" stroke="0" extrusionOk="0">
                <a:moveTo>
                  <a:pt x="0" y="0"/>
                </a:moveTo>
                <a:cubicBezTo>
                  <a:pt x="107499" y="7449"/>
                  <a:pt x="290336" y="16075"/>
                  <a:pt x="406127" y="0"/>
                </a:cubicBezTo>
                <a:cubicBezTo>
                  <a:pt x="521918" y="-16075"/>
                  <a:pt x="622468" y="-17100"/>
                  <a:pt x="812254" y="0"/>
                </a:cubicBezTo>
                <a:cubicBezTo>
                  <a:pt x="823209" y="130099"/>
                  <a:pt x="797376" y="285849"/>
                  <a:pt x="812254" y="474314"/>
                </a:cubicBezTo>
                <a:cubicBezTo>
                  <a:pt x="827132" y="662779"/>
                  <a:pt x="819047" y="741023"/>
                  <a:pt x="812254" y="912142"/>
                </a:cubicBezTo>
                <a:cubicBezTo>
                  <a:pt x="693011" y="894448"/>
                  <a:pt x="484163" y="904180"/>
                  <a:pt x="398004" y="912142"/>
                </a:cubicBezTo>
                <a:cubicBezTo>
                  <a:pt x="311845" y="920105"/>
                  <a:pt x="145472" y="924073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 w="19050">
            <a:solidFill>
              <a:srgbClr val="FF7C8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代码</a:t>
            </a:r>
            <a:r>
              <a:rPr lang="zh-CN" altLang="en-US" sz="11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补全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1204" name="矩形 95">
            <a:extLst>
              <a:ext uri="{FF2B5EF4-FFF2-40B4-BE49-F238E27FC236}">
                <a16:creationId xmlns:a16="http://schemas.microsoft.com/office/drawing/2014/main" id="{37F640AF-5577-7004-4AC2-FD5C308A2239}"/>
              </a:ext>
            </a:extLst>
          </p:cNvPr>
          <p:cNvSpPr/>
          <p:nvPr/>
        </p:nvSpPr>
        <p:spPr>
          <a:xfrm>
            <a:off x="7711846" y="5956367"/>
            <a:ext cx="525456" cy="458295"/>
          </a:xfrm>
          <a:custGeom>
            <a:avLst/>
            <a:gdLst>
              <a:gd name="connsiteX0" fmla="*/ 0 w 812254"/>
              <a:gd name="connsiteY0" fmla="*/ 0 h 912142"/>
              <a:gd name="connsiteX1" fmla="*/ 389882 w 812254"/>
              <a:gd name="connsiteY1" fmla="*/ 0 h 912142"/>
              <a:gd name="connsiteX2" fmla="*/ 812254 w 812254"/>
              <a:gd name="connsiteY2" fmla="*/ 0 h 912142"/>
              <a:gd name="connsiteX3" fmla="*/ 812254 w 812254"/>
              <a:gd name="connsiteY3" fmla="*/ 428707 h 912142"/>
              <a:gd name="connsiteX4" fmla="*/ 812254 w 812254"/>
              <a:gd name="connsiteY4" fmla="*/ 912142 h 912142"/>
              <a:gd name="connsiteX5" fmla="*/ 389882 w 812254"/>
              <a:gd name="connsiteY5" fmla="*/ 912142 h 912142"/>
              <a:gd name="connsiteX6" fmla="*/ 0 w 812254"/>
              <a:gd name="connsiteY6" fmla="*/ 912142 h 912142"/>
              <a:gd name="connsiteX7" fmla="*/ 0 w 812254"/>
              <a:gd name="connsiteY7" fmla="*/ 456071 h 912142"/>
              <a:gd name="connsiteX8" fmla="*/ 0 w 812254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4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5967" y="-375"/>
                  <a:pt x="812254" y="0"/>
                </a:cubicBezTo>
                <a:cubicBezTo>
                  <a:pt x="819458" y="178429"/>
                  <a:pt x="800988" y="243942"/>
                  <a:pt x="812254" y="428707"/>
                </a:cubicBezTo>
                <a:cubicBezTo>
                  <a:pt x="823520" y="613472"/>
                  <a:pt x="815515" y="765434"/>
                  <a:pt x="812254" y="912142"/>
                </a:cubicBezTo>
                <a:cubicBezTo>
                  <a:pt x="618722" y="931733"/>
                  <a:pt x="583112" y="903139"/>
                  <a:pt x="389882" y="912142"/>
                </a:cubicBezTo>
                <a:cubicBezTo>
                  <a:pt x="196652" y="921145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4" h="912142" stroke="0" extrusionOk="0">
                <a:moveTo>
                  <a:pt x="0" y="0"/>
                </a:moveTo>
                <a:cubicBezTo>
                  <a:pt x="107499" y="7449"/>
                  <a:pt x="290336" y="16075"/>
                  <a:pt x="406127" y="0"/>
                </a:cubicBezTo>
                <a:cubicBezTo>
                  <a:pt x="521918" y="-16075"/>
                  <a:pt x="622468" y="-17100"/>
                  <a:pt x="812254" y="0"/>
                </a:cubicBezTo>
                <a:cubicBezTo>
                  <a:pt x="823209" y="130099"/>
                  <a:pt x="797376" y="285849"/>
                  <a:pt x="812254" y="474314"/>
                </a:cubicBezTo>
                <a:cubicBezTo>
                  <a:pt x="827132" y="662779"/>
                  <a:pt x="819047" y="741023"/>
                  <a:pt x="812254" y="912142"/>
                </a:cubicBezTo>
                <a:cubicBezTo>
                  <a:pt x="693011" y="894448"/>
                  <a:pt x="484163" y="904180"/>
                  <a:pt x="398004" y="912142"/>
                </a:cubicBezTo>
                <a:cubicBezTo>
                  <a:pt x="311845" y="920105"/>
                  <a:pt x="145472" y="924073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 w="19050">
            <a:solidFill>
              <a:srgbClr val="FF7C8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代码生成</a:t>
            </a:r>
          </a:p>
        </p:txBody>
      </p:sp>
      <p:sp>
        <p:nvSpPr>
          <p:cNvPr id="1205" name="矩形 97">
            <a:extLst>
              <a:ext uri="{FF2B5EF4-FFF2-40B4-BE49-F238E27FC236}">
                <a16:creationId xmlns:a16="http://schemas.microsoft.com/office/drawing/2014/main" id="{8067E937-1526-C4BF-CED3-18E0377135F1}"/>
              </a:ext>
            </a:extLst>
          </p:cNvPr>
          <p:cNvSpPr/>
          <p:nvPr/>
        </p:nvSpPr>
        <p:spPr>
          <a:xfrm>
            <a:off x="8331581" y="5956327"/>
            <a:ext cx="525457" cy="458295"/>
          </a:xfrm>
          <a:custGeom>
            <a:avLst/>
            <a:gdLst>
              <a:gd name="connsiteX0" fmla="*/ 0 w 812255"/>
              <a:gd name="connsiteY0" fmla="*/ 0 h 912142"/>
              <a:gd name="connsiteX1" fmla="*/ 389882 w 812255"/>
              <a:gd name="connsiteY1" fmla="*/ 0 h 912142"/>
              <a:gd name="connsiteX2" fmla="*/ 812255 w 812255"/>
              <a:gd name="connsiteY2" fmla="*/ 0 h 912142"/>
              <a:gd name="connsiteX3" fmla="*/ 812255 w 812255"/>
              <a:gd name="connsiteY3" fmla="*/ 428707 h 912142"/>
              <a:gd name="connsiteX4" fmla="*/ 812255 w 812255"/>
              <a:gd name="connsiteY4" fmla="*/ 912142 h 912142"/>
              <a:gd name="connsiteX5" fmla="*/ 389882 w 812255"/>
              <a:gd name="connsiteY5" fmla="*/ 912142 h 912142"/>
              <a:gd name="connsiteX6" fmla="*/ 0 w 812255"/>
              <a:gd name="connsiteY6" fmla="*/ 912142 h 912142"/>
              <a:gd name="connsiteX7" fmla="*/ 0 w 812255"/>
              <a:gd name="connsiteY7" fmla="*/ 456071 h 912142"/>
              <a:gd name="connsiteX8" fmla="*/ 0 w 812255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5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3634" y="-10037"/>
                  <a:pt x="812255" y="0"/>
                </a:cubicBezTo>
                <a:cubicBezTo>
                  <a:pt x="819459" y="178429"/>
                  <a:pt x="800989" y="243942"/>
                  <a:pt x="812255" y="428707"/>
                </a:cubicBezTo>
                <a:cubicBezTo>
                  <a:pt x="823521" y="613472"/>
                  <a:pt x="815516" y="765434"/>
                  <a:pt x="812255" y="912142"/>
                </a:cubicBezTo>
                <a:cubicBezTo>
                  <a:pt x="620894" y="896903"/>
                  <a:pt x="586949" y="911033"/>
                  <a:pt x="389882" y="912142"/>
                </a:cubicBezTo>
                <a:cubicBezTo>
                  <a:pt x="192815" y="913251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5" h="912142" stroke="0" extrusionOk="0">
                <a:moveTo>
                  <a:pt x="0" y="0"/>
                </a:moveTo>
                <a:cubicBezTo>
                  <a:pt x="106243" y="-3121"/>
                  <a:pt x="284105" y="12584"/>
                  <a:pt x="406128" y="0"/>
                </a:cubicBezTo>
                <a:cubicBezTo>
                  <a:pt x="528151" y="-12584"/>
                  <a:pt x="622469" y="-17100"/>
                  <a:pt x="812255" y="0"/>
                </a:cubicBezTo>
                <a:cubicBezTo>
                  <a:pt x="823210" y="130099"/>
                  <a:pt x="797377" y="285849"/>
                  <a:pt x="812255" y="474314"/>
                </a:cubicBezTo>
                <a:cubicBezTo>
                  <a:pt x="827133" y="662779"/>
                  <a:pt x="819048" y="741023"/>
                  <a:pt x="812255" y="912142"/>
                </a:cubicBezTo>
                <a:cubicBezTo>
                  <a:pt x="693012" y="894448"/>
                  <a:pt x="484164" y="904180"/>
                  <a:pt x="398005" y="912142"/>
                </a:cubicBezTo>
                <a:cubicBezTo>
                  <a:pt x="311846" y="920105"/>
                  <a:pt x="150167" y="929051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 w="19050">
            <a:solidFill>
              <a:srgbClr val="FF7C8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缺陷修复</a:t>
            </a:r>
          </a:p>
        </p:txBody>
      </p:sp>
    </p:spTree>
    <p:extLst>
      <p:ext uri="{BB962C8B-B14F-4D97-AF65-F5344CB8AC3E}">
        <p14:creationId xmlns:p14="http://schemas.microsoft.com/office/powerpoint/2010/main" val="22356784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D31DD-D241-FEF7-A953-73AEE2A2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CDE45-FA89-CDC6-E054-5CE2307D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71428"/>
            <a:ext cx="10972800" cy="533400"/>
          </a:xfrm>
        </p:spPr>
        <p:txBody>
          <a:bodyPr/>
          <a:lstStyle/>
          <a:p>
            <a:r>
              <a:rPr lang="zh-CN" altLang="en-US" sz="2800" b="1" dirty="0"/>
              <a:t>下游任务应用场景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0F11F08-7A92-7415-7518-D2DB05FC2727}"/>
              </a:ext>
            </a:extLst>
          </p:cNvPr>
          <p:cNvSpPr txBox="1"/>
          <p:nvPr/>
        </p:nvSpPr>
        <p:spPr>
          <a:xfrm>
            <a:off x="699746" y="3135682"/>
            <a:ext cx="37168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C00000"/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光标预测</a:t>
            </a:r>
            <a:r>
              <a:rPr lang="en-US" altLang="zh-CN" sz="1600" b="1" dirty="0">
                <a:solidFill>
                  <a:srgbClr val="C00000"/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/</a:t>
            </a:r>
            <a:r>
              <a:rPr lang="zh-CN" altLang="en-US" sz="1600" b="1" dirty="0">
                <a:solidFill>
                  <a:srgbClr val="C00000"/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代码补全</a:t>
            </a:r>
            <a:r>
              <a:rPr lang="zh-CN" altLang="en-US" sz="1600" b="1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：</a:t>
            </a:r>
            <a:r>
              <a:rPr lang="zh-CN" altLang="en-US" sz="1600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实现跨行、连续代码补全，程序员只需</a:t>
            </a:r>
            <a:r>
              <a:rPr lang="zh-CN" altLang="en-US" sz="1600" b="1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连续</a:t>
            </a:r>
            <a:r>
              <a:rPr lang="en-US" altLang="zh-CN" sz="1600" b="1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tab</a:t>
            </a:r>
            <a:r>
              <a:rPr lang="zh-CN" altLang="en-US" sz="1600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，就能连续补全跨行代码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EEF40B-7BC8-D079-F3F2-F3B50B8F0F94}"/>
              </a:ext>
            </a:extLst>
          </p:cNvPr>
          <p:cNvSpPr/>
          <p:nvPr/>
        </p:nvSpPr>
        <p:spPr>
          <a:xfrm>
            <a:off x="12560300" y="1173520"/>
            <a:ext cx="5562600" cy="3562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5464DF7-D174-D90A-B7E0-5F9E0892B745}"/>
              </a:ext>
            </a:extLst>
          </p:cNvPr>
          <p:cNvSpPr/>
          <p:nvPr/>
        </p:nvSpPr>
        <p:spPr>
          <a:xfrm>
            <a:off x="12778898" y="1400000"/>
            <a:ext cx="4409281" cy="15875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EA63B34-1793-BFC1-73E9-21F1953BCBCC}"/>
              </a:ext>
            </a:extLst>
          </p:cNvPr>
          <p:cNvSpPr/>
          <p:nvPr/>
        </p:nvSpPr>
        <p:spPr>
          <a:xfrm>
            <a:off x="12778898" y="1705855"/>
            <a:ext cx="4034631" cy="15875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C9A9201-98E0-F812-0CBB-F232E3E765C1}"/>
              </a:ext>
            </a:extLst>
          </p:cNvPr>
          <p:cNvSpPr/>
          <p:nvPr/>
        </p:nvSpPr>
        <p:spPr>
          <a:xfrm>
            <a:off x="12778897" y="2011710"/>
            <a:ext cx="1819753" cy="15875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A4E083-9F75-FED8-CF81-624E73EBC927}"/>
              </a:ext>
            </a:extLst>
          </p:cNvPr>
          <p:cNvSpPr/>
          <p:nvPr/>
        </p:nvSpPr>
        <p:spPr>
          <a:xfrm>
            <a:off x="12778897" y="2297460"/>
            <a:ext cx="2276953" cy="15875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ACDC5D4-737E-719D-F5FE-68EBD6ACE387}"/>
              </a:ext>
            </a:extLst>
          </p:cNvPr>
          <p:cNvSpPr/>
          <p:nvPr/>
        </p:nvSpPr>
        <p:spPr>
          <a:xfrm>
            <a:off x="12778896" y="3135682"/>
            <a:ext cx="2276953" cy="15875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90F5367-A49B-A788-EC49-401BB16F8D01}"/>
              </a:ext>
            </a:extLst>
          </p:cNvPr>
          <p:cNvSpPr/>
          <p:nvPr/>
        </p:nvSpPr>
        <p:spPr>
          <a:xfrm>
            <a:off x="12778895" y="3441537"/>
            <a:ext cx="2886555" cy="15875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D70DCB1-842D-1700-3FB8-3DD4FCA27F8D}"/>
              </a:ext>
            </a:extLst>
          </p:cNvPr>
          <p:cNvSpPr/>
          <p:nvPr/>
        </p:nvSpPr>
        <p:spPr>
          <a:xfrm>
            <a:off x="12778895" y="3727287"/>
            <a:ext cx="1229205" cy="15875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3B4EC8B-71DB-C203-976B-6D8946A070AA}"/>
              </a:ext>
            </a:extLst>
          </p:cNvPr>
          <p:cNvSpPr/>
          <p:nvPr/>
        </p:nvSpPr>
        <p:spPr>
          <a:xfrm>
            <a:off x="14322235" y="3732707"/>
            <a:ext cx="962216" cy="15333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8D23BC1-8B37-139E-F602-A5DE241C2296}"/>
              </a:ext>
            </a:extLst>
          </p:cNvPr>
          <p:cNvSpPr/>
          <p:nvPr/>
        </p:nvSpPr>
        <p:spPr>
          <a:xfrm>
            <a:off x="12778894" y="4055957"/>
            <a:ext cx="3282795" cy="15333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F8BD6E9-A0F0-81C2-CEEA-F4E9F6830C4D}"/>
              </a:ext>
            </a:extLst>
          </p:cNvPr>
          <p:cNvSpPr/>
          <p:nvPr/>
        </p:nvSpPr>
        <p:spPr>
          <a:xfrm>
            <a:off x="12778894" y="4387895"/>
            <a:ext cx="4409280" cy="15333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3EF7956-7DFB-0124-DC20-93E4C017F546}"/>
              </a:ext>
            </a:extLst>
          </p:cNvPr>
          <p:cNvSpPr/>
          <p:nvPr/>
        </p:nvSpPr>
        <p:spPr>
          <a:xfrm>
            <a:off x="14784511" y="2009602"/>
            <a:ext cx="962216" cy="15333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1C952BC-0E76-EC83-3218-D5DFB593D74D}"/>
              </a:ext>
            </a:extLst>
          </p:cNvPr>
          <p:cNvSpPr/>
          <p:nvPr/>
        </p:nvSpPr>
        <p:spPr>
          <a:xfrm>
            <a:off x="15851313" y="2013899"/>
            <a:ext cx="962216" cy="15333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02949D-DFEC-E117-DA33-22AC1B7B9AE9}"/>
              </a:ext>
            </a:extLst>
          </p:cNvPr>
          <p:cNvSpPr/>
          <p:nvPr/>
        </p:nvSpPr>
        <p:spPr>
          <a:xfrm>
            <a:off x="15284451" y="2290976"/>
            <a:ext cx="2462308" cy="16641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数据 69">
            <a:extLst>
              <a:ext uri="{FF2B5EF4-FFF2-40B4-BE49-F238E27FC236}">
                <a16:creationId xmlns:a16="http://schemas.microsoft.com/office/drawing/2014/main" id="{6D9A0B8D-2BBE-DACC-3D80-C00C391BA09B}"/>
              </a:ext>
            </a:extLst>
          </p:cNvPr>
          <p:cNvSpPr/>
          <p:nvPr/>
        </p:nvSpPr>
        <p:spPr>
          <a:xfrm>
            <a:off x="14114078" y="3662453"/>
            <a:ext cx="102178" cy="288418"/>
          </a:xfrm>
          <a:prstGeom prst="flowChartInputOut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7FA4857-F16F-52B0-5D9D-603170E364F6}"/>
              </a:ext>
            </a:extLst>
          </p:cNvPr>
          <p:cNvSpPr/>
          <p:nvPr/>
        </p:nvSpPr>
        <p:spPr>
          <a:xfrm>
            <a:off x="14322235" y="3729996"/>
            <a:ext cx="962216" cy="15333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A7342109-81FA-6514-68D6-D948E8881E81}"/>
              </a:ext>
            </a:extLst>
          </p:cNvPr>
          <p:cNvSpPr/>
          <p:nvPr/>
        </p:nvSpPr>
        <p:spPr>
          <a:xfrm>
            <a:off x="12778894" y="4053247"/>
            <a:ext cx="3282794" cy="15333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F295589-84FE-5E1E-47B9-1DB5EA13A08B}"/>
              </a:ext>
            </a:extLst>
          </p:cNvPr>
          <p:cNvSpPr/>
          <p:nvPr/>
        </p:nvSpPr>
        <p:spPr>
          <a:xfrm>
            <a:off x="12778894" y="4382851"/>
            <a:ext cx="4409280" cy="15333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536AA4F-9682-E7CF-8AD2-2D7B7F3E55A0}"/>
              </a:ext>
            </a:extLst>
          </p:cNvPr>
          <p:cNvSpPr/>
          <p:nvPr/>
        </p:nvSpPr>
        <p:spPr>
          <a:xfrm>
            <a:off x="14784511" y="2009602"/>
            <a:ext cx="962216" cy="15333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F62282D0-7DFC-7637-1C8B-D43F21DE17A7}"/>
              </a:ext>
            </a:extLst>
          </p:cNvPr>
          <p:cNvSpPr/>
          <p:nvPr/>
        </p:nvSpPr>
        <p:spPr>
          <a:xfrm>
            <a:off x="15851313" y="2013899"/>
            <a:ext cx="962216" cy="15333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8FE82C5-F311-570C-84CD-804478EE7664}"/>
              </a:ext>
            </a:extLst>
          </p:cNvPr>
          <p:cNvSpPr/>
          <p:nvPr/>
        </p:nvSpPr>
        <p:spPr>
          <a:xfrm>
            <a:off x="15284451" y="2293310"/>
            <a:ext cx="2462308" cy="1664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65089896-C85E-3246-E033-C2C0A3271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3" y="773661"/>
            <a:ext cx="3423858" cy="22825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4420C6-AE31-26D1-4F00-2F95346020C5}"/>
              </a:ext>
            </a:extLst>
          </p:cNvPr>
          <p:cNvSpPr txBox="1"/>
          <p:nvPr/>
        </p:nvSpPr>
        <p:spPr>
          <a:xfrm>
            <a:off x="5021500" y="3111266"/>
            <a:ext cx="299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之前在重构公共组件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，正在依次修改与之存在依赖的调用方。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CF8EBB0-173C-7202-395A-828A60F51F4B}"/>
              </a:ext>
            </a:extLst>
          </p:cNvPr>
          <p:cNvSpPr/>
          <p:nvPr/>
        </p:nvSpPr>
        <p:spPr>
          <a:xfrm>
            <a:off x="5047734" y="821008"/>
            <a:ext cx="2977929" cy="354964"/>
          </a:xfrm>
          <a:prstGeom prst="wedgeRectCallout">
            <a:avLst>
              <a:gd name="adj1" fmla="val 57657"/>
              <a:gd name="adj2" fmla="val 5046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Require: Intention Context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B21A3E-4964-A560-2CB4-AE6B4B263331}"/>
              </a:ext>
            </a:extLst>
          </p:cNvPr>
          <p:cNvSpPr txBox="1"/>
          <p:nvPr/>
        </p:nvSpPr>
        <p:spPr>
          <a:xfrm>
            <a:off x="5058230" y="1557090"/>
            <a:ext cx="29241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局部重构代码，使得下游模块适配重构组件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5EEBDC-5811-E67B-A32B-879429D56B82}"/>
              </a:ext>
            </a:extLst>
          </p:cNvPr>
          <p:cNvSpPr txBox="1"/>
          <p:nvPr/>
        </p:nvSpPr>
        <p:spPr>
          <a:xfrm>
            <a:off x="5009642" y="2206420"/>
            <a:ext cx="2951056" cy="595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src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/components/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login.ts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 -&gt;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userCheck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()</a:t>
            </a:r>
            <a:b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</a:b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src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/components/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utils.ts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 -&gt;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isEmailValid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()</a:t>
            </a:r>
            <a:b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</a:b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src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/pages/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login.vue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9CDFE9-F342-A765-3720-7E3F9DEDF161}"/>
              </a:ext>
            </a:extLst>
          </p:cNvPr>
          <p:cNvSpPr/>
          <p:nvPr/>
        </p:nvSpPr>
        <p:spPr>
          <a:xfrm>
            <a:off x="8595432" y="220277"/>
            <a:ext cx="3286728" cy="62736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sp>
        <p:nvSpPr>
          <p:cNvPr id="26" name="对话气泡: 矩形 41">
            <a:extLst>
              <a:ext uri="{FF2B5EF4-FFF2-40B4-BE49-F238E27FC236}">
                <a16:creationId xmlns:a16="http://schemas.microsoft.com/office/drawing/2014/main" id="{65D9D1EF-9DB0-53C2-4129-8CEA33D13818}"/>
              </a:ext>
            </a:extLst>
          </p:cNvPr>
          <p:cNvSpPr/>
          <p:nvPr/>
        </p:nvSpPr>
        <p:spPr>
          <a:xfrm>
            <a:off x="8801815" y="804466"/>
            <a:ext cx="2953837" cy="515994"/>
          </a:xfrm>
          <a:prstGeom prst="wedgeRectCallout">
            <a:avLst>
              <a:gd name="adj1" fmla="val 57571"/>
              <a:gd name="adj2" fmla="val -1452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生成代码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+ [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指令：在这里添加登录界面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]</a:t>
            </a:r>
          </a:p>
        </p:txBody>
      </p:sp>
      <p:sp>
        <p:nvSpPr>
          <p:cNvPr id="27" name="对话气泡: 矩形 69">
            <a:extLst>
              <a:ext uri="{FF2B5EF4-FFF2-40B4-BE49-F238E27FC236}">
                <a16:creationId xmlns:a16="http://schemas.microsoft.com/office/drawing/2014/main" id="{EB474B11-7CB7-82A6-3301-8A2D0EF58BDE}"/>
              </a:ext>
            </a:extLst>
          </p:cNvPr>
          <p:cNvSpPr/>
          <p:nvPr/>
        </p:nvSpPr>
        <p:spPr>
          <a:xfrm>
            <a:off x="8770632" y="1464344"/>
            <a:ext cx="2960168" cy="2166059"/>
          </a:xfrm>
          <a:prstGeom prst="wedgeRectCallout">
            <a:avLst>
              <a:gd name="adj1" fmla="val -58194"/>
              <a:gd name="adj2" fmla="val -32362"/>
            </a:avLst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E788A5F-FBDF-43F1-27B3-4EF9FE0CC001}"/>
              </a:ext>
            </a:extLst>
          </p:cNvPr>
          <p:cNvSpPr txBox="1"/>
          <p:nvPr/>
        </p:nvSpPr>
        <p:spPr>
          <a:xfrm>
            <a:off x="8776962" y="1464409"/>
            <a:ext cx="2953837" cy="283780"/>
          </a:xfrm>
          <a:prstGeom prst="rect">
            <a:avLst/>
          </a:prstGeom>
          <a:gradFill>
            <a:gsLst>
              <a:gs pos="0">
                <a:srgbClr val="4874CB"/>
              </a:gs>
              <a:gs pos="100000">
                <a:srgbClr val="4873CB"/>
              </a:gs>
            </a:gsLst>
            <a:lin ang="27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MiSans Light" panose="00000400000000000000" charset="-122"/>
                <a:ea typeface="MiSans Light" panose="00000400000000000000" charset="-122"/>
              </a:rPr>
              <a:t>生成代码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3D2AD71-7CFD-5773-73AA-E7D0B560CB4D}"/>
              </a:ext>
            </a:extLst>
          </p:cNvPr>
          <p:cNvSpPr txBox="1"/>
          <p:nvPr/>
        </p:nvSpPr>
        <p:spPr>
          <a:xfrm>
            <a:off x="8756324" y="1800024"/>
            <a:ext cx="2953837" cy="173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src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/components/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login.ts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 -&gt; 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userCheck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()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：</a:t>
            </a:r>
            <a:b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</a:b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使用用户自定义的相关模块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isEmailValid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，并适配新版参数。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  <a:p>
            <a:pPr algn="just"/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src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/pages/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login.vue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：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按照用户指令，添加登录界面的提交逻辑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…</a:t>
            </a:r>
          </a:p>
          <a:p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src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/router.js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：</a:t>
            </a:r>
            <a:b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</a:b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按照用户指令，添加登录界面的路由，指向对应的前端组件。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DE990D-34CE-7121-5B50-1AB7B201B5B6}"/>
              </a:ext>
            </a:extLst>
          </p:cNvPr>
          <p:cNvSpPr txBox="1"/>
          <p:nvPr/>
        </p:nvSpPr>
        <p:spPr>
          <a:xfrm>
            <a:off x="5027899" y="2832507"/>
            <a:ext cx="2977929" cy="283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行为链分析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6590A0-B7A9-5A16-5E08-80CADB8F6698}"/>
              </a:ext>
            </a:extLst>
          </p:cNvPr>
          <p:cNvSpPr txBox="1"/>
          <p:nvPr/>
        </p:nvSpPr>
        <p:spPr>
          <a:xfrm>
            <a:off x="8583599" y="225160"/>
            <a:ext cx="3286728" cy="3405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智能体    开发者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4DD04-6BF6-0C72-5142-CCA612A24D52}"/>
              </a:ext>
            </a:extLst>
          </p:cNvPr>
          <p:cNvSpPr txBox="1"/>
          <p:nvPr/>
        </p:nvSpPr>
        <p:spPr>
          <a:xfrm>
            <a:off x="4830291" y="225160"/>
            <a:ext cx="3286728" cy="340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VirtualMe  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智能体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531B5E-619F-202F-65C4-9A5ED49BAF4C}"/>
              </a:ext>
            </a:extLst>
          </p:cNvPr>
          <p:cNvSpPr txBox="1"/>
          <p:nvPr/>
        </p:nvSpPr>
        <p:spPr>
          <a:xfrm>
            <a:off x="5027899" y="1242576"/>
            <a:ext cx="2981659" cy="283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开发者当前任务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C74B3B-3E55-5CD7-B223-605B618E705A}"/>
              </a:ext>
            </a:extLst>
          </p:cNvPr>
          <p:cNvSpPr txBox="1"/>
          <p:nvPr/>
        </p:nvSpPr>
        <p:spPr>
          <a:xfrm>
            <a:off x="5009870" y="1869490"/>
            <a:ext cx="2998416" cy="283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操作工件预测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9F9C2B-673D-A739-C40C-2CD3B954F132}"/>
              </a:ext>
            </a:extLst>
          </p:cNvPr>
          <p:cNvSpPr/>
          <p:nvPr/>
        </p:nvSpPr>
        <p:spPr>
          <a:xfrm>
            <a:off x="4836622" y="225160"/>
            <a:ext cx="3286728" cy="626877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sp>
        <p:nvSpPr>
          <p:cNvPr id="40" name="对话气泡: 矩形 39">
            <a:extLst>
              <a:ext uri="{FF2B5EF4-FFF2-40B4-BE49-F238E27FC236}">
                <a16:creationId xmlns:a16="http://schemas.microsoft.com/office/drawing/2014/main" id="{64B534BA-1DBE-C585-F7FC-9CDE542B0BB5}"/>
              </a:ext>
            </a:extLst>
          </p:cNvPr>
          <p:cNvSpPr/>
          <p:nvPr/>
        </p:nvSpPr>
        <p:spPr>
          <a:xfrm>
            <a:off x="5028302" y="1269734"/>
            <a:ext cx="2977929" cy="2362924"/>
          </a:xfrm>
          <a:prstGeom prst="wedgeRectCallout">
            <a:avLst>
              <a:gd name="adj1" fmla="val -53753"/>
              <a:gd name="adj2" fmla="val -20844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0596D3-AFE2-9156-8645-F2ADD03C8860}"/>
              </a:ext>
            </a:extLst>
          </p:cNvPr>
          <p:cNvSpPr txBox="1"/>
          <p:nvPr/>
        </p:nvSpPr>
        <p:spPr>
          <a:xfrm>
            <a:off x="676932" y="4035512"/>
            <a:ext cx="3514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C00000"/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代码生成</a:t>
            </a:r>
            <a:r>
              <a:rPr lang="zh-CN" altLang="en-US" sz="1600" b="1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：</a:t>
            </a:r>
            <a:r>
              <a:rPr lang="zh-CN" altLang="en-US" sz="1600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实现跨文件、高适配的代码生成。程序员</a:t>
            </a:r>
            <a:r>
              <a:rPr lang="zh-CN" altLang="en-US" sz="1600" b="1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不需要写明潜在意图</a:t>
            </a:r>
            <a:r>
              <a:rPr lang="zh-CN" altLang="en-US" sz="1600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，大模型在深度理解代码结构和用户动作意图的基础上，完成</a:t>
            </a:r>
            <a:r>
              <a:rPr lang="zh-CN" altLang="en-US" sz="1600" b="1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跨文件代码生成</a:t>
            </a:r>
          </a:p>
        </p:txBody>
      </p:sp>
      <p:pic>
        <p:nvPicPr>
          <p:cNvPr id="19" name="Picture 6" descr="LLM Chatbot">
            <a:extLst>
              <a:ext uri="{FF2B5EF4-FFF2-40B4-BE49-F238E27FC236}">
                <a16:creationId xmlns:a16="http://schemas.microsoft.com/office/drawing/2014/main" id="{BD4B65B2-7C5D-B05D-726A-C6FCEF83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95" y="1340321"/>
            <a:ext cx="407868" cy="4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BD9FBA1C-EF33-EDE8-D9EB-D94C67AF3E0C}"/>
              </a:ext>
            </a:extLst>
          </p:cNvPr>
          <p:cNvSpPr/>
          <p:nvPr/>
        </p:nvSpPr>
        <p:spPr>
          <a:xfrm>
            <a:off x="5094732" y="3776030"/>
            <a:ext cx="2873753" cy="251797"/>
          </a:xfrm>
          <a:prstGeom prst="wedgeRectCallout">
            <a:avLst>
              <a:gd name="adj1" fmla="val 57657"/>
              <a:gd name="adj2" fmla="val 5046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Require: User Analysis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3353C3-6B4B-86B4-FBF5-C11AA68172E6}"/>
              </a:ext>
            </a:extLst>
          </p:cNvPr>
          <p:cNvSpPr txBox="1"/>
          <p:nvPr/>
        </p:nvSpPr>
        <p:spPr>
          <a:xfrm>
            <a:off x="5115918" y="4298178"/>
            <a:ext cx="28218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Debug after dev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0F6AAA-65EB-E0EB-DCAB-EEF04F0B184D}"/>
              </a:ext>
            </a:extLst>
          </p:cNvPr>
          <p:cNvSpPr txBox="1"/>
          <p:nvPr/>
        </p:nvSpPr>
        <p:spPr>
          <a:xfrm>
            <a:off x="5074581" y="4758787"/>
            <a:ext cx="2847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libs/…/libhilog.z.so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CMakeLists.txt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46C598-80A1-7B16-03BA-905BB3AB010F}"/>
              </a:ext>
            </a:extLst>
          </p:cNvPr>
          <p:cNvSpPr txBox="1"/>
          <p:nvPr/>
        </p:nvSpPr>
        <p:spPr>
          <a:xfrm>
            <a:off x="5068214" y="5367594"/>
            <a:ext cx="28441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OpenHarmony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应用开发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270FB04-9994-6E60-A98C-A0B5E0CE563F}"/>
              </a:ext>
            </a:extLst>
          </p:cNvPr>
          <p:cNvSpPr txBox="1"/>
          <p:nvPr/>
        </p:nvSpPr>
        <p:spPr>
          <a:xfrm>
            <a:off x="5085551" y="5846079"/>
            <a:ext cx="28441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新手，编译构建相关问题较多，对于项目配置不熟练，缺少对应知识</a:t>
            </a:r>
          </a:p>
        </p:txBody>
      </p:sp>
      <p:sp>
        <p:nvSpPr>
          <p:cNvPr id="44" name="对话气泡: 矩形 41">
            <a:extLst>
              <a:ext uri="{FF2B5EF4-FFF2-40B4-BE49-F238E27FC236}">
                <a16:creationId xmlns:a16="http://schemas.microsoft.com/office/drawing/2014/main" id="{841F954D-9903-F35D-15B3-128B656FD6E2}"/>
              </a:ext>
            </a:extLst>
          </p:cNvPr>
          <p:cNvSpPr/>
          <p:nvPr/>
        </p:nvSpPr>
        <p:spPr>
          <a:xfrm>
            <a:off x="8821126" y="3727287"/>
            <a:ext cx="2889034" cy="443345"/>
          </a:xfrm>
          <a:prstGeom prst="wedgeRectCallout">
            <a:avLst>
              <a:gd name="adj1" fmla="val 60648"/>
              <a:gd name="adj2" fmla="val 1669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#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解决报错：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cannot find library libhilog_ndk.z.so</a:t>
            </a:r>
          </a:p>
        </p:txBody>
      </p:sp>
      <p:sp>
        <p:nvSpPr>
          <p:cNvPr id="45" name="对话气泡: 矩形 69">
            <a:extLst>
              <a:ext uri="{FF2B5EF4-FFF2-40B4-BE49-F238E27FC236}">
                <a16:creationId xmlns:a16="http://schemas.microsoft.com/office/drawing/2014/main" id="{163E83A4-8209-5732-3806-7C263679C612}"/>
              </a:ext>
            </a:extLst>
          </p:cNvPr>
          <p:cNvSpPr/>
          <p:nvPr/>
        </p:nvSpPr>
        <p:spPr>
          <a:xfrm>
            <a:off x="8799005" y="4272745"/>
            <a:ext cx="2911155" cy="1755943"/>
          </a:xfrm>
          <a:prstGeom prst="wedgeRectCallout">
            <a:avLst>
              <a:gd name="adj1" fmla="val -58194"/>
              <a:gd name="adj2" fmla="val -32362"/>
            </a:avLst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44F1FD9-2A10-3EC0-01E3-95BF056F7A8A}"/>
              </a:ext>
            </a:extLst>
          </p:cNvPr>
          <p:cNvSpPr txBox="1"/>
          <p:nvPr/>
        </p:nvSpPr>
        <p:spPr>
          <a:xfrm>
            <a:off x="8803497" y="4272744"/>
            <a:ext cx="2907488" cy="276999"/>
          </a:xfrm>
          <a:prstGeom prst="rect">
            <a:avLst/>
          </a:prstGeom>
          <a:gradFill>
            <a:gsLst>
              <a:gs pos="0">
                <a:srgbClr val="4874CB"/>
              </a:gs>
              <a:gs pos="100000">
                <a:srgbClr val="4873CB"/>
              </a:gs>
            </a:gsLst>
            <a:lin ang="27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MiSans Light" panose="00000400000000000000" charset="-122"/>
                <a:ea typeface="MiSans Light" panose="00000400000000000000" charset="-122"/>
              </a:rPr>
              <a:t>研发问答</a:t>
            </a:r>
            <a:r>
              <a:rPr lang="en-US" altLang="zh-CN" sz="1200" b="1" dirty="0">
                <a:solidFill>
                  <a:schemeClr val="bg1"/>
                </a:solidFill>
                <a:latin typeface="MiSans Light" panose="00000400000000000000" charset="-122"/>
                <a:ea typeface="MiSans Light" panose="00000400000000000000" charset="-122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MiSans Light" panose="00000400000000000000" charset="-122"/>
                <a:ea typeface="MiSans Light" panose="00000400000000000000" charset="-122"/>
              </a:rPr>
              <a:t>问题修复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33AD1E0-9154-B768-7A7B-BDC975AE8C2D}"/>
              </a:ext>
            </a:extLst>
          </p:cNvPr>
          <p:cNvSpPr txBox="1"/>
          <p:nvPr/>
        </p:nvSpPr>
        <p:spPr>
          <a:xfrm>
            <a:off x="8788857" y="4510816"/>
            <a:ext cx="2921303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该错误可能与您刚刚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移动和修改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NDK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库文件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导致的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……</a:t>
            </a:r>
          </a:p>
          <a:p>
            <a:pPr algn="just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库文件名和位置修改的风险：手动修改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NDK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库文件名或位置可能导致更多依赖问题。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  <a:p>
            <a:pPr algn="just"/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恢复默认库文件名和位置：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  <a:p>
            <a:pPr algn="just"/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……</a:t>
            </a:r>
          </a:p>
          <a:p>
            <a:pPr algn="just"/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建议您阅读官方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NDK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文档新手指南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&lt;URL&gt;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，这能帮助您理解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NDK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项目如何配置。</a:t>
            </a:r>
          </a:p>
          <a:p>
            <a:pPr algn="just"/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</p:txBody>
      </p:sp>
      <p:sp>
        <p:nvSpPr>
          <p:cNvPr id="50" name="对话气泡: 矩形 74">
            <a:extLst>
              <a:ext uri="{FF2B5EF4-FFF2-40B4-BE49-F238E27FC236}">
                <a16:creationId xmlns:a16="http://schemas.microsoft.com/office/drawing/2014/main" id="{DFEEBAF9-598E-D297-37AB-C20F1CE285F5}"/>
              </a:ext>
            </a:extLst>
          </p:cNvPr>
          <p:cNvSpPr/>
          <p:nvPr/>
        </p:nvSpPr>
        <p:spPr>
          <a:xfrm>
            <a:off x="8821127" y="6106242"/>
            <a:ext cx="2889034" cy="261610"/>
          </a:xfrm>
          <a:prstGeom prst="wedgeRectCallout">
            <a:avLst>
              <a:gd name="adj1" fmla="val 59708"/>
              <a:gd name="adj2" fmla="val -2039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原来是这样，问题解决了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DEBE5-0397-7F61-03DE-E021E072EDCB}"/>
              </a:ext>
            </a:extLst>
          </p:cNvPr>
          <p:cNvSpPr txBox="1"/>
          <p:nvPr/>
        </p:nvSpPr>
        <p:spPr>
          <a:xfrm>
            <a:off x="5079708" y="4075074"/>
            <a:ext cx="287735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开发者当前任务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93729BD-8517-D69B-B4FC-AEECC36DA549}"/>
              </a:ext>
            </a:extLst>
          </p:cNvPr>
          <p:cNvSpPr txBox="1"/>
          <p:nvPr/>
        </p:nvSpPr>
        <p:spPr>
          <a:xfrm>
            <a:off x="5062635" y="4519782"/>
            <a:ext cx="289352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操作工件预测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008516D-D3DF-2D94-DBE0-97B560FFCDA6}"/>
              </a:ext>
            </a:extLst>
          </p:cNvPr>
          <p:cNvSpPr txBox="1"/>
          <p:nvPr/>
        </p:nvSpPr>
        <p:spPr>
          <a:xfrm>
            <a:off x="5073293" y="5148845"/>
            <a:ext cx="287375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开发者类型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3D03004-A080-0396-26CB-44475023245B}"/>
              </a:ext>
            </a:extLst>
          </p:cNvPr>
          <p:cNvSpPr txBox="1"/>
          <p:nvPr/>
        </p:nvSpPr>
        <p:spPr>
          <a:xfrm>
            <a:off x="5074581" y="5604478"/>
            <a:ext cx="287375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Light" panose="00000400000000000000" charset="-122"/>
                <a:ea typeface="MiSans Light" panose="00000400000000000000" charset="-122"/>
              </a:rPr>
              <a:t>开发者能力</a:t>
            </a:r>
          </a:p>
        </p:txBody>
      </p:sp>
      <p:sp>
        <p:nvSpPr>
          <p:cNvPr id="81" name="对话气泡: 矩形 80">
            <a:extLst>
              <a:ext uri="{FF2B5EF4-FFF2-40B4-BE49-F238E27FC236}">
                <a16:creationId xmlns:a16="http://schemas.microsoft.com/office/drawing/2014/main" id="{0615148D-01B7-B5CD-BFF8-83540D5CFCCA}"/>
              </a:ext>
            </a:extLst>
          </p:cNvPr>
          <p:cNvSpPr/>
          <p:nvPr/>
        </p:nvSpPr>
        <p:spPr>
          <a:xfrm>
            <a:off x="5080948" y="4094339"/>
            <a:ext cx="2873753" cy="2220102"/>
          </a:xfrm>
          <a:prstGeom prst="wedgeRectCallout">
            <a:avLst>
              <a:gd name="adj1" fmla="val -53753"/>
              <a:gd name="adj2" fmla="val -20844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Sans Light" panose="00000400000000000000" charset="-122"/>
              <a:ea typeface="MiSans Light" panose="00000400000000000000" charset="-122"/>
            </a:endParaRPr>
          </a:p>
        </p:txBody>
      </p:sp>
      <p:pic>
        <p:nvPicPr>
          <p:cNvPr id="83" name="Picture 6" descr="LLM Chatbot">
            <a:extLst>
              <a:ext uri="{FF2B5EF4-FFF2-40B4-BE49-F238E27FC236}">
                <a16:creationId xmlns:a16="http://schemas.microsoft.com/office/drawing/2014/main" id="{425A1D2F-8B0D-601C-BBDA-DCF080F6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57" y="4035057"/>
            <a:ext cx="407868" cy="4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12EFF60A-1F54-7495-507C-BE204B0C57DD}"/>
              </a:ext>
            </a:extLst>
          </p:cNvPr>
          <p:cNvSpPr txBox="1"/>
          <p:nvPr/>
        </p:nvSpPr>
        <p:spPr>
          <a:xfrm>
            <a:off x="696051" y="5425844"/>
            <a:ext cx="3514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C00000"/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研发问答</a:t>
            </a:r>
            <a:r>
              <a:rPr lang="en-US" altLang="zh-CN" sz="1600" b="1" dirty="0">
                <a:solidFill>
                  <a:srgbClr val="C00000"/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/</a:t>
            </a:r>
            <a:r>
              <a:rPr lang="zh-CN" altLang="en-US" sz="1600" b="1" dirty="0">
                <a:solidFill>
                  <a:srgbClr val="C00000"/>
                </a:solidFill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问题修复</a:t>
            </a:r>
            <a:r>
              <a:rPr lang="zh-CN" altLang="en-US" sz="1600" b="1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：</a:t>
            </a:r>
            <a:r>
              <a:rPr lang="zh-CN" altLang="en-US" sz="1600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增强个性化服务。大模型在深度结合项目结构和用户画像，实现“</a:t>
            </a:r>
            <a:r>
              <a:rPr lang="zh-CN" altLang="en-US" sz="1600" b="1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千人千面</a:t>
            </a:r>
            <a:r>
              <a:rPr lang="zh-CN" altLang="en-US" sz="1600" dirty="0">
                <a:latin typeface="MiSans Light" panose="00000400000000000000" charset="-122"/>
                <a:ea typeface="MiSans Light" panose="00000400000000000000" charset="-122"/>
                <a:cs typeface="MiSans Light" panose="00000400000000000000" charset="-122"/>
              </a:rPr>
              <a:t>”的问题分析与解答</a:t>
            </a:r>
            <a:endParaRPr lang="zh-CN" altLang="en-US" sz="1600" b="1" dirty="0">
              <a:latin typeface="MiSans Light" panose="00000400000000000000" charset="-122"/>
              <a:ea typeface="MiSans Light" panose="00000400000000000000" charset="-122"/>
              <a:cs typeface="MiSans Light" panose="0000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20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2.59259E-6 L -0.11953 0.1009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1953 0.10093 L 0.04023 -0.2520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2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64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023 -0.25208 L 0.07878 -0.2134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0" grpId="0" animBg="1"/>
      <p:bldP spid="70" grpId="1" animBg="1"/>
      <p:bldP spid="70" grpId="2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A3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710</Words>
  <Application>Microsoft Office PowerPoint</Application>
  <PresentationFormat>宽屏</PresentationFormat>
  <Paragraphs>153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MiSans Light</vt:lpstr>
      <vt:lpstr>等线</vt:lpstr>
      <vt:lpstr>宋体</vt:lpstr>
      <vt:lpstr>微软雅黑</vt:lpstr>
      <vt:lpstr>Arial</vt:lpstr>
      <vt:lpstr>Calibri</vt:lpstr>
      <vt:lpstr>Office Theme</vt:lpstr>
      <vt:lpstr>PowerPoint 演示文稿</vt:lpstr>
      <vt:lpstr>下游任务应用场景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总 蝈</cp:lastModifiedBy>
  <cp:revision>399</cp:revision>
  <dcterms:created xsi:type="dcterms:W3CDTF">2019-06-09T06:58:57Z</dcterms:created>
  <dcterms:modified xsi:type="dcterms:W3CDTF">2025-04-08T11:37:14Z</dcterms:modified>
</cp:coreProperties>
</file>