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360" r:id="rId2"/>
    <p:sldId id="385" r:id="rId3"/>
    <p:sldId id="386" r:id="rId4"/>
    <p:sldId id="334" r:id="rId5"/>
    <p:sldId id="335" r:id="rId6"/>
    <p:sldId id="336" r:id="rId7"/>
    <p:sldId id="337" r:id="rId8"/>
    <p:sldId id="338" r:id="rId9"/>
    <p:sldId id="390" r:id="rId10"/>
    <p:sldId id="352" r:id="rId11"/>
    <p:sldId id="392" r:id="rId12"/>
    <p:sldId id="391" r:id="rId13"/>
  </p:sldIdLst>
  <p:sldSz cx="12192000" cy="6858000"/>
  <p:notesSz cx="6858000" cy="9144000"/>
  <p:embeddedFontLst>
    <p:embeddedFont>
      <p:font typeface="MiSans Light" panose="020B0604020202020204" charset="-122"/>
      <p:regular r:id="rId16"/>
    </p:embeddedFont>
    <p:embeddedFont>
      <p:font typeface="Source Han Sans CN" panose="020B0604020202020204" charset="-128"/>
      <p:regular r:id="rId17"/>
      <p:bold r:id="rId18"/>
    </p:embeddedFont>
    <p:embeddedFont>
      <p:font typeface="汉仪旗黑" panose="020B0604020202020204" charset="-122"/>
      <p:regular r:id="rId19"/>
    </p:embeddedFont>
    <p:embeddedFont>
      <p:font typeface="思源黑体 CN Heavy" panose="020B0604020202020204" charset="-128"/>
      <p:regular r:id="rId20"/>
      <p:bold r:id="rId21"/>
    </p:embeddedFont>
    <p:embeddedFont>
      <p:font typeface="思源黑体 CN Medium" panose="020B0604020202020204" charset="-128"/>
      <p:regular r:id="rId22"/>
    </p:embeddedFont>
    <p:embeddedFont>
      <p:font typeface="思源黑体 CN Normal" panose="020B0604020202020204" charset="-128"/>
      <p:regular r:id="rId23"/>
    </p:embeddedFont>
    <p:embeddedFont>
      <p:font typeface="Montserrat" panose="00000500000000000000" pitchFamily="2" charset="0"/>
      <p:regular r:id="rId24"/>
      <p:bold r:id="rId25"/>
      <p:italic r:id="rId26"/>
      <p:boldItalic r:id="rId27"/>
    </p:embeddedFont>
    <p:embeddedFont>
      <p:font typeface="等线" panose="02010600030101010101" pitchFamily="2" charset="-122"/>
      <p:regular r:id="rId28"/>
      <p:bold r:id="rId29"/>
    </p:embeddedFont>
    <p:embeddedFont>
      <p:font typeface="微软雅黑" panose="020B0503020204020204" pitchFamily="34" charset="-122"/>
      <p:regular r:id="rId30"/>
      <p:bold r:id="rId31"/>
    </p:embeddedFont>
  </p:embeddedFontLst>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 id="{3C79CF10-3E01-4453-9572-28E1A3605A3B}">
          <p14:sldIdLst/>
        </p14:section>
        <p14:section name="分论坛名" id="{7C87D100-C115-4794-8A18-7BE3A59B91B8}">
          <p14:sldIdLst/>
        </p14:section>
        <p14:section name="议题与姓名页" id="{C78471BF-1C5C-4E6A-ABC3-4CAC204F6042}">
          <p14:sldIdLst/>
        </p14:section>
        <p14:section name="内容页" id="{566DA039-EB31-4E35-AD10-D12FEA7A8FC9}">
          <p14:sldIdLst>
            <p14:sldId id="360"/>
            <p14:sldId id="385"/>
            <p14:sldId id="386"/>
            <p14:sldId id="334"/>
            <p14:sldId id="335"/>
            <p14:sldId id="336"/>
            <p14:sldId id="337"/>
            <p14:sldId id="338"/>
            <p14:sldId id="390"/>
            <p14:sldId id="352"/>
            <p14:sldId id="392"/>
            <p14:sldId id="391"/>
          </p14:sldIdLst>
        </p14:section>
        <p14:section name="结束页" id="{BBA524E5-2AF0-4B7A-ABEF-CA6E967BF095}">
          <p14:sldIdLst/>
        </p14:section>
      </p14:sectionLst>
    </p:ext>
    <p:ext uri="{EFAFB233-063F-42B5-8137-9DF3F51BA10A}">
      <p15:sldGuideLst xmlns:p15="http://schemas.microsoft.com/office/powerpoint/2012/main">
        <p15:guide id="1" orient="horz" pos="2223" userDrawn="1">
          <p15:clr>
            <a:srgbClr val="A4A3A4"/>
          </p15:clr>
        </p15:guide>
        <p15:guide id="2" pos="376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74CB"/>
    <a:srgbClr val="4873CB"/>
    <a:srgbClr val="6188D3"/>
    <a:srgbClr val="30C0B4"/>
    <a:srgbClr val="89A6DE"/>
    <a:srgbClr val="25438E"/>
    <a:srgbClr val="196982"/>
    <a:srgbClr val="18605A"/>
    <a:srgbClr val="1C7084"/>
    <a:srgbClr val="3B5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89" autoAdjust="0"/>
    <p:restoredTop sz="95380" autoAdjust="0"/>
  </p:normalViewPr>
  <p:slideViewPr>
    <p:cSldViewPr snapToGrid="0" showGuides="1">
      <p:cViewPr varScale="1">
        <p:scale>
          <a:sx n="105" d="100"/>
          <a:sy n="105" d="100"/>
        </p:scale>
        <p:origin x="188" y="64"/>
      </p:cViewPr>
      <p:guideLst>
        <p:guide orient="horz" pos="2223"/>
        <p:guide pos="3764"/>
      </p:guideLst>
    </p:cSldViewPr>
  </p:slideViewPr>
  <p:notesTextViewPr>
    <p:cViewPr>
      <p:scale>
        <a:sx n="75" d="100"/>
        <a:sy n="75" d="100"/>
      </p:scale>
      <p:origin x="0" y="0"/>
    </p:cViewPr>
  </p:notesTextViewPr>
  <p:notesViewPr>
    <p:cSldViewPr snapToGrid="0">
      <p:cViewPr varScale="1">
        <p:scale>
          <a:sx n="67" d="100"/>
          <a:sy n="67" d="100"/>
        </p:scale>
        <p:origin x="2829" y="5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28ACAE-C440-4112-9381-E53A795C2F42}" type="datetimeFigureOut">
              <a:rPr lang="zh-CN" altLang="en-US" smtClean="0"/>
              <a:t>2024-10-18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79B0EA-71BA-46D3-A0CD-0E6A0C20A76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D9777-BFB9-4928-8C79-FA6CD3FC9BCB}" type="datetimeFigureOut">
              <a:rPr lang="zh-CN" altLang="en-US" smtClean="0"/>
              <a:t>2024-10-18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BD2947-875D-4190-8BCA-8EF94FB0E20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图中体现本页要点（跟我们后面工作的关联）：突出智能</a:t>
            </a:r>
            <a:r>
              <a:rPr lang="en-US" altLang="zh-CN" dirty="0"/>
              <a:t>IDE</a:t>
            </a:r>
            <a:r>
              <a:rPr lang="zh-CN" altLang="en-US" dirty="0"/>
              <a:t>与智能模型的关系、引出后面的两个挑战。</a:t>
            </a:r>
            <a:br>
              <a:rPr lang="zh-CN" altLang="en-US" dirty="0"/>
            </a:br>
            <a:r>
              <a:rPr lang="en-US" altLang="zh-CN" dirty="0"/>
              <a:t>1. IDE</a:t>
            </a:r>
            <a:r>
              <a:rPr lang="zh-CN" altLang="en-US" dirty="0"/>
              <a:t>是智能模型的数据供给方。</a:t>
            </a:r>
            <a:r>
              <a:rPr lang="en-US" altLang="zh-CN" dirty="0"/>
              <a:t>IDE</a:t>
            </a:r>
            <a:r>
              <a:rPr lang="zh-CN" altLang="en-US" dirty="0">
                <a:sym typeface="+mn-ea"/>
              </a:rPr>
              <a:t>是第一编程现场，能获取原始数据，交互数据，用户反馈数据等。</a:t>
            </a:r>
            <a:endParaRPr lang="zh-CN" altLang="en-US" dirty="0"/>
          </a:p>
          <a:p>
            <a:pPr algn="l"/>
            <a:r>
              <a:rPr lang="en-US" altLang="zh-CN" dirty="0"/>
              <a:t>2.</a:t>
            </a:r>
            <a:r>
              <a:rPr lang="zh-CN" altLang="en-US" dirty="0"/>
              <a:t>面临两个挑战，第一、</a:t>
            </a:r>
            <a:r>
              <a:rPr lang="en-US" altLang="zh-CN" dirty="0">
                <a:sym typeface="+mn-ea"/>
              </a:rPr>
              <a:t> IDE</a:t>
            </a:r>
            <a:r>
              <a:rPr lang="zh-CN" altLang="en-US" dirty="0">
                <a:sym typeface="+mn-ea"/>
              </a:rPr>
              <a:t>目前主要靠插件生态</a:t>
            </a:r>
            <a:r>
              <a:rPr lang="en-US" altLang="zh-CN" dirty="0">
                <a:sym typeface="+mn-ea"/>
              </a:rPr>
              <a:t>“</a:t>
            </a:r>
            <a:r>
              <a:rPr lang="zh-CN" altLang="en-US" dirty="0">
                <a:sym typeface="+mn-ea"/>
              </a:rPr>
              <a:t>进口模型</a:t>
            </a:r>
            <a:r>
              <a:rPr lang="en-US" altLang="zh-CN" dirty="0">
                <a:sym typeface="+mn-ea"/>
              </a:rPr>
              <a:t>”</a:t>
            </a:r>
            <a:r>
              <a:rPr lang="zh-CN" altLang="en-US" dirty="0">
                <a:sym typeface="+mn-ea"/>
              </a:rPr>
              <a:t>，基础模型的能力决定了使用效果，缺乏适配的中间件，来辅助用户用好基础模型，实现</a:t>
            </a:r>
            <a:r>
              <a:rPr lang="en-US" altLang="zh-CN" dirty="0">
                <a:sym typeface="+mn-ea"/>
              </a:rPr>
              <a:t>1+1</a:t>
            </a:r>
            <a:r>
              <a:rPr lang="zh-CN" altLang="en-US" dirty="0">
                <a:sym typeface="+mn-ea"/>
              </a:rPr>
              <a:t>大于</a:t>
            </a:r>
            <a:r>
              <a:rPr lang="en-US" altLang="zh-CN" dirty="0">
                <a:sym typeface="+mn-ea"/>
              </a:rPr>
              <a:t>2</a:t>
            </a:r>
            <a:r>
              <a:rPr lang="zh-CN" altLang="en-US" dirty="0">
                <a:sym typeface="+mn-ea"/>
              </a:rPr>
              <a:t>的效果。第二、</a:t>
            </a:r>
            <a:r>
              <a:rPr lang="zh-CN" altLang="en-US" dirty="0"/>
              <a:t>尚未充分发挥自身数据丰富的优势，开发者个性化模型。把两个挑战作为</a:t>
            </a:r>
            <a:r>
              <a:rPr lang="en-US" altLang="zh-CN" dirty="0" err="1"/>
              <a:t>annoation</a:t>
            </a:r>
            <a:r>
              <a:rPr lang="zh-CN" altLang="en-US" dirty="0"/>
              <a:t>体现模型层。</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10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 </a:t>
            </a:r>
            <a:r>
              <a:rPr lang="zh-CN" altLang="en-US" dirty="0">
                <a:sym typeface="+mn-ea"/>
              </a:rPr>
              <a:t>需要调整内容，重新表达</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sym typeface="+mn-ea"/>
              </a:rPr>
              <a:t>IDE</a:t>
            </a:r>
            <a:r>
              <a:rPr lang="zh-CN" altLang="en-US" b="1" dirty="0">
                <a:sym typeface="+mn-ea"/>
              </a:rPr>
              <a:t>中，如何用好</a:t>
            </a:r>
            <a:r>
              <a:rPr lang="en-US" altLang="zh-CN" b="1" dirty="0">
                <a:sym typeface="+mn-ea"/>
              </a:rPr>
              <a:t>“</a:t>
            </a:r>
            <a:r>
              <a:rPr lang="zh-CN" altLang="en-US" b="1" dirty="0">
                <a:sym typeface="+mn-ea"/>
              </a:rPr>
              <a:t>智能模型</a:t>
            </a:r>
            <a:r>
              <a:rPr lang="en-US" altLang="zh-CN" b="1" dirty="0">
                <a:sym typeface="+mn-ea"/>
              </a:rPr>
              <a:t>”</a:t>
            </a:r>
            <a:r>
              <a:rPr lang="zh-CN" altLang="en-US" b="1" dirty="0">
                <a:sym typeface="+mn-ea"/>
              </a:rPr>
              <a:t>？</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现状：</a:t>
            </a:r>
            <a:r>
              <a:rPr lang="en-US" altLang="zh-CN" dirty="0">
                <a:sym typeface="+mn-ea"/>
              </a:rPr>
              <a:t>IDE</a:t>
            </a:r>
            <a:r>
              <a:rPr lang="zh-CN" altLang="en-US" dirty="0">
                <a:sym typeface="+mn-ea"/>
              </a:rPr>
              <a:t>目前主要靠插件生态</a:t>
            </a:r>
            <a:r>
              <a:rPr lang="en-US" altLang="zh-CN" dirty="0">
                <a:sym typeface="+mn-ea"/>
              </a:rPr>
              <a:t>“</a:t>
            </a:r>
            <a:r>
              <a:rPr lang="zh-CN" altLang="en-US" dirty="0">
                <a:sym typeface="+mn-ea"/>
              </a:rPr>
              <a:t>进口</a:t>
            </a:r>
            <a:r>
              <a:rPr lang="en-US" altLang="zh-CN" dirty="0">
                <a:sym typeface="+mn-ea"/>
              </a:rPr>
              <a:t>”</a:t>
            </a:r>
            <a:r>
              <a:rPr lang="zh-CN" altLang="en-US" dirty="0">
                <a:sym typeface="+mn-ea"/>
              </a:rPr>
              <a:t>智能模型，用户直接使用的方式，</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问题：但用户的表达能力、技术水平、对模型的掌控能力不同，使得</a:t>
            </a:r>
            <a:r>
              <a:rPr lang="en-US" altLang="zh-CN" dirty="0">
                <a:sym typeface="+mn-ea"/>
              </a:rPr>
              <a:t>“</a:t>
            </a:r>
            <a:r>
              <a:rPr lang="zh-CN" altLang="en-US" dirty="0">
                <a:sym typeface="+mn-ea"/>
              </a:rPr>
              <a:t>好用</a:t>
            </a:r>
            <a:r>
              <a:rPr lang="en-US" altLang="zh-CN" dirty="0">
                <a:sym typeface="+mn-ea"/>
              </a:rPr>
              <a:t>”</a:t>
            </a:r>
            <a:r>
              <a:rPr lang="zh-CN" altLang="en-US" dirty="0">
                <a:sym typeface="+mn-ea"/>
              </a:rPr>
              <a:t>的智能模型不一定都能</a:t>
            </a:r>
            <a:r>
              <a:rPr lang="zh-CN" altLang="en-US" b="1" dirty="0">
                <a:sym typeface="+mn-ea"/>
              </a:rPr>
              <a:t>发挥出应有的水平</a:t>
            </a:r>
            <a:r>
              <a:rPr lang="zh-CN" altLang="en-US" dirty="0">
                <a:sym typeface="+mn-ea"/>
              </a:rPr>
              <a:t>。</a:t>
            </a:r>
          </a:p>
          <a:p>
            <a:pPr indent="457200"/>
            <a:r>
              <a:rPr lang="zh-CN" altLang="en-US" dirty="0">
                <a:sym typeface="+mn-ea"/>
              </a:rPr>
              <a:t>举例子，</a:t>
            </a:r>
            <a:r>
              <a:rPr lang="en-US" altLang="zh-CN" dirty="0">
                <a:sym typeface="+mn-ea"/>
              </a:rPr>
              <a:t>1. </a:t>
            </a:r>
            <a:r>
              <a:rPr lang="zh-CN" altLang="en-US" dirty="0">
                <a:sym typeface="+mn-ea"/>
              </a:rPr>
              <a:t>忽略了信息（潜意识，或者隐藏知识），提示词表述不完整（</a:t>
            </a:r>
            <a:r>
              <a:rPr lang="en-US" altLang="zh-CN" dirty="0">
                <a:sym typeface="+mn-ea"/>
              </a:rPr>
              <a:t>order</a:t>
            </a:r>
            <a:r>
              <a:rPr lang="zh-CN" altLang="en-US" dirty="0">
                <a:sym typeface="+mn-ea"/>
              </a:rPr>
              <a:t>信息丢失），</a:t>
            </a:r>
            <a:r>
              <a:rPr lang="en-US" altLang="zh-CN" dirty="0">
                <a:sym typeface="+mn-ea"/>
              </a:rPr>
              <a:t>2. </a:t>
            </a:r>
            <a:r>
              <a:rPr lang="zh-CN" altLang="en-US" dirty="0">
                <a:sym typeface="+mn-ea"/>
              </a:rPr>
              <a:t>不知道怎样表述，</a:t>
            </a:r>
            <a:r>
              <a:rPr lang="en-US" altLang="zh-CN" dirty="0">
                <a:sym typeface="+mn-ea"/>
              </a:rPr>
              <a:t>LLM</a:t>
            </a:r>
            <a:r>
              <a:rPr lang="zh-CN" altLang="en-US" dirty="0">
                <a:sym typeface="+mn-ea"/>
              </a:rPr>
              <a:t>才能更好理解需求。</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以上例子，可以看出，想驾驭好能力强大的智能模型，并不容易。智能模型是好马，但是</a:t>
            </a:r>
            <a:r>
              <a:rPr lang="en-US" altLang="zh-CN" dirty="0">
                <a:sym typeface="+mn-ea"/>
              </a:rPr>
              <a:t>IDE</a:t>
            </a:r>
            <a:r>
              <a:rPr lang="zh-CN" altLang="en-US" dirty="0">
                <a:sym typeface="+mn-ea"/>
              </a:rPr>
              <a:t>中缺少好鞍。</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因此，有必要研发</a:t>
            </a:r>
            <a:r>
              <a:rPr lang="en-US" altLang="zh-CN" dirty="0">
                <a:sym typeface="+mn-ea"/>
              </a:rPr>
              <a:t>IDE</a:t>
            </a:r>
            <a:r>
              <a:rPr lang="zh-CN" altLang="en-US" dirty="0">
                <a:sym typeface="+mn-ea"/>
              </a:rPr>
              <a:t>中适配智能模型的中间件，来辅助用户用好基础模型，改善</a:t>
            </a:r>
            <a:r>
              <a:rPr lang="en-US" altLang="zh-CN" dirty="0">
                <a:sym typeface="+mn-ea"/>
              </a:rPr>
              <a:t> 1+1&lt;2, </a:t>
            </a:r>
            <a:r>
              <a:rPr lang="zh-CN" altLang="en-US" dirty="0">
                <a:sym typeface="+mn-ea"/>
              </a:rPr>
              <a:t>实现</a:t>
            </a:r>
            <a:r>
              <a:rPr lang="en-US" altLang="zh-CN" dirty="0">
                <a:sym typeface="+mn-ea"/>
              </a:rPr>
              <a:t>1+1=2</a:t>
            </a:r>
            <a:r>
              <a:rPr lang="zh-CN" altLang="en-US" dirty="0">
                <a:sym typeface="+mn-ea"/>
              </a:rPr>
              <a:t>的效果</a:t>
            </a:r>
            <a:endParaRPr lang="zh-CN" altLang="en-US" dirty="0">
              <a:solidFill>
                <a:schemeClr val="tx1"/>
              </a:solidFill>
              <a:latin typeface="思源黑体 CN Medium" panose="020B0600000000000000"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1" dirty="0">
                <a:sym typeface="+mn-ea"/>
              </a:rPr>
              <a:t>如何做好</a:t>
            </a:r>
            <a:r>
              <a:rPr lang="en-US" altLang="zh-CN" b="1" dirty="0">
                <a:sym typeface="+mn-ea"/>
              </a:rPr>
              <a:t>IDE</a:t>
            </a:r>
            <a:r>
              <a:rPr lang="zh-CN" altLang="en-US" b="1" dirty="0">
                <a:sym typeface="+mn-ea"/>
              </a:rPr>
              <a:t>擅长的</a:t>
            </a:r>
            <a:r>
              <a:rPr lang="en-US" altLang="zh-CN" b="1" dirty="0">
                <a:sym typeface="+mn-ea"/>
              </a:rPr>
              <a:t>“</a:t>
            </a:r>
            <a:r>
              <a:rPr lang="zh-CN" altLang="en-US" b="1" dirty="0">
                <a:sym typeface="+mn-ea"/>
              </a:rPr>
              <a:t>智能模型</a:t>
            </a:r>
            <a:r>
              <a:rPr lang="en-US" altLang="zh-CN" b="1" dirty="0">
                <a:sym typeface="+mn-ea"/>
              </a:rPr>
              <a:t>”</a:t>
            </a:r>
            <a:r>
              <a:rPr lang="zh-CN" altLang="en-US" b="1" dirty="0">
                <a:sym typeface="+mn-ea"/>
              </a:rPr>
              <a:t>？</a:t>
            </a:r>
            <a:r>
              <a:rPr lang="en-US" altLang="zh-CN" b="1" dirty="0">
                <a:sym typeface="+mn-ea"/>
              </a:rPr>
              <a:t>/ IDE</a:t>
            </a:r>
            <a:r>
              <a:rPr lang="zh-CN" altLang="en-US" b="1" dirty="0">
                <a:sym typeface="+mn-ea"/>
              </a:rPr>
              <a:t>如何发挥自身数据底座的优势，做好开发者个性化服务？</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1"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IDE</a:t>
            </a:r>
            <a:r>
              <a:rPr lang="zh-CN" altLang="en-US" dirty="0">
                <a:sym typeface="+mn-ea"/>
              </a:rPr>
              <a:t>是第一编程现场，有</a:t>
            </a:r>
            <a:r>
              <a:rPr lang="zh-CN" altLang="en-US" b="1" dirty="0">
                <a:sym typeface="+mn-ea"/>
              </a:rPr>
              <a:t>丰富的数据资源</a:t>
            </a:r>
            <a:r>
              <a:rPr lang="zh-CN" altLang="en-US" dirty="0">
                <a:sym typeface="+mn-ea"/>
              </a:rPr>
              <a:t>，能获取原始数据（本地仓库、用户关注点），智能模型的交互数据，用户反馈数据等。</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这些数据使得</a:t>
            </a:r>
            <a:r>
              <a:rPr lang="en-US" altLang="zh-CN" dirty="0">
                <a:sym typeface="+mn-ea"/>
              </a:rPr>
              <a:t>IDE</a:t>
            </a:r>
            <a:r>
              <a:rPr lang="zh-CN" altLang="en-US" dirty="0">
                <a:sym typeface="+mn-ea"/>
              </a:rPr>
              <a:t>成为了编程现场的数据底座。这些数据的价值目前是被低估和忽视的。</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利用好这些数据，一方面，</a:t>
            </a:r>
            <a:r>
              <a:rPr lang="en-US" altLang="zh-CN" dirty="0">
                <a:sym typeface="+mn-ea"/>
              </a:rPr>
              <a:t>IDE</a:t>
            </a:r>
            <a:r>
              <a:rPr lang="zh-CN" altLang="en-US" dirty="0">
                <a:sym typeface="+mn-ea"/>
              </a:rPr>
              <a:t>可以更好的理解开发者（潜在意图、个人画像）</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ym typeface="+mn-ea"/>
              </a:rPr>
              <a:t>另一方面，可以结合智能模型，更好满足开发者的个性化需要。（</a:t>
            </a:r>
            <a:r>
              <a:rPr lang="en-US" altLang="zh-CN" dirty="0">
                <a:sym typeface="+mn-ea"/>
              </a:rPr>
              <a:t>1+1</a:t>
            </a:r>
            <a:r>
              <a:rPr lang="zh-CN" altLang="en-US" dirty="0">
                <a:sym typeface="+mn-ea"/>
              </a:rPr>
              <a:t>（模型）</a:t>
            </a:r>
            <a:r>
              <a:rPr lang="en-US" altLang="zh-CN" dirty="0">
                <a:sym typeface="+mn-ea"/>
              </a:rPr>
              <a:t>&gt; 2</a:t>
            </a:r>
            <a:r>
              <a:rPr lang="zh-CN" altLang="en-US" dirty="0">
                <a:sym typeface="+mn-ea"/>
              </a:rPr>
              <a:t>的效果）</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2BD2947-875D-4190-8BCA-8EF94FB0E20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jpe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分论坛名">
    <p:bg>
      <p:bgPr>
        <a:blipFill dpi="0" rotWithShape="1">
          <a:blip r:embed="rId2" cstate="screen"/>
          <a:srcRect/>
          <a:stretch>
            <a:fillRect/>
          </a:stretch>
        </a:blipFill>
        <a:effectLst/>
      </p:bgPr>
    </p:bg>
    <p:spTree>
      <p:nvGrpSpPr>
        <p:cNvPr id="1" name=""/>
        <p:cNvGrpSpPr/>
        <p:nvPr/>
      </p:nvGrpSpPr>
      <p:grpSpPr>
        <a:xfrm>
          <a:off x="0" y="0"/>
          <a:ext cx="0" cy="0"/>
          <a:chOff x="0" y="0"/>
          <a:chExt cx="0" cy="0"/>
        </a:xfrm>
      </p:grpSpPr>
      <p:pic>
        <p:nvPicPr>
          <p:cNvPr id="7" name="图片 6" descr="矢量智能对象-01"/>
          <p:cNvPicPr>
            <a:picLocks noChangeAspect="1"/>
          </p:cNvPicPr>
          <p:nvPr userDrawn="1"/>
        </p:nvPicPr>
        <p:blipFill>
          <a:blip r:embed="rId3" cstate="screen"/>
          <a:stretch>
            <a:fillRect/>
          </a:stretch>
        </p:blipFill>
        <p:spPr>
          <a:xfrm>
            <a:off x="4079240" y="6101761"/>
            <a:ext cx="4033520" cy="532765"/>
          </a:xfrm>
          <a:prstGeom prst="rect">
            <a:avLst/>
          </a:prstGeom>
        </p:spPr>
      </p:pic>
      <p:sp>
        <p:nvSpPr>
          <p:cNvPr id="8" name="标题 1"/>
          <p:cNvSpPr>
            <a:spLocks noGrp="1"/>
          </p:cNvSpPr>
          <p:nvPr>
            <p:ph type="title" hasCustomPrompt="1"/>
          </p:nvPr>
        </p:nvSpPr>
        <p:spPr>
          <a:xfrm>
            <a:off x="1027795" y="2561772"/>
            <a:ext cx="10496548" cy="1224404"/>
          </a:xfrm>
          <a:prstGeom prst="rect">
            <a:avLst/>
          </a:prstGeom>
        </p:spPr>
        <p:txBody>
          <a:bodyPr anchor="b"/>
          <a:lstStyle>
            <a:lvl1pPr>
              <a:lnSpc>
                <a:spcPct val="100000"/>
              </a:lnSpc>
              <a:defRPr sz="6600" b="1">
                <a:solidFill>
                  <a:srgbClr val="09FFFF"/>
                </a:solidFill>
                <a:effectLst>
                  <a:outerShdw blurRad="50800" dist="38100" dir="2700000" algn="tl" rotWithShape="0">
                    <a:prstClr val="black">
                      <a:alpha val="40000"/>
                    </a:prstClr>
                  </a:outerShdw>
                </a:effectLst>
                <a:latin typeface="思源黑体 CN Heavy" panose="020B0A00000000000000" pitchFamily="34" charset="-122"/>
                <a:ea typeface="思源黑体 CN Heavy" panose="020B0A00000000000000" pitchFamily="34" charset="-122"/>
              </a:defRPr>
            </a:lvl1pPr>
          </a:lstStyle>
          <a:p>
            <a:r>
              <a:rPr lang="zh-CN" altLang="en-US" dirty="0"/>
              <a:t>分论坛名称</a:t>
            </a:r>
          </a:p>
        </p:txBody>
      </p:sp>
      <p:grpSp>
        <p:nvGrpSpPr>
          <p:cNvPr id="6" name="组合 5"/>
          <p:cNvGrpSpPr/>
          <p:nvPr userDrawn="1"/>
        </p:nvGrpSpPr>
        <p:grpSpPr>
          <a:xfrm>
            <a:off x="326572" y="223474"/>
            <a:ext cx="7082971" cy="707887"/>
            <a:chOff x="4811486" y="246187"/>
            <a:chExt cx="7082971" cy="707887"/>
          </a:xfrm>
        </p:grpSpPr>
        <p:sp>
          <p:nvSpPr>
            <p:cNvPr id="3" name="文本框 2"/>
            <p:cNvSpPr txBox="1"/>
            <p:nvPr userDrawn="1"/>
          </p:nvSpPr>
          <p:spPr>
            <a:xfrm>
              <a:off x="4811486" y="246187"/>
              <a:ext cx="5363029" cy="400110"/>
            </a:xfrm>
            <a:prstGeom prst="rect">
              <a:avLst/>
            </a:prstGeom>
            <a:noFill/>
          </p:spPr>
          <p:txBody>
            <a:bodyPr wrap="square" rtlCol="0">
              <a:spAutoFit/>
            </a:bodyPr>
            <a:lstStyle/>
            <a:p>
              <a:pPr algn="l"/>
              <a:r>
                <a:rPr lang="zh-CN" altLang="en-US" sz="2000" dirty="0">
                  <a:solidFill>
                    <a:srgbClr val="09FFFF"/>
                  </a:solidFill>
                  <a:effectLst>
                    <a:outerShdw blurRad="50800" dist="38100" dir="2700000" algn="tl" rotWithShape="0">
                      <a:prstClr val="black">
                        <a:alpha val="40000"/>
                      </a:prstClr>
                    </a:outerShdw>
                  </a:effectLst>
                  <a:latin typeface="思源黑体 CN Heavy" panose="020B0A00000000000000" pitchFamily="34" charset="-122"/>
                  <a:ea typeface="思源黑体 CN Heavy" panose="020B0A00000000000000" pitchFamily="34" charset="-122"/>
                </a:rPr>
                <a:t>技术引领筑生态 万物智联创未来</a:t>
              </a:r>
              <a:endParaRPr lang="en-US" altLang="zh-CN" sz="2000" dirty="0">
                <a:solidFill>
                  <a:srgbClr val="09FFFF"/>
                </a:solidFill>
                <a:effectLst>
                  <a:outerShdw blurRad="50800" dist="38100" dir="2700000" algn="tl" rotWithShape="0">
                    <a:prstClr val="black">
                      <a:alpha val="40000"/>
                    </a:prstClr>
                  </a:outerShdw>
                </a:effectLst>
                <a:latin typeface="思源黑体 CN Heavy" panose="020B0A00000000000000" pitchFamily="34" charset="-122"/>
                <a:ea typeface="思源黑体 CN Heavy" panose="020B0A00000000000000" pitchFamily="34" charset="-122"/>
              </a:endParaRPr>
            </a:p>
          </p:txBody>
        </p:sp>
        <p:sp>
          <p:nvSpPr>
            <p:cNvPr id="10" name="文本框 9"/>
            <p:cNvSpPr txBox="1"/>
            <p:nvPr userDrawn="1"/>
          </p:nvSpPr>
          <p:spPr>
            <a:xfrm>
              <a:off x="4811486" y="646297"/>
              <a:ext cx="7082971" cy="307777"/>
            </a:xfrm>
            <a:prstGeom prst="rect">
              <a:avLst/>
            </a:prstGeom>
            <a:noFill/>
          </p:spPr>
          <p:txBody>
            <a:bodyPr wrap="square" rtlCol="0">
              <a:spAutoFit/>
            </a:bodyPr>
            <a:lstStyle/>
            <a:p>
              <a:pPr algn="l"/>
              <a:r>
                <a:rPr lang="zh-CN" altLang="en-US" sz="1400" dirty="0">
                  <a:solidFill>
                    <a:schemeClr val="bg1"/>
                  </a:solidFill>
                  <a:effectLst>
                    <a:outerShdw blurRad="50800" dist="38100" dir="2700000" algn="tl" rotWithShape="0">
                      <a:prstClr val="black">
                        <a:alpha val="40000"/>
                      </a:prstClr>
                    </a:outerShdw>
                  </a:effectLst>
                  <a:latin typeface="思源黑体 CN Normal" panose="020B0400000000000000" pitchFamily="34" charset="-122"/>
                  <a:ea typeface="思源黑体 CN Normal" panose="020B0400000000000000" pitchFamily="34" charset="-122"/>
                </a:rPr>
                <a:t>第三届</a:t>
              </a:r>
              <a:r>
                <a:rPr lang="en-US" altLang="zh-CN" sz="1400" dirty="0">
                  <a:solidFill>
                    <a:schemeClr val="bg1"/>
                  </a:solidFill>
                  <a:effectLst>
                    <a:outerShdw blurRad="50800" dist="38100" dir="2700000" algn="tl" rotWithShape="0">
                      <a:prstClr val="black">
                        <a:alpha val="40000"/>
                      </a:prstClr>
                    </a:outerShdw>
                  </a:effectLst>
                  <a:latin typeface="思源黑体 CN Normal" panose="020B0400000000000000" pitchFamily="34" charset="-122"/>
                  <a:ea typeface="思源黑体 CN Normal" panose="020B0400000000000000" pitchFamily="34" charset="-122"/>
                </a:rPr>
                <a:t>OpenHarmony</a:t>
              </a:r>
              <a:r>
                <a:rPr lang="zh-CN" altLang="en-US" sz="1400" dirty="0">
                  <a:solidFill>
                    <a:schemeClr val="bg1"/>
                  </a:solidFill>
                  <a:effectLst>
                    <a:outerShdw blurRad="50800" dist="38100" dir="2700000" algn="tl" rotWithShape="0">
                      <a:prstClr val="black">
                        <a:alpha val="40000"/>
                      </a:prstClr>
                    </a:outerShdw>
                  </a:effectLst>
                  <a:latin typeface="思源黑体 CN Normal" panose="020B0400000000000000" pitchFamily="34" charset="-122"/>
                  <a:ea typeface="思源黑体 CN Normal" panose="020B0400000000000000" pitchFamily="34" charset="-122"/>
                </a:rPr>
                <a:t>技术大会     中国</a:t>
              </a:r>
              <a:r>
                <a:rPr lang="en-US" altLang="zh-CN" sz="1400" dirty="0">
                  <a:solidFill>
                    <a:schemeClr val="bg1"/>
                  </a:solidFill>
                  <a:effectLst>
                    <a:outerShdw blurRad="50800" dist="38100" dir="2700000" algn="tl" rotWithShape="0">
                      <a:prstClr val="black">
                        <a:alpha val="40000"/>
                      </a:prstClr>
                    </a:outerShdw>
                  </a:effectLst>
                  <a:latin typeface="思源黑体 CN Normal" panose="020B0400000000000000" pitchFamily="34" charset="-122"/>
                  <a:ea typeface="思源黑体 CN Normal" panose="020B0400000000000000" pitchFamily="34" charset="-122"/>
                </a:rPr>
                <a:t>·</a:t>
              </a:r>
              <a:r>
                <a:rPr lang="zh-CN" altLang="en-US" sz="1400" dirty="0">
                  <a:solidFill>
                    <a:schemeClr val="bg1"/>
                  </a:solidFill>
                  <a:effectLst>
                    <a:outerShdw blurRad="50800" dist="38100" dir="2700000" algn="tl" rotWithShape="0">
                      <a:prstClr val="black">
                        <a:alpha val="40000"/>
                      </a:prstClr>
                    </a:outerShdw>
                  </a:effectLst>
                  <a:latin typeface="思源黑体 CN Normal" panose="020B0400000000000000" pitchFamily="34" charset="-122"/>
                  <a:ea typeface="思源黑体 CN Normal" panose="020B0400000000000000" pitchFamily="34" charset="-122"/>
                </a:rPr>
                <a:t>上海     </a:t>
              </a:r>
              <a:r>
                <a:rPr lang="en-US" altLang="zh-CN" sz="1400" dirty="0">
                  <a:solidFill>
                    <a:schemeClr val="bg1"/>
                  </a:solidFill>
                  <a:effectLst>
                    <a:outerShdw blurRad="50800" dist="38100" dir="2700000" algn="tl" rotWithShape="0">
                      <a:prstClr val="black">
                        <a:alpha val="40000"/>
                      </a:prstClr>
                    </a:outerShdw>
                  </a:effectLst>
                  <a:latin typeface="思源黑体 CN Normal" panose="020B0400000000000000" pitchFamily="34" charset="-122"/>
                  <a:ea typeface="思源黑体 CN Normal" panose="020B0400000000000000" pitchFamily="34" charset="-122"/>
                </a:rPr>
                <a:t>10.12-10.13</a:t>
              </a: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嘉宾姓名页">
    <p:bg>
      <p:bgPr>
        <a:blipFill dpi="0" rotWithShape="1">
          <a:blip r:embed="rId2" cstate="screen"/>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142740" y="2174240"/>
            <a:ext cx="7891780" cy="854075"/>
          </a:xfrm>
          <a:prstGeom prst="rect">
            <a:avLst/>
          </a:prstGeom>
        </p:spPr>
        <p:txBody>
          <a:bodyPr anchor="b"/>
          <a:lstStyle>
            <a:lvl1pPr>
              <a:lnSpc>
                <a:spcPct val="100000"/>
              </a:lnSpc>
              <a:defRPr sz="4800" b="1">
                <a:solidFill>
                  <a:srgbClr val="09FFFF"/>
                </a:solidFill>
                <a:effectLst>
                  <a:outerShdw blurRad="50800" dist="38100" dir="2700000" algn="tl" rotWithShape="0">
                    <a:prstClr val="black">
                      <a:alpha val="40000"/>
                    </a:prstClr>
                  </a:outerShdw>
                </a:effectLst>
                <a:latin typeface="思源黑体 CN Medium" panose="020B0600000000000000" pitchFamily="34" charset="-122"/>
                <a:ea typeface="思源黑体 CN Medium" panose="020B0600000000000000" pitchFamily="34" charset="-122"/>
              </a:defRPr>
            </a:lvl1pPr>
          </a:lstStyle>
          <a:p>
            <a:r>
              <a:rPr lang="zh-CN" altLang="en-US" dirty="0"/>
              <a:t>议题，思源黑体，字号</a:t>
            </a:r>
            <a:r>
              <a:rPr lang="en-US" altLang="zh-CN" dirty="0"/>
              <a:t>48</a:t>
            </a:r>
          </a:p>
        </p:txBody>
      </p:sp>
      <p:sp>
        <p:nvSpPr>
          <p:cNvPr id="3" name="文本占位符 2"/>
          <p:cNvSpPr>
            <a:spLocks noGrp="1"/>
          </p:cNvSpPr>
          <p:nvPr>
            <p:ph type="body" idx="1" hasCustomPrompt="1"/>
          </p:nvPr>
        </p:nvSpPr>
        <p:spPr>
          <a:xfrm>
            <a:off x="4142740" y="3028315"/>
            <a:ext cx="6076950" cy="1532255"/>
          </a:xfrm>
          <a:prstGeom prst="rect">
            <a:avLst/>
          </a:prstGeom>
        </p:spPr>
        <p:txBody>
          <a:bodyPr/>
          <a:lstStyle>
            <a:lvl1pPr marL="0" indent="0">
              <a:lnSpc>
                <a:spcPct val="100000"/>
              </a:lnSpc>
              <a:buNone/>
              <a:defRPr sz="2800">
                <a:solidFill>
                  <a:schemeClr val="bg1"/>
                </a:solidFill>
                <a:latin typeface="思源黑体 CN Medium" panose="020B0600000000000000" pitchFamily="34" charset="-122"/>
                <a:ea typeface="思源黑体 CN Medium" panose="020B0600000000000000"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姓名与职务，</a:t>
            </a:r>
            <a:r>
              <a:rPr lang="zh-CN" altLang="en-US" dirty="0">
                <a:sym typeface="+mn-ea"/>
              </a:rPr>
              <a:t>思源黑体，字号</a:t>
            </a:r>
            <a:r>
              <a:rPr lang="en-US" altLang="zh-CN" dirty="0">
                <a:sym typeface="+mn-ea"/>
              </a:rPr>
              <a:t>28</a:t>
            </a:r>
            <a:endParaRPr lang="en-US" altLang="zh-CN" dirty="0"/>
          </a:p>
        </p:txBody>
      </p:sp>
      <p:pic>
        <p:nvPicPr>
          <p:cNvPr id="7" name="图片 6" descr="矢量智能对象-01"/>
          <p:cNvPicPr>
            <a:picLocks noChangeAspect="1"/>
          </p:cNvPicPr>
          <p:nvPr userDrawn="1"/>
        </p:nvPicPr>
        <p:blipFill>
          <a:blip r:embed="rId3" cstate="screen"/>
          <a:stretch>
            <a:fillRect/>
          </a:stretch>
        </p:blipFill>
        <p:spPr>
          <a:xfrm>
            <a:off x="4079240" y="6101761"/>
            <a:ext cx="4033520" cy="532765"/>
          </a:xfrm>
          <a:prstGeom prst="rect">
            <a:avLst/>
          </a:prstGeom>
        </p:spPr>
      </p:pic>
      <p:grpSp>
        <p:nvGrpSpPr>
          <p:cNvPr id="5" name="组合 4"/>
          <p:cNvGrpSpPr/>
          <p:nvPr userDrawn="1"/>
        </p:nvGrpSpPr>
        <p:grpSpPr>
          <a:xfrm>
            <a:off x="1482725" y="1875155"/>
            <a:ext cx="2287270" cy="2287270"/>
            <a:chOff x="3115" y="2153"/>
            <a:chExt cx="5332" cy="5332"/>
          </a:xfrm>
        </p:grpSpPr>
        <p:grpSp>
          <p:nvGrpSpPr>
            <p:cNvPr id="42" name="组合 41"/>
            <p:cNvGrpSpPr/>
            <p:nvPr userDrawn="1"/>
          </p:nvGrpSpPr>
          <p:grpSpPr>
            <a:xfrm>
              <a:off x="3115" y="2153"/>
              <a:ext cx="5332" cy="5332"/>
              <a:chOff x="323197" y="1476194"/>
              <a:chExt cx="3385817" cy="3385817"/>
            </a:xfrm>
          </p:grpSpPr>
          <p:sp>
            <p:nvSpPr>
              <p:cNvPr id="25" name="弧形 24"/>
              <p:cNvSpPr/>
              <p:nvPr userDrawn="1"/>
            </p:nvSpPr>
            <p:spPr>
              <a:xfrm>
                <a:off x="323197" y="1476194"/>
                <a:ext cx="3385817" cy="3385817"/>
              </a:xfrm>
              <a:prstGeom prst="arc">
                <a:avLst>
                  <a:gd name="adj1" fmla="val 4950032"/>
                  <a:gd name="adj2" fmla="val 11918784"/>
                </a:avLst>
              </a:prstGeom>
              <a:noFill/>
              <a:ln w="292100" cap="flat" cmpd="sng" algn="ctr">
                <a:gradFill flip="none" rotWithShape="1">
                  <a:gsLst>
                    <a:gs pos="0">
                      <a:srgbClr val="00AFEF">
                        <a:alpha val="70000"/>
                      </a:srgbClr>
                    </a:gs>
                    <a:gs pos="100000">
                      <a:srgbClr val="00AFEF">
                        <a:alpha val="0"/>
                      </a:srgbClr>
                    </a:gs>
                  </a:gsLst>
                  <a:lin ang="0" scaled="1"/>
                  <a:tileRect/>
                </a:gradFill>
                <a:prstDash val="solid"/>
                <a:miter lim="800000"/>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ontserrat" panose="00000500000000000000"/>
                  <a:ea typeface="MiSans Light" panose="00000400000000000000" charset="-122"/>
                  <a:cs typeface="黑体" panose="02010609060101010101" charset="-122"/>
                </a:endParaRPr>
              </a:p>
            </p:txBody>
          </p:sp>
          <p:sp>
            <p:nvSpPr>
              <p:cNvPr id="26" name="弧形 25"/>
              <p:cNvSpPr/>
              <p:nvPr userDrawn="1"/>
            </p:nvSpPr>
            <p:spPr>
              <a:xfrm>
                <a:off x="323197" y="1476194"/>
                <a:ext cx="3385817" cy="3385817"/>
              </a:xfrm>
              <a:prstGeom prst="arc">
                <a:avLst>
                  <a:gd name="adj1" fmla="val 16200000"/>
                  <a:gd name="adj2" fmla="val 1193551"/>
                </a:avLst>
              </a:prstGeom>
              <a:noFill/>
              <a:ln w="292100" cap="flat" cmpd="sng" algn="ctr">
                <a:gradFill flip="none" rotWithShape="1">
                  <a:gsLst>
                    <a:gs pos="0">
                      <a:srgbClr val="09FFFF">
                        <a:alpha val="70000"/>
                      </a:srgbClr>
                    </a:gs>
                    <a:gs pos="100000">
                      <a:srgbClr val="09FFFF">
                        <a:alpha val="0"/>
                      </a:srgbClr>
                    </a:gs>
                  </a:gsLst>
                  <a:lin ang="10800000" scaled="1"/>
                  <a:tileRect/>
                </a:gradFill>
                <a:prstDash val="solid"/>
                <a:miter lim="800000"/>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ontserrat" panose="00000500000000000000"/>
                  <a:ea typeface="MiSans Light" panose="00000400000000000000" charset="-122"/>
                  <a:cs typeface="黑体" panose="02010609060101010101" charset="-122"/>
                </a:endParaRPr>
              </a:p>
            </p:txBody>
          </p:sp>
          <p:sp>
            <p:nvSpPr>
              <p:cNvPr id="27" name="弧形 26"/>
              <p:cNvSpPr/>
              <p:nvPr userDrawn="1"/>
            </p:nvSpPr>
            <p:spPr>
              <a:xfrm>
                <a:off x="660539" y="1813536"/>
                <a:ext cx="2711133" cy="2711133"/>
              </a:xfrm>
              <a:prstGeom prst="arc">
                <a:avLst>
                  <a:gd name="adj1" fmla="val 5007838"/>
                  <a:gd name="adj2" fmla="val 11918784"/>
                </a:avLst>
              </a:prstGeom>
              <a:noFill/>
              <a:ln w="63500" cap="flat" cmpd="sng" algn="ctr">
                <a:gradFill flip="none" rotWithShape="1">
                  <a:gsLst>
                    <a:gs pos="0">
                      <a:srgbClr val="00AFEF"/>
                    </a:gs>
                    <a:gs pos="100000">
                      <a:srgbClr val="00AFEF">
                        <a:alpha val="0"/>
                      </a:srgbClr>
                    </a:gs>
                  </a:gsLst>
                  <a:lin ang="0" scaled="1"/>
                  <a:tileRect/>
                </a:gradFill>
                <a:prstDash val="solid"/>
                <a:miter lim="800000"/>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ontserrat" panose="00000500000000000000"/>
                  <a:ea typeface="MiSans Light" panose="00000400000000000000" charset="-122"/>
                  <a:cs typeface="黑体" panose="02010609060101010101" charset="-122"/>
                </a:endParaRPr>
              </a:p>
            </p:txBody>
          </p:sp>
          <p:sp>
            <p:nvSpPr>
              <p:cNvPr id="28" name="弧形 27"/>
              <p:cNvSpPr/>
              <p:nvPr userDrawn="1"/>
            </p:nvSpPr>
            <p:spPr>
              <a:xfrm>
                <a:off x="660539" y="1813536"/>
                <a:ext cx="2711133" cy="2711133"/>
              </a:xfrm>
              <a:prstGeom prst="arc">
                <a:avLst>
                  <a:gd name="adj1" fmla="val 15928913"/>
                  <a:gd name="adj2" fmla="val 1985457"/>
                </a:avLst>
              </a:prstGeom>
              <a:noFill/>
              <a:ln w="63500" cap="flat" cmpd="sng" algn="ctr">
                <a:gradFill flip="none" rotWithShape="1">
                  <a:gsLst>
                    <a:gs pos="0">
                      <a:srgbClr val="09FFFF">
                        <a:alpha val="0"/>
                      </a:srgbClr>
                    </a:gs>
                    <a:gs pos="100000">
                      <a:srgbClr val="09FFFF"/>
                    </a:gs>
                  </a:gsLst>
                  <a:lin ang="0" scaled="1"/>
                  <a:tileRect/>
                </a:gradFill>
                <a:prstDash val="solid"/>
                <a:miter lim="800000"/>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ontserrat" panose="00000500000000000000"/>
                  <a:ea typeface="MiSans Light" panose="00000400000000000000" charset="-122"/>
                  <a:cs typeface="黑体" panose="02010609060101010101" charset="-122"/>
                </a:endParaRPr>
              </a:p>
            </p:txBody>
          </p:sp>
          <p:sp>
            <p:nvSpPr>
              <p:cNvPr id="29" name="弧形 28"/>
              <p:cNvSpPr/>
              <p:nvPr userDrawn="1"/>
            </p:nvSpPr>
            <p:spPr>
              <a:xfrm>
                <a:off x="323197" y="1476194"/>
                <a:ext cx="3385817" cy="3385817"/>
              </a:xfrm>
              <a:prstGeom prst="arc">
                <a:avLst>
                  <a:gd name="adj1" fmla="val 4950032"/>
                  <a:gd name="adj2" fmla="val 11576116"/>
                </a:avLst>
              </a:prstGeom>
              <a:noFill/>
              <a:ln w="57150" cap="flat" cmpd="sng" algn="ctr">
                <a:gradFill flip="none" rotWithShape="1">
                  <a:gsLst>
                    <a:gs pos="0">
                      <a:srgbClr val="00AFEF"/>
                    </a:gs>
                    <a:gs pos="100000">
                      <a:srgbClr val="00AFEF">
                        <a:alpha val="0"/>
                      </a:srgbClr>
                    </a:gs>
                  </a:gsLst>
                  <a:lin ang="0" scaled="1"/>
                  <a:tileRect/>
                </a:gradFill>
                <a:prstDash val="solid"/>
                <a:miter lim="800000"/>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ontserrat" panose="00000500000000000000"/>
                  <a:ea typeface="MiSans Light" panose="00000400000000000000" charset="-122"/>
                  <a:cs typeface="黑体" panose="02010609060101010101" charset="-122"/>
                </a:endParaRPr>
              </a:p>
            </p:txBody>
          </p:sp>
          <p:sp>
            <p:nvSpPr>
              <p:cNvPr id="30" name="弧形 29"/>
              <p:cNvSpPr/>
              <p:nvPr userDrawn="1"/>
            </p:nvSpPr>
            <p:spPr>
              <a:xfrm>
                <a:off x="323197" y="1476194"/>
                <a:ext cx="3385817" cy="3385817"/>
              </a:xfrm>
              <a:prstGeom prst="arc">
                <a:avLst>
                  <a:gd name="adj1" fmla="val 16200000"/>
                  <a:gd name="adj2" fmla="val 811223"/>
                </a:avLst>
              </a:prstGeom>
              <a:noFill/>
              <a:ln w="41275" cap="flat" cmpd="sng" algn="ctr">
                <a:gradFill flip="none" rotWithShape="1">
                  <a:gsLst>
                    <a:gs pos="0">
                      <a:srgbClr val="09FFFF"/>
                    </a:gs>
                    <a:gs pos="100000">
                      <a:srgbClr val="09FFFF">
                        <a:alpha val="0"/>
                      </a:srgbClr>
                    </a:gs>
                  </a:gsLst>
                  <a:lin ang="10800000" scaled="1"/>
                  <a:tileRect/>
                </a:gradFill>
                <a:prstDash val="solid"/>
                <a:miter lim="800000"/>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ontserrat" panose="00000500000000000000"/>
                  <a:ea typeface="MiSans Light" panose="00000400000000000000" charset="-122"/>
                  <a:cs typeface="黑体" panose="02010609060101010101" charset="-122"/>
                </a:endParaRPr>
              </a:p>
            </p:txBody>
          </p:sp>
          <p:sp>
            <p:nvSpPr>
              <p:cNvPr id="31" name="弧形 30"/>
              <p:cNvSpPr/>
              <p:nvPr userDrawn="1"/>
            </p:nvSpPr>
            <p:spPr>
              <a:xfrm>
                <a:off x="849924" y="2002921"/>
                <a:ext cx="2332363" cy="2332363"/>
              </a:xfrm>
              <a:prstGeom prst="arc">
                <a:avLst>
                  <a:gd name="adj1" fmla="val 5007838"/>
                  <a:gd name="adj2" fmla="val 11918784"/>
                </a:avLst>
              </a:prstGeom>
              <a:noFill/>
              <a:ln w="6350" cap="flat" cmpd="sng" algn="ctr">
                <a:gradFill flip="none" rotWithShape="1">
                  <a:gsLst>
                    <a:gs pos="0">
                      <a:srgbClr val="00AFEF"/>
                    </a:gs>
                    <a:gs pos="100000">
                      <a:srgbClr val="00AFEF">
                        <a:alpha val="0"/>
                      </a:srgbClr>
                    </a:gs>
                  </a:gsLst>
                  <a:lin ang="0" scaled="1"/>
                  <a:tileRect/>
                </a:gradFill>
                <a:prstDash val="solid"/>
                <a:miter lim="800000"/>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ontserrat" panose="00000500000000000000"/>
                  <a:ea typeface="MiSans Light" panose="00000400000000000000" charset="-122"/>
                  <a:cs typeface="黑体" panose="02010609060101010101" charset="-122"/>
                </a:endParaRPr>
              </a:p>
            </p:txBody>
          </p:sp>
          <p:sp>
            <p:nvSpPr>
              <p:cNvPr id="32" name="弧形 31"/>
              <p:cNvSpPr/>
              <p:nvPr userDrawn="1"/>
            </p:nvSpPr>
            <p:spPr>
              <a:xfrm>
                <a:off x="849924" y="2002921"/>
                <a:ext cx="2332363" cy="2332363"/>
              </a:xfrm>
              <a:prstGeom prst="arc">
                <a:avLst>
                  <a:gd name="adj1" fmla="val 16324981"/>
                  <a:gd name="adj2" fmla="val 1881473"/>
                </a:avLst>
              </a:prstGeom>
              <a:noFill/>
              <a:ln w="6350" cap="flat" cmpd="sng" algn="ctr">
                <a:gradFill flip="none" rotWithShape="1">
                  <a:gsLst>
                    <a:gs pos="0">
                      <a:srgbClr val="09FFFF">
                        <a:alpha val="0"/>
                      </a:srgbClr>
                    </a:gs>
                    <a:gs pos="100000">
                      <a:srgbClr val="09FFFF"/>
                    </a:gs>
                  </a:gsLst>
                  <a:lin ang="0" scaled="1"/>
                  <a:tileRect/>
                </a:gradFill>
                <a:prstDash val="solid"/>
                <a:miter lim="800000"/>
              </a:ln>
              <a:effectLst/>
            </p:spPr>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Montserrat" panose="00000500000000000000"/>
                  <a:ea typeface="MiSans Light" panose="00000400000000000000" charset="-122"/>
                  <a:cs typeface="黑体" panose="02010609060101010101" charset="-122"/>
                </a:endParaRPr>
              </a:p>
            </p:txBody>
          </p:sp>
          <p:pic>
            <p:nvPicPr>
              <p:cNvPr id="39" name="图片 38" descr="电子设备&#10;&#10;中度可信度描述已自动生成"/>
              <p:cNvPicPr>
                <a:picLocks noChangeAspect="1"/>
              </p:cNvPicPr>
              <p:nvPr userDrawn="1"/>
            </p:nvPicPr>
            <p:blipFill rotWithShape="1">
              <a:blip r:embed="rId4" cstate="screen"/>
              <a:srcRect/>
              <a:stretch>
                <a:fillRect/>
              </a:stretch>
            </p:blipFill>
            <p:spPr>
              <a:xfrm>
                <a:off x="900322" y="2053319"/>
                <a:ext cx="2231566" cy="2231566"/>
              </a:xfrm>
              <a:custGeom>
                <a:avLst/>
                <a:gdLst>
                  <a:gd name="connsiteX0" fmla="*/ 1115783 w 2231566"/>
                  <a:gd name="connsiteY0" fmla="*/ 0 h 2231566"/>
                  <a:gd name="connsiteX1" fmla="*/ 2231566 w 2231566"/>
                  <a:gd name="connsiteY1" fmla="*/ 1115783 h 2231566"/>
                  <a:gd name="connsiteX2" fmla="*/ 1115783 w 2231566"/>
                  <a:gd name="connsiteY2" fmla="*/ 2231566 h 2231566"/>
                  <a:gd name="connsiteX3" fmla="*/ 0 w 2231566"/>
                  <a:gd name="connsiteY3" fmla="*/ 1115783 h 2231566"/>
                  <a:gd name="connsiteX4" fmla="*/ 1115783 w 2231566"/>
                  <a:gd name="connsiteY4" fmla="*/ 0 h 2231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1566" h="2231566">
                    <a:moveTo>
                      <a:pt x="1115783" y="0"/>
                    </a:moveTo>
                    <a:cubicBezTo>
                      <a:pt x="1732013" y="0"/>
                      <a:pt x="2231566" y="499553"/>
                      <a:pt x="2231566" y="1115783"/>
                    </a:cubicBezTo>
                    <a:cubicBezTo>
                      <a:pt x="2231566" y="1732013"/>
                      <a:pt x="1732013" y="2231566"/>
                      <a:pt x="1115783" y="2231566"/>
                    </a:cubicBezTo>
                    <a:cubicBezTo>
                      <a:pt x="499553" y="2231566"/>
                      <a:pt x="0" y="1732013"/>
                      <a:pt x="0" y="1115783"/>
                    </a:cubicBezTo>
                    <a:cubicBezTo>
                      <a:pt x="0" y="499553"/>
                      <a:pt x="499553" y="0"/>
                      <a:pt x="1115783" y="0"/>
                    </a:cubicBezTo>
                    <a:close/>
                  </a:path>
                </a:pathLst>
              </a:custGeom>
              <a:ln>
                <a:solidFill>
                  <a:srgbClr val="09FFFF"/>
                </a:solidFill>
              </a:ln>
            </p:spPr>
          </p:pic>
        </p:grpSp>
        <p:sp>
          <p:nvSpPr>
            <p:cNvPr id="13" name="椭圆 12"/>
            <p:cNvSpPr/>
            <p:nvPr userDrawn="1"/>
          </p:nvSpPr>
          <p:spPr>
            <a:xfrm>
              <a:off x="3984" y="3022"/>
              <a:ext cx="3594" cy="3594"/>
            </a:xfrm>
            <a:prstGeom prst="ellipse">
              <a:avLst/>
            </a:prstGeom>
            <a:solidFill>
              <a:srgbClr val="03135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21"/>
          <p:cNvPicPr>
            <a:picLocks noChangeAspect="1"/>
          </p:cNvPicPr>
          <p:nvPr userDrawn="1"/>
        </p:nvPicPr>
        <p:blipFill>
          <a:blip r:embed="rId5" cstate="screen"/>
          <a:srcRect/>
          <a:stretch>
            <a:fillRect/>
          </a:stretch>
        </p:blipFill>
        <p:spPr>
          <a:xfrm>
            <a:off x="1838553" y="2226790"/>
            <a:ext cx="1583707" cy="1584000"/>
          </a:xfrm>
          <a:custGeom>
            <a:avLst/>
            <a:gdLst>
              <a:gd name="connsiteX0" fmla="*/ 792000 w 1583707"/>
              <a:gd name="connsiteY0" fmla="*/ 0 h 1584000"/>
              <a:gd name="connsiteX1" fmla="*/ 1579911 w 1583707"/>
              <a:gd name="connsiteY1" fmla="*/ 711023 h 1584000"/>
              <a:gd name="connsiteX2" fmla="*/ 1583707 w 1583707"/>
              <a:gd name="connsiteY2" fmla="*/ 786198 h 1584000"/>
              <a:gd name="connsiteX3" fmla="*/ 1583707 w 1583707"/>
              <a:gd name="connsiteY3" fmla="*/ 797803 h 1584000"/>
              <a:gd name="connsiteX4" fmla="*/ 1579911 w 1583707"/>
              <a:gd name="connsiteY4" fmla="*/ 872978 h 1584000"/>
              <a:gd name="connsiteX5" fmla="*/ 792000 w 1583707"/>
              <a:gd name="connsiteY5" fmla="*/ 1584000 h 1584000"/>
              <a:gd name="connsiteX6" fmla="*/ 0 w 1583707"/>
              <a:gd name="connsiteY6" fmla="*/ 792000 h 1584000"/>
              <a:gd name="connsiteX7" fmla="*/ 792000 w 1583707"/>
              <a:gd name="connsiteY7" fmla="*/ 0 h 158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83707" h="1584000">
                <a:moveTo>
                  <a:pt x="792000" y="0"/>
                </a:moveTo>
                <a:cubicBezTo>
                  <a:pt x="1202072" y="0"/>
                  <a:pt x="1539353" y="311652"/>
                  <a:pt x="1579911" y="711023"/>
                </a:cubicBezTo>
                <a:lnTo>
                  <a:pt x="1583707" y="786198"/>
                </a:lnTo>
                <a:lnTo>
                  <a:pt x="1583707" y="797803"/>
                </a:lnTo>
                <a:lnTo>
                  <a:pt x="1579911" y="872978"/>
                </a:lnTo>
                <a:cubicBezTo>
                  <a:pt x="1539353" y="1272349"/>
                  <a:pt x="1202072" y="1584000"/>
                  <a:pt x="792000" y="1584000"/>
                </a:cubicBezTo>
                <a:cubicBezTo>
                  <a:pt x="354590" y="1584000"/>
                  <a:pt x="0" y="1229410"/>
                  <a:pt x="0" y="792000"/>
                </a:cubicBezTo>
                <a:cubicBezTo>
                  <a:pt x="0" y="354590"/>
                  <a:pt x="354590" y="0"/>
                  <a:pt x="792000" y="0"/>
                </a:cubicBezTo>
                <a:close/>
              </a:path>
            </a:pathLst>
          </a:cu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带LOGO">
    <p:bg>
      <p:bgPr>
        <a:solidFill>
          <a:srgbClr val="031351"/>
        </a:solidFill>
        <a:effectLst/>
      </p:bgPr>
    </p:bg>
    <p:spTree>
      <p:nvGrpSpPr>
        <p:cNvPr id="1" name=""/>
        <p:cNvGrpSpPr/>
        <p:nvPr/>
      </p:nvGrpSpPr>
      <p:grpSpPr>
        <a:xfrm>
          <a:off x="0" y="0"/>
          <a:ext cx="0" cy="0"/>
          <a:chOff x="0" y="0"/>
          <a:chExt cx="0" cy="0"/>
        </a:xfrm>
      </p:grpSpPr>
      <p:pic>
        <p:nvPicPr>
          <p:cNvPr id="3" name="图片 2" descr="矢量智能对象-01"/>
          <p:cNvPicPr>
            <a:picLocks noChangeAspect="1"/>
          </p:cNvPicPr>
          <p:nvPr userDrawn="1"/>
        </p:nvPicPr>
        <p:blipFill>
          <a:blip r:embed="rId2" cstate="screen"/>
          <a:stretch>
            <a:fillRect/>
          </a:stretch>
        </p:blipFill>
        <p:spPr>
          <a:xfrm>
            <a:off x="4079240" y="6101761"/>
            <a:ext cx="4033520" cy="53276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不带LOGO">
    <p:bg>
      <p:bgPr>
        <a:solidFill>
          <a:srgbClr val="03135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新建内容页带LOGO">
    <p:bg>
      <p:bgPr>
        <a:solidFill>
          <a:srgbClr val="031351"/>
        </a:solidFill>
        <a:effectLst/>
      </p:bgPr>
    </p:bg>
    <p:spTree>
      <p:nvGrpSpPr>
        <p:cNvPr id="1" name=""/>
        <p:cNvGrpSpPr/>
        <p:nvPr/>
      </p:nvGrpSpPr>
      <p:grpSpPr>
        <a:xfrm>
          <a:off x="0" y="0"/>
          <a:ext cx="0" cy="0"/>
          <a:chOff x="0" y="0"/>
          <a:chExt cx="0" cy="0"/>
        </a:xfrm>
      </p:grpSpPr>
      <p:pic>
        <p:nvPicPr>
          <p:cNvPr id="3" name="图片 2" descr="矢量智能对象-01"/>
          <p:cNvPicPr>
            <a:picLocks noChangeAspect="1"/>
          </p:cNvPicPr>
          <p:nvPr userDrawn="1"/>
        </p:nvPicPr>
        <p:blipFill>
          <a:blip r:embed="rId2" cstate="screen"/>
          <a:stretch>
            <a:fillRect/>
          </a:stretch>
        </p:blipFill>
        <p:spPr>
          <a:xfrm>
            <a:off x="4079240" y="6101761"/>
            <a:ext cx="4033520" cy="53276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cstate="screen"/>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sv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9.sv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a:xfrm>
            <a:off x="1028382" y="1104208"/>
            <a:ext cx="10135235" cy="762000"/>
          </a:xfrm>
          <a:prstGeom prst="rect">
            <a:avLst/>
          </a:prstGeom>
          <a:solidFill>
            <a:schemeClr val="accent1">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29" name="文本框 28"/>
          <p:cNvSpPr txBox="1"/>
          <p:nvPr/>
        </p:nvSpPr>
        <p:spPr>
          <a:xfrm>
            <a:off x="4256086" y="162000"/>
            <a:ext cx="3710305" cy="632460"/>
          </a:xfrm>
          <a:prstGeom prst="rect">
            <a:avLst/>
          </a:prstGeom>
          <a:noFill/>
        </p:spPr>
        <p:txBody>
          <a:bodyPr wrap="none" rtlCol="0">
            <a:spAutoFit/>
          </a:bodyPr>
          <a:lstStyle/>
          <a:p>
            <a:pPr algn="l">
              <a:lnSpc>
                <a:spcPct val="110000"/>
              </a:lnSpc>
              <a:buClrTx/>
              <a:buSzTx/>
              <a:buFontTx/>
            </a:pPr>
            <a:r>
              <a:rPr kumimoji="1"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sym typeface="+mn-ea"/>
              </a:rPr>
              <a:t>智能IDE的典型架构</a:t>
            </a:r>
          </a:p>
        </p:txBody>
      </p:sp>
      <p:pic>
        <p:nvPicPr>
          <p:cNvPr id="23" name="图片 22"/>
          <p:cNvPicPr>
            <a:picLocks noChangeAspect="1"/>
          </p:cNvPicPr>
          <p:nvPr/>
        </p:nvPicPr>
        <p:blipFill>
          <a:blip r:embed="rId3" cstate="screen"/>
          <a:stretch>
            <a:fillRect/>
          </a:stretch>
        </p:blipFill>
        <p:spPr>
          <a:xfrm>
            <a:off x="3673912" y="1222597"/>
            <a:ext cx="540000" cy="540000"/>
          </a:xfrm>
          <a:prstGeom prst="rect">
            <a:avLst/>
          </a:prstGeom>
        </p:spPr>
      </p:pic>
      <p:pic>
        <p:nvPicPr>
          <p:cNvPr id="25" name="图形 2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71401" y="1222597"/>
            <a:ext cx="540000" cy="540000"/>
          </a:xfrm>
          <a:prstGeom prst="rect">
            <a:avLst/>
          </a:prstGeom>
        </p:spPr>
      </p:pic>
      <p:pic>
        <p:nvPicPr>
          <p:cNvPr id="27" name="图片 26"/>
          <p:cNvPicPr>
            <a:picLocks noChangeAspect="1"/>
          </p:cNvPicPr>
          <p:nvPr/>
        </p:nvPicPr>
        <p:blipFill>
          <a:blip r:embed="rId6" cstate="screen"/>
          <a:stretch>
            <a:fillRect/>
          </a:stretch>
        </p:blipFill>
        <p:spPr>
          <a:xfrm>
            <a:off x="4676423" y="1222597"/>
            <a:ext cx="540000" cy="540000"/>
          </a:xfrm>
          <a:prstGeom prst="rect">
            <a:avLst/>
          </a:prstGeom>
        </p:spPr>
      </p:pic>
      <p:pic>
        <p:nvPicPr>
          <p:cNvPr id="30" name="图片 29"/>
          <p:cNvPicPr>
            <a:picLocks noChangeAspect="1"/>
          </p:cNvPicPr>
          <p:nvPr/>
        </p:nvPicPr>
        <p:blipFill>
          <a:blip r:embed="rId7"/>
          <a:stretch>
            <a:fillRect/>
          </a:stretch>
        </p:blipFill>
        <p:spPr>
          <a:xfrm>
            <a:off x="5678934" y="1222597"/>
            <a:ext cx="540000" cy="540000"/>
          </a:xfrm>
          <a:prstGeom prst="rect">
            <a:avLst/>
          </a:prstGeom>
        </p:spPr>
      </p:pic>
      <p:pic>
        <p:nvPicPr>
          <p:cNvPr id="33" name="图片 32"/>
          <p:cNvPicPr>
            <a:picLocks noChangeAspect="1"/>
          </p:cNvPicPr>
          <p:nvPr/>
        </p:nvPicPr>
        <p:blipFill>
          <a:blip r:embed="rId8"/>
          <a:stretch>
            <a:fillRect/>
          </a:stretch>
        </p:blipFill>
        <p:spPr>
          <a:xfrm>
            <a:off x="8686467" y="1222597"/>
            <a:ext cx="540000" cy="540000"/>
          </a:xfrm>
          <a:prstGeom prst="rect">
            <a:avLst/>
          </a:prstGeom>
        </p:spPr>
      </p:pic>
      <p:pic>
        <p:nvPicPr>
          <p:cNvPr id="40" name="图片 39"/>
          <p:cNvPicPr>
            <a:picLocks noChangeAspect="1"/>
          </p:cNvPicPr>
          <p:nvPr/>
        </p:nvPicPr>
        <p:blipFill>
          <a:blip r:embed="rId9"/>
          <a:stretch>
            <a:fillRect/>
          </a:stretch>
        </p:blipFill>
        <p:spPr>
          <a:xfrm>
            <a:off x="7683956" y="1222597"/>
            <a:ext cx="540000" cy="540000"/>
          </a:xfrm>
          <a:prstGeom prst="rect">
            <a:avLst/>
          </a:prstGeom>
        </p:spPr>
      </p:pic>
      <p:pic>
        <p:nvPicPr>
          <p:cNvPr id="42" name="图片 41"/>
          <p:cNvPicPr>
            <a:picLocks noChangeAspect="1"/>
          </p:cNvPicPr>
          <p:nvPr/>
        </p:nvPicPr>
        <p:blipFill>
          <a:blip r:embed="rId10"/>
          <a:stretch>
            <a:fillRect/>
          </a:stretch>
        </p:blipFill>
        <p:spPr>
          <a:xfrm>
            <a:off x="6681445" y="1222597"/>
            <a:ext cx="540000" cy="540000"/>
          </a:xfrm>
          <a:prstGeom prst="rect">
            <a:avLst/>
          </a:prstGeom>
        </p:spPr>
      </p:pic>
      <p:pic>
        <p:nvPicPr>
          <p:cNvPr id="46" name="图片 45"/>
          <p:cNvPicPr>
            <a:picLocks noChangeAspect="1"/>
          </p:cNvPicPr>
          <p:nvPr/>
        </p:nvPicPr>
        <p:blipFill>
          <a:blip r:embed="rId11"/>
          <a:stretch>
            <a:fillRect/>
          </a:stretch>
        </p:blipFill>
        <p:spPr>
          <a:xfrm>
            <a:off x="9688975" y="1222597"/>
            <a:ext cx="564545" cy="540000"/>
          </a:xfrm>
          <a:prstGeom prst="rect">
            <a:avLst/>
          </a:prstGeom>
        </p:spPr>
      </p:pic>
      <p:sp>
        <p:nvSpPr>
          <p:cNvPr id="47" name="矩形 46"/>
          <p:cNvSpPr/>
          <p:nvPr/>
        </p:nvSpPr>
        <p:spPr>
          <a:xfrm>
            <a:off x="1028382" y="1956378"/>
            <a:ext cx="10135235" cy="1096010"/>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48" name="矩形 47"/>
          <p:cNvSpPr/>
          <p:nvPr/>
        </p:nvSpPr>
        <p:spPr>
          <a:xfrm>
            <a:off x="1058862" y="3884238"/>
            <a:ext cx="10104755" cy="1076960"/>
          </a:xfrm>
          <a:prstGeom prst="rect">
            <a:avLst/>
          </a:prstGeom>
        </p:spPr>
        <p:style>
          <a:lnRef idx="0">
            <a:srgbClr val="FFFFFF"/>
          </a:lnRef>
          <a:fillRef idx="3">
            <a:schemeClr val="accent4"/>
          </a:fillRef>
          <a:effectRef idx="0">
            <a:srgbClr val="FFFFFF"/>
          </a:effectRef>
          <a:fontRef idx="minor">
            <a:schemeClr val="lt1"/>
          </a:fontRef>
        </p:style>
        <p:txBody>
          <a:bodyPr rtlCol="0" anchor="ctr"/>
          <a:lstStyle/>
          <a:p>
            <a:pPr algn="ctr"/>
            <a:endParaRPr lang="zh-CN" altLang="en-US" dirty="0">
              <a:latin typeface="MiSans Light" panose="00000400000000000000" charset="-122"/>
              <a:ea typeface="MiSans Light" panose="00000400000000000000" charset="-122"/>
            </a:endParaRPr>
          </a:p>
        </p:txBody>
      </p:sp>
      <p:sp>
        <p:nvSpPr>
          <p:cNvPr id="50" name="文本框 49"/>
          <p:cNvSpPr txBox="1"/>
          <p:nvPr/>
        </p:nvSpPr>
        <p:spPr>
          <a:xfrm>
            <a:off x="1268894" y="1169431"/>
            <a:ext cx="939996" cy="646331"/>
          </a:xfrm>
          <a:prstGeom prst="rect">
            <a:avLst/>
          </a:prstGeom>
          <a:noFill/>
        </p:spPr>
        <p:txBody>
          <a:bodyPr wrap="square" rtlCol="0">
            <a:spAutoFit/>
          </a:bodyPr>
          <a:lstStyle/>
          <a:p>
            <a:pPr algn="ctr"/>
            <a:r>
              <a:rPr lang="en-US" altLang="zh-CN"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rPr>
              <a:t>IDE</a:t>
            </a:r>
          </a:p>
          <a:p>
            <a:pPr algn="ctr"/>
            <a:r>
              <a:rPr lang="zh-CN" altLang="en-US"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rPr>
              <a:t>客户端</a:t>
            </a:r>
          </a:p>
        </p:txBody>
      </p:sp>
      <p:sp>
        <p:nvSpPr>
          <p:cNvPr id="51" name="文本框 50"/>
          <p:cNvSpPr txBox="1"/>
          <p:nvPr/>
        </p:nvSpPr>
        <p:spPr>
          <a:xfrm>
            <a:off x="1121910" y="2331971"/>
            <a:ext cx="1206027" cy="369332"/>
          </a:xfrm>
          <a:prstGeom prst="rect">
            <a:avLst/>
          </a:prstGeom>
          <a:noFill/>
        </p:spPr>
        <p:txBody>
          <a:bodyPr wrap="square" rtlCol="0">
            <a:spAutoFit/>
          </a:bodyPr>
          <a:lstStyle/>
          <a:p>
            <a:pPr algn="ctr"/>
            <a:r>
              <a:rPr lang="zh-CN" altLang="en-US" b="1" dirty="0">
                <a:solidFill>
                  <a:schemeClr val="accent5">
                    <a:lumMod val="20000"/>
                    <a:lumOff val="80000"/>
                  </a:schemeClr>
                </a:solidFill>
                <a:latin typeface="MiSans Light" panose="00000400000000000000" charset="-122"/>
                <a:ea typeface="MiSans Light" panose="00000400000000000000" charset="-122"/>
              </a:rPr>
              <a:t>本地服务</a:t>
            </a:r>
          </a:p>
        </p:txBody>
      </p:sp>
      <p:sp>
        <p:nvSpPr>
          <p:cNvPr id="53" name="矩形 52"/>
          <p:cNvSpPr/>
          <p:nvPr/>
        </p:nvSpPr>
        <p:spPr>
          <a:xfrm>
            <a:off x="2351026" y="2103012"/>
            <a:ext cx="3041688" cy="369333"/>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数据收集</a:t>
            </a:r>
          </a:p>
        </p:txBody>
      </p:sp>
      <p:sp>
        <p:nvSpPr>
          <p:cNvPr id="55" name="矩形 54"/>
          <p:cNvSpPr/>
          <p:nvPr/>
        </p:nvSpPr>
        <p:spPr>
          <a:xfrm>
            <a:off x="2351766" y="2522445"/>
            <a:ext cx="992691" cy="363366"/>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3">
                    <a:lumMod val="40000"/>
                    <a:lumOff val="60000"/>
                  </a:schemeClr>
                </a:solidFill>
                <a:latin typeface="MiSans Light" panose="00000400000000000000" charset="-122"/>
                <a:ea typeface="MiSans Light" panose="00000400000000000000" charset="-122"/>
              </a:rPr>
              <a:t>代码上下文</a:t>
            </a:r>
          </a:p>
        </p:txBody>
      </p:sp>
      <p:sp>
        <p:nvSpPr>
          <p:cNvPr id="60" name="矩形 59"/>
          <p:cNvSpPr/>
          <p:nvPr/>
        </p:nvSpPr>
        <p:spPr>
          <a:xfrm>
            <a:off x="1028382" y="3145733"/>
            <a:ext cx="10135235" cy="636270"/>
          </a:xfrm>
          <a:prstGeom prst="rect">
            <a:avLst/>
          </a:prstGeom>
        </p:spPr>
        <p:style>
          <a:lnRef idx="0">
            <a:srgbClr val="FFFFFF"/>
          </a:lnRef>
          <a:fillRef idx="3">
            <a:schemeClr val="accent5"/>
          </a:fillRef>
          <a:effectRef idx="0">
            <a:srgbClr val="FFFFFF"/>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61" name="矩形 60"/>
          <p:cNvSpPr/>
          <p:nvPr/>
        </p:nvSpPr>
        <p:spPr>
          <a:xfrm>
            <a:off x="1028382" y="5062798"/>
            <a:ext cx="10135235" cy="674370"/>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3" name="矩形 2"/>
          <p:cNvSpPr/>
          <p:nvPr/>
        </p:nvSpPr>
        <p:spPr>
          <a:xfrm>
            <a:off x="3434581" y="2528952"/>
            <a:ext cx="989875" cy="363366"/>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3">
                    <a:lumMod val="40000"/>
                    <a:lumOff val="60000"/>
                  </a:schemeClr>
                </a:solidFill>
                <a:latin typeface="MiSans Light" panose="00000400000000000000" charset="-122"/>
                <a:ea typeface="MiSans Light" panose="00000400000000000000" charset="-122"/>
              </a:rPr>
              <a:t>开发者动作</a:t>
            </a:r>
          </a:p>
        </p:txBody>
      </p:sp>
      <p:sp>
        <p:nvSpPr>
          <p:cNvPr id="4" name="矩形 3"/>
          <p:cNvSpPr/>
          <p:nvPr/>
        </p:nvSpPr>
        <p:spPr>
          <a:xfrm>
            <a:off x="4514580" y="2528952"/>
            <a:ext cx="878133" cy="363366"/>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3">
                    <a:lumMod val="40000"/>
                    <a:lumOff val="60000"/>
                  </a:schemeClr>
                </a:solidFill>
                <a:latin typeface="MiSans Light" panose="00000400000000000000" charset="-122"/>
                <a:ea typeface="MiSans Light" panose="00000400000000000000" charset="-122"/>
              </a:rPr>
              <a:t>相关文档</a:t>
            </a:r>
          </a:p>
        </p:txBody>
      </p:sp>
      <p:sp>
        <p:nvSpPr>
          <p:cNvPr id="5" name="文本框 4"/>
          <p:cNvSpPr txBox="1"/>
          <p:nvPr/>
        </p:nvSpPr>
        <p:spPr>
          <a:xfrm>
            <a:off x="1028443" y="4238246"/>
            <a:ext cx="1206027" cy="369332"/>
          </a:xfrm>
          <a:prstGeom prst="rect">
            <a:avLst/>
          </a:prstGeom>
          <a:noFill/>
        </p:spPr>
        <p:txBody>
          <a:bodyPr wrap="square" rtlCol="0">
            <a:spAutoFit/>
          </a:bodyPr>
          <a:lstStyle/>
          <a:p>
            <a:pPr algn="ctr"/>
            <a:r>
              <a:rPr lang="zh-CN" altLang="en-US" b="1" dirty="0">
                <a:solidFill>
                  <a:schemeClr val="accent5">
                    <a:lumMod val="20000"/>
                    <a:lumOff val="80000"/>
                  </a:schemeClr>
                </a:solidFill>
                <a:latin typeface="MiSans Light" panose="00000400000000000000" charset="-122"/>
                <a:ea typeface="MiSans Light" panose="00000400000000000000" charset="-122"/>
              </a:rPr>
              <a:t>模型</a:t>
            </a:r>
          </a:p>
        </p:txBody>
      </p:sp>
      <p:sp>
        <p:nvSpPr>
          <p:cNvPr id="6" name="矩形 5"/>
          <p:cNvSpPr/>
          <p:nvPr/>
        </p:nvSpPr>
        <p:spPr>
          <a:xfrm>
            <a:off x="5665699" y="2103012"/>
            <a:ext cx="2598602" cy="369333"/>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算力调配</a:t>
            </a:r>
          </a:p>
        </p:txBody>
      </p:sp>
      <p:sp>
        <p:nvSpPr>
          <p:cNvPr id="7" name="矩形 6"/>
          <p:cNvSpPr/>
          <p:nvPr/>
        </p:nvSpPr>
        <p:spPr>
          <a:xfrm>
            <a:off x="5668767" y="2522890"/>
            <a:ext cx="1274750" cy="363366"/>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3">
                    <a:lumMod val="40000"/>
                    <a:lumOff val="60000"/>
                  </a:schemeClr>
                </a:solidFill>
                <a:latin typeface="MiSans Light" panose="00000400000000000000" charset="-122"/>
                <a:ea typeface="MiSans Light" panose="00000400000000000000" charset="-122"/>
              </a:rPr>
              <a:t>调用端侧模型</a:t>
            </a:r>
          </a:p>
        </p:txBody>
      </p:sp>
      <p:sp>
        <p:nvSpPr>
          <p:cNvPr id="8" name="矩形 7"/>
          <p:cNvSpPr/>
          <p:nvPr/>
        </p:nvSpPr>
        <p:spPr>
          <a:xfrm>
            <a:off x="6989550" y="2522890"/>
            <a:ext cx="1274750" cy="363366"/>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3">
                    <a:lumMod val="40000"/>
                    <a:lumOff val="60000"/>
                  </a:schemeClr>
                </a:solidFill>
                <a:latin typeface="MiSans Light" panose="00000400000000000000" charset="-122"/>
                <a:ea typeface="MiSans Light" panose="00000400000000000000" charset="-122"/>
              </a:rPr>
              <a:t>请求云端模型</a:t>
            </a:r>
          </a:p>
        </p:txBody>
      </p:sp>
      <p:sp>
        <p:nvSpPr>
          <p:cNvPr id="9" name="矩形 8"/>
          <p:cNvSpPr/>
          <p:nvPr/>
        </p:nvSpPr>
        <p:spPr>
          <a:xfrm>
            <a:off x="2310272" y="4053579"/>
            <a:ext cx="2658993" cy="369333"/>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端侧小模型</a:t>
            </a:r>
          </a:p>
        </p:txBody>
      </p:sp>
      <p:sp>
        <p:nvSpPr>
          <p:cNvPr id="10" name="矩形 9"/>
          <p:cNvSpPr/>
          <p:nvPr/>
        </p:nvSpPr>
        <p:spPr>
          <a:xfrm>
            <a:off x="2310272" y="4469899"/>
            <a:ext cx="853287" cy="363366"/>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accent5">
                    <a:lumMod val="50000"/>
                  </a:schemeClr>
                </a:solidFill>
                <a:latin typeface="MiSans Light" panose="00000400000000000000" charset="-122"/>
                <a:ea typeface="MiSans Light" panose="00000400000000000000" charset="-122"/>
              </a:rPr>
              <a:t>本地工程文件推荐</a:t>
            </a:r>
          </a:p>
        </p:txBody>
      </p:sp>
      <p:sp>
        <p:nvSpPr>
          <p:cNvPr id="11" name="矩形 10"/>
          <p:cNvSpPr/>
          <p:nvPr/>
        </p:nvSpPr>
        <p:spPr>
          <a:xfrm>
            <a:off x="3231497" y="4469899"/>
            <a:ext cx="769142" cy="363366"/>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100" dirty="0">
                <a:solidFill>
                  <a:schemeClr val="accent5">
                    <a:lumMod val="50000"/>
                  </a:schemeClr>
                </a:solidFill>
                <a:latin typeface="MiSans Light" panose="00000400000000000000" charset="-122"/>
                <a:ea typeface="MiSans Light" panose="00000400000000000000" charset="-122"/>
              </a:rPr>
              <a:t>本地仓库理解</a:t>
            </a:r>
          </a:p>
        </p:txBody>
      </p:sp>
      <p:sp>
        <p:nvSpPr>
          <p:cNvPr id="12" name="矩形 11"/>
          <p:cNvSpPr/>
          <p:nvPr/>
        </p:nvSpPr>
        <p:spPr>
          <a:xfrm>
            <a:off x="4068577" y="4469899"/>
            <a:ext cx="900688" cy="363366"/>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5">
                    <a:lumMod val="50000"/>
                  </a:schemeClr>
                </a:solidFill>
                <a:latin typeface="MiSans Light" panose="00000400000000000000" charset="-122"/>
                <a:ea typeface="MiSans Light" panose="00000400000000000000" charset="-122"/>
              </a:rPr>
              <a:t>本地知识库检索</a:t>
            </a:r>
          </a:p>
        </p:txBody>
      </p:sp>
      <p:sp>
        <p:nvSpPr>
          <p:cNvPr id="13" name="矩形 12"/>
          <p:cNvSpPr/>
          <p:nvPr/>
        </p:nvSpPr>
        <p:spPr>
          <a:xfrm>
            <a:off x="5237501" y="4048414"/>
            <a:ext cx="3459072" cy="369333"/>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云端大模型</a:t>
            </a:r>
          </a:p>
        </p:txBody>
      </p:sp>
      <p:sp>
        <p:nvSpPr>
          <p:cNvPr id="14" name="矩形 13"/>
          <p:cNvSpPr/>
          <p:nvPr/>
        </p:nvSpPr>
        <p:spPr>
          <a:xfrm>
            <a:off x="5237797" y="4464628"/>
            <a:ext cx="553720" cy="363220"/>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5">
                    <a:lumMod val="50000"/>
                  </a:schemeClr>
                </a:solidFill>
                <a:latin typeface="MiSans Light" panose="00000400000000000000" charset="-122"/>
                <a:ea typeface="MiSans Light" panose="00000400000000000000" charset="-122"/>
              </a:rPr>
              <a:t>代码生成</a:t>
            </a:r>
          </a:p>
        </p:txBody>
      </p:sp>
      <p:sp>
        <p:nvSpPr>
          <p:cNvPr id="15" name="矩形 14"/>
          <p:cNvSpPr/>
          <p:nvPr/>
        </p:nvSpPr>
        <p:spPr>
          <a:xfrm>
            <a:off x="5843587" y="4461453"/>
            <a:ext cx="500380" cy="363220"/>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5">
                    <a:lumMod val="50000"/>
                  </a:schemeClr>
                </a:solidFill>
                <a:latin typeface="MiSans Light" panose="00000400000000000000" charset="-122"/>
                <a:ea typeface="MiSans Light" panose="00000400000000000000" charset="-122"/>
              </a:rPr>
              <a:t>代码解释</a:t>
            </a:r>
          </a:p>
        </p:txBody>
      </p:sp>
      <p:sp>
        <p:nvSpPr>
          <p:cNvPr id="16" name="矩形 15"/>
          <p:cNvSpPr/>
          <p:nvPr/>
        </p:nvSpPr>
        <p:spPr>
          <a:xfrm>
            <a:off x="7525702" y="4461453"/>
            <a:ext cx="1170940" cy="363220"/>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5">
                    <a:lumMod val="50000"/>
                  </a:schemeClr>
                </a:solidFill>
                <a:latin typeface="MiSans Light" panose="00000400000000000000" charset="-122"/>
                <a:ea typeface="MiSans Light" panose="00000400000000000000" charset="-122"/>
              </a:rPr>
              <a:t>研发问答对话</a:t>
            </a:r>
          </a:p>
        </p:txBody>
      </p:sp>
      <p:sp>
        <p:nvSpPr>
          <p:cNvPr id="18" name="文本框 17"/>
          <p:cNvSpPr txBox="1"/>
          <p:nvPr/>
        </p:nvSpPr>
        <p:spPr>
          <a:xfrm>
            <a:off x="1028443" y="5214204"/>
            <a:ext cx="1206027" cy="369332"/>
          </a:xfrm>
          <a:prstGeom prst="rect">
            <a:avLst/>
          </a:prstGeom>
          <a:noFill/>
        </p:spPr>
        <p:txBody>
          <a:bodyPr wrap="square" rtlCol="0">
            <a:spAutoFit/>
          </a:bodyPr>
          <a:lstStyle/>
          <a:p>
            <a:pPr algn="ctr"/>
            <a:r>
              <a:rPr lang="zh-CN" altLang="en-US" b="1" dirty="0">
                <a:solidFill>
                  <a:schemeClr val="accent5">
                    <a:lumMod val="20000"/>
                    <a:lumOff val="80000"/>
                  </a:schemeClr>
                </a:solidFill>
                <a:latin typeface="MiSans Light" panose="00000400000000000000" charset="-122"/>
                <a:ea typeface="MiSans Light" panose="00000400000000000000" charset="-122"/>
              </a:rPr>
              <a:t>算力</a:t>
            </a:r>
          </a:p>
        </p:txBody>
      </p:sp>
      <p:sp>
        <p:nvSpPr>
          <p:cNvPr id="19" name="矩形 18"/>
          <p:cNvSpPr/>
          <p:nvPr/>
        </p:nvSpPr>
        <p:spPr>
          <a:xfrm>
            <a:off x="8501637" y="2103012"/>
            <a:ext cx="2476563" cy="369333"/>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接口提供</a:t>
            </a:r>
          </a:p>
        </p:txBody>
      </p:sp>
      <p:sp>
        <p:nvSpPr>
          <p:cNvPr id="20" name="矩形 19"/>
          <p:cNvSpPr/>
          <p:nvPr/>
        </p:nvSpPr>
        <p:spPr>
          <a:xfrm>
            <a:off x="8504705" y="2522890"/>
            <a:ext cx="1184271" cy="363366"/>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3">
                    <a:lumMod val="40000"/>
                    <a:lumOff val="60000"/>
                  </a:schemeClr>
                </a:solidFill>
                <a:latin typeface="MiSans Light" panose="00000400000000000000" charset="-122"/>
                <a:ea typeface="MiSans Light" panose="00000400000000000000" charset="-122"/>
              </a:rPr>
              <a:t>数据收集接口</a:t>
            </a:r>
          </a:p>
        </p:txBody>
      </p:sp>
      <p:sp>
        <p:nvSpPr>
          <p:cNvPr id="21" name="矩形 20"/>
          <p:cNvSpPr/>
          <p:nvPr/>
        </p:nvSpPr>
        <p:spPr>
          <a:xfrm>
            <a:off x="9793929" y="2516637"/>
            <a:ext cx="1184271" cy="363366"/>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3">
                    <a:lumMod val="40000"/>
                    <a:lumOff val="60000"/>
                  </a:schemeClr>
                </a:solidFill>
                <a:latin typeface="MiSans Light" panose="00000400000000000000" charset="-122"/>
                <a:ea typeface="MiSans Light" panose="00000400000000000000" charset="-122"/>
              </a:rPr>
              <a:t>数据输出接口</a:t>
            </a:r>
          </a:p>
        </p:txBody>
      </p:sp>
      <p:sp>
        <p:nvSpPr>
          <p:cNvPr id="22" name="矩形 21"/>
          <p:cNvSpPr/>
          <p:nvPr/>
        </p:nvSpPr>
        <p:spPr>
          <a:xfrm>
            <a:off x="8991917" y="4046798"/>
            <a:ext cx="1951355" cy="369570"/>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第三方插件</a:t>
            </a:r>
          </a:p>
        </p:txBody>
      </p:sp>
      <p:sp>
        <p:nvSpPr>
          <p:cNvPr id="24" name="矩形 23"/>
          <p:cNvSpPr/>
          <p:nvPr/>
        </p:nvSpPr>
        <p:spPr>
          <a:xfrm>
            <a:off x="8991917" y="4467803"/>
            <a:ext cx="1951355" cy="363220"/>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dirty="0">
              <a:latin typeface="MiSans Light" panose="00000400000000000000" charset="-122"/>
              <a:ea typeface="MiSans Light" panose="00000400000000000000" charset="-122"/>
            </a:endParaRPr>
          </a:p>
        </p:txBody>
      </p:sp>
      <p:pic>
        <p:nvPicPr>
          <p:cNvPr id="26" name="图片 25"/>
          <p:cNvPicPr>
            <a:picLocks noChangeAspect="1"/>
          </p:cNvPicPr>
          <p:nvPr/>
        </p:nvPicPr>
        <p:blipFill>
          <a:blip r:embed="rId12" cstate="screen"/>
          <a:stretch>
            <a:fillRect/>
          </a:stretch>
        </p:blipFill>
        <p:spPr>
          <a:xfrm>
            <a:off x="10209739" y="4505798"/>
            <a:ext cx="288000" cy="288000"/>
          </a:xfrm>
          <a:prstGeom prst="rect">
            <a:avLst/>
          </a:prstGeom>
        </p:spPr>
      </p:pic>
      <p:pic>
        <p:nvPicPr>
          <p:cNvPr id="28" name="图片 27"/>
          <p:cNvPicPr>
            <a:picLocks noChangeAspect="1"/>
          </p:cNvPicPr>
          <p:nvPr/>
        </p:nvPicPr>
        <p:blipFill>
          <a:blip r:embed="rId13" cstate="screen"/>
          <a:stretch>
            <a:fillRect/>
          </a:stretch>
        </p:blipFill>
        <p:spPr>
          <a:xfrm>
            <a:off x="10575602" y="4505798"/>
            <a:ext cx="288000" cy="288000"/>
          </a:xfrm>
          <a:prstGeom prst="rect">
            <a:avLst/>
          </a:prstGeom>
        </p:spPr>
      </p:pic>
      <p:pic>
        <p:nvPicPr>
          <p:cNvPr id="32" name="图片 31"/>
          <p:cNvPicPr>
            <a:picLocks noChangeAspect="1"/>
          </p:cNvPicPr>
          <p:nvPr/>
        </p:nvPicPr>
        <p:blipFill>
          <a:blip r:embed="rId14" cstate="screen"/>
          <a:stretch>
            <a:fillRect/>
          </a:stretch>
        </p:blipFill>
        <p:spPr>
          <a:xfrm>
            <a:off x="9134304" y="4505798"/>
            <a:ext cx="265846" cy="288000"/>
          </a:xfrm>
          <a:prstGeom prst="rect">
            <a:avLst/>
          </a:prstGeom>
        </p:spPr>
      </p:pic>
      <p:pic>
        <p:nvPicPr>
          <p:cNvPr id="34" name="图片 33"/>
          <p:cNvPicPr>
            <a:picLocks noChangeAspect="1"/>
          </p:cNvPicPr>
          <p:nvPr/>
        </p:nvPicPr>
        <p:blipFill>
          <a:blip r:embed="rId15" cstate="screen"/>
          <a:stretch>
            <a:fillRect/>
          </a:stretch>
        </p:blipFill>
        <p:spPr>
          <a:xfrm>
            <a:off x="9478013" y="4505798"/>
            <a:ext cx="288000" cy="288000"/>
          </a:xfrm>
          <a:prstGeom prst="rect">
            <a:avLst/>
          </a:prstGeom>
        </p:spPr>
      </p:pic>
      <p:pic>
        <p:nvPicPr>
          <p:cNvPr id="35" name="图片 34"/>
          <p:cNvPicPr>
            <a:picLocks noChangeAspect="1"/>
          </p:cNvPicPr>
          <p:nvPr/>
        </p:nvPicPr>
        <p:blipFill>
          <a:blip r:embed="rId16" cstate="screen"/>
          <a:stretch>
            <a:fillRect/>
          </a:stretch>
        </p:blipFill>
        <p:spPr>
          <a:xfrm>
            <a:off x="9843876" y="4505798"/>
            <a:ext cx="288000" cy="288000"/>
          </a:xfrm>
          <a:prstGeom prst="rect">
            <a:avLst/>
          </a:prstGeom>
        </p:spPr>
      </p:pic>
      <p:sp>
        <p:nvSpPr>
          <p:cNvPr id="38" name="文本框 37"/>
          <p:cNvSpPr txBox="1"/>
          <p:nvPr/>
        </p:nvSpPr>
        <p:spPr>
          <a:xfrm>
            <a:off x="1028443" y="3336594"/>
            <a:ext cx="1206027" cy="369332"/>
          </a:xfrm>
          <a:prstGeom prst="rect">
            <a:avLst/>
          </a:prstGeom>
          <a:noFill/>
        </p:spPr>
        <p:txBody>
          <a:bodyPr wrap="square" rtlCol="0">
            <a:spAutoFit/>
          </a:bodyPr>
          <a:lstStyle/>
          <a:p>
            <a:pPr algn="ctr"/>
            <a:r>
              <a:rPr lang="zh-CN" altLang="en-US" b="1" dirty="0">
                <a:solidFill>
                  <a:schemeClr val="accent5">
                    <a:lumMod val="20000"/>
                    <a:lumOff val="80000"/>
                  </a:schemeClr>
                </a:solidFill>
                <a:latin typeface="MiSans Light" panose="00000400000000000000" charset="-122"/>
                <a:ea typeface="MiSans Light" panose="00000400000000000000" charset="-122"/>
              </a:rPr>
              <a:t>数据</a:t>
            </a:r>
          </a:p>
        </p:txBody>
      </p:sp>
      <p:sp>
        <p:nvSpPr>
          <p:cNvPr id="39" name="矩形 38"/>
          <p:cNvSpPr/>
          <p:nvPr/>
        </p:nvSpPr>
        <p:spPr>
          <a:xfrm>
            <a:off x="2331105" y="3290358"/>
            <a:ext cx="1817204" cy="369332"/>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数据采集</a:t>
            </a:r>
          </a:p>
        </p:txBody>
      </p:sp>
      <p:sp>
        <p:nvSpPr>
          <p:cNvPr id="41" name="矩形 40"/>
          <p:cNvSpPr/>
          <p:nvPr/>
        </p:nvSpPr>
        <p:spPr>
          <a:xfrm>
            <a:off x="4620435" y="3290358"/>
            <a:ext cx="1817204" cy="369332"/>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数据清洗</a:t>
            </a:r>
          </a:p>
        </p:txBody>
      </p:sp>
      <p:sp>
        <p:nvSpPr>
          <p:cNvPr id="43" name="矩形 42"/>
          <p:cNvSpPr/>
          <p:nvPr/>
        </p:nvSpPr>
        <p:spPr>
          <a:xfrm>
            <a:off x="6819595" y="3290358"/>
            <a:ext cx="1817204" cy="369332"/>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数据标注</a:t>
            </a:r>
          </a:p>
        </p:txBody>
      </p:sp>
      <p:sp>
        <p:nvSpPr>
          <p:cNvPr id="45" name="矩形 44"/>
          <p:cNvSpPr/>
          <p:nvPr/>
        </p:nvSpPr>
        <p:spPr>
          <a:xfrm>
            <a:off x="9099401" y="3289723"/>
            <a:ext cx="1817204" cy="369332"/>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数据解析</a:t>
            </a:r>
          </a:p>
        </p:txBody>
      </p:sp>
      <p:sp>
        <p:nvSpPr>
          <p:cNvPr id="49" name="矩形 48"/>
          <p:cNvSpPr/>
          <p:nvPr/>
        </p:nvSpPr>
        <p:spPr>
          <a:xfrm>
            <a:off x="2310272" y="5210980"/>
            <a:ext cx="4067961" cy="369332"/>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本地算力</a:t>
            </a:r>
          </a:p>
        </p:txBody>
      </p:sp>
      <p:sp>
        <p:nvSpPr>
          <p:cNvPr id="52" name="矩形 51"/>
          <p:cNvSpPr/>
          <p:nvPr/>
        </p:nvSpPr>
        <p:spPr>
          <a:xfrm>
            <a:off x="6882270" y="5214155"/>
            <a:ext cx="4067962" cy="369332"/>
          </a:xfrm>
          <a:prstGeom prst="rect">
            <a:avLst/>
          </a:prstGeom>
          <a:solidFill>
            <a:schemeClr val="bg1">
              <a:lumMod val="85000"/>
              <a:alpha val="2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193175"/>
                </a:solidFill>
                <a:latin typeface="MiSans Light" panose="00000400000000000000" charset="-122"/>
                <a:ea typeface="MiSans Light" panose="00000400000000000000" charset="-122"/>
              </a:rPr>
              <a:t>云端算力</a:t>
            </a:r>
          </a:p>
        </p:txBody>
      </p:sp>
      <p:sp>
        <p:nvSpPr>
          <p:cNvPr id="59" name="矩形 58"/>
          <p:cNvSpPr/>
          <p:nvPr/>
        </p:nvSpPr>
        <p:spPr>
          <a:xfrm>
            <a:off x="6389687" y="4470343"/>
            <a:ext cx="500380" cy="363220"/>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5">
                    <a:lumMod val="50000"/>
                  </a:schemeClr>
                </a:solidFill>
                <a:latin typeface="MiSans Light" panose="00000400000000000000" charset="-122"/>
                <a:ea typeface="MiSans Light" panose="00000400000000000000" charset="-122"/>
              </a:rPr>
              <a:t>代码重构</a:t>
            </a:r>
          </a:p>
        </p:txBody>
      </p:sp>
      <p:sp>
        <p:nvSpPr>
          <p:cNvPr id="63" name="矩形 62"/>
          <p:cNvSpPr/>
          <p:nvPr/>
        </p:nvSpPr>
        <p:spPr>
          <a:xfrm>
            <a:off x="6938327" y="4461453"/>
            <a:ext cx="500380" cy="363220"/>
          </a:xfrm>
          <a:prstGeom prst="rect">
            <a:avLst/>
          </a:prstGeom>
          <a:solidFill>
            <a:schemeClr val="bg1">
              <a:lumMod val="8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accent5">
                    <a:lumMod val="50000"/>
                  </a:schemeClr>
                </a:solidFill>
                <a:latin typeface="MiSans Light" panose="00000400000000000000" charset="-122"/>
                <a:ea typeface="MiSans Light" panose="00000400000000000000" charset="-122"/>
              </a:rPr>
              <a:t>测试生成</a:t>
            </a:r>
          </a:p>
        </p:txBody>
      </p:sp>
      <p:sp>
        <p:nvSpPr>
          <p:cNvPr id="37" name="右弧形箭头 36"/>
          <p:cNvSpPr/>
          <p:nvPr/>
        </p:nvSpPr>
        <p:spPr>
          <a:xfrm>
            <a:off x="154305" y="3429000"/>
            <a:ext cx="874395" cy="3265805"/>
          </a:xfrm>
          <a:prstGeom prst="curvedRightArrow">
            <a:avLst>
              <a:gd name="adj1" fmla="val 26211"/>
              <a:gd name="adj2" fmla="val 55750"/>
              <a:gd name="adj3" fmla="val 25000"/>
            </a:avLst>
          </a:prstGeom>
        </p:spPr>
        <p:style>
          <a:lnRef idx="0">
            <a:srgbClr val="FFFFFF"/>
          </a:lnRef>
          <a:fillRef idx="3">
            <a:schemeClr val="accent5"/>
          </a:fillRef>
          <a:effectRef idx="0">
            <a:srgbClr val="FFFFFF"/>
          </a:effectRef>
          <a:fontRef idx="minor">
            <a:schemeClr val="lt1"/>
          </a:fontRef>
        </p:style>
        <p:txBody>
          <a:bodyPr rtlCol="0" anchor="ctr"/>
          <a:lstStyle/>
          <a:p>
            <a:pPr algn="ctr"/>
            <a:endParaRPr kumimoji="1" lang="zh-CN" altLang="en-US">
              <a:solidFill>
                <a:schemeClr val="tx1"/>
              </a:solidFill>
              <a:latin typeface="MiSans Light" panose="00000400000000000000" charset="-122"/>
              <a:ea typeface="MiSans Light" panose="00000400000000000000" charset="-122"/>
            </a:endParaRPr>
          </a:p>
        </p:txBody>
      </p:sp>
      <p:sp>
        <p:nvSpPr>
          <p:cNvPr id="56" name="文本框 55"/>
          <p:cNvSpPr txBox="1"/>
          <p:nvPr/>
        </p:nvSpPr>
        <p:spPr>
          <a:xfrm>
            <a:off x="1297305" y="5815330"/>
            <a:ext cx="4815840" cy="368300"/>
          </a:xfrm>
          <a:prstGeom prst="rect">
            <a:avLst/>
          </a:prstGeom>
          <a:noFill/>
        </p:spPr>
        <p:txBody>
          <a:bodyPr wrap="square" rtlCol="0">
            <a:spAutoFit/>
          </a:bodyPr>
          <a:lstStyle/>
          <a:p>
            <a:r>
              <a:rPr lang="en-US" altLang="zh-CN"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1.</a:t>
            </a:r>
            <a:r>
              <a:rPr lang="zh-CN" altLang="en-US"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  如何在</a:t>
            </a:r>
            <a:r>
              <a:rPr lang="en-US" altLang="zh-CN"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IDE</a:t>
            </a:r>
            <a:r>
              <a:rPr lang="zh-CN" altLang="en-US"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中</a:t>
            </a:r>
            <a:r>
              <a:rPr lang="en-US" altLang="zh-CN"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a:t>
            </a:r>
            <a:r>
              <a:rPr lang="zh-CN" altLang="en-US"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用好</a:t>
            </a:r>
            <a:r>
              <a:rPr lang="en-US" altLang="zh-CN"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a:t>
            </a:r>
            <a:r>
              <a:rPr lang="zh-CN" altLang="en-US"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智能模型？</a:t>
            </a:r>
          </a:p>
        </p:txBody>
      </p:sp>
      <p:sp>
        <p:nvSpPr>
          <p:cNvPr id="57" name="文本框 56"/>
          <p:cNvSpPr txBox="1"/>
          <p:nvPr/>
        </p:nvSpPr>
        <p:spPr>
          <a:xfrm>
            <a:off x="1297940" y="6298565"/>
            <a:ext cx="6925945" cy="368300"/>
          </a:xfrm>
          <a:prstGeom prst="rect">
            <a:avLst/>
          </a:prstGeom>
          <a:noFill/>
        </p:spPr>
        <p:txBody>
          <a:bodyPr wrap="square" rtlCol="0">
            <a:spAutoFit/>
          </a:bodyPr>
          <a:lstStyle/>
          <a:p>
            <a:pPr algn="l"/>
            <a:r>
              <a:rPr lang="en-US" altLang="zh-CN"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2.</a:t>
            </a:r>
            <a:r>
              <a:rPr lang="zh-CN" altLang="en-US"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  如何发挥IDE数据底座的优势，</a:t>
            </a:r>
            <a:r>
              <a:rPr lang="en-US" altLang="zh-CN"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a:t>
            </a:r>
            <a:r>
              <a:rPr lang="zh-CN" altLang="en-US"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做好</a:t>
            </a:r>
            <a:r>
              <a:rPr lang="en-US" altLang="zh-CN"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a:t>
            </a:r>
            <a:r>
              <a:rPr lang="zh-CN" altLang="en-US" sz="18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个性化智能模型？</a:t>
            </a:r>
          </a:p>
        </p:txBody>
      </p:sp>
      <p:sp>
        <p:nvSpPr>
          <p:cNvPr id="58" name="右弧形箭头 57"/>
          <p:cNvSpPr/>
          <p:nvPr/>
        </p:nvSpPr>
        <p:spPr>
          <a:xfrm>
            <a:off x="145415" y="4422775"/>
            <a:ext cx="883285" cy="1814830"/>
          </a:xfrm>
          <a:prstGeom prst="curvedRightArrow">
            <a:avLst>
              <a:gd name="adj1" fmla="val 17041"/>
              <a:gd name="adj2" fmla="val 47052"/>
              <a:gd name="adj3" fmla="val 25000"/>
            </a:avLst>
          </a:prstGeom>
        </p:spPr>
        <p:style>
          <a:lnRef idx="0">
            <a:srgbClr val="FFFFFF"/>
          </a:lnRef>
          <a:fillRef idx="2">
            <a:schemeClr val="accent3"/>
          </a:fillRef>
          <a:effectRef idx="0">
            <a:srgbClr val="FFFFFF"/>
          </a:effectRef>
          <a:fontRef idx="minor">
            <a:schemeClr val="lt1"/>
          </a:fontRef>
        </p:style>
        <p:txBody>
          <a:bodyPr rtlCol="0" anchor="ctr"/>
          <a:lstStyle/>
          <a:p>
            <a:pPr algn="ctr"/>
            <a:endParaRPr kumimoji="1" lang="zh-CN" altLang="en-US">
              <a:solidFill>
                <a:schemeClr val="tx1"/>
              </a:solidFill>
              <a:latin typeface="MiSans Light" panose="00000400000000000000" charset="-122"/>
              <a:ea typeface="MiSans Light" panose="0000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7" grpId="1" animBg="1"/>
      <p:bldP spid="56" grpId="0"/>
      <p:bldP spid="56" grpId="1"/>
      <p:bldP spid="57" grpId="0"/>
      <p:bldP spid="57" grpId="1"/>
      <p:bldP spid="58" grpId="0" animBg="1"/>
      <p:bldP spid="5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131474" y="722589"/>
            <a:ext cx="9929052" cy="965714"/>
          </a:xfrm>
          <a:prstGeom prst="rect">
            <a:avLst/>
          </a:prstGeom>
          <a:noFill/>
        </p:spPr>
        <p:txBody>
          <a:bodyPr wrap="square" rtlCol="0">
            <a:spAutoFit/>
          </a:bodyPr>
          <a:lstStyle/>
          <a:p>
            <a:pPr algn="just">
              <a:lnSpc>
                <a:spcPct val="150000"/>
              </a:lnSpc>
            </a:pPr>
            <a:r>
              <a:rPr lang="zh-CN" altLang="en-US" sz="2000" b="1" dirty="0">
                <a:solidFill>
                  <a:schemeClr val="bg1"/>
                </a:solidFill>
                <a:latin typeface="MiSans Light" panose="00000400000000000000" charset="-122"/>
                <a:ea typeface="MiSans Light" panose="00000400000000000000" charset="-122"/>
              </a:rPr>
              <a:t>通过将构建出的虚拟开发者形象与同型开发者对比分析，得出相对优劣势评价，给出对应的参考提升建议，帮助开发者找到提升自我的方向。</a:t>
            </a:r>
          </a:p>
        </p:txBody>
      </p:sp>
      <p:sp>
        <p:nvSpPr>
          <p:cNvPr id="27" name="对话气泡: 矩形 26"/>
          <p:cNvSpPr/>
          <p:nvPr/>
        </p:nvSpPr>
        <p:spPr>
          <a:xfrm flipH="1">
            <a:off x="1145552" y="2419350"/>
            <a:ext cx="9458176" cy="4295702"/>
          </a:xfrm>
          <a:prstGeom prst="wedgeRectCallout">
            <a:avLst>
              <a:gd name="adj1" fmla="val 51720"/>
              <a:gd name="adj2" fmla="val -26969"/>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80" name="文本框 79"/>
          <p:cNvSpPr txBox="1"/>
          <p:nvPr/>
        </p:nvSpPr>
        <p:spPr>
          <a:xfrm>
            <a:off x="5469536" y="2419350"/>
            <a:ext cx="1249463" cy="30777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您的优势</a:t>
            </a:r>
          </a:p>
        </p:txBody>
      </p:sp>
      <p:sp>
        <p:nvSpPr>
          <p:cNvPr id="81" name="文本框 80"/>
          <p:cNvSpPr txBox="1"/>
          <p:nvPr/>
        </p:nvSpPr>
        <p:spPr>
          <a:xfrm>
            <a:off x="5476423" y="2738069"/>
            <a:ext cx="5119833" cy="1167820"/>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zh-CN" altLang="en-US" sz="1200" b="1" dirty="0">
                <a:solidFill>
                  <a:schemeClr val="bg1"/>
                </a:solidFill>
                <a:latin typeface="MiSans Light" panose="00000400000000000000" charset="-122"/>
                <a:ea typeface="MiSans Light" panose="00000400000000000000" charset="-122"/>
                <a:cs typeface="MiSans Light" panose="00000400000000000000" charset="-122"/>
              </a:rPr>
              <a:t>开发速度快</a:t>
            </a:r>
            <a:r>
              <a:rPr lang="zh-CN" altLang="en-US" sz="1200" dirty="0">
                <a:solidFill>
                  <a:schemeClr val="bg1"/>
                </a:solidFill>
                <a:latin typeface="MiSans Light" panose="00000400000000000000" charset="-122"/>
                <a:ea typeface="MiSans Light" panose="00000400000000000000" charset="-122"/>
                <a:cs typeface="MiSans Light" panose="00000400000000000000" charset="-122"/>
              </a:rPr>
              <a:t>：您能够在较短的时间内完成代码编写，展现出较强的效率。在复杂项目中，能够独立推动编码工作，保持高效进展。</a:t>
            </a:r>
          </a:p>
          <a:p>
            <a:pPr marL="171450" indent="-171450" algn="just">
              <a:lnSpc>
                <a:spcPct val="150000"/>
              </a:lnSpc>
              <a:buFont typeface="Arial" panose="020B0604020202020204" pitchFamily="34" charset="0"/>
              <a:buChar char="•"/>
            </a:pPr>
            <a:r>
              <a:rPr lang="zh-CN" altLang="en-US" sz="1200" b="1" dirty="0">
                <a:solidFill>
                  <a:schemeClr val="bg1"/>
                </a:solidFill>
                <a:latin typeface="MiSans Light" panose="00000400000000000000" charset="-122"/>
                <a:ea typeface="MiSans Light" panose="00000400000000000000" charset="-122"/>
                <a:cs typeface="MiSans Light" panose="00000400000000000000" charset="-122"/>
              </a:rPr>
              <a:t>独立编码能力强</a:t>
            </a:r>
            <a:r>
              <a:rPr lang="zh-CN" altLang="en-US" sz="1200" dirty="0">
                <a:solidFill>
                  <a:schemeClr val="bg1"/>
                </a:solidFill>
                <a:latin typeface="MiSans Light" panose="00000400000000000000" charset="-122"/>
                <a:ea typeface="MiSans Light" panose="00000400000000000000" charset="-122"/>
                <a:cs typeface="MiSans Light" panose="00000400000000000000" charset="-122"/>
              </a:rPr>
              <a:t>：您可以在不过于依赖外部文档的情况下独立完成代码编写和调试。这表明您具备处理问题和制定解决方案的强大能力。 </a:t>
            </a:r>
          </a:p>
        </p:txBody>
      </p:sp>
      <p:sp>
        <p:nvSpPr>
          <p:cNvPr id="82" name="文本框 81"/>
          <p:cNvSpPr txBox="1"/>
          <p:nvPr/>
        </p:nvSpPr>
        <p:spPr>
          <a:xfrm>
            <a:off x="5476423" y="3905889"/>
            <a:ext cx="1249463" cy="30777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您的劣势</a:t>
            </a:r>
          </a:p>
        </p:txBody>
      </p:sp>
      <p:sp>
        <p:nvSpPr>
          <p:cNvPr id="83" name="文本框 82"/>
          <p:cNvSpPr txBox="1"/>
          <p:nvPr/>
        </p:nvSpPr>
        <p:spPr>
          <a:xfrm>
            <a:off x="5444135" y="4193830"/>
            <a:ext cx="5159593" cy="890821"/>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zh-CN" altLang="en-US" sz="1200" b="1" dirty="0">
                <a:solidFill>
                  <a:schemeClr val="bg1"/>
                </a:solidFill>
                <a:latin typeface="MiSans Light" panose="00000400000000000000" charset="-122"/>
                <a:ea typeface="MiSans Light" panose="00000400000000000000" charset="-122"/>
              </a:rPr>
              <a:t>对项目配置不熟悉</a:t>
            </a:r>
            <a:r>
              <a:rPr lang="zh-CN" altLang="en-US" sz="1200" dirty="0">
                <a:solidFill>
                  <a:schemeClr val="bg1"/>
                </a:solidFill>
                <a:latin typeface="MiSans Light" panose="00000400000000000000" charset="-122"/>
                <a:ea typeface="MiSans Light" panose="00000400000000000000" charset="-122"/>
              </a:rPr>
              <a:t>：在项目初期的环境搭建、依赖项管理、版本控制等配置方面，您存在一定的短板。这可能会导致在项目启动阶段需要更多时间来适应和处理这些技术配置的挑战。</a:t>
            </a:r>
          </a:p>
        </p:txBody>
      </p:sp>
      <p:sp>
        <p:nvSpPr>
          <p:cNvPr id="86" name="文本框 85"/>
          <p:cNvSpPr txBox="1"/>
          <p:nvPr/>
        </p:nvSpPr>
        <p:spPr>
          <a:xfrm>
            <a:off x="5476423" y="5106000"/>
            <a:ext cx="1249463" cy="30777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提升指南</a:t>
            </a:r>
          </a:p>
        </p:txBody>
      </p:sp>
      <p:sp>
        <p:nvSpPr>
          <p:cNvPr id="87" name="文本框 86"/>
          <p:cNvSpPr txBox="1"/>
          <p:nvPr/>
        </p:nvSpPr>
        <p:spPr>
          <a:xfrm>
            <a:off x="5469536" y="5438728"/>
            <a:ext cx="5126387" cy="1167820"/>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zh-CN" altLang="en-US" sz="1200" b="1" dirty="0">
                <a:solidFill>
                  <a:schemeClr val="bg1"/>
                </a:solidFill>
                <a:latin typeface="MiSans Light" panose="00000400000000000000" charset="-122"/>
                <a:ea typeface="MiSans Light" panose="00000400000000000000" charset="-122"/>
              </a:rPr>
              <a:t>阅读官方文档</a:t>
            </a:r>
            <a:r>
              <a:rPr lang="zh-CN" altLang="en-US" sz="1200" dirty="0">
                <a:solidFill>
                  <a:schemeClr val="bg1"/>
                </a:solidFill>
                <a:latin typeface="MiSans Light" panose="00000400000000000000" charset="-122"/>
                <a:ea typeface="MiSans Light" panose="00000400000000000000" charset="-122"/>
              </a:rPr>
              <a:t>：建议加强对项目相关技术栈的官方文档的深入理解，帮助您快速熟悉配置流程和最佳实践，避免在配置上花费过多时间。</a:t>
            </a:r>
            <a:endParaRPr lang="en-US" altLang="zh-CN" sz="1200" dirty="0">
              <a:solidFill>
                <a:schemeClr val="bg1"/>
              </a:solidFill>
              <a:latin typeface="MiSans Light" panose="00000400000000000000" charset="-122"/>
              <a:ea typeface="MiSans Light" panose="00000400000000000000" charset="-122"/>
            </a:endParaRPr>
          </a:p>
          <a:p>
            <a:pPr marL="171450" indent="-171450" algn="just">
              <a:lnSpc>
                <a:spcPct val="150000"/>
              </a:lnSpc>
              <a:buFont typeface="Arial" panose="020B0604020202020204" pitchFamily="34" charset="0"/>
              <a:buChar char="•"/>
            </a:pPr>
            <a:r>
              <a:rPr lang="zh-CN" altLang="en-US" sz="1200" b="1" dirty="0">
                <a:solidFill>
                  <a:schemeClr val="bg1"/>
                </a:solidFill>
                <a:latin typeface="MiSans Light" panose="00000400000000000000" charset="-122"/>
                <a:ea typeface="MiSans Light" panose="00000400000000000000" charset="-122"/>
              </a:rPr>
              <a:t>理清依赖关系</a:t>
            </a:r>
            <a:r>
              <a:rPr lang="zh-CN" altLang="en-US" sz="1200" dirty="0">
                <a:solidFill>
                  <a:schemeClr val="bg1"/>
                </a:solidFill>
                <a:latin typeface="MiSans Light" panose="00000400000000000000" charset="-122"/>
                <a:ea typeface="MiSans Light" panose="00000400000000000000" charset="-122"/>
              </a:rPr>
              <a:t>：在项目中，理清各个组件和模块之间的依赖关系，并了解它们的作用和配置方法，这将有助于提升整体项目开发的顺畅性。</a:t>
            </a:r>
          </a:p>
        </p:txBody>
      </p:sp>
      <p:sp>
        <p:nvSpPr>
          <p:cNvPr id="88" name="对话气泡: 矩形 87"/>
          <p:cNvSpPr/>
          <p:nvPr/>
        </p:nvSpPr>
        <p:spPr>
          <a:xfrm>
            <a:off x="5444490" y="1762760"/>
            <a:ext cx="5446395" cy="468630"/>
          </a:xfrm>
          <a:prstGeom prst="wedgeRectCallout">
            <a:avLst>
              <a:gd name="adj1" fmla="val 55663"/>
              <a:gd name="adj2" fmla="val -20119"/>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just"/>
            <a:r>
              <a:rPr lang="en-US" altLang="zh-CN" sz="1600" b="1" dirty="0">
                <a:solidFill>
                  <a:schemeClr val="bg1"/>
                </a:solidFill>
                <a:latin typeface="MiSans Light" panose="00000400000000000000" charset="-122"/>
                <a:ea typeface="MiSans Light" panose="00000400000000000000" charset="-122"/>
                <a:cs typeface="MiSans Light" panose="00000400000000000000" charset="-122"/>
              </a:rPr>
              <a:t>@VirtualME</a:t>
            </a:r>
            <a:r>
              <a:rPr lang="zh-CN" altLang="en-US" sz="1600" b="1" dirty="0">
                <a:solidFill>
                  <a:schemeClr val="bg1"/>
                </a:solidFill>
                <a:latin typeface="MiSans Light" panose="00000400000000000000" charset="-122"/>
                <a:ea typeface="MiSans Light" panose="00000400000000000000" charset="-122"/>
                <a:cs typeface="MiSans Light" panose="00000400000000000000" charset="-122"/>
              </a:rPr>
              <a:t>，请分析我最近的编程能力，有什么提升建议？</a:t>
            </a:r>
          </a:p>
        </p:txBody>
      </p:sp>
      <p:sp>
        <p:nvSpPr>
          <p:cNvPr id="46" name="文本框 45"/>
          <p:cNvSpPr txBox="1"/>
          <p:nvPr/>
        </p:nvSpPr>
        <p:spPr>
          <a:xfrm>
            <a:off x="1757356" y="162000"/>
            <a:ext cx="8677289" cy="583565"/>
          </a:xfrm>
          <a:prstGeom prst="rect">
            <a:avLst/>
          </a:prstGeom>
          <a:noFill/>
        </p:spPr>
        <p:txBody>
          <a:bodyPr wrap="square" rtlCol="0">
            <a:spAutoFit/>
          </a:bodyPr>
          <a:lstStyle/>
          <a:p>
            <a:r>
              <a:rPr lang="en-US" altLang="zh-CN" sz="3200" b="1" dirty="0" err="1">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VirtualMe</a:t>
            </a:r>
            <a:r>
              <a:rPr lang="en-US" altLang="zh-CN"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 </a:t>
            </a:r>
            <a:r>
              <a:rPr lang="zh-CN" altLang="en-US"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应用场景二：帮助开发者提升</a:t>
            </a:r>
            <a:r>
              <a:rPr lang="zh-CN" altLang="en-US"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sym typeface="+mn-ea"/>
              </a:rPr>
              <a:t>能力</a:t>
            </a:r>
            <a:endParaRPr lang="en-US" altLang="zh-CN"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endParaRPr>
          </a:p>
        </p:txBody>
      </p:sp>
      <p:pic>
        <p:nvPicPr>
          <p:cNvPr id="10" name="图片 9"/>
          <p:cNvPicPr>
            <a:picLocks noChangeAspect="1"/>
          </p:cNvPicPr>
          <p:nvPr/>
        </p:nvPicPr>
        <p:blipFill rotWithShape="1">
          <a:blip r:embed="rId3" cstate="screen"/>
          <a:srcRect l="20000" r="20000"/>
          <a:stretch>
            <a:fillRect/>
          </a:stretch>
        </p:blipFill>
        <p:spPr>
          <a:xfrm>
            <a:off x="1177301" y="2448218"/>
            <a:ext cx="4266834" cy="4266834"/>
          </a:xfrm>
          <a:prstGeom prst="rect">
            <a:avLst/>
          </a:prstGeom>
        </p:spPr>
      </p:pic>
      <p:grpSp>
        <p:nvGrpSpPr>
          <p:cNvPr id="2" name="组合 1"/>
          <p:cNvGrpSpPr/>
          <p:nvPr/>
        </p:nvGrpSpPr>
        <p:grpSpPr>
          <a:xfrm>
            <a:off x="71883" y="2775282"/>
            <a:ext cx="890182" cy="1093394"/>
            <a:chOff x="2693224" y="4044324"/>
            <a:chExt cx="890182" cy="1093394"/>
          </a:xfrm>
        </p:grpSpPr>
        <p:sp>
          <p:nvSpPr>
            <p:cNvPr id="9" name="任意多边形: 形状 8"/>
            <p:cNvSpPr/>
            <p:nvPr/>
          </p:nvSpPr>
          <p:spPr>
            <a:xfrm>
              <a:off x="2748149" y="4302461"/>
              <a:ext cx="835257" cy="835257"/>
            </a:xfrm>
            <a:custGeom>
              <a:avLst/>
              <a:gdLst>
                <a:gd name="T0" fmla="*/ 6200 w 12400"/>
                <a:gd name="T1" fmla="*/ 2400 h 12400"/>
                <a:gd name="T2" fmla="*/ 3800 w 12400"/>
                <a:gd name="T3" fmla="*/ 4800 h 12400"/>
                <a:gd name="T4" fmla="*/ 6200 w 12400"/>
                <a:gd name="T5" fmla="*/ 7200 h 12400"/>
                <a:gd name="T6" fmla="*/ 8600 w 12400"/>
                <a:gd name="T7" fmla="*/ 4800 h 12400"/>
                <a:gd name="T8" fmla="*/ 6200 w 12400"/>
                <a:gd name="T9" fmla="*/ 2400 h 12400"/>
                <a:gd name="T10" fmla="*/ 6200 w 12400"/>
                <a:gd name="T11" fmla="*/ 6000 h 12400"/>
                <a:gd name="T12" fmla="*/ 5000 w 12400"/>
                <a:gd name="T13" fmla="*/ 4800 h 12400"/>
                <a:gd name="T14" fmla="*/ 6200 w 12400"/>
                <a:gd name="T15" fmla="*/ 3600 h 12400"/>
                <a:gd name="T16" fmla="*/ 7400 w 12400"/>
                <a:gd name="T17" fmla="*/ 4800 h 12400"/>
                <a:gd name="T18" fmla="*/ 6200 w 12400"/>
                <a:gd name="T19" fmla="*/ 6000 h 12400"/>
                <a:gd name="T20" fmla="*/ 6200 w 12400"/>
                <a:gd name="T21" fmla="*/ 0 h 12400"/>
                <a:gd name="T22" fmla="*/ 0 w 12400"/>
                <a:gd name="T23" fmla="*/ 6200 h 12400"/>
                <a:gd name="T24" fmla="*/ 6200 w 12400"/>
                <a:gd name="T25" fmla="*/ 12400 h 12400"/>
                <a:gd name="T26" fmla="*/ 12400 w 12400"/>
                <a:gd name="T27" fmla="*/ 6200 h 12400"/>
                <a:gd name="T28" fmla="*/ 6200 w 12400"/>
                <a:gd name="T29" fmla="*/ 0 h 12400"/>
                <a:gd name="T30" fmla="*/ 6200 w 12400"/>
                <a:gd name="T31" fmla="*/ 11200 h 12400"/>
                <a:gd name="T32" fmla="*/ 2948 w 12400"/>
                <a:gd name="T33" fmla="*/ 9990 h 12400"/>
                <a:gd name="T34" fmla="*/ 4688 w 12400"/>
                <a:gd name="T35" fmla="*/ 9003 h 12400"/>
                <a:gd name="T36" fmla="*/ 6200 w 12400"/>
                <a:gd name="T37" fmla="*/ 9243 h 12400"/>
                <a:gd name="T38" fmla="*/ 7713 w 12400"/>
                <a:gd name="T39" fmla="*/ 9003 h 12400"/>
                <a:gd name="T40" fmla="*/ 9453 w 12400"/>
                <a:gd name="T41" fmla="*/ 9990 h 12400"/>
                <a:gd name="T42" fmla="*/ 6200 w 12400"/>
                <a:gd name="T43" fmla="*/ 11200 h 12400"/>
                <a:gd name="T44" fmla="*/ 10268 w 12400"/>
                <a:gd name="T45" fmla="*/ 9098 h 12400"/>
                <a:gd name="T46" fmla="*/ 7640 w 12400"/>
                <a:gd name="T47" fmla="*/ 7800 h 12400"/>
                <a:gd name="T48" fmla="*/ 6200 w 12400"/>
                <a:gd name="T49" fmla="*/ 8040 h 12400"/>
                <a:gd name="T50" fmla="*/ 4760 w 12400"/>
                <a:gd name="T51" fmla="*/ 7800 h 12400"/>
                <a:gd name="T52" fmla="*/ 2133 w 12400"/>
                <a:gd name="T53" fmla="*/ 9098 h 12400"/>
                <a:gd name="T54" fmla="*/ 1200 w 12400"/>
                <a:gd name="T55" fmla="*/ 6200 h 12400"/>
                <a:gd name="T56" fmla="*/ 6200 w 12400"/>
                <a:gd name="T57" fmla="*/ 1200 h 12400"/>
                <a:gd name="T58" fmla="*/ 11200 w 12400"/>
                <a:gd name="T59" fmla="*/ 6200 h 12400"/>
                <a:gd name="T60" fmla="*/ 10268 w 12400"/>
                <a:gd name="T61" fmla="*/ 9098 h 1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00" h="12400">
                  <a:moveTo>
                    <a:pt x="6200" y="2400"/>
                  </a:moveTo>
                  <a:cubicBezTo>
                    <a:pt x="4875" y="2400"/>
                    <a:pt x="3800" y="3475"/>
                    <a:pt x="3800" y="4800"/>
                  </a:cubicBezTo>
                  <a:cubicBezTo>
                    <a:pt x="3800" y="6125"/>
                    <a:pt x="4875" y="7200"/>
                    <a:pt x="6200" y="7200"/>
                  </a:cubicBezTo>
                  <a:cubicBezTo>
                    <a:pt x="7525" y="7200"/>
                    <a:pt x="8600" y="6125"/>
                    <a:pt x="8600" y="4800"/>
                  </a:cubicBezTo>
                  <a:cubicBezTo>
                    <a:pt x="8600" y="3475"/>
                    <a:pt x="7525" y="2400"/>
                    <a:pt x="6200" y="2400"/>
                  </a:cubicBezTo>
                  <a:close/>
                  <a:moveTo>
                    <a:pt x="6200" y="6000"/>
                  </a:moveTo>
                  <a:cubicBezTo>
                    <a:pt x="5538" y="6000"/>
                    <a:pt x="5000" y="5463"/>
                    <a:pt x="5000" y="4800"/>
                  </a:cubicBezTo>
                  <a:cubicBezTo>
                    <a:pt x="5000" y="4138"/>
                    <a:pt x="5538" y="3600"/>
                    <a:pt x="6200" y="3600"/>
                  </a:cubicBezTo>
                  <a:cubicBezTo>
                    <a:pt x="6863" y="3600"/>
                    <a:pt x="7400" y="4138"/>
                    <a:pt x="7400" y="4800"/>
                  </a:cubicBezTo>
                  <a:cubicBezTo>
                    <a:pt x="7400" y="5463"/>
                    <a:pt x="6863" y="6000"/>
                    <a:pt x="6200" y="6000"/>
                  </a:cubicBezTo>
                  <a:close/>
                  <a:moveTo>
                    <a:pt x="6200" y="0"/>
                  </a:moveTo>
                  <a:cubicBezTo>
                    <a:pt x="2775" y="0"/>
                    <a:pt x="0" y="2775"/>
                    <a:pt x="0" y="6200"/>
                  </a:cubicBezTo>
                  <a:cubicBezTo>
                    <a:pt x="0" y="9625"/>
                    <a:pt x="2775" y="12400"/>
                    <a:pt x="6200" y="12400"/>
                  </a:cubicBezTo>
                  <a:cubicBezTo>
                    <a:pt x="9625" y="12400"/>
                    <a:pt x="12400" y="9625"/>
                    <a:pt x="12400" y="6200"/>
                  </a:cubicBezTo>
                  <a:cubicBezTo>
                    <a:pt x="12400" y="2775"/>
                    <a:pt x="9625" y="0"/>
                    <a:pt x="6200" y="0"/>
                  </a:cubicBezTo>
                  <a:close/>
                  <a:moveTo>
                    <a:pt x="6200" y="11200"/>
                  </a:moveTo>
                  <a:cubicBezTo>
                    <a:pt x="4958" y="11200"/>
                    <a:pt x="3823" y="10743"/>
                    <a:pt x="2948" y="9990"/>
                  </a:cubicBezTo>
                  <a:cubicBezTo>
                    <a:pt x="3320" y="9415"/>
                    <a:pt x="3958" y="9025"/>
                    <a:pt x="4688" y="9003"/>
                  </a:cubicBezTo>
                  <a:cubicBezTo>
                    <a:pt x="5208" y="9163"/>
                    <a:pt x="5703" y="9243"/>
                    <a:pt x="6200" y="9243"/>
                  </a:cubicBezTo>
                  <a:cubicBezTo>
                    <a:pt x="6697" y="9243"/>
                    <a:pt x="7193" y="9165"/>
                    <a:pt x="7713" y="9003"/>
                  </a:cubicBezTo>
                  <a:cubicBezTo>
                    <a:pt x="8443" y="9028"/>
                    <a:pt x="9080" y="9415"/>
                    <a:pt x="9453" y="9990"/>
                  </a:cubicBezTo>
                  <a:cubicBezTo>
                    <a:pt x="8578" y="10743"/>
                    <a:pt x="7443" y="11200"/>
                    <a:pt x="6200" y="11200"/>
                  </a:cubicBezTo>
                  <a:close/>
                  <a:moveTo>
                    <a:pt x="10268" y="9098"/>
                  </a:moveTo>
                  <a:cubicBezTo>
                    <a:pt x="9658" y="8313"/>
                    <a:pt x="8715" y="7800"/>
                    <a:pt x="7640" y="7800"/>
                  </a:cubicBezTo>
                  <a:cubicBezTo>
                    <a:pt x="7385" y="7800"/>
                    <a:pt x="6990" y="8040"/>
                    <a:pt x="6200" y="8040"/>
                  </a:cubicBezTo>
                  <a:cubicBezTo>
                    <a:pt x="5413" y="8040"/>
                    <a:pt x="5015" y="7800"/>
                    <a:pt x="4760" y="7800"/>
                  </a:cubicBezTo>
                  <a:cubicBezTo>
                    <a:pt x="3688" y="7800"/>
                    <a:pt x="2745" y="8313"/>
                    <a:pt x="2133" y="9098"/>
                  </a:cubicBezTo>
                  <a:cubicBezTo>
                    <a:pt x="1548" y="8280"/>
                    <a:pt x="1200" y="7280"/>
                    <a:pt x="1200" y="6200"/>
                  </a:cubicBezTo>
                  <a:cubicBezTo>
                    <a:pt x="1200" y="3442"/>
                    <a:pt x="3442" y="1200"/>
                    <a:pt x="6200" y="1200"/>
                  </a:cubicBezTo>
                  <a:cubicBezTo>
                    <a:pt x="8958" y="1200"/>
                    <a:pt x="11200" y="3442"/>
                    <a:pt x="11200" y="6200"/>
                  </a:cubicBezTo>
                  <a:cubicBezTo>
                    <a:pt x="11200" y="7280"/>
                    <a:pt x="10853" y="8280"/>
                    <a:pt x="10268" y="9098"/>
                  </a:cubicBezTo>
                  <a:close/>
                </a:path>
              </a:pathLst>
            </a:cu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Sans Light" panose="00000400000000000000" charset="-122"/>
                <a:ea typeface="MiSans Light" panose="00000400000000000000" charset="-122"/>
              </a:endParaRPr>
            </a:p>
          </p:txBody>
        </p:sp>
        <p:sp>
          <p:nvSpPr>
            <p:cNvPr id="11" name="矩形 10"/>
            <p:cNvSpPr/>
            <p:nvPr/>
          </p:nvSpPr>
          <p:spPr>
            <a:xfrm>
              <a:off x="2834215" y="4303574"/>
              <a:ext cx="146050" cy="14605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2" name="矩形 11"/>
            <p:cNvSpPr/>
            <p:nvPr/>
          </p:nvSpPr>
          <p:spPr>
            <a:xfrm>
              <a:off x="2788084" y="4422149"/>
              <a:ext cx="92261" cy="92261"/>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3" name="矩形 12"/>
            <p:cNvSpPr/>
            <p:nvPr/>
          </p:nvSpPr>
          <p:spPr>
            <a:xfrm>
              <a:off x="2834214" y="4097263"/>
              <a:ext cx="82214" cy="82214"/>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4" name="矩形 13"/>
            <p:cNvSpPr/>
            <p:nvPr/>
          </p:nvSpPr>
          <p:spPr>
            <a:xfrm>
              <a:off x="2760621" y="4044324"/>
              <a:ext cx="54925" cy="54925"/>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5" name="矩形 14"/>
            <p:cNvSpPr/>
            <p:nvPr/>
          </p:nvSpPr>
          <p:spPr>
            <a:xfrm>
              <a:off x="2948529" y="4246423"/>
              <a:ext cx="112076" cy="112076"/>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7" name="矩形 16"/>
            <p:cNvSpPr/>
            <p:nvPr/>
          </p:nvSpPr>
          <p:spPr>
            <a:xfrm>
              <a:off x="2934135" y="4322276"/>
              <a:ext cx="92261" cy="92261"/>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8" name="矩形 17"/>
            <p:cNvSpPr/>
            <p:nvPr/>
          </p:nvSpPr>
          <p:spPr>
            <a:xfrm>
              <a:off x="2761534" y="4255103"/>
              <a:ext cx="92261" cy="92261"/>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9" name="矩形 18"/>
            <p:cNvSpPr/>
            <p:nvPr/>
          </p:nvSpPr>
          <p:spPr>
            <a:xfrm>
              <a:off x="2693224" y="4452243"/>
              <a:ext cx="54925" cy="54925"/>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20" name="矩形 19"/>
            <p:cNvSpPr/>
            <p:nvPr/>
          </p:nvSpPr>
          <p:spPr>
            <a:xfrm>
              <a:off x="2920510" y="4145303"/>
              <a:ext cx="84057" cy="84057"/>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MiSans Light" panose="00000400000000000000" charset="-122"/>
                <a:ea typeface="MiSans Light" panose="00000400000000000000" charset="-122"/>
              </a:endParaRPr>
            </a:p>
          </p:txBody>
        </p:sp>
        <p:sp>
          <p:nvSpPr>
            <p:cNvPr id="21" name="矩形 20"/>
            <p:cNvSpPr/>
            <p:nvPr/>
          </p:nvSpPr>
          <p:spPr>
            <a:xfrm>
              <a:off x="2980265" y="4102578"/>
              <a:ext cx="92261" cy="92261"/>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grpSp>
      <p:sp>
        <p:nvSpPr>
          <p:cNvPr id="22" name="任意多边形: 形状 21"/>
          <p:cNvSpPr/>
          <p:nvPr/>
        </p:nvSpPr>
        <p:spPr>
          <a:xfrm>
            <a:off x="11250838" y="1517704"/>
            <a:ext cx="835257" cy="835257"/>
          </a:xfrm>
          <a:custGeom>
            <a:avLst/>
            <a:gdLst>
              <a:gd name="T0" fmla="*/ 6200 w 12400"/>
              <a:gd name="T1" fmla="*/ 2400 h 12400"/>
              <a:gd name="T2" fmla="*/ 3800 w 12400"/>
              <a:gd name="T3" fmla="*/ 4800 h 12400"/>
              <a:gd name="T4" fmla="*/ 6200 w 12400"/>
              <a:gd name="T5" fmla="*/ 7200 h 12400"/>
              <a:gd name="T6" fmla="*/ 8600 w 12400"/>
              <a:gd name="T7" fmla="*/ 4800 h 12400"/>
              <a:gd name="T8" fmla="*/ 6200 w 12400"/>
              <a:gd name="T9" fmla="*/ 2400 h 12400"/>
              <a:gd name="T10" fmla="*/ 6200 w 12400"/>
              <a:gd name="T11" fmla="*/ 6000 h 12400"/>
              <a:gd name="T12" fmla="*/ 5000 w 12400"/>
              <a:gd name="T13" fmla="*/ 4800 h 12400"/>
              <a:gd name="T14" fmla="*/ 6200 w 12400"/>
              <a:gd name="T15" fmla="*/ 3600 h 12400"/>
              <a:gd name="T16" fmla="*/ 7400 w 12400"/>
              <a:gd name="T17" fmla="*/ 4800 h 12400"/>
              <a:gd name="T18" fmla="*/ 6200 w 12400"/>
              <a:gd name="T19" fmla="*/ 6000 h 12400"/>
              <a:gd name="T20" fmla="*/ 6200 w 12400"/>
              <a:gd name="T21" fmla="*/ 0 h 12400"/>
              <a:gd name="T22" fmla="*/ 0 w 12400"/>
              <a:gd name="T23" fmla="*/ 6200 h 12400"/>
              <a:gd name="T24" fmla="*/ 6200 w 12400"/>
              <a:gd name="T25" fmla="*/ 12400 h 12400"/>
              <a:gd name="T26" fmla="*/ 12400 w 12400"/>
              <a:gd name="T27" fmla="*/ 6200 h 12400"/>
              <a:gd name="T28" fmla="*/ 6200 w 12400"/>
              <a:gd name="T29" fmla="*/ 0 h 12400"/>
              <a:gd name="T30" fmla="*/ 6200 w 12400"/>
              <a:gd name="T31" fmla="*/ 11200 h 12400"/>
              <a:gd name="T32" fmla="*/ 2948 w 12400"/>
              <a:gd name="T33" fmla="*/ 9990 h 12400"/>
              <a:gd name="T34" fmla="*/ 4688 w 12400"/>
              <a:gd name="T35" fmla="*/ 9003 h 12400"/>
              <a:gd name="T36" fmla="*/ 6200 w 12400"/>
              <a:gd name="T37" fmla="*/ 9243 h 12400"/>
              <a:gd name="T38" fmla="*/ 7713 w 12400"/>
              <a:gd name="T39" fmla="*/ 9003 h 12400"/>
              <a:gd name="T40" fmla="*/ 9453 w 12400"/>
              <a:gd name="T41" fmla="*/ 9990 h 12400"/>
              <a:gd name="T42" fmla="*/ 6200 w 12400"/>
              <a:gd name="T43" fmla="*/ 11200 h 12400"/>
              <a:gd name="T44" fmla="*/ 10268 w 12400"/>
              <a:gd name="T45" fmla="*/ 9098 h 12400"/>
              <a:gd name="T46" fmla="*/ 7640 w 12400"/>
              <a:gd name="T47" fmla="*/ 7800 h 12400"/>
              <a:gd name="T48" fmla="*/ 6200 w 12400"/>
              <a:gd name="T49" fmla="*/ 8040 h 12400"/>
              <a:gd name="T50" fmla="*/ 4760 w 12400"/>
              <a:gd name="T51" fmla="*/ 7800 h 12400"/>
              <a:gd name="T52" fmla="*/ 2133 w 12400"/>
              <a:gd name="T53" fmla="*/ 9098 h 12400"/>
              <a:gd name="T54" fmla="*/ 1200 w 12400"/>
              <a:gd name="T55" fmla="*/ 6200 h 12400"/>
              <a:gd name="T56" fmla="*/ 6200 w 12400"/>
              <a:gd name="T57" fmla="*/ 1200 h 12400"/>
              <a:gd name="T58" fmla="*/ 11200 w 12400"/>
              <a:gd name="T59" fmla="*/ 6200 h 12400"/>
              <a:gd name="T60" fmla="*/ 10268 w 12400"/>
              <a:gd name="T61" fmla="*/ 9098 h 1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00" h="12400">
                <a:moveTo>
                  <a:pt x="6200" y="2400"/>
                </a:moveTo>
                <a:cubicBezTo>
                  <a:pt x="4875" y="2400"/>
                  <a:pt x="3800" y="3475"/>
                  <a:pt x="3800" y="4800"/>
                </a:cubicBezTo>
                <a:cubicBezTo>
                  <a:pt x="3800" y="6125"/>
                  <a:pt x="4875" y="7200"/>
                  <a:pt x="6200" y="7200"/>
                </a:cubicBezTo>
                <a:cubicBezTo>
                  <a:pt x="7525" y="7200"/>
                  <a:pt x="8600" y="6125"/>
                  <a:pt x="8600" y="4800"/>
                </a:cubicBezTo>
                <a:cubicBezTo>
                  <a:pt x="8600" y="3475"/>
                  <a:pt x="7525" y="2400"/>
                  <a:pt x="6200" y="2400"/>
                </a:cubicBezTo>
                <a:close/>
                <a:moveTo>
                  <a:pt x="6200" y="6000"/>
                </a:moveTo>
                <a:cubicBezTo>
                  <a:pt x="5538" y="6000"/>
                  <a:pt x="5000" y="5463"/>
                  <a:pt x="5000" y="4800"/>
                </a:cubicBezTo>
                <a:cubicBezTo>
                  <a:pt x="5000" y="4138"/>
                  <a:pt x="5538" y="3600"/>
                  <a:pt x="6200" y="3600"/>
                </a:cubicBezTo>
                <a:cubicBezTo>
                  <a:pt x="6863" y="3600"/>
                  <a:pt x="7400" y="4138"/>
                  <a:pt x="7400" y="4800"/>
                </a:cubicBezTo>
                <a:cubicBezTo>
                  <a:pt x="7400" y="5463"/>
                  <a:pt x="6863" y="6000"/>
                  <a:pt x="6200" y="6000"/>
                </a:cubicBezTo>
                <a:close/>
                <a:moveTo>
                  <a:pt x="6200" y="0"/>
                </a:moveTo>
                <a:cubicBezTo>
                  <a:pt x="2775" y="0"/>
                  <a:pt x="0" y="2775"/>
                  <a:pt x="0" y="6200"/>
                </a:cubicBezTo>
                <a:cubicBezTo>
                  <a:pt x="0" y="9625"/>
                  <a:pt x="2775" y="12400"/>
                  <a:pt x="6200" y="12400"/>
                </a:cubicBezTo>
                <a:cubicBezTo>
                  <a:pt x="9625" y="12400"/>
                  <a:pt x="12400" y="9625"/>
                  <a:pt x="12400" y="6200"/>
                </a:cubicBezTo>
                <a:cubicBezTo>
                  <a:pt x="12400" y="2775"/>
                  <a:pt x="9625" y="0"/>
                  <a:pt x="6200" y="0"/>
                </a:cubicBezTo>
                <a:close/>
                <a:moveTo>
                  <a:pt x="6200" y="11200"/>
                </a:moveTo>
                <a:cubicBezTo>
                  <a:pt x="4958" y="11200"/>
                  <a:pt x="3823" y="10743"/>
                  <a:pt x="2948" y="9990"/>
                </a:cubicBezTo>
                <a:cubicBezTo>
                  <a:pt x="3320" y="9415"/>
                  <a:pt x="3958" y="9025"/>
                  <a:pt x="4688" y="9003"/>
                </a:cubicBezTo>
                <a:cubicBezTo>
                  <a:pt x="5208" y="9163"/>
                  <a:pt x="5703" y="9243"/>
                  <a:pt x="6200" y="9243"/>
                </a:cubicBezTo>
                <a:cubicBezTo>
                  <a:pt x="6697" y="9243"/>
                  <a:pt x="7193" y="9165"/>
                  <a:pt x="7713" y="9003"/>
                </a:cubicBezTo>
                <a:cubicBezTo>
                  <a:pt x="8443" y="9028"/>
                  <a:pt x="9080" y="9415"/>
                  <a:pt x="9453" y="9990"/>
                </a:cubicBezTo>
                <a:cubicBezTo>
                  <a:pt x="8578" y="10743"/>
                  <a:pt x="7443" y="11200"/>
                  <a:pt x="6200" y="11200"/>
                </a:cubicBezTo>
                <a:close/>
                <a:moveTo>
                  <a:pt x="10268" y="9098"/>
                </a:moveTo>
                <a:cubicBezTo>
                  <a:pt x="9658" y="8313"/>
                  <a:pt x="8715" y="7800"/>
                  <a:pt x="7640" y="7800"/>
                </a:cubicBezTo>
                <a:cubicBezTo>
                  <a:pt x="7385" y="7800"/>
                  <a:pt x="6990" y="8040"/>
                  <a:pt x="6200" y="8040"/>
                </a:cubicBezTo>
                <a:cubicBezTo>
                  <a:pt x="5413" y="8040"/>
                  <a:pt x="5015" y="7800"/>
                  <a:pt x="4760" y="7800"/>
                </a:cubicBezTo>
                <a:cubicBezTo>
                  <a:pt x="3688" y="7800"/>
                  <a:pt x="2745" y="8313"/>
                  <a:pt x="2133" y="9098"/>
                </a:cubicBezTo>
                <a:cubicBezTo>
                  <a:pt x="1548" y="8280"/>
                  <a:pt x="1200" y="7280"/>
                  <a:pt x="1200" y="6200"/>
                </a:cubicBezTo>
                <a:cubicBezTo>
                  <a:pt x="1200" y="3442"/>
                  <a:pt x="3442" y="1200"/>
                  <a:pt x="6200" y="1200"/>
                </a:cubicBezTo>
                <a:cubicBezTo>
                  <a:pt x="8958" y="1200"/>
                  <a:pt x="11200" y="3442"/>
                  <a:pt x="11200" y="6200"/>
                </a:cubicBezTo>
                <a:cubicBezTo>
                  <a:pt x="11200" y="7280"/>
                  <a:pt x="10853" y="8280"/>
                  <a:pt x="10268" y="9098"/>
                </a:cubicBezTo>
                <a:close/>
              </a:path>
            </a:pathLst>
          </a:custGeom>
          <a:solidFill>
            <a:srgbClr val="4874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Sans Light" panose="00000400000000000000" charset="-122"/>
              <a:ea typeface="MiSans Light" panose="0000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80" grpId="0" animBg="1"/>
      <p:bldP spid="80" grpId="1" animBg="1"/>
      <p:bldP spid="81" grpId="0"/>
      <p:bldP spid="81" grpId="1"/>
      <p:bldP spid="82" grpId="0" animBg="1"/>
      <p:bldP spid="82" grpId="1" animBg="1"/>
      <p:bldP spid="83" grpId="0"/>
      <p:bldP spid="83" grpId="1"/>
      <p:bldP spid="86" grpId="0" animBg="1"/>
      <p:bldP spid="86" grpId="1" animBg="1"/>
      <p:bldP spid="87" grpId="0"/>
      <p:bldP spid="87"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C0C65-A00E-75F8-CC0A-EB9DBF26A60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CD46FEB4-06F6-F12F-B804-7773D13FF13F}"/>
              </a:ext>
            </a:extLst>
          </p:cNvPr>
          <p:cNvSpPr txBox="1"/>
          <p:nvPr/>
        </p:nvSpPr>
        <p:spPr>
          <a:xfrm>
            <a:off x="90835" y="102946"/>
            <a:ext cx="1107996" cy="646331"/>
          </a:xfrm>
          <a:prstGeom prst="rect">
            <a:avLst/>
          </a:prstGeom>
          <a:noFill/>
        </p:spPr>
        <p:txBody>
          <a:bodyPr wrap="none" rtlCol="0">
            <a:spAutoFit/>
          </a:bodyPr>
          <a:lstStyle/>
          <a:p>
            <a:r>
              <a:rPr lang="zh-CN" altLang="en-US" sz="3600" b="1" dirty="0">
                <a:solidFill>
                  <a:schemeClr val="bg1"/>
                </a:solidFill>
              </a:rPr>
              <a:t>问题</a:t>
            </a:r>
          </a:p>
        </p:txBody>
      </p:sp>
      <p:sp>
        <p:nvSpPr>
          <p:cNvPr id="6" name="文本框 5">
            <a:extLst>
              <a:ext uri="{FF2B5EF4-FFF2-40B4-BE49-F238E27FC236}">
                <a16:creationId xmlns:a16="http://schemas.microsoft.com/office/drawing/2014/main" id="{53A2A40A-7AF5-E2D9-F331-33441B09791B}"/>
              </a:ext>
            </a:extLst>
          </p:cNvPr>
          <p:cNvSpPr txBox="1"/>
          <p:nvPr/>
        </p:nvSpPr>
        <p:spPr>
          <a:xfrm>
            <a:off x="90835" y="678230"/>
            <a:ext cx="8178842" cy="2807948"/>
          </a:xfrm>
          <a:prstGeom prst="rect">
            <a:avLst/>
          </a:prstGeom>
          <a:noFill/>
        </p:spPr>
        <p:txBody>
          <a:bodyPr wrap="none" rtlCol="0">
            <a:spAutoFit/>
          </a:bodyPr>
          <a:lstStyle/>
          <a:p>
            <a:pPr>
              <a:lnSpc>
                <a:spcPct val="150000"/>
              </a:lnSpc>
            </a:pPr>
            <a:r>
              <a:rPr lang="en-US" altLang="zh-CN" sz="2000" b="1" dirty="0">
                <a:solidFill>
                  <a:schemeClr val="bg1"/>
                </a:solidFill>
                <a:latin typeface="+mn-ea"/>
              </a:rPr>
              <a:t>1. </a:t>
            </a:r>
            <a:r>
              <a:rPr lang="zh-CN" altLang="en-US" sz="2000" b="1" dirty="0">
                <a:solidFill>
                  <a:schemeClr val="bg1"/>
                </a:solidFill>
                <a:latin typeface="+mn-ea"/>
              </a:rPr>
              <a:t>原型在哪个</a:t>
            </a:r>
            <a:r>
              <a:rPr lang="en-US" altLang="zh-CN" sz="2000" b="1" dirty="0">
                <a:solidFill>
                  <a:schemeClr val="bg1"/>
                </a:solidFill>
                <a:latin typeface="+mn-ea"/>
              </a:rPr>
              <a:t>IDE</a:t>
            </a:r>
            <a:r>
              <a:rPr lang="zh-CN" altLang="en-US" sz="2000" b="1" dirty="0">
                <a:solidFill>
                  <a:schemeClr val="bg1"/>
                </a:solidFill>
                <a:latin typeface="+mn-ea"/>
              </a:rPr>
              <a:t>上做，插件？</a:t>
            </a:r>
            <a:endParaRPr lang="en-US" altLang="zh-CN" sz="2000" dirty="0">
              <a:solidFill>
                <a:schemeClr val="bg1"/>
              </a:solidFill>
              <a:latin typeface="+mn-ea"/>
            </a:endParaRPr>
          </a:p>
          <a:p>
            <a:pPr>
              <a:lnSpc>
                <a:spcPct val="150000"/>
              </a:lnSpc>
            </a:pPr>
            <a:endParaRPr lang="en-US" altLang="zh-CN" sz="2000" dirty="0">
              <a:solidFill>
                <a:schemeClr val="bg1"/>
              </a:solidFill>
              <a:latin typeface="+mn-ea"/>
            </a:endParaRPr>
          </a:p>
          <a:p>
            <a:pPr marL="342900" indent="-342900">
              <a:lnSpc>
                <a:spcPct val="150000"/>
              </a:lnSpc>
              <a:buFont typeface="+mj-lt"/>
              <a:buAutoNum type="arabicPeriod"/>
            </a:pPr>
            <a:endParaRPr lang="en-US" altLang="zh-CN" sz="2000" dirty="0">
              <a:solidFill>
                <a:schemeClr val="bg1"/>
              </a:solidFill>
              <a:latin typeface="+mn-ea"/>
            </a:endParaRPr>
          </a:p>
          <a:p>
            <a:pPr>
              <a:lnSpc>
                <a:spcPct val="150000"/>
              </a:lnSpc>
            </a:pPr>
            <a:endParaRPr lang="zh-CN" altLang="en-US" sz="2000" dirty="0">
              <a:solidFill>
                <a:schemeClr val="bg1"/>
              </a:solidFill>
              <a:latin typeface="+mn-ea"/>
            </a:endParaRPr>
          </a:p>
          <a:p>
            <a:pPr>
              <a:lnSpc>
                <a:spcPct val="150000"/>
              </a:lnSpc>
            </a:pPr>
            <a:endParaRPr lang="en-US" altLang="zh-CN" sz="2000" b="1" dirty="0">
              <a:solidFill>
                <a:schemeClr val="bg1"/>
              </a:solidFill>
              <a:latin typeface="+mn-ea"/>
            </a:endParaRPr>
          </a:p>
          <a:p>
            <a:pPr>
              <a:lnSpc>
                <a:spcPct val="150000"/>
              </a:lnSpc>
            </a:pPr>
            <a:r>
              <a:rPr lang="en-US" altLang="zh-CN" sz="2000" b="1" dirty="0">
                <a:solidFill>
                  <a:schemeClr val="bg1"/>
                </a:solidFill>
                <a:latin typeface="+mn-ea"/>
              </a:rPr>
              <a:t>2. </a:t>
            </a:r>
            <a:r>
              <a:rPr lang="zh-CN" altLang="en-US" sz="2000" b="1" dirty="0">
                <a:solidFill>
                  <a:schemeClr val="bg1"/>
                </a:solidFill>
                <a:latin typeface="+mn-ea"/>
              </a:rPr>
              <a:t>现在的思路有没有问题：通过开发动作分析</a:t>
            </a:r>
            <a:r>
              <a:rPr lang="en-US" altLang="zh-CN" sz="2000" b="1" dirty="0">
                <a:solidFill>
                  <a:schemeClr val="bg1"/>
                </a:solidFill>
                <a:latin typeface="+mn-ea"/>
              </a:rPr>
              <a:t>-&gt;</a:t>
            </a:r>
            <a:r>
              <a:rPr lang="zh-CN" altLang="en-US" sz="2000" b="1" dirty="0">
                <a:solidFill>
                  <a:schemeClr val="bg1"/>
                </a:solidFill>
                <a:latin typeface="+mn-ea"/>
              </a:rPr>
              <a:t>操作件预测</a:t>
            </a:r>
            <a:r>
              <a:rPr lang="en-US" altLang="zh-CN" sz="2000" b="1" dirty="0">
                <a:solidFill>
                  <a:schemeClr val="bg1"/>
                </a:solidFill>
                <a:latin typeface="+mn-ea"/>
              </a:rPr>
              <a:t>+</a:t>
            </a:r>
            <a:r>
              <a:rPr lang="zh-CN" altLang="en-US" sz="2000" b="1" dirty="0">
                <a:solidFill>
                  <a:schemeClr val="bg1"/>
                </a:solidFill>
                <a:latin typeface="+mn-ea"/>
              </a:rPr>
              <a:t>个人画像</a:t>
            </a:r>
            <a:endParaRPr lang="en-US" altLang="zh-CN" sz="2000" b="1" dirty="0">
              <a:solidFill>
                <a:schemeClr val="bg1"/>
              </a:solidFill>
              <a:latin typeface="+mn-ea"/>
            </a:endParaRPr>
          </a:p>
        </p:txBody>
      </p:sp>
      <p:pic>
        <p:nvPicPr>
          <p:cNvPr id="9" name="Picture 2" descr="img">
            <a:extLst>
              <a:ext uri="{FF2B5EF4-FFF2-40B4-BE49-F238E27FC236}">
                <a16:creationId xmlns:a16="http://schemas.microsoft.com/office/drawing/2014/main" id="{CDB95A0E-B3FB-25A3-D59A-EF9581365EDA}"/>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a:fillRect/>
          </a:stretch>
        </p:blipFill>
        <p:spPr bwMode="auto">
          <a:xfrm>
            <a:off x="134457" y="2044132"/>
            <a:ext cx="674240" cy="67424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D8DBADAE-C539-1F66-E21D-E7DB5383E0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0119" y="2097477"/>
            <a:ext cx="507845" cy="510393"/>
          </a:xfrm>
          <a:prstGeom prst="rect">
            <a:avLst/>
          </a:prstGeom>
        </p:spPr>
      </p:pic>
      <p:pic>
        <p:nvPicPr>
          <p:cNvPr id="11" name="图片 10">
            <a:extLst>
              <a:ext uri="{FF2B5EF4-FFF2-40B4-BE49-F238E27FC236}">
                <a16:creationId xmlns:a16="http://schemas.microsoft.com/office/drawing/2014/main" id="{20A24475-D9EA-9859-DF66-A87499233A9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02252" y="1427507"/>
            <a:ext cx="609285" cy="602145"/>
          </a:xfrm>
          <a:prstGeom prst="rect">
            <a:avLst/>
          </a:prstGeom>
        </p:spPr>
      </p:pic>
      <p:pic>
        <p:nvPicPr>
          <p:cNvPr id="12" name="图片 11">
            <a:extLst>
              <a:ext uri="{FF2B5EF4-FFF2-40B4-BE49-F238E27FC236}">
                <a16:creationId xmlns:a16="http://schemas.microsoft.com/office/drawing/2014/main" id="{4F0B9465-6E08-AFE7-E45D-867A54AA25E4}"/>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60491" y="1488899"/>
            <a:ext cx="554160" cy="519525"/>
          </a:xfrm>
          <a:prstGeom prst="rect">
            <a:avLst/>
          </a:prstGeom>
        </p:spPr>
      </p:pic>
      <p:sp>
        <p:nvSpPr>
          <p:cNvPr id="14" name="文本框 13">
            <a:extLst>
              <a:ext uri="{FF2B5EF4-FFF2-40B4-BE49-F238E27FC236}">
                <a16:creationId xmlns:a16="http://schemas.microsoft.com/office/drawing/2014/main" id="{638EEB5C-7BA9-8E69-A0E1-6D77C10A4343}"/>
              </a:ext>
            </a:extLst>
          </p:cNvPr>
          <p:cNvSpPr txBox="1"/>
          <p:nvPr/>
        </p:nvSpPr>
        <p:spPr>
          <a:xfrm>
            <a:off x="1496073" y="1188449"/>
            <a:ext cx="2723823" cy="1710084"/>
          </a:xfrm>
          <a:prstGeom prst="rect">
            <a:avLst/>
          </a:prstGeom>
          <a:noFill/>
        </p:spPr>
        <p:txBody>
          <a:bodyPr wrap="none" rtlCol="0">
            <a:spAutoFit/>
          </a:bodyPr>
          <a:lstStyle/>
          <a:p>
            <a:pPr>
              <a:lnSpc>
                <a:spcPct val="150000"/>
              </a:lnSpc>
            </a:pPr>
            <a:r>
              <a:rPr lang="zh-CN" altLang="en-US" dirty="0">
                <a:solidFill>
                  <a:schemeClr val="bg1"/>
                </a:solidFill>
              </a:rPr>
              <a:t>面向哪种开发环境：</a:t>
            </a:r>
            <a:endParaRPr lang="en-US" altLang="zh-CN" dirty="0">
              <a:solidFill>
                <a:schemeClr val="bg1"/>
              </a:solidFill>
            </a:endParaRPr>
          </a:p>
          <a:p>
            <a:pPr>
              <a:lnSpc>
                <a:spcPct val="150000"/>
              </a:lnSpc>
            </a:pPr>
            <a:r>
              <a:rPr lang="zh-CN" altLang="en-US" dirty="0">
                <a:solidFill>
                  <a:schemeClr val="bg1"/>
                </a:solidFill>
              </a:rPr>
              <a:t>鸿蒙应用？</a:t>
            </a:r>
            <a:endParaRPr lang="en-US" altLang="zh-CN" dirty="0">
              <a:solidFill>
                <a:schemeClr val="bg1"/>
              </a:solidFill>
            </a:endParaRPr>
          </a:p>
          <a:p>
            <a:pPr>
              <a:lnSpc>
                <a:spcPct val="150000"/>
              </a:lnSpc>
            </a:pPr>
            <a:r>
              <a:rPr lang="zh-CN" altLang="en-US" dirty="0">
                <a:solidFill>
                  <a:schemeClr val="bg1"/>
                </a:solidFill>
              </a:rPr>
              <a:t>更广泛的场景？</a:t>
            </a:r>
            <a:endParaRPr lang="en-US" altLang="zh-CN" dirty="0">
              <a:solidFill>
                <a:schemeClr val="bg1"/>
              </a:solidFill>
            </a:endParaRPr>
          </a:p>
          <a:p>
            <a:pPr>
              <a:lnSpc>
                <a:spcPct val="150000"/>
              </a:lnSpc>
            </a:pPr>
            <a:r>
              <a:rPr lang="zh-CN" altLang="en-US" dirty="0">
                <a:solidFill>
                  <a:schemeClr val="bg1"/>
                </a:solidFill>
              </a:rPr>
              <a:t>工具原型先聚焦一种场景</a:t>
            </a:r>
            <a:endParaRPr lang="en-US" altLang="zh-CN" dirty="0">
              <a:solidFill>
                <a:schemeClr val="bg1"/>
              </a:solidFill>
            </a:endParaRPr>
          </a:p>
        </p:txBody>
      </p:sp>
      <p:sp>
        <p:nvSpPr>
          <p:cNvPr id="3" name="文本框 2">
            <a:extLst>
              <a:ext uri="{FF2B5EF4-FFF2-40B4-BE49-F238E27FC236}">
                <a16:creationId xmlns:a16="http://schemas.microsoft.com/office/drawing/2014/main" id="{47278723-CD0D-72F6-0C7B-F19C699F3BCC}"/>
              </a:ext>
            </a:extLst>
          </p:cNvPr>
          <p:cNvSpPr txBox="1"/>
          <p:nvPr/>
        </p:nvSpPr>
        <p:spPr>
          <a:xfrm>
            <a:off x="90835" y="3675520"/>
            <a:ext cx="4931158" cy="499624"/>
          </a:xfrm>
          <a:prstGeom prst="rect">
            <a:avLst/>
          </a:prstGeom>
          <a:noFill/>
        </p:spPr>
        <p:txBody>
          <a:bodyPr wrap="none" rtlCol="0">
            <a:spAutoFit/>
          </a:bodyPr>
          <a:lstStyle/>
          <a:p>
            <a:pPr>
              <a:lnSpc>
                <a:spcPct val="150000"/>
              </a:lnSpc>
            </a:pPr>
            <a:r>
              <a:rPr lang="en-US" altLang="zh-CN" sz="2000" b="1" dirty="0">
                <a:solidFill>
                  <a:schemeClr val="bg1"/>
                </a:solidFill>
                <a:latin typeface="+mn-ea"/>
              </a:rPr>
              <a:t>3. </a:t>
            </a:r>
            <a:r>
              <a:rPr lang="zh-CN" altLang="en-US" sz="2000" b="1" dirty="0">
                <a:solidFill>
                  <a:schemeClr val="bg1"/>
                </a:solidFill>
                <a:latin typeface="+mn-ea"/>
              </a:rPr>
              <a:t>按该思路在中短期制作一个项目原型？</a:t>
            </a:r>
            <a:r>
              <a:rPr lang="en-US" altLang="zh-CN" sz="2000" b="1" dirty="0">
                <a:solidFill>
                  <a:schemeClr val="bg1"/>
                </a:solidFill>
                <a:latin typeface="+mn-ea"/>
              </a:rPr>
              <a:t> </a:t>
            </a:r>
          </a:p>
        </p:txBody>
      </p:sp>
      <p:sp>
        <p:nvSpPr>
          <p:cNvPr id="4" name="文本框 3">
            <a:extLst>
              <a:ext uri="{FF2B5EF4-FFF2-40B4-BE49-F238E27FC236}">
                <a16:creationId xmlns:a16="http://schemas.microsoft.com/office/drawing/2014/main" id="{BB803BB2-1139-3924-9E98-1D67BB8C345D}"/>
              </a:ext>
            </a:extLst>
          </p:cNvPr>
          <p:cNvSpPr txBox="1"/>
          <p:nvPr/>
        </p:nvSpPr>
        <p:spPr>
          <a:xfrm>
            <a:off x="202252" y="4225800"/>
            <a:ext cx="5211683" cy="1535228"/>
          </a:xfrm>
          <a:prstGeom prst="rect">
            <a:avLst/>
          </a:prstGeom>
          <a:noFill/>
        </p:spPr>
        <p:txBody>
          <a:bodyPr wrap="none" rtlCol="0">
            <a:spAutoFit/>
          </a:bodyPr>
          <a:lstStyle/>
          <a:p>
            <a:pPr>
              <a:lnSpc>
                <a:spcPct val="150000"/>
              </a:lnSpc>
            </a:pPr>
            <a:r>
              <a:rPr lang="zh-CN" altLang="en-US" dirty="0">
                <a:solidFill>
                  <a:schemeClr val="bg1"/>
                </a:solidFill>
              </a:rPr>
              <a:t>项目原型：</a:t>
            </a:r>
            <a:endParaRPr lang="en-US" altLang="zh-CN" dirty="0">
              <a:solidFill>
                <a:schemeClr val="bg1"/>
              </a:solidFill>
            </a:endParaRPr>
          </a:p>
          <a:p>
            <a:pPr>
              <a:lnSpc>
                <a:spcPct val="150000"/>
              </a:lnSpc>
            </a:pPr>
            <a:r>
              <a:rPr lang="zh-CN" altLang="en-US" sz="1400" dirty="0">
                <a:solidFill>
                  <a:schemeClr val="bg1"/>
                </a:solidFill>
              </a:rPr>
              <a:t>一切从简，过一遍工具开发的完整流程，验证原型的初步效果。</a:t>
            </a:r>
            <a:endParaRPr lang="en-US" altLang="zh-CN" sz="1400" dirty="0">
              <a:solidFill>
                <a:schemeClr val="bg1"/>
              </a:solidFill>
            </a:endParaRPr>
          </a:p>
          <a:p>
            <a:pPr marL="285750" indent="-285750">
              <a:lnSpc>
                <a:spcPct val="150000"/>
              </a:lnSpc>
              <a:buFont typeface="Wingdings" panose="05000000000000000000" pitchFamily="2" charset="2"/>
              <a:buChar char="p"/>
            </a:pPr>
            <a:r>
              <a:rPr lang="zh-CN" altLang="en-US" dirty="0">
                <a:solidFill>
                  <a:schemeClr val="bg1"/>
                </a:solidFill>
              </a:rPr>
              <a:t>数据</a:t>
            </a:r>
            <a:endParaRPr lang="en-US" altLang="zh-CN" dirty="0">
              <a:solidFill>
                <a:schemeClr val="bg1"/>
              </a:solidFill>
            </a:endParaRPr>
          </a:p>
          <a:p>
            <a:pPr marL="742950" lvl="1" indent="-285750">
              <a:lnSpc>
                <a:spcPct val="150000"/>
              </a:lnSpc>
              <a:buFont typeface="Wingdings" panose="05000000000000000000" pitchFamily="2" charset="2"/>
              <a:buChar char="p"/>
            </a:pPr>
            <a:r>
              <a:rPr lang="zh-CN" altLang="en-US" sz="1400" dirty="0">
                <a:solidFill>
                  <a:schemeClr val="bg1"/>
                </a:solidFill>
              </a:rPr>
              <a:t>开发者动作数据</a:t>
            </a:r>
            <a:endParaRPr lang="en-US" altLang="zh-CN" sz="1400" dirty="0">
              <a:solidFill>
                <a:schemeClr val="bg1"/>
              </a:solidFill>
            </a:endParaRPr>
          </a:p>
        </p:txBody>
      </p:sp>
      <p:sp>
        <p:nvSpPr>
          <p:cNvPr id="7" name="文本框 6">
            <a:extLst>
              <a:ext uri="{FF2B5EF4-FFF2-40B4-BE49-F238E27FC236}">
                <a16:creationId xmlns:a16="http://schemas.microsoft.com/office/drawing/2014/main" id="{2E479D67-1239-5529-FC0A-B1F8171D5321}"/>
              </a:ext>
            </a:extLst>
          </p:cNvPr>
          <p:cNvSpPr txBox="1"/>
          <p:nvPr/>
        </p:nvSpPr>
        <p:spPr>
          <a:xfrm>
            <a:off x="3221164" y="4961702"/>
            <a:ext cx="8599424" cy="1119730"/>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dirty="0">
                <a:solidFill>
                  <a:schemeClr val="bg1"/>
                </a:solidFill>
              </a:rPr>
              <a:t>模型：端侧小模型</a:t>
            </a:r>
            <a:endParaRPr lang="en-US" altLang="zh-CN" dirty="0">
              <a:solidFill>
                <a:schemeClr val="bg1"/>
              </a:solidFill>
            </a:endParaRPr>
          </a:p>
          <a:p>
            <a:pPr marL="742950" lvl="1" indent="-285750">
              <a:lnSpc>
                <a:spcPct val="150000"/>
              </a:lnSpc>
              <a:buFont typeface="Wingdings" panose="05000000000000000000" pitchFamily="2" charset="2"/>
              <a:buChar char="p"/>
            </a:pPr>
            <a:r>
              <a:rPr lang="zh-CN" altLang="en-US" sz="1400" dirty="0">
                <a:solidFill>
                  <a:schemeClr val="bg1"/>
                </a:solidFill>
              </a:rPr>
              <a:t>时序数据挖掘</a:t>
            </a:r>
            <a:r>
              <a:rPr lang="en-US" altLang="zh-CN" sz="1400" dirty="0">
                <a:solidFill>
                  <a:schemeClr val="bg1"/>
                </a:solidFill>
              </a:rPr>
              <a:t>pattern</a:t>
            </a:r>
            <a:r>
              <a:rPr lang="zh-CN" altLang="en-US" sz="1400" dirty="0">
                <a:solidFill>
                  <a:schemeClr val="bg1"/>
                </a:solidFill>
              </a:rPr>
              <a:t>的模型</a:t>
            </a:r>
            <a:endParaRPr lang="en-US" altLang="zh-CN" sz="1400" dirty="0">
              <a:solidFill>
                <a:schemeClr val="bg1"/>
              </a:solidFill>
            </a:endParaRPr>
          </a:p>
          <a:p>
            <a:pPr marL="742950" lvl="1" indent="-285750">
              <a:lnSpc>
                <a:spcPct val="150000"/>
              </a:lnSpc>
              <a:buFont typeface="Wingdings" panose="05000000000000000000" pitchFamily="2" charset="2"/>
              <a:buChar char="p"/>
            </a:pPr>
            <a:r>
              <a:rPr lang="zh-CN" altLang="en-US" sz="1400" dirty="0">
                <a:solidFill>
                  <a:schemeClr val="bg1"/>
                </a:solidFill>
              </a:rPr>
              <a:t>预测下一步操作件的模型</a:t>
            </a:r>
            <a:r>
              <a:rPr lang="en-US" altLang="zh-CN" sz="1400" dirty="0">
                <a:solidFill>
                  <a:schemeClr val="bg1"/>
                </a:solidFill>
              </a:rPr>
              <a:t>(</a:t>
            </a:r>
            <a:r>
              <a:rPr lang="zh-CN" altLang="en-US" sz="1400" dirty="0">
                <a:solidFill>
                  <a:schemeClr val="bg1"/>
                </a:solidFill>
              </a:rPr>
              <a:t>马尔科夫 </a:t>
            </a:r>
            <a:r>
              <a:rPr lang="en-US" altLang="zh-CN" sz="1400" dirty="0">
                <a:solidFill>
                  <a:schemeClr val="bg1"/>
                </a:solidFill>
              </a:rPr>
              <a:t>|| </a:t>
            </a:r>
            <a:r>
              <a:rPr lang="zh-CN" altLang="en-US" sz="1400" dirty="0">
                <a:solidFill>
                  <a:schemeClr val="bg1"/>
                </a:solidFill>
              </a:rPr>
              <a:t>基座模型</a:t>
            </a:r>
            <a:r>
              <a:rPr lang="en-US" altLang="zh-CN" sz="1400" dirty="0">
                <a:solidFill>
                  <a:schemeClr val="bg1"/>
                </a:solidFill>
              </a:rPr>
              <a:t>+</a:t>
            </a:r>
            <a:r>
              <a:rPr lang="zh-CN" altLang="en-US" sz="1400" dirty="0">
                <a:solidFill>
                  <a:schemeClr val="bg1"/>
                </a:solidFill>
              </a:rPr>
              <a:t>开发者特征微调</a:t>
            </a:r>
            <a:r>
              <a:rPr lang="en-US" altLang="zh-CN" sz="1400" dirty="0">
                <a:solidFill>
                  <a:schemeClr val="bg1"/>
                </a:solidFill>
              </a:rPr>
              <a:t>)</a:t>
            </a:r>
          </a:p>
        </p:txBody>
      </p:sp>
    </p:spTree>
    <p:extLst>
      <p:ext uri="{BB962C8B-B14F-4D97-AF65-F5344CB8AC3E}">
        <p14:creationId xmlns:p14="http://schemas.microsoft.com/office/powerpoint/2010/main" val="15425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B3152B3-EE59-F78E-EC63-338255F5CAC0}"/>
              </a:ext>
            </a:extLst>
          </p:cNvPr>
          <p:cNvSpPr txBox="1"/>
          <p:nvPr/>
        </p:nvSpPr>
        <p:spPr>
          <a:xfrm>
            <a:off x="90835" y="102946"/>
            <a:ext cx="1107996" cy="646331"/>
          </a:xfrm>
          <a:prstGeom prst="rect">
            <a:avLst/>
          </a:prstGeom>
          <a:noFill/>
        </p:spPr>
        <p:txBody>
          <a:bodyPr wrap="none" rtlCol="0">
            <a:spAutoFit/>
          </a:bodyPr>
          <a:lstStyle/>
          <a:p>
            <a:r>
              <a:rPr lang="zh-CN" altLang="en-US" sz="3600" b="1" dirty="0">
                <a:solidFill>
                  <a:schemeClr val="bg1"/>
                </a:solidFill>
              </a:rPr>
              <a:t>计划</a:t>
            </a:r>
          </a:p>
        </p:txBody>
      </p:sp>
      <p:sp>
        <p:nvSpPr>
          <p:cNvPr id="13" name="文本框 12">
            <a:extLst>
              <a:ext uri="{FF2B5EF4-FFF2-40B4-BE49-F238E27FC236}">
                <a16:creationId xmlns:a16="http://schemas.microsoft.com/office/drawing/2014/main" id="{F2426B61-3157-6D71-F976-657D6D86FDBB}"/>
              </a:ext>
            </a:extLst>
          </p:cNvPr>
          <p:cNvSpPr txBox="1"/>
          <p:nvPr/>
        </p:nvSpPr>
        <p:spPr>
          <a:xfrm>
            <a:off x="217126" y="1543392"/>
            <a:ext cx="10225876" cy="5035353"/>
          </a:xfrm>
          <a:prstGeom prst="rect">
            <a:avLst/>
          </a:prstGeom>
          <a:noFill/>
        </p:spPr>
        <p:txBody>
          <a:bodyPr wrap="none" rtlCol="0">
            <a:spAutoFit/>
          </a:bodyPr>
          <a:lstStyle/>
          <a:p>
            <a:pPr>
              <a:lnSpc>
                <a:spcPct val="150000"/>
              </a:lnSpc>
            </a:pPr>
            <a:r>
              <a:rPr lang="zh-CN" altLang="en-US" b="1" dirty="0">
                <a:solidFill>
                  <a:schemeClr val="bg1"/>
                </a:solidFill>
              </a:rPr>
              <a:t>思路选择？</a:t>
            </a:r>
            <a:endParaRPr lang="en-US" altLang="zh-CN" b="1" dirty="0">
              <a:solidFill>
                <a:schemeClr val="bg1"/>
              </a:solidFill>
            </a:endParaRPr>
          </a:p>
          <a:p>
            <a:pPr marL="342900" indent="-342900">
              <a:lnSpc>
                <a:spcPct val="150000"/>
              </a:lnSpc>
              <a:buAutoNum type="arabicPeriod"/>
            </a:pPr>
            <a:r>
              <a:rPr lang="en-US" altLang="zh-CN" b="1" dirty="0" err="1">
                <a:solidFill>
                  <a:schemeClr val="bg1"/>
                </a:solidFill>
              </a:rPr>
              <a:t>vscode</a:t>
            </a:r>
            <a:r>
              <a:rPr lang="zh-CN" altLang="en-US" b="1" dirty="0">
                <a:solidFill>
                  <a:schemeClr val="bg1"/>
                </a:solidFill>
              </a:rPr>
              <a:t>插件，基于开源的</a:t>
            </a:r>
            <a:r>
              <a:rPr lang="en-US" altLang="zh-CN" b="1" dirty="0">
                <a:solidFill>
                  <a:schemeClr val="bg1"/>
                </a:solidFill>
              </a:rPr>
              <a:t>continue</a:t>
            </a:r>
            <a:r>
              <a:rPr lang="zh-CN" altLang="en-US" b="1" dirty="0">
                <a:solidFill>
                  <a:schemeClr val="bg1"/>
                </a:solidFill>
              </a:rPr>
              <a:t>，重新做数据收集</a:t>
            </a:r>
            <a:br>
              <a:rPr lang="en-US" altLang="zh-CN" b="1" dirty="0">
                <a:solidFill>
                  <a:schemeClr val="bg1"/>
                </a:solidFill>
              </a:rPr>
            </a:br>
            <a:r>
              <a:rPr lang="zh-CN" altLang="en-US" dirty="0">
                <a:solidFill>
                  <a:schemeClr val="bg1"/>
                </a:solidFill>
              </a:rPr>
              <a:t>优点：能完全按照我们构建的行为模型收集数据、插件可移植性较好</a:t>
            </a:r>
            <a:br>
              <a:rPr lang="en-US" altLang="zh-CN" dirty="0">
                <a:solidFill>
                  <a:schemeClr val="bg1"/>
                </a:solidFill>
              </a:rPr>
            </a:br>
            <a:r>
              <a:rPr lang="zh-CN" altLang="en-US" dirty="0">
                <a:solidFill>
                  <a:schemeClr val="bg1"/>
                </a:solidFill>
              </a:rPr>
              <a:t>缺点：需要手动开始构建数据集（相当于记录若干完整的项目编程过程），人手较少，工作量大</a:t>
            </a:r>
            <a:br>
              <a:rPr lang="en-US" altLang="zh-CN" b="1" dirty="0">
                <a:solidFill>
                  <a:schemeClr val="bg1"/>
                </a:solidFill>
              </a:rPr>
            </a:br>
            <a:endParaRPr lang="en-US" altLang="zh-CN" b="1" dirty="0">
              <a:solidFill>
                <a:schemeClr val="bg1"/>
              </a:solidFill>
            </a:endParaRPr>
          </a:p>
          <a:p>
            <a:pPr marL="342900" indent="-342900">
              <a:lnSpc>
                <a:spcPct val="150000"/>
              </a:lnSpc>
              <a:buAutoNum type="arabicPeriod"/>
            </a:pPr>
            <a:r>
              <a:rPr lang="en-US" altLang="zh-CN" b="1" dirty="0">
                <a:solidFill>
                  <a:schemeClr val="bg1"/>
                </a:solidFill>
              </a:rPr>
              <a:t>Eclipse</a:t>
            </a:r>
            <a:r>
              <a:rPr lang="zh-CN" altLang="en-US" b="1" dirty="0">
                <a:solidFill>
                  <a:schemeClr val="bg1"/>
                </a:solidFill>
              </a:rPr>
              <a:t>插件，基于</a:t>
            </a:r>
            <a:r>
              <a:rPr lang="en-US" altLang="zh-CN" b="1" dirty="0">
                <a:solidFill>
                  <a:schemeClr val="bg1"/>
                </a:solidFill>
              </a:rPr>
              <a:t>MIMESIS</a:t>
            </a:r>
            <a:r>
              <a:rPr lang="zh-CN" altLang="en-US" b="1" dirty="0">
                <a:solidFill>
                  <a:schemeClr val="bg1"/>
                </a:solidFill>
              </a:rPr>
              <a:t>工具和</a:t>
            </a:r>
            <a:r>
              <a:rPr lang="en-US" altLang="zh-CN" b="1" dirty="0">
                <a:solidFill>
                  <a:schemeClr val="bg1"/>
                </a:solidFill>
              </a:rPr>
              <a:t>MSR18</a:t>
            </a:r>
            <a:r>
              <a:rPr lang="zh-CN" altLang="en-US" b="1" dirty="0">
                <a:solidFill>
                  <a:schemeClr val="bg1"/>
                </a:solidFill>
              </a:rPr>
              <a:t>数据集，先做个</a:t>
            </a:r>
            <a:r>
              <a:rPr lang="en-US" altLang="zh-CN" b="1" dirty="0">
                <a:solidFill>
                  <a:schemeClr val="bg1"/>
                </a:solidFill>
              </a:rPr>
              <a:t>demo</a:t>
            </a:r>
            <a:br>
              <a:rPr lang="en-US" altLang="zh-CN" b="1" dirty="0">
                <a:solidFill>
                  <a:schemeClr val="bg1"/>
                </a:solidFill>
              </a:rPr>
            </a:br>
            <a:r>
              <a:rPr lang="zh-CN" altLang="en-US" dirty="0">
                <a:solidFill>
                  <a:schemeClr val="bg1"/>
                </a:solidFill>
              </a:rPr>
              <a:t>优点：能快速做出</a:t>
            </a:r>
            <a:r>
              <a:rPr lang="en-US" altLang="zh-CN" dirty="0">
                <a:solidFill>
                  <a:schemeClr val="bg1"/>
                </a:solidFill>
              </a:rPr>
              <a:t>demo</a:t>
            </a:r>
            <a:r>
              <a:rPr lang="zh-CN" altLang="en-US" dirty="0">
                <a:solidFill>
                  <a:schemeClr val="bg1"/>
                </a:solidFill>
              </a:rPr>
              <a:t>原型，验证可行性和初步效果</a:t>
            </a:r>
            <a:br>
              <a:rPr lang="en-US" altLang="zh-CN" dirty="0">
                <a:solidFill>
                  <a:schemeClr val="bg1"/>
                </a:solidFill>
              </a:rPr>
            </a:br>
            <a:r>
              <a:rPr lang="zh-CN" altLang="en-US" dirty="0">
                <a:solidFill>
                  <a:schemeClr val="bg1"/>
                </a:solidFill>
              </a:rPr>
              <a:t>缺点：已有数据集不完全符合我们的行为建模，插件可移植性较差</a:t>
            </a:r>
            <a:endParaRPr lang="en-US" altLang="zh-CN" dirty="0">
              <a:solidFill>
                <a:schemeClr val="bg1"/>
              </a:solidFill>
            </a:endParaRPr>
          </a:p>
          <a:p>
            <a:pPr marL="342900" indent="-342900">
              <a:lnSpc>
                <a:spcPct val="150000"/>
              </a:lnSpc>
              <a:buAutoNum type="arabicPeriod"/>
            </a:pPr>
            <a:endParaRPr lang="en-US" altLang="zh-CN" dirty="0">
              <a:solidFill>
                <a:schemeClr val="bg1"/>
              </a:solidFill>
            </a:endParaRPr>
          </a:p>
          <a:p>
            <a:pPr>
              <a:lnSpc>
                <a:spcPct val="150000"/>
              </a:lnSpc>
            </a:pPr>
            <a:r>
              <a:rPr lang="zh-CN" altLang="en-US" b="1" dirty="0">
                <a:solidFill>
                  <a:schemeClr val="bg1"/>
                </a:solidFill>
              </a:rPr>
              <a:t>时间节点</a:t>
            </a:r>
            <a:endParaRPr lang="en-US" altLang="zh-CN" b="1" dirty="0">
              <a:solidFill>
                <a:schemeClr val="bg1"/>
              </a:solidFill>
            </a:endParaRPr>
          </a:p>
          <a:p>
            <a:pPr>
              <a:lnSpc>
                <a:spcPct val="150000"/>
              </a:lnSpc>
            </a:pPr>
            <a:r>
              <a:rPr lang="en-US" altLang="zh-CN" dirty="0">
                <a:solidFill>
                  <a:schemeClr val="bg1"/>
                </a:solidFill>
              </a:rPr>
              <a:t>2025.02</a:t>
            </a:r>
            <a:r>
              <a:rPr lang="zh-CN" altLang="en-US" dirty="0">
                <a:solidFill>
                  <a:schemeClr val="bg1"/>
                </a:solidFill>
              </a:rPr>
              <a:t>前：完成原型制作</a:t>
            </a:r>
            <a:endParaRPr lang="en-US" altLang="zh-CN" dirty="0">
              <a:solidFill>
                <a:schemeClr val="bg1"/>
              </a:solidFill>
            </a:endParaRPr>
          </a:p>
          <a:p>
            <a:pPr>
              <a:lnSpc>
                <a:spcPct val="150000"/>
              </a:lnSpc>
            </a:pPr>
            <a:r>
              <a:rPr lang="zh-CN" altLang="en-US" dirty="0">
                <a:solidFill>
                  <a:schemeClr val="bg1"/>
                </a:solidFill>
              </a:rPr>
              <a:t>后续持续优化算法</a:t>
            </a:r>
            <a:r>
              <a:rPr lang="en-US" altLang="zh-CN" dirty="0">
                <a:solidFill>
                  <a:schemeClr val="bg1"/>
                </a:solidFill>
              </a:rPr>
              <a:t>/</a:t>
            </a:r>
            <a:r>
              <a:rPr lang="zh-CN" altLang="en-US" dirty="0">
                <a:solidFill>
                  <a:schemeClr val="bg1"/>
                </a:solidFill>
              </a:rPr>
              <a:t>模型，软件移植到华为的环境中</a:t>
            </a:r>
            <a:endParaRPr lang="en-US" altLang="zh-CN" dirty="0">
              <a:solidFill>
                <a:schemeClr val="bg1"/>
              </a:solidFill>
            </a:endParaRPr>
          </a:p>
        </p:txBody>
      </p:sp>
      <p:sp>
        <p:nvSpPr>
          <p:cNvPr id="15" name="文本框 14">
            <a:extLst>
              <a:ext uri="{FF2B5EF4-FFF2-40B4-BE49-F238E27FC236}">
                <a16:creationId xmlns:a16="http://schemas.microsoft.com/office/drawing/2014/main" id="{F22D597D-8EFA-1F5D-AC01-B33E6753DBE0}"/>
              </a:ext>
            </a:extLst>
          </p:cNvPr>
          <p:cNvSpPr txBox="1"/>
          <p:nvPr/>
        </p:nvSpPr>
        <p:spPr>
          <a:xfrm>
            <a:off x="217126" y="1020172"/>
            <a:ext cx="4406271" cy="523220"/>
          </a:xfrm>
          <a:prstGeom prst="rect">
            <a:avLst/>
          </a:prstGeom>
          <a:noFill/>
        </p:spPr>
        <p:txBody>
          <a:bodyPr wrap="none" rtlCol="0">
            <a:spAutoFit/>
          </a:bodyPr>
          <a:lstStyle/>
          <a:p>
            <a:r>
              <a:rPr lang="en-US" altLang="zh-CN" sz="1400" dirty="0">
                <a:solidFill>
                  <a:schemeClr val="bg1"/>
                </a:solidFill>
              </a:rPr>
              <a:t>Continue</a:t>
            </a:r>
            <a:r>
              <a:rPr lang="zh-CN" altLang="en-US" sz="1400" dirty="0">
                <a:solidFill>
                  <a:schemeClr val="bg1"/>
                </a:solidFill>
              </a:rPr>
              <a:t>：</a:t>
            </a:r>
            <a:r>
              <a:rPr lang="en-US" altLang="zh-CN" sz="1400" dirty="0" err="1">
                <a:solidFill>
                  <a:schemeClr val="bg1"/>
                </a:solidFill>
              </a:rPr>
              <a:t>vscode</a:t>
            </a:r>
            <a:r>
              <a:rPr lang="zh-CN" altLang="en-US" sz="1400" dirty="0">
                <a:solidFill>
                  <a:schemeClr val="bg1"/>
                </a:solidFill>
              </a:rPr>
              <a:t>编程助手插件的第三方开源前端框架</a:t>
            </a:r>
            <a:endParaRPr lang="en-US" altLang="zh-CN" sz="1400" dirty="0">
              <a:solidFill>
                <a:schemeClr val="bg1"/>
              </a:solidFill>
            </a:endParaRPr>
          </a:p>
          <a:p>
            <a:r>
              <a:rPr lang="en-US" altLang="zh-CN" sz="1400" dirty="0">
                <a:solidFill>
                  <a:schemeClr val="bg1"/>
                </a:solidFill>
              </a:rPr>
              <a:t>MIMESIS</a:t>
            </a:r>
            <a:r>
              <a:rPr lang="zh-CN" altLang="en-US" sz="1400" dirty="0">
                <a:solidFill>
                  <a:schemeClr val="bg1"/>
                </a:solidFill>
              </a:rPr>
              <a:t>：</a:t>
            </a:r>
            <a:r>
              <a:rPr lang="en-US" altLang="zh-CN" sz="1400" dirty="0">
                <a:solidFill>
                  <a:schemeClr val="bg1"/>
                </a:solidFill>
              </a:rPr>
              <a:t>eclipse</a:t>
            </a:r>
            <a:r>
              <a:rPr lang="zh-CN" altLang="en-US" sz="1400" dirty="0">
                <a:solidFill>
                  <a:schemeClr val="bg1"/>
                </a:solidFill>
              </a:rPr>
              <a:t>上的开源插件，记录开发者操作序列</a:t>
            </a:r>
            <a:endParaRPr lang="en-US" altLang="zh-CN" sz="1400" dirty="0">
              <a:solidFill>
                <a:schemeClr val="bg1"/>
              </a:solidFill>
            </a:endParaRPr>
          </a:p>
        </p:txBody>
      </p:sp>
    </p:spTree>
    <p:extLst>
      <p:ext uri="{BB962C8B-B14F-4D97-AF65-F5344CB8AC3E}">
        <p14:creationId xmlns:p14="http://schemas.microsoft.com/office/powerpoint/2010/main" val="243137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543311" y="162000"/>
            <a:ext cx="7780655" cy="632460"/>
          </a:xfrm>
          <a:prstGeom prst="rect">
            <a:avLst/>
          </a:prstGeom>
          <a:noFill/>
        </p:spPr>
        <p:txBody>
          <a:bodyPr wrap="none" rtlCol="0">
            <a:spAutoFit/>
          </a:bodyPr>
          <a:lstStyle/>
          <a:p>
            <a:pPr algn="l">
              <a:lnSpc>
                <a:spcPct val="110000"/>
              </a:lnSpc>
              <a:buClrTx/>
              <a:buSzTx/>
              <a:buFontTx/>
            </a:pPr>
            <a:r>
              <a:rPr kumimoji="1"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sym typeface="+mn-ea"/>
              </a:rPr>
              <a:t>挑战一：如何在IDE中“用好”智能模型？</a:t>
            </a:r>
          </a:p>
        </p:txBody>
      </p:sp>
      <p:cxnSp>
        <p:nvCxnSpPr>
          <p:cNvPr id="7" name="直接箭头连接符 6"/>
          <p:cNvCxnSpPr/>
          <p:nvPr/>
        </p:nvCxnSpPr>
        <p:spPr>
          <a:xfrm>
            <a:off x="13367847" y="646076"/>
            <a:ext cx="0" cy="17330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13570142" y="646076"/>
            <a:ext cx="0" cy="17084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48" name="文本框 2047"/>
          <p:cNvSpPr txBox="1"/>
          <p:nvPr/>
        </p:nvSpPr>
        <p:spPr>
          <a:xfrm>
            <a:off x="1224280" y="1299744"/>
            <a:ext cx="10015757" cy="1496954"/>
          </a:xfrm>
          <a:prstGeom prst="rect">
            <a:avLst/>
          </a:prstGeom>
          <a:noFill/>
        </p:spPr>
        <p:txBody>
          <a:bodyPr wrap="square">
            <a:noAutofit/>
          </a:bodyPr>
          <a:lstStyle/>
          <a:p>
            <a:pPr marR="0" lvl="0" algn="just" defTabSz="914400" rtl="0" eaLnBrk="1" fontAlgn="auto" latinLnBrk="0" hangingPunct="1">
              <a:lnSpc>
                <a:spcPct val="150000"/>
              </a:lnSpc>
              <a:spcBef>
                <a:spcPts val="0"/>
              </a:spcBef>
              <a:spcAft>
                <a:spcPts val="0"/>
              </a:spcAft>
              <a:buClrTx/>
              <a:buSzTx/>
              <a:defRPr/>
            </a:pPr>
            <a:r>
              <a:rPr lang="en-US" altLang="zh-CN" sz="2000" dirty="0">
                <a:solidFill>
                  <a:schemeClr val="bg1"/>
                </a:solidFill>
                <a:latin typeface="MiSans Light" panose="00000400000000000000" charset="-122"/>
                <a:ea typeface="MiSans Light" panose="00000400000000000000" charset="-122"/>
                <a:cs typeface="MiSans Light" panose="00000400000000000000" charset="-122"/>
                <a:sym typeface="+mn-ea"/>
              </a:rPr>
              <a:t>	</a:t>
            </a:r>
            <a:r>
              <a:rPr lang="zh-CN" altLang="en-US" sz="2000"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IDE目前主要靠插件生态“进口”智能模型，用户直接使用的方式。但用户的表达能力、技术水平、对模型的掌控能力不同，使得“好用”的智能模型不一定都能发挥出应有的水平。</a:t>
            </a:r>
          </a:p>
        </p:txBody>
      </p:sp>
      <p:sp>
        <p:nvSpPr>
          <p:cNvPr id="33" name="文本框 32"/>
          <p:cNvSpPr txBox="1"/>
          <p:nvPr/>
        </p:nvSpPr>
        <p:spPr>
          <a:xfrm>
            <a:off x="7384477" y="3078760"/>
            <a:ext cx="2020479" cy="36830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accent5">
                    <a:lumMod val="20000"/>
                    <a:lumOff val="80000"/>
                  </a:schemeClr>
                </a:solidFill>
                <a:effectLst/>
                <a:uLnTx/>
                <a:uFillTx/>
                <a:latin typeface="MiSans Light" panose="00000400000000000000" charset="-122"/>
                <a:ea typeface="MiSans Light" panose="00000400000000000000" charset="-122"/>
              </a:rPr>
              <a:t>丢失重要功能描述</a:t>
            </a:r>
          </a:p>
        </p:txBody>
      </p:sp>
      <p:sp>
        <p:nvSpPr>
          <p:cNvPr id="34" name="文本框 33"/>
          <p:cNvSpPr txBox="1"/>
          <p:nvPr/>
        </p:nvSpPr>
        <p:spPr>
          <a:xfrm>
            <a:off x="7474752" y="3505271"/>
            <a:ext cx="1125221" cy="36830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accent5">
                    <a:lumMod val="20000"/>
                    <a:lumOff val="80000"/>
                  </a:schemeClr>
                </a:solidFill>
                <a:effectLst/>
                <a:uLnTx/>
                <a:uFillTx/>
                <a:latin typeface="MiSans Light" panose="00000400000000000000" charset="-122"/>
                <a:ea typeface="MiSans Light" panose="00000400000000000000" charset="-122"/>
              </a:rPr>
              <a:t>前后矛盾</a:t>
            </a:r>
          </a:p>
        </p:txBody>
      </p:sp>
      <p:sp>
        <p:nvSpPr>
          <p:cNvPr id="59" name="文本框 58"/>
          <p:cNvSpPr txBox="1"/>
          <p:nvPr/>
        </p:nvSpPr>
        <p:spPr>
          <a:xfrm>
            <a:off x="7500156" y="3946798"/>
            <a:ext cx="1125220" cy="36830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accent5">
                    <a:lumMod val="20000"/>
                    <a:lumOff val="80000"/>
                  </a:schemeClr>
                </a:solidFill>
                <a:effectLst/>
                <a:uLnTx/>
                <a:uFillTx/>
                <a:latin typeface="MiSans Light" panose="00000400000000000000" charset="-122"/>
                <a:ea typeface="MiSans Light" panose="00000400000000000000" charset="-122"/>
              </a:rPr>
              <a:t>表述单一</a:t>
            </a:r>
          </a:p>
        </p:txBody>
      </p:sp>
      <p:sp>
        <p:nvSpPr>
          <p:cNvPr id="64" name="文本框 63"/>
          <p:cNvSpPr txBox="1"/>
          <p:nvPr/>
        </p:nvSpPr>
        <p:spPr>
          <a:xfrm>
            <a:off x="7421150" y="4342053"/>
            <a:ext cx="2249896" cy="368300"/>
          </a:xfrm>
          <a:prstGeom prst="rect">
            <a:avLst/>
          </a:prstGeom>
          <a:effectLst>
            <a:softEdge rad="50800"/>
          </a:effectLst>
        </p:spPr>
        <p:style>
          <a:lnRef idx="0">
            <a:srgbClr val="FFFFFF"/>
          </a:lnRef>
          <a:fillRef idx="1">
            <a:schemeClr val="accent1"/>
          </a:fillRef>
          <a:effectRef idx="0">
            <a:srgbClr val="FFFFFF"/>
          </a:effectRef>
          <a:fontRef idx="minor">
            <a:schemeClr val="lt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accent5">
                    <a:lumMod val="20000"/>
                    <a:lumOff val="80000"/>
                  </a:schemeClr>
                </a:solidFill>
                <a:effectLst/>
                <a:uLnTx/>
                <a:uFillTx/>
                <a:latin typeface="MiSans Light" panose="00000400000000000000" charset="-122"/>
                <a:ea typeface="MiSans Light" panose="00000400000000000000" charset="-122"/>
              </a:rPr>
              <a:t>缺少项目上下文知识</a:t>
            </a:r>
          </a:p>
        </p:txBody>
      </p:sp>
      <p:pic>
        <p:nvPicPr>
          <p:cNvPr id="102" name="图片 101"/>
          <p:cNvPicPr/>
          <p:nvPr/>
        </p:nvPicPr>
        <p:blipFill>
          <a:blip r:embed="rId3" cstate="screen"/>
          <a:stretch>
            <a:fillRect/>
          </a:stretch>
        </p:blipFill>
        <p:spPr>
          <a:xfrm>
            <a:off x="3691170" y="3126165"/>
            <a:ext cx="1249678" cy="1178948"/>
          </a:xfrm>
          <a:prstGeom prst="rect">
            <a:avLst/>
          </a:prstGeom>
          <a:noFill/>
          <a:ln w="9525">
            <a:noFill/>
          </a:ln>
        </p:spPr>
      </p:pic>
      <p:sp>
        <p:nvSpPr>
          <p:cNvPr id="68" name="线形标注 3(带强调线) 67"/>
          <p:cNvSpPr/>
          <p:nvPr/>
        </p:nvSpPr>
        <p:spPr>
          <a:xfrm>
            <a:off x="1224186" y="3327538"/>
            <a:ext cx="1777457" cy="1025893"/>
          </a:xfrm>
          <a:prstGeom prst="accentCallout3">
            <a:avLst>
              <a:gd name="adj1" fmla="val 37276"/>
              <a:gd name="adj2" fmla="val 109925"/>
              <a:gd name="adj3" fmla="val 38004"/>
              <a:gd name="adj4" fmla="val 122514"/>
              <a:gd name="adj5" fmla="val 38339"/>
              <a:gd name="adj6" fmla="val 129336"/>
              <a:gd name="adj7" fmla="val 24411"/>
              <a:gd name="adj8" fmla="val 141720"/>
            </a:avLst>
          </a:prstGeom>
          <a:solidFill>
            <a:srgbClr val="4874CB"/>
          </a:solidFill>
        </p:spPr>
        <p:style>
          <a:lnRef idx="3">
            <a:schemeClr val="lt1"/>
          </a:lnRef>
          <a:fillRef idx="1">
            <a:schemeClr val="accent5"/>
          </a:fillRef>
          <a:effectRef idx="1">
            <a:schemeClr val="accent5"/>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defRPr/>
            </a:pPr>
            <a:r>
              <a:rPr lang="zh-CN"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rPr>
              <a:t>写个需求让</a:t>
            </a:r>
            <a:r>
              <a:rPr lang="en-US" altLang="zh-CN"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rPr>
              <a:t>LLM</a:t>
            </a:r>
            <a:r>
              <a:rPr lang="zh-CN" altLang="en-US"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rPr>
              <a:t>帮我干活</a:t>
            </a:r>
            <a:endParaRPr kumimoji="0" lang="zh-CN" altLang="en-US" b="1" i="0" u="none" strike="noStrike" kern="1200" cap="none" spc="0" normalizeH="0" baseline="0" noProof="0" dirty="0">
              <a:ln>
                <a:noFill/>
              </a:ln>
              <a:solidFill>
                <a:schemeClr val="accent5">
                  <a:lumMod val="20000"/>
                  <a:lumOff val="80000"/>
                </a:schemeClr>
              </a:solidFill>
              <a:effectLst/>
              <a:uLnTx/>
              <a:uFillTx/>
              <a:latin typeface="MiSans Light" panose="00000400000000000000" charset="-122"/>
              <a:ea typeface="MiSans Light" panose="00000400000000000000" charset="-122"/>
              <a:cs typeface="MiSans Light" panose="00000400000000000000" charset="-122"/>
            </a:endParaRPr>
          </a:p>
        </p:txBody>
      </p:sp>
      <p:sp>
        <p:nvSpPr>
          <p:cNvPr id="69" name="文本框 68"/>
          <p:cNvSpPr txBox="1"/>
          <p:nvPr/>
        </p:nvSpPr>
        <p:spPr>
          <a:xfrm>
            <a:off x="576942" y="5865279"/>
            <a:ext cx="11190515" cy="598141"/>
          </a:xfrm>
          <a:prstGeom prst="rect">
            <a:avLst/>
          </a:prstGeom>
        </p:spPr>
        <p:style>
          <a:lnRef idx="1">
            <a:schemeClr val="accent1"/>
          </a:lnRef>
          <a:fillRef idx="3">
            <a:schemeClr val="accent1"/>
          </a:fillRef>
          <a:effectRef idx="2">
            <a:schemeClr val="accent1"/>
          </a:effectRef>
          <a:fontRef idx="minor">
            <a:schemeClr val="lt1"/>
          </a:fontRef>
        </p:style>
        <p:txBody>
          <a:bodyPr wrap="square" rtlCol="0" anchor="ctr" anchorCtr="0">
            <a:noAutofit/>
          </a:bodyPr>
          <a:lstStyle/>
          <a:p>
            <a:pPr algn="ctr">
              <a:lnSpc>
                <a:spcPct val="150000"/>
              </a:lnSpc>
            </a:pPr>
            <a:r>
              <a:rPr lang="zh-CN" altLang="en-US" sz="24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rPr>
              <a:t>有必要研发IDE中适配智能模型的中间件，辅助用户用好智能模型，保障 1+1</a:t>
            </a:r>
            <a:r>
              <a:rPr lang="en-US" altLang="zh-CN" sz="24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rPr>
              <a:t>=</a:t>
            </a:r>
            <a:r>
              <a:rPr lang="zh-CN" altLang="en-US" sz="24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rPr>
              <a:t>2</a:t>
            </a:r>
          </a:p>
        </p:txBody>
      </p:sp>
      <p:sp>
        <p:nvSpPr>
          <p:cNvPr id="3" name="文本框 2"/>
          <p:cNvSpPr txBox="1"/>
          <p:nvPr/>
        </p:nvSpPr>
        <p:spPr>
          <a:xfrm>
            <a:off x="1227409" y="5097352"/>
            <a:ext cx="9737181" cy="499817"/>
          </a:xfrm>
          <a:prstGeom prst="rect">
            <a:avLst/>
          </a:prstGeom>
          <a:noFill/>
        </p:spPr>
        <p:txBody>
          <a:bodyPr wrap="square">
            <a:spAutoFit/>
          </a:bodyPr>
          <a:lstStyle/>
          <a:p>
            <a:pPr marR="0" lvl="0" algn="just" defTabSz="914400" rtl="0" eaLnBrk="1" fontAlgn="auto" latinLnBrk="0" hangingPunct="1">
              <a:lnSpc>
                <a:spcPct val="150000"/>
              </a:lnSpc>
              <a:spcBef>
                <a:spcPts val="0"/>
              </a:spcBef>
              <a:spcAft>
                <a:spcPts val="0"/>
              </a:spcAft>
              <a:buClrTx/>
              <a:buSzTx/>
              <a:defRPr/>
            </a:pPr>
            <a:r>
              <a:rPr lang="zh-CN" altLang="en-US"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想驾驭好能力强大的智能模型并不容易。智能模型是</a:t>
            </a:r>
            <a:r>
              <a:rPr lang="en-US" altLang="zh-CN"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a:t>
            </a:r>
            <a:r>
              <a:rPr lang="zh-CN" altLang="en-US"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好马</a:t>
            </a:r>
            <a:r>
              <a:rPr lang="en-US" altLang="zh-CN"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a:t>
            </a:r>
            <a:r>
              <a:rPr lang="zh-CN" altLang="en-US"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，但现实中缺少</a:t>
            </a:r>
            <a:r>
              <a:rPr lang="en-US" altLang="zh-CN"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a:t>
            </a:r>
            <a:r>
              <a:rPr lang="zh-CN" altLang="en-US"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好鞍</a:t>
            </a:r>
            <a:r>
              <a:rPr lang="en-US" altLang="zh-CN"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a:t>
            </a:r>
          </a:p>
        </p:txBody>
      </p:sp>
      <p:sp>
        <p:nvSpPr>
          <p:cNvPr id="5" name="文本框 4"/>
          <p:cNvSpPr txBox="1"/>
          <p:nvPr/>
        </p:nvSpPr>
        <p:spPr>
          <a:xfrm>
            <a:off x="1224186" y="1316496"/>
            <a:ext cx="806243" cy="497509"/>
          </a:xfrm>
          <a:prstGeom prst="rect">
            <a:avLst/>
          </a:prstGeom>
        </p:spPr>
        <p:style>
          <a:lnRef idx="0">
            <a:schemeClr val="accent1"/>
          </a:lnRef>
          <a:fillRef idx="3">
            <a:schemeClr val="accent1"/>
          </a:fillRef>
          <a:effectRef idx="3">
            <a:schemeClr val="accent1"/>
          </a:effectRef>
          <a:fontRef idx="minor">
            <a:schemeClr val="lt1"/>
          </a:fontRef>
        </p:style>
        <p:txBody>
          <a:bodyPr wrap="square">
            <a:noAutofit/>
          </a:bodyPr>
          <a:lstStyle/>
          <a:p>
            <a:r>
              <a:rPr lang="zh-CN" altLang="en-US" sz="2400" b="1" dirty="0">
                <a:solidFill>
                  <a:schemeClr val="accent5">
                    <a:lumMod val="20000"/>
                    <a:lumOff val="80000"/>
                  </a:schemeClr>
                </a:solidFill>
                <a:latin typeface="MiSans Light" panose="00000400000000000000" charset="-122"/>
                <a:ea typeface="MiSans Light" panose="00000400000000000000" charset="-122"/>
                <a:sym typeface="+mn-ea"/>
              </a:rPr>
              <a:t>痛点</a:t>
            </a:r>
          </a:p>
        </p:txBody>
      </p:sp>
      <p:sp>
        <p:nvSpPr>
          <p:cNvPr id="2" name="文本框 1"/>
          <p:cNvSpPr txBox="1"/>
          <p:nvPr/>
        </p:nvSpPr>
        <p:spPr>
          <a:xfrm>
            <a:off x="5770157" y="3384122"/>
            <a:ext cx="1424200" cy="900111"/>
          </a:xfrm>
          <a:prstGeom prst="hexagon">
            <a:avLst/>
          </a:prstGeom>
          <a:gradFill>
            <a:gsLst>
              <a:gs pos="0">
                <a:srgbClr val="4873CB"/>
              </a:gs>
              <a:gs pos="100000">
                <a:srgbClr val="4873CB"/>
              </a:gs>
            </a:gsLst>
          </a:gradFill>
        </p:spPr>
        <p:style>
          <a:lnRef idx="0">
            <a:schemeClr val="accent5"/>
          </a:lnRef>
          <a:fillRef idx="3">
            <a:schemeClr val="accent5"/>
          </a:fillRef>
          <a:effectRef idx="3">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sz="2000" dirty="0">
              <a:latin typeface="MiSans Light" panose="00000400000000000000" charset="-122"/>
              <a:ea typeface="MiSans Light" panose="00000400000000000000" charset="-122"/>
              <a:sym typeface="+mn-ea"/>
            </a:endParaRPr>
          </a:p>
        </p:txBody>
      </p:sp>
      <p:sp>
        <p:nvSpPr>
          <p:cNvPr id="4" name="右箭头 3"/>
          <p:cNvSpPr/>
          <p:nvPr/>
        </p:nvSpPr>
        <p:spPr>
          <a:xfrm>
            <a:off x="5060315" y="3609543"/>
            <a:ext cx="580390" cy="3873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cxnSp>
        <p:nvCxnSpPr>
          <p:cNvPr id="11" name="直接连接符 10"/>
          <p:cNvCxnSpPr/>
          <p:nvPr/>
        </p:nvCxnSpPr>
        <p:spPr>
          <a:xfrm>
            <a:off x="6032410" y="3697844"/>
            <a:ext cx="849449" cy="0"/>
          </a:xfrm>
          <a:prstGeom prst="line">
            <a:avLst/>
          </a:prstGeom>
          <a:ln w="25400">
            <a:solidFill>
              <a:schemeClr val="bg1"/>
            </a:solidFill>
          </a:ln>
        </p:spPr>
        <p:style>
          <a:lnRef idx="2">
            <a:schemeClr val="accent1"/>
          </a:lnRef>
          <a:fillRef idx="0">
            <a:srgbClr val="FFFFFF"/>
          </a:fillRef>
          <a:effectRef idx="0">
            <a:srgbClr val="FFFFFF"/>
          </a:effectRef>
          <a:fontRef idx="minor">
            <a:schemeClr val="tx1"/>
          </a:fontRef>
        </p:style>
      </p:cxnSp>
      <p:cxnSp>
        <p:nvCxnSpPr>
          <p:cNvPr id="14" name="直接连接符 13"/>
          <p:cNvCxnSpPr/>
          <p:nvPr/>
        </p:nvCxnSpPr>
        <p:spPr>
          <a:xfrm>
            <a:off x="6032410" y="3851010"/>
            <a:ext cx="849449" cy="0"/>
          </a:xfrm>
          <a:prstGeom prst="line">
            <a:avLst/>
          </a:prstGeom>
          <a:ln w="25400">
            <a:solidFill>
              <a:schemeClr val="bg1"/>
            </a:solidFill>
          </a:ln>
        </p:spPr>
        <p:style>
          <a:lnRef idx="2">
            <a:schemeClr val="accent1"/>
          </a:lnRef>
          <a:fillRef idx="0">
            <a:srgbClr val="FFFFFF"/>
          </a:fillRef>
          <a:effectRef idx="0">
            <a:srgbClr val="FFFFFF"/>
          </a:effectRef>
          <a:fontRef idx="minor">
            <a:schemeClr val="tx1"/>
          </a:fontRef>
        </p:style>
      </p:cxnSp>
      <p:cxnSp>
        <p:nvCxnSpPr>
          <p:cNvPr id="16" name="直接连接符 15"/>
          <p:cNvCxnSpPr/>
          <p:nvPr/>
        </p:nvCxnSpPr>
        <p:spPr>
          <a:xfrm>
            <a:off x="6032410" y="4020971"/>
            <a:ext cx="849449" cy="0"/>
          </a:xfrm>
          <a:prstGeom prst="line">
            <a:avLst/>
          </a:prstGeom>
          <a:ln w="25400">
            <a:solidFill>
              <a:schemeClr val="bg1"/>
            </a:solidFill>
          </a:ln>
        </p:spPr>
        <p:style>
          <a:lnRef idx="2">
            <a:schemeClr val="accent1"/>
          </a:lnRef>
          <a:fillRef idx="0">
            <a:srgbClr val="FFFFFF"/>
          </a:fillRef>
          <a:effectRef idx="0">
            <a:srgbClr val="FFFFFF"/>
          </a:effectRef>
          <a:fontRef idx="minor">
            <a:schemeClr val="tx1"/>
          </a:fontRef>
        </p:style>
      </p:cxnSp>
      <p:cxnSp>
        <p:nvCxnSpPr>
          <p:cNvPr id="17" name="直接连接符 16"/>
          <p:cNvCxnSpPr/>
          <p:nvPr/>
        </p:nvCxnSpPr>
        <p:spPr>
          <a:xfrm flipV="1">
            <a:off x="7100911" y="3305787"/>
            <a:ext cx="283566" cy="249514"/>
          </a:xfrm>
          <a:prstGeom prst="line">
            <a:avLst/>
          </a:prstGeom>
          <a:ln w="15875" cmpd="sng">
            <a:solidFill>
              <a:schemeClr val="bg1"/>
            </a:solidFill>
            <a:prstDash val="sysDash"/>
          </a:ln>
        </p:spPr>
        <p:style>
          <a:lnRef idx="2">
            <a:schemeClr val="accent1"/>
          </a:lnRef>
          <a:fillRef idx="0">
            <a:srgbClr val="FFFFFF"/>
          </a:fillRef>
          <a:effectRef idx="0">
            <a:srgbClr val="FFFFFF"/>
          </a:effectRef>
          <a:fontRef idx="minor">
            <a:schemeClr val="tx1"/>
          </a:fontRef>
        </p:style>
      </p:cxnSp>
      <p:cxnSp>
        <p:nvCxnSpPr>
          <p:cNvPr id="19" name="直接连接符 18"/>
          <p:cNvCxnSpPr>
            <a:stCxn id="2" idx="0"/>
          </p:cNvCxnSpPr>
          <p:nvPr/>
        </p:nvCxnSpPr>
        <p:spPr>
          <a:xfrm flipV="1">
            <a:off x="7194357" y="3729123"/>
            <a:ext cx="259854" cy="105055"/>
          </a:xfrm>
          <a:prstGeom prst="line">
            <a:avLst/>
          </a:prstGeom>
          <a:ln w="15875" cmpd="sng">
            <a:solidFill>
              <a:schemeClr val="bg1"/>
            </a:solidFill>
            <a:prstDash val="sysDash"/>
          </a:ln>
        </p:spPr>
        <p:style>
          <a:lnRef idx="2">
            <a:schemeClr val="accent1"/>
          </a:lnRef>
          <a:fillRef idx="0">
            <a:srgbClr val="FFFFFF"/>
          </a:fillRef>
          <a:effectRef idx="0">
            <a:srgbClr val="FFFFFF"/>
          </a:effectRef>
          <a:fontRef idx="minor">
            <a:schemeClr val="tx1"/>
          </a:fontRef>
        </p:style>
      </p:cxnSp>
      <p:cxnSp>
        <p:nvCxnSpPr>
          <p:cNvPr id="20" name="直接连接符 19"/>
          <p:cNvCxnSpPr/>
          <p:nvPr/>
        </p:nvCxnSpPr>
        <p:spPr>
          <a:xfrm>
            <a:off x="7152084" y="4018685"/>
            <a:ext cx="344399" cy="120043"/>
          </a:xfrm>
          <a:prstGeom prst="line">
            <a:avLst/>
          </a:prstGeom>
          <a:ln w="15875" cmpd="sng">
            <a:solidFill>
              <a:schemeClr val="bg1"/>
            </a:solidFill>
            <a:prstDash val="sysDash"/>
          </a:ln>
        </p:spPr>
        <p:style>
          <a:lnRef idx="2">
            <a:schemeClr val="accent1"/>
          </a:lnRef>
          <a:fillRef idx="0">
            <a:srgbClr val="FFFFFF"/>
          </a:fillRef>
          <a:effectRef idx="0">
            <a:srgbClr val="FFFFFF"/>
          </a:effectRef>
          <a:fontRef idx="minor">
            <a:schemeClr val="tx1"/>
          </a:fontRef>
        </p:style>
      </p:cxnSp>
      <p:cxnSp>
        <p:nvCxnSpPr>
          <p:cNvPr id="21" name="直接连接符 20"/>
          <p:cNvCxnSpPr>
            <a:endCxn id="64" idx="1"/>
          </p:cNvCxnSpPr>
          <p:nvPr/>
        </p:nvCxnSpPr>
        <p:spPr>
          <a:xfrm>
            <a:off x="7100911" y="4209041"/>
            <a:ext cx="320239" cy="317162"/>
          </a:xfrm>
          <a:prstGeom prst="line">
            <a:avLst/>
          </a:prstGeom>
          <a:ln w="15875" cmpd="sng">
            <a:solidFill>
              <a:schemeClr val="bg1"/>
            </a:solidFill>
            <a:prstDash val="sysDash"/>
          </a:ln>
        </p:spPr>
        <p:style>
          <a:lnRef idx="2">
            <a:schemeClr val="accent1"/>
          </a:lnRef>
          <a:fillRef idx="0">
            <a:srgbClr val="FFFFFF"/>
          </a:fillRef>
          <a:effectRef idx="0">
            <a:srgbClr val="FFFFFF"/>
          </a:effectRef>
          <a:fontRef idx="minor">
            <a:schemeClr val="tx1"/>
          </a:fontRef>
        </p:style>
      </p:cxnSp>
      <p:sp>
        <p:nvSpPr>
          <p:cNvPr id="23" name="文本框 22"/>
          <p:cNvSpPr txBox="1"/>
          <p:nvPr/>
        </p:nvSpPr>
        <p:spPr>
          <a:xfrm>
            <a:off x="10172334" y="3504147"/>
            <a:ext cx="1592486" cy="598141"/>
          </a:xfrm>
          <a:prstGeom prst="roundRect">
            <a:avLst/>
          </a:prstGeom>
          <a:gradFill>
            <a:gsLst>
              <a:gs pos="0">
                <a:srgbClr val="4873CB"/>
              </a:gs>
              <a:gs pos="100000">
                <a:srgbClr val="4873CB"/>
              </a:gs>
            </a:gsLst>
          </a:gradFill>
        </p:spPr>
        <p:style>
          <a:lnRef idx="0">
            <a:schemeClr val="accent5"/>
          </a:lnRef>
          <a:fillRef idx="3">
            <a:schemeClr val="accent5"/>
          </a:fillRef>
          <a:effectRef idx="3">
            <a:schemeClr val="accent5"/>
          </a:effectRef>
          <a:fontRef idx="minor">
            <a:schemeClr val="lt1"/>
          </a:fontRef>
        </p:style>
        <p:txBody>
          <a:bodyPr vertOverflow="overflow" horzOverflow="overflow" vert="horz" wrap="square" numCol="1" spcCol="0" rtlCol="0" fromWordArt="0" anchor="t" anchorCtr="0" forceAA="0" compatLnSpc="1">
            <a:noAutofit/>
          </a:bodyPr>
          <a:lstStyle/>
          <a:p>
            <a:pPr lvl="0" algn="ctr">
              <a:lnSpc>
                <a:spcPct val="150000"/>
              </a:lnSpc>
              <a:buClrTx/>
              <a:buSzTx/>
              <a:buFontTx/>
            </a:pPr>
            <a:r>
              <a:rPr lang="zh-CN" altLang="en-US"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导致1+1&lt;2</a:t>
            </a:r>
          </a:p>
        </p:txBody>
      </p:sp>
      <p:sp>
        <p:nvSpPr>
          <p:cNvPr id="6" name="右箭头 5"/>
          <p:cNvSpPr/>
          <p:nvPr/>
        </p:nvSpPr>
        <p:spPr>
          <a:xfrm>
            <a:off x="9404985" y="3609543"/>
            <a:ext cx="580390" cy="38735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9" grpId="0" animBg="1"/>
      <p:bldP spid="6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82393" y="162000"/>
            <a:ext cx="11067453" cy="554383"/>
          </a:xfrm>
          <a:prstGeom prst="rect">
            <a:avLst/>
          </a:prstGeom>
          <a:noFill/>
        </p:spPr>
        <p:txBody>
          <a:bodyPr wrap="none" rtlCol="0">
            <a:spAutoFit/>
          </a:bodyPr>
          <a:lstStyle/>
          <a:p>
            <a:pPr algn="l">
              <a:lnSpc>
                <a:spcPct val="110000"/>
              </a:lnSpc>
              <a:buClrTx/>
              <a:buSzTx/>
              <a:buFontTx/>
            </a:pPr>
            <a:r>
              <a:rPr kumimoji="1" sz="2800" b="1" dirty="0" err="1">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挑战：如何发挥IDE数据底座的优势</a:t>
            </a:r>
            <a:r>
              <a:rPr kumimoji="1" sz="28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，“做好”开发者个性化服务模型？</a:t>
            </a:r>
          </a:p>
        </p:txBody>
      </p:sp>
      <p:cxnSp>
        <p:nvCxnSpPr>
          <p:cNvPr id="7" name="直接箭头连接符 6"/>
          <p:cNvCxnSpPr/>
          <p:nvPr/>
        </p:nvCxnSpPr>
        <p:spPr>
          <a:xfrm>
            <a:off x="13367847" y="646076"/>
            <a:ext cx="0" cy="17330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13570142" y="646076"/>
            <a:ext cx="0" cy="170841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48" name="文本框 2047"/>
          <p:cNvSpPr txBox="1"/>
          <p:nvPr/>
        </p:nvSpPr>
        <p:spPr>
          <a:xfrm>
            <a:off x="499380" y="963432"/>
            <a:ext cx="5324753" cy="49981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wrap="square">
            <a:no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IDE是第一编程现场，有丰富的数据资源</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endParaRPr lang="zh-CN" altLang="en-US" sz="2400" dirty="0">
              <a:solidFill>
                <a:schemeClr val="bg1"/>
              </a:solidFill>
              <a:latin typeface="MiSans Light" panose="00000400000000000000" charset="-122"/>
              <a:ea typeface="MiSans Light" panose="00000400000000000000" charset="-122"/>
              <a:cs typeface="MiSans Light" panose="00000400000000000000" charset="-122"/>
              <a:sym typeface="+mn-ea"/>
            </a:endParaRPr>
          </a:p>
        </p:txBody>
      </p:sp>
      <p:sp>
        <p:nvSpPr>
          <p:cNvPr id="3" name="文本框 2"/>
          <p:cNvSpPr txBox="1"/>
          <p:nvPr/>
        </p:nvSpPr>
        <p:spPr>
          <a:xfrm>
            <a:off x="1845676" y="5587967"/>
            <a:ext cx="3611664" cy="8337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spAutoFit/>
          </a:bodyPr>
          <a:lstStyle/>
          <a:p>
            <a:pPr marL="0" marR="0" lvl="1" indent="0" algn="ctr" defTabSz="914400" rtl="0" eaLnBrk="1" fontAlgn="auto" latinLnBrk="0" hangingPunct="1">
              <a:lnSpc>
                <a:spcPct val="150000"/>
              </a:lnSpc>
              <a:spcBef>
                <a:spcPts val="0"/>
              </a:spcBef>
              <a:spcAft>
                <a:spcPts val="0"/>
              </a:spcAft>
              <a:buClrTx/>
              <a:buSzTx/>
              <a:buNone/>
              <a:defRPr/>
            </a:pPr>
            <a:r>
              <a:rPr lang="zh-CN" altLang="en-US" b="1" dirty="0">
                <a:solidFill>
                  <a:schemeClr val="accent5">
                    <a:lumMod val="20000"/>
                    <a:lumOff val="80000"/>
                  </a:schemeClr>
                </a:solidFill>
                <a:latin typeface="MiSans Light" panose="00000400000000000000" charset="-122"/>
                <a:ea typeface="MiSans Light" panose="00000400000000000000" charset="-122"/>
                <a:sym typeface="+mn-ea"/>
              </a:rPr>
              <a:t>更好地理解开发者</a:t>
            </a:r>
            <a:endParaRPr lang="en-US" altLang="zh-CN" b="1" dirty="0">
              <a:solidFill>
                <a:schemeClr val="accent5">
                  <a:lumMod val="20000"/>
                  <a:lumOff val="80000"/>
                </a:schemeClr>
              </a:solidFill>
              <a:latin typeface="MiSans Light" panose="00000400000000000000" charset="-122"/>
              <a:ea typeface="MiSans Light" panose="00000400000000000000" charset="-122"/>
              <a:sym typeface="+mn-ea"/>
            </a:endParaRPr>
          </a:p>
          <a:p>
            <a:pPr marL="0" marR="0" lvl="1" indent="0" algn="ctr" defTabSz="914400" rtl="0" eaLnBrk="1" fontAlgn="auto" latinLnBrk="0" hangingPunct="1">
              <a:lnSpc>
                <a:spcPct val="150000"/>
              </a:lnSpc>
              <a:spcBef>
                <a:spcPts val="0"/>
              </a:spcBef>
              <a:spcAft>
                <a:spcPts val="0"/>
              </a:spcAft>
              <a:buClrTx/>
              <a:buSzTx/>
              <a:buNone/>
              <a:defRPr/>
            </a:pPr>
            <a:r>
              <a:rPr lang="zh-CN" altLang="en-US" sz="1600" dirty="0">
                <a:solidFill>
                  <a:schemeClr val="accent5">
                    <a:lumMod val="20000"/>
                    <a:lumOff val="80000"/>
                  </a:schemeClr>
                </a:solidFill>
                <a:latin typeface="MiSans Light" panose="00000400000000000000" charset="-122"/>
                <a:ea typeface="MiSans Light" panose="00000400000000000000" charset="-122"/>
                <a:sym typeface="+mn-ea"/>
              </a:rPr>
              <a:t>挖掘潜在意图、分析开发者特征</a:t>
            </a:r>
          </a:p>
        </p:txBody>
      </p:sp>
      <p:sp>
        <p:nvSpPr>
          <p:cNvPr id="5" name="文本框 4"/>
          <p:cNvSpPr txBox="1"/>
          <p:nvPr/>
        </p:nvSpPr>
        <p:spPr>
          <a:xfrm>
            <a:off x="6520323" y="5592279"/>
            <a:ext cx="3825999" cy="8337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t">
            <a:spAutoFit/>
          </a:bodyPr>
          <a:lstStyle/>
          <a:p>
            <a:pPr marL="0" marR="0" lvl="1" indent="0" algn="ctr" defTabSz="914400" rtl="0" eaLnBrk="1" fontAlgn="auto" latinLnBrk="0" hangingPunct="1">
              <a:lnSpc>
                <a:spcPct val="150000"/>
              </a:lnSpc>
              <a:spcBef>
                <a:spcPts val="0"/>
              </a:spcBef>
              <a:spcAft>
                <a:spcPts val="0"/>
              </a:spcAft>
              <a:buClrTx/>
              <a:buSzTx/>
              <a:buNone/>
              <a:defRPr/>
            </a:pPr>
            <a:r>
              <a:rPr lang="zh-CN" altLang="en-US" b="1" dirty="0">
                <a:solidFill>
                  <a:schemeClr val="accent5">
                    <a:lumMod val="20000"/>
                    <a:lumOff val="80000"/>
                  </a:schemeClr>
                </a:solidFill>
                <a:latin typeface="MiSans Light" panose="00000400000000000000" charset="-122"/>
                <a:ea typeface="MiSans Light" panose="00000400000000000000" charset="-122"/>
                <a:sym typeface="+mn-ea"/>
              </a:rPr>
              <a:t>协助智能体</a:t>
            </a:r>
            <a:endParaRPr lang="en-US" altLang="zh-CN" b="1" dirty="0">
              <a:solidFill>
                <a:schemeClr val="accent5">
                  <a:lumMod val="20000"/>
                  <a:lumOff val="80000"/>
                </a:schemeClr>
              </a:solidFill>
              <a:latin typeface="MiSans Light" panose="00000400000000000000" charset="-122"/>
              <a:ea typeface="MiSans Light" panose="00000400000000000000" charset="-122"/>
              <a:sym typeface="+mn-ea"/>
            </a:endParaRPr>
          </a:p>
          <a:p>
            <a:pPr marL="0" marR="0" lvl="1" indent="0" algn="ctr" defTabSz="914400" rtl="0" eaLnBrk="1" fontAlgn="auto" latinLnBrk="0" hangingPunct="1">
              <a:lnSpc>
                <a:spcPct val="150000"/>
              </a:lnSpc>
              <a:spcBef>
                <a:spcPts val="0"/>
              </a:spcBef>
              <a:spcAft>
                <a:spcPts val="0"/>
              </a:spcAft>
              <a:buClrTx/>
              <a:buSzTx/>
              <a:buNone/>
              <a:defRPr/>
            </a:pPr>
            <a:r>
              <a:rPr lang="zh-CN" altLang="en-US" sz="1600" dirty="0">
                <a:solidFill>
                  <a:schemeClr val="accent5">
                    <a:lumMod val="20000"/>
                    <a:lumOff val="80000"/>
                  </a:schemeClr>
                </a:solidFill>
                <a:latin typeface="MiSans Light" panose="00000400000000000000" charset="-122"/>
                <a:ea typeface="MiSans Light" panose="00000400000000000000" charset="-122"/>
                <a:sym typeface="+mn-ea"/>
              </a:rPr>
              <a:t>更好地满足开发者的个性化需要</a:t>
            </a:r>
          </a:p>
        </p:txBody>
      </p:sp>
      <p:sp>
        <p:nvSpPr>
          <p:cNvPr id="22" name="文本框 21"/>
          <p:cNvSpPr txBox="1"/>
          <p:nvPr/>
        </p:nvSpPr>
        <p:spPr>
          <a:xfrm>
            <a:off x="836745" y="1561722"/>
            <a:ext cx="2259951" cy="369332"/>
          </a:xfrm>
          <a:prstGeom prst="rect">
            <a:avLst/>
          </a:prstGeom>
          <a:solidFill>
            <a:schemeClr val="accent1"/>
          </a:solidFill>
          <a:ln>
            <a:solidFill>
              <a:srgbClr val="4874CB"/>
            </a:solidFill>
          </a:ln>
        </p:spPr>
        <p:style>
          <a:lnRef idx="0">
            <a:scrgbClr r="0" g="0" b="0"/>
          </a:lnRef>
          <a:fillRef idx="0">
            <a:scrgbClr r="0" g="0" b="0"/>
          </a:fillRef>
          <a:effectRef idx="0">
            <a:scrgbClr r="0" g="0" b="0"/>
          </a:effectRef>
          <a:fontRef idx="minor">
            <a:schemeClr val="lt1"/>
          </a:fontRef>
        </p:style>
        <p:txBody>
          <a:bodyPr wrap="square" rtlCol="0" anchor="t">
            <a:spAutoFit/>
          </a:bodyPr>
          <a:lstStyle/>
          <a:p>
            <a:pPr algn="ctr"/>
            <a:r>
              <a:rPr lang="zh-CN" altLang="en-US" b="1" dirty="0">
                <a:solidFill>
                  <a:schemeClr val="accent5">
                    <a:lumMod val="20000"/>
                    <a:lumOff val="80000"/>
                  </a:schemeClr>
                </a:solidFill>
                <a:latin typeface="MiSans Light" panose="00000400000000000000" charset="-122"/>
                <a:ea typeface="MiSans Light" panose="00000400000000000000" charset="-122"/>
                <a:sym typeface="+mn-ea"/>
              </a:rPr>
              <a:t>本地代码仓库</a:t>
            </a:r>
          </a:p>
        </p:txBody>
      </p:sp>
      <p:pic>
        <p:nvPicPr>
          <p:cNvPr id="6" name="图片 5"/>
          <p:cNvPicPr>
            <a:picLocks noChangeAspect="1"/>
          </p:cNvPicPr>
          <p:nvPr/>
        </p:nvPicPr>
        <p:blipFill rotWithShape="1">
          <a:blip r:embed="rId3" cstate="screen"/>
          <a:srcRect/>
          <a:stretch>
            <a:fillRect/>
          </a:stretch>
        </p:blipFill>
        <p:spPr>
          <a:xfrm>
            <a:off x="839774" y="2033301"/>
            <a:ext cx="2253894" cy="1690420"/>
          </a:xfrm>
          <a:prstGeom prst="rect">
            <a:avLst/>
          </a:prstGeom>
          <a:ln>
            <a:solidFill>
              <a:srgbClr val="0070C0"/>
            </a:solidFill>
          </a:ln>
        </p:spPr>
      </p:pic>
      <p:pic>
        <p:nvPicPr>
          <p:cNvPr id="2" name="图片 1"/>
          <p:cNvPicPr>
            <a:picLocks noChangeAspect="1"/>
          </p:cNvPicPr>
          <p:nvPr/>
        </p:nvPicPr>
        <p:blipFill>
          <a:blip r:embed="rId4" cstate="screen"/>
          <a:stretch>
            <a:fillRect/>
          </a:stretch>
        </p:blipFill>
        <p:spPr>
          <a:xfrm>
            <a:off x="3571780" y="2033301"/>
            <a:ext cx="2257258" cy="1691408"/>
          </a:xfrm>
          <a:prstGeom prst="rect">
            <a:avLst/>
          </a:prstGeom>
          <a:ln w="12700">
            <a:solidFill>
              <a:srgbClr val="4874CB"/>
            </a:solidFill>
          </a:ln>
        </p:spPr>
      </p:pic>
      <p:sp>
        <p:nvSpPr>
          <p:cNvPr id="9" name="文本框 8"/>
          <p:cNvSpPr txBox="1"/>
          <p:nvPr/>
        </p:nvSpPr>
        <p:spPr>
          <a:xfrm>
            <a:off x="499380" y="4313006"/>
            <a:ext cx="9254219" cy="49981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2000" b="1" dirty="0">
                <a:solidFill>
                  <a:schemeClr val="accent5">
                    <a:lumMod val="20000"/>
                    <a:lumOff val="80000"/>
                  </a:schemeClr>
                </a:solidFill>
                <a:latin typeface="MiSans Light" panose="00000400000000000000" charset="-122"/>
                <a:ea typeface="MiSans Light" panose="00000400000000000000" charset="-122"/>
                <a:cs typeface="MiSans Light" panose="00000400000000000000" charset="-122"/>
                <a:sym typeface="+mn-ea"/>
              </a:rPr>
              <a:t>IDE成为了编程现场的数据底座。但这些数据的价值目前是被低估和忽视的。</a:t>
            </a:r>
          </a:p>
        </p:txBody>
      </p:sp>
      <p:sp>
        <p:nvSpPr>
          <p:cNvPr id="10" name="文本框 9"/>
          <p:cNvSpPr txBox="1"/>
          <p:nvPr/>
        </p:nvSpPr>
        <p:spPr>
          <a:xfrm>
            <a:off x="3552730" y="1571636"/>
            <a:ext cx="2276308" cy="369332"/>
          </a:xfrm>
          <a:prstGeom prst="rect">
            <a:avLst/>
          </a:prstGeom>
          <a:solidFill>
            <a:schemeClr val="accent1"/>
          </a:solidFill>
          <a:ln>
            <a:solidFill>
              <a:srgbClr val="4874CB"/>
            </a:solidFill>
          </a:ln>
        </p:spPr>
        <p:style>
          <a:lnRef idx="0">
            <a:scrgbClr r="0" g="0" b="0"/>
          </a:lnRef>
          <a:fillRef idx="0">
            <a:scrgbClr r="0" g="0" b="0"/>
          </a:fillRef>
          <a:effectRef idx="0">
            <a:scrgbClr r="0" g="0" b="0"/>
          </a:effectRef>
          <a:fontRef idx="minor">
            <a:schemeClr val="lt1"/>
          </a:fontRef>
        </p:style>
        <p:txBody>
          <a:bodyPr wrap="square" rtlCol="0" anchor="t">
            <a:spAutoFit/>
          </a:bodyPr>
          <a:lstStyle/>
          <a:p>
            <a:pPr algn="ctr"/>
            <a:r>
              <a:rPr lang="zh-CN" altLang="en-US" b="1" dirty="0">
                <a:solidFill>
                  <a:schemeClr val="accent5">
                    <a:lumMod val="20000"/>
                    <a:lumOff val="80000"/>
                  </a:schemeClr>
                </a:solidFill>
                <a:latin typeface="MiSans Light" panose="00000400000000000000" charset="-122"/>
                <a:ea typeface="MiSans Light" panose="00000400000000000000" charset="-122"/>
                <a:sym typeface="+mn-ea"/>
              </a:rPr>
              <a:t>用户行为数据</a:t>
            </a:r>
            <a:endParaRPr lang="zh-CN" altLang="en-US" b="1" baseline="30000" dirty="0">
              <a:solidFill>
                <a:schemeClr val="accent5">
                  <a:lumMod val="20000"/>
                  <a:lumOff val="80000"/>
                </a:schemeClr>
              </a:solidFill>
              <a:latin typeface="MiSans Light" panose="00000400000000000000" charset="-122"/>
              <a:ea typeface="MiSans Light" panose="00000400000000000000" charset="-122"/>
              <a:sym typeface="+mn-ea"/>
            </a:endParaRPr>
          </a:p>
        </p:txBody>
      </p:sp>
      <p:pic>
        <p:nvPicPr>
          <p:cNvPr id="11" name="图片 10"/>
          <p:cNvPicPr>
            <a:picLocks noChangeAspect="1"/>
          </p:cNvPicPr>
          <p:nvPr/>
        </p:nvPicPr>
        <p:blipFill>
          <a:blip r:embed="rId5" cstate="screen"/>
          <a:srcRect/>
          <a:stretch>
            <a:fillRect/>
          </a:stretch>
        </p:blipFill>
        <p:spPr>
          <a:xfrm>
            <a:off x="6332814" y="2047225"/>
            <a:ext cx="2257258" cy="1674191"/>
          </a:xfrm>
          <a:prstGeom prst="rect">
            <a:avLst/>
          </a:prstGeom>
          <a:ln w="12700">
            <a:solidFill>
              <a:srgbClr val="4874CB"/>
            </a:solidFill>
          </a:ln>
        </p:spPr>
      </p:pic>
      <p:sp>
        <p:nvSpPr>
          <p:cNvPr id="12" name="文本框 11"/>
          <p:cNvSpPr txBox="1"/>
          <p:nvPr/>
        </p:nvSpPr>
        <p:spPr>
          <a:xfrm>
            <a:off x="6327010" y="1571636"/>
            <a:ext cx="2276308" cy="369332"/>
          </a:xfrm>
          <a:prstGeom prst="rect">
            <a:avLst/>
          </a:prstGeom>
          <a:solidFill>
            <a:schemeClr val="accent1"/>
          </a:solidFill>
          <a:ln>
            <a:solidFill>
              <a:srgbClr val="4874CB"/>
            </a:solidFill>
          </a:ln>
        </p:spPr>
        <p:style>
          <a:lnRef idx="0">
            <a:scrgbClr r="0" g="0" b="0"/>
          </a:lnRef>
          <a:fillRef idx="0">
            <a:scrgbClr r="0" g="0" b="0"/>
          </a:fillRef>
          <a:effectRef idx="0">
            <a:scrgbClr r="0" g="0" b="0"/>
          </a:effectRef>
          <a:fontRef idx="minor">
            <a:schemeClr val="lt1"/>
          </a:fontRef>
        </p:style>
        <p:txBody>
          <a:bodyPr wrap="square" rtlCol="0" anchor="t">
            <a:spAutoFit/>
          </a:bodyPr>
          <a:lstStyle/>
          <a:p>
            <a:pPr algn="ctr"/>
            <a:r>
              <a:rPr lang="zh-CN" altLang="en-US" b="1" dirty="0">
                <a:solidFill>
                  <a:schemeClr val="accent5">
                    <a:lumMod val="20000"/>
                    <a:lumOff val="80000"/>
                  </a:schemeClr>
                </a:solidFill>
                <a:latin typeface="MiSans Light" panose="00000400000000000000" charset="-122"/>
                <a:ea typeface="MiSans Light" panose="00000400000000000000" charset="-122"/>
                <a:sym typeface="+mn-ea"/>
              </a:rPr>
              <a:t>人智交互数据</a:t>
            </a:r>
          </a:p>
        </p:txBody>
      </p:sp>
      <p:pic>
        <p:nvPicPr>
          <p:cNvPr id="14" name="图片 13"/>
          <p:cNvPicPr>
            <a:picLocks noChangeAspect="1"/>
          </p:cNvPicPr>
          <p:nvPr/>
        </p:nvPicPr>
        <p:blipFill>
          <a:blip r:embed="rId6" cstate="screen"/>
          <a:srcRect/>
          <a:stretch>
            <a:fillRect/>
          </a:stretch>
        </p:blipFill>
        <p:spPr>
          <a:xfrm>
            <a:off x="9072261" y="2047225"/>
            <a:ext cx="2276308" cy="1674191"/>
          </a:xfrm>
          <a:prstGeom prst="rect">
            <a:avLst/>
          </a:prstGeom>
          <a:ln w="12700">
            <a:solidFill>
              <a:srgbClr val="4874CB"/>
            </a:solidFill>
          </a:ln>
        </p:spPr>
      </p:pic>
      <p:sp>
        <p:nvSpPr>
          <p:cNvPr id="15" name="文本框 14"/>
          <p:cNvSpPr txBox="1"/>
          <p:nvPr/>
        </p:nvSpPr>
        <p:spPr>
          <a:xfrm>
            <a:off x="9072260" y="1571636"/>
            <a:ext cx="2276308" cy="369332"/>
          </a:xfrm>
          <a:prstGeom prst="rect">
            <a:avLst/>
          </a:prstGeom>
          <a:solidFill>
            <a:schemeClr val="accent1"/>
          </a:solidFill>
          <a:ln>
            <a:solidFill>
              <a:srgbClr val="4874CB"/>
            </a:solidFill>
          </a:ln>
        </p:spPr>
        <p:style>
          <a:lnRef idx="0">
            <a:scrgbClr r="0" g="0" b="0"/>
          </a:lnRef>
          <a:fillRef idx="0">
            <a:scrgbClr r="0" g="0" b="0"/>
          </a:fillRef>
          <a:effectRef idx="0">
            <a:scrgbClr r="0" g="0" b="0"/>
          </a:effectRef>
          <a:fontRef idx="minor">
            <a:schemeClr val="lt1"/>
          </a:fontRef>
        </p:style>
        <p:txBody>
          <a:bodyPr wrap="square" rtlCol="0" anchor="t">
            <a:spAutoFit/>
          </a:bodyPr>
          <a:lstStyle/>
          <a:p>
            <a:pPr algn="ctr"/>
            <a:r>
              <a:rPr lang="zh-CN" altLang="en-US" b="1" dirty="0">
                <a:solidFill>
                  <a:schemeClr val="accent5">
                    <a:lumMod val="20000"/>
                    <a:lumOff val="80000"/>
                  </a:schemeClr>
                </a:solidFill>
                <a:latin typeface="MiSans Light" panose="00000400000000000000" charset="-122"/>
                <a:ea typeface="MiSans Light" panose="00000400000000000000" charset="-122"/>
                <a:sym typeface="+mn-ea"/>
              </a:rPr>
              <a:t>用户反馈数据</a:t>
            </a:r>
          </a:p>
        </p:txBody>
      </p:sp>
      <p:sp>
        <p:nvSpPr>
          <p:cNvPr id="16" name="任意多边形: 形状 15"/>
          <p:cNvSpPr/>
          <p:nvPr/>
        </p:nvSpPr>
        <p:spPr>
          <a:xfrm>
            <a:off x="10241362" y="3183217"/>
            <a:ext cx="333632" cy="321661"/>
          </a:xfrm>
          <a:custGeom>
            <a:avLst/>
            <a:gdLst>
              <a:gd name="T0" fmla="*/ 8671 w 11204"/>
              <a:gd name="T1" fmla="*/ 10802 h 10802"/>
              <a:gd name="T2" fmla="*/ 6034 w 11204"/>
              <a:gd name="T3" fmla="*/ 10802 h 10802"/>
              <a:gd name="T4" fmla="*/ 3723 w 11204"/>
              <a:gd name="T5" fmla="*/ 9931 h 10802"/>
              <a:gd name="T6" fmla="*/ 3723 w 11204"/>
              <a:gd name="T7" fmla="*/ 9930 h 10802"/>
              <a:gd name="T8" fmla="*/ 3605 w 11204"/>
              <a:gd name="T9" fmla="*/ 9888 h 10802"/>
              <a:gd name="T10" fmla="*/ 3067 w 11204"/>
              <a:gd name="T11" fmla="*/ 9888 h 10802"/>
              <a:gd name="T12" fmla="*/ 2817 w 11204"/>
              <a:gd name="T13" fmla="*/ 9638 h 10802"/>
              <a:gd name="T14" fmla="*/ 2817 w 11204"/>
              <a:gd name="T15" fmla="*/ 4422 h 10802"/>
              <a:gd name="T16" fmla="*/ 3067 w 11204"/>
              <a:gd name="T17" fmla="*/ 4172 h 10802"/>
              <a:gd name="T18" fmla="*/ 3533 w 11204"/>
              <a:gd name="T19" fmla="*/ 4172 h 10802"/>
              <a:gd name="T20" fmla="*/ 5090 w 11204"/>
              <a:gd name="T21" fmla="*/ 2840 h 10802"/>
              <a:gd name="T22" fmla="*/ 5398 w 11204"/>
              <a:gd name="T23" fmla="*/ 1591 h 10802"/>
              <a:gd name="T24" fmla="*/ 5387 w 11204"/>
              <a:gd name="T25" fmla="*/ 973 h 10802"/>
              <a:gd name="T26" fmla="*/ 5537 w 11204"/>
              <a:gd name="T27" fmla="*/ 163 h 10802"/>
              <a:gd name="T28" fmla="*/ 5542 w 11204"/>
              <a:gd name="T29" fmla="*/ 157 h 10802"/>
              <a:gd name="T30" fmla="*/ 6289 w 11204"/>
              <a:gd name="T31" fmla="*/ 17 h 10802"/>
              <a:gd name="T32" fmla="*/ 7028 w 11204"/>
              <a:gd name="T33" fmla="*/ 124 h 10802"/>
              <a:gd name="T34" fmla="*/ 7928 w 11204"/>
              <a:gd name="T35" fmla="*/ 1223 h 10802"/>
              <a:gd name="T36" fmla="*/ 7365 w 11204"/>
              <a:gd name="T37" fmla="*/ 3954 h 10802"/>
              <a:gd name="T38" fmla="*/ 7378 w 11204"/>
              <a:gd name="T39" fmla="*/ 4101 h 10802"/>
              <a:gd name="T40" fmla="*/ 7514 w 11204"/>
              <a:gd name="T41" fmla="*/ 4172 h 10802"/>
              <a:gd name="T42" fmla="*/ 9752 w 11204"/>
              <a:gd name="T43" fmla="*/ 4172 h 10802"/>
              <a:gd name="T44" fmla="*/ 11204 w 11204"/>
              <a:gd name="T45" fmla="*/ 5551 h 10802"/>
              <a:gd name="T46" fmla="*/ 10272 w 11204"/>
              <a:gd name="T47" fmla="*/ 9246 h 10802"/>
              <a:gd name="T48" fmla="*/ 10078 w 11204"/>
              <a:gd name="T49" fmla="*/ 9840 h 10802"/>
              <a:gd name="T50" fmla="*/ 10074 w 11204"/>
              <a:gd name="T51" fmla="*/ 9853 h 10802"/>
              <a:gd name="T52" fmla="*/ 8671 w 11204"/>
              <a:gd name="T53" fmla="*/ 10802 h 10802"/>
              <a:gd name="T54" fmla="*/ 1817 w 11204"/>
              <a:gd name="T55" fmla="*/ 9890 h 10802"/>
              <a:gd name="T56" fmla="*/ 250 w 11204"/>
              <a:gd name="T57" fmla="*/ 9890 h 10802"/>
              <a:gd name="T58" fmla="*/ 0 w 11204"/>
              <a:gd name="T59" fmla="*/ 9640 h 10802"/>
              <a:gd name="T60" fmla="*/ 0 w 11204"/>
              <a:gd name="T61" fmla="*/ 4422 h 10802"/>
              <a:gd name="T62" fmla="*/ 250 w 11204"/>
              <a:gd name="T63" fmla="*/ 4172 h 10802"/>
              <a:gd name="T64" fmla="*/ 1817 w 11204"/>
              <a:gd name="T65" fmla="*/ 4172 h 10802"/>
              <a:gd name="T66" fmla="*/ 2067 w 11204"/>
              <a:gd name="T67" fmla="*/ 4422 h 10802"/>
              <a:gd name="T68" fmla="*/ 2067 w 11204"/>
              <a:gd name="T69" fmla="*/ 9640 h 10802"/>
              <a:gd name="T70" fmla="*/ 1817 w 11204"/>
              <a:gd name="T71" fmla="*/ 9890 h 10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04" h="10802">
                <a:moveTo>
                  <a:pt x="8671" y="10802"/>
                </a:moveTo>
                <a:lnTo>
                  <a:pt x="6034" y="10802"/>
                </a:lnTo>
                <a:cubicBezTo>
                  <a:pt x="4774" y="10802"/>
                  <a:pt x="4011" y="10169"/>
                  <a:pt x="3723" y="9931"/>
                </a:cubicBezTo>
                <a:cubicBezTo>
                  <a:pt x="3723" y="9931"/>
                  <a:pt x="3723" y="9931"/>
                  <a:pt x="3723" y="9930"/>
                </a:cubicBezTo>
                <a:cubicBezTo>
                  <a:pt x="3690" y="9903"/>
                  <a:pt x="3648" y="9888"/>
                  <a:pt x="3605" y="9888"/>
                </a:cubicBezTo>
                <a:lnTo>
                  <a:pt x="3067" y="9888"/>
                </a:lnTo>
                <a:cubicBezTo>
                  <a:pt x="2929" y="9888"/>
                  <a:pt x="2817" y="9776"/>
                  <a:pt x="2817" y="9638"/>
                </a:cubicBezTo>
                <a:lnTo>
                  <a:pt x="2817" y="4422"/>
                </a:lnTo>
                <a:cubicBezTo>
                  <a:pt x="2817" y="4284"/>
                  <a:pt x="2929" y="4172"/>
                  <a:pt x="3067" y="4172"/>
                </a:cubicBezTo>
                <a:lnTo>
                  <a:pt x="3533" y="4172"/>
                </a:lnTo>
                <a:cubicBezTo>
                  <a:pt x="3696" y="4163"/>
                  <a:pt x="4569" y="3727"/>
                  <a:pt x="5090" y="2840"/>
                </a:cubicBezTo>
                <a:cubicBezTo>
                  <a:pt x="5256" y="2556"/>
                  <a:pt x="5340" y="2218"/>
                  <a:pt x="5398" y="1591"/>
                </a:cubicBezTo>
                <a:cubicBezTo>
                  <a:pt x="5408" y="1357"/>
                  <a:pt x="5397" y="1153"/>
                  <a:pt x="5387" y="973"/>
                </a:cubicBezTo>
                <a:cubicBezTo>
                  <a:pt x="5368" y="625"/>
                  <a:pt x="5352" y="351"/>
                  <a:pt x="5537" y="163"/>
                </a:cubicBezTo>
                <a:cubicBezTo>
                  <a:pt x="5538" y="161"/>
                  <a:pt x="5540" y="159"/>
                  <a:pt x="5542" y="157"/>
                </a:cubicBezTo>
                <a:cubicBezTo>
                  <a:pt x="5592" y="110"/>
                  <a:pt x="5707" y="0"/>
                  <a:pt x="6289" y="17"/>
                </a:cubicBezTo>
                <a:cubicBezTo>
                  <a:pt x="6533" y="24"/>
                  <a:pt x="6855" y="56"/>
                  <a:pt x="7028" y="124"/>
                </a:cubicBezTo>
                <a:cubicBezTo>
                  <a:pt x="7693" y="386"/>
                  <a:pt x="7885" y="867"/>
                  <a:pt x="7928" y="1223"/>
                </a:cubicBezTo>
                <a:cubicBezTo>
                  <a:pt x="8086" y="2508"/>
                  <a:pt x="7491" y="3716"/>
                  <a:pt x="7365" y="3954"/>
                </a:cubicBezTo>
                <a:cubicBezTo>
                  <a:pt x="7344" y="4004"/>
                  <a:pt x="7349" y="4055"/>
                  <a:pt x="7378" y="4101"/>
                </a:cubicBezTo>
                <a:cubicBezTo>
                  <a:pt x="7407" y="4146"/>
                  <a:pt x="7457" y="4172"/>
                  <a:pt x="7514" y="4172"/>
                </a:cubicBezTo>
                <a:lnTo>
                  <a:pt x="9752" y="4172"/>
                </a:lnTo>
                <a:cubicBezTo>
                  <a:pt x="10702" y="4172"/>
                  <a:pt x="11204" y="4648"/>
                  <a:pt x="11204" y="5551"/>
                </a:cubicBezTo>
                <a:cubicBezTo>
                  <a:pt x="11204" y="6476"/>
                  <a:pt x="10620" y="8210"/>
                  <a:pt x="10272" y="9246"/>
                </a:cubicBezTo>
                <a:cubicBezTo>
                  <a:pt x="10180" y="9520"/>
                  <a:pt x="10107" y="9736"/>
                  <a:pt x="10078" y="9840"/>
                </a:cubicBezTo>
                <a:cubicBezTo>
                  <a:pt x="10077" y="9845"/>
                  <a:pt x="10076" y="9849"/>
                  <a:pt x="10074" y="9853"/>
                </a:cubicBezTo>
                <a:cubicBezTo>
                  <a:pt x="9877" y="10438"/>
                  <a:pt x="9339" y="10802"/>
                  <a:pt x="8671" y="10802"/>
                </a:cubicBezTo>
                <a:close/>
                <a:moveTo>
                  <a:pt x="1817" y="9890"/>
                </a:moveTo>
                <a:lnTo>
                  <a:pt x="250" y="9890"/>
                </a:lnTo>
                <a:cubicBezTo>
                  <a:pt x="112" y="9890"/>
                  <a:pt x="0" y="9778"/>
                  <a:pt x="0" y="9640"/>
                </a:cubicBezTo>
                <a:lnTo>
                  <a:pt x="0" y="4422"/>
                </a:lnTo>
                <a:cubicBezTo>
                  <a:pt x="0" y="4284"/>
                  <a:pt x="112" y="4172"/>
                  <a:pt x="250" y="4172"/>
                </a:cubicBezTo>
                <a:lnTo>
                  <a:pt x="1817" y="4172"/>
                </a:lnTo>
                <a:cubicBezTo>
                  <a:pt x="1955" y="4172"/>
                  <a:pt x="2067" y="4284"/>
                  <a:pt x="2067" y="4422"/>
                </a:cubicBezTo>
                <a:lnTo>
                  <a:pt x="2067" y="9640"/>
                </a:lnTo>
                <a:cubicBezTo>
                  <a:pt x="2067" y="9778"/>
                  <a:pt x="1955" y="9890"/>
                  <a:pt x="1817" y="98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Sans Light" panose="00000400000000000000" charset="-122"/>
              <a:ea typeface="MiSans Light" panose="00000400000000000000" charset="-122"/>
            </a:endParaRPr>
          </a:p>
        </p:txBody>
      </p:sp>
      <p:sp>
        <p:nvSpPr>
          <p:cNvPr id="17" name="任意多边形: 形状 16"/>
          <p:cNvSpPr/>
          <p:nvPr/>
        </p:nvSpPr>
        <p:spPr>
          <a:xfrm rot="10800000">
            <a:off x="10818990" y="3199826"/>
            <a:ext cx="333632" cy="321661"/>
          </a:xfrm>
          <a:custGeom>
            <a:avLst/>
            <a:gdLst>
              <a:gd name="T0" fmla="*/ 8671 w 11204"/>
              <a:gd name="T1" fmla="*/ 10802 h 10802"/>
              <a:gd name="T2" fmla="*/ 6034 w 11204"/>
              <a:gd name="T3" fmla="*/ 10802 h 10802"/>
              <a:gd name="T4" fmla="*/ 3723 w 11204"/>
              <a:gd name="T5" fmla="*/ 9931 h 10802"/>
              <a:gd name="T6" fmla="*/ 3723 w 11204"/>
              <a:gd name="T7" fmla="*/ 9930 h 10802"/>
              <a:gd name="T8" fmla="*/ 3605 w 11204"/>
              <a:gd name="T9" fmla="*/ 9888 h 10802"/>
              <a:gd name="T10" fmla="*/ 3067 w 11204"/>
              <a:gd name="T11" fmla="*/ 9888 h 10802"/>
              <a:gd name="T12" fmla="*/ 2817 w 11204"/>
              <a:gd name="T13" fmla="*/ 9638 h 10802"/>
              <a:gd name="T14" fmla="*/ 2817 w 11204"/>
              <a:gd name="T15" fmla="*/ 4422 h 10802"/>
              <a:gd name="T16" fmla="*/ 3067 w 11204"/>
              <a:gd name="T17" fmla="*/ 4172 h 10802"/>
              <a:gd name="T18" fmla="*/ 3533 w 11204"/>
              <a:gd name="T19" fmla="*/ 4172 h 10802"/>
              <a:gd name="T20" fmla="*/ 5090 w 11204"/>
              <a:gd name="T21" fmla="*/ 2840 h 10802"/>
              <a:gd name="T22" fmla="*/ 5398 w 11204"/>
              <a:gd name="T23" fmla="*/ 1591 h 10802"/>
              <a:gd name="T24" fmla="*/ 5387 w 11204"/>
              <a:gd name="T25" fmla="*/ 973 h 10802"/>
              <a:gd name="T26" fmla="*/ 5537 w 11204"/>
              <a:gd name="T27" fmla="*/ 163 h 10802"/>
              <a:gd name="T28" fmla="*/ 5542 w 11204"/>
              <a:gd name="T29" fmla="*/ 157 h 10802"/>
              <a:gd name="T30" fmla="*/ 6289 w 11204"/>
              <a:gd name="T31" fmla="*/ 17 h 10802"/>
              <a:gd name="T32" fmla="*/ 7028 w 11204"/>
              <a:gd name="T33" fmla="*/ 124 h 10802"/>
              <a:gd name="T34" fmla="*/ 7928 w 11204"/>
              <a:gd name="T35" fmla="*/ 1223 h 10802"/>
              <a:gd name="T36" fmla="*/ 7365 w 11204"/>
              <a:gd name="T37" fmla="*/ 3954 h 10802"/>
              <a:gd name="T38" fmla="*/ 7378 w 11204"/>
              <a:gd name="T39" fmla="*/ 4101 h 10802"/>
              <a:gd name="T40" fmla="*/ 7514 w 11204"/>
              <a:gd name="T41" fmla="*/ 4172 h 10802"/>
              <a:gd name="T42" fmla="*/ 9752 w 11204"/>
              <a:gd name="T43" fmla="*/ 4172 h 10802"/>
              <a:gd name="T44" fmla="*/ 11204 w 11204"/>
              <a:gd name="T45" fmla="*/ 5551 h 10802"/>
              <a:gd name="T46" fmla="*/ 10272 w 11204"/>
              <a:gd name="T47" fmla="*/ 9246 h 10802"/>
              <a:gd name="T48" fmla="*/ 10078 w 11204"/>
              <a:gd name="T49" fmla="*/ 9840 h 10802"/>
              <a:gd name="T50" fmla="*/ 10074 w 11204"/>
              <a:gd name="T51" fmla="*/ 9853 h 10802"/>
              <a:gd name="T52" fmla="*/ 8671 w 11204"/>
              <a:gd name="T53" fmla="*/ 10802 h 10802"/>
              <a:gd name="T54" fmla="*/ 1817 w 11204"/>
              <a:gd name="T55" fmla="*/ 9890 h 10802"/>
              <a:gd name="T56" fmla="*/ 250 w 11204"/>
              <a:gd name="T57" fmla="*/ 9890 h 10802"/>
              <a:gd name="T58" fmla="*/ 0 w 11204"/>
              <a:gd name="T59" fmla="*/ 9640 h 10802"/>
              <a:gd name="T60" fmla="*/ 0 w 11204"/>
              <a:gd name="T61" fmla="*/ 4422 h 10802"/>
              <a:gd name="T62" fmla="*/ 250 w 11204"/>
              <a:gd name="T63" fmla="*/ 4172 h 10802"/>
              <a:gd name="T64" fmla="*/ 1817 w 11204"/>
              <a:gd name="T65" fmla="*/ 4172 h 10802"/>
              <a:gd name="T66" fmla="*/ 2067 w 11204"/>
              <a:gd name="T67" fmla="*/ 4422 h 10802"/>
              <a:gd name="T68" fmla="*/ 2067 w 11204"/>
              <a:gd name="T69" fmla="*/ 9640 h 10802"/>
              <a:gd name="T70" fmla="*/ 1817 w 11204"/>
              <a:gd name="T71" fmla="*/ 9890 h 10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204" h="10802">
                <a:moveTo>
                  <a:pt x="8671" y="10802"/>
                </a:moveTo>
                <a:lnTo>
                  <a:pt x="6034" y="10802"/>
                </a:lnTo>
                <a:cubicBezTo>
                  <a:pt x="4774" y="10802"/>
                  <a:pt x="4011" y="10169"/>
                  <a:pt x="3723" y="9931"/>
                </a:cubicBezTo>
                <a:cubicBezTo>
                  <a:pt x="3723" y="9931"/>
                  <a:pt x="3723" y="9931"/>
                  <a:pt x="3723" y="9930"/>
                </a:cubicBezTo>
                <a:cubicBezTo>
                  <a:pt x="3690" y="9903"/>
                  <a:pt x="3648" y="9888"/>
                  <a:pt x="3605" y="9888"/>
                </a:cubicBezTo>
                <a:lnTo>
                  <a:pt x="3067" y="9888"/>
                </a:lnTo>
                <a:cubicBezTo>
                  <a:pt x="2929" y="9888"/>
                  <a:pt x="2817" y="9776"/>
                  <a:pt x="2817" y="9638"/>
                </a:cubicBezTo>
                <a:lnTo>
                  <a:pt x="2817" y="4422"/>
                </a:lnTo>
                <a:cubicBezTo>
                  <a:pt x="2817" y="4284"/>
                  <a:pt x="2929" y="4172"/>
                  <a:pt x="3067" y="4172"/>
                </a:cubicBezTo>
                <a:lnTo>
                  <a:pt x="3533" y="4172"/>
                </a:lnTo>
                <a:cubicBezTo>
                  <a:pt x="3696" y="4163"/>
                  <a:pt x="4569" y="3727"/>
                  <a:pt x="5090" y="2840"/>
                </a:cubicBezTo>
                <a:cubicBezTo>
                  <a:pt x="5256" y="2556"/>
                  <a:pt x="5340" y="2218"/>
                  <a:pt x="5398" y="1591"/>
                </a:cubicBezTo>
                <a:cubicBezTo>
                  <a:pt x="5408" y="1357"/>
                  <a:pt x="5397" y="1153"/>
                  <a:pt x="5387" y="973"/>
                </a:cubicBezTo>
                <a:cubicBezTo>
                  <a:pt x="5368" y="625"/>
                  <a:pt x="5352" y="351"/>
                  <a:pt x="5537" y="163"/>
                </a:cubicBezTo>
                <a:cubicBezTo>
                  <a:pt x="5538" y="161"/>
                  <a:pt x="5540" y="159"/>
                  <a:pt x="5542" y="157"/>
                </a:cubicBezTo>
                <a:cubicBezTo>
                  <a:pt x="5592" y="110"/>
                  <a:pt x="5707" y="0"/>
                  <a:pt x="6289" y="17"/>
                </a:cubicBezTo>
                <a:cubicBezTo>
                  <a:pt x="6533" y="24"/>
                  <a:pt x="6855" y="56"/>
                  <a:pt x="7028" y="124"/>
                </a:cubicBezTo>
                <a:cubicBezTo>
                  <a:pt x="7693" y="386"/>
                  <a:pt x="7885" y="867"/>
                  <a:pt x="7928" y="1223"/>
                </a:cubicBezTo>
                <a:cubicBezTo>
                  <a:pt x="8086" y="2508"/>
                  <a:pt x="7491" y="3716"/>
                  <a:pt x="7365" y="3954"/>
                </a:cubicBezTo>
                <a:cubicBezTo>
                  <a:pt x="7344" y="4004"/>
                  <a:pt x="7349" y="4055"/>
                  <a:pt x="7378" y="4101"/>
                </a:cubicBezTo>
                <a:cubicBezTo>
                  <a:pt x="7407" y="4146"/>
                  <a:pt x="7457" y="4172"/>
                  <a:pt x="7514" y="4172"/>
                </a:cubicBezTo>
                <a:lnTo>
                  <a:pt x="9752" y="4172"/>
                </a:lnTo>
                <a:cubicBezTo>
                  <a:pt x="10702" y="4172"/>
                  <a:pt x="11204" y="4648"/>
                  <a:pt x="11204" y="5551"/>
                </a:cubicBezTo>
                <a:cubicBezTo>
                  <a:pt x="11204" y="6476"/>
                  <a:pt x="10620" y="8210"/>
                  <a:pt x="10272" y="9246"/>
                </a:cubicBezTo>
                <a:cubicBezTo>
                  <a:pt x="10180" y="9520"/>
                  <a:pt x="10107" y="9736"/>
                  <a:pt x="10078" y="9840"/>
                </a:cubicBezTo>
                <a:cubicBezTo>
                  <a:pt x="10077" y="9845"/>
                  <a:pt x="10076" y="9849"/>
                  <a:pt x="10074" y="9853"/>
                </a:cubicBezTo>
                <a:cubicBezTo>
                  <a:pt x="9877" y="10438"/>
                  <a:pt x="9339" y="10802"/>
                  <a:pt x="8671" y="10802"/>
                </a:cubicBezTo>
                <a:close/>
                <a:moveTo>
                  <a:pt x="1817" y="9890"/>
                </a:moveTo>
                <a:lnTo>
                  <a:pt x="250" y="9890"/>
                </a:lnTo>
                <a:cubicBezTo>
                  <a:pt x="112" y="9890"/>
                  <a:pt x="0" y="9778"/>
                  <a:pt x="0" y="9640"/>
                </a:cubicBezTo>
                <a:lnTo>
                  <a:pt x="0" y="4422"/>
                </a:lnTo>
                <a:cubicBezTo>
                  <a:pt x="0" y="4284"/>
                  <a:pt x="112" y="4172"/>
                  <a:pt x="250" y="4172"/>
                </a:cubicBezTo>
                <a:lnTo>
                  <a:pt x="1817" y="4172"/>
                </a:lnTo>
                <a:cubicBezTo>
                  <a:pt x="1955" y="4172"/>
                  <a:pt x="2067" y="4284"/>
                  <a:pt x="2067" y="4422"/>
                </a:cubicBezTo>
                <a:lnTo>
                  <a:pt x="2067" y="9640"/>
                </a:lnTo>
                <a:cubicBezTo>
                  <a:pt x="2067" y="9778"/>
                  <a:pt x="1955" y="9890"/>
                  <a:pt x="1817" y="989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Sans Light" panose="00000400000000000000" charset="-122"/>
              <a:ea typeface="MiSans Light" panose="00000400000000000000" charset="-122"/>
            </a:endParaRPr>
          </a:p>
        </p:txBody>
      </p:sp>
      <p:sp>
        <p:nvSpPr>
          <p:cNvPr id="25" name="矩形 24"/>
          <p:cNvSpPr/>
          <p:nvPr/>
        </p:nvSpPr>
        <p:spPr>
          <a:xfrm>
            <a:off x="836745" y="3826078"/>
            <a:ext cx="10511823" cy="30566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chemeClr val="accent5">
                    <a:lumMod val="20000"/>
                    <a:lumOff val="80000"/>
                  </a:schemeClr>
                </a:solidFill>
                <a:latin typeface="MiSans Light" panose="00000400000000000000" charset="-122"/>
                <a:ea typeface="MiSans Light" panose="00000400000000000000" charset="-122"/>
                <a:sym typeface="+mn-ea"/>
              </a:rPr>
              <a:t>编程现场的数据底座</a:t>
            </a:r>
          </a:p>
        </p:txBody>
      </p:sp>
      <p:sp>
        <p:nvSpPr>
          <p:cNvPr id="28" name="文本框 27"/>
          <p:cNvSpPr txBox="1"/>
          <p:nvPr/>
        </p:nvSpPr>
        <p:spPr>
          <a:xfrm>
            <a:off x="17261" y="6610100"/>
            <a:ext cx="11640457" cy="260350"/>
          </a:xfrm>
          <a:prstGeom prst="rect">
            <a:avLst/>
          </a:prstGeom>
          <a:noFill/>
        </p:spPr>
        <p:txBody>
          <a:bodyPr wrap="square">
            <a:spAutoFit/>
          </a:bodyPr>
          <a:lstStyle/>
          <a:p>
            <a:r>
              <a:rPr lang="en-US" altLang="zh-CN" sz="1100" dirty="0">
                <a:solidFill>
                  <a:schemeClr val="bg1"/>
                </a:solidFill>
                <a:latin typeface="MiSans Light" panose="00000400000000000000" charset="-122"/>
                <a:ea typeface="MiSans Light" panose="00000400000000000000" charset="-122"/>
              </a:rPr>
              <a:t> </a:t>
            </a:r>
            <a:r>
              <a:rPr lang="en-US" altLang="zh-CN" sz="1100" b="0" i="0" dirty="0" err="1">
                <a:solidFill>
                  <a:schemeClr val="bg1"/>
                </a:solidFill>
                <a:effectLst/>
                <a:latin typeface="MiSans Light" panose="00000400000000000000" charset="-122"/>
                <a:ea typeface="MiSans Light" panose="00000400000000000000" charset="-122"/>
              </a:rPr>
              <a:t>Ciborowska</a:t>
            </a:r>
            <a:r>
              <a:rPr lang="en-US" altLang="zh-CN" sz="1100" b="0" i="0" dirty="0">
                <a:solidFill>
                  <a:schemeClr val="bg1"/>
                </a:solidFill>
                <a:effectLst/>
                <a:latin typeface="MiSans Light" panose="00000400000000000000" charset="-122"/>
                <a:ea typeface="MiSans Light" panose="00000400000000000000" charset="-122"/>
              </a:rPr>
              <a:t> A, </a:t>
            </a:r>
            <a:r>
              <a:rPr lang="en-US" altLang="zh-CN" sz="1100" b="0" i="0" dirty="0" err="1">
                <a:solidFill>
                  <a:schemeClr val="bg1"/>
                </a:solidFill>
                <a:effectLst/>
                <a:latin typeface="MiSans Light" panose="00000400000000000000" charset="-122"/>
                <a:ea typeface="MiSans Light" panose="00000400000000000000" charset="-122"/>
              </a:rPr>
              <a:t>Damevski</a:t>
            </a:r>
            <a:r>
              <a:rPr lang="en-US" altLang="zh-CN" sz="1100" b="0" i="0" dirty="0">
                <a:solidFill>
                  <a:schemeClr val="bg1"/>
                </a:solidFill>
                <a:effectLst/>
                <a:latin typeface="MiSans Light" panose="00000400000000000000" charset="-122"/>
                <a:ea typeface="MiSans Light" panose="00000400000000000000" charset="-122"/>
              </a:rPr>
              <a:t> K. Recognizing developer activity based on joint modeling of code and command interactions[J]. IEEE Access, 2020, 8: 211653-211664.</a:t>
            </a:r>
            <a:endParaRPr lang="zh-CN" altLang="en-US" sz="1100" dirty="0">
              <a:solidFill>
                <a:schemeClr val="bg1"/>
              </a:solidFill>
              <a:latin typeface="MiSans Light" panose="00000400000000000000" charset="-122"/>
              <a:ea typeface="MiSans Light" panose="00000400000000000000" charset="-122"/>
            </a:endParaRPr>
          </a:p>
        </p:txBody>
      </p:sp>
      <p:sp>
        <p:nvSpPr>
          <p:cNvPr id="29" name="任意多边形: 形状 28"/>
          <p:cNvSpPr/>
          <p:nvPr/>
        </p:nvSpPr>
        <p:spPr>
          <a:xfrm>
            <a:off x="3440746" y="4934712"/>
            <a:ext cx="601517" cy="565133"/>
          </a:xfrm>
          <a:custGeom>
            <a:avLst/>
            <a:gdLst>
              <a:gd name="T0" fmla="*/ 6200 w 12400"/>
              <a:gd name="T1" fmla="*/ 2400 h 12400"/>
              <a:gd name="T2" fmla="*/ 3800 w 12400"/>
              <a:gd name="T3" fmla="*/ 4800 h 12400"/>
              <a:gd name="T4" fmla="*/ 6200 w 12400"/>
              <a:gd name="T5" fmla="*/ 7200 h 12400"/>
              <a:gd name="T6" fmla="*/ 8600 w 12400"/>
              <a:gd name="T7" fmla="*/ 4800 h 12400"/>
              <a:gd name="T8" fmla="*/ 6200 w 12400"/>
              <a:gd name="T9" fmla="*/ 2400 h 12400"/>
              <a:gd name="T10" fmla="*/ 6200 w 12400"/>
              <a:gd name="T11" fmla="*/ 6000 h 12400"/>
              <a:gd name="T12" fmla="*/ 5000 w 12400"/>
              <a:gd name="T13" fmla="*/ 4800 h 12400"/>
              <a:gd name="T14" fmla="*/ 6200 w 12400"/>
              <a:gd name="T15" fmla="*/ 3600 h 12400"/>
              <a:gd name="T16" fmla="*/ 7400 w 12400"/>
              <a:gd name="T17" fmla="*/ 4800 h 12400"/>
              <a:gd name="T18" fmla="*/ 6200 w 12400"/>
              <a:gd name="T19" fmla="*/ 6000 h 12400"/>
              <a:gd name="T20" fmla="*/ 6200 w 12400"/>
              <a:gd name="T21" fmla="*/ 0 h 12400"/>
              <a:gd name="T22" fmla="*/ 0 w 12400"/>
              <a:gd name="T23" fmla="*/ 6200 h 12400"/>
              <a:gd name="T24" fmla="*/ 6200 w 12400"/>
              <a:gd name="T25" fmla="*/ 12400 h 12400"/>
              <a:gd name="T26" fmla="*/ 12400 w 12400"/>
              <a:gd name="T27" fmla="*/ 6200 h 12400"/>
              <a:gd name="T28" fmla="*/ 6200 w 12400"/>
              <a:gd name="T29" fmla="*/ 0 h 12400"/>
              <a:gd name="T30" fmla="*/ 6200 w 12400"/>
              <a:gd name="T31" fmla="*/ 11200 h 12400"/>
              <a:gd name="T32" fmla="*/ 2948 w 12400"/>
              <a:gd name="T33" fmla="*/ 9990 h 12400"/>
              <a:gd name="T34" fmla="*/ 4688 w 12400"/>
              <a:gd name="T35" fmla="*/ 9003 h 12400"/>
              <a:gd name="T36" fmla="*/ 6200 w 12400"/>
              <a:gd name="T37" fmla="*/ 9243 h 12400"/>
              <a:gd name="T38" fmla="*/ 7713 w 12400"/>
              <a:gd name="T39" fmla="*/ 9003 h 12400"/>
              <a:gd name="T40" fmla="*/ 9453 w 12400"/>
              <a:gd name="T41" fmla="*/ 9990 h 12400"/>
              <a:gd name="T42" fmla="*/ 6200 w 12400"/>
              <a:gd name="T43" fmla="*/ 11200 h 12400"/>
              <a:gd name="T44" fmla="*/ 10268 w 12400"/>
              <a:gd name="T45" fmla="*/ 9098 h 12400"/>
              <a:gd name="T46" fmla="*/ 7640 w 12400"/>
              <a:gd name="T47" fmla="*/ 7800 h 12400"/>
              <a:gd name="T48" fmla="*/ 6200 w 12400"/>
              <a:gd name="T49" fmla="*/ 8040 h 12400"/>
              <a:gd name="T50" fmla="*/ 4760 w 12400"/>
              <a:gd name="T51" fmla="*/ 7800 h 12400"/>
              <a:gd name="T52" fmla="*/ 2133 w 12400"/>
              <a:gd name="T53" fmla="*/ 9098 h 12400"/>
              <a:gd name="T54" fmla="*/ 1200 w 12400"/>
              <a:gd name="T55" fmla="*/ 6200 h 12400"/>
              <a:gd name="T56" fmla="*/ 6200 w 12400"/>
              <a:gd name="T57" fmla="*/ 1200 h 12400"/>
              <a:gd name="T58" fmla="*/ 11200 w 12400"/>
              <a:gd name="T59" fmla="*/ 6200 h 12400"/>
              <a:gd name="T60" fmla="*/ 10268 w 12400"/>
              <a:gd name="T61" fmla="*/ 9098 h 1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00" h="12400">
                <a:moveTo>
                  <a:pt x="6200" y="2400"/>
                </a:moveTo>
                <a:cubicBezTo>
                  <a:pt x="4875" y="2400"/>
                  <a:pt x="3800" y="3475"/>
                  <a:pt x="3800" y="4800"/>
                </a:cubicBezTo>
                <a:cubicBezTo>
                  <a:pt x="3800" y="6125"/>
                  <a:pt x="4875" y="7200"/>
                  <a:pt x="6200" y="7200"/>
                </a:cubicBezTo>
                <a:cubicBezTo>
                  <a:pt x="7525" y="7200"/>
                  <a:pt x="8600" y="6125"/>
                  <a:pt x="8600" y="4800"/>
                </a:cubicBezTo>
                <a:cubicBezTo>
                  <a:pt x="8600" y="3475"/>
                  <a:pt x="7525" y="2400"/>
                  <a:pt x="6200" y="2400"/>
                </a:cubicBezTo>
                <a:close/>
                <a:moveTo>
                  <a:pt x="6200" y="6000"/>
                </a:moveTo>
                <a:cubicBezTo>
                  <a:pt x="5538" y="6000"/>
                  <a:pt x="5000" y="5463"/>
                  <a:pt x="5000" y="4800"/>
                </a:cubicBezTo>
                <a:cubicBezTo>
                  <a:pt x="5000" y="4138"/>
                  <a:pt x="5538" y="3600"/>
                  <a:pt x="6200" y="3600"/>
                </a:cubicBezTo>
                <a:cubicBezTo>
                  <a:pt x="6863" y="3600"/>
                  <a:pt x="7400" y="4138"/>
                  <a:pt x="7400" y="4800"/>
                </a:cubicBezTo>
                <a:cubicBezTo>
                  <a:pt x="7400" y="5463"/>
                  <a:pt x="6863" y="6000"/>
                  <a:pt x="6200" y="6000"/>
                </a:cubicBezTo>
                <a:close/>
                <a:moveTo>
                  <a:pt x="6200" y="0"/>
                </a:moveTo>
                <a:cubicBezTo>
                  <a:pt x="2775" y="0"/>
                  <a:pt x="0" y="2775"/>
                  <a:pt x="0" y="6200"/>
                </a:cubicBezTo>
                <a:cubicBezTo>
                  <a:pt x="0" y="9625"/>
                  <a:pt x="2775" y="12400"/>
                  <a:pt x="6200" y="12400"/>
                </a:cubicBezTo>
                <a:cubicBezTo>
                  <a:pt x="9625" y="12400"/>
                  <a:pt x="12400" y="9625"/>
                  <a:pt x="12400" y="6200"/>
                </a:cubicBezTo>
                <a:cubicBezTo>
                  <a:pt x="12400" y="2775"/>
                  <a:pt x="9625" y="0"/>
                  <a:pt x="6200" y="0"/>
                </a:cubicBezTo>
                <a:close/>
                <a:moveTo>
                  <a:pt x="6200" y="11200"/>
                </a:moveTo>
                <a:cubicBezTo>
                  <a:pt x="4958" y="11200"/>
                  <a:pt x="3823" y="10743"/>
                  <a:pt x="2948" y="9990"/>
                </a:cubicBezTo>
                <a:cubicBezTo>
                  <a:pt x="3320" y="9415"/>
                  <a:pt x="3958" y="9025"/>
                  <a:pt x="4688" y="9003"/>
                </a:cubicBezTo>
                <a:cubicBezTo>
                  <a:pt x="5208" y="9163"/>
                  <a:pt x="5703" y="9243"/>
                  <a:pt x="6200" y="9243"/>
                </a:cubicBezTo>
                <a:cubicBezTo>
                  <a:pt x="6697" y="9243"/>
                  <a:pt x="7193" y="9165"/>
                  <a:pt x="7713" y="9003"/>
                </a:cubicBezTo>
                <a:cubicBezTo>
                  <a:pt x="8443" y="9028"/>
                  <a:pt x="9080" y="9415"/>
                  <a:pt x="9453" y="9990"/>
                </a:cubicBezTo>
                <a:cubicBezTo>
                  <a:pt x="8578" y="10743"/>
                  <a:pt x="7443" y="11200"/>
                  <a:pt x="6200" y="11200"/>
                </a:cubicBezTo>
                <a:close/>
                <a:moveTo>
                  <a:pt x="10268" y="9098"/>
                </a:moveTo>
                <a:cubicBezTo>
                  <a:pt x="9658" y="8313"/>
                  <a:pt x="8715" y="7800"/>
                  <a:pt x="7640" y="7800"/>
                </a:cubicBezTo>
                <a:cubicBezTo>
                  <a:pt x="7385" y="7800"/>
                  <a:pt x="6990" y="8040"/>
                  <a:pt x="6200" y="8040"/>
                </a:cubicBezTo>
                <a:cubicBezTo>
                  <a:pt x="5413" y="8040"/>
                  <a:pt x="5015" y="7800"/>
                  <a:pt x="4760" y="7800"/>
                </a:cubicBezTo>
                <a:cubicBezTo>
                  <a:pt x="3688" y="7800"/>
                  <a:pt x="2745" y="8313"/>
                  <a:pt x="2133" y="9098"/>
                </a:cubicBezTo>
                <a:cubicBezTo>
                  <a:pt x="1548" y="8280"/>
                  <a:pt x="1200" y="7280"/>
                  <a:pt x="1200" y="6200"/>
                </a:cubicBezTo>
                <a:cubicBezTo>
                  <a:pt x="1200" y="3442"/>
                  <a:pt x="3442" y="1200"/>
                  <a:pt x="6200" y="1200"/>
                </a:cubicBezTo>
                <a:cubicBezTo>
                  <a:pt x="8958" y="1200"/>
                  <a:pt x="11200" y="3442"/>
                  <a:pt x="11200" y="6200"/>
                </a:cubicBezTo>
                <a:cubicBezTo>
                  <a:pt x="11200" y="7280"/>
                  <a:pt x="10853" y="8280"/>
                  <a:pt x="10268" y="9098"/>
                </a:cubicBez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latin typeface="MiSans Light" panose="00000400000000000000" charset="-122"/>
              <a:ea typeface="MiSans Light" panose="00000400000000000000" charset="-122"/>
            </a:endParaRPr>
          </a:p>
        </p:txBody>
      </p:sp>
      <p:grpSp>
        <p:nvGrpSpPr>
          <p:cNvPr id="30" name="组合 29"/>
          <p:cNvGrpSpPr/>
          <p:nvPr/>
        </p:nvGrpSpPr>
        <p:grpSpPr>
          <a:xfrm>
            <a:off x="8132565" y="4951308"/>
            <a:ext cx="601517" cy="567385"/>
            <a:chOff x="5162506" y="3588600"/>
            <a:chExt cx="548702" cy="609684"/>
          </a:xfrm>
          <a:solidFill>
            <a:schemeClr val="bg1"/>
          </a:solidFill>
        </p:grpSpPr>
        <p:sp>
          <p:nvSpPr>
            <p:cNvPr id="31" name="任意多边形: 形状 30"/>
            <p:cNvSpPr/>
            <p:nvPr/>
          </p:nvSpPr>
          <p:spPr>
            <a:xfrm>
              <a:off x="5162506" y="3588600"/>
              <a:ext cx="548702" cy="609684"/>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400" h="606016">
                  <a:moveTo>
                    <a:pt x="115233" y="115092"/>
                  </a:moveTo>
                  <a:lnTo>
                    <a:pt x="430166" y="115092"/>
                  </a:lnTo>
                  <a:lnTo>
                    <a:pt x="430166" y="414219"/>
                  </a:lnTo>
                  <a:lnTo>
                    <a:pt x="115233" y="414219"/>
                  </a:lnTo>
                  <a:close/>
                  <a:moveTo>
                    <a:pt x="69140" y="69036"/>
                  </a:moveTo>
                  <a:lnTo>
                    <a:pt x="69140" y="460236"/>
                  </a:lnTo>
                  <a:lnTo>
                    <a:pt x="476260" y="460236"/>
                  </a:lnTo>
                  <a:lnTo>
                    <a:pt x="476260" y="69036"/>
                  </a:lnTo>
                  <a:close/>
                  <a:moveTo>
                    <a:pt x="0" y="0"/>
                  </a:moveTo>
                  <a:lnTo>
                    <a:pt x="545400" y="0"/>
                  </a:lnTo>
                  <a:lnTo>
                    <a:pt x="545400" y="606016"/>
                  </a:lnTo>
                  <a:lnTo>
                    <a:pt x="0" y="606016"/>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latin typeface="MiSans Light" panose="00000400000000000000" charset="-122"/>
                <a:ea typeface="MiSans Light" panose="00000400000000000000" charset="-122"/>
              </a:endParaRPr>
            </a:p>
          </p:txBody>
        </p:sp>
        <p:sp>
          <p:nvSpPr>
            <p:cNvPr id="33" name="文本框 32"/>
            <p:cNvSpPr txBox="1"/>
            <p:nvPr/>
          </p:nvSpPr>
          <p:spPr>
            <a:xfrm>
              <a:off x="5162506" y="3714804"/>
              <a:ext cx="548702" cy="27401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altLang="zh-CN" sz="1400" dirty="0">
                  <a:latin typeface="MiSans Light" panose="00000400000000000000" charset="-122"/>
                  <a:ea typeface="MiSans Light" panose="00000400000000000000" charset="-122"/>
                </a:rPr>
                <a:t>AI</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5" grpId="0" animBg="1"/>
      <p:bldP spid="5" grpId="1" animBg="1"/>
      <p:bldP spid="9" grpId="0" animBg="1"/>
      <p:bldP spid="9" grpId="1" animBg="1"/>
      <p:bldP spid="29" grpId="0" animBg="1"/>
      <p:bldP spid="2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p:cNvSpPr/>
          <p:nvPr/>
        </p:nvSpPr>
        <p:spPr>
          <a:xfrm>
            <a:off x="3073400" y="2776483"/>
            <a:ext cx="1704078" cy="217651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5" name="文本框 4"/>
          <p:cNvSpPr txBox="1"/>
          <p:nvPr/>
        </p:nvSpPr>
        <p:spPr>
          <a:xfrm>
            <a:off x="5023485" y="162000"/>
            <a:ext cx="2145030" cy="583565"/>
          </a:xfrm>
          <a:prstGeom prst="rect">
            <a:avLst/>
          </a:prstGeom>
          <a:noFill/>
        </p:spPr>
        <p:txBody>
          <a:bodyPr wrap="none" rtlCol="0">
            <a:spAutoFit/>
          </a:bodyPr>
          <a:lstStyle/>
          <a:p>
            <a:r>
              <a:rPr lang="en-US" altLang="zh-CN" sz="3200" b="1" dirty="0" err="1">
                <a:solidFill>
                  <a:schemeClr val="accent3">
                    <a:lumMod val="20000"/>
                    <a:lumOff val="80000"/>
                  </a:schemeClr>
                </a:solidFill>
                <a:latin typeface="汉仪旗黑" panose="00020600040101010101" charset="-122"/>
                <a:ea typeface="汉仪旗黑" panose="00020600040101010101" charset="-122"/>
              </a:rPr>
              <a:t>VirtualMe</a:t>
            </a:r>
            <a:r>
              <a:rPr lang="en-US" altLang="zh-CN" sz="3200" b="1" dirty="0">
                <a:solidFill>
                  <a:schemeClr val="accent3">
                    <a:lumMod val="20000"/>
                    <a:lumOff val="80000"/>
                  </a:schemeClr>
                </a:solidFill>
                <a:latin typeface="汉仪旗黑" panose="00020600040101010101" charset="-122"/>
                <a:ea typeface="汉仪旗黑" panose="00020600040101010101" charset="-122"/>
              </a:rPr>
              <a:t> </a:t>
            </a:r>
            <a:endParaRPr lang="zh-CN" altLang="en-US" sz="3200" b="1" dirty="0">
              <a:solidFill>
                <a:schemeClr val="accent3">
                  <a:lumMod val="20000"/>
                  <a:lumOff val="80000"/>
                </a:schemeClr>
              </a:solidFill>
              <a:latin typeface="汉仪旗黑" panose="00020600040101010101" charset="-122"/>
              <a:ea typeface="汉仪旗黑" panose="00020600040101010101" charset="-122"/>
            </a:endParaRPr>
          </a:p>
        </p:txBody>
      </p:sp>
      <p:sp>
        <p:nvSpPr>
          <p:cNvPr id="8" name="矩形 7"/>
          <p:cNvSpPr/>
          <p:nvPr/>
        </p:nvSpPr>
        <p:spPr>
          <a:xfrm>
            <a:off x="3015591" y="2094791"/>
            <a:ext cx="3626425" cy="590772"/>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a:solidFill>
                  <a:schemeClr val="bg1"/>
                </a:solidFill>
                <a:latin typeface="MiSans Light" panose="00000400000000000000" charset="-122"/>
                <a:ea typeface="MiSans Light" panose="00000400000000000000" charset="-122"/>
              </a:rPr>
              <a:t>②行为模式分析</a:t>
            </a:r>
          </a:p>
        </p:txBody>
      </p:sp>
      <p:sp>
        <p:nvSpPr>
          <p:cNvPr id="33" name="文本框 32"/>
          <p:cNvSpPr txBox="1"/>
          <p:nvPr/>
        </p:nvSpPr>
        <p:spPr>
          <a:xfrm>
            <a:off x="1329326" y="3437932"/>
            <a:ext cx="543739" cy="307777"/>
          </a:xfrm>
          <a:prstGeom prst="rect">
            <a:avLst/>
          </a:prstGeom>
          <a:noFill/>
        </p:spPr>
        <p:txBody>
          <a:bodyPr wrap="none" rtlCol="0">
            <a:spAutoFit/>
          </a:bodyPr>
          <a:lstStyle/>
          <a:p>
            <a:pPr algn="ctr"/>
            <a:r>
              <a:rPr lang="zh-CN" altLang="en-US" sz="1400" dirty="0">
                <a:solidFill>
                  <a:schemeClr val="bg1"/>
                </a:solidFill>
                <a:latin typeface="MiSans Light" panose="00000400000000000000" charset="-122"/>
                <a:ea typeface="MiSans Light" panose="00000400000000000000" charset="-122"/>
              </a:rPr>
              <a:t>收集</a:t>
            </a:r>
          </a:p>
        </p:txBody>
      </p:sp>
      <p:sp>
        <p:nvSpPr>
          <p:cNvPr id="50" name="矩形 49"/>
          <p:cNvSpPr/>
          <p:nvPr/>
        </p:nvSpPr>
        <p:spPr>
          <a:xfrm>
            <a:off x="7781256" y="2072810"/>
            <a:ext cx="2239384" cy="370744"/>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b="1" dirty="0">
                <a:solidFill>
                  <a:schemeClr val="bg1"/>
                </a:solidFill>
                <a:latin typeface="MiSans Light" panose="00000400000000000000" charset="-122"/>
                <a:ea typeface="MiSans Light" panose="00000400000000000000" charset="-122"/>
              </a:rPr>
              <a:t>③技术能力分析</a:t>
            </a:r>
          </a:p>
        </p:txBody>
      </p:sp>
      <p:sp>
        <p:nvSpPr>
          <p:cNvPr id="6" name="矩形 5"/>
          <p:cNvSpPr/>
          <p:nvPr/>
        </p:nvSpPr>
        <p:spPr>
          <a:xfrm>
            <a:off x="6862455" y="3507727"/>
            <a:ext cx="737109" cy="10454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000" b="1" dirty="0">
                <a:solidFill>
                  <a:schemeClr val="bg1"/>
                </a:solidFill>
                <a:latin typeface="MiSans Light" panose="00000400000000000000" charset="-122"/>
                <a:ea typeface="MiSans Light" panose="00000400000000000000" charset="-122"/>
              </a:rPr>
              <a:t>行为模式</a:t>
            </a:r>
          </a:p>
        </p:txBody>
      </p:sp>
      <p:grpSp>
        <p:nvGrpSpPr>
          <p:cNvPr id="16" name="组合 15"/>
          <p:cNvGrpSpPr/>
          <p:nvPr/>
        </p:nvGrpSpPr>
        <p:grpSpPr>
          <a:xfrm>
            <a:off x="132850" y="2077886"/>
            <a:ext cx="2454880" cy="1362428"/>
            <a:chOff x="2728524" y="860776"/>
            <a:chExt cx="2454880" cy="1362428"/>
          </a:xfrm>
        </p:grpSpPr>
        <p:sp>
          <p:nvSpPr>
            <p:cNvPr id="31" name="文本框 30"/>
            <p:cNvSpPr txBox="1"/>
            <p:nvPr/>
          </p:nvSpPr>
          <p:spPr>
            <a:xfrm>
              <a:off x="3357611" y="979873"/>
              <a:ext cx="1825793" cy="400110"/>
            </a:xfrm>
            <a:prstGeom prst="rect">
              <a:avLst/>
            </a:prstGeom>
            <a:noFill/>
          </p:spPr>
          <p:txBody>
            <a:bodyPr wrap="square" rtlCol="0">
              <a:spAutoFit/>
            </a:bodyPr>
            <a:lstStyle/>
            <a:p>
              <a:pPr algn="ctr"/>
              <a:r>
                <a:rPr lang="en-US" altLang="zh-CN" sz="2000" b="1" dirty="0">
                  <a:solidFill>
                    <a:schemeClr val="bg1"/>
                  </a:solidFill>
                  <a:latin typeface="MiSans Light" panose="00000400000000000000" charset="-122"/>
                  <a:ea typeface="MiSans Light" panose="00000400000000000000" charset="-122"/>
                </a:rPr>
                <a:t>IDE</a:t>
              </a:r>
            </a:p>
          </p:txBody>
        </p:sp>
        <p:pic>
          <p:nvPicPr>
            <p:cNvPr id="1026" name="Picture 2" descr="img"/>
            <p:cNvPicPr>
              <a:picLocks noChangeAspect="1" noChangeArrowheads="1"/>
            </p:cNvPicPr>
            <p:nvPr/>
          </p:nvPicPr>
          <p:blipFill rotWithShape="1">
            <a:blip r:embed="rId3" cstate="screen"/>
            <a:srcRect/>
            <a:stretch>
              <a:fillRect/>
            </a:stretch>
          </p:blipFill>
          <p:spPr bwMode="auto">
            <a:xfrm>
              <a:off x="2736186" y="1513669"/>
              <a:ext cx="674240" cy="674240"/>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4" cstate="screen"/>
            <a:stretch>
              <a:fillRect/>
            </a:stretch>
          </p:blipFill>
          <p:spPr>
            <a:xfrm>
              <a:off x="3491848" y="1567014"/>
              <a:ext cx="507845" cy="510393"/>
            </a:xfrm>
            <a:prstGeom prst="rect">
              <a:avLst/>
            </a:prstGeom>
          </p:spPr>
        </p:pic>
        <p:sp>
          <p:nvSpPr>
            <p:cNvPr id="14" name="文本框 13"/>
            <p:cNvSpPr txBox="1"/>
            <p:nvPr/>
          </p:nvSpPr>
          <p:spPr>
            <a:xfrm>
              <a:off x="3983489" y="1638429"/>
              <a:ext cx="606256" cy="584775"/>
            </a:xfrm>
            <a:prstGeom prst="rect">
              <a:avLst/>
            </a:prstGeom>
            <a:noFill/>
          </p:spPr>
          <p:txBody>
            <a:bodyPr wrap="none" rtlCol="0">
              <a:spAutoFit/>
            </a:bodyPr>
            <a:lstStyle/>
            <a:p>
              <a:r>
                <a:rPr lang="en-US" altLang="zh-CN" sz="3200" b="1" dirty="0">
                  <a:solidFill>
                    <a:schemeClr val="bg1"/>
                  </a:solidFill>
                  <a:latin typeface="Source Han Sans CN" panose="020B0500000000000000" pitchFamily="34" charset="-128"/>
                  <a:ea typeface="Source Han Sans CN" panose="020B0500000000000000" pitchFamily="34" charset="-128"/>
                  <a:cs typeface="MiSans Light" panose="00000400000000000000" charset="-122"/>
                </a:rPr>
                <a:t>…</a:t>
              </a:r>
            </a:p>
          </p:txBody>
        </p:sp>
        <p:sp>
          <p:nvSpPr>
            <p:cNvPr id="15" name="矩形 14"/>
            <p:cNvSpPr/>
            <p:nvPr/>
          </p:nvSpPr>
          <p:spPr>
            <a:xfrm>
              <a:off x="2728524" y="860776"/>
              <a:ext cx="1825793" cy="132750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MiSans Light" panose="00000400000000000000" charset="-122"/>
                <a:ea typeface="MiSans Light" panose="00000400000000000000" charset="-122"/>
              </a:endParaRPr>
            </a:p>
          </p:txBody>
        </p:sp>
      </p:grpSp>
      <p:sp>
        <p:nvSpPr>
          <p:cNvPr id="17" name="矩形 16"/>
          <p:cNvSpPr/>
          <p:nvPr/>
        </p:nvSpPr>
        <p:spPr>
          <a:xfrm>
            <a:off x="1966303" y="2077886"/>
            <a:ext cx="924681" cy="132713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MiSans Light" panose="00000400000000000000" charset="-122"/>
              <a:ea typeface="MiSans Light" panose="00000400000000000000" charset="-122"/>
            </a:endParaRPr>
          </a:p>
        </p:txBody>
      </p:sp>
      <p:pic>
        <p:nvPicPr>
          <p:cNvPr id="19" name="图形 18" descr="报纸 纯色填充"/>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3120" y="2108893"/>
            <a:ext cx="445523" cy="445523"/>
          </a:xfrm>
          <a:prstGeom prst="rect">
            <a:avLst/>
          </a:prstGeom>
        </p:spPr>
      </p:pic>
      <p:pic>
        <p:nvPicPr>
          <p:cNvPr id="20" name="图形 19" descr="报纸 纯色填充"/>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6273" y="2493538"/>
            <a:ext cx="445523" cy="445523"/>
          </a:xfrm>
          <a:prstGeom prst="rect">
            <a:avLst/>
          </a:prstGeom>
        </p:spPr>
      </p:pic>
      <p:pic>
        <p:nvPicPr>
          <p:cNvPr id="21" name="图形 20" descr="报纸 纯色填充"/>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83119" y="2883132"/>
            <a:ext cx="445523" cy="445523"/>
          </a:xfrm>
          <a:prstGeom prst="rect">
            <a:avLst/>
          </a:prstGeom>
        </p:spPr>
      </p:pic>
      <p:sp>
        <p:nvSpPr>
          <p:cNvPr id="23" name="文本框 22"/>
          <p:cNvSpPr txBox="1"/>
          <p:nvPr/>
        </p:nvSpPr>
        <p:spPr>
          <a:xfrm>
            <a:off x="2212755" y="2314819"/>
            <a:ext cx="795526" cy="923330"/>
          </a:xfrm>
          <a:prstGeom prst="rect">
            <a:avLst/>
          </a:prstGeom>
          <a:noFill/>
        </p:spPr>
        <p:txBody>
          <a:bodyPr wrap="square" rtlCol="0">
            <a:spAutoFit/>
          </a:bodyPr>
          <a:lstStyle/>
          <a:p>
            <a:pPr algn="ctr"/>
            <a:r>
              <a:rPr lang="zh-CN" altLang="en-US" b="1" dirty="0">
                <a:solidFill>
                  <a:schemeClr val="bg1"/>
                </a:solidFill>
                <a:latin typeface="MiSans Light" panose="00000400000000000000" charset="-122"/>
                <a:ea typeface="MiSans Light" panose="00000400000000000000" charset="-122"/>
              </a:rPr>
              <a:t>事</a:t>
            </a:r>
            <a:endParaRPr lang="en-US" altLang="zh-CN" b="1" dirty="0">
              <a:solidFill>
                <a:schemeClr val="bg1"/>
              </a:solidFill>
              <a:latin typeface="MiSans Light" panose="00000400000000000000" charset="-122"/>
              <a:ea typeface="MiSans Light" panose="00000400000000000000" charset="-122"/>
            </a:endParaRPr>
          </a:p>
          <a:p>
            <a:pPr algn="ctr"/>
            <a:r>
              <a:rPr lang="zh-CN" altLang="en-US" b="1" dirty="0">
                <a:solidFill>
                  <a:schemeClr val="bg1"/>
                </a:solidFill>
                <a:latin typeface="MiSans Light" panose="00000400000000000000" charset="-122"/>
                <a:ea typeface="MiSans Light" panose="00000400000000000000" charset="-122"/>
              </a:rPr>
              <a:t>件</a:t>
            </a:r>
            <a:endParaRPr lang="en-US" altLang="zh-CN" b="1" dirty="0">
              <a:solidFill>
                <a:schemeClr val="bg1"/>
              </a:solidFill>
              <a:latin typeface="MiSans Light" panose="00000400000000000000" charset="-122"/>
              <a:ea typeface="MiSans Light" panose="00000400000000000000" charset="-122"/>
            </a:endParaRPr>
          </a:p>
          <a:p>
            <a:pPr algn="ctr"/>
            <a:r>
              <a:rPr lang="zh-CN" altLang="en-US" b="1" dirty="0">
                <a:solidFill>
                  <a:schemeClr val="bg1"/>
                </a:solidFill>
                <a:latin typeface="MiSans Light" panose="00000400000000000000" charset="-122"/>
                <a:ea typeface="MiSans Light" panose="00000400000000000000" charset="-122"/>
              </a:rPr>
              <a:t>流</a:t>
            </a:r>
          </a:p>
        </p:txBody>
      </p:sp>
      <p:sp>
        <p:nvSpPr>
          <p:cNvPr id="32" name="箭头: 下 31"/>
          <p:cNvSpPr/>
          <p:nvPr/>
        </p:nvSpPr>
        <p:spPr>
          <a:xfrm>
            <a:off x="1882198" y="2077887"/>
            <a:ext cx="132968" cy="1666210"/>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grpSp>
        <p:nvGrpSpPr>
          <p:cNvPr id="35" name="组合 34"/>
          <p:cNvGrpSpPr/>
          <p:nvPr/>
        </p:nvGrpSpPr>
        <p:grpSpPr>
          <a:xfrm>
            <a:off x="10481464" y="5367349"/>
            <a:ext cx="1332733" cy="1242780"/>
            <a:chOff x="442960" y="3057243"/>
            <a:chExt cx="1332733" cy="1242780"/>
          </a:xfrm>
        </p:grpSpPr>
        <p:sp>
          <p:nvSpPr>
            <p:cNvPr id="36" name="弦形 35"/>
            <p:cNvSpPr/>
            <p:nvPr/>
          </p:nvSpPr>
          <p:spPr>
            <a:xfrm rot="2700000">
              <a:off x="451022" y="3049181"/>
              <a:ext cx="1241514" cy="1257638"/>
            </a:xfrm>
            <a:prstGeom prst="chord">
              <a:avLst>
                <a:gd name="adj1" fmla="val 2700000"/>
                <a:gd name="adj2" fmla="val 13504403"/>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dirty="0">
                <a:latin typeface="MiSans Light" panose="00000400000000000000" charset="-122"/>
                <a:ea typeface="MiSans Light" panose="00000400000000000000" charset="-122"/>
              </a:endParaRPr>
            </a:p>
          </p:txBody>
        </p:sp>
        <p:sp>
          <p:nvSpPr>
            <p:cNvPr id="37" name="弦形 36"/>
            <p:cNvSpPr/>
            <p:nvPr/>
          </p:nvSpPr>
          <p:spPr>
            <a:xfrm rot="13500000">
              <a:off x="514240" y="3056475"/>
              <a:ext cx="1235525" cy="1251571"/>
            </a:xfrm>
            <a:prstGeom prst="chord">
              <a:avLst>
                <a:gd name="adj1" fmla="val 2700000"/>
                <a:gd name="adj2" fmla="val 13504403"/>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38" name="文本框 37"/>
            <p:cNvSpPr txBox="1"/>
            <p:nvPr/>
          </p:nvSpPr>
          <p:spPr>
            <a:xfrm>
              <a:off x="474204" y="3498062"/>
              <a:ext cx="659155" cy="646331"/>
            </a:xfrm>
            <a:prstGeom prst="rect">
              <a:avLst/>
            </a:prstGeom>
            <a:noFill/>
          </p:spPr>
          <p:txBody>
            <a:bodyPr wrap="none" rtlCol="0">
              <a:spAutoFit/>
            </a:bodyPr>
            <a:lstStyle/>
            <a:p>
              <a:r>
                <a:rPr lang="en-US" altLang="zh-CN" b="1">
                  <a:solidFill>
                    <a:schemeClr val="bg1"/>
                  </a:solidFill>
                  <a:latin typeface="MiSans Light" panose="00000400000000000000" charset="-122"/>
                  <a:ea typeface="MiSans Light" panose="00000400000000000000" charset="-122"/>
                  <a:cs typeface="MiSans Light" panose="00000400000000000000" charset="-122"/>
                </a:rPr>
                <a:t>IDE</a:t>
              </a:r>
              <a:endParaRPr lang="en-US" altLang="zh-CN" b="1" dirty="0">
                <a:solidFill>
                  <a:schemeClr val="bg1"/>
                </a:solidFill>
                <a:latin typeface="MiSans Light" panose="00000400000000000000" charset="-122"/>
                <a:ea typeface="MiSans Light" panose="00000400000000000000" charset="-122"/>
                <a:cs typeface="MiSans Light" panose="00000400000000000000" charset="-122"/>
              </a:endParaRPr>
            </a:p>
            <a:p>
              <a:r>
                <a:rPr lang="zh-CN" altLang="en-US" b="1" dirty="0">
                  <a:solidFill>
                    <a:schemeClr val="bg1"/>
                  </a:solidFill>
                  <a:latin typeface="MiSans Light" panose="00000400000000000000" charset="-122"/>
                  <a:ea typeface="MiSans Light" panose="00000400000000000000" charset="-122"/>
                  <a:cs typeface="MiSans Light" panose="00000400000000000000" charset="-122"/>
                </a:rPr>
                <a:t>命令</a:t>
              </a:r>
            </a:p>
          </p:txBody>
        </p:sp>
        <p:sp>
          <p:nvSpPr>
            <p:cNvPr id="39" name="文本框 38"/>
            <p:cNvSpPr txBox="1"/>
            <p:nvPr/>
          </p:nvSpPr>
          <p:spPr>
            <a:xfrm>
              <a:off x="1116538" y="3493334"/>
              <a:ext cx="659155" cy="646331"/>
            </a:xfrm>
            <a:prstGeom prst="rect">
              <a:avLst/>
            </a:prstGeom>
            <a:noFill/>
          </p:spPr>
          <p:txBody>
            <a:bodyPr wrap="none" rtlCol="0">
              <a:spAutoFit/>
            </a:bodyPr>
            <a:lstStyle/>
            <a:p>
              <a:r>
                <a:rPr lang="zh-CN" altLang="en-US" b="1" dirty="0">
                  <a:solidFill>
                    <a:schemeClr val="bg1"/>
                  </a:solidFill>
                  <a:latin typeface="MiSans Light" panose="00000400000000000000" charset="-122"/>
                  <a:ea typeface="MiSans Light" panose="00000400000000000000" charset="-122"/>
                </a:rPr>
                <a:t>操作</a:t>
              </a:r>
              <a:endParaRPr lang="en-US" altLang="zh-CN" b="1" dirty="0">
                <a:solidFill>
                  <a:schemeClr val="bg1"/>
                </a:solidFill>
                <a:latin typeface="MiSans Light" panose="00000400000000000000" charset="-122"/>
                <a:ea typeface="MiSans Light" panose="00000400000000000000" charset="-122"/>
              </a:endParaRPr>
            </a:p>
            <a:p>
              <a:r>
                <a:rPr lang="zh-CN" altLang="en-US" b="1" dirty="0">
                  <a:solidFill>
                    <a:schemeClr val="bg1"/>
                  </a:solidFill>
                  <a:latin typeface="MiSans Light" panose="00000400000000000000" charset="-122"/>
                  <a:ea typeface="MiSans Light" panose="00000400000000000000" charset="-122"/>
                </a:rPr>
                <a:t>件</a:t>
              </a:r>
            </a:p>
          </p:txBody>
        </p:sp>
      </p:grpSp>
      <p:sp>
        <p:nvSpPr>
          <p:cNvPr id="40" name="矩形 39"/>
          <p:cNvSpPr/>
          <p:nvPr/>
        </p:nvSpPr>
        <p:spPr>
          <a:xfrm>
            <a:off x="10450254" y="5339777"/>
            <a:ext cx="1380505" cy="436033"/>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开发者</a:t>
            </a:r>
            <a:endParaRPr lang="en-US" altLang="zh-CN" sz="1200" b="1" dirty="0">
              <a:solidFill>
                <a:schemeClr val="bg1"/>
              </a:solidFill>
              <a:latin typeface="MiSans Light" panose="00000400000000000000" charset="-122"/>
              <a:ea typeface="MiSans Light" panose="00000400000000000000" charset="-122"/>
            </a:endParaRPr>
          </a:p>
          <a:p>
            <a:pPr algn="ctr"/>
            <a:r>
              <a:rPr lang="zh-CN" altLang="en-US" sz="1200" b="1" dirty="0">
                <a:solidFill>
                  <a:schemeClr val="bg1"/>
                </a:solidFill>
                <a:latin typeface="MiSans Light" panose="00000400000000000000" charset="-122"/>
                <a:ea typeface="MiSans Light" panose="00000400000000000000" charset="-122"/>
              </a:rPr>
              <a:t>意图预测</a:t>
            </a:r>
          </a:p>
        </p:txBody>
      </p:sp>
      <p:sp>
        <p:nvSpPr>
          <p:cNvPr id="42" name="文本框 41"/>
          <p:cNvSpPr txBox="1"/>
          <p:nvPr/>
        </p:nvSpPr>
        <p:spPr>
          <a:xfrm>
            <a:off x="7777531" y="4385030"/>
            <a:ext cx="2243109" cy="368300"/>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MiSans Light" panose="00000400000000000000" charset="-122"/>
                <a:ea typeface="MiSans Light" panose="00000400000000000000" charset="-122"/>
                <a:sym typeface="+mn-ea"/>
              </a:rPr>
              <a:t>④</a:t>
            </a:r>
            <a:r>
              <a:rPr lang="zh-CN" altLang="en-US" sz="1800" b="1" dirty="0">
                <a:solidFill>
                  <a:schemeClr val="bg1"/>
                </a:solidFill>
                <a:latin typeface="MiSans Light" panose="00000400000000000000" charset="-122"/>
                <a:ea typeface="MiSans Light" panose="00000400000000000000" charset="-122"/>
              </a:rPr>
              <a:t>意图预测</a:t>
            </a:r>
          </a:p>
        </p:txBody>
      </p:sp>
      <p:sp>
        <p:nvSpPr>
          <p:cNvPr id="52" name="矩形 51"/>
          <p:cNvSpPr/>
          <p:nvPr/>
        </p:nvSpPr>
        <p:spPr>
          <a:xfrm>
            <a:off x="3004547" y="2080895"/>
            <a:ext cx="3643218" cy="430720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56" name="矩形 55"/>
          <p:cNvSpPr/>
          <p:nvPr/>
        </p:nvSpPr>
        <p:spPr>
          <a:xfrm>
            <a:off x="3147237" y="3089405"/>
            <a:ext cx="1494254" cy="33917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操作件耦合度</a:t>
            </a:r>
          </a:p>
        </p:txBody>
      </p:sp>
      <p:sp>
        <p:nvSpPr>
          <p:cNvPr id="58" name="文本框 57"/>
          <p:cNvSpPr txBox="1"/>
          <p:nvPr/>
        </p:nvSpPr>
        <p:spPr>
          <a:xfrm>
            <a:off x="3064805" y="2785478"/>
            <a:ext cx="1712674" cy="307777"/>
          </a:xfrm>
          <a:prstGeom prst="rect">
            <a:avLst/>
          </a:prstGeom>
          <a:noFill/>
        </p:spPr>
        <p:txBody>
          <a:bodyPr wrap="square" rtlCol="0">
            <a:spAutoFit/>
          </a:bodyPr>
          <a:lstStyle/>
          <a:p>
            <a:pPr algn="ctr"/>
            <a:r>
              <a:rPr lang="zh-CN" altLang="en-US" sz="1400" dirty="0">
                <a:solidFill>
                  <a:schemeClr val="bg1"/>
                </a:solidFill>
                <a:latin typeface="MiSans Light" panose="00000400000000000000" charset="-122"/>
                <a:ea typeface="MiSans Light" panose="00000400000000000000" charset="-122"/>
              </a:rPr>
              <a:t>操作件层</a:t>
            </a:r>
          </a:p>
        </p:txBody>
      </p:sp>
      <p:sp>
        <p:nvSpPr>
          <p:cNvPr id="59" name="矩形 58"/>
          <p:cNvSpPr/>
          <p:nvPr/>
        </p:nvSpPr>
        <p:spPr>
          <a:xfrm>
            <a:off x="3147237" y="3538849"/>
            <a:ext cx="1494254" cy="33917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局部操作强度</a:t>
            </a:r>
          </a:p>
        </p:txBody>
      </p:sp>
      <p:sp>
        <p:nvSpPr>
          <p:cNvPr id="60" name="矩形 59"/>
          <p:cNvSpPr/>
          <p:nvPr/>
        </p:nvSpPr>
        <p:spPr>
          <a:xfrm>
            <a:off x="3154648" y="4024104"/>
            <a:ext cx="1494254" cy="339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操作件相似度</a:t>
            </a:r>
          </a:p>
        </p:txBody>
      </p:sp>
      <p:sp>
        <p:nvSpPr>
          <p:cNvPr id="1027" name="矩形 1026"/>
          <p:cNvSpPr/>
          <p:nvPr/>
        </p:nvSpPr>
        <p:spPr>
          <a:xfrm>
            <a:off x="3154648" y="4463950"/>
            <a:ext cx="1494254" cy="339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常访问操作件</a:t>
            </a:r>
          </a:p>
        </p:txBody>
      </p:sp>
      <p:sp>
        <p:nvSpPr>
          <p:cNvPr id="1029" name="矩形 1028"/>
          <p:cNvSpPr/>
          <p:nvPr/>
        </p:nvSpPr>
        <p:spPr>
          <a:xfrm>
            <a:off x="4848334" y="2782833"/>
            <a:ext cx="1704078" cy="217651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030" name="矩形 1029"/>
          <p:cNvSpPr/>
          <p:nvPr/>
        </p:nvSpPr>
        <p:spPr>
          <a:xfrm>
            <a:off x="4922171" y="3095755"/>
            <a:ext cx="1494254" cy="33917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命令调用变化</a:t>
            </a:r>
          </a:p>
        </p:txBody>
      </p:sp>
      <p:sp>
        <p:nvSpPr>
          <p:cNvPr id="1031" name="文本框 1030"/>
          <p:cNvSpPr txBox="1"/>
          <p:nvPr/>
        </p:nvSpPr>
        <p:spPr>
          <a:xfrm>
            <a:off x="4842597" y="2791828"/>
            <a:ext cx="1704078" cy="307777"/>
          </a:xfrm>
          <a:prstGeom prst="rect">
            <a:avLst/>
          </a:prstGeom>
          <a:noFill/>
        </p:spPr>
        <p:txBody>
          <a:bodyPr wrap="square" rtlCol="0">
            <a:spAutoFit/>
          </a:bodyPr>
          <a:lstStyle/>
          <a:p>
            <a:pPr algn="ctr"/>
            <a:r>
              <a:rPr lang="zh-CN" altLang="en-US" sz="1400" dirty="0">
                <a:solidFill>
                  <a:schemeClr val="bg1"/>
                </a:solidFill>
                <a:latin typeface="MiSans Light" panose="00000400000000000000" charset="-122"/>
                <a:ea typeface="MiSans Light" panose="00000400000000000000" charset="-122"/>
              </a:rPr>
              <a:t>命令层</a:t>
            </a:r>
          </a:p>
        </p:txBody>
      </p:sp>
      <p:sp>
        <p:nvSpPr>
          <p:cNvPr id="1032" name="矩形 1031"/>
          <p:cNvSpPr/>
          <p:nvPr/>
        </p:nvSpPr>
        <p:spPr>
          <a:xfrm>
            <a:off x="4922171" y="3545199"/>
            <a:ext cx="1494254" cy="33917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行为切换规律</a:t>
            </a:r>
          </a:p>
        </p:txBody>
      </p:sp>
      <p:sp>
        <p:nvSpPr>
          <p:cNvPr id="1033" name="矩形 1032"/>
          <p:cNvSpPr/>
          <p:nvPr/>
        </p:nvSpPr>
        <p:spPr>
          <a:xfrm>
            <a:off x="4929582" y="4030454"/>
            <a:ext cx="1494254" cy="339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总体操作分布</a:t>
            </a:r>
          </a:p>
        </p:txBody>
      </p:sp>
      <p:sp>
        <p:nvSpPr>
          <p:cNvPr id="1034" name="矩形 1033"/>
          <p:cNvSpPr/>
          <p:nvPr/>
        </p:nvSpPr>
        <p:spPr>
          <a:xfrm>
            <a:off x="4929582" y="4470300"/>
            <a:ext cx="1494254" cy="339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局部行为强度</a:t>
            </a:r>
          </a:p>
        </p:txBody>
      </p:sp>
      <p:sp>
        <p:nvSpPr>
          <p:cNvPr id="1035" name="矩形 1034"/>
          <p:cNvSpPr/>
          <p:nvPr/>
        </p:nvSpPr>
        <p:spPr>
          <a:xfrm>
            <a:off x="3073399" y="5035646"/>
            <a:ext cx="3473275" cy="127560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036" name="文本框 1035"/>
          <p:cNvSpPr txBox="1"/>
          <p:nvPr/>
        </p:nvSpPr>
        <p:spPr>
          <a:xfrm>
            <a:off x="3064804" y="5044641"/>
            <a:ext cx="3490795" cy="307777"/>
          </a:xfrm>
          <a:prstGeom prst="rect">
            <a:avLst/>
          </a:prstGeom>
          <a:noFill/>
        </p:spPr>
        <p:txBody>
          <a:bodyPr wrap="square" rtlCol="0">
            <a:spAutoFit/>
          </a:bodyPr>
          <a:lstStyle/>
          <a:p>
            <a:pPr algn="ctr"/>
            <a:r>
              <a:rPr lang="zh-CN" altLang="en-US" sz="1400" dirty="0">
                <a:solidFill>
                  <a:schemeClr val="bg1"/>
                </a:solidFill>
                <a:latin typeface="MiSans Light" panose="00000400000000000000" charset="-122"/>
                <a:ea typeface="MiSans Light" panose="00000400000000000000" charset="-122"/>
              </a:rPr>
              <a:t>宏观任务层</a:t>
            </a:r>
          </a:p>
        </p:txBody>
      </p:sp>
      <p:sp>
        <p:nvSpPr>
          <p:cNvPr id="1037" name="矩形 1036"/>
          <p:cNvSpPr/>
          <p:nvPr/>
        </p:nvSpPr>
        <p:spPr>
          <a:xfrm>
            <a:off x="3125186" y="5418786"/>
            <a:ext cx="1494254" cy="339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最常执行任务</a:t>
            </a:r>
          </a:p>
        </p:txBody>
      </p:sp>
      <p:sp>
        <p:nvSpPr>
          <p:cNvPr id="1038" name="矩形 1037"/>
          <p:cNvSpPr/>
          <p:nvPr/>
        </p:nvSpPr>
        <p:spPr>
          <a:xfrm>
            <a:off x="4947263" y="5418786"/>
            <a:ext cx="1494254" cy="339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任务切换规律</a:t>
            </a:r>
          </a:p>
        </p:txBody>
      </p:sp>
      <p:sp>
        <p:nvSpPr>
          <p:cNvPr id="1039" name="矩形 1038"/>
          <p:cNvSpPr/>
          <p:nvPr/>
        </p:nvSpPr>
        <p:spPr>
          <a:xfrm>
            <a:off x="3125186" y="5893791"/>
            <a:ext cx="1494254" cy="339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总体任务分布</a:t>
            </a:r>
          </a:p>
        </p:txBody>
      </p:sp>
      <p:sp>
        <p:nvSpPr>
          <p:cNvPr id="1040" name="矩形 1039"/>
          <p:cNvSpPr/>
          <p:nvPr/>
        </p:nvSpPr>
        <p:spPr>
          <a:xfrm>
            <a:off x="4947263" y="5921985"/>
            <a:ext cx="1494254" cy="33917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solidFill>
                  <a:schemeClr val="bg1"/>
                </a:solidFill>
                <a:latin typeface="Source Han Sans CN" panose="020B0500000000000000" pitchFamily="34" charset="-128"/>
                <a:ea typeface="Source Han Sans CN" panose="020B0500000000000000" pitchFamily="34" charset="-128"/>
                <a:cs typeface="MiSans Light" panose="00000400000000000000" charset="-122"/>
              </a:rPr>
              <a:t>…</a:t>
            </a:r>
          </a:p>
        </p:txBody>
      </p:sp>
      <p:sp>
        <p:nvSpPr>
          <p:cNvPr id="1042" name="左大括号 1041"/>
          <p:cNvSpPr/>
          <p:nvPr/>
        </p:nvSpPr>
        <p:spPr>
          <a:xfrm>
            <a:off x="7602773" y="2528203"/>
            <a:ext cx="174758" cy="3039934"/>
          </a:xfrm>
          <a:prstGeom prst="leftBrace">
            <a:avLst>
              <a:gd name="adj1" fmla="val 0"/>
              <a:gd name="adj2" fmla="val 50000"/>
            </a:avLst>
          </a:prstGeom>
          <a:ln w="12700">
            <a:solidFill>
              <a:schemeClr val="bg1"/>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043" name="矩形 1042"/>
          <p:cNvSpPr/>
          <p:nvPr/>
        </p:nvSpPr>
        <p:spPr>
          <a:xfrm>
            <a:off x="7777531" y="2060091"/>
            <a:ext cx="2243109" cy="220710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044" name="矩形 1043"/>
          <p:cNvSpPr/>
          <p:nvPr/>
        </p:nvSpPr>
        <p:spPr>
          <a:xfrm>
            <a:off x="7777531" y="4385030"/>
            <a:ext cx="2243109" cy="229234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MiSans Light" panose="00000400000000000000" charset="-122"/>
              <a:ea typeface="MiSans Light" panose="00000400000000000000" charset="-122"/>
            </a:endParaRPr>
          </a:p>
        </p:txBody>
      </p:sp>
      <p:cxnSp>
        <p:nvCxnSpPr>
          <p:cNvPr id="1049" name="连接符: 肘形 1048"/>
          <p:cNvCxnSpPr/>
          <p:nvPr/>
        </p:nvCxnSpPr>
        <p:spPr>
          <a:xfrm>
            <a:off x="2692858" y="4186904"/>
            <a:ext cx="5159133" cy="2376771"/>
          </a:xfrm>
          <a:prstGeom prst="bentConnector3">
            <a:avLst>
              <a:gd name="adj1" fmla="val 275"/>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55" name="矩形 1054"/>
          <p:cNvSpPr/>
          <p:nvPr/>
        </p:nvSpPr>
        <p:spPr>
          <a:xfrm>
            <a:off x="7869094" y="4941732"/>
            <a:ext cx="1383132" cy="755208"/>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bg1"/>
                </a:solidFill>
                <a:latin typeface="MiSans Light" panose="00000400000000000000" charset="-122"/>
                <a:ea typeface="MiSans Light" panose="00000400000000000000" charset="-122"/>
              </a:rPr>
              <a:t>基于状态机的</a:t>
            </a:r>
            <a:endParaRPr lang="en-US" altLang="zh-CN" sz="1200" dirty="0">
              <a:solidFill>
                <a:schemeClr val="bg1"/>
              </a:solidFill>
              <a:latin typeface="MiSans Light" panose="00000400000000000000" charset="-122"/>
              <a:ea typeface="MiSans Light" panose="00000400000000000000" charset="-122"/>
            </a:endParaRPr>
          </a:p>
          <a:p>
            <a:pPr algn="ctr"/>
            <a:r>
              <a:rPr lang="zh-CN" altLang="en-US" sz="1200" dirty="0">
                <a:solidFill>
                  <a:schemeClr val="bg1"/>
                </a:solidFill>
                <a:latin typeface="MiSans Light" panose="00000400000000000000" charset="-122"/>
                <a:ea typeface="MiSans Light" panose="00000400000000000000" charset="-122"/>
              </a:rPr>
              <a:t>宏观任务</a:t>
            </a:r>
            <a:endParaRPr lang="en-US" altLang="zh-CN" sz="1200" dirty="0">
              <a:solidFill>
                <a:schemeClr val="bg1"/>
              </a:solidFill>
              <a:latin typeface="MiSans Light" panose="00000400000000000000" charset="-122"/>
              <a:ea typeface="MiSans Light" panose="00000400000000000000" charset="-122"/>
            </a:endParaRPr>
          </a:p>
          <a:p>
            <a:pPr algn="ctr"/>
            <a:r>
              <a:rPr lang="zh-CN" altLang="en-US" sz="1200" dirty="0">
                <a:solidFill>
                  <a:schemeClr val="bg1"/>
                </a:solidFill>
                <a:latin typeface="MiSans Light" panose="00000400000000000000" charset="-122"/>
                <a:ea typeface="MiSans Light" panose="00000400000000000000" charset="-122"/>
              </a:rPr>
              <a:t>判断与预测</a:t>
            </a:r>
            <a:endParaRPr lang="en-US" altLang="zh-CN" sz="1200" dirty="0">
              <a:solidFill>
                <a:schemeClr val="bg1"/>
              </a:solidFill>
              <a:latin typeface="MiSans Light" panose="00000400000000000000" charset="-122"/>
              <a:ea typeface="MiSans Light" panose="00000400000000000000" charset="-122"/>
            </a:endParaRPr>
          </a:p>
        </p:txBody>
      </p:sp>
      <p:sp>
        <p:nvSpPr>
          <p:cNvPr id="1056" name="矩形 1055"/>
          <p:cNvSpPr/>
          <p:nvPr/>
        </p:nvSpPr>
        <p:spPr>
          <a:xfrm>
            <a:off x="7869094" y="5849603"/>
            <a:ext cx="1383132" cy="70994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bg1"/>
                </a:solidFill>
                <a:latin typeface="MiSans Light" panose="00000400000000000000" charset="-122"/>
                <a:ea typeface="MiSans Light" panose="00000400000000000000" charset="-122"/>
              </a:rPr>
              <a:t>基于行为模式的</a:t>
            </a:r>
            <a:endParaRPr lang="en-US" altLang="zh-CN" sz="1200" dirty="0">
              <a:solidFill>
                <a:schemeClr val="bg1"/>
              </a:solidFill>
              <a:latin typeface="MiSans Light" panose="00000400000000000000" charset="-122"/>
              <a:ea typeface="MiSans Light" panose="00000400000000000000" charset="-122"/>
            </a:endParaRPr>
          </a:p>
          <a:p>
            <a:pPr algn="ctr"/>
            <a:r>
              <a:rPr lang="zh-CN" altLang="en-US" sz="1200" dirty="0">
                <a:solidFill>
                  <a:schemeClr val="bg1"/>
                </a:solidFill>
                <a:latin typeface="MiSans Light" panose="00000400000000000000" charset="-122"/>
                <a:ea typeface="MiSans Light" panose="00000400000000000000" charset="-122"/>
              </a:rPr>
              <a:t>未来操作件检索</a:t>
            </a:r>
            <a:endParaRPr lang="en-US" altLang="zh-CN" sz="1200" dirty="0">
              <a:solidFill>
                <a:schemeClr val="bg1"/>
              </a:solidFill>
              <a:latin typeface="MiSans Light" panose="00000400000000000000" charset="-122"/>
              <a:ea typeface="MiSans Light" panose="00000400000000000000" charset="-122"/>
            </a:endParaRPr>
          </a:p>
        </p:txBody>
      </p:sp>
      <p:sp>
        <p:nvSpPr>
          <p:cNvPr id="1057" name="矩形 1056"/>
          <p:cNvSpPr/>
          <p:nvPr/>
        </p:nvSpPr>
        <p:spPr>
          <a:xfrm>
            <a:off x="9249735" y="4941732"/>
            <a:ext cx="697352" cy="755208"/>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状态机</a:t>
            </a:r>
          </a:p>
        </p:txBody>
      </p:sp>
      <p:sp>
        <p:nvSpPr>
          <p:cNvPr id="1058" name="矩形 1057"/>
          <p:cNvSpPr/>
          <p:nvPr/>
        </p:nvSpPr>
        <p:spPr>
          <a:xfrm>
            <a:off x="9249735" y="5853731"/>
            <a:ext cx="697352" cy="70994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检索</a:t>
            </a:r>
            <a:endParaRPr lang="en-US" altLang="zh-CN" sz="1200" b="1" dirty="0">
              <a:solidFill>
                <a:schemeClr val="bg1"/>
              </a:solidFill>
              <a:latin typeface="MiSans Light" panose="00000400000000000000" charset="-122"/>
              <a:ea typeface="MiSans Light" panose="00000400000000000000" charset="-122"/>
            </a:endParaRPr>
          </a:p>
          <a:p>
            <a:pPr algn="ctr"/>
            <a:r>
              <a:rPr lang="zh-CN" altLang="en-US" sz="1200" b="1" dirty="0">
                <a:solidFill>
                  <a:schemeClr val="bg1"/>
                </a:solidFill>
                <a:latin typeface="MiSans Light" panose="00000400000000000000" charset="-122"/>
                <a:ea typeface="MiSans Light" panose="00000400000000000000" charset="-122"/>
              </a:rPr>
              <a:t>模型</a:t>
            </a:r>
            <a:endParaRPr lang="en-US" altLang="zh-CN" sz="1200" b="1" dirty="0">
              <a:solidFill>
                <a:schemeClr val="bg1"/>
              </a:solidFill>
              <a:latin typeface="MiSans Light" panose="00000400000000000000" charset="-122"/>
              <a:ea typeface="MiSans Light" panose="00000400000000000000" charset="-122"/>
            </a:endParaRPr>
          </a:p>
        </p:txBody>
      </p:sp>
      <p:pic>
        <p:nvPicPr>
          <p:cNvPr id="2" name="图形 1" descr="云 纯色填充"/>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59454" y="2367523"/>
            <a:ext cx="494325" cy="494325"/>
          </a:xfrm>
          <a:prstGeom prst="rect">
            <a:avLst/>
          </a:prstGeom>
        </p:spPr>
      </p:pic>
      <p:sp>
        <p:nvSpPr>
          <p:cNvPr id="7" name="矩形: 圆角 6"/>
          <p:cNvSpPr/>
          <p:nvPr/>
        </p:nvSpPr>
        <p:spPr>
          <a:xfrm>
            <a:off x="6875603" y="2850993"/>
            <a:ext cx="675100" cy="469364"/>
          </a:xfrm>
          <a:prstGeom prst="roundRect">
            <a:avLst>
              <a:gd name="adj"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同型</a:t>
            </a:r>
            <a:endParaRPr lang="en-US" altLang="zh-CN" sz="1200" b="1" dirty="0">
              <a:solidFill>
                <a:schemeClr val="bg1"/>
              </a:solidFill>
              <a:latin typeface="MiSans Light" panose="00000400000000000000" charset="-122"/>
              <a:ea typeface="MiSans Light" panose="00000400000000000000" charset="-122"/>
            </a:endParaRPr>
          </a:p>
          <a:p>
            <a:pPr algn="ctr"/>
            <a:r>
              <a:rPr lang="zh-CN" altLang="en-US" sz="1200" b="1" dirty="0">
                <a:solidFill>
                  <a:schemeClr val="bg1"/>
                </a:solidFill>
                <a:latin typeface="MiSans Light" panose="00000400000000000000" charset="-122"/>
                <a:ea typeface="MiSans Light" panose="00000400000000000000" charset="-122"/>
              </a:rPr>
              <a:t>开发者</a:t>
            </a:r>
            <a:endParaRPr lang="en-US" altLang="zh-CN" sz="1200" b="1" dirty="0">
              <a:solidFill>
                <a:schemeClr val="bg1"/>
              </a:solidFill>
              <a:latin typeface="MiSans Light" panose="00000400000000000000" charset="-122"/>
              <a:ea typeface="MiSans Light" panose="00000400000000000000" charset="-122"/>
            </a:endParaRPr>
          </a:p>
        </p:txBody>
      </p:sp>
      <p:grpSp>
        <p:nvGrpSpPr>
          <p:cNvPr id="10" name="组合 9"/>
          <p:cNvGrpSpPr/>
          <p:nvPr/>
        </p:nvGrpSpPr>
        <p:grpSpPr>
          <a:xfrm>
            <a:off x="10488155" y="2387103"/>
            <a:ext cx="1314828" cy="1242780"/>
            <a:chOff x="442960" y="3057243"/>
            <a:chExt cx="1314828" cy="1242780"/>
          </a:xfrm>
        </p:grpSpPr>
        <p:sp>
          <p:nvSpPr>
            <p:cNvPr id="11" name="弦形 10"/>
            <p:cNvSpPr/>
            <p:nvPr/>
          </p:nvSpPr>
          <p:spPr>
            <a:xfrm rot="2700000">
              <a:off x="451022" y="3049181"/>
              <a:ext cx="1241514" cy="1257638"/>
            </a:xfrm>
            <a:prstGeom prst="chord">
              <a:avLst>
                <a:gd name="adj1" fmla="val 2700000"/>
                <a:gd name="adj2" fmla="val 13504403"/>
              </a:avLst>
            </a:prstGeom>
            <a:noFill/>
            <a:ln w="9525" cap="flat" cmpd="sng" algn="ctr">
              <a:solidFill>
                <a:srgbClr val="4874C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dirty="0">
                <a:latin typeface="MiSans Light" panose="00000400000000000000" charset="-122"/>
                <a:ea typeface="MiSans Light" panose="00000400000000000000" charset="-122"/>
              </a:endParaRPr>
            </a:p>
          </p:txBody>
        </p:sp>
        <p:sp>
          <p:nvSpPr>
            <p:cNvPr id="12" name="弦形 11"/>
            <p:cNvSpPr/>
            <p:nvPr/>
          </p:nvSpPr>
          <p:spPr>
            <a:xfrm rot="13500000">
              <a:off x="514240" y="3056475"/>
              <a:ext cx="1235525" cy="1251571"/>
            </a:xfrm>
            <a:prstGeom prst="chord">
              <a:avLst>
                <a:gd name="adj1" fmla="val 2700000"/>
                <a:gd name="adj2" fmla="val 13504403"/>
              </a:avLst>
            </a:prstGeom>
            <a:noFill/>
            <a:ln w="9525" cap="flat" cmpd="sng" algn="ctr">
              <a:solidFill>
                <a:srgbClr val="4874C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8" name="文本框 17"/>
            <p:cNvSpPr txBox="1"/>
            <p:nvPr/>
          </p:nvSpPr>
          <p:spPr>
            <a:xfrm>
              <a:off x="474204" y="3498062"/>
              <a:ext cx="604653"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zh-CN" altLang="en-US" sz="1600" b="1" dirty="0">
                  <a:solidFill>
                    <a:schemeClr val="bg1"/>
                  </a:solidFill>
                  <a:latin typeface="MiSans Light" panose="00000400000000000000" charset="-122"/>
                  <a:ea typeface="MiSans Light" panose="00000400000000000000" charset="-122"/>
                </a:rPr>
                <a:t>优势</a:t>
              </a:r>
              <a:endParaRPr lang="en-US" altLang="zh-CN" sz="1600" b="1" dirty="0">
                <a:solidFill>
                  <a:schemeClr val="bg1"/>
                </a:solidFill>
                <a:latin typeface="MiSans Light" panose="00000400000000000000" charset="-122"/>
                <a:ea typeface="MiSans Light" panose="00000400000000000000" charset="-122"/>
              </a:endParaRPr>
            </a:p>
            <a:p>
              <a:r>
                <a:rPr lang="zh-CN" altLang="en-US" sz="1600" b="1" dirty="0">
                  <a:solidFill>
                    <a:schemeClr val="bg1"/>
                  </a:solidFill>
                  <a:latin typeface="MiSans Light" panose="00000400000000000000" charset="-122"/>
                  <a:ea typeface="MiSans Light" panose="00000400000000000000" charset="-122"/>
                </a:rPr>
                <a:t>劣势</a:t>
              </a:r>
            </a:p>
          </p:txBody>
        </p:sp>
        <p:sp>
          <p:nvSpPr>
            <p:cNvPr id="22" name="文本框 21"/>
            <p:cNvSpPr txBox="1"/>
            <p:nvPr/>
          </p:nvSpPr>
          <p:spPr>
            <a:xfrm>
              <a:off x="1116538" y="3493334"/>
              <a:ext cx="604653" cy="584775"/>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rtlCol="0">
              <a:spAutoFit/>
            </a:bodyPr>
            <a:lstStyle/>
            <a:p>
              <a:r>
                <a:rPr lang="zh-CN" altLang="en-US" sz="1600" b="1" dirty="0">
                  <a:solidFill>
                    <a:schemeClr val="bg1"/>
                  </a:solidFill>
                  <a:latin typeface="MiSans Light" panose="00000400000000000000" charset="-122"/>
                  <a:ea typeface="MiSans Light" panose="00000400000000000000" charset="-122"/>
                </a:rPr>
                <a:t>提升</a:t>
              </a:r>
              <a:endParaRPr lang="en-US" altLang="zh-CN" sz="1600" b="1" dirty="0">
                <a:solidFill>
                  <a:schemeClr val="bg1"/>
                </a:solidFill>
                <a:latin typeface="MiSans Light" panose="00000400000000000000" charset="-122"/>
                <a:ea typeface="MiSans Light" panose="00000400000000000000" charset="-122"/>
              </a:endParaRPr>
            </a:p>
            <a:p>
              <a:r>
                <a:rPr lang="zh-CN" altLang="en-US" sz="1600" b="1" dirty="0">
                  <a:solidFill>
                    <a:schemeClr val="bg1"/>
                  </a:solidFill>
                  <a:latin typeface="MiSans Light" panose="00000400000000000000" charset="-122"/>
                  <a:ea typeface="MiSans Light" panose="00000400000000000000" charset="-122"/>
                </a:rPr>
                <a:t>建议</a:t>
              </a:r>
            </a:p>
          </p:txBody>
        </p:sp>
      </p:grpSp>
      <p:sp>
        <p:nvSpPr>
          <p:cNvPr id="28" name="矩形 27"/>
          <p:cNvSpPr/>
          <p:nvPr/>
        </p:nvSpPr>
        <p:spPr>
          <a:xfrm>
            <a:off x="10456945" y="2359531"/>
            <a:ext cx="1380505" cy="436033"/>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开发者</a:t>
            </a:r>
            <a:endParaRPr lang="en-US" altLang="zh-CN" sz="1200" b="1" dirty="0">
              <a:solidFill>
                <a:schemeClr val="bg1"/>
              </a:solidFill>
              <a:latin typeface="MiSans Light" panose="00000400000000000000" charset="-122"/>
              <a:ea typeface="MiSans Light" panose="00000400000000000000" charset="-122"/>
            </a:endParaRPr>
          </a:p>
          <a:p>
            <a:pPr algn="ctr"/>
            <a:r>
              <a:rPr lang="zh-CN" altLang="en-US" sz="1200" b="1" dirty="0">
                <a:solidFill>
                  <a:schemeClr val="bg1"/>
                </a:solidFill>
                <a:latin typeface="MiSans Light" panose="00000400000000000000" charset="-122"/>
                <a:ea typeface="MiSans Light" panose="00000400000000000000" charset="-122"/>
              </a:rPr>
              <a:t>能力水平</a:t>
            </a:r>
          </a:p>
        </p:txBody>
      </p:sp>
      <p:sp>
        <p:nvSpPr>
          <p:cNvPr id="41" name="矩形 40"/>
          <p:cNvSpPr/>
          <p:nvPr/>
        </p:nvSpPr>
        <p:spPr>
          <a:xfrm>
            <a:off x="7851991" y="2554416"/>
            <a:ext cx="975178" cy="3707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bg1"/>
                </a:solidFill>
                <a:latin typeface="MiSans Light" panose="00000400000000000000" charset="-122"/>
                <a:ea typeface="MiSans Light" panose="00000400000000000000" charset="-122"/>
              </a:rPr>
              <a:t>项目熟悉度</a:t>
            </a:r>
          </a:p>
        </p:txBody>
      </p:sp>
      <p:sp>
        <p:nvSpPr>
          <p:cNvPr id="43" name="矩形 42"/>
          <p:cNvSpPr/>
          <p:nvPr/>
        </p:nvSpPr>
        <p:spPr>
          <a:xfrm>
            <a:off x="7857191" y="2990766"/>
            <a:ext cx="975178" cy="3707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bg1"/>
                </a:solidFill>
                <a:latin typeface="MiSans Light" panose="00000400000000000000" charset="-122"/>
                <a:ea typeface="MiSans Light" panose="00000400000000000000" charset="-122"/>
              </a:rPr>
              <a:t>编码速度</a:t>
            </a:r>
          </a:p>
        </p:txBody>
      </p:sp>
      <p:sp>
        <p:nvSpPr>
          <p:cNvPr id="44" name="矩形 43"/>
          <p:cNvSpPr/>
          <p:nvPr/>
        </p:nvSpPr>
        <p:spPr>
          <a:xfrm>
            <a:off x="7891094" y="3838732"/>
            <a:ext cx="1994313" cy="3707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bg1"/>
                </a:solidFill>
                <a:latin typeface="MiSans Light" panose="00000400000000000000" charset="-122"/>
                <a:ea typeface="MiSans Light" panose="00000400000000000000" charset="-122"/>
              </a:rPr>
              <a:t>错误分析和处理能力</a:t>
            </a:r>
          </a:p>
        </p:txBody>
      </p:sp>
      <p:sp>
        <p:nvSpPr>
          <p:cNvPr id="45" name="矩形 44"/>
          <p:cNvSpPr/>
          <p:nvPr/>
        </p:nvSpPr>
        <p:spPr>
          <a:xfrm>
            <a:off x="7885241" y="3402382"/>
            <a:ext cx="1994313" cy="3707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bg1"/>
                </a:solidFill>
                <a:latin typeface="MiSans Light" panose="00000400000000000000" charset="-122"/>
                <a:ea typeface="MiSans Light" panose="00000400000000000000" charset="-122"/>
              </a:rPr>
              <a:t>独立编码和文档依赖</a:t>
            </a:r>
          </a:p>
        </p:txBody>
      </p:sp>
      <p:sp>
        <p:nvSpPr>
          <p:cNvPr id="46" name="矩形 45"/>
          <p:cNvSpPr/>
          <p:nvPr/>
        </p:nvSpPr>
        <p:spPr>
          <a:xfrm>
            <a:off x="8907297" y="2550032"/>
            <a:ext cx="975178" cy="3707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bg1"/>
                </a:solidFill>
                <a:latin typeface="MiSans Light" panose="00000400000000000000" charset="-122"/>
                <a:ea typeface="MiSans Light" panose="00000400000000000000" charset="-122"/>
              </a:rPr>
              <a:t>技术领域</a:t>
            </a:r>
          </a:p>
        </p:txBody>
      </p:sp>
      <p:sp>
        <p:nvSpPr>
          <p:cNvPr id="47" name="矩形 46"/>
          <p:cNvSpPr/>
          <p:nvPr/>
        </p:nvSpPr>
        <p:spPr>
          <a:xfrm>
            <a:off x="8904376" y="2983775"/>
            <a:ext cx="975178" cy="37074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bg1"/>
                </a:solidFill>
                <a:latin typeface="MiSans Light" panose="00000400000000000000" charset="-122"/>
                <a:ea typeface="MiSans Light" panose="00000400000000000000" charset="-122"/>
              </a:rPr>
              <a:t>技术熟悉度</a:t>
            </a:r>
          </a:p>
        </p:txBody>
      </p:sp>
      <p:sp>
        <p:nvSpPr>
          <p:cNvPr id="51" name="文本框 50"/>
          <p:cNvSpPr txBox="1"/>
          <p:nvPr/>
        </p:nvSpPr>
        <p:spPr>
          <a:xfrm>
            <a:off x="107116" y="1058422"/>
            <a:ext cx="11824970" cy="1062990"/>
          </a:xfrm>
          <a:prstGeom prst="rect">
            <a:avLst/>
          </a:prstGeom>
          <a:noFill/>
        </p:spPr>
        <p:txBody>
          <a:bodyPr wrap="square" rtlCol="0">
            <a:noAutofit/>
          </a:bodyPr>
          <a:lstStyle/>
          <a:p>
            <a:pPr marL="0" lvl="1" algn="just">
              <a:lnSpc>
                <a:spcPct val="150000"/>
              </a:lnSpc>
            </a:pPr>
            <a:r>
              <a:rPr lang="zh-CN" altLang="en-US" dirty="0">
                <a:solidFill>
                  <a:schemeClr val="bg1"/>
                </a:solidFill>
                <a:latin typeface="MiSans Light" panose="00000400000000000000" charset="-122"/>
                <a:ea typeface="MiSans Light" panose="00000400000000000000" charset="-122"/>
                <a:cs typeface="MiSans Light" panose="00000400000000000000" charset="-122"/>
              </a:rPr>
              <a:t>从</a:t>
            </a:r>
            <a:r>
              <a:rPr lang="en-US" altLang="zh-CN"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dirty="0">
                <a:solidFill>
                  <a:schemeClr val="bg1"/>
                </a:solidFill>
                <a:latin typeface="MiSans Light" panose="00000400000000000000" charset="-122"/>
                <a:ea typeface="MiSans Light" panose="00000400000000000000" charset="-122"/>
                <a:cs typeface="MiSans Light" panose="00000400000000000000" charset="-122"/>
              </a:rPr>
              <a:t>实时收集开发者动作，建立行为模型。分析行为模式以预测开发者未来操作。基于状态机模型、行为模式计算开发者当前所处任务、预测未来任务，基于以上特征计算开发者技术能力，同型开发者比较优劣势分析。</a:t>
            </a:r>
          </a:p>
        </p:txBody>
      </p:sp>
      <p:pic>
        <p:nvPicPr>
          <p:cNvPr id="61" name="图片 60"/>
          <p:cNvPicPr>
            <a:picLocks noChangeAspect="1"/>
          </p:cNvPicPr>
          <p:nvPr/>
        </p:nvPicPr>
        <p:blipFill>
          <a:blip r:embed="rId9" cstate="screen"/>
          <a:stretch>
            <a:fillRect/>
          </a:stretch>
        </p:blipFill>
        <p:spPr>
          <a:xfrm>
            <a:off x="208307" y="2114154"/>
            <a:ext cx="609285" cy="602145"/>
          </a:xfrm>
          <a:prstGeom prst="rect">
            <a:avLst/>
          </a:prstGeom>
        </p:spPr>
      </p:pic>
      <p:pic>
        <p:nvPicPr>
          <p:cNvPr id="63" name="图片 62"/>
          <p:cNvPicPr>
            <a:picLocks noChangeAspect="1"/>
          </p:cNvPicPr>
          <p:nvPr/>
        </p:nvPicPr>
        <p:blipFill>
          <a:blip r:embed="rId10" cstate="screen"/>
          <a:stretch>
            <a:fillRect/>
          </a:stretch>
        </p:blipFill>
        <p:spPr>
          <a:xfrm>
            <a:off x="866546" y="2175546"/>
            <a:ext cx="554160" cy="519525"/>
          </a:xfrm>
          <a:prstGeom prst="rect">
            <a:avLst/>
          </a:prstGeom>
        </p:spPr>
      </p:pic>
      <p:sp>
        <p:nvSpPr>
          <p:cNvPr id="1025" name="矩形 1024"/>
          <p:cNvSpPr/>
          <p:nvPr/>
        </p:nvSpPr>
        <p:spPr>
          <a:xfrm>
            <a:off x="10437577" y="4516967"/>
            <a:ext cx="1380505" cy="436033"/>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开发者</a:t>
            </a:r>
            <a:endParaRPr lang="en-US" altLang="zh-CN" sz="1200" b="1" dirty="0">
              <a:solidFill>
                <a:schemeClr val="bg1"/>
              </a:solidFill>
              <a:latin typeface="MiSans Light" panose="00000400000000000000" charset="-122"/>
              <a:ea typeface="MiSans Light" panose="00000400000000000000" charset="-122"/>
            </a:endParaRPr>
          </a:p>
          <a:p>
            <a:pPr algn="ctr"/>
            <a:r>
              <a:rPr lang="zh-CN" altLang="en-US" sz="1200" b="1" dirty="0">
                <a:solidFill>
                  <a:schemeClr val="bg1"/>
                </a:solidFill>
                <a:latin typeface="MiSans Light" panose="00000400000000000000" charset="-122"/>
                <a:ea typeface="MiSans Light" panose="00000400000000000000" charset="-122"/>
              </a:rPr>
              <a:t>宏观任务</a:t>
            </a:r>
          </a:p>
        </p:txBody>
      </p:sp>
      <p:sp>
        <p:nvSpPr>
          <p:cNvPr id="1028" name="矩形 1027"/>
          <p:cNvSpPr/>
          <p:nvPr/>
        </p:nvSpPr>
        <p:spPr>
          <a:xfrm>
            <a:off x="10437577" y="4960274"/>
            <a:ext cx="697259" cy="267262"/>
          </a:xfrm>
          <a:prstGeom prst="rect">
            <a:avLst/>
          </a:prstGeom>
          <a:noFill/>
          <a:ln w="9525" cap="flat" cmpd="sng" algn="ctr">
            <a:solidFill>
              <a:srgbClr val="4874C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当前</a:t>
            </a:r>
          </a:p>
        </p:txBody>
      </p:sp>
      <p:sp>
        <p:nvSpPr>
          <p:cNvPr id="1048" name="矩形 1047"/>
          <p:cNvSpPr/>
          <p:nvPr/>
        </p:nvSpPr>
        <p:spPr>
          <a:xfrm>
            <a:off x="11134836" y="4957182"/>
            <a:ext cx="680349" cy="267262"/>
          </a:xfrm>
          <a:prstGeom prst="rect">
            <a:avLst/>
          </a:prstGeom>
          <a:noFill/>
          <a:ln w="9525" cap="flat" cmpd="sng" algn="ctr">
            <a:solidFill>
              <a:srgbClr val="4874CB"/>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预测</a:t>
            </a:r>
          </a:p>
        </p:txBody>
      </p:sp>
      <p:sp>
        <p:nvSpPr>
          <p:cNvPr id="1052" name="文本框 1051"/>
          <p:cNvSpPr txBox="1"/>
          <p:nvPr/>
        </p:nvSpPr>
        <p:spPr>
          <a:xfrm>
            <a:off x="1407108" y="6172146"/>
            <a:ext cx="1107996" cy="276999"/>
          </a:xfrm>
          <a:prstGeom prst="rect">
            <a:avLst/>
          </a:prstGeom>
          <a:noFill/>
        </p:spPr>
        <p:txBody>
          <a:bodyPr wrap="none" rtlCol="0">
            <a:spAutoFit/>
          </a:bodyPr>
          <a:lstStyle/>
          <a:p>
            <a:pPr algn="ctr"/>
            <a:r>
              <a:rPr lang="zh-CN" altLang="en-US" sz="1200" dirty="0">
                <a:solidFill>
                  <a:schemeClr val="bg1"/>
                </a:solidFill>
                <a:latin typeface="MiSans Light" panose="00000400000000000000" charset="-122"/>
                <a:ea typeface="MiSans Light" panose="00000400000000000000" charset="-122"/>
              </a:rPr>
              <a:t>提供任务记录</a:t>
            </a:r>
          </a:p>
        </p:txBody>
      </p:sp>
      <p:sp>
        <p:nvSpPr>
          <p:cNvPr id="1053" name="文本框 1052"/>
          <p:cNvSpPr txBox="1"/>
          <p:nvPr/>
        </p:nvSpPr>
        <p:spPr>
          <a:xfrm>
            <a:off x="6753955" y="6556156"/>
            <a:ext cx="954107" cy="276999"/>
          </a:xfrm>
          <a:prstGeom prst="rect">
            <a:avLst/>
          </a:prstGeom>
          <a:noFill/>
        </p:spPr>
        <p:txBody>
          <a:bodyPr wrap="none" rtlCol="0">
            <a:spAutoFit/>
          </a:bodyPr>
          <a:lstStyle/>
          <a:p>
            <a:pPr algn="ctr"/>
            <a:r>
              <a:rPr lang="zh-CN" altLang="en-US" sz="1200" dirty="0">
                <a:solidFill>
                  <a:schemeClr val="bg1"/>
                </a:solidFill>
                <a:latin typeface="MiSans Light" panose="00000400000000000000" charset="-122"/>
                <a:ea typeface="MiSans Light" panose="00000400000000000000" charset="-122"/>
              </a:rPr>
              <a:t>提供检索源</a:t>
            </a:r>
          </a:p>
        </p:txBody>
      </p:sp>
      <p:sp>
        <p:nvSpPr>
          <p:cNvPr id="1054" name="矩形 1053"/>
          <p:cNvSpPr/>
          <p:nvPr/>
        </p:nvSpPr>
        <p:spPr>
          <a:xfrm>
            <a:off x="10225697" y="2069052"/>
            <a:ext cx="1833453" cy="1708826"/>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059" name="文本框 1058"/>
          <p:cNvSpPr txBox="1"/>
          <p:nvPr/>
        </p:nvSpPr>
        <p:spPr>
          <a:xfrm>
            <a:off x="10298600" y="2041924"/>
            <a:ext cx="1711364" cy="276999"/>
          </a:xfrm>
          <a:prstGeom prst="rect">
            <a:avLst/>
          </a:prstGeom>
          <a:noFill/>
        </p:spPr>
        <p:txBody>
          <a:bodyPr wrap="square" rtlCol="0">
            <a:spAutoFit/>
          </a:bodyPr>
          <a:lstStyle/>
          <a:p>
            <a:pPr algn="ctr"/>
            <a:r>
              <a:rPr lang="zh-CN" altLang="en-US" sz="1200" dirty="0">
                <a:solidFill>
                  <a:schemeClr val="bg1"/>
                </a:solidFill>
                <a:latin typeface="MiSans Light" panose="00000400000000000000" charset="-122"/>
                <a:ea typeface="MiSans Light" panose="00000400000000000000" charset="-122"/>
              </a:rPr>
              <a:t>反馈开发者</a:t>
            </a:r>
          </a:p>
        </p:txBody>
      </p:sp>
      <p:sp>
        <p:nvSpPr>
          <p:cNvPr id="1060" name="矩形 1059"/>
          <p:cNvSpPr/>
          <p:nvPr/>
        </p:nvSpPr>
        <p:spPr>
          <a:xfrm>
            <a:off x="10225697" y="3841625"/>
            <a:ext cx="1841682" cy="2835754"/>
          </a:xfrm>
          <a:prstGeom prst="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061" name="文本框 1060"/>
          <p:cNvSpPr txBox="1"/>
          <p:nvPr/>
        </p:nvSpPr>
        <p:spPr>
          <a:xfrm>
            <a:off x="10196133" y="3837780"/>
            <a:ext cx="1841682" cy="276999"/>
          </a:xfrm>
          <a:prstGeom prst="rect">
            <a:avLst/>
          </a:prstGeom>
          <a:noFill/>
        </p:spPr>
        <p:txBody>
          <a:bodyPr wrap="square" rtlCol="0">
            <a:spAutoFit/>
          </a:bodyPr>
          <a:lstStyle/>
          <a:p>
            <a:pPr algn="ctr"/>
            <a:r>
              <a:rPr lang="zh-CN" altLang="en-US" sz="1200" dirty="0">
                <a:solidFill>
                  <a:schemeClr val="bg1"/>
                </a:solidFill>
                <a:latin typeface="MiSans Light" panose="00000400000000000000" charset="-122"/>
                <a:ea typeface="MiSans Light" panose="00000400000000000000" charset="-122"/>
              </a:rPr>
              <a:t>反馈智能体</a:t>
            </a:r>
          </a:p>
        </p:txBody>
      </p:sp>
      <p:sp>
        <p:nvSpPr>
          <p:cNvPr id="3" name="矩形 2"/>
          <p:cNvSpPr/>
          <p:nvPr/>
        </p:nvSpPr>
        <p:spPr>
          <a:xfrm>
            <a:off x="334645" y="3758565"/>
            <a:ext cx="2086610" cy="1791335"/>
          </a:xfrm>
          <a:prstGeom prst="rect">
            <a:avLst/>
          </a:prstGeom>
          <a:solidFill>
            <a:schemeClr val="accent1"/>
          </a:solidFill>
          <a:ln>
            <a:solidFill>
              <a:schemeClr val="accent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b="1" dirty="0">
                <a:solidFill>
                  <a:schemeClr val="bg1"/>
                </a:solidFill>
                <a:latin typeface="MiSans Light" panose="00000400000000000000" charset="-122"/>
                <a:ea typeface="MiSans Light" panose="00000400000000000000" charset="-122"/>
              </a:rPr>
              <a:t>①开发者行为模型</a:t>
            </a:r>
          </a:p>
        </p:txBody>
      </p:sp>
      <p:sp>
        <p:nvSpPr>
          <p:cNvPr id="48" name="矩形: 圆角 47"/>
          <p:cNvSpPr/>
          <p:nvPr/>
        </p:nvSpPr>
        <p:spPr>
          <a:xfrm>
            <a:off x="675993" y="4233115"/>
            <a:ext cx="1418091"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solidFill>
                  <a:schemeClr val="bg1"/>
                </a:solidFill>
                <a:latin typeface="MiSans Light" panose="00000400000000000000" charset="-122"/>
                <a:ea typeface="MiSans Light" panose="00000400000000000000" charset="-122"/>
              </a:rPr>
              <a:t>任务</a:t>
            </a:r>
          </a:p>
        </p:txBody>
      </p:sp>
      <p:sp>
        <p:nvSpPr>
          <p:cNvPr id="49" name="矩形: 圆角 48"/>
          <p:cNvSpPr/>
          <p:nvPr/>
        </p:nvSpPr>
        <p:spPr>
          <a:xfrm>
            <a:off x="675993" y="5100271"/>
            <a:ext cx="1418091"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dirty="0">
                <a:solidFill>
                  <a:schemeClr val="bg1"/>
                </a:solidFill>
                <a:latin typeface="MiSans Light" panose="00000400000000000000" charset="-122"/>
                <a:ea typeface="MiSans Light" panose="00000400000000000000" charset="-122"/>
                <a:cs typeface="MiSans Light" panose="00000400000000000000" charset="-122"/>
              </a:rPr>
              <a:t>IDE </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命令</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53" name="矩形: 圆角 52"/>
          <p:cNvSpPr/>
          <p:nvPr/>
        </p:nvSpPr>
        <p:spPr>
          <a:xfrm>
            <a:off x="675992" y="4659570"/>
            <a:ext cx="1418091"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solidFill>
                  <a:schemeClr val="bg1"/>
                </a:solidFill>
                <a:latin typeface="MiSans Light" panose="00000400000000000000" charset="-122"/>
                <a:ea typeface="MiSans Light" panose="00000400000000000000" charset="-122"/>
              </a:rPr>
              <a:t>操作的工件</a:t>
            </a:r>
          </a:p>
        </p:txBody>
      </p:sp>
      <p:cxnSp>
        <p:nvCxnSpPr>
          <p:cNvPr id="25" name="连接符: 肘形 24"/>
          <p:cNvCxnSpPr>
            <a:stCxn id="1055" idx="1"/>
            <a:endCxn id="3" idx="2"/>
          </p:cNvCxnSpPr>
          <p:nvPr/>
        </p:nvCxnSpPr>
        <p:spPr>
          <a:xfrm rot="10800000" flipV="1">
            <a:off x="1377950" y="5319395"/>
            <a:ext cx="6490970" cy="230505"/>
          </a:xfrm>
          <a:prstGeom prst="bentConnector4">
            <a:avLst>
              <a:gd name="adj1" fmla="val 16405"/>
              <a:gd name="adj2" fmla="val 586758"/>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62" name="矩形 1061"/>
          <p:cNvSpPr/>
          <p:nvPr/>
        </p:nvSpPr>
        <p:spPr>
          <a:xfrm>
            <a:off x="10433692" y="4134793"/>
            <a:ext cx="1380505" cy="295926"/>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开发者画像</a:t>
            </a:r>
          </a:p>
        </p:txBody>
      </p:sp>
      <p:cxnSp>
        <p:nvCxnSpPr>
          <p:cNvPr id="27" name="直接箭头连接符 26"/>
          <p:cNvCxnSpPr/>
          <p:nvPr/>
        </p:nvCxnSpPr>
        <p:spPr>
          <a:xfrm>
            <a:off x="2421483" y="4186904"/>
            <a:ext cx="65191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6" idx="1"/>
          </p:cNvCxnSpPr>
          <p:nvPr/>
        </p:nvCxnSpPr>
        <p:spPr>
          <a:xfrm>
            <a:off x="6642016" y="4024104"/>
            <a:ext cx="220439" cy="63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endCxn id="28" idx="1"/>
          </p:cNvCxnSpPr>
          <p:nvPr/>
        </p:nvCxnSpPr>
        <p:spPr>
          <a:xfrm>
            <a:off x="10020640" y="2577548"/>
            <a:ext cx="436305"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10002591" y="4204699"/>
            <a:ext cx="431101" cy="477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51" name="直接箭头连接符 1050"/>
          <p:cNvCxnSpPr>
            <a:endCxn id="1028" idx="1"/>
          </p:cNvCxnSpPr>
          <p:nvPr/>
        </p:nvCxnSpPr>
        <p:spPr>
          <a:xfrm>
            <a:off x="9967889" y="5093905"/>
            <a:ext cx="4696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66" name="直接箭头连接符 1065"/>
          <p:cNvCxnSpPr/>
          <p:nvPr/>
        </p:nvCxnSpPr>
        <p:spPr>
          <a:xfrm>
            <a:off x="9947087" y="5989311"/>
            <a:ext cx="46968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208307" y="736275"/>
            <a:ext cx="8370058"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dirty="0">
                <a:solidFill>
                  <a:schemeClr val="bg1"/>
                </a:solidFill>
                <a:latin typeface="MiSans Light" panose="00000400000000000000" charset="-122"/>
                <a:ea typeface="MiSans Light" panose="00000400000000000000" charset="-122"/>
                <a:cs typeface="MiSans Light" panose="00000400000000000000" charset="-122"/>
              </a:rPr>
              <a:t>如何利用</a:t>
            </a:r>
            <a:r>
              <a:rPr lang="en-US" altLang="zh-CN"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dirty="0">
                <a:solidFill>
                  <a:schemeClr val="bg1"/>
                </a:solidFill>
                <a:latin typeface="MiSans Light" panose="00000400000000000000" charset="-122"/>
                <a:ea typeface="MiSans Light" panose="00000400000000000000" charset="-122"/>
                <a:cs typeface="MiSans Light" panose="00000400000000000000" charset="-122"/>
              </a:rPr>
              <a:t>内数据，提取开发者相关特征，预测开发者行为，实现模拟开发者？</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文本框 88"/>
          <p:cNvSpPr txBox="1"/>
          <p:nvPr/>
        </p:nvSpPr>
        <p:spPr>
          <a:xfrm>
            <a:off x="175024" y="1418771"/>
            <a:ext cx="2256288" cy="506730"/>
          </a:xfrm>
          <a:prstGeom prst="rect">
            <a:avLst/>
          </a:prstGeom>
          <a:noFill/>
        </p:spPr>
        <p:txBody>
          <a:bodyPr wrap="square" rtlCol="0">
            <a:spAutoFit/>
          </a:bodyPr>
          <a:lstStyle/>
          <a:p>
            <a:pPr>
              <a:lnSpc>
                <a:spcPct val="150000"/>
              </a:lnSpc>
            </a:pPr>
            <a:r>
              <a:rPr lang="zh-CN" altLang="en-US" dirty="0">
                <a:solidFill>
                  <a:schemeClr val="bg1"/>
                </a:solidFill>
                <a:latin typeface="MiSans Light" panose="00000400000000000000" charset="-122"/>
                <a:ea typeface="MiSans Light" panose="00000400000000000000" charset="-122"/>
              </a:rPr>
              <a:t>建立开发者行为模型：</a:t>
            </a:r>
          </a:p>
        </p:txBody>
      </p:sp>
      <p:sp>
        <p:nvSpPr>
          <p:cNvPr id="48" name="矩形 47"/>
          <p:cNvSpPr/>
          <p:nvPr/>
        </p:nvSpPr>
        <p:spPr>
          <a:xfrm>
            <a:off x="175024" y="4616369"/>
            <a:ext cx="2072888" cy="1791249"/>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b="1" dirty="0">
                <a:solidFill>
                  <a:schemeClr val="bg1"/>
                </a:solidFill>
                <a:latin typeface="MiSans Light" panose="00000400000000000000" charset="-122"/>
                <a:ea typeface="MiSans Light" panose="00000400000000000000" charset="-122"/>
              </a:rPr>
              <a:t>①开发者行为模型</a:t>
            </a:r>
          </a:p>
        </p:txBody>
      </p:sp>
      <p:sp>
        <p:nvSpPr>
          <p:cNvPr id="54" name="矩形: 圆角 53"/>
          <p:cNvSpPr/>
          <p:nvPr/>
        </p:nvSpPr>
        <p:spPr>
          <a:xfrm>
            <a:off x="502422" y="5090907"/>
            <a:ext cx="1418091"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solidFill>
                  <a:schemeClr val="bg1"/>
                </a:solidFill>
                <a:latin typeface="MiSans Light" panose="00000400000000000000" charset="-122"/>
                <a:ea typeface="MiSans Light" panose="00000400000000000000" charset="-122"/>
              </a:rPr>
              <a:t>任务</a:t>
            </a:r>
          </a:p>
        </p:txBody>
      </p:sp>
      <p:sp>
        <p:nvSpPr>
          <p:cNvPr id="57" name="矩形: 圆角 56"/>
          <p:cNvSpPr/>
          <p:nvPr/>
        </p:nvSpPr>
        <p:spPr>
          <a:xfrm>
            <a:off x="502422" y="5958063"/>
            <a:ext cx="1418091"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600" dirty="0">
                <a:solidFill>
                  <a:schemeClr val="bg1"/>
                </a:solidFill>
                <a:latin typeface="MiSans Light" panose="00000400000000000000" charset="-122"/>
                <a:ea typeface="MiSans Light" panose="00000400000000000000" charset="-122"/>
                <a:cs typeface="MiSans Light" panose="00000400000000000000" charset="-122"/>
              </a:rPr>
              <a:t>IDE </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命令</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58" name="矩形: 圆角 57"/>
          <p:cNvSpPr/>
          <p:nvPr/>
        </p:nvSpPr>
        <p:spPr>
          <a:xfrm>
            <a:off x="502421" y="5517362"/>
            <a:ext cx="1418091"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600" dirty="0">
                <a:solidFill>
                  <a:schemeClr val="bg1"/>
                </a:solidFill>
                <a:latin typeface="MiSans Light" panose="00000400000000000000" charset="-122"/>
                <a:ea typeface="MiSans Light" panose="00000400000000000000" charset="-122"/>
              </a:rPr>
              <a:t>操作的工件</a:t>
            </a:r>
          </a:p>
        </p:txBody>
      </p:sp>
      <p:pic>
        <p:nvPicPr>
          <p:cNvPr id="100" name="图片 99"/>
          <p:cNvPicPr>
            <a:picLocks noChangeAspect="1"/>
          </p:cNvPicPr>
          <p:nvPr/>
        </p:nvPicPr>
        <p:blipFill>
          <a:blip r:embed="rId3" cstate="screen"/>
          <a:stretch>
            <a:fillRect/>
          </a:stretch>
        </p:blipFill>
        <p:spPr>
          <a:xfrm>
            <a:off x="2706702" y="3429000"/>
            <a:ext cx="9176491" cy="2418314"/>
          </a:xfrm>
          <a:prstGeom prst="rect">
            <a:avLst/>
          </a:prstGeom>
        </p:spPr>
      </p:pic>
      <p:pic>
        <p:nvPicPr>
          <p:cNvPr id="104" name="图片 103"/>
          <p:cNvPicPr>
            <a:picLocks noChangeAspect="1"/>
          </p:cNvPicPr>
          <p:nvPr/>
        </p:nvPicPr>
        <p:blipFill>
          <a:blip r:embed="rId4" cstate="screen"/>
          <a:stretch>
            <a:fillRect/>
          </a:stretch>
        </p:blipFill>
        <p:spPr>
          <a:xfrm>
            <a:off x="2706703" y="1300951"/>
            <a:ext cx="9176491" cy="2049599"/>
          </a:xfrm>
          <a:prstGeom prst="rect">
            <a:avLst/>
          </a:prstGeom>
        </p:spPr>
      </p:pic>
      <p:pic>
        <p:nvPicPr>
          <p:cNvPr id="107" name="图片 106"/>
          <p:cNvPicPr>
            <a:picLocks noChangeAspect="1"/>
          </p:cNvPicPr>
          <p:nvPr/>
        </p:nvPicPr>
        <p:blipFill>
          <a:blip r:embed="rId5" cstate="screen"/>
          <a:stretch>
            <a:fillRect/>
          </a:stretch>
        </p:blipFill>
        <p:spPr>
          <a:xfrm>
            <a:off x="2706702" y="5925764"/>
            <a:ext cx="9176491" cy="593450"/>
          </a:xfrm>
          <a:prstGeom prst="rect">
            <a:avLst/>
          </a:prstGeom>
        </p:spPr>
      </p:pic>
      <p:cxnSp>
        <p:nvCxnSpPr>
          <p:cNvPr id="116" name="直接连接符 115"/>
          <p:cNvCxnSpPr/>
          <p:nvPr/>
        </p:nvCxnSpPr>
        <p:spPr>
          <a:xfrm flipV="1">
            <a:off x="2247909" y="1470290"/>
            <a:ext cx="458793" cy="3167867"/>
          </a:xfrm>
          <a:prstGeom prst="line">
            <a:avLst/>
          </a:prstGeom>
          <a:ln>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2247909" y="6407618"/>
            <a:ext cx="458793" cy="111596"/>
          </a:xfrm>
          <a:prstGeom prst="line">
            <a:avLst/>
          </a:prstGeom>
          <a:ln>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395345" y="162000"/>
            <a:ext cx="5715026" cy="584775"/>
          </a:xfrm>
          <a:prstGeom prst="rect">
            <a:avLst/>
          </a:prstGeom>
          <a:noFill/>
        </p:spPr>
        <p:txBody>
          <a:bodyPr wrap="none" rtlCol="0">
            <a:spAutoFit/>
          </a:bodyPr>
          <a:lstStyle/>
          <a:p>
            <a:r>
              <a:rPr lang="en-US" altLang="zh-CN" sz="3200" b="1" dirty="0" err="1">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VirtualMe</a:t>
            </a:r>
            <a:r>
              <a:rPr lang="en-US" altLang="zh-CN"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 ①</a:t>
            </a:r>
            <a:r>
              <a:rPr lang="zh-CN" altLang="en-US"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 开发者行为模型</a:t>
            </a:r>
          </a:p>
        </p:txBody>
      </p:sp>
      <p:sp>
        <p:nvSpPr>
          <p:cNvPr id="2" name="文本框 1"/>
          <p:cNvSpPr txBox="1"/>
          <p:nvPr/>
        </p:nvSpPr>
        <p:spPr>
          <a:xfrm>
            <a:off x="175024" y="747912"/>
            <a:ext cx="3043286" cy="40011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000" dirty="0">
                <a:solidFill>
                  <a:schemeClr val="bg1"/>
                </a:solidFill>
                <a:latin typeface="MiSans Light" panose="00000400000000000000" charset="-122"/>
                <a:ea typeface="MiSans Light" panose="00000400000000000000" charset="-122"/>
              </a:rPr>
              <a:t>如何建模开发者的行为？</a:t>
            </a:r>
          </a:p>
        </p:txBody>
      </p:sp>
      <p:sp>
        <p:nvSpPr>
          <p:cNvPr id="7" name="文本框 6"/>
          <p:cNvSpPr txBox="1"/>
          <p:nvPr/>
        </p:nvSpPr>
        <p:spPr>
          <a:xfrm>
            <a:off x="209706" y="1956257"/>
            <a:ext cx="6099544" cy="129003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chemeClr val="bg1"/>
                </a:solidFill>
                <a:latin typeface="MiSans Light" panose="00000400000000000000" charset="-122"/>
                <a:ea typeface="MiSans Light" panose="00000400000000000000" charset="-122"/>
                <a:cs typeface="MiSans Light" panose="00000400000000000000" charset="-122"/>
              </a:rPr>
              <a:t>当前所处的任务</a:t>
            </a:r>
            <a:endParaRPr lang="en-US" altLang="zh-CN" dirty="0">
              <a:solidFill>
                <a:schemeClr val="bg1"/>
              </a:solidFill>
              <a:latin typeface="MiSans Light" panose="00000400000000000000" charset="-122"/>
              <a:ea typeface="MiSans Light" panose="00000400000000000000" charset="-122"/>
              <a:cs typeface="MiSans Light" panose="00000400000000000000" charset="-122"/>
            </a:endParaRPr>
          </a:p>
          <a:p>
            <a:pPr marL="285750" indent="-285750">
              <a:lnSpc>
                <a:spcPct val="150000"/>
              </a:lnSpc>
              <a:buFont typeface="Arial" panose="020B0604020202020204" pitchFamily="34" charset="0"/>
              <a:buChar char="•"/>
            </a:pPr>
            <a:r>
              <a:rPr lang="zh-CN" altLang="en-US" dirty="0">
                <a:solidFill>
                  <a:schemeClr val="bg1"/>
                </a:solidFill>
                <a:latin typeface="MiSans Light" panose="00000400000000000000" charset="-122"/>
                <a:ea typeface="MiSans Light" panose="00000400000000000000" charset="-122"/>
                <a:cs typeface="MiSans Light" panose="00000400000000000000" charset="-122"/>
              </a:rPr>
              <a:t>操作的工件</a:t>
            </a:r>
            <a:endParaRPr lang="en-US" altLang="zh-CN" dirty="0">
              <a:solidFill>
                <a:schemeClr val="bg1"/>
              </a:solidFill>
              <a:latin typeface="MiSans Light" panose="00000400000000000000" charset="-122"/>
              <a:ea typeface="MiSans Light" panose="00000400000000000000" charset="-122"/>
              <a:cs typeface="MiSans Light" panose="00000400000000000000" charset="-122"/>
            </a:endParaRPr>
          </a:p>
          <a:p>
            <a:pPr marL="285750" indent="-285750">
              <a:lnSpc>
                <a:spcPct val="150000"/>
              </a:lnSpc>
              <a:buFont typeface="Arial" panose="020B0604020202020204" pitchFamily="34" charset="0"/>
              <a:buChar char="•"/>
            </a:pPr>
            <a:r>
              <a:rPr lang="zh-CN" altLang="en-US" dirty="0">
                <a:solidFill>
                  <a:schemeClr val="bg1"/>
                </a:solidFill>
                <a:latin typeface="MiSans Light" panose="00000400000000000000" charset="-122"/>
                <a:ea typeface="MiSans Light" panose="00000400000000000000" charset="-122"/>
                <a:cs typeface="MiSans Light" panose="00000400000000000000" charset="-122"/>
              </a:rPr>
              <a:t>执行的</a:t>
            </a:r>
            <a:r>
              <a:rPr lang="en-US" altLang="zh-CN"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dirty="0">
                <a:solidFill>
                  <a:schemeClr val="bg1"/>
                </a:solidFill>
                <a:latin typeface="MiSans Light" panose="00000400000000000000" charset="-122"/>
                <a:ea typeface="MiSans Light" panose="00000400000000000000" charset="-122"/>
                <a:cs typeface="MiSans Light" panose="00000400000000000000" charset="-122"/>
              </a:rPr>
              <a:t>命令</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p:cNvSpPr txBox="1"/>
          <p:nvPr/>
        </p:nvSpPr>
        <p:spPr>
          <a:xfrm>
            <a:off x="6766548" y="6196862"/>
            <a:ext cx="3905984" cy="414020"/>
          </a:xfrm>
          <a:prstGeom prst="rect">
            <a:avLst/>
          </a:prstGeom>
          <a:noFill/>
        </p:spPr>
        <p:txBody>
          <a:bodyPr wrap="square" rtlCol="0">
            <a:spAutoFit/>
          </a:bodyPr>
          <a:lstStyle/>
          <a:p>
            <a:pPr algn="just"/>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用户经常来回操作工件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A</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与工件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B</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，对于工件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A</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的问题，智能体应当参考工件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B</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内容</a:t>
            </a:r>
          </a:p>
        </p:txBody>
      </p:sp>
      <p:sp>
        <p:nvSpPr>
          <p:cNvPr id="39" name="文本框 38"/>
          <p:cNvSpPr txBox="1"/>
          <p:nvPr/>
        </p:nvSpPr>
        <p:spPr>
          <a:xfrm>
            <a:off x="6731000" y="4543058"/>
            <a:ext cx="3896341" cy="415498"/>
          </a:xfrm>
          <a:prstGeom prst="rect">
            <a:avLst/>
          </a:prstGeom>
          <a:noFill/>
        </p:spPr>
        <p:txBody>
          <a:bodyPr wrap="square" rtlCol="0">
            <a:spAutoFit/>
          </a:bodyPr>
          <a:lstStyle/>
          <a:p>
            <a:pPr algn="just"/>
            <a:r>
              <a:rPr lang="zh-CN" altLang="en-US" sz="1050" dirty="0">
                <a:solidFill>
                  <a:schemeClr val="bg1"/>
                </a:solidFill>
                <a:latin typeface="MiSans Light" panose="00000400000000000000" charset="-122"/>
                <a:ea typeface="MiSans Light" panose="00000400000000000000" charset="-122"/>
              </a:rPr>
              <a:t>文本操作命令减少，终端命令增多，表示开发者完成某一任务，转而进入后续相关状态</a:t>
            </a:r>
          </a:p>
        </p:txBody>
      </p:sp>
      <p:sp>
        <p:nvSpPr>
          <p:cNvPr id="43" name="文本框 42"/>
          <p:cNvSpPr txBox="1"/>
          <p:nvPr/>
        </p:nvSpPr>
        <p:spPr>
          <a:xfrm>
            <a:off x="6776193" y="3368685"/>
            <a:ext cx="3905984" cy="415498"/>
          </a:xfrm>
          <a:prstGeom prst="rect">
            <a:avLst/>
          </a:prstGeom>
          <a:noFill/>
        </p:spPr>
        <p:txBody>
          <a:bodyPr wrap="square" rtlCol="0">
            <a:spAutoFit/>
          </a:bodyPr>
          <a:lstStyle/>
          <a:p>
            <a:pPr algn="just"/>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开发者更多地在进行版本控制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/git</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操作和开发编辑任务，暗示开发者的</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Task</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解决效率较高，也反映了其常处于的任务类型</a:t>
            </a:r>
          </a:p>
        </p:txBody>
      </p:sp>
      <p:sp>
        <p:nvSpPr>
          <p:cNvPr id="7" name="矩形 6"/>
          <p:cNvSpPr/>
          <p:nvPr/>
        </p:nvSpPr>
        <p:spPr>
          <a:xfrm>
            <a:off x="5263028" y="1296134"/>
            <a:ext cx="1492632" cy="28061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rPr>
              <a:t>行为模式项</a:t>
            </a:r>
          </a:p>
        </p:txBody>
      </p:sp>
      <p:sp>
        <p:nvSpPr>
          <p:cNvPr id="12" name="矩形 11"/>
          <p:cNvSpPr/>
          <p:nvPr/>
        </p:nvSpPr>
        <p:spPr>
          <a:xfrm>
            <a:off x="5272641" y="6273479"/>
            <a:ext cx="1494254" cy="33917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操作件耦合度</a:t>
            </a:r>
          </a:p>
        </p:txBody>
      </p:sp>
      <p:sp>
        <p:nvSpPr>
          <p:cNvPr id="14" name="矩形 13"/>
          <p:cNvSpPr/>
          <p:nvPr/>
        </p:nvSpPr>
        <p:spPr>
          <a:xfrm>
            <a:off x="5253351" y="4037808"/>
            <a:ext cx="1494254" cy="33917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局部操作强度</a:t>
            </a:r>
          </a:p>
        </p:txBody>
      </p:sp>
      <p:sp>
        <p:nvSpPr>
          <p:cNvPr id="15" name="矩形 14"/>
          <p:cNvSpPr/>
          <p:nvPr/>
        </p:nvSpPr>
        <p:spPr>
          <a:xfrm>
            <a:off x="5262996" y="5702527"/>
            <a:ext cx="1494254" cy="33917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操作件相似度</a:t>
            </a:r>
          </a:p>
        </p:txBody>
      </p:sp>
      <p:sp>
        <p:nvSpPr>
          <p:cNvPr id="16" name="矩形 15"/>
          <p:cNvSpPr/>
          <p:nvPr/>
        </p:nvSpPr>
        <p:spPr>
          <a:xfrm>
            <a:off x="5266737" y="5157054"/>
            <a:ext cx="1494254" cy="33917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常访问操作件</a:t>
            </a:r>
          </a:p>
        </p:txBody>
      </p:sp>
      <p:sp>
        <p:nvSpPr>
          <p:cNvPr id="18" name="矩形 17"/>
          <p:cNvSpPr/>
          <p:nvPr/>
        </p:nvSpPr>
        <p:spPr>
          <a:xfrm>
            <a:off x="5257629" y="4600378"/>
            <a:ext cx="1494254" cy="339173"/>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命令调用变化</a:t>
            </a:r>
          </a:p>
        </p:txBody>
      </p:sp>
      <p:sp>
        <p:nvSpPr>
          <p:cNvPr id="21" name="矩形 20"/>
          <p:cNvSpPr/>
          <p:nvPr/>
        </p:nvSpPr>
        <p:spPr>
          <a:xfrm>
            <a:off x="5258534" y="2856201"/>
            <a:ext cx="1494254" cy="33917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总体操作分布</a:t>
            </a:r>
          </a:p>
        </p:txBody>
      </p:sp>
      <p:sp>
        <p:nvSpPr>
          <p:cNvPr id="25" name="矩形 24"/>
          <p:cNvSpPr/>
          <p:nvPr/>
        </p:nvSpPr>
        <p:spPr>
          <a:xfrm>
            <a:off x="5261410" y="3446355"/>
            <a:ext cx="1494254" cy="33917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最常执行任务</a:t>
            </a:r>
          </a:p>
        </p:txBody>
      </p:sp>
      <p:sp>
        <p:nvSpPr>
          <p:cNvPr id="26" name="矩形 25"/>
          <p:cNvSpPr/>
          <p:nvPr/>
        </p:nvSpPr>
        <p:spPr>
          <a:xfrm>
            <a:off x="5261410" y="1737942"/>
            <a:ext cx="1494254" cy="33917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任务切换规律</a:t>
            </a:r>
          </a:p>
        </p:txBody>
      </p:sp>
      <p:sp>
        <p:nvSpPr>
          <p:cNvPr id="27" name="矩形 26"/>
          <p:cNvSpPr/>
          <p:nvPr/>
        </p:nvSpPr>
        <p:spPr>
          <a:xfrm>
            <a:off x="5266229" y="2297401"/>
            <a:ext cx="1494254" cy="33917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总体任务分布</a:t>
            </a:r>
          </a:p>
        </p:txBody>
      </p:sp>
      <p:sp>
        <p:nvSpPr>
          <p:cNvPr id="30" name="矩形 29"/>
          <p:cNvSpPr/>
          <p:nvPr/>
        </p:nvSpPr>
        <p:spPr>
          <a:xfrm>
            <a:off x="11184677" y="1842487"/>
            <a:ext cx="744000" cy="1270827"/>
          </a:xfrm>
          <a:prstGeom prst="rect">
            <a:avLst/>
          </a:prstGeom>
          <a:solidFill>
            <a:schemeClr val="accent1"/>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rPr>
              <a:t>③</a:t>
            </a:r>
            <a:endParaRPr lang="en-US" altLang="zh-CN" sz="1400" b="1" dirty="0">
              <a:solidFill>
                <a:schemeClr val="bg1"/>
              </a:solidFill>
              <a:latin typeface="MiSans Light" panose="00000400000000000000" charset="-122"/>
              <a:ea typeface="MiSans Light" panose="00000400000000000000" charset="-122"/>
            </a:endParaRPr>
          </a:p>
          <a:p>
            <a:pPr algn="ctr"/>
            <a:r>
              <a:rPr lang="zh-CN" altLang="en-US" sz="1400" b="1" dirty="0">
                <a:solidFill>
                  <a:schemeClr val="bg1"/>
                </a:solidFill>
                <a:latin typeface="MiSans Light" panose="00000400000000000000" charset="-122"/>
                <a:ea typeface="MiSans Light" panose="00000400000000000000" charset="-122"/>
              </a:rPr>
              <a:t>技术能力分析</a:t>
            </a:r>
          </a:p>
        </p:txBody>
      </p:sp>
      <p:sp>
        <p:nvSpPr>
          <p:cNvPr id="46" name="梯形 45"/>
          <p:cNvSpPr/>
          <p:nvPr/>
        </p:nvSpPr>
        <p:spPr>
          <a:xfrm rot="16200000">
            <a:off x="4145350" y="4903645"/>
            <a:ext cx="1130035" cy="646333"/>
          </a:xfrm>
          <a:prstGeom prst="trapezoid">
            <a:avLst>
              <a:gd name="adj" fmla="val 3020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MiSans Light" panose="00000400000000000000" charset="-122"/>
              <a:ea typeface="MiSans Light" panose="00000400000000000000" charset="-122"/>
            </a:endParaRPr>
          </a:p>
        </p:txBody>
      </p:sp>
      <p:sp>
        <p:nvSpPr>
          <p:cNvPr id="47" name="文本框 46"/>
          <p:cNvSpPr txBox="1"/>
          <p:nvPr/>
        </p:nvSpPr>
        <p:spPr>
          <a:xfrm>
            <a:off x="4403920" y="5042145"/>
            <a:ext cx="646331" cy="369332"/>
          </a:xfrm>
          <a:prstGeom prst="rect">
            <a:avLst/>
          </a:prstGeom>
          <a:noFill/>
        </p:spPr>
        <p:txBody>
          <a:bodyPr wrap="none" rtlCol="0">
            <a:spAutoFit/>
          </a:bodyPr>
          <a:lstStyle/>
          <a:p>
            <a:r>
              <a:rPr lang="zh-CN" altLang="en-US" dirty="0">
                <a:solidFill>
                  <a:schemeClr val="bg1"/>
                </a:solidFill>
                <a:latin typeface="MiSans Light" panose="00000400000000000000" charset="-122"/>
                <a:ea typeface="MiSans Light" panose="00000400000000000000" charset="-122"/>
              </a:rPr>
              <a:t>计算</a:t>
            </a:r>
          </a:p>
        </p:txBody>
      </p:sp>
      <p:sp>
        <p:nvSpPr>
          <p:cNvPr id="49" name="右大括号 48"/>
          <p:cNvSpPr/>
          <p:nvPr/>
        </p:nvSpPr>
        <p:spPr>
          <a:xfrm flipH="1">
            <a:off x="5028534" y="1899838"/>
            <a:ext cx="253108" cy="4648200"/>
          </a:xfrm>
          <a:prstGeom prst="rightBrace">
            <a:avLst>
              <a:gd name="adj1" fmla="val 0"/>
              <a:gd name="adj2" fmla="val 72420"/>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50" name="文本框 49"/>
          <p:cNvSpPr txBox="1"/>
          <p:nvPr/>
        </p:nvSpPr>
        <p:spPr>
          <a:xfrm>
            <a:off x="6751882" y="1687186"/>
            <a:ext cx="3896341" cy="415498"/>
          </a:xfrm>
          <a:prstGeom prst="rect">
            <a:avLst/>
          </a:prstGeom>
          <a:noFill/>
        </p:spPr>
        <p:txBody>
          <a:bodyPr wrap="square" rtlCol="0">
            <a:spAutoFit/>
          </a:bodyPr>
          <a:lstStyle/>
          <a:p>
            <a:pPr algn="just"/>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开发者每次完成重构任务后，经常进入</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debug</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任务，暗示开发者重构行为经常出错，或对项目结构的熟悉度较低</a:t>
            </a:r>
          </a:p>
        </p:txBody>
      </p:sp>
      <p:sp>
        <p:nvSpPr>
          <p:cNvPr id="51" name="文本框 50"/>
          <p:cNvSpPr txBox="1"/>
          <p:nvPr/>
        </p:nvSpPr>
        <p:spPr>
          <a:xfrm>
            <a:off x="6755660" y="2234404"/>
            <a:ext cx="3896341" cy="415498"/>
          </a:xfrm>
          <a:prstGeom prst="rect">
            <a:avLst/>
          </a:prstGeom>
          <a:noFill/>
        </p:spPr>
        <p:txBody>
          <a:bodyPr wrap="square" rtlCol="0">
            <a:spAutoFit/>
          </a:bodyPr>
          <a:lstStyle/>
          <a:p>
            <a:pPr algn="just"/>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开发者总体上在重构、</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debug</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、编译构建任务之间循环，暗示开发者在该项目中对应的角色是维护</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修复各类问题</a:t>
            </a:r>
          </a:p>
        </p:txBody>
      </p:sp>
      <p:sp>
        <p:nvSpPr>
          <p:cNvPr id="52" name="文本框 51"/>
          <p:cNvSpPr txBox="1"/>
          <p:nvPr/>
        </p:nvSpPr>
        <p:spPr>
          <a:xfrm>
            <a:off x="6751882" y="2783750"/>
            <a:ext cx="3896341" cy="415498"/>
          </a:xfrm>
          <a:prstGeom prst="rect">
            <a:avLst/>
          </a:prstGeom>
          <a:noFill/>
        </p:spPr>
        <p:txBody>
          <a:bodyPr wrap="square" rtlCol="0">
            <a:spAutoFit/>
          </a:bodyPr>
          <a:lstStyle/>
          <a:p>
            <a:pPr algn="just"/>
            <a:r>
              <a:rPr lang="zh-CN" altLang="en-US" sz="1050" dirty="0">
                <a:solidFill>
                  <a:schemeClr val="bg1"/>
                </a:solidFill>
                <a:latin typeface="MiSans Light" panose="00000400000000000000" charset="-122"/>
                <a:ea typeface="MiSans Light" panose="00000400000000000000" charset="-122"/>
              </a:rPr>
              <a:t>开发者总体上在各种配置文件之间操作，执行运行，而不编辑项目内部的逻辑，暗示开发者在配环境或刚上手项目</a:t>
            </a:r>
          </a:p>
        </p:txBody>
      </p:sp>
      <p:sp>
        <p:nvSpPr>
          <p:cNvPr id="54" name="文本框 53"/>
          <p:cNvSpPr txBox="1"/>
          <p:nvPr/>
        </p:nvSpPr>
        <p:spPr>
          <a:xfrm>
            <a:off x="6766548" y="5642312"/>
            <a:ext cx="3915629" cy="415498"/>
          </a:xfrm>
          <a:prstGeom prst="rect">
            <a:avLst/>
          </a:prstGeom>
          <a:noFill/>
        </p:spPr>
        <p:txBody>
          <a:bodyPr wrap="square" rtlCol="0">
            <a:spAutoFit/>
          </a:bodyPr>
          <a:lstStyle/>
          <a:p>
            <a:pPr algn="just"/>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A</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与最近操作过的工件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B</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的内容相似度较高，对于工件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A</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的问题，智能体应当参考工件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B</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内容</a:t>
            </a:r>
          </a:p>
        </p:txBody>
      </p:sp>
      <p:sp>
        <p:nvSpPr>
          <p:cNvPr id="55" name="文本框 54"/>
          <p:cNvSpPr txBox="1"/>
          <p:nvPr/>
        </p:nvSpPr>
        <p:spPr>
          <a:xfrm>
            <a:off x="6761527" y="3963545"/>
            <a:ext cx="3886696" cy="415498"/>
          </a:xfrm>
          <a:prstGeom prst="rect">
            <a:avLst/>
          </a:prstGeom>
          <a:noFill/>
        </p:spPr>
        <p:txBody>
          <a:bodyPr wrap="square" rtlCol="0">
            <a:spAutoFit/>
          </a:bodyPr>
          <a:lstStyle/>
          <a:p>
            <a:pPr algn="just"/>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一段时间内，开发者在工件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A</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内的操作行为非常密集，说明工件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A</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及其子工件会提供重要参考，也反映了开发者的编码速度</a:t>
            </a:r>
          </a:p>
        </p:txBody>
      </p:sp>
      <p:sp>
        <p:nvSpPr>
          <p:cNvPr id="56" name="矩形 55"/>
          <p:cNvSpPr/>
          <p:nvPr/>
        </p:nvSpPr>
        <p:spPr>
          <a:xfrm>
            <a:off x="6766548" y="1296838"/>
            <a:ext cx="3855813" cy="27510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b="1" dirty="0">
                <a:solidFill>
                  <a:schemeClr val="bg1"/>
                </a:solidFill>
                <a:latin typeface="MiSans Light" panose="00000400000000000000" charset="-122"/>
                <a:ea typeface="MiSans Light" panose="00000400000000000000" charset="-122"/>
              </a:rPr>
              <a:t>Case</a:t>
            </a:r>
          </a:p>
        </p:txBody>
      </p:sp>
      <p:sp>
        <p:nvSpPr>
          <p:cNvPr id="57" name="文本框 56"/>
          <p:cNvSpPr txBox="1"/>
          <p:nvPr/>
        </p:nvSpPr>
        <p:spPr>
          <a:xfrm>
            <a:off x="6781014" y="5080731"/>
            <a:ext cx="3896341" cy="415498"/>
          </a:xfrm>
          <a:prstGeom prst="rect">
            <a:avLst/>
          </a:prstGeom>
          <a:noFill/>
        </p:spPr>
        <p:txBody>
          <a:bodyPr wrap="square" rtlCol="0">
            <a:spAutoFit/>
          </a:bodyPr>
          <a:lstStyle/>
          <a:p>
            <a:pPr algn="just"/>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不论开发者处于何种状态，都经常操作工件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A</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，说明工件</a:t>
            </a:r>
            <a:r>
              <a:rPr lang="en-US" altLang="zh-CN" sz="1050" dirty="0">
                <a:solidFill>
                  <a:schemeClr val="bg1"/>
                </a:solidFill>
                <a:latin typeface="MiSans Light" panose="00000400000000000000" charset="-122"/>
                <a:ea typeface="MiSans Light" panose="00000400000000000000" charset="-122"/>
                <a:cs typeface="MiSans Light" panose="00000400000000000000" charset="-122"/>
              </a:rPr>
              <a:t>A</a:t>
            </a:r>
            <a:r>
              <a:rPr lang="zh-CN" altLang="en-US" sz="1050" dirty="0">
                <a:solidFill>
                  <a:schemeClr val="bg1"/>
                </a:solidFill>
                <a:latin typeface="MiSans Light" panose="00000400000000000000" charset="-122"/>
                <a:ea typeface="MiSans Light" panose="00000400000000000000" charset="-122"/>
                <a:cs typeface="MiSans Light" panose="00000400000000000000" charset="-122"/>
              </a:rPr>
              <a:t>与很多部位都有潜在联系</a:t>
            </a:r>
          </a:p>
        </p:txBody>
      </p:sp>
      <p:cxnSp>
        <p:nvCxnSpPr>
          <p:cNvPr id="59" name="直接连接符 58"/>
          <p:cNvCxnSpPr/>
          <p:nvPr/>
        </p:nvCxnSpPr>
        <p:spPr>
          <a:xfrm>
            <a:off x="6747605" y="2077116"/>
            <a:ext cx="382455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1" name="直接连接符 60"/>
          <p:cNvCxnSpPr/>
          <p:nvPr/>
        </p:nvCxnSpPr>
        <p:spPr>
          <a:xfrm>
            <a:off x="6737960" y="2636575"/>
            <a:ext cx="382455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2" name="直接连接符 61"/>
          <p:cNvCxnSpPr/>
          <p:nvPr/>
        </p:nvCxnSpPr>
        <p:spPr>
          <a:xfrm>
            <a:off x="6737960" y="3195375"/>
            <a:ext cx="382455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3" name="直接连接符 62"/>
          <p:cNvCxnSpPr/>
          <p:nvPr/>
        </p:nvCxnSpPr>
        <p:spPr>
          <a:xfrm>
            <a:off x="6737960" y="3784819"/>
            <a:ext cx="382455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4" name="直接连接符 63"/>
          <p:cNvCxnSpPr/>
          <p:nvPr/>
        </p:nvCxnSpPr>
        <p:spPr>
          <a:xfrm>
            <a:off x="6737960" y="4381515"/>
            <a:ext cx="382455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5" name="直接连接符 64"/>
          <p:cNvCxnSpPr/>
          <p:nvPr/>
        </p:nvCxnSpPr>
        <p:spPr>
          <a:xfrm>
            <a:off x="6755660" y="4935415"/>
            <a:ext cx="382455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6" name="直接连接符 65"/>
          <p:cNvCxnSpPr/>
          <p:nvPr/>
        </p:nvCxnSpPr>
        <p:spPr>
          <a:xfrm>
            <a:off x="6737960" y="5496228"/>
            <a:ext cx="382455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7" name="直接连接符 66"/>
          <p:cNvCxnSpPr/>
          <p:nvPr/>
        </p:nvCxnSpPr>
        <p:spPr>
          <a:xfrm>
            <a:off x="6737960" y="6041701"/>
            <a:ext cx="3824552"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68" name="直接连接符 67"/>
          <p:cNvCxnSpPr/>
          <p:nvPr/>
        </p:nvCxnSpPr>
        <p:spPr>
          <a:xfrm>
            <a:off x="6766895" y="6613468"/>
            <a:ext cx="3824552" cy="0"/>
          </a:xfrm>
          <a:prstGeom prst="line">
            <a:avLst/>
          </a:prstGeom>
        </p:spPr>
        <p:style>
          <a:lnRef idx="2">
            <a:schemeClr val="accent5"/>
          </a:lnRef>
          <a:fillRef idx="0">
            <a:schemeClr val="accent5"/>
          </a:fillRef>
          <a:effectRef idx="1">
            <a:schemeClr val="accent5"/>
          </a:effectRef>
          <a:fontRef idx="minor">
            <a:schemeClr val="tx1"/>
          </a:fontRef>
        </p:style>
      </p:cxnSp>
      <p:sp>
        <p:nvSpPr>
          <p:cNvPr id="69" name="右大括号 68"/>
          <p:cNvSpPr/>
          <p:nvPr/>
        </p:nvSpPr>
        <p:spPr>
          <a:xfrm>
            <a:off x="10655778" y="1847194"/>
            <a:ext cx="503037" cy="2388173"/>
          </a:xfrm>
          <a:prstGeom prst="rightBrace">
            <a:avLst>
              <a:gd name="adj1" fmla="val 0"/>
              <a:gd name="adj2" fmla="val 27598"/>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70" name="右大括号 69"/>
          <p:cNvSpPr/>
          <p:nvPr/>
        </p:nvSpPr>
        <p:spPr>
          <a:xfrm>
            <a:off x="10623266" y="1983907"/>
            <a:ext cx="331322" cy="4498659"/>
          </a:xfrm>
          <a:prstGeom prst="rightBrace">
            <a:avLst>
              <a:gd name="adj1" fmla="val 0"/>
              <a:gd name="adj2" fmla="val 82665"/>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71" name="文本框 70"/>
          <p:cNvSpPr txBox="1"/>
          <p:nvPr/>
        </p:nvSpPr>
        <p:spPr>
          <a:xfrm>
            <a:off x="56763" y="2052703"/>
            <a:ext cx="3981976" cy="1884811"/>
          </a:xfrm>
          <a:prstGeom prst="rect">
            <a:avLst/>
          </a:prstGeom>
          <a:noFill/>
        </p:spPr>
        <p:txBody>
          <a:bodyPr wrap="square" rtlCol="0">
            <a:spAutoFit/>
          </a:bodyPr>
          <a:lstStyle/>
          <a:p>
            <a:pPr algn="just">
              <a:lnSpc>
                <a:spcPct val="150000"/>
              </a:lnSpc>
            </a:pPr>
            <a:r>
              <a:rPr lang="zh-CN" altLang="en-US" sz="2000" dirty="0">
                <a:solidFill>
                  <a:schemeClr val="bg1"/>
                </a:solidFill>
                <a:latin typeface="MiSans Light" panose="00000400000000000000" charset="-122"/>
                <a:ea typeface="MiSans Light" panose="00000400000000000000" charset="-122"/>
              </a:rPr>
              <a:t>从动作序列中提取出开发者丰富的行为模式，从这层特征上可以进一步分析开发者特征、预测之后的行为。</a:t>
            </a:r>
          </a:p>
        </p:txBody>
      </p:sp>
      <p:sp>
        <p:nvSpPr>
          <p:cNvPr id="72" name="矩形 71"/>
          <p:cNvSpPr/>
          <p:nvPr/>
        </p:nvSpPr>
        <p:spPr>
          <a:xfrm>
            <a:off x="11213962" y="5159829"/>
            <a:ext cx="744000" cy="1056774"/>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rPr>
              <a:t>④</a:t>
            </a:r>
            <a:endParaRPr lang="en-US" altLang="zh-CN" sz="1400" b="1" dirty="0">
              <a:solidFill>
                <a:schemeClr val="bg1"/>
              </a:solidFill>
              <a:latin typeface="MiSans Light" panose="00000400000000000000" charset="-122"/>
              <a:ea typeface="MiSans Light" panose="00000400000000000000" charset="-122"/>
            </a:endParaRPr>
          </a:p>
          <a:p>
            <a:pPr algn="ctr"/>
            <a:r>
              <a:rPr lang="zh-CN" altLang="en-US" sz="1400" b="1" dirty="0">
                <a:solidFill>
                  <a:schemeClr val="bg1"/>
                </a:solidFill>
                <a:latin typeface="MiSans Light" panose="00000400000000000000" charset="-122"/>
                <a:ea typeface="MiSans Light" panose="00000400000000000000" charset="-122"/>
              </a:rPr>
              <a:t>意图预测</a:t>
            </a:r>
          </a:p>
        </p:txBody>
      </p:sp>
      <p:sp>
        <p:nvSpPr>
          <p:cNvPr id="2" name="矩形 1"/>
          <p:cNvSpPr/>
          <p:nvPr/>
        </p:nvSpPr>
        <p:spPr>
          <a:xfrm>
            <a:off x="2486336" y="4401042"/>
            <a:ext cx="1690583" cy="1642592"/>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sz="1400" b="1" dirty="0">
                <a:solidFill>
                  <a:schemeClr val="bg1"/>
                </a:solidFill>
                <a:latin typeface="MiSans Light" panose="00000400000000000000" charset="-122"/>
                <a:ea typeface="MiSans Light" panose="00000400000000000000" charset="-122"/>
              </a:rPr>
              <a:t>①开发者行为模型</a:t>
            </a:r>
          </a:p>
        </p:txBody>
      </p:sp>
      <p:sp>
        <p:nvSpPr>
          <p:cNvPr id="3" name="矩形: 圆角 2"/>
          <p:cNvSpPr/>
          <p:nvPr/>
        </p:nvSpPr>
        <p:spPr>
          <a:xfrm>
            <a:off x="2811624" y="4718487"/>
            <a:ext cx="1081105"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100" dirty="0">
                <a:solidFill>
                  <a:schemeClr val="bg1"/>
                </a:solidFill>
                <a:latin typeface="MiSans Light" panose="00000400000000000000" charset="-122"/>
                <a:ea typeface="MiSans Light" panose="00000400000000000000" charset="-122"/>
              </a:rPr>
              <a:t>任务</a:t>
            </a:r>
          </a:p>
        </p:txBody>
      </p:sp>
      <p:sp>
        <p:nvSpPr>
          <p:cNvPr id="6" name="矩形: 圆角 5"/>
          <p:cNvSpPr/>
          <p:nvPr/>
        </p:nvSpPr>
        <p:spPr>
          <a:xfrm>
            <a:off x="2811625" y="5585643"/>
            <a:ext cx="1081105"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dirty="0">
                <a:solidFill>
                  <a:schemeClr val="bg1"/>
                </a:solidFill>
                <a:latin typeface="MiSans Light" panose="00000400000000000000" charset="-122"/>
                <a:ea typeface="MiSans Light" panose="00000400000000000000" charset="-122"/>
                <a:cs typeface="MiSans Light" panose="00000400000000000000" charset="-122"/>
              </a:rPr>
              <a:t>IDE </a:t>
            </a:r>
            <a:r>
              <a:rPr lang="zh-CN" altLang="en-US" sz="1100" dirty="0">
                <a:solidFill>
                  <a:schemeClr val="bg1"/>
                </a:solidFill>
                <a:latin typeface="MiSans Light" panose="00000400000000000000" charset="-122"/>
                <a:ea typeface="MiSans Light" panose="00000400000000000000" charset="-122"/>
                <a:cs typeface="MiSans Light" panose="00000400000000000000" charset="-122"/>
              </a:rPr>
              <a:t>命令</a:t>
            </a:r>
            <a:endParaRPr lang="en-US" altLang="zh-CN" sz="11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8" name="矩形: 圆角 7"/>
          <p:cNvSpPr/>
          <p:nvPr/>
        </p:nvSpPr>
        <p:spPr>
          <a:xfrm>
            <a:off x="2811624" y="5144942"/>
            <a:ext cx="1081105"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100" dirty="0">
                <a:solidFill>
                  <a:schemeClr val="bg1"/>
                </a:solidFill>
                <a:latin typeface="MiSans Light" panose="00000400000000000000" charset="-122"/>
                <a:ea typeface="MiSans Light" panose="00000400000000000000" charset="-122"/>
              </a:rPr>
              <a:t>操作的工件</a:t>
            </a:r>
          </a:p>
        </p:txBody>
      </p:sp>
      <p:sp>
        <p:nvSpPr>
          <p:cNvPr id="58" name="文本框 57"/>
          <p:cNvSpPr txBox="1"/>
          <p:nvPr/>
        </p:nvSpPr>
        <p:spPr>
          <a:xfrm>
            <a:off x="3598863" y="162000"/>
            <a:ext cx="5296643" cy="584775"/>
          </a:xfrm>
          <a:prstGeom prst="rect">
            <a:avLst/>
          </a:prstGeom>
          <a:noFill/>
        </p:spPr>
        <p:txBody>
          <a:bodyPr wrap="none" rtlCol="0">
            <a:spAutoFit/>
          </a:bodyPr>
          <a:lstStyle/>
          <a:p>
            <a:r>
              <a:rPr lang="en-US" altLang="zh-CN" sz="3200" b="1" dirty="0" err="1">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VirtualMe</a:t>
            </a:r>
            <a:r>
              <a:rPr lang="en-US" altLang="zh-CN"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 ②</a:t>
            </a:r>
            <a:r>
              <a:rPr lang="zh-CN" altLang="en-US"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 行为模式分析</a:t>
            </a:r>
          </a:p>
        </p:txBody>
      </p:sp>
      <p:sp>
        <p:nvSpPr>
          <p:cNvPr id="11" name="矩形 10"/>
          <p:cNvSpPr/>
          <p:nvPr/>
        </p:nvSpPr>
        <p:spPr>
          <a:xfrm>
            <a:off x="4281874" y="761472"/>
            <a:ext cx="6834959" cy="595358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31" name="矩形 30"/>
          <p:cNvSpPr/>
          <p:nvPr/>
        </p:nvSpPr>
        <p:spPr>
          <a:xfrm>
            <a:off x="4299751" y="761472"/>
            <a:ext cx="6817082" cy="38838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latin typeface="MiSans Light" panose="00000400000000000000" charset="-122"/>
                <a:ea typeface="MiSans Light" panose="00000400000000000000" charset="-122"/>
              </a:rPr>
              <a:t>②行为模式分析</a:t>
            </a:r>
          </a:p>
        </p:txBody>
      </p:sp>
      <p:cxnSp>
        <p:nvCxnSpPr>
          <p:cNvPr id="35" name="直接箭头连接符 34"/>
          <p:cNvCxnSpPr>
            <a:stCxn id="2" idx="3"/>
            <a:endCxn id="47" idx="1"/>
          </p:cNvCxnSpPr>
          <p:nvPr/>
        </p:nvCxnSpPr>
        <p:spPr>
          <a:xfrm>
            <a:off x="4176919" y="5222338"/>
            <a:ext cx="227001" cy="447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118368" y="761616"/>
            <a:ext cx="3858209" cy="7078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just"/>
            <a:r>
              <a:rPr lang="zh-CN" altLang="en-US" sz="2000" dirty="0">
                <a:solidFill>
                  <a:schemeClr val="bg1"/>
                </a:solidFill>
                <a:latin typeface="MiSans Light" panose="00000400000000000000" charset="-122"/>
                <a:ea typeface="MiSans Light" panose="00000400000000000000" charset="-122"/>
                <a:cs typeface="MiSans Light" panose="00000400000000000000" charset="-122"/>
              </a:rPr>
              <a:t>如何从</a:t>
            </a:r>
            <a:r>
              <a:rPr lang="en-US" altLang="zh-CN" sz="2000"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sz="2000" dirty="0">
                <a:solidFill>
                  <a:schemeClr val="bg1"/>
                </a:solidFill>
                <a:latin typeface="MiSans Light" panose="00000400000000000000" charset="-122"/>
                <a:ea typeface="MiSans Light" panose="00000400000000000000" charset="-122"/>
                <a:cs typeface="MiSans Light" panose="00000400000000000000" charset="-122"/>
              </a:rPr>
              <a:t>内开发者的行为数据提取有用信息？</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54195" y="4677678"/>
            <a:ext cx="1690583" cy="1642592"/>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t"/>
          <a:lstStyle/>
          <a:p>
            <a:pPr algn="ctr"/>
            <a:r>
              <a:rPr lang="zh-CN" altLang="en-US" sz="1400" b="1" dirty="0">
                <a:solidFill>
                  <a:schemeClr val="bg1"/>
                </a:solidFill>
                <a:latin typeface="MiSans Light" panose="00000400000000000000" charset="-122"/>
                <a:ea typeface="MiSans Light" panose="00000400000000000000" charset="-122"/>
              </a:rPr>
              <a:t>①开发者行为模型</a:t>
            </a:r>
          </a:p>
        </p:txBody>
      </p:sp>
      <p:sp>
        <p:nvSpPr>
          <p:cNvPr id="5" name="矩形: 圆角 4"/>
          <p:cNvSpPr/>
          <p:nvPr/>
        </p:nvSpPr>
        <p:spPr>
          <a:xfrm>
            <a:off x="4579483" y="4995123"/>
            <a:ext cx="1081105"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100" dirty="0">
                <a:solidFill>
                  <a:schemeClr val="bg1"/>
                </a:solidFill>
                <a:latin typeface="MiSans Light" panose="00000400000000000000" charset="-122"/>
                <a:ea typeface="MiSans Light" panose="00000400000000000000" charset="-122"/>
              </a:rPr>
              <a:t>任务</a:t>
            </a:r>
          </a:p>
        </p:txBody>
      </p:sp>
      <p:sp>
        <p:nvSpPr>
          <p:cNvPr id="6" name="矩形: 圆角 5"/>
          <p:cNvSpPr/>
          <p:nvPr/>
        </p:nvSpPr>
        <p:spPr>
          <a:xfrm>
            <a:off x="4579484" y="5862279"/>
            <a:ext cx="1081105"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100" dirty="0">
                <a:solidFill>
                  <a:schemeClr val="bg1"/>
                </a:solidFill>
                <a:latin typeface="MiSans Light" panose="00000400000000000000" charset="-122"/>
                <a:ea typeface="MiSans Light" panose="00000400000000000000" charset="-122"/>
                <a:cs typeface="MiSans Light" panose="00000400000000000000" charset="-122"/>
              </a:rPr>
              <a:t>IDE </a:t>
            </a:r>
            <a:r>
              <a:rPr lang="zh-CN" altLang="en-US" sz="1100" dirty="0">
                <a:solidFill>
                  <a:schemeClr val="bg1"/>
                </a:solidFill>
                <a:latin typeface="MiSans Light" panose="00000400000000000000" charset="-122"/>
                <a:ea typeface="MiSans Light" panose="00000400000000000000" charset="-122"/>
                <a:cs typeface="MiSans Light" panose="00000400000000000000" charset="-122"/>
              </a:rPr>
              <a:t>命令</a:t>
            </a:r>
            <a:endParaRPr lang="en-US" altLang="zh-CN" sz="11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10" name="矩形: 圆角 9"/>
          <p:cNvSpPr/>
          <p:nvPr/>
        </p:nvSpPr>
        <p:spPr>
          <a:xfrm>
            <a:off x="4579483" y="5421578"/>
            <a:ext cx="1081105" cy="337110"/>
          </a:xfrm>
          <a:prstGeom prst="roundRect">
            <a:avLst/>
          </a:prstGeom>
          <a:solidFill>
            <a:schemeClr val="accent1">
              <a:lumMod val="50000"/>
            </a:schemeClr>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100" dirty="0">
                <a:solidFill>
                  <a:schemeClr val="bg1"/>
                </a:solidFill>
                <a:latin typeface="MiSans Light" panose="00000400000000000000" charset="-122"/>
                <a:ea typeface="MiSans Light" panose="00000400000000000000" charset="-122"/>
              </a:rPr>
              <a:t>操作的工件</a:t>
            </a:r>
          </a:p>
        </p:txBody>
      </p:sp>
      <p:sp>
        <p:nvSpPr>
          <p:cNvPr id="35" name="矩形 34"/>
          <p:cNvSpPr/>
          <p:nvPr/>
        </p:nvSpPr>
        <p:spPr>
          <a:xfrm>
            <a:off x="6778825" y="2925982"/>
            <a:ext cx="1376205" cy="148614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sz="1600">
              <a:latin typeface="MiSans Light" panose="00000400000000000000" charset="-122"/>
              <a:ea typeface="MiSans Light" panose="00000400000000000000" charset="-122"/>
            </a:endParaRPr>
          </a:p>
        </p:txBody>
      </p:sp>
      <p:sp>
        <p:nvSpPr>
          <p:cNvPr id="24" name="箭头: 右 23"/>
          <p:cNvSpPr/>
          <p:nvPr/>
        </p:nvSpPr>
        <p:spPr>
          <a:xfrm>
            <a:off x="7150952" y="3120924"/>
            <a:ext cx="436594" cy="312208"/>
          </a:xfrm>
          <a:prstGeom prst="rightArrow">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a:latin typeface="MiSans Light" panose="00000400000000000000" charset="-122"/>
              <a:ea typeface="MiSans Light" panose="00000400000000000000" charset="-122"/>
            </a:endParaRPr>
          </a:p>
        </p:txBody>
      </p:sp>
      <p:sp>
        <p:nvSpPr>
          <p:cNvPr id="68" name="矩形 67"/>
          <p:cNvSpPr/>
          <p:nvPr/>
        </p:nvSpPr>
        <p:spPr>
          <a:xfrm>
            <a:off x="8933132" y="2605158"/>
            <a:ext cx="1170333" cy="43232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预测</a:t>
            </a:r>
            <a:r>
              <a:rPr lang="en-US" altLang="zh-CN" sz="1400" b="1" dirty="0">
                <a:solidFill>
                  <a:schemeClr val="bg1"/>
                </a:solidFill>
                <a:latin typeface="MiSans Light" panose="00000400000000000000" charset="-122"/>
                <a:ea typeface="MiSans Light" panose="00000400000000000000" charset="-122"/>
                <a:cs typeface="MiSans Light" panose="00000400000000000000" charset="-122"/>
              </a:rPr>
              <a:t>Task</a:t>
            </a:r>
          </a:p>
        </p:txBody>
      </p:sp>
      <p:sp>
        <p:nvSpPr>
          <p:cNvPr id="69" name="矩形 68"/>
          <p:cNvSpPr/>
          <p:nvPr/>
        </p:nvSpPr>
        <p:spPr>
          <a:xfrm>
            <a:off x="8925535" y="2608893"/>
            <a:ext cx="1184881" cy="1811848"/>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sz="1600">
              <a:latin typeface="MiSans Light" panose="00000400000000000000" charset="-122"/>
              <a:ea typeface="MiSans Light" panose="00000400000000000000" charset="-122"/>
            </a:endParaRPr>
          </a:p>
        </p:txBody>
      </p:sp>
      <p:sp>
        <p:nvSpPr>
          <p:cNvPr id="70" name="矩形 69"/>
          <p:cNvSpPr/>
          <p:nvPr/>
        </p:nvSpPr>
        <p:spPr>
          <a:xfrm>
            <a:off x="9402020" y="3118905"/>
            <a:ext cx="623095" cy="2616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Debug</a:t>
            </a:r>
          </a:p>
        </p:txBody>
      </p:sp>
      <p:sp>
        <p:nvSpPr>
          <p:cNvPr id="71" name="矩形 70"/>
          <p:cNvSpPr/>
          <p:nvPr/>
        </p:nvSpPr>
        <p:spPr>
          <a:xfrm>
            <a:off x="8954495" y="3117303"/>
            <a:ext cx="530141"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85%</a:t>
            </a:r>
          </a:p>
        </p:txBody>
      </p:sp>
      <p:sp>
        <p:nvSpPr>
          <p:cNvPr id="72" name="矩形 71"/>
          <p:cNvSpPr/>
          <p:nvPr/>
        </p:nvSpPr>
        <p:spPr>
          <a:xfrm>
            <a:off x="8924644" y="3441907"/>
            <a:ext cx="521261"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10%</a:t>
            </a:r>
          </a:p>
        </p:txBody>
      </p:sp>
      <p:sp>
        <p:nvSpPr>
          <p:cNvPr id="73" name="矩形 72"/>
          <p:cNvSpPr/>
          <p:nvPr/>
        </p:nvSpPr>
        <p:spPr>
          <a:xfrm>
            <a:off x="9018008" y="3771763"/>
            <a:ext cx="438090"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3%</a:t>
            </a:r>
          </a:p>
        </p:txBody>
      </p:sp>
      <p:sp>
        <p:nvSpPr>
          <p:cNvPr id="74" name="矩形 73"/>
          <p:cNvSpPr/>
          <p:nvPr/>
        </p:nvSpPr>
        <p:spPr>
          <a:xfrm>
            <a:off x="9405842" y="3433759"/>
            <a:ext cx="623095" cy="2616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Build</a:t>
            </a:r>
          </a:p>
        </p:txBody>
      </p:sp>
      <p:sp>
        <p:nvSpPr>
          <p:cNvPr id="75" name="矩形 74"/>
          <p:cNvSpPr/>
          <p:nvPr/>
        </p:nvSpPr>
        <p:spPr>
          <a:xfrm>
            <a:off x="9410830" y="3750449"/>
            <a:ext cx="623095" cy="2616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Edit</a:t>
            </a:r>
          </a:p>
        </p:txBody>
      </p:sp>
      <p:sp>
        <p:nvSpPr>
          <p:cNvPr id="76" name="矩形: 圆角 75"/>
          <p:cNvSpPr/>
          <p:nvPr/>
        </p:nvSpPr>
        <p:spPr>
          <a:xfrm>
            <a:off x="8394453" y="4655453"/>
            <a:ext cx="1727335" cy="306829"/>
          </a:xfrm>
          <a:prstGeom prst="roundRect">
            <a:avLst>
              <a:gd name="adj" fmla="val 0"/>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rPr>
              <a:t>检索模型</a:t>
            </a:r>
          </a:p>
        </p:txBody>
      </p:sp>
      <p:sp>
        <p:nvSpPr>
          <p:cNvPr id="92" name="矩形 91"/>
          <p:cNvSpPr/>
          <p:nvPr/>
        </p:nvSpPr>
        <p:spPr>
          <a:xfrm>
            <a:off x="10693374" y="1778610"/>
            <a:ext cx="1259367" cy="38881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rPr>
              <a:t>预测操作件</a:t>
            </a:r>
          </a:p>
        </p:txBody>
      </p:sp>
      <p:sp>
        <p:nvSpPr>
          <p:cNvPr id="93" name="矩形 92"/>
          <p:cNvSpPr/>
          <p:nvPr/>
        </p:nvSpPr>
        <p:spPr>
          <a:xfrm>
            <a:off x="10697944" y="1778610"/>
            <a:ext cx="1259367" cy="234551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97" name="矩形 96"/>
          <p:cNvSpPr/>
          <p:nvPr/>
        </p:nvSpPr>
        <p:spPr>
          <a:xfrm>
            <a:off x="10662378" y="2165983"/>
            <a:ext cx="478016"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59%</a:t>
            </a:r>
          </a:p>
        </p:txBody>
      </p:sp>
      <p:sp>
        <p:nvSpPr>
          <p:cNvPr id="98" name="文本框 97"/>
          <p:cNvSpPr txBox="1"/>
          <p:nvPr/>
        </p:nvSpPr>
        <p:spPr>
          <a:xfrm>
            <a:off x="10778601" y="3580856"/>
            <a:ext cx="1088880" cy="24622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US" altLang="zh-CN" sz="1000" dirty="0" err="1">
                <a:solidFill>
                  <a:schemeClr val="bg1"/>
                </a:solidFill>
                <a:latin typeface="MiSans Light" panose="00000400000000000000" charset="-122"/>
                <a:ea typeface="MiSans Light" panose="00000400000000000000" charset="-122"/>
              </a:rPr>
              <a:t>module.ts</a:t>
            </a:r>
          </a:p>
        </p:txBody>
      </p:sp>
      <p:sp>
        <p:nvSpPr>
          <p:cNvPr id="99" name="文本框 98"/>
          <p:cNvSpPr txBox="1"/>
          <p:nvPr/>
        </p:nvSpPr>
        <p:spPr>
          <a:xfrm>
            <a:off x="10777468" y="3825794"/>
            <a:ext cx="1088879" cy="215444"/>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US" altLang="zh-CN" sz="800" dirty="0">
                <a:solidFill>
                  <a:schemeClr val="bg1"/>
                </a:solidFill>
                <a:latin typeface="MiSans Light" panose="00000400000000000000" charset="-122"/>
                <a:ea typeface="MiSans Light" panose="00000400000000000000" charset="-122"/>
              </a:rPr>
              <a:t>str: func1()</a:t>
            </a:r>
          </a:p>
        </p:txBody>
      </p:sp>
      <p:sp>
        <p:nvSpPr>
          <p:cNvPr id="100" name="矩形 99"/>
          <p:cNvSpPr/>
          <p:nvPr/>
        </p:nvSpPr>
        <p:spPr>
          <a:xfrm>
            <a:off x="10669329" y="2667378"/>
            <a:ext cx="478016"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36%</a:t>
            </a:r>
          </a:p>
        </p:txBody>
      </p:sp>
      <p:sp>
        <p:nvSpPr>
          <p:cNvPr id="101" name="文本框 100"/>
          <p:cNvSpPr txBox="1"/>
          <p:nvPr/>
        </p:nvSpPr>
        <p:spPr>
          <a:xfrm>
            <a:off x="10777468" y="2909228"/>
            <a:ext cx="1089458" cy="2308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US" altLang="zh-CN" sz="900" dirty="0">
                <a:solidFill>
                  <a:schemeClr val="bg1"/>
                </a:solidFill>
                <a:latin typeface="MiSans Light" panose="00000400000000000000" charset="-122"/>
                <a:ea typeface="MiSans Light" panose="00000400000000000000" charset="-122"/>
              </a:rPr>
              <a:t>CMakeLists.txt</a:t>
            </a:r>
          </a:p>
        </p:txBody>
      </p:sp>
      <p:sp>
        <p:nvSpPr>
          <p:cNvPr id="102" name="文本框 101"/>
          <p:cNvSpPr txBox="1"/>
          <p:nvPr/>
        </p:nvSpPr>
        <p:spPr>
          <a:xfrm>
            <a:off x="10777468" y="3140060"/>
            <a:ext cx="1089458" cy="200055"/>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US" altLang="zh-CN" sz="700" dirty="0" err="1">
                <a:solidFill>
                  <a:schemeClr val="bg1"/>
                </a:solidFill>
                <a:latin typeface="MiSans Light" panose="00000400000000000000" charset="-122"/>
                <a:ea typeface="MiSans Light" panose="00000400000000000000" charset="-122"/>
              </a:rPr>
              <a:t>target_link_library</a:t>
            </a:r>
          </a:p>
        </p:txBody>
      </p:sp>
      <p:sp>
        <p:nvSpPr>
          <p:cNvPr id="103" name="矩形 102"/>
          <p:cNvSpPr/>
          <p:nvPr/>
        </p:nvSpPr>
        <p:spPr>
          <a:xfrm>
            <a:off x="10673303" y="3340115"/>
            <a:ext cx="397866"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5%</a:t>
            </a:r>
          </a:p>
        </p:txBody>
      </p:sp>
      <p:sp>
        <p:nvSpPr>
          <p:cNvPr id="2" name="椭圆 1"/>
          <p:cNvSpPr/>
          <p:nvPr/>
        </p:nvSpPr>
        <p:spPr>
          <a:xfrm>
            <a:off x="6829498" y="3058731"/>
            <a:ext cx="436594" cy="436594"/>
          </a:xfrm>
          <a:prstGeom prst="ellipse">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dirty="0">
              <a:latin typeface="MiSans Light" panose="00000400000000000000" charset="-122"/>
              <a:ea typeface="MiSans Light" panose="00000400000000000000" charset="-122"/>
            </a:endParaRPr>
          </a:p>
        </p:txBody>
      </p:sp>
      <p:sp>
        <p:nvSpPr>
          <p:cNvPr id="7" name="椭圆 6"/>
          <p:cNvSpPr/>
          <p:nvPr/>
        </p:nvSpPr>
        <p:spPr>
          <a:xfrm>
            <a:off x="7621772" y="3058731"/>
            <a:ext cx="436594" cy="436594"/>
          </a:xfrm>
          <a:prstGeom prst="ellipse">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a:latin typeface="MiSans Light" panose="00000400000000000000" charset="-122"/>
              <a:ea typeface="MiSans Light" panose="00000400000000000000" charset="-122"/>
            </a:endParaRPr>
          </a:p>
        </p:txBody>
      </p:sp>
      <p:sp>
        <p:nvSpPr>
          <p:cNvPr id="8" name="椭圆 7"/>
          <p:cNvSpPr/>
          <p:nvPr/>
        </p:nvSpPr>
        <p:spPr>
          <a:xfrm>
            <a:off x="6828875" y="3865926"/>
            <a:ext cx="436594" cy="436594"/>
          </a:xfrm>
          <a:prstGeom prst="ellipse">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a:latin typeface="MiSans Light" panose="00000400000000000000" charset="-122"/>
              <a:ea typeface="MiSans Light" panose="00000400000000000000" charset="-122"/>
            </a:endParaRPr>
          </a:p>
        </p:txBody>
      </p:sp>
      <p:sp>
        <p:nvSpPr>
          <p:cNvPr id="9" name="椭圆 8"/>
          <p:cNvSpPr/>
          <p:nvPr/>
        </p:nvSpPr>
        <p:spPr>
          <a:xfrm>
            <a:off x="7633193" y="3854692"/>
            <a:ext cx="436594" cy="436594"/>
          </a:xfrm>
          <a:prstGeom prst="ellipse">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a:latin typeface="MiSans Light" panose="00000400000000000000" charset="-122"/>
              <a:ea typeface="MiSans Light" panose="00000400000000000000" charset="-122"/>
            </a:endParaRPr>
          </a:p>
        </p:txBody>
      </p:sp>
      <p:sp>
        <p:nvSpPr>
          <p:cNvPr id="26" name="箭头: 右 25"/>
          <p:cNvSpPr/>
          <p:nvPr/>
        </p:nvSpPr>
        <p:spPr>
          <a:xfrm rot="5400000">
            <a:off x="7585546" y="3398905"/>
            <a:ext cx="507677" cy="312208"/>
          </a:xfrm>
          <a:prstGeom prst="rightArrow">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a:latin typeface="MiSans Light" panose="00000400000000000000" charset="-122"/>
              <a:ea typeface="MiSans Light" panose="00000400000000000000" charset="-122"/>
            </a:endParaRPr>
          </a:p>
        </p:txBody>
      </p:sp>
      <p:sp>
        <p:nvSpPr>
          <p:cNvPr id="27" name="箭头: 右 26"/>
          <p:cNvSpPr/>
          <p:nvPr/>
        </p:nvSpPr>
        <p:spPr>
          <a:xfrm rot="10800000">
            <a:off x="7298280" y="3912969"/>
            <a:ext cx="458067" cy="312208"/>
          </a:xfrm>
          <a:prstGeom prst="rightArrow">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a:latin typeface="MiSans Light" panose="00000400000000000000" charset="-122"/>
              <a:ea typeface="MiSans Light" panose="00000400000000000000" charset="-122"/>
            </a:endParaRPr>
          </a:p>
        </p:txBody>
      </p:sp>
      <p:sp>
        <p:nvSpPr>
          <p:cNvPr id="28" name="箭头: 右 27"/>
          <p:cNvSpPr/>
          <p:nvPr/>
        </p:nvSpPr>
        <p:spPr>
          <a:xfrm rot="16200000">
            <a:off x="6786374" y="3643350"/>
            <a:ext cx="527109" cy="312208"/>
          </a:xfrm>
          <a:prstGeom prst="rightArrow">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sz="1400">
              <a:latin typeface="MiSans Light" panose="00000400000000000000" charset="-122"/>
              <a:ea typeface="MiSans Light" panose="00000400000000000000" charset="-122"/>
            </a:endParaRPr>
          </a:p>
        </p:txBody>
      </p:sp>
      <p:sp>
        <p:nvSpPr>
          <p:cNvPr id="31" name="文本框 30"/>
          <p:cNvSpPr txBox="1"/>
          <p:nvPr/>
        </p:nvSpPr>
        <p:spPr>
          <a:xfrm>
            <a:off x="6800779" y="3137389"/>
            <a:ext cx="494857" cy="253916"/>
          </a:xfrm>
          <a:prstGeom prst="rect">
            <a:avLst/>
          </a:prstGeom>
          <a:noFill/>
        </p:spPr>
        <p:txBody>
          <a:bodyPr wrap="square">
            <a:spAutoFit/>
          </a:bodyPr>
          <a:lstStyle/>
          <a:p>
            <a:pPr algn="ctr"/>
            <a:r>
              <a:rPr lang="en-US" altLang="zh-CN" sz="1050" dirty="0">
                <a:solidFill>
                  <a:schemeClr val="bg1"/>
                </a:solidFill>
                <a:latin typeface="MiSans Light" panose="00000400000000000000" charset="-122"/>
                <a:ea typeface="MiSans Light" panose="00000400000000000000" charset="-122"/>
              </a:rPr>
              <a:t>Task</a:t>
            </a:r>
          </a:p>
        </p:txBody>
      </p:sp>
      <p:sp>
        <p:nvSpPr>
          <p:cNvPr id="32" name="文本框 31"/>
          <p:cNvSpPr txBox="1"/>
          <p:nvPr/>
        </p:nvSpPr>
        <p:spPr>
          <a:xfrm>
            <a:off x="6800156" y="3937852"/>
            <a:ext cx="494857" cy="253916"/>
          </a:xfrm>
          <a:prstGeom prst="rect">
            <a:avLst/>
          </a:prstGeom>
          <a:noFill/>
        </p:spPr>
        <p:txBody>
          <a:bodyPr wrap="square">
            <a:spAutoFit/>
          </a:bodyPr>
          <a:lstStyle/>
          <a:p>
            <a:pPr algn="ctr"/>
            <a:r>
              <a:rPr lang="en-US" altLang="zh-CN" sz="1050" dirty="0">
                <a:solidFill>
                  <a:schemeClr val="bg1"/>
                </a:solidFill>
                <a:latin typeface="MiSans Light" panose="00000400000000000000" charset="-122"/>
                <a:ea typeface="MiSans Light" panose="00000400000000000000" charset="-122"/>
              </a:rPr>
              <a:t>Task</a:t>
            </a:r>
          </a:p>
        </p:txBody>
      </p:sp>
      <p:sp>
        <p:nvSpPr>
          <p:cNvPr id="33" name="文本框 32"/>
          <p:cNvSpPr txBox="1"/>
          <p:nvPr/>
        </p:nvSpPr>
        <p:spPr>
          <a:xfrm>
            <a:off x="7603377" y="3930573"/>
            <a:ext cx="494857" cy="253916"/>
          </a:xfrm>
          <a:prstGeom prst="rect">
            <a:avLst/>
          </a:prstGeom>
          <a:noFill/>
        </p:spPr>
        <p:txBody>
          <a:bodyPr wrap="square">
            <a:spAutoFit/>
          </a:bodyPr>
          <a:lstStyle/>
          <a:p>
            <a:pPr algn="ctr"/>
            <a:r>
              <a:rPr lang="en-US" altLang="zh-CN" sz="1050" dirty="0">
                <a:solidFill>
                  <a:schemeClr val="bg1"/>
                </a:solidFill>
                <a:latin typeface="MiSans Light" panose="00000400000000000000" charset="-122"/>
                <a:ea typeface="MiSans Light" panose="00000400000000000000" charset="-122"/>
              </a:rPr>
              <a:t>Task</a:t>
            </a:r>
          </a:p>
        </p:txBody>
      </p:sp>
      <p:sp>
        <p:nvSpPr>
          <p:cNvPr id="34" name="文本框 33"/>
          <p:cNvSpPr txBox="1"/>
          <p:nvPr/>
        </p:nvSpPr>
        <p:spPr>
          <a:xfrm>
            <a:off x="7607101" y="3137389"/>
            <a:ext cx="494857" cy="253916"/>
          </a:xfrm>
          <a:prstGeom prst="rect">
            <a:avLst/>
          </a:prstGeom>
          <a:noFill/>
        </p:spPr>
        <p:txBody>
          <a:bodyPr wrap="square">
            <a:spAutoFit/>
          </a:bodyPr>
          <a:lstStyle/>
          <a:p>
            <a:pPr algn="ctr"/>
            <a:r>
              <a:rPr lang="en-US" altLang="zh-CN" sz="1050" dirty="0">
                <a:solidFill>
                  <a:schemeClr val="bg1"/>
                </a:solidFill>
                <a:latin typeface="MiSans Light" panose="00000400000000000000" charset="-122"/>
                <a:ea typeface="MiSans Light" panose="00000400000000000000" charset="-122"/>
              </a:rPr>
              <a:t>Task</a:t>
            </a:r>
          </a:p>
        </p:txBody>
      </p:sp>
      <p:sp>
        <p:nvSpPr>
          <p:cNvPr id="38" name="文本框 37"/>
          <p:cNvSpPr txBox="1"/>
          <p:nvPr/>
        </p:nvSpPr>
        <p:spPr>
          <a:xfrm>
            <a:off x="6778825" y="2605485"/>
            <a:ext cx="1376206" cy="30777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dirty="0">
                <a:solidFill>
                  <a:schemeClr val="bg1"/>
                </a:solidFill>
                <a:latin typeface="MiSans Light" panose="00000400000000000000" charset="-122"/>
                <a:ea typeface="MiSans Light" panose="00000400000000000000" charset="-122"/>
              </a:rPr>
              <a:t>状态机</a:t>
            </a:r>
          </a:p>
        </p:txBody>
      </p:sp>
      <p:sp>
        <p:nvSpPr>
          <p:cNvPr id="43" name="矩形 42"/>
          <p:cNvSpPr/>
          <p:nvPr/>
        </p:nvSpPr>
        <p:spPr>
          <a:xfrm>
            <a:off x="4261149" y="1778610"/>
            <a:ext cx="1705679" cy="413481"/>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rPr>
              <a:t>②行为模式分析</a:t>
            </a:r>
          </a:p>
        </p:txBody>
      </p:sp>
      <p:sp>
        <p:nvSpPr>
          <p:cNvPr id="44" name="文本框 43"/>
          <p:cNvSpPr txBox="1"/>
          <p:nvPr/>
        </p:nvSpPr>
        <p:spPr>
          <a:xfrm>
            <a:off x="10777468" y="2412204"/>
            <a:ext cx="1089458" cy="24622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US" altLang="zh-CN" sz="1000" dirty="0">
                <a:solidFill>
                  <a:schemeClr val="bg1"/>
                </a:solidFill>
                <a:latin typeface="MiSans Light" panose="00000400000000000000" charset="-122"/>
                <a:ea typeface="MiSans Light" panose="00000400000000000000" charset="-122"/>
              </a:rPr>
              <a:t>mynapi.cpp</a:t>
            </a:r>
          </a:p>
        </p:txBody>
      </p:sp>
      <p:sp>
        <p:nvSpPr>
          <p:cNvPr id="47" name="矩形 46"/>
          <p:cNvSpPr/>
          <p:nvPr/>
        </p:nvSpPr>
        <p:spPr>
          <a:xfrm>
            <a:off x="10711029" y="4375502"/>
            <a:ext cx="1259367" cy="388815"/>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预测</a:t>
            </a:r>
            <a:r>
              <a:rPr lang="en-US" altLang="zh-CN" sz="1400" b="1"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命令</a:t>
            </a:r>
          </a:p>
        </p:txBody>
      </p:sp>
      <p:sp>
        <p:nvSpPr>
          <p:cNvPr id="48" name="矩形 47"/>
          <p:cNvSpPr/>
          <p:nvPr/>
        </p:nvSpPr>
        <p:spPr>
          <a:xfrm>
            <a:off x="10711029" y="4368904"/>
            <a:ext cx="1259367" cy="1980255"/>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51" name="矩形 50"/>
          <p:cNvSpPr/>
          <p:nvPr/>
        </p:nvSpPr>
        <p:spPr>
          <a:xfrm>
            <a:off x="10680033" y="4762875"/>
            <a:ext cx="478016"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60%</a:t>
            </a:r>
          </a:p>
        </p:txBody>
      </p:sp>
      <p:sp>
        <p:nvSpPr>
          <p:cNvPr id="52" name="文本框 51"/>
          <p:cNvSpPr txBox="1"/>
          <p:nvPr/>
        </p:nvSpPr>
        <p:spPr>
          <a:xfrm>
            <a:off x="10786755" y="5988801"/>
            <a:ext cx="1088880" cy="24622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zh-CN" altLang="en-US" sz="1000" dirty="0">
                <a:solidFill>
                  <a:schemeClr val="bg1"/>
                </a:solidFill>
                <a:latin typeface="MiSans Light" panose="00000400000000000000" charset="-122"/>
                <a:ea typeface="MiSans Light" panose="00000400000000000000" charset="-122"/>
              </a:rPr>
              <a:t>导航</a:t>
            </a:r>
          </a:p>
        </p:txBody>
      </p:sp>
      <p:sp>
        <p:nvSpPr>
          <p:cNvPr id="54" name="矩形 53"/>
          <p:cNvSpPr/>
          <p:nvPr/>
        </p:nvSpPr>
        <p:spPr>
          <a:xfrm>
            <a:off x="10686984" y="5264270"/>
            <a:ext cx="478016"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38%</a:t>
            </a:r>
          </a:p>
        </p:txBody>
      </p:sp>
      <p:sp>
        <p:nvSpPr>
          <p:cNvPr id="55" name="文本框 54"/>
          <p:cNvSpPr txBox="1"/>
          <p:nvPr/>
        </p:nvSpPr>
        <p:spPr>
          <a:xfrm>
            <a:off x="10795123" y="5498426"/>
            <a:ext cx="1089458" cy="24622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zh-CN" altLang="en-US" sz="1000" dirty="0">
                <a:solidFill>
                  <a:schemeClr val="bg1"/>
                </a:solidFill>
                <a:latin typeface="MiSans Light" panose="00000400000000000000" charset="-122"/>
                <a:ea typeface="MiSans Light" panose="00000400000000000000" charset="-122"/>
              </a:rPr>
              <a:t>编译构建</a:t>
            </a:r>
          </a:p>
        </p:txBody>
      </p:sp>
      <p:sp>
        <p:nvSpPr>
          <p:cNvPr id="57" name="矩形 56"/>
          <p:cNvSpPr/>
          <p:nvPr/>
        </p:nvSpPr>
        <p:spPr>
          <a:xfrm>
            <a:off x="10690991" y="5734682"/>
            <a:ext cx="397866"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2%</a:t>
            </a:r>
          </a:p>
        </p:txBody>
      </p:sp>
      <p:sp>
        <p:nvSpPr>
          <p:cNvPr id="77" name="文本框 76"/>
          <p:cNvSpPr txBox="1"/>
          <p:nvPr/>
        </p:nvSpPr>
        <p:spPr>
          <a:xfrm>
            <a:off x="10795123" y="5009096"/>
            <a:ext cx="1089458" cy="24622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zh-CN" altLang="en-US" sz="1000" dirty="0">
                <a:solidFill>
                  <a:schemeClr val="bg1"/>
                </a:solidFill>
                <a:latin typeface="MiSans Light" panose="00000400000000000000" charset="-122"/>
                <a:ea typeface="MiSans Light" panose="00000400000000000000" charset="-122"/>
              </a:rPr>
              <a:t>文件重命名</a:t>
            </a:r>
          </a:p>
        </p:txBody>
      </p:sp>
      <p:sp>
        <p:nvSpPr>
          <p:cNvPr id="79" name="矩形 78"/>
          <p:cNvSpPr/>
          <p:nvPr/>
        </p:nvSpPr>
        <p:spPr>
          <a:xfrm>
            <a:off x="5136893" y="3492945"/>
            <a:ext cx="781738" cy="3391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dirty="0">
                <a:solidFill>
                  <a:schemeClr val="bg1"/>
                </a:solidFill>
                <a:latin typeface="MiSans Light" panose="00000400000000000000" charset="-122"/>
                <a:ea typeface="MiSans Light" panose="00000400000000000000" charset="-122"/>
              </a:rPr>
              <a:t>操作件耦合度</a:t>
            </a:r>
          </a:p>
        </p:txBody>
      </p:sp>
      <p:sp>
        <p:nvSpPr>
          <p:cNvPr id="83" name="矩形 82"/>
          <p:cNvSpPr/>
          <p:nvPr/>
        </p:nvSpPr>
        <p:spPr>
          <a:xfrm>
            <a:off x="4297631" y="3902676"/>
            <a:ext cx="781738" cy="3391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dirty="0">
                <a:solidFill>
                  <a:schemeClr val="bg1"/>
                </a:solidFill>
                <a:latin typeface="MiSans Light" panose="00000400000000000000" charset="-122"/>
                <a:ea typeface="MiSans Light" panose="00000400000000000000" charset="-122"/>
              </a:rPr>
              <a:t>局部操作强度</a:t>
            </a:r>
          </a:p>
        </p:txBody>
      </p:sp>
      <p:sp>
        <p:nvSpPr>
          <p:cNvPr id="84" name="矩形 83"/>
          <p:cNvSpPr/>
          <p:nvPr/>
        </p:nvSpPr>
        <p:spPr>
          <a:xfrm>
            <a:off x="5138743" y="3087651"/>
            <a:ext cx="781738" cy="3391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dirty="0">
                <a:solidFill>
                  <a:schemeClr val="bg1"/>
                </a:solidFill>
                <a:latin typeface="MiSans Light" panose="00000400000000000000" charset="-122"/>
                <a:ea typeface="MiSans Light" panose="00000400000000000000" charset="-122"/>
              </a:rPr>
              <a:t>操作件相似度</a:t>
            </a:r>
          </a:p>
        </p:txBody>
      </p:sp>
      <p:sp>
        <p:nvSpPr>
          <p:cNvPr id="85" name="矩形 84"/>
          <p:cNvSpPr/>
          <p:nvPr/>
        </p:nvSpPr>
        <p:spPr>
          <a:xfrm>
            <a:off x="5138743" y="2684299"/>
            <a:ext cx="781738" cy="3391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dirty="0">
                <a:solidFill>
                  <a:schemeClr val="bg1"/>
                </a:solidFill>
                <a:latin typeface="MiSans Light" panose="00000400000000000000" charset="-122"/>
                <a:ea typeface="MiSans Light" panose="00000400000000000000" charset="-122"/>
              </a:rPr>
              <a:t>常访问操作件</a:t>
            </a:r>
          </a:p>
        </p:txBody>
      </p:sp>
      <p:sp>
        <p:nvSpPr>
          <p:cNvPr id="86" name="矩形 85"/>
          <p:cNvSpPr/>
          <p:nvPr/>
        </p:nvSpPr>
        <p:spPr>
          <a:xfrm>
            <a:off x="5138743" y="2279480"/>
            <a:ext cx="781738" cy="3391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dirty="0">
                <a:solidFill>
                  <a:schemeClr val="bg1"/>
                </a:solidFill>
                <a:latin typeface="MiSans Light" panose="00000400000000000000" charset="-122"/>
                <a:ea typeface="MiSans Light" panose="00000400000000000000" charset="-122"/>
              </a:rPr>
              <a:t>命令调用变化</a:t>
            </a:r>
          </a:p>
        </p:txBody>
      </p:sp>
      <p:sp>
        <p:nvSpPr>
          <p:cNvPr id="87" name="矩形 86"/>
          <p:cNvSpPr/>
          <p:nvPr/>
        </p:nvSpPr>
        <p:spPr>
          <a:xfrm>
            <a:off x="4303620" y="3083777"/>
            <a:ext cx="781738" cy="3391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dirty="0">
                <a:solidFill>
                  <a:schemeClr val="bg1"/>
                </a:solidFill>
                <a:latin typeface="MiSans Light" panose="00000400000000000000" charset="-122"/>
                <a:ea typeface="MiSans Light" panose="00000400000000000000" charset="-122"/>
              </a:rPr>
              <a:t>总体操作分布</a:t>
            </a:r>
          </a:p>
        </p:txBody>
      </p:sp>
      <p:sp>
        <p:nvSpPr>
          <p:cNvPr id="88" name="矩形 87"/>
          <p:cNvSpPr/>
          <p:nvPr/>
        </p:nvSpPr>
        <p:spPr>
          <a:xfrm>
            <a:off x="4297631" y="3490712"/>
            <a:ext cx="781738" cy="3391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dirty="0">
                <a:solidFill>
                  <a:schemeClr val="bg1"/>
                </a:solidFill>
                <a:latin typeface="MiSans Light" panose="00000400000000000000" charset="-122"/>
                <a:ea typeface="MiSans Light" panose="00000400000000000000" charset="-122"/>
              </a:rPr>
              <a:t>最常执行任务</a:t>
            </a:r>
          </a:p>
        </p:txBody>
      </p:sp>
      <p:sp>
        <p:nvSpPr>
          <p:cNvPr id="89" name="矩形 88"/>
          <p:cNvSpPr/>
          <p:nvPr/>
        </p:nvSpPr>
        <p:spPr>
          <a:xfrm>
            <a:off x="4301412" y="2277651"/>
            <a:ext cx="781738" cy="3391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dirty="0">
                <a:solidFill>
                  <a:schemeClr val="bg1"/>
                </a:solidFill>
                <a:latin typeface="MiSans Light" panose="00000400000000000000" charset="-122"/>
                <a:ea typeface="MiSans Light" panose="00000400000000000000" charset="-122"/>
              </a:rPr>
              <a:t>任务切换规律</a:t>
            </a:r>
          </a:p>
        </p:txBody>
      </p:sp>
      <p:sp>
        <p:nvSpPr>
          <p:cNvPr id="94" name="矩形 93"/>
          <p:cNvSpPr/>
          <p:nvPr/>
        </p:nvSpPr>
        <p:spPr>
          <a:xfrm>
            <a:off x="4305333" y="2676074"/>
            <a:ext cx="781738" cy="3391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dirty="0">
                <a:solidFill>
                  <a:schemeClr val="bg1"/>
                </a:solidFill>
                <a:latin typeface="MiSans Light" panose="00000400000000000000" charset="-122"/>
                <a:ea typeface="MiSans Light" panose="00000400000000000000" charset="-122"/>
              </a:rPr>
              <a:t>总体任务分布</a:t>
            </a:r>
          </a:p>
        </p:txBody>
      </p:sp>
      <p:sp>
        <p:nvSpPr>
          <p:cNvPr id="106" name="矩形 105"/>
          <p:cNvSpPr/>
          <p:nvPr/>
        </p:nvSpPr>
        <p:spPr>
          <a:xfrm>
            <a:off x="9021782" y="4084969"/>
            <a:ext cx="438090" cy="261610"/>
          </a:xfrm>
          <a:prstGeom prst="rect">
            <a:avLst/>
          </a:prstGeom>
        </p:spPr>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2%</a:t>
            </a:r>
          </a:p>
        </p:txBody>
      </p:sp>
      <p:sp>
        <p:nvSpPr>
          <p:cNvPr id="107" name="矩形 106"/>
          <p:cNvSpPr/>
          <p:nvPr/>
        </p:nvSpPr>
        <p:spPr>
          <a:xfrm>
            <a:off x="9414604" y="4063655"/>
            <a:ext cx="623095" cy="26161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1100" dirty="0">
                <a:solidFill>
                  <a:schemeClr val="bg1"/>
                </a:solidFill>
                <a:latin typeface="MiSans Light" panose="00000400000000000000" charset="-122"/>
                <a:ea typeface="MiSans Light" panose="00000400000000000000" charset="-122"/>
              </a:rPr>
              <a:t>Read</a:t>
            </a:r>
          </a:p>
        </p:txBody>
      </p:sp>
      <p:sp>
        <p:nvSpPr>
          <p:cNvPr id="108" name="矩形 107"/>
          <p:cNvSpPr/>
          <p:nvPr/>
        </p:nvSpPr>
        <p:spPr>
          <a:xfrm>
            <a:off x="6781848" y="4948510"/>
            <a:ext cx="1354874" cy="432329"/>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当前</a:t>
            </a:r>
            <a:r>
              <a:rPr lang="en-US" altLang="zh-CN" sz="1400" b="1" dirty="0">
                <a:solidFill>
                  <a:schemeClr val="bg1"/>
                </a:solidFill>
                <a:latin typeface="MiSans Light" panose="00000400000000000000" charset="-122"/>
                <a:ea typeface="MiSans Light" panose="00000400000000000000" charset="-122"/>
                <a:cs typeface="MiSans Light" panose="00000400000000000000" charset="-122"/>
              </a:rPr>
              <a:t>Task</a:t>
            </a:r>
            <a:endParaRPr lang="zh-CN" altLang="en-US" sz="1400" b="1"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109" name="矩形 108"/>
          <p:cNvSpPr/>
          <p:nvPr/>
        </p:nvSpPr>
        <p:spPr>
          <a:xfrm>
            <a:off x="5135315" y="3898050"/>
            <a:ext cx="781738" cy="3391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000" dirty="0">
                <a:solidFill>
                  <a:schemeClr val="bg1"/>
                </a:solidFill>
                <a:latin typeface="MiSans Light" panose="00000400000000000000" charset="-122"/>
                <a:ea typeface="MiSans Light" panose="00000400000000000000" charset="-122"/>
                <a:cs typeface="MiSans Light" panose="00000400000000000000" charset="-122"/>
              </a:rPr>
              <a:t>… …</a:t>
            </a:r>
          </a:p>
        </p:txBody>
      </p:sp>
      <p:sp>
        <p:nvSpPr>
          <p:cNvPr id="110" name="矩形 109"/>
          <p:cNvSpPr/>
          <p:nvPr/>
        </p:nvSpPr>
        <p:spPr>
          <a:xfrm>
            <a:off x="4254195" y="2192091"/>
            <a:ext cx="1711316" cy="212722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1600">
              <a:latin typeface="MiSans Light" panose="00000400000000000000" charset="-122"/>
              <a:ea typeface="MiSans Light" panose="00000400000000000000" charset="-122"/>
            </a:endParaRPr>
          </a:p>
        </p:txBody>
      </p:sp>
      <p:cxnSp>
        <p:nvCxnSpPr>
          <p:cNvPr id="112" name="连接符: 肘形 111"/>
          <p:cNvCxnSpPr>
            <a:stCxn id="10" idx="3"/>
            <a:endCxn id="35" idx="1"/>
          </p:cNvCxnSpPr>
          <p:nvPr/>
        </p:nvCxnSpPr>
        <p:spPr>
          <a:xfrm flipV="1">
            <a:off x="5660588" y="3669053"/>
            <a:ext cx="1118237" cy="1921080"/>
          </a:xfrm>
          <a:prstGeom prst="bentConnector3">
            <a:avLst>
              <a:gd name="adj1" fmla="val 37734"/>
            </a:avLst>
          </a:prstGeom>
          <a:ln>
            <a:solidFill>
              <a:schemeClr val="bg1"/>
            </a:solidFill>
            <a:tailEnd type="triangle"/>
          </a:ln>
        </p:spPr>
        <p:style>
          <a:lnRef idx="1">
            <a:schemeClr val="accent5"/>
          </a:lnRef>
          <a:fillRef idx="0">
            <a:schemeClr val="accent5"/>
          </a:fillRef>
          <a:effectRef idx="0">
            <a:schemeClr val="accent5"/>
          </a:effectRef>
          <a:fontRef idx="minor">
            <a:schemeClr val="tx1"/>
          </a:fontRef>
        </p:style>
      </p:cxnSp>
      <p:sp>
        <p:nvSpPr>
          <p:cNvPr id="124" name="右大括号 123"/>
          <p:cNvSpPr/>
          <p:nvPr/>
        </p:nvSpPr>
        <p:spPr>
          <a:xfrm flipH="1">
            <a:off x="10121792" y="2004222"/>
            <a:ext cx="582197" cy="3996101"/>
          </a:xfrm>
          <a:prstGeom prst="rightBrace">
            <a:avLst>
              <a:gd name="adj1" fmla="val 0"/>
              <a:gd name="adj2" fmla="val 81463"/>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latin typeface="MiSans Light" panose="00000400000000000000" charset="-122"/>
              <a:ea typeface="MiSans Light" panose="00000400000000000000" charset="-122"/>
            </a:endParaRPr>
          </a:p>
        </p:txBody>
      </p:sp>
      <p:cxnSp>
        <p:nvCxnSpPr>
          <p:cNvPr id="126" name="直接箭头连接符 125"/>
          <p:cNvCxnSpPr>
            <a:stCxn id="110" idx="3"/>
            <a:endCxn id="31" idx="1"/>
          </p:cNvCxnSpPr>
          <p:nvPr/>
        </p:nvCxnSpPr>
        <p:spPr>
          <a:xfrm>
            <a:off x="5965511" y="3255702"/>
            <a:ext cx="835268" cy="8645"/>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35" idx="3"/>
          </p:cNvCxnSpPr>
          <p:nvPr/>
        </p:nvCxnSpPr>
        <p:spPr>
          <a:xfrm>
            <a:off x="8155030" y="3669053"/>
            <a:ext cx="769614"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2" name="直接箭头连接符 131"/>
          <p:cNvCxnSpPr>
            <a:stCxn id="108" idx="3"/>
          </p:cNvCxnSpPr>
          <p:nvPr/>
        </p:nvCxnSpPr>
        <p:spPr>
          <a:xfrm>
            <a:off x="8136722" y="5164675"/>
            <a:ext cx="256186"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5" name="直接箭头连接符 134"/>
          <p:cNvCxnSpPr>
            <a:stCxn id="35" idx="2"/>
            <a:endCxn id="108" idx="0"/>
          </p:cNvCxnSpPr>
          <p:nvPr/>
        </p:nvCxnSpPr>
        <p:spPr>
          <a:xfrm flipH="1">
            <a:off x="7459285" y="4412123"/>
            <a:ext cx="7643" cy="53638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38" name="直接箭头连接符 137"/>
          <p:cNvCxnSpPr>
            <a:stCxn id="69" idx="2"/>
          </p:cNvCxnSpPr>
          <p:nvPr/>
        </p:nvCxnSpPr>
        <p:spPr>
          <a:xfrm>
            <a:off x="9517976" y="4420741"/>
            <a:ext cx="0" cy="234712"/>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stCxn id="108" idx="1"/>
            <a:endCxn id="5" idx="3"/>
          </p:cNvCxnSpPr>
          <p:nvPr/>
        </p:nvCxnSpPr>
        <p:spPr>
          <a:xfrm flipH="1" flipV="1">
            <a:off x="5660588" y="5163678"/>
            <a:ext cx="1121260" cy="997"/>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a:stCxn id="6" idx="3"/>
          </p:cNvCxnSpPr>
          <p:nvPr/>
        </p:nvCxnSpPr>
        <p:spPr>
          <a:xfrm>
            <a:off x="5660589" y="6030834"/>
            <a:ext cx="2732319" cy="0"/>
          </a:xfrm>
          <a:prstGeom prst="straightConnector1">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7" name="文本框 146"/>
          <p:cNvSpPr txBox="1"/>
          <p:nvPr/>
        </p:nvSpPr>
        <p:spPr>
          <a:xfrm>
            <a:off x="7158852" y="5751168"/>
            <a:ext cx="646331" cy="276999"/>
          </a:xfrm>
          <a:prstGeom prst="rect">
            <a:avLst/>
          </a:prstGeom>
          <a:noFill/>
        </p:spPr>
        <p:txBody>
          <a:bodyPr wrap="square" rtlCol="0">
            <a:spAutoFit/>
          </a:bodyPr>
          <a:lstStyle/>
          <a:p>
            <a:pPr algn="ctr"/>
            <a:r>
              <a:rPr lang="zh-CN" altLang="en-US" sz="1200" dirty="0">
                <a:solidFill>
                  <a:schemeClr val="bg1"/>
                </a:solidFill>
                <a:latin typeface="MiSans Light" panose="00000400000000000000" charset="-122"/>
                <a:ea typeface="MiSans Light" panose="00000400000000000000" charset="-122"/>
              </a:rPr>
              <a:t>检索源</a:t>
            </a:r>
          </a:p>
        </p:txBody>
      </p:sp>
      <p:sp>
        <p:nvSpPr>
          <p:cNvPr id="148" name="文本框 147"/>
          <p:cNvSpPr txBox="1"/>
          <p:nvPr/>
        </p:nvSpPr>
        <p:spPr>
          <a:xfrm>
            <a:off x="6129659" y="4918465"/>
            <a:ext cx="492443" cy="276999"/>
          </a:xfrm>
          <a:prstGeom prst="rect">
            <a:avLst/>
          </a:prstGeom>
          <a:noFill/>
        </p:spPr>
        <p:txBody>
          <a:bodyPr wrap="square" rtlCol="0">
            <a:spAutoFit/>
          </a:bodyPr>
          <a:lstStyle/>
          <a:p>
            <a:pPr algn="ctr"/>
            <a:r>
              <a:rPr lang="zh-CN" altLang="en-US" sz="1200" dirty="0">
                <a:solidFill>
                  <a:schemeClr val="bg1"/>
                </a:solidFill>
                <a:latin typeface="MiSans Light" panose="00000400000000000000" charset="-122"/>
                <a:ea typeface="MiSans Light" panose="00000400000000000000" charset="-122"/>
              </a:rPr>
              <a:t>记录</a:t>
            </a:r>
          </a:p>
        </p:txBody>
      </p:sp>
      <p:sp>
        <p:nvSpPr>
          <p:cNvPr id="149" name="文本框 148"/>
          <p:cNvSpPr txBox="1"/>
          <p:nvPr/>
        </p:nvSpPr>
        <p:spPr>
          <a:xfrm>
            <a:off x="7409730" y="4457967"/>
            <a:ext cx="492443" cy="276999"/>
          </a:xfrm>
          <a:prstGeom prst="rect">
            <a:avLst/>
          </a:prstGeom>
          <a:noFill/>
        </p:spPr>
        <p:txBody>
          <a:bodyPr wrap="square" rtlCol="0">
            <a:spAutoFit/>
          </a:bodyPr>
          <a:lstStyle/>
          <a:p>
            <a:pPr algn="ctr"/>
            <a:r>
              <a:rPr lang="zh-CN" altLang="en-US" sz="1200" dirty="0">
                <a:solidFill>
                  <a:schemeClr val="bg1"/>
                </a:solidFill>
                <a:latin typeface="MiSans Light" panose="00000400000000000000" charset="-122"/>
                <a:ea typeface="MiSans Light" panose="00000400000000000000" charset="-122"/>
              </a:rPr>
              <a:t>计算</a:t>
            </a:r>
          </a:p>
        </p:txBody>
      </p:sp>
      <p:sp>
        <p:nvSpPr>
          <p:cNvPr id="150" name="文本框 149"/>
          <p:cNvSpPr txBox="1"/>
          <p:nvPr/>
        </p:nvSpPr>
        <p:spPr>
          <a:xfrm>
            <a:off x="8293615" y="3383129"/>
            <a:ext cx="492443" cy="276999"/>
          </a:xfrm>
          <a:prstGeom prst="rect">
            <a:avLst/>
          </a:prstGeom>
          <a:noFill/>
        </p:spPr>
        <p:txBody>
          <a:bodyPr wrap="square" rtlCol="0">
            <a:spAutoFit/>
          </a:bodyPr>
          <a:lstStyle/>
          <a:p>
            <a:pPr algn="ctr"/>
            <a:r>
              <a:rPr lang="zh-CN" altLang="en-US" sz="1200" dirty="0">
                <a:solidFill>
                  <a:schemeClr val="bg1"/>
                </a:solidFill>
                <a:latin typeface="MiSans Light" panose="00000400000000000000" charset="-122"/>
                <a:ea typeface="MiSans Light" panose="00000400000000000000" charset="-122"/>
              </a:rPr>
              <a:t>预测</a:t>
            </a:r>
          </a:p>
        </p:txBody>
      </p:sp>
      <p:sp>
        <p:nvSpPr>
          <p:cNvPr id="158" name="矩形 157"/>
          <p:cNvSpPr/>
          <p:nvPr/>
        </p:nvSpPr>
        <p:spPr>
          <a:xfrm>
            <a:off x="8394455" y="4948510"/>
            <a:ext cx="1727338" cy="140065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cxnSp>
        <p:nvCxnSpPr>
          <p:cNvPr id="161" name="连接符: 肘形 160"/>
          <p:cNvCxnSpPr>
            <a:stCxn id="110" idx="3"/>
            <a:endCxn id="76" idx="1"/>
          </p:cNvCxnSpPr>
          <p:nvPr/>
        </p:nvCxnSpPr>
        <p:spPr>
          <a:xfrm>
            <a:off x="5965511" y="3255702"/>
            <a:ext cx="2428942" cy="1553166"/>
          </a:xfrm>
          <a:prstGeom prst="bentConnector3">
            <a:avLst>
              <a:gd name="adj1" fmla="val 2119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9" name="文本框 168"/>
          <p:cNvSpPr txBox="1"/>
          <p:nvPr/>
        </p:nvSpPr>
        <p:spPr>
          <a:xfrm>
            <a:off x="8439703" y="5344916"/>
            <a:ext cx="745130" cy="24622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zh-CN" altLang="en-US" sz="1000" dirty="0">
                <a:solidFill>
                  <a:schemeClr val="bg1"/>
                </a:solidFill>
                <a:latin typeface="MiSans Light" panose="00000400000000000000" charset="-122"/>
                <a:ea typeface="MiSans Light" panose="00000400000000000000" charset="-122"/>
                <a:cs typeface="MiSans Light" panose="00000400000000000000" charset="-122"/>
              </a:rPr>
              <a:t>当前</a:t>
            </a:r>
            <a:r>
              <a:rPr lang="en-US" altLang="zh-CN" sz="1000" dirty="0">
                <a:solidFill>
                  <a:schemeClr val="bg1"/>
                </a:solidFill>
                <a:latin typeface="MiSans Light" panose="00000400000000000000" charset="-122"/>
                <a:ea typeface="MiSans Light" panose="00000400000000000000" charset="-122"/>
                <a:cs typeface="MiSans Light" panose="00000400000000000000" charset="-122"/>
              </a:rPr>
              <a:t>Task</a:t>
            </a:r>
            <a:endParaRPr lang="zh-CN" altLang="en-US" sz="10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176" name="文本框 175"/>
          <p:cNvSpPr txBox="1"/>
          <p:nvPr/>
        </p:nvSpPr>
        <p:spPr>
          <a:xfrm>
            <a:off x="8443014" y="5668767"/>
            <a:ext cx="745130" cy="24622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zh-CN" altLang="en-US" sz="1000" dirty="0">
                <a:solidFill>
                  <a:schemeClr val="bg1"/>
                </a:solidFill>
                <a:latin typeface="MiSans Light" panose="00000400000000000000" charset="-122"/>
                <a:ea typeface="MiSans Light" panose="00000400000000000000" charset="-122"/>
                <a:cs typeface="MiSans Light" panose="00000400000000000000" charset="-122"/>
              </a:rPr>
              <a:t>预测</a:t>
            </a:r>
            <a:r>
              <a:rPr lang="en-US" altLang="zh-CN" sz="1000" dirty="0">
                <a:solidFill>
                  <a:schemeClr val="bg1"/>
                </a:solidFill>
                <a:latin typeface="MiSans Light" panose="00000400000000000000" charset="-122"/>
                <a:ea typeface="MiSans Light" panose="00000400000000000000" charset="-122"/>
                <a:cs typeface="MiSans Light" panose="00000400000000000000" charset="-122"/>
              </a:rPr>
              <a:t>Task</a:t>
            </a:r>
            <a:endParaRPr lang="zh-CN" altLang="en-US" sz="10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177" name="文本框 176"/>
          <p:cNvSpPr txBox="1"/>
          <p:nvPr/>
        </p:nvSpPr>
        <p:spPr>
          <a:xfrm>
            <a:off x="8439703" y="5994864"/>
            <a:ext cx="745130" cy="246221"/>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zh-CN" altLang="en-US" sz="1000" dirty="0">
                <a:solidFill>
                  <a:schemeClr val="bg1"/>
                </a:solidFill>
                <a:latin typeface="MiSans Light" panose="00000400000000000000" charset="-122"/>
                <a:ea typeface="MiSans Light" panose="00000400000000000000" charset="-122"/>
              </a:rPr>
              <a:t>行为模式</a:t>
            </a:r>
          </a:p>
        </p:txBody>
      </p:sp>
      <p:sp>
        <p:nvSpPr>
          <p:cNvPr id="178" name="文本框 177"/>
          <p:cNvSpPr txBox="1"/>
          <p:nvPr/>
        </p:nvSpPr>
        <p:spPr>
          <a:xfrm>
            <a:off x="9535462" y="5510241"/>
            <a:ext cx="529665" cy="60016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zh-CN" altLang="en-US" sz="1100" dirty="0">
                <a:solidFill>
                  <a:schemeClr val="bg1"/>
                </a:solidFill>
                <a:latin typeface="MiSans Light" panose="00000400000000000000" charset="-122"/>
                <a:ea typeface="MiSans Light" panose="00000400000000000000" charset="-122"/>
              </a:rPr>
              <a:t>操作</a:t>
            </a:r>
            <a:endParaRPr lang="en-US" altLang="zh-CN" sz="1100" dirty="0">
              <a:solidFill>
                <a:schemeClr val="bg1"/>
              </a:solidFill>
              <a:latin typeface="MiSans Light" panose="00000400000000000000" charset="-122"/>
              <a:ea typeface="MiSans Light" panose="00000400000000000000" charset="-122"/>
            </a:endParaRPr>
          </a:p>
          <a:p>
            <a:pPr algn="ctr"/>
            <a:r>
              <a:rPr lang="zh-CN" altLang="en-US" sz="1100" dirty="0">
                <a:solidFill>
                  <a:schemeClr val="bg1"/>
                </a:solidFill>
                <a:latin typeface="MiSans Light" panose="00000400000000000000" charset="-122"/>
                <a:ea typeface="MiSans Light" panose="00000400000000000000" charset="-122"/>
              </a:rPr>
              <a:t>命令</a:t>
            </a:r>
            <a:endParaRPr lang="en-US" altLang="zh-CN" sz="1100" dirty="0">
              <a:solidFill>
                <a:schemeClr val="bg1"/>
              </a:solidFill>
              <a:latin typeface="MiSans Light" panose="00000400000000000000" charset="-122"/>
              <a:ea typeface="MiSans Light" panose="00000400000000000000" charset="-122"/>
            </a:endParaRPr>
          </a:p>
          <a:p>
            <a:pPr algn="ctr"/>
            <a:r>
              <a:rPr lang="zh-CN" altLang="en-US" sz="1100" dirty="0">
                <a:solidFill>
                  <a:schemeClr val="bg1"/>
                </a:solidFill>
                <a:latin typeface="MiSans Light" panose="00000400000000000000" charset="-122"/>
                <a:ea typeface="MiSans Light" panose="00000400000000000000" charset="-122"/>
              </a:rPr>
              <a:t>排名</a:t>
            </a:r>
          </a:p>
        </p:txBody>
      </p:sp>
      <p:sp>
        <p:nvSpPr>
          <p:cNvPr id="179" name="右大括号 178"/>
          <p:cNvSpPr/>
          <p:nvPr/>
        </p:nvSpPr>
        <p:spPr>
          <a:xfrm>
            <a:off x="9186221" y="5510241"/>
            <a:ext cx="352552" cy="514886"/>
          </a:xfrm>
          <a:prstGeom prst="rightBrace">
            <a:avLst>
              <a:gd name="adj1" fmla="val 0"/>
              <a:gd name="adj2" fmla="val 50000"/>
            </a:avLst>
          </a:prstGeom>
        </p:spPr>
        <p:style>
          <a:lnRef idx="1">
            <a:schemeClr val="accent5"/>
          </a:lnRef>
          <a:fillRef idx="0">
            <a:schemeClr val="accent5"/>
          </a:fillRef>
          <a:effectRef idx="0">
            <a:schemeClr val="accent5"/>
          </a:effectRef>
          <a:fontRef idx="minor">
            <a:schemeClr val="tx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80" name="文本框 179"/>
          <p:cNvSpPr txBox="1"/>
          <p:nvPr/>
        </p:nvSpPr>
        <p:spPr>
          <a:xfrm>
            <a:off x="9288562" y="4974825"/>
            <a:ext cx="840272"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en-US" altLang="zh-CN" sz="1100" dirty="0">
                <a:solidFill>
                  <a:schemeClr val="bg1"/>
                </a:solidFill>
                <a:latin typeface="MiSans Light" panose="00000400000000000000" charset="-122"/>
                <a:ea typeface="MiSans Light" panose="00000400000000000000" charset="-122"/>
              </a:rPr>
              <a:t>Ranking</a:t>
            </a:r>
          </a:p>
        </p:txBody>
      </p:sp>
      <p:sp>
        <p:nvSpPr>
          <p:cNvPr id="181" name="文本框 180"/>
          <p:cNvSpPr txBox="1"/>
          <p:nvPr/>
        </p:nvSpPr>
        <p:spPr>
          <a:xfrm>
            <a:off x="8404283" y="4971298"/>
            <a:ext cx="877237" cy="26161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spAutoFit/>
          </a:bodyPr>
          <a:lstStyle/>
          <a:p>
            <a:pPr algn="ctr"/>
            <a:r>
              <a:rPr lang="zh-CN" altLang="en-US" sz="1100" dirty="0">
                <a:solidFill>
                  <a:schemeClr val="bg1"/>
                </a:solidFill>
                <a:latin typeface="MiSans Light" panose="00000400000000000000" charset="-122"/>
                <a:ea typeface="MiSans Light" panose="00000400000000000000" charset="-122"/>
              </a:rPr>
              <a:t>依据</a:t>
            </a:r>
          </a:p>
        </p:txBody>
      </p:sp>
      <p:sp>
        <p:nvSpPr>
          <p:cNvPr id="183" name="对话气泡: 矩形 182"/>
          <p:cNvSpPr/>
          <p:nvPr/>
        </p:nvSpPr>
        <p:spPr>
          <a:xfrm>
            <a:off x="6374012" y="1607355"/>
            <a:ext cx="3935074" cy="874289"/>
          </a:xfrm>
          <a:prstGeom prst="wedgeRectCallout">
            <a:avLst>
              <a:gd name="adj1" fmla="val -12747"/>
              <a:gd name="adj2" fmla="val 114299"/>
            </a:avLst>
          </a:prstGeom>
          <a:noFill/>
          <a:ln w="9525" cap="flat" cmpd="sng" algn="ctr">
            <a:solidFill>
              <a:schemeClr val="bg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just"/>
            <a:endParaRPr lang="zh-CN" altLang="en-US" sz="1200" baseline="30000" dirty="0">
              <a:latin typeface="MiSans Light" panose="00000400000000000000" charset="-122"/>
              <a:ea typeface="MiSans Light" panose="00000400000000000000" charset="-122"/>
            </a:endParaRPr>
          </a:p>
        </p:txBody>
      </p:sp>
      <p:pic>
        <p:nvPicPr>
          <p:cNvPr id="189" name="图片 188"/>
          <p:cNvPicPr>
            <a:picLocks noChangeAspect="1"/>
          </p:cNvPicPr>
          <p:nvPr/>
        </p:nvPicPr>
        <p:blipFill>
          <a:blip r:embed="rId3" cstate="screen"/>
          <a:stretch>
            <a:fillRect/>
          </a:stretch>
        </p:blipFill>
        <p:spPr>
          <a:xfrm>
            <a:off x="6382176" y="1605754"/>
            <a:ext cx="3927690" cy="877262"/>
          </a:xfrm>
          <a:prstGeom prst="rect">
            <a:avLst/>
          </a:prstGeom>
        </p:spPr>
      </p:pic>
      <p:sp>
        <p:nvSpPr>
          <p:cNvPr id="91" name="文本框 90"/>
          <p:cNvSpPr txBox="1"/>
          <p:nvPr/>
        </p:nvSpPr>
        <p:spPr>
          <a:xfrm>
            <a:off x="4005898" y="163747"/>
            <a:ext cx="4459875" cy="584775"/>
          </a:xfrm>
          <a:prstGeom prst="rect">
            <a:avLst/>
          </a:prstGeom>
          <a:noFill/>
        </p:spPr>
        <p:txBody>
          <a:bodyPr wrap="none" rtlCol="0">
            <a:spAutoFit/>
          </a:bodyPr>
          <a:lstStyle/>
          <a:p>
            <a:r>
              <a:rPr lang="en-US" altLang="zh-CN" sz="3200" b="1" dirty="0" err="1">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VirtualMe</a:t>
            </a:r>
            <a:r>
              <a:rPr lang="en-US" altLang="zh-CN"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 ③</a:t>
            </a:r>
            <a:r>
              <a:rPr lang="zh-CN" altLang="en-US"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 意图预测</a:t>
            </a:r>
          </a:p>
        </p:txBody>
      </p:sp>
      <p:sp>
        <p:nvSpPr>
          <p:cNvPr id="16" name="矩形 15"/>
          <p:cNvSpPr/>
          <p:nvPr/>
        </p:nvSpPr>
        <p:spPr>
          <a:xfrm>
            <a:off x="6229081" y="1079333"/>
            <a:ext cx="5783534" cy="5272851"/>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7" name="矩形 16"/>
          <p:cNvSpPr/>
          <p:nvPr/>
        </p:nvSpPr>
        <p:spPr>
          <a:xfrm>
            <a:off x="6227980" y="1079333"/>
            <a:ext cx="5768407" cy="388380"/>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latin typeface="MiSans Light" panose="00000400000000000000" charset="-122"/>
                <a:ea typeface="MiSans Light" panose="00000400000000000000" charset="-122"/>
              </a:rPr>
              <a:t>③意图预测</a:t>
            </a:r>
          </a:p>
        </p:txBody>
      </p:sp>
      <p:sp>
        <p:nvSpPr>
          <p:cNvPr id="22" name="文本框 21"/>
          <p:cNvSpPr txBox="1"/>
          <p:nvPr/>
        </p:nvSpPr>
        <p:spPr>
          <a:xfrm>
            <a:off x="202147" y="1226153"/>
            <a:ext cx="3804294" cy="5446395"/>
          </a:xfrm>
          <a:prstGeom prst="rect">
            <a:avLst/>
          </a:prstGeom>
          <a:noFill/>
        </p:spPr>
        <p:txBody>
          <a:bodyPr wrap="square" rtlCol="0">
            <a:spAutoFit/>
          </a:bodyPr>
          <a:lstStyle/>
          <a:p>
            <a:pPr>
              <a:lnSpc>
                <a:spcPct val="150000"/>
              </a:lnSpc>
            </a:pPr>
            <a:r>
              <a:rPr lang="zh-CN" altLang="en-US" sz="2000" b="1" dirty="0">
                <a:solidFill>
                  <a:schemeClr val="bg1"/>
                </a:solidFill>
                <a:latin typeface="MiSans Light" panose="00000400000000000000" charset="-122"/>
                <a:ea typeface="MiSans Light" panose="00000400000000000000" charset="-122"/>
                <a:cs typeface="MiSans Light" panose="00000400000000000000" charset="-122"/>
              </a:rPr>
              <a:t>开发者意图的范畴：</a:t>
            </a:r>
            <a:endParaRPr lang="en-US" altLang="zh-CN" sz="2000" b="1" dirty="0">
              <a:solidFill>
                <a:schemeClr val="bg1"/>
              </a:solidFill>
              <a:latin typeface="MiSans Light" panose="00000400000000000000" charset="-122"/>
              <a:ea typeface="MiSans Light" panose="00000400000000000000" charset="-122"/>
              <a:cs typeface="MiSans Light" panose="00000400000000000000" charset="-122"/>
            </a:endParaRPr>
          </a:p>
          <a:p>
            <a:pPr>
              <a:lnSpc>
                <a:spcPct val="150000"/>
              </a:lnSpc>
            </a:pP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根据前序行为，推测开发者未来某个时间窗口内可能执行的操作。例如：</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a:p>
            <a:pPr marL="285750" indent="-285750">
              <a:lnSpc>
                <a:spcPct val="150000"/>
              </a:lnSpc>
              <a:buFont typeface="Arial" panose="020B0604020202020204" pitchFamily="34" charset="0"/>
              <a:buChar char="•"/>
            </a:pP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下一个任务</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a:p>
            <a:pPr marL="285750" indent="-285750">
              <a:lnSpc>
                <a:spcPct val="150000"/>
              </a:lnSpc>
              <a:buFont typeface="Arial" panose="020B0604020202020204" pitchFamily="34" charset="0"/>
              <a:buChar char="•"/>
            </a:pP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下一个操作的工件</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a:p>
            <a:pPr marL="285750" indent="-285750">
              <a:lnSpc>
                <a:spcPct val="150000"/>
              </a:lnSpc>
              <a:buFont typeface="Arial" panose="020B0604020202020204" pitchFamily="34" charset="0"/>
              <a:buChar char="•"/>
            </a:pP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下一个执行的</a:t>
            </a:r>
            <a:r>
              <a:rPr lang="en-US" altLang="zh-CN" sz="1600"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命令</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a:p>
            <a:pPr marL="285750" indent="-285750">
              <a:lnSpc>
                <a:spcPct val="150000"/>
              </a:lnSpc>
              <a:buFont typeface="Arial" panose="020B0604020202020204" pitchFamily="34" charset="0"/>
              <a:buChar char="•"/>
            </a:pP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a:p>
            <a:pPr>
              <a:lnSpc>
                <a:spcPct val="150000"/>
              </a:lnSpc>
            </a:pPr>
            <a:r>
              <a:rPr lang="zh-CN" altLang="en-US" sz="2000" b="1" dirty="0">
                <a:solidFill>
                  <a:schemeClr val="bg1"/>
                </a:solidFill>
                <a:latin typeface="MiSans Light" panose="00000400000000000000" charset="-122"/>
                <a:ea typeface="MiSans Light" panose="00000400000000000000" charset="-122"/>
                <a:cs typeface="MiSans Light" panose="00000400000000000000" charset="-122"/>
              </a:rPr>
              <a:t>基于状态机的意图预测</a:t>
            </a:r>
            <a:endParaRPr lang="en-US" altLang="zh-CN" sz="2000" b="1" dirty="0">
              <a:solidFill>
                <a:schemeClr val="bg1"/>
              </a:solidFill>
              <a:latin typeface="MiSans Light" panose="00000400000000000000" charset="-122"/>
              <a:ea typeface="MiSans Light" panose="00000400000000000000" charset="-122"/>
              <a:cs typeface="MiSans Light" panose="00000400000000000000" charset="-122"/>
            </a:endParaRPr>
          </a:p>
          <a:p>
            <a:pPr marL="285750" lvl="1" indent="-285750">
              <a:lnSpc>
                <a:spcPct val="150000"/>
              </a:lnSpc>
              <a:buFont typeface="Arial" panose="020B0604020202020204" pitchFamily="34" charset="0"/>
              <a:buChar char="•"/>
            </a:pPr>
            <a:r>
              <a:rPr lang="zh-CN" altLang="en-US" sz="1600" b="1" dirty="0">
                <a:solidFill>
                  <a:schemeClr val="bg1"/>
                </a:solidFill>
                <a:latin typeface="MiSans Light" panose="00000400000000000000" charset="-122"/>
                <a:ea typeface="MiSans Light" panose="00000400000000000000" charset="-122"/>
                <a:cs typeface="MiSans Light" panose="00000400000000000000" charset="-122"/>
              </a:rPr>
              <a:t>依据</a:t>
            </a:r>
            <a:r>
              <a:rPr lang="en-US" altLang="zh-CN" sz="1600" b="1" dirty="0">
                <a:solidFill>
                  <a:schemeClr val="bg1"/>
                </a:solidFill>
                <a:latin typeface="MiSans Light" panose="00000400000000000000" charset="-122"/>
                <a:ea typeface="MiSans Light" panose="00000400000000000000" charset="-122"/>
                <a:cs typeface="MiSans Light" panose="00000400000000000000" charset="-122"/>
              </a:rPr>
              <a:t>1</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：状态机模型可以计算开发者当前所处任务阶段</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a:p>
            <a:pPr marL="285750" lvl="1" indent="-285750">
              <a:lnSpc>
                <a:spcPct val="150000"/>
              </a:lnSpc>
              <a:buFont typeface="Arial" panose="020B0604020202020204" pitchFamily="34" charset="0"/>
              <a:buChar char="•"/>
            </a:pPr>
            <a:r>
              <a:rPr lang="zh-CN" altLang="en-US" sz="1600" b="1" dirty="0">
                <a:solidFill>
                  <a:schemeClr val="bg1"/>
                </a:solidFill>
                <a:latin typeface="MiSans Light" panose="00000400000000000000" charset="-122"/>
                <a:ea typeface="MiSans Light" panose="00000400000000000000" charset="-122"/>
                <a:cs typeface="MiSans Light" panose="00000400000000000000" charset="-122"/>
              </a:rPr>
              <a:t>依据</a:t>
            </a:r>
            <a:r>
              <a:rPr lang="en-US" altLang="zh-CN" sz="1600" b="1" dirty="0">
                <a:solidFill>
                  <a:schemeClr val="bg1"/>
                </a:solidFill>
                <a:latin typeface="MiSans Light" panose="00000400000000000000" charset="-122"/>
                <a:ea typeface="MiSans Light" panose="00000400000000000000" charset="-122"/>
                <a:cs typeface="MiSans Light" panose="00000400000000000000" charset="-122"/>
              </a:rPr>
              <a:t>2</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：状态机模型可以预测开发者可能转移的任务阶段</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a:p>
            <a:pPr marL="285750" lvl="1" indent="-285750">
              <a:lnSpc>
                <a:spcPct val="150000"/>
              </a:lnSpc>
              <a:buFont typeface="Arial" panose="020B0604020202020204" pitchFamily="34" charset="0"/>
              <a:buChar char="•"/>
            </a:pPr>
            <a:r>
              <a:rPr lang="zh-CN" altLang="en-US" sz="1600" b="1" dirty="0">
                <a:solidFill>
                  <a:schemeClr val="bg1"/>
                </a:solidFill>
                <a:latin typeface="MiSans Light" panose="00000400000000000000" charset="-122"/>
                <a:ea typeface="MiSans Light" panose="00000400000000000000" charset="-122"/>
                <a:cs typeface="MiSans Light" panose="00000400000000000000" charset="-122"/>
              </a:rPr>
              <a:t>依据</a:t>
            </a:r>
            <a:r>
              <a:rPr lang="en-US" altLang="zh-CN" sz="1600" b="1" dirty="0">
                <a:solidFill>
                  <a:schemeClr val="bg1"/>
                </a:solidFill>
                <a:latin typeface="MiSans Light" panose="00000400000000000000" charset="-122"/>
                <a:ea typeface="MiSans Light" panose="00000400000000000000" charset="-122"/>
                <a:cs typeface="MiSans Light" panose="00000400000000000000" charset="-122"/>
              </a:rPr>
              <a:t>3</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：行为模式各项特征可以得到各操作件和命令之间的潜在联系</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46" name="文本框 45"/>
          <p:cNvSpPr txBox="1"/>
          <p:nvPr/>
        </p:nvSpPr>
        <p:spPr>
          <a:xfrm>
            <a:off x="290945" y="802160"/>
            <a:ext cx="5671975" cy="40011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000" dirty="0">
                <a:solidFill>
                  <a:schemeClr val="bg1"/>
                </a:solidFill>
                <a:latin typeface="MiSans Light" panose="00000400000000000000" charset="-122"/>
                <a:ea typeface="MiSans Light" panose="00000400000000000000" charset="-122"/>
                <a:cs typeface="MiSans Light" panose="00000400000000000000" charset="-122"/>
              </a:rPr>
              <a:t>如何利用</a:t>
            </a:r>
            <a:r>
              <a:rPr lang="en-US" altLang="zh-CN" sz="2000"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sz="2000" dirty="0">
                <a:solidFill>
                  <a:schemeClr val="bg1"/>
                </a:solidFill>
                <a:latin typeface="MiSans Light" panose="00000400000000000000" charset="-122"/>
                <a:ea typeface="MiSans Light" panose="00000400000000000000" charset="-122"/>
                <a:cs typeface="MiSans Light" panose="00000400000000000000" charset="-122"/>
              </a:rPr>
              <a:t>内数据预测开发者未来的行为？</a:t>
            </a:r>
          </a:p>
        </p:txBody>
      </p:sp>
      <p:sp>
        <p:nvSpPr>
          <p:cNvPr id="4" name="文本框 3"/>
          <p:cNvSpPr txBox="1"/>
          <p:nvPr/>
        </p:nvSpPr>
        <p:spPr>
          <a:xfrm>
            <a:off x="5564310" y="6484860"/>
            <a:ext cx="6443496" cy="307777"/>
          </a:xfrm>
          <a:prstGeom prst="rect">
            <a:avLst/>
          </a:prstGeom>
          <a:noFill/>
          <a:ln>
            <a:noFill/>
            <a:prstDash val="lgDash"/>
          </a:ln>
        </p:spPr>
        <p:txBody>
          <a:bodyPr wrap="square" rtlCol="0" anchor="t">
            <a:spAutoFit/>
          </a:bodyPr>
          <a:lstStyle/>
          <a:p>
            <a:r>
              <a:rPr lang="zh-CN" altLang="en-US" sz="1400" dirty="0">
                <a:solidFill>
                  <a:schemeClr val="bg1"/>
                </a:solidFill>
                <a:latin typeface="MiSans Light" panose="00000400000000000000" charset="-122"/>
                <a:ea typeface="MiSans Light" panose="00000400000000000000" charset="-122"/>
                <a:sym typeface="+mn-ea"/>
              </a:rPr>
              <a:t>计算操作命令序列项与开发者潜在意图联系的强度，越高越可能成为未来的操作</a:t>
            </a:r>
          </a:p>
        </p:txBody>
      </p:sp>
      <p:sp>
        <p:nvSpPr>
          <p:cNvPr id="18" name="对话气泡: 矩形 17"/>
          <p:cNvSpPr/>
          <p:nvPr/>
        </p:nvSpPr>
        <p:spPr>
          <a:xfrm>
            <a:off x="5549562" y="6447660"/>
            <a:ext cx="6458244" cy="347052"/>
          </a:xfrm>
          <a:prstGeom prst="wedgeRectCallout">
            <a:avLst>
              <a:gd name="adj1" fmla="val 32167"/>
              <a:gd name="adj2" fmla="val -128685"/>
            </a:avLst>
          </a:prstGeom>
          <a:noFill/>
          <a:ln w="9525" cap="flat" cmpd="sng" algn="ctr">
            <a:solidFill>
              <a:schemeClr val="bg1"/>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just"/>
            <a:endParaRPr lang="zh-CN" altLang="en-US" sz="1200" baseline="30000" dirty="0">
              <a:latin typeface="MiSans Light" panose="00000400000000000000" charset="-122"/>
              <a:ea typeface="MiSans Light" panose="000004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形 15" descr="云 纯色填充"/>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89102" y="3118968"/>
            <a:ext cx="695515" cy="695515"/>
          </a:xfrm>
          <a:prstGeom prst="rect">
            <a:avLst/>
          </a:prstGeom>
        </p:spPr>
      </p:pic>
      <p:sp>
        <p:nvSpPr>
          <p:cNvPr id="23" name="梯形 22"/>
          <p:cNvSpPr/>
          <p:nvPr/>
        </p:nvSpPr>
        <p:spPr>
          <a:xfrm rot="16200000">
            <a:off x="7104707" y="4622056"/>
            <a:ext cx="896037" cy="527160"/>
          </a:xfrm>
          <a:prstGeom prst="trapezoid">
            <a:avLst>
              <a:gd name="adj" fmla="val 30205"/>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MiSans Light" panose="00000400000000000000" charset="-122"/>
              <a:ea typeface="MiSans Light" panose="00000400000000000000" charset="-122"/>
            </a:endParaRPr>
          </a:p>
        </p:txBody>
      </p:sp>
      <p:sp>
        <p:nvSpPr>
          <p:cNvPr id="26" name="文本框 25"/>
          <p:cNvSpPr txBox="1"/>
          <p:nvPr/>
        </p:nvSpPr>
        <p:spPr>
          <a:xfrm>
            <a:off x="7272567" y="4641981"/>
            <a:ext cx="543739" cy="523220"/>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zh-CN" altLang="en-US" sz="1400" dirty="0">
                <a:solidFill>
                  <a:schemeClr val="bg1"/>
                </a:solidFill>
                <a:latin typeface="MiSans Light" panose="00000400000000000000" charset="-122"/>
                <a:ea typeface="MiSans Light" panose="00000400000000000000" charset="-122"/>
              </a:rPr>
              <a:t>比较</a:t>
            </a:r>
            <a:endParaRPr lang="en-US" altLang="zh-CN" sz="1400" dirty="0">
              <a:solidFill>
                <a:schemeClr val="bg1"/>
              </a:solidFill>
              <a:latin typeface="MiSans Light" panose="00000400000000000000" charset="-122"/>
              <a:ea typeface="MiSans Light" panose="00000400000000000000" charset="-122"/>
            </a:endParaRPr>
          </a:p>
          <a:p>
            <a:r>
              <a:rPr lang="zh-CN" altLang="en-US" sz="1400" dirty="0">
                <a:solidFill>
                  <a:schemeClr val="bg1"/>
                </a:solidFill>
                <a:latin typeface="MiSans Light" panose="00000400000000000000" charset="-122"/>
                <a:ea typeface="MiSans Light" panose="00000400000000000000" charset="-122"/>
              </a:rPr>
              <a:t>分析</a:t>
            </a:r>
          </a:p>
        </p:txBody>
      </p:sp>
      <p:pic>
        <p:nvPicPr>
          <p:cNvPr id="36" name="图片 35"/>
          <p:cNvPicPr>
            <a:picLocks noChangeAspect="1"/>
          </p:cNvPicPr>
          <p:nvPr/>
        </p:nvPicPr>
        <p:blipFill rotWithShape="1">
          <a:blip r:embed="rId5" cstate="screen"/>
          <a:srcRect/>
          <a:stretch>
            <a:fillRect/>
          </a:stretch>
        </p:blipFill>
        <p:spPr>
          <a:xfrm>
            <a:off x="8101970" y="3893663"/>
            <a:ext cx="1978091" cy="1978091"/>
          </a:xfrm>
          <a:prstGeom prst="rect">
            <a:avLst/>
          </a:prstGeom>
        </p:spPr>
      </p:pic>
      <p:sp>
        <p:nvSpPr>
          <p:cNvPr id="37" name="矩形 36"/>
          <p:cNvSpPr/>
          <p:nvPr/>
        </p:nvSpPr>
        <p:spPr>
          <a:xfrm>
            <a:off x="7987361" y="3456497"/>
            <a:ext cx="2216214" cy="335070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54" name="文本框 53"/>
          <p:cNvSpPr txBox="1"/>
          <p:nvPr/>
        </p:nvSpPr>
        <p:spPr>
          <a:xfrm>
            <a:off x="7987361" y="3456498"/>
            <a:ext cx="2216213" cy="30777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1400" b="1" dirty="0">
                <a:solidFill>
                  <a:schemeClr val="bg1"/>
                </a:solidFill>
                <a:latin typeface="MiSans Light" panose="00000400000000000000" charset="-122"/>
                <a:ea typeface="MiSans Light" panose="00000400000000000000" charset="-122"/>
              </a:rPr>
              <a:t>能力图形化展示</a:t>
            </a:r>
          </a:p>
        </p:txBody>
      </p:sp>
      <p:sp>
        <p:nvSpPr>
          <p:cNvPr id="55" name="文本框 54"/>
          <p:cNvSpPr txBox="1"/>
          <p:nvPr/>
        </p:nvSpPr>
        <p:spPr>
          <a:xfrm>
            <a:off x="7987361" y="5941663"/>
            <a:ext cx="2216213" cy="30777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1400" b="1" dirty="0">
                <a:solidFill>
                  <a:schemeClr val="bg1"/>
                </a:solidFill>
                <a:latin typeface="MiSans Light" panose="00000400000000000000" charset="-122"/>
                <a:ea typeface="MiSans Light" panose="00000400000000000000" charset="-122"/>
              </a:rPr>
              <a:t>个性化分析与建议</a:t>
            </a:r>
          </a:p>
        </p:txBody>
      </p:sp>
      <p:sp>
        <p:nvSpPr>
          <p:cNvPr id="56" name="矩形 55"/>
          <p:cNvSpPr/>
          <p:nvPr/>
        </p:nvSpPr>
        <p:spPr>
          <a:xfrm>
            <a:off x="8135299" y="6357070"/>
            <a:ext cx="545256" cy="3429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优势</a:t>
            </a:r>
          </a:p>
        </p:txBody>
      </p:sp>
      <p:sp>
        <p:nvSpPr>
          <p:cNvPr id="57" name="矩形 56"/>
          <p:cNvSpPr/>
          <p:nvPr/>
        </p:nvSpPr>
        <p:spPr>
          <a:xfrm>
            <a:off x="8744884" y="6357070"/>
            <a:ext cx="545256" cy="34293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劣势</a:t>
            </a:r>
          </a:p>
        </p:txBody>
      </p:sp>
      <p:sp>
        <p:nvSpPr>
          <p:cNvPr id="58" name="矩形 57"/>
          <p:cNvSpPr/>
          <p:nvPr/>
        </p:nvSpPr>
        <p:spPr>
          <a:xfrm>
            <a:off x="9354469" y="6358107"/>
            <a:ext cx="725592" cy="34189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000" b="1" dirty="0">
                <a:solidFill>
                  <a:schemeClr val="bg1"/>
                </a:solidFill>
                <a:latin typeface="MiSans Light" panose="00000400000000000000" charset="-122"/>
                <a:ea typeface="MiSans Light" panose="00000400000000000000" charset="-122"/>
              </a:rPr>
              <a:t>提升指南</a:t>
            </a:r>
          </a:p>
        </p:txBody>
      </p:sp>
      <p:sp>
        <p:nvSpPr>
          <p:cNvPr id="6" name="矩形 5"/>
          <p:cNvSpPr/>
          <p:nvPr/>
        </p:nvSpPr>
        <p:spPr>
          <a:xfrm>
            <a:off x="3608726" y="1599901"/>
            <a:ext cx="1106216" cy="625128"/>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rPr>
              <a:t>②行为模式</a:t>
            </a:r>
            <a:endParaRPr lang="en-US" altLang="zh-CN" sz="1400" b="1" dirty="0">
              <a:solidFill>
                <a:schemeClr val="bg1"/>
              </a:solidFill>
              <a:latin typeface="MiSans Light" panose="00000400000000000000" charset="-122"/>
              <a:ea typeface="MiSans Light" panose="00000400000000000000" charset="-122"/>
            </a:endParaRPr>
          </a:p>
          <a:p>
            <a:pPr algn="ctr"/>
            <a:r>
              <a:rPr lang="zh-CN" altLang="en-US" sz="1400" b="1" dirty="0">
                <a:solidFill>
                  <a:schemeClr val="bg1"/>
                </a:solidFill>
                <a:latin typeface="MiSans Light" panose="00000400000000000000" charset="-122"/>
                <a:ea typeface="MiSans Light" panose="00000400000000000000" charset="-122"/>
              </a:rPr>
              <a:t>分析</a:t>
            </a:r>
          </a:p>
        </p:txBody>
      </p:sp>
      <p:sp>
        <p:nvSpPr>
          <p:cNvPr id="10" name="矩形 9"/>
          <p:cNvSpPr/>
          <p:nvPr/>
        </p:nvSpPr>
        <p:spPr>
          <a:xfrm>
            <a:off x="3685591" y="3935613"/>
            <a:ext cx="913099" cy="3391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a:solidFill>
                  <a:schemeClr val="bg1"/>
                </a:solidFill>
                <a:latin typeface="MiSans Light" panose="00000400000000000000" charset="-122"/>
                <a:ea typeface="MiSans Light" panose="00000400000000000000" charset="-122"/>
              </a:rPr>
              <a:t>局部操作强度</a:t>
            </a:r>
          </a:p>
        </p:txBody>
      </p:sp>
      <p:sp>
        <p:nvSpPr>
          <p:cNvPr id="14" name="矩形 13"/>
          <p:cNvSpPr/>
          <p:nvPr/>
        </p:nvSpPr>
        <p:spPr>
          <a:xfrm>
            <a:off x="3691580" y="3116714"/>
            <a:ext cx="913099" cy="3391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a:solidFill>
                  <a:schemeClr val="bg1"/>
                </a:solidFill>
                <a:latin typeface="MiSans Light" panose="00000400000000000000" charset="-122"/>
                <a:ea typeface="MiSans Light" panose="00000400000000000000" charset="-122"/>
              </a:rPr>
              <a:t>总体操作分布</a:t>
            </a:r>
          </a:p>
        </p:txBody>
      </p:sp>
      <p:sp>
        <p:nvSpPr>
          <p:cNvPr id="15" name="矩形 14"/>
          <p:cNvSpPr/>
          <p:nvPr/>
        </p:nvSpPr>
        <p:spPr>
          <a:xfrm>
            <a:off x="3685591" y="3523649"/>
            <a:ext cx="913099" cy="3391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a:solidFill>
                  <a:schemeClr val="bg1"/>
                </a:solidFill>
                <a:latin typeface="MiSans Light" panose="00000400000000000000" charset="-122"/>
                <a:ea typeface="MiSans Light" panose="00000400000000000000" charset="-122"/>
              </a:rPr>
              <a:t>最常执行任务</a:t>
            </a:r>
          </a:p>
        </p:txBody>
      </p:sp>
      <p:sp>
        <p:nvSpPr>
          <p:cNvPr id="27" name="矩形 26"/>
          <p:cNvSpPr/>
          <p:nvPr/>
        </p:nvSpPr>
        <p:spPr>
          <a:xfrm>
            <a:off x="3689372" y="2310588"/>
            <a:ext cx="913099" cy="3391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a:solidFill>
                  <a:schemeClr val="bg1"/>
                </a:solidFill>
                <a:latin typeface="MiSans Light" panose="00000400000000000000" charset="-122"/>
                <a:ea typeface="MiSans Light" panose="00000400000000000000" charset="-122"/>
              </a:rPr>
              <a:t>任务切换规律</a:t>
            </a:r>
          </a:p>
        </p:txBody>
      </p:sp>
      <p:sp>
        <p:nvSpPr>
          <p:cNvPr id="28" name="矩形 27"/>
          <p:cNvSpPr/>
          <p:nvPr/>
        </p:nvSpPr>
        <p:spPr>
          <a:xfrm>
            <a:off x="3693293" y="2709011"/>
            <a:ext cx="913099" cy="339174"/>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900" dirty="0">
                <a:solidFill>
                  <a:schemeClr val="bg1"/>
                </a:solidFill>
                <a:latin typeface="MiSans Light" panose="00000400000000000000" charset="-122"/>
                <a:ea typeface="MiSans Light" panose="00000400000000000000" charset="-122"/>
              </a:rPr>
              <a:t>总体任务分布</a:t>
            </a:r>
          </a:p>
        </p:txBody>
      </p:sp>
      <p:sp>
        <p:nvSpPr>
          <p:cNvPr id="29" name="矩形 28"/>
          <p:cNvSpPr/>
          <p:nvPr/>
        </p:nvSpPr>
        <p:spPr>
          <a:xfrm>
            <a:off x="3693293" y="4362522"/>
            <a:ext cx="913099" cy="33917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900" dirty="0">
                <a:solidFill>
                  <a:schemeClr val="bg1"/>
                </a:solidFill>
                <a:latin typeface="MiSans Light" panose="00000400000000000000" charset="-122"/>
                <a:ea typeface="MiSans Light" panose="00000400000000000000" charset="-122"/>
                <a:cs typeface="MiSans Light" panose="00000400000000000000" charset="-122"/>
              </a:rPr>
              <a:t>… …</a:t>
            </a:r>
          </a:p>
        </p:txBody>
      </p:sp>
      <p:sp>
        <p:nvSpPr>
          <p:cNvPr id="30" name="矩形 29"/>
          <p:cNvSpPr/>
          <p:nvPr/>
        </p:nvSpPr>
        <p:spPr>
          <a:xfrm>
            <a:off x="3610450" y="2225028"/>
            <a:ext cx="1100413" cy="2574442"/>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sz="1400">
              <a:latin typeface="MiSans Light" panose="00000400000000000000" charset="-122"/>
              <a:ea typeface="MiSans Light" panose="00000400000000000000" charset="-122"/>
            </a:endParaRPr>
          </a:p>
        </p:txBody>
      </p:sp>
      <p:sp>
        <p:nvSpPr>
          <p:cNvPr id="31" name="矩形: 圆角 30"/>
          <p:cNvSpPr/>
          <p:nvPr/>
        </p:nvSpPr>
        <p:spPr>
          <a:xfrm>
            <a:off x="7137515" y="3772872"/>
            <a:ext cx="675100" cy="469364"/>
          </a:xfrm>
          <a:prstGeom prst="roundRect">
            <a:avLst>
              <a:gd name="adj" fmla="val 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CN" altLang="en-US" sz="1200" b="1" dirty="0">
                <a:solidFill>
                  <a:schemeClr val="bg1"/>
                </a:solidFill>
                <a:latin typeface="MiSans Light" panose="00000400000000000000" charset="-122"/>
                <a:ea typeface="MiSans Light" panose="00000400000000000000" charset="-122"/>
              </a:rPr>
              <a:t>同型</a:t>
            </a:r>
            <a:endParaRPr lang="en-US" altLang="zh-CN" sz="1200" b="1" dirty="0">
              <a:solidFill>
                <a:schemeClr val="bg1"/>
              </a:solidFill>
              <a:latin typeface="MiSans Light" panose="00000400000000000000" charset="-122"/>
              <a:ea typeface="MiSans Light" panose="00000400000000000000" charset="-122"/>
            </a:endParaRPr>
          </a:p>
          <a:p>
            <a:pPr algn="ctr"/>
            <a:r>
              <a:rPr lang="zh-CN" altLang="en-US" sz="1200" b="1" dirty="0">
                <a:solidFill>
                  <a:schemeClr val="bg1"/>
                </a:solidFill>
                <a:latin typeface="MiSans Light" panose="00000400000000000000" charset="-122"/>
                <a:ea typeface="MiSans Light" panose="00000400000000000000" charset="-122"/>
              </a:rPr>
              <a:t>开发者</a:t>
            </a:r>
            <a:endParaRPr lang="en-US" altLang="zh-CN" sz="1200" b="1" dirty="0">
              <a:solidFill>
                <a:schemeClr val="bg1"/>
              </a:solidFill>
              <a:latin typeface="MiSans Light" panose="00000400000000000000" charset="-122"/>
              <a:ea typeface="MiSans Light" panose="00000400000000000000" charset="-122"/>
            </a:endParaRPr>
          </a:p>
        </p:txBody>
      </p:sp>
      <p:sp>
        <p:nvSpPr>
          <p:cNvPr id="34" name="梯形 33"/>
          <p:cNvSpPr/>
          <p:nvPr/>
        </p:nvSpPr>
        <p:spPr>
          <a:xfrm rot="16200000">
            <a:off x="5632641" y="1646623"/>
            <a:ext cx="896037" cy="527160"/>
          </a:xfrm>
          <a:prstGeom prst="trapezoid">
            <a:avLst>
              <a:gd name="adj" fmla="val 30205"/>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latin typeface="MiSans Light" panose="00000400000000000000" charset="-122"/>
              <a:ea typeface="MiSans Light" panose="00000400000000000000" charset="-122"/>
            </a:endParaRPr>
          </a:p>
        </p:txBody>
      </p:sp>
      <p:sp>
        <p:nvSpPr>
          <p:cNvPr id="35" name="文本框 34"/>
          <p:cNvSpPr txBox="1"/>
          <p:nvPr/>
        </p:nvSpPr>
        <p:spPr>
          <a:xfrm>
            <a:off x="5801692" y="1761295"/>
            <a:ext cx="543739" cy="307777"/>
          </a:xfrm>
          <a:prstGeom prst="rect">
            <a:avLst/>
          </a:prstGeom>
          <a:noFill/>
          <a:ln>
            <a:noFill/>
          </a:ln>
        </p:spPr>
        <p:style>
          <a:lnRef idx="0">
            <a:scrgbClr r="0" g="0" b="0"/>
          </a:lnRef>
          <a:fillRef idx="0">
            <a:scrgbClr r="0" g="0" b="0"/>
          </a:fillRef>
          <a:effectRef idx="0">
            <a:scrgbClr r="0" g="0" b="0"/>
          </a:effectRef>
          <a:fontRef idx="minor">
            <a:schemeClr val="lt1"/>
          </a:fontRef>
        </p:style>
        <p:txBody>
          <a:bodyPr wrap="none" rtlCol="0">
            <a:spAutoFit/>
          </a:bodyPr>
          <a:lstStyle/>
          <a:p>
            <a:r>
              <a:rPr lang="zh-CN" altLang="en-US" sz="1400" dirty="0">
                <a:solidFill>
                  <a:schemeClr val="bg1"/>
                </a:solidFill>
                <a:latin typeface="MiSans Light" panose="00000400000000000000" charset="-122"/>
                <a:ea typeface="MiSans Light" panose="00000400000000000000" charset="-122"/>
              </a:rPr>
              <a:t>计算</a:t>
            </a:r>
          </a:p>
        </p:txBody>
      </p:sp>
      <p:sp>
        <p:nvSpPr>
          <p:cNvPr id="38" name="矩形 37"/>
          <p:cNvSpPr/>
          <p:nvPr/>
        </p:nvSpPr>
        <p:spPr>
          <a:xfrm>
            <a:off x="5147241" y="2511687"/>
            <a:ext cx="1842840" cy="40829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latin typeface="MiSans Light" panose="00000400000000000000" charset="-122"/>
                <a:ea typeface="MiSans Light" panose="00000400000000000000" charset="-122"/>
              </a:rPr>
              <a:t>技术能力表征</a:t>
            </a:r>
          </a:p>
        </p:txBody>
      </p:sp>
      <p:sp>
        <p:nvSpPr>
          <p:cNvPr id="39" name="矩形 38"/>
          <p:cNvSpPr/>
          <p:nvPr/>
        </p:nvSpPr>
        <p:spPr>
          <a:xfrm>
            <a:off x="5222479" y="3023217"/>
            <a:ext cx="1687844" cy="3414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技术领域</a:t>
            </a:r>
          </a:p>
        </p:txBody>
      </p:sp>
      <p:sp>
        <p:nvSpPr>
          <p:cNvPr id="40" name="矩形 39"/>
          <p:cNvSpPr/>
          <p:nvPr/>
        </p:nvSpPr>
        <p:spPr>
          <a:xfrm>
            <a:off x="5222480" y="4754328"/>
            <a:ext cx="1680020" cy="3414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技术熟练度</a:t>
            </a:r>
          </a:p>
        </p:txBody>
      </p:sp>
      <p:sp>
        <p:nvSpPr>
          <p:cNvPr id="41" name="矩形 40"/>
          <p:cNvSpPr/>
          <p:nvPr/>
        </p:nvSpPr>
        <p:spPr>
          <a:xfrm>
            <a:off x="5230303" y="3454241"/>
            <a:ext cx="1680020" cy="34145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项目熟悉度</a:t>
            </a:r>
          </a:p>
        </p:txBody>
      </p:sp>
      <p:sp>
        <p:nvSpPr>
          <p:cNvPr id="42" name="矩形 41"/>
          <p:cNvSpPr/>
          <p:nvPr/>
        </p:nvSpPr>
        <p:spPr>
          <a:xfrm>
            <a:off x="5222480" y="5187517"/>
            <a:ext cx="1680020" cy="3414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编码速度</a:t>
            </a:r>
          </a:p>
        </p:txBody>
      </p:sp>
      <p:sp>
        <p:nvSpPr>
          <p:cNvPr id="43" name="矩形 42"/>
          <p:cNvSpPr/>
          <p:nvPr/>
        </p:nvSpPr>
        <p:spPr>
          <a:xfrm>
            <a:off x="5230303" y="4329955"/>
            <a:ext cx="1680020" cy="3414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独立编码能力</a:t>
            </a:r>
          </a:p>
        </p:txBody>
      </p:sp>
      <p:sp>
        <p:nvSpPr>
          <p:cNvPr id="44" name="矩形 43"/>
          <p:cNvSpPr/>
          <p:nvPr/>
        </p:nvSpPr>
        <p:spPr>
          <a:xfrm>
            <a:off x="5231983" y="3885266"/>
            <a:ext cx="1670516" cy="3414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400"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熟悉度</a:t>
            </a:r>
          </a:p>
        </p:txBody>
      </p:sp>
      <p:sp>
        <p:nvSpPr>
          <p:cNvPr id="45" name="矩形 44"/>
          <p:cNvSpPr/>
          <p:nvPr/>
        </p:nvSpPr>
        <p:spPr>
          <a:xfrm>
            <a:off x="5231400" y="5620709"/>
            <a:ext cx="1671099" cy="3414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200" dirty="0">
                <a:solidFill>
                  <a:schemeClr val="bg1"/>
                </a:solidFill>
                <a:latin typeface="MiSans Light" panose="00000400000000000000" charset="-122"/>
                <a:ea typeface="MiSans Light" panose="00000400000000000000" charset="-122"/>
              </a:rPr>
              <a:t>错误分析和处理能力</a:t>
            </a:r>
          </a:p>
        </p:txBody>
      </p:sp>
      <p:sp>
        <p:nvSpPr>
          <p:cNvPr id="46" name="矩形 45"/>
          <p:cNvSpPr/>
          <p:nvPr/>
        </p:nvSpPr>
        <p:spPr>
          <a:xfrm>
            <a:off x="5147242" y="2919983"/>
            <a:ext cx="1842840" cy="3572463"/>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47" name="矩形 46"/>
          <p:cNvSpPr/>
          <p:nvPr/>
        </p:nvSpPr>
        <p:spPr>
          <a:xfrm>
            <a:off x="3608726" y="5049235"/>
            <a:ext cx="1106216" cy="735686"/>
          </a:xfrm>
          <a:prstGeom prst="rect">
            <a:avLst/>
          </a:prstGeom>
          <a:solidFill>
            <a:schemeClr val="accent1"/>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400" b="1" dirty="0">
                <a:solidFill>
                  <a:schemeClr val="bg1"/>
                </a:solidFill>
                <a:latin typeface="MiSans Light" panose="00000400000000000000" charset="-122"/>
                <a:ea typeface="MiSans Light" panose="00000400000000000000" charset="-122"/>
              </a:rPr>
              <a:t>项目</a:t>
            </a:r>
            <a:endParaRPr lang="en-US" altLang="zh-CN" sz="1400" b="1" dirty="0">
              <a:solidFill>
                <a:schemeClr val="bg1"/>
              </a:solidFill>
              <a:latin typeface="MiSans Light" panose="00000400000000000000" charset="-122"/>
              <a:ea typeface="MiSans Light" panose="00000400000000000000" charset="-122"/>
            </a:endParaRPr>
          </a:p>
          <a:p>
            <a:pPr algn="ctr"/>
            <a:r>
              <a:rPr lang="zh-CN" altLang="en-US" sz="1400" b="1" dirty="0">
                <a:solidFill>
                  <a:schemeClr val="bg1"/>
                </a:solidFill>
                <a:latin typeface="MiSans Light" panose="00000400000000000000" charset="-122"/>
                <a:ea typeface="MiSans Light" panose="00000400000000000000" charset="-122"/>
              </a:rPr>
              <a:t>配置文件</a:t>
            </a:r>
          </a:p>
        </p:txBody>
      </p:sp>
      <p:cxnSp>
        <p:nvCxnSpPr>
          <p:cNvPr id="49" name="连接符: 肘形 48"/>
          <p:cNvCxnSpPr>
            <a:stCxn id="35" idx="3"/>
          </p:cNvCxnSpPr>
          <p:nvPr/>
        </p:nvCxnSpPr>
        <p:spPr>
          <a:xfrm>
            <a:off x="6345431" y="1915184"/>
            <a:ext cx="352104" cy="532608"/>
          </a:xfrm>
          <a:prstGeom prst="bentConnector2">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68" name="连接符: 肘形 67"/>
          <p:cNvCxnSpPr>
            <a:stCxn id="31" idx="2"/>
            <a:endCxn id="23" idx="0"/>
          </p:cNvCxnSpPr>
          <p:nvPr/>
        </p:nvCxnSpPr>
        <p:spPr>
          <a:xfrm rot="5400000">
            <a:off x="7060406" y="4470977"/>
            <a:ext cx="643400" cy="185919"/>
          </a:xfrm>
          <a:prstGeom prst="bentConnector4">
            <a:avLst>
              <a:gd name="adj1" fmla="val 29517"/>
              <a:gd name="adj2" fmla="val 222957"/>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73" name="直接箭头连接符 72"/>
          <p:cNvCxnSpPr>
            <a:endCxn id="23" idx="0"/>
          </p:cNvCxnSpPr>
          <p:nvPr/>
        </p:nvCxnSpPr>
        <p:spPr>
          <a:xfrm>
            <a:off x="6990081" y="4885636"/>
            <a:ext cx="299065"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81" name="直接箭头连接符 80"/>
          <p:cNvCxnSpPr>
            <a:stCxn id="26" idx="3"/>
          </p:cNvCxnSpPr>
          <p:nvPr/>
        </p:nvCxnSpPr>
        <p:spPr>
          <a:xfrm>
            <a:off x="7816306" y="4903591"/>
            <a:ext cx="173255"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82" name="矩形 81"/>
          <p:cNvSpPr/>
          <p:nvPr/>
        </p:nvSpPr>
        <p:spPr>
          <a:xfrm>
            <a:off x="7987360" y="1357285"/>
            <a:ext cx="2216214" cy="195829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83" name="文本框 82"/>
          <p:cNvSpPr txBox="1"/>
          <p:nvPr/>
        </p:nvSpPr>
        <p:spPr>
          <a:xfrm>
            <a:off x="7987360" y="1357285"/>
            <a:ext cx="2216213" cy="30777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zh-CN" altLang="en-US" sz="1400" b="1" dirty="0">
                <a:solidFill>
                  <a:schemeClr val="bg1"/>
                </a:solidFill>
                <a:latin typeface="MiSans Light" panose="00000400000000000000" charset="-122"/>
                <a:ea typeface="MiSans Light" panose="00000400000000000000" charset="-122"/>
              </a:rPr>
              <a:t>开发者个人画像</a:t>
            </a:r>
          </a:p>
        </p:txBody>
      </p:sp>
      <p:sp>
        <p:nvSpPr>
          <p:cNvPr id="84" name="矩形 83"/>
          <p:cNvSpPr/>
          <p:nvPr/>
        </p:nvSpPr>
        <p:spPr>
          <a:xfrm>
            <a:off x="8030203" y="1745342"/>
            <a:ext cx="2120061" cy="3414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技术领域</a:t>
            </a:r>
          </a:p>
        </p:txBody>
      </p:sp>
      <p:sp>
        <p:nvSpPr>
          <p:cNvPr id="85" name="矩形 84"/>
          <p:cNvSpPr/>
          <p:nvPr/>
        </p:nvSpPr>
        <p:spPr>
          <a:xfrm>
            <a:off x="8029422" y="2124997"/>
            <a:ext cx="2120061" cy="3414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技术熟练度</a:t>
            </a:r>
          </a:p>
        </p:txBody>
      </p:sp>
      <p:sp>
        <p:nvSpPr>
          <p:cNvPr id="86" name="矩形 85"/>
          <p:cNvSpPr/>
          <p:nvPr/>
        </p:nvSpPr>
        <p:spPr>
          <a:xfrm>
            <a:off x="8029422" y="2510162"/>
            <a:ext cx="2120060" cy="341455"/>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项目熟悉度</a:t>
            </a:r>
          </a:p>
        </p:txBody>
      </p:sp>
      <p:sp>
        <p:nvSpPr>
          <p:cNvPr id="87" name="矩形 86"/>
          <p:cNvSpPr/>
          <p:nvPr/>
        </p:nvSpPr>
        <p:spPr>
          <a:xfrm>
            <a:off x="8029422" y="2892040"/>
            <a:ext cx="2120060" cy="34145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sz="1400" dirty="0">
                <a:solidFill>
                  <a:schemeClr val="bg1"/>
                </a:solidFill>
                <a:latin typeface="MiSans Light" panose="00000400000000000000" charset="-122"/>
                <a:ea typeface="MiSans Light" panose="00000400000000000000" charset="-122"/>
              </a:rPr>
              <a:t>独立编码能力</a:t>
            </a:r>
          </a:p>
        </p:txBody>
      </p:sp>
      <p:sp>
        <p:nvSpPr>
          <p:cNvPr id="92" name="文本框 91"/>
          <p:cNvSpPr txBox="1"/>
          <p:nvPr/>
        </p:nvSpPr>
        <p:spPr>
          <a:xfrm>
            <a:off x="7167755" y="2436271"/>
            <a:ext cx="492443" cy="276999"/>
          </a:xfrm>
          <a:prstGeom prst="rect">
            <a:avLst/>
          </a:prstGeom>
          <a:noFill/>
        </p:spPr>
        <p:txBody>
          <a:bodyPr wrap="none" rtlCol="0">
            <a:spAutoFit/>
          </a:bodyPr>
          <a:lstStyle/>
          <a:p>
            <a:r>
              <a:rPr lang="zh-CN" altLang="en-US" sz="1200" dirty="0">
                <a:solidFill>
                  <a:schemeClr val="bg1"/>
                </a:solidFill>
                <a:latin typeface="MiSans Light" panose="00000400000000000000" charset="-122"/>
                <a:ea typeface="MiSans Light" panose="00000400000000000000" charset="-122"/>
              </a:rPr>
              <a:t>构建</a:t>
            </a:r>
          </a:p>
        </p:txBody>
      </p:sp>
      <p:pic>
        <p:nvPicPr>
          <p:cNvPr id="2" name="图形 1" descr="用户 纯色填充"/>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427180" y="3511607"/>
            <a:ext cx="742381" cy="742381"/>
          </a:xfrm>
          <a:prstGeom prst="rect">
            <a:avLst/>
          </a:prstGeom>
        </p:spPr>
      </p:pic>
      <p:pic>
        <p:nvPicPr>
          <p:cNvPr id="4" name="图形 3" descr="机器人 纯色填充"/>
          <p:cNvPicPr>
            <a:picLocks noChangeAspect="1"/>
          </p:cNvPicPr>
          <p:nvPr/>
        </p:nvPicPr>
        <p:blipFill>
          <a:blip r:embed="rId8" cstate="screen"/>
          <a:stretch>
            <a:fillRect/>
          </a:stretch>
        </p:blipFill>
        <p:spPr>
          <a:xfrm>
            <a:off x="11427180" y="1068621"/>
            <a:ext cx="764820" cy="764820"/>
          </a:xfrm>
          <a:prstGeom prst="rect">
            <a:avLst/>
          </a:prstGeom>
        </p:spPr>
      </p:pic>
      <p:cxnSp>
        <p:nvCxnSpPr>
          <p:cNvPr id="8" name="直接箭头连接符 7"/>
          <p:cNvCxnSpPr/>
          <p:nvPr/>
        </p:nvCxnSpPr>
        <p:spPr>
          <a:xfrm>
            <a:off x="10251862" y="1451031"/>
            <a:ext cx="1175318" cy="0"/>
          </a:xfrm>
          <a:prstGeom prst="straightConnector1">
            <a:avLst/>
          </a:prstGeom>
          <a:ln>
            <a:solidFill>
              <a:schemeClr val="bg1"/>
            </a:solidFill>
            <a:tailEnd type="triangle"/>
          </a:ln>
        </p:spPr>
        <p:style>
          <a:lnRef idx="1">
            <a:schemeClr val="accent5"/>
          </a:lnRef>
          <a:fillRef idx="0">
            <a:schemeClr val="accent5"/>
          </a:fillRef>
          <a:effectRef idx="0">
            <a:schemeClr val="accent5"/>
          </a:effectRef>
          <a:fontRef idx="minor">
            <a:schemeClr val="tx1"/>
          </a:fontRef>
        </p:style>
      </p:cxnSp>
      <p:cxnSp>
        <p:nvCxnSpPr>
          <p:cNvPr id="12" name="直接箭头连接符 11"/>
          <p:cNvCxnSpPr/>
          <p:nvPr/>
        </p:nvCxnSpPr>
        <p:spPr>
          <a:xfrm>
            <a:off x="10251862" y="3897512"/>
            <a:ext cx="1225550" cy="0"/>
          </a:xfrm>
          <a:prstGeom prst="straightConnector1">
            <a:avLst/>
          </a:prstGeom>
          <a:ln>
            <a:solidFill>
              <a:schemeClr val="bg1"/>
            </a:solidFill>
            <a:tailEnd type="triangle"/>
          </a:ln>
        </p:spPr>
        <p:style>
          <a:lnRef idx="1">
            <a:schemeClr val="accent5"/>
          </a:lnRef>
          <a:fillRef idx="0">
            <a:schemeClr val="accent5"/>
          </a:fillRef>
          <a:effectRef idx="0">
            <a:schemeClr val="accent5"/>
          </a:effectRef>
          <a:fontRef idx="minor">
            <a:schemeClr val="tx1"/>
          </a:fontRef>
        </p:style>
      </p:cxnSp>
      <p:sp>
        <p:nvSpPr>
          <p:cNvPr id="18" name="文本框 17"/>
          <p:cNvSpPr txBox="1"/>
          <p:nvPr/>
        </p:nvSpPr>
        <p:spPr>
          <a:xfrm>
            <a:off x="10336387" y="1174032"/>
            <a:ext cx="954107" cy="276999"/>
          </a:xfrm>
          <a:prstGeom prst="rect">
            <a:avLst/>
          </a:prstGeom>
          <a:noFill/>
        </p:spPr>
        <p:txBody>
          <a:bodyPr wrap="none" rtlCol="0">
            <a:spAutoFit/>
          </a:bodyPr>
          <a:lstStyle/>
          <a:p>
            <a:r>
              <a:rPr lang="zh-CN" altLang="en-US" sz="1200" dirty="0">
                <a:solidFill>
                  <a:schemeClr val="bg1"/>
                </a:solidFill>
                <a:latin typeface="MiSans Light" panose="00000400000000000000" charset="-122"/>
                <a:ea typeface="MiSans Light" panose="00000400000000000000" charset="-122"/>
              </a:rPr>
              <a:t>反馈智能体</a:t>
            </a:r>
          </a:p>
        </p:txBody>
      </p:sp>
      <p:sp>
        <p:nvSpPr>
          <p:cNvPr id="19" name="文本框 18"/>
          <p:cNvSpPr txBox="1"/>
          <p:nvPr/>
        </p:nvSpPr>
        <p:spPr>
          <a:xfrm>
            <a:off x="10326133" y="3605798"/>
            <a:ext cx="954107" cy="276999"/>
          </a:xfrm>
          <a:prstGeom prst="rect">
            <a:avLst/>
          </a:prstGeom>
          <a:noFill/>
        </p:spPr>
        <p:txBody>
          <a:bodyPr wrap="none" rtlCol="0">
            <a:spAutoFit/>
          </a:bodyPr>
          <a:lstStyle/>
          <a:p>
            <a:r>
              <a:rPr lang="zh-CN" altLang="en-US" sz="1200" dirty="0">
                <a:solidFill>
                  <a:schemeClr val="bg1"/>
                </a:solidFill>
                <a:latin typeface="MiSans Light" panose="00000400000000000000" charset="-122"/>
                <a:ea typeface="MiSans Light" panose="00000400000000000000" charset="-122"/>
              </a:rPr>
              <a:t>反馈开发者</a:t>
            </a:r>
          </a:p>
        </p:txBody>
      </p:sp>
      <p:sp>
        <p:nvSpPr>
          <p:cNvPr id="21" name="对话气泡: 矩形 20"/>
          <p:cNvSpPr/>
          <p:nvPr/>
        </p:nvSpPr>
        <p:spPr>
          <a:xfrm>
            <a:off x="10483847" y="2008156"/>
            <a:ext cx="1483114" cy="843461"/>
          </a:xfrm>
          <a:prstGeom prst="wedgeRectCallout">
            <a:avLst>
              <a:gd name="adj1" fmla="val -32730"/>
              <a:gd name="adj2" fmla="val -7075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scene3d>
              <a:camera prst="orthographicFront"/>
              <a:lightRig rig="threePt" dir="t"/>
            </a:scene3d>
          </a:bodyPr>
          <a:lstStyle/>
          <a:p>
            <a:pPr algn="just"/>
            <a:r>
              <a:rPr lang="zh-CN" altLang="en-US" sz="1400" dirty="0">
                <a:ln w="0"/>
                <a:solidFill>
                  <a:schemeClr val="bg1"/>
                </a:solidFill>
                <a:effectLst>
                  <a:outerShdw blurRad="38100" dist="19050" dir="2700000" algn="tl" rotWithShape="0">
                    <a:schemeClr val="dk1">
                      <a:alpha val="40000"/>
                    </a:schemeClr>
                  </a:outerShdw>
                </a:effectLst>
                <a:latin typeface="MiSans Light" panose="00000400000000000000" charset="-122"/>
                <a:ea typeface="MiSans Light" panose="00000400000000000000" charset="-122"/>
              </a:rPr>
              <a:t>为智能体的回答或生成提供参考</a:t>
            </a:r>
          </a:p>
        </p:txBody>
      </p:sp>
      <p:sp>
        <p:nvSpPr>
          <p:cNvPr id="22" name="对话气泡: 矩形 21"/>
          <p:cNvSpPr/>
          <p:nvPr/>
        </p:nvSpPr>
        <p:spPr>
          <a:xfrm>
            <a:off x="10534604" y="4362523"/>
            <a:ext cx="1483114" cy="1258186"/>
          </a:xfrm>
          <a:prstGeom prst="wedgeRectCallout">
            <a:avLst>
              <a:gd name="adj1" fmla="val -32730"/>
              <a:gd name="adj2" fmla="val -70754"/>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scene3d>
              <a:camera prst="orthographicFront"/>
              <a:lightRig rig="threePt" dir="t"/>
            </a:scene3d>
          </a:bodyPr>
          <a:lstStyle/>
          <a:p>
            <a:pPr algn="just"/>
            <a:r>
              <a:rPr lang="zh-CN" altLang="en-US" sz="1400" dirty="0">
                <a:ln w="0"/>
                <a:solidFill>
                  <a:schemeClr val="bg1"/>
                </a:solidFill>
                <a:effectLst>
                  <a:outerShdw blurRad="38100" dist="19050" dir="2700000" algn="tl" rotWithShape="0">
                    <a:schemeClr val="dk1">
                      <a:alpha val="40000"/>
                    </a:schemeClr>
                  </a:outerShdw>
                </a:effectLst>
                <a:latin typeface="MiSans Light" panose="00000400000000000000" charset="-122"/>
                <a:ea typeface="MiSans Light" panose="00000400000000000000" charset="-122"/>
              </a:rPr>
              <a:t>帮助开发者更好地理解自身水平，提供个性化提升建议</a:t>
            </a:r>
          </a:p>
        </p:txBody>
      </p:sp>
      <p:sp>
        <p:nvSpPr>
          <p:cNvPr id="25" name="文本框 24"/>
          <p:cNvSpPr txBox="1"/>
          <p:nvPr/>
        </p:nvSpPr>
        <p:spPr>
          <a:xfrm>
            <a:off x="74513" y="1424616"/>
            <a:ext cx="3383869" cy="4111638"/>
          </a:xfrm>
          <a:prstGeom prst="rect">
            <a:avLst/>
          </a:prstGeom>
          <a:noFill/>
        </p:spPr>
        <p:txBody>
          <a:bodyPr wrap="square" rtlCol="0">
            <a:spAutoFit/>
          </a:bodyPr>
          <a:lstStyle/>
          <a:p>
            <a:pPr algn="just">
              <a:lnSpc>
                <a:spcPct val="150000"/>
              </a:lnSpc>
            </a:pPr>
            <a:r>
              <a:rPr lang="zh-CN" altLang="en-US" sz="2000" dirty="0">
                <a:solidFill>
                  <a:schemeClr val="bg1"/>
                </a:solidFill>
                <a:latin typeface="MiSans Light" panose="00000400000000000000" charset="-122"/>
                <a:ea typeface="MiSans Light" panose="00000400000000000000" charset="-122"/>
                <a:cs typeface="MiSans Light" panose="00000400000000000000" charset="-122"/>
              </a:rPr>
              <a:t>基于前述步骤计算的行为模式特征，可以进一步归纳计算出有关开发者技术能力的特征：</a:t>
            </a:r>
            <a:endParaRPr lang="en-US" altLang="zh-CN" sz="2000" dirty="0">
              <a:solidFill>
                <a:schemeClr val="bg1"/>
              </a:solidFill>
              <a:latin typeface="MiSans Light" panose="00000400000000000000" charset="-122"/>
              <a:ea typeface="MiSans Light" panose="00000400000000000000" charset="-122"/>
              <a:cs typeface="MiSans Light" panose="00000400000000000000" charset="-122"/>
            </a:endParaRPr>
          </a:p>
          <a:p>
            <a:pPr marL="285750" indent="-285750" algn="just">
              <a:lnSpc>
                <a:spcPct val="150000"/>
              </a:lnSpc>
              <a:buFont typeface="Arial" panose="020B0604020202020204" pitchFamily="34" charset="0"/>
              <a:buChar char="•"/>
            </a:pPr>
            <a:r>
              <a:rPr lang="en-US" altLang="zh-CN" sz="1600" b="1" dirty="0">
                <a:solidFill>
                  <a:schemeClr val="bg1"/>
                </a:solidFill>
                <a:latin typeface="MiSans Light" panose="00000400000000000000" charset="-122"/>
                <a:ea typeface="MiSans Light" panose="00000400000000000000" charset="-122"/>
                <a:cs typeface="MiSans Light" panose="00000400000000000000" charset="-122"/>
              </a:rPr>
              <a:t>Case1</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：长时间停留在项目配置阶段、代码跳转频率高 </a:t>
            </a:r>
            <a:r>
              <a:rPr lang="en-US" altLang="zh-CN" sz="1600" dirty="0">
                <a:solidFill>
                  <a:schemeClr val="bg1"/>
                </a:solidFill>
                <a:latin typeface="MiSans Light" panose="00000400000000000000" charset="-122"/>
                <a:ea typeface="MiSans Light" panose="00000400000000000000" charset="-122"/>
                <a:cs typeface="MiSans Light" panose="00000400000000000000" charset="-122"/>
              </a:rPr>
              <a:t>-&gt; </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项目熟悉度较低</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a:p>
            <a:pPr marL="285750" indent="-285750" algn="just">
              <a:lnSpc>
                <a:spcPct val="150000"/>
              </a:lnSpc>
              <a:buFont typeface="Arial" panose="020B0604020202020204" pitchFamily="34" charset="0"/>
              <a:buChar char="•"/>
            </a:pPr>
            <a:r>
              <a:rPr lang="en-US" altLang="zh-CN" sz="1600" b="1" dirty="0">
                <a:solidFill>
                  <a:schemeClr val="bg1"/>
                </a:solidFill>
                <a:latin typeface="MiSans Light" panose="00000400000000000000" charset="-122"/>
                <a:ea typeface="MiSans Light" panose="00000400000000000000" charset="-122"/>
                <a:cs typeface="MiSans Light" panose="00000400000000000000" charset="-122"/>
              </a:rPr>
              <a:t>Case2</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a:t>
            </a:r>
            <a:r>
              <a:rPr lang="en-US" altLang="zh-CN" sz="1600" dirty="0">
                <a:solidFill>
                  <a:schemeClr val="bg1"/>
                </a:solidFill>
                <a:latin typeface="MiSans Light" panose="00000400000000000000" charset="-122"/>
                <a:ea typeface="MiSans Light" panose="00000400000000000000" charset="-122"/>
                <a:cs typeface="MiSans Light" panose="00000400000000000000" charset="-122"/>
              </a:rPr>
              <a:t>commit</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频繁，与编辑代码行为交叉进行 </a:t>
            </a:r>
            <a:r>
              <a:rPr lang="en-US" altLang="zh-CN" sz="1600" dirty="0">
                <a:solidFill>
                  <a:schemeClr val="bg1"/>
                </a:solidFill>
                <a:latin typeface="MiSans Light" panose="00000400000000000000" charset="-122"/>
                <a:ea typeface="MiSans Light" panose="00000400000000000000" charset="-122"/>
                <a:cs typeface="MiSans Light" panose="00000400000000000000" charset="-122"/>
              </a:rPr>
              <a:t>-&gt; </a:t>
            </a:r>
            <a:r>
              <a:rPr lang="zh-CN" altLang="en-US" sz="1600" dirty="0">
                <a:solidFill>
                  <a:schemeClr val="bg1"/>
                </a:solidFill>
                <a:latin typeface="MiSans Light" panose="00000400000000000000" charset="-122"/>
                <a:ea typeface="MiSans Light" panose="00000400000000000000" charset="-122"/>
                <a:cs typeface="MiSans Light" panose="00000400000000000000" charset="-122"/>
              </a:rPr>
              <a:t>技术较为熟练</a:t>
            </a:r>
            <a:endParaRPr lang="en-US" altLang="zh-CN" sz="16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60" name="文本框 59"/>
          <p:cNvSpPr txBox="1"/>
          <p:nvPr/>
        </p:nvSpPr>
        <p:spPr>
          <a:xfrm>
            <a:off x="3395345" y="162000"/>
            <a:ext cx="5715026" cy="584775"/>
          </a:xfrm>
          <a:prstGeom prst="rect">
            <a:avLst/>
          </a:prstGeom>
          <a:noFill/>
        </p:spPr>
        <p:txBody>
          <a:bodyPr wrap="none" rtlCol="0">
            <a:spAutoFit/>
          </a:bodyPr>
          <a:lstStyle/>
          <a:p>
            <a:pPr algn="l"/>
            <a:r>
              <a:rPr lang="en-US" altLang="zh-CN" sz="3200" b="1" dirty="0" err="1">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VirtualMe</a:t>
            </a:r>
            <a:r>
              <a:rPr lang="en-US" altLang="zh-CN"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 </a:t>
            </a:r>
            <a:r>
              <a:rPr lang="en-US" altLang="zh-CN"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sym typeface="Wingdings 2" panose="05020102010507070707" charset="0"/>
              </a:rPr>
              <a:t>④</a:t>
            </a:r>
            <a:r>
              <a:rPr lang="zh-CN" altLang="en-US"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sym typeface="Wingdings 2" panose="05020102010507070707" charset="0"/>
              </a:rPr>
              <a:t> </a:t>
            </a:r>
            <a:r>
              <a:rPr lang="zh-CN" altLang="en-US"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开发者能力分析</a:t>
            </a:r>
          </a:p>
        </p:txBody>
      </p:sp>
      <p:cxnSp>
        <p:nvCxnSpPr>
          <p:cNvPr id="78" name="连接符: 肘形 77"/>
          <p:cNvCxnSpPr>
            <a:stCxn id="47" idx="3"/>
            <a:endCxn id="39" idx="1"/>
          </p:cNvCxnSpPr>
          <p:nvPr/>
        </p:nvCxnSpPr>
        <p:spPr>
          <a:xfrm flipV="1">
            <a:off x="4714942" y="3193944"/>
            <a:ext cx="507537" cy="2223134"/>
          </a:xfrm>
          <a:prstGeom prst="bentConnector3">
            <a:avLst>
              <a:gd name="adj1" fmla="val 32484"/>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5038025" y="806188"/>
            <a:ext cx="5336606" cy="6051812"/>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80" name="矩形 79"/>
          <p:cNvSpPr/>
          <p:nvPr/>
        </p:nvSpPr>
        <p:spPr>
          <a:xfrm>
            <a:off x="5037358" y="806188"/>
            <a:ext cx="5322648" cy="429071"/>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latin typeface="MiSans Light" panose="00000400000000000000" charset="-122"/>
                <a:ea typeface="MiSans Light" panose="00000400000000000000" charset="-122"/>
              </a:rPr>
              <a:t>④技术能力分析</a:t>
            </a:r>
          </a:p>
        </p:txBody>
      </p:sp>
      <p:cxnSp>
        <p:nvCxnSpPr>
          <p:cNvPr id="93" name="直接箭头连接符 92"/>
          <p:cNvCxnSpPr>
            <a:stCxn id="38" idx="3"/>
          </p:cNvCxnSpPr>
          <p:nvPr/>
        </p:nvCxnSpPr>
        <p:spPr>
          <a:xfrm>
            <a:off x="6990081" y="2715835"/>
            <a:ext cx="997279"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96" name="连接符: 肘形 95"/>
          <p:cNvCxnSpPr>
            <a:stCxn id="6" idx="3"/>
            <a:endCxn id="35" idx="1"/>
          </p:cNvCxnSpPr>
          <p:nvPr/>
        </p:nvCxnSpPr>
        <p:spPr>
          <a:xfrm>
            <a:off x="4714942" y="1912465"/>
            <a:ext cx="1086750" cy="2719"/>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5239224" y="6047822"/>
            <a:ext cx="1671099" cy="3414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200" dirty="0">
                <a:solidFill>
                  <a:schemeClr val="bg1"/>
                </a:solidFill>
                <a:latin typeface="MiSans Light" panose="00000400000000000000" charset="-122"/>
                <a:ea typeface="MiSans Light" panose="00000400000000000000" charset="-122"/>
                <a:cs typeface="MiSans Light" panose="00000400000000000000" charset="-122"/>
              </a:rPr>
              <a:t>…</a:t>
            </a:r>
            <a:r>
              <a:rPr lang="zh-CN" altLang="en-US" sz="1200" dirty="0">
                <a:solidFill>
                  <a:schemeClr val="bg1"/>
                </a:solidFill>
                <a:latin typeface="MiSans Light" panose="00000400000000000000" charset="-122"/>
                <a:ea typeface="MiSans Light" panose="00000400000000000000" charset="-122"/>
                <a:cs typeface="MiSans Light" panose="00000400000000000000" charset="-122"/>
              </a:rPr>
              <a:t> </a:t>
            </a:r>
            <a:r>
              <a:rPr lang="en-US" altLang="zh-CN" sz="1200" dirty="0">
                <a:solidFill>
                  <a:schemeClr val="bg1"/>
                </a:solidFill>
                <a:latin typeface="MiSans Light" panose="00000400000000000000" charset="-122"/>
                <a:ea typeface="MiSans Light" panose="00000400000000000000" charset="-122"/>
                <a:cs typeface="MiSans Light" panose="00000400000000000000" charset="-122"/>
              </a:rPr>
              <a:t>…</a:t>
            </a:r>
            <a:endParaRPr lang="zh-CN" altLang="en-US" sz="12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102" name="文本框 101"/>
          <p:cNvSpPr txBox="1"/>
          <p:nvPr/>
        </p:nvSpPr>
        <p:spPr>
          <a:xfrm>
            <a:off x="74513" y="794710"/>
            <a:ext cx="4281064" cy="40011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zh-CN" altLang="en-US" sz="2000" b="1" dirty="0">
                <a:solidFill>
                  <a:schemeClr val="bg1"/>
                </a:solidFill>
                <a:latin typeface="MiSans Light" panose="00000400000000000000" charset="-122"/>
                <a:ea typeface="MiSans Light" panose="00000400000000000000" charset="-122"/>
                <a:cs typeface="MiSans Light" panose="00000400000000000000" charset="-122"/>
              </a:rPr>
              <a:t>如何利用</a:t>
            </a:r>
            <a:r>
              <a:rPr lang="en-US" altLang="zh-CN" sz="2000" b="1"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sz="2000" b="1" dirty="0">
                <a:solidFill>
                  <a:schemeClr val="bg1"/>
                </a:solidFill>
                <a:latin typeface="MiSans Light" panose="00000400000000000000" charset="-122"/>
                <a:ea typeface="MiSans Light" panose="00000400000000000000" charset="-122"/>
                <a:cs typeface="MiSans Light" panose="00000400000000000000" charset="-122"/>
              </a:rPr>
              <a:t>内数据建模开发者能力？</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270661" y="4988548"/>
            <a:ext cx="2132567" cy="909784"/>
          </a:xfrm>
          <a:prstGeom prst="rect">
            <a:avLst/>
          </a:prstGeom>
          <a:solidFill>
            <a:schemeClr val="bg1">
              <a:lumMod val="85000"/>
              <a:alpha val="2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79" name="文本框 78"/>
          <p:cNvSpPr txBox="1"/>
          <p:nvPr/>
        </p:nvSpPr>
        <p:spPr>
          <a:xfrm>
            <a:off x="260797" y="4916098"/>
            <a:ext cx="2137528" cy="954107"/>
          </a:xfrm>
          <a:prstGeom prst="rect">
            <a:avLst/>
          </a:prstGeom>
          <a:noFill/>
        </p:spPr>
        <p:txBody>
          <a:bodyPr wrap="square" rtlCol="0">
            <a:spAutoFit/>
          </a:bodyPr>
          <a:lstStyle/>
          <a:p>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刚刚上手鸿蒙应用开发，不懂</a:t>
            </a:r>
            <a:r>
              <a:rPr lang="en-US" altLang="zh-CN" sz="1400" dirty="0">
                <a:solidFill>
                  <a:schemeClr val="bg1"/>
                </a:solidFill>
                <a:latin typeface="MiSans Light" panose="00000400000000000000" charset="-122"/>
                <a:ea typeface="MiSans Light" panose="00000400000000000000" charset="-122"/>
                <a:cs typeface="MiSans Light" panose="00000400000000000000" charset="-122"/>
              </a:rPr>
              <a:t>NDK</a:t>
            </a:r>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和</a:t>
            </a:r>
            <a:r>
              <a:rPr lang="en-US" altLang="zh-CN" sz="1400" dirty="0">
                <a:solidFill>
                  <a:schemeClr val="bg1"/>
                </a:solidFill>
                <a:latin typeface="MiSans Light" panose="00000400000000000000" charset="-122"/>
                <a:ea typeface="MiSans Light" panose="00000400000000000000" charset="-122"/>
                <a:cs typeface="MiSans Light" panose="00000400000000000000" charset="-122"/>
              </a:rPr>
              <a:t>SDK</a:t>
            </a:r>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的区别，经常遇到依赖和配置相关报错</a:t>
            </a:r>
            <a:endParaRPr lang="en-US" altLang="zh-CN" sz="14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82" name="矩形 81"/>
          <p:cNvSpPr/>
          <p:nvPr/>
        </p:nvSpPr>
        <p:spPr>
          <a:xfrm>
            <a:off x="260492" y="3051642"/>
            <a:ext cx="2185886" cy="1505096"/>
          </a:xfrm>
          <a:prstGeom prst="rect">
            <a:avLst/>
          </a:prstGeom>
          <a:solidFill>
            <a:schemeClr val="bg1">
              <a:lumMod val="85000"/>
              <a:alpha val="2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22" name="文本框 21"/>
          <p:cNvSpPr txBox="1"/>
          <p:nvPr/>
        </p:nvSpPr>
        <p:spPr>
          <a:xfrm>
            <a:off x="160541" y="911301"/>
            <a:ext cx="6256697" cy="368300"/>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en-US" altLang="zh-CN" b="1" dirty="0">
                <a:solidFill>
                  <a:schemeClr val="bg1"/>
                </a:solidFill>
                <a:latin typeface="MiSans Light" panose="00000400000000000000" charset="-122"/>
                <a:ea typeface="MiSans Light" panose="00000400000000000000" charset="-122"/>
                <a:cs typeface="MiSans Light" panose="00000400000000000000" charset="-122"/>
              </a:rPr>
              <a:t>@VirtualME——</a:t>
            </a:r>
            <a:r>
              <a:rPr lang="zh-CN" altLang="en-US" b="1" dirty="0">
                <a:solidFill>
                  <a:schemeClr val="bg1"/>
                </a:solidFill>
                <a:latin typeface="MiSans Light" panose="00000400000000000000" charset="-122"/>
                <a:ea typeface="MiSans Light" panose="00000400000000000000" charset="-122"/>
                <a:cs typeface="MiSans Light" panose="00000400000000000000" charset="-122"/>
              </a:rPr>
              <a:t>：开发者的“数字孪生”</a:t>
            </a:r>
            <a:endParaRPr lang="zh-CN" altLang="en-US" sz="1800" b="1"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16" name="任意多边形: 形状 15"/>
          <p:cNvSpPr/>
          <p:nvPr/>
        </p:nvSpPr>
        <p:spPr>
          <a:xfrm rot="175997">
            <a:off x="6660854" y="1859196"/>
            <a:ext cx="253548" cy="382189"/>
          </a:xfrm>
          <a:custGeom>
            <a:avLst/>
            <a:gdLst>
              <a:gd name="T0" fmla="*/ 3577 w 8220"/>
              <a:gd name="T1" fmla="*/ 0 h 10666"/>
              <a:gd name="T2" fmla="*/ 4643 w 8220"/>
              <a:gd name="T3" fmla="*/ 0 h 10666"/>
              <a:gd name="T4" fmla="*/ 4643 w 8220"/>
              <a:gd name="T5" fmla="*/ 1066 h 10666"/>
              <a:gd name="T6" fmla="*/ 3577 w 8220"/>
              <a:gd name="T7" fmla="*/ 1066 h 10666"/>
              <a:gd name="T8" fmla="*/ 3577 w 8220"/>
              <a:gd name="T9" fmla="*/ 0 h 10666"/>
              <a:gd name="T10" fmla="*/ 754 w 8220"/>
              <a:gd name="T11" fmla="*/ 2731 h 10666"/>
              <a:gd name="T12" fmla="*/ 0 w 8220"/>
              <a:gd name="T13" fmla="*/ 1977 h 10666"/>
              <a:gd name="T14" fmla="*/ 754 w 8220"/>
              <a:gd name="T15" fmla="*/ 1223 h 10666"/>
              <a:gd name="T16" fmla="*/ 1508 w 8220"/>
              <a:gd name="T17" fmla="*/ 1977 h 10666"/>
              <a:gd name="T18" fmla="*/ 754 w 8220"/>
              <a:gd name="T19" fmla="*/ 2731 h 10666"/>
              <a:gd name="T20" fmla="*/ 7466 w 8220"/>
              <a:gd name="T21" fmla="*/ 1223 h 10666"/>
              <a:gd name="T22" fmla="*/ 8220 w 8220"/>
              <a:gd name="T23" fmla="*/ 1977 h 10666"/>
              <a:gd name="T24" fmla="*/ 7466 w 8220"/>
              <a:gd name="T25" fmla="*/ 2731 h 10666"/>
              <a:gd name="T26" fmla="*/ 6712 w 8220"/>
              <a:gd name="T27" fmla="*/ 1977 h 10666"/>
              <a:gd name="T28" fmla="*/ 7466 w 8220"/>
              <a:gd name="T29" fmla="*/ 1223 h 10666"/>
              <a:gd name="T30" fmla="*/ 5710 w 8220"/>
              <a:gd name="T31" fmla="*/ 8533 h 10666"/>
              <a:gd name="T32" fmla="*/ 5710 w 8220"/>
              <a:gd name="T33" fmla="*/ 7744 h 10666"/>
              <a:gd name="T34" fmla="*/ 7310 w 8220"/>
              <a:gd name="T35" fmla="*/ 5066 h 10666"/>
              <a:gd name="T36" fmla="*/ 4110 w 8220"/>
              <a:gd name="T37" fmla="*/ 2133 h 10666"/>
              <a:gd name="T38" fmla="*/ 910 w 8220"/>
              <a:gd name="T39" fmla="*/ 5066 h 10666"/>
              <a:gd name="T40" fmla="*/ 2510 w 8220"/>
              <a:gd name="T41" fmla="*/ 7744 h 10666"/>
              <a:gd name="T42" fmla="*/ 2510 w 8220"/>
              <a:gd name="T43" fmla="*/ 8533 h 10666"/>
              <a:gd name="T44" fmla="*/ 3043 w 8220"/>
              <a:gd name="T45" fmla="*/ 9066 h 10666"/>
              <a:gd name="T46" fmla="*/ 5177 w 8220"/>
              <a:gd name="T47" fmla="*/ 9066 h 10666"/>
              <a:gd name="T48" fmla="*/ 5710 w 8220"/>
              <a:gd name="T49" fmla="*/ 8533 h 10666"/>
              <a:gd name="T50" fmla="*/ 4643 w 8220"/>
              <a:gd name="T51" fmla="*/ 7466 h 10666"/>
              <a:gd name="T52" fmla="*/ 4643 w 8220"/>
              <a:gd name="T53" fmla="*/ 8000 h 10666"/>
              <a:gd name="T54" fmla="*/ 3577 w 8220"/>
              <a:gd name="T55" fmla="*/ 8000 h 10666"/>
              <a:gd name="T56" fmla="*/ 3577 w 8220"/>
              <a:gd name="T57" fmla="*/ 7466 h 10666"/>
              <a:gd name="T58" fmla="*/ 3339 w 8220"/>
              <a:gd name="T59" fmla="*/ 7023 h 10666"/>
              <a:gd name="T60" fmla="*/ 1977 w 8220"/>
              <a:gd name="T61" fmla="*/ 5066 h 10666"/>
              <a:gd name="T62" fmla="*/ 4110 w 8220"/>
              <a:gd name="T63" fmla="*/ 3200 h 10666"/>
              <a:gd name="T64" fmla="*/ 6243 w 8220"/>
              <a:gd name="T65" fmla="*/ 5066 h 10666"/>
              <a:gd name="T66" fmla="*/ 4881 w 8220"/>
              <a:gd name="T67" fmla="*/ 7023 h 10666"/>
              <a:gd name="T68" fmla="*/ 4643 w 8220"/>
              <a:gd name="T69" fmla="*/ 7466 h 10666"/>
              <a:gd name="T70" fmla="*/ 3043 w 8220"/>
              <a:gd name="T71" fmla="*/ 9600 h 10666"/>
              <a:gd name="T72" fmla="*/ 5177 w 8220"/>
              <a:gd name="T73" fmla="*/ 9600 h 10666"/>
              <a:gd name="T74" fmla="*/ 5177 w 8220"/>
              <a:gd name="T75" fmla="*/ 10666 h 10666"/>
              <a:gd name="T76" fmla="*/ 3043 w 8220"/>
              <a:gd name="T77" fmla="*/ 10666 h 10666"/>
              <a:gd name="T78" fmla="*/ 3043 w 8220"/>
              <a:gd name="T79" fmla="*/ 9600 h 10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220" h="10666">
                <a:moveTo>
                  <a:pt x="3577" y="0"/>
                </a:moveTo>
                <a:lnTo>
                  <a:pt x="4643" y="0"/>
                </a:lnTo>
                <a:lnTo>
                  <a:pt x="4643" y="1066"/>
                </a:lnTo>
                <a:lnTo>
                  <a:pt x="3577" y="1066"/>
                </a:lnTo>
                <a:lnTo>
                  <a:pt x="3577" y="0"/>
                </a:lnTo>
                <a:close/>
                <a:moveTo>
                  <a:pt x="754" y="2731"/>
                </a:moveTo>
                <a:lnTo>
                  <a:pt x="0" y="1977"/>
                </a:lnTo>
                <a:lnTo>
                  <a:pt x="754" y="1223"/>
                </a:lnTo>
                <a:lnTo>
                  <a:pt x="1508" y="1977"/>
                </a:lnTo>
                <a:lnTo>
                  <a:pt x="754" y="2731"/>
                </a:lnTo>
                <a:close/>
                <a:moveTo>
                  <a:pt x="7466" y="1223"/>
                </a:moveTo>
                <a:lnTo>
                  <a:pt x="8220" y="1977"/>
                </a:lnTo>
                <a:lnTo>
                  <a:pt x="7466" y="2731"/>
                </a:lnTo>
                <a:lnTo>
                  <a:pt x="6712" y="1977"/>
                </a:lnTo>
                <a:lnTo>
                  <a:pt x="7466" y="1223"/>
                </a:lnTo>
                <a:close/>
                <a:moveTo>
                  <a:pt x="5710" y="8533"/>
                </a:moveTo>
                <a:lnTo>
                  <a:pt x="5710" y="7744"/>
                </a:lnTo>
                <a:cubicBezTo>
                  <a:pt x="6488" y="7172"/>
                  <a:pt x="7310" y="6280"/>
                  <a:pt x="7310" y="5066"/>
                </a:cubicBezTo>
                <a:cubicBezTo>
                  <a:pt x="7310" y="3394"/>
                  <a:pt x="5935" y="2133"/>
                  <a:pt x="4110" y="2133"/>
                </a:cubicBezTo>
                <a:cubicBezTo>
                  <a:pt x="2285" y="2133"/>
                  <a:pt x="910" y="3394"/>
                  <a:pt x="910" y="5066"/>
                </a:cubicBezTo>
                <a:cubicBezTo>
                  <a:pt x="910" y="6280"/>
                  <a:pt x="1732" y="7171"/>
                  <a:pt x="2510" y="7744"/>
                </a:cubicBezTo>
                <a:lnTo>
                  <a:pt x="2510" y="8533"/>
                </a:lnTo>
                <a:cubicBezTo>
                  <a:pt x="2510" y="8828"/>
                  <a:pt x="2749" y="9066"/>
                  <a:pt x="3043" y="9066"/>
                </a:cubicBezTo>
                <a:lnTo>
                  <a:pt x="5177" y="9066"/>
                </a:lnTo>
                <a:cubicBezTo>
                  <a:pt x="5471" y="9066"/>
                  <a:pt x="5710" y="8828"/>
                  <a:pt x="5710" y="8533"/>
                </a:cubicBezTo>
                <a:close/>
                <a:moveTo>
                  <a:pt x="4643" y="7466"/>
                </a:moveTo>
                <a:lnTo>
                  <a:pt x="4643" y="8000"/>
                </a:lnTo>
                <a:lnTo>
                  <a:pt x="3577" y="8000"/>
                </a:lnTo>
                <a:lnTo>
                  <a:pt x="3577" y="7466"/>
                </a:lnTo>
                <a:cubicBezTo>
                  <a:pt x="3577" y="7288"/>
                  <a:pt x="3488" y="7122"/>
                  <a:pt x="3339" y="7023"/>
                </a:cubicBezTo>
                <a:cubicBezTo>
                  <a:pt x="2718" y="6608"/>
                  <a:pt x="1977" y="5932"/>
                  <a:pt x="1977" y="5066"/>
                </a:cubicBezTo>
                <a:cubicBezTo>
                  <a:pt x="1977" y="3985"/>
                  <a:pt x="2874" y="3200"/>
                  <a:pt x="4110" y="3200"/>
                </a:cubicBezTo>
                <a:cubicBezTo>
                  <a:pt x="5346" y="3200"/>
                  <a:pt x="6243" y="3985"/>
                  <a:pt x="6243" y="5066"/>
                </a:cubicBezTo>
                <a:cubicBezTo>
                  <a:pt x="6243" y="5932"/>
                  <a:pt x="5502" y="6608"/>
                  <a:pt x="4881" y="7023"/>
                </a:cubicBezTo>
                <a:cubicBezTo>
                  <a:pt x="4732" y="7122"/>
                  <a:pt x="4643" y="7288"/>
                  <a:pt x="4643" y="7466"/>
                </a:cubicBezTo>
                <a:close/>
                <a:moveTo>
                  <a:pt x="3043" y="9600"/>
                </a:moveTo>
                <a:lnTo>
                  <a:pt x="5177" y="9600"/>
                </a:lnTo>
                <a:lnTo>
                  <a:pt x="5177" y="10666"/>
                </a:lnTo>
                <a:lnTo>
                  <a:pt x="3043" y="10666"/>
                </a:lnTo>
                <a:lnTo>
                  <a:pt x="3043" y="9600"/>
                </a:lnTo>
                <a:close/>
              </a:path>
            </a:pathLst>
          </a:cu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MiSans Light" panose="00000400000000000000" charset="-122"/>
              <a:ea typeface="MiSans Light" panose="00000400000000000000" charset="-122"/>
            </a:endParaRPr>
          </a:p>
        </p:txBody>
      </p:sp>
      <p:sp>
        <p:nvSpPr>
          <p:cNvPr id="43" name="矩形 42"/>
          <p:cNvSpPr/>
          <p:nvPr/>
        </p:nvSpPr>
        <p:spPr>
          <a:xfrm>
            <a:off x="189357" y="6317177"/>
            <a:ext cx="11813286" cy="36933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2000" b="1" dirty="0">
                <a:latin typeface="MiSans Light" panose="00000400000000000000" charset="-122"/>
                <a:ea typeface="MiSans Light" panose="00000400000000000000" charset="-122"/>
              </a:rPr>
              <a:t>IDE</a:t>
            </a:r>
          </a:p>
        </p:txBody>
      </p:sp>
      <p:sp>
        <p:nvSpPr>
          <p:cNvPr id="2" name="矩形 1"/>
          <p:cNvSpPr/>
          <p:nvPr/>
        </p:nvSpPr>
        <p:spPr>
          <a:xfrm>
            <a:off x="160541" y="892903"/>
            <a:ext cx="6256697" cy="5150930"/>
          </a:xfrm>
          <a:prstGeom prst="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5" name="对话气泡: 矩形 4"/>
          <p:cNvSpPr/>
          <p:nvPr/>
        </p:nvSpPr>
        <p:spPr>
          <a:xfrm>
            <a:off x="3074670" y="1389380"/>
            <a:ext cx="3229610" cy="732790"/>
          </a:xfrm>
          <a:prstGeom prst="wedgeRectCallout">
            <a:avLst>
              <a:gd name="adj1" fmla="val 57657"/>
              <a:gd name="adj2" fmla="val 50460"/>
            </a:avLst>
          </a:prstGeom>
          <a:noFill/>
          <a:ln w="9525" cap="flat" cmpd="sng" algn="ctr">
            <a:solidFill>
              <a:srgbClr val="30C0B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l"/>
            <a:r>
              <a:rPr lang="en-US" altLang="zh-CN" sz="1400" dirty="0">
                <a:solidFill>
                  <a:schemeClr val="bg1"/>
                </a:solidFill>
                <a:latin typeface="微软雅黑" panose="020B0503020204020204" charset="-122"/>
                <a:ea typeface="微软雅黑" panose="020B0503020204020204" charset="-122"/>
                <a:cs typeface="微软雅黑" panose="020B0503020204020204" charset="-122"/>
                <a:sym typeface="+mn-ea"/>
              </a:rPr>
              <a:t>@VirtualME</a:t>
            </a:r>
            <a:r>
              <a:rPr lang="zh-CN" altLang="en-US" sz="1400" dirty="0">
                <a:solidFill>
                  <a:schemeClr val="bg1"/>
                </a:solidFill>
                <a:latin typeface="微软雅黑" panose="020B0503020204020204" charset="-122"/>
                <a:ea typeface="微软雅黑" panose="020B0503020204020204" charset="-122"/>
                <a:cs typeface="微软雅黑" panose="020B0503020204020204" charset="-122"/>
                <a:sym typeface="+mn-ea"/>
              </a:rPr>
              <a:t>，您是什么样的开发者，在遇到这个错误前您做了什么？后面打算做什么操作？</a:t>
            </a:r>
            <a:endParaRPr lang="zh-CN" altLang="en-US" sz="1400" dirty="0">
              <a:solidFill>
                <a:schemeClr val="bg1"/>
              </a:solidFill>
              <a:latin typeface="微软雅黑" panose="020B0503020204020204" charset="-122"/>
              <a:ea typeface="微软雅黑" panose="020B0503020204020204" charset="-122"/>
              <a:cs typeface="微软雅黑" panose="020B0503020204020204" charset="-122"/>
            </a:endParaRPr>
          </a:p>
        </p:txBody>
      </p:sp>
      <p:grpSp>
        <p:nvGrpSpPr>
          <p:cNvPr id="18" name="组合 17"/>
          <p:cNvGrpSpPr/>
          <p:nvPr/>
        </p:nvGrpSpPr>
        <p:grpSpPr>
          <a:xfrm>
            <a:off x="6522508" y="2179195"/>
            <a:ext cx="503999" cy="503999"/>
            <a:chOff x="5701155" y="4171487"/>
            <a:chExt cx="590908" cy="656581"/>
          </a:xfrm>
        </p:grpSpPr>
        <p:sp>
          <p:nvSpPr>
            <p:cNvPr id="19" name="任意多边形: 形状 18"/>
            <p:cNvSpPr/>
            <p:nvPr/>
          </p:nvSpPr>
          <p:spPr>
            <a:xfrm>
              <a:off x="5701155" y="4171487"/>
              <a:ext cx="590908" cy="656581"/>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5400" h="606016">
                  <a:moveTo>
                    <a:pt x="115233" y="115092"/>
                  </a:moveTo>
                  <a:lnTo>
                    <a:pt x="430166" y="115092"/>
                  </a:lnTo>
                  <a:lnTo>
                    <a:pt x="430166" y="414219"/>
                  </a:lnTo>
                  <a:lnTo>
                    <a:pt x="115233" y="414219"/>
                  </a:lnTo>
                  <a:close/>
                  <a:moveTo>
                    <a:pt x="69140" y="69036"/>
                  </a:moveTo>
                  <a:lnTo>
                    <a:pt x="69140" y="460236"/>
                  </a:lnTo>
                  <a:lnTo>
                    <a:pt x="476260" y="460236"/>
                  </a:lnTo>
                  <a:lnTo>
                    <a:pt x="476260" y="69036"/>
                  </a:lnTo>
                  <a:close/>
                  <a:moveTo>
                    <a:pt x="0" y="0"/>
                  </a:moveTo>
                  <a:lnTo>
                    <a:pt x="545400" y="0"/>
                  </a:lnTo>
                  <a:lnTo>
                    <a:pt x="545400" y="606016"/>
                  </a:lnTo>
                  <a:lnTo>
                    <a:pt x="0" y="606016"/>
                  </a:lnTo>
                  <a:close/>
                </a:path>
              </a:pathLst>
            </a:cu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schemeClr val="tx1"/>
                </a:solidFill>
                <a:latin typeface="MiSans Light" panose="00000400000000000000" charset="-122"/>
                <a:ea typeface="MiSans Light" panose="00000400000000000000" charset="-122"/>
              </a:endParaRPr>
            </a:p>
          </p:txBody>
        </p:sp>
        <p:sp>
          <p:nvSpPr>
            <p:cNvPr id="21" name="文本框 20"/>
            <p:cNvSpPr txBox="1"/>
            <p:nvPr/>
          </p:nvSpPr>
          <p:spPr>
            <a:xfrm>
              <a:off x="5720983" y="4278807"/>
              <a:ext cx="548703" cy="274012"/>
            </a:xfrm>
            <a:prstGeom prst="rect">
              <a:avLst/>
            </a:prstGeom>
            <a:noFill/>
          </p:spPr>
          <p:txBody>
            <a:bodyPr wrap="square">
              <a:spAutoFit/>
            </a:bodyPr>
            <a:lstStyle/>
            <a:p>
              <a:pPr algn="ctr"/>
              <a:r>
                <a:rPr lang="en-US" altLang="zh-CN" sz="1400" dirty="0">
                  <a:solidFill>
                    <a:schemeClr val="bg1"/>
                  </a:solidFill>
                  <a:latin typeface="MiSans Light" panose="00000400000000000000" charset="-122"/>
                  <a:ea typeface="MiSans Light" panose="00000400000000000000" charset="-122"/>
                </a:rPr>
                <a:t>AI</a:t>
              </a:r>
            </a:p>
          </p:txBody>
        </p:sp>
      </p:grpSp>
      <p:sp>
        <p:nvSpPr>
          <p:cNvPr id="59" name="文本框 58"/>
          <p:cNvSpPr txBox="1"/>
          <p:nvPr/>
        </p:nvSpPr>
        <p:spPr>
          <a:xfrm>
            <a:off x="3066896" y="2224302"/>
            <a:ext cx="3233794" cy="307777"/>
          </a:xfrm>
          <a:prstGeom prst="rect">
            <a:avLst/>
          </a:prstGeom>
          <a:gradFill>
            <a:gsLst>
              <a:gs pos="0">
                <a:srgbClr val="89A6DE">
                  <a:alpha val="47206"/>
                  <a:lumMod val="64629"/>
                  <a:lumOff val="35371"/>
                </a:srgbClr>
              </a:gs>
              <a:gs pos="100000">
                <a:schemeClr val="accent5"/>
              </a:gs>
            </a:gsLst>
            <a:lin ang="3900000" scaled="0"/>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开发者当前任务</a:t>
            </a:r>
          </a:p>
        </p:txBody>
      </p:sp>
      <p:sp>
        <p:nvSpPr>
          <p:cNvPr id="60" name="文本框 59"/>
          <p:cNvSpPr txBox="1"/>
          <p:nvPr/>
        </p:nvSpPr>
        <p:spPr>
          <a:xfrm>
            <a:off x="3086305" y="2529601"/>
            <a:ext cx="3171457" cy="276999"/>
          </a:xfrm>
          <a:prstGeom prst="rect">
            <a:avLst/>
          </a:prstGeom>
          <a:noFill/>
        </p:spPr>
        <p:txBody>
          <a:bodyPr wrap="square">
            <a:spAutoFit/>
          </a:bodyPr>
          <a:lstStyle/>
          <a:p>
            <a:r>
              <a:rPr lang="en-US" altLang="zh-CN" sz="1200" dirty="0">
                <a:solidFill>
                  <a:schemeClr val="bg1"/>
                </a:solidFill>
                <a:latin typeface="MiSans Light" panose="00000400000000000000" charset="-122"/>
                <a:ea typeface="MiSans Light" panose="00000400000000000000" charset="-122"/>
              </a:rPr>
              <a:t>Debug after dev</a:t>
            </a:r>
          </a:p>
        </p:txBody>
      </p:sp>
      <p:sp>
        <p:nvSpPr>
          <p:cNvPr id="61" name="文本框 60"/>
          <p:cNvSpPr txBox="1"/>
          <p:nvPr/>
        </p:nvSpPr>
        <p:spPr>
          <a:xfrm>
            <a:off x="3047343" y="2904229"/>
            <a:ext cx="3251968" cy="307777"/>
          </a:xfrm>
          <a:prstGeom prst="rect">
            <a:avLst/>
          </a:prstGeom>
          <a:gradFill>
            <a:gsLst>
              <a:gs pos="0">
                <a:srgbClr val="89A6DE">
                  <a:alpha val="47206"/>
                  <a:lumMod val="64629"/>
                  <a:lumOff val="35371"/>
                </a:srgbClr>
              </a:gs>
              <a:gs pos="100000">
                <a:schemeClr val="accent5"/>
              </a:gs>
            </a:gsLst>
            <a:lin ang="3900000" scaled="0"/>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开发者可能操作工件</a:t>
            </a:r>
          </a:p>
        </p:txBody>
      </p:sp>
      <p:sp>
        <p:nvSpPr>
          <p:cNvPr id="62" name="文本框 61"/>
          <p:cNvSpPr txBox="1"/>
          <p:nvPr/>
        </p:nvSpPr>
        <p:spPr>
          <a:xfrm>
            <a:off x="3033608" y="3233839"/>
            <a:ext cx="3200603" cy="646331"/>
          </a:xfrm>
          <a:prstGeom prst="rect">
            <a:avLst/>
          </a:prstGeom>
          <a:noFill/>
        </p:spPr>
        <p:txBody>
          <a:bodyPr wrap="square">
            <a:spAutoFit/>
          </a:bodyPr>
          <a:lstStyle/>
          <a:p>
            <a:r>
              <a:rPr lang="en-US" altLang="zh-CN" sz="1200" dirty="0">
                <a:solidFill>
                  <a:schemeClr val="bg1"/>
                </a:solidFill>
                <a:latin typeface="MiSans Light" panose="00000400000000000000" charset="-122"/>
                <a:ea typeface="MiSans Light" panose="00000400000000000000" charset="-122"/>
                <a:cs typeface="MiSans Light" panose="00000400000000000000" charset="-122"/>
              </a:rPr>
              <a:t>libs/…/libhilog.z.so</a:t>
            </a:r>
          </a:p>
          <a:p>
            <a:r>
              <a:rPr lang="en-US" altLang="zh-CN" sz="1200" dirty="0">
                <a:solidFill>
                  <a:schemeClr val="bg1"/>
                </a:solidFill>
                <a:latin typeface="MiSans Light" panose="00000400000000000000" charset="-122"/>
                <a:ea typeface="MiSans Light" panose="00000400000000000000" charset="-122"/>
                <a:cs typeface="MiSans Light" panose="00000400000000000000" charset="-122"/>
              </a:rPr>
              <a:t>libs/…/libhilog.so</a:t>
            </a:r>
          </a:p>
          <a:p>
            <a:r>
              <a:rPr lang="en-US" altLang="zh-CN" sz="1200" dirty="0">
                <a:solidFill>
                  <a:schemeClr val="bg1"/>
                </a:solidFill>
                <a:latin typeface="MiSans Light" panose="00000400000000000000" charset="-122"/>
                <a:ea typeface="MiSans Light" panose="00000400000000000000" charset="-122"/>
                <a:cs typeface="MiSans Light" panose="00000400000000000000" charset="-122"/>
              </a:rPr>
              <a:t>CMakeLists.txt</a:t>
            </a:r>
          </a:p>
        </p:txBody>
      </p:sp>
      <p:sp>
        <p:nvSpPr>
          <p:cNvPr id="63" name="文本框 62"/>
          <p:cNvSpPr txBox="1"/>
          <p:nvPr/>
        </p:nvSpPr>
        <p:spPr>
          <a:xfrm>
            <a:off x="3058240" y="3881351"/>
            <a:ext cx="3229748" cy="307777"/>
          </a:xfrm>
          <a:prstGeom prst="rect">
            <a:avLst/>
          </a:prstGeom>
          <a:gradFill>
            <a:gsLst>
              <a:gs pos="0">
                <a:srgbClr val="89A6DE">
                  <a:alpha val="47206"/>
                  <a:lumMod val="64629"/>
                  <a:lumOff val="35371"/>
                </a:srgbClr>
              </a:gs>
              <a:gs pos="100000">
                <a:schemeClr val="accent5"/>
              </a:gs>
            </a:gsLst>
            <a:lin ang="3900000" scaled="0"/>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开发者可能</a:t>
            </a:r>
            <a:r>
              <a:rPr lang="en-US" altLang="zh-CN" sz="1400" b="1"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操作</a:t>
            </a:r>
            <a:endParaRPr lang="en-US" altLang="zh-CN" sz="1400" b="1"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64" name="文本框 63"/>
          <p:cNvSpPr txBox="1"/>
          <p:nvPr/>
        </p:nvSpPr>
        <p:spPr>
          <a:xfrm>
            <a:off x="3050381" y="4180708"/>
            <a:ext cx="3229748" cy="276999"/>
          </a:xfrm>
          <a:prstGeom prst="rect">
            <a:avLst/>
          </a:prstGeom>
          <a:noFill/>
        </p:spPr>
        <p:txBody>
          <a:bodyPr wrap="square">
            <a:spAutoFit/>
          </a:bodyPr>
          <a:lstStyle/>
          <a:p>
            <a:r>
              <a:rPr lang="zh-CN" altLang="en-US" sz="1200" dirty="0">
                <a:solidFill>
                  <a:schemeClr val="bg1"/>
                </a:solidFill>
                <a:latin typeface="MiSans Light" panose="00000400000000000000" charset="-122"/>
                <a:ea typeface="MiSans Light" panose="00000400000000000000" charset="-122"/>
                <a:cs typeface="MiSans Light" panose="00000400000000000000" charset="-122"/>
              </a:rPr>
              <a:t>重命名或移动文件</a:t>
            </a:r>
            <a:r>
              <a:rPr lang="en-US" altLang="zh-CN" sz="1200" dirty="0">
                <a:solidFill>
                  <a:schemeClr val="bg1"/>
                </a:solidFill>
                <a:latin typeface="MiSans Light" panose="00000400000000000000" charset="-122"/>
                <a:ea typeface="MiSans Light" panose="00000400000000000000" charset="-122"/>
                <a:cs typeface="MiSans Light" panose="00000400000000000000" charset="-122"/>
              </a:rPr>
              <a:t>libs/…/libhilog.z.so</a:t>
            </a:r>
          </a:p>
        </p:txBody>
      </p:sp>
      <p:sp>
        <p:nvSpPr>
          <p:cNvPr id="65" name="文本框 64"/>
          <p:cNvSpPr txBox="1"/>
          <p:nvPr/>
        </p:nvSpPr>
        <p:spPr>
          <a:xfrm>
            <a:off x="3074921" y="4488589"/>
            <a:ext cx="3229748" cy="307777"/>
          </a:xfrm>
          <a:prstGeom prst="rect">
            <a:avLst/>
          </a:prstGeom>
          <a:gradFill>
            <a:gsLst>
              <a:gs pos="0">
                <a:srgbClr val="89A6DE">
                  <a:alpha val="47206"/>
                  <a:lumMod val="64629"/>
                  <a:lumOff val="35371"/>
                </a:srgbClr>
              </a:gs>
              <a:gs pos="100000">
                <a:schemeClr val="accent5"/>
              </a:gs>
            </a:gsLst>
            <a:lin ang="3900000" scaled="0"/>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开发者类型</a:t>
            </a:r>
          </a:p>
        </p:txBody>
      </p:sp>
      <p:sp>
        <p:nvSpPr>
          <p:cNvPr id="66" name="文本框 65"/>
          <p:cNvSpPr txBox="1"/>
          <p:nvPr/>
        </p:nvSpPr>
        <p:spPr>
          <a:xfrm>
            <a:off x="3041679" y="4787229"/>
            <a:ext cx="3196484" cy="276999"/>
          </a:xfrm>
          <a:prstGeom prst="rect">
            <a:avLst/>
          </a:prstGeom>
          <a:noFill/>
        </p:spPr>
        <p:txBody>
          <a:bodyPr wrap="square">
            <a:spAutoFit/>
          </a:bodyPr>
          <a:lstStyle/>
          <a:p>
            <a:pPr algn="just"/>
            <a:r>
              <a:rPr lang="en-US" altLang="zh-CN" sz="1200" dirty="0">
                <a:solidFill>
                  <a:schemeClr val="bg1"/>
                </a:solidFill>
                <a:latin typeface="MiSans Light" panose="00000400000000000000" charset="-122"/>
                <a:ea typeface="MiSans Light" panose="00000400000000000000" charset="-122"/>
                <a:cs typeface="MiSans Light" panose="00000400000000000000" charset="-122"/>
              </a:rPr>
              <a:t>OpenHarmony</a:t>
            </a:r>
            <a:r>
              <a:rPr lang="zh-CN" altLang="en-US" sz="1200" dirty="0">
                <a:solidFill>
                  <a:schemeClr val="bg1"/>
                </a:solidFill>
                <a:latin typeface="MiSans Light" panose="00000400000000000000" charset="-122"/>
                <a:ea typeface="MiSans Light" panose="00000400000000000000" charset="-122"/>
                <a:cs typeface="MiSans Light" panose="00000400000000000000" charset="-122"/>
              </a:rPr>
              <a:t>应用开发</a:t>
            </a:r>
            <a:endParaRPr lang="en-US" altLang="zh-CN" sz="12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67" name="文本框 66"/>
          <p:cNvSpPr txBox="1"/>
          <p:nvPr/>
        </p:nvSpPr>
        <p:spPr>
          <a:xfrm>
            <a:off x="3066896" y="5142815"/>
            <a:ext cx="3229748" cy="307777"/>
          </a:xfrm>
          <a:prstGeom prst="rect">
            <a:avLst/>
          </a:prstGeom>
          <a:gradFill>
            <a:gsLst>
              <a:gs pos="0">
                <a:srgbClr val="89A6DE">
                  <a:alpha val="47206"/>
                  <a:lumMod val="64629"/>
                  <a:lumOff val="35371"/>
                </a:srgbClr>
              </a:gs>
              <a:gs pos="100000">
                <a:schemeClr val="accent5"/>
              </a:gs>
            </a:gsLst>
            <a:lin ang="3900000" scaled="0"/>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开发者能力</a:t>
            </a:r>
          </a:p>
        </p:txBody>
      </p:sp>
      <p:sp>
        <p:nvSpPr>
          <p:cNvPr id="68" name="文本框 67"/>
          <p:cNvSpPr txBox="1"/>
          <p:nvPr/>
        </p:nvSpPr>
        <p:spPr>
          <a:xfrm>
            <a:off x="3058191" y="5476395"/>
            <a:ext cx="3196484" cy="461665"/>
          </a:xfrm>
          <a:prstGeom prst="rect">
            <a:avLst/>
          </a:prstGeom>
          <a:noFill/>
        </p:spPr>
        <p:txBody>
          <a:bodyPr wrap="square">
            <a:spAutoFit/>
          </a:bodyPr>
          <a:lstStyle/>
          <a:p>
            <a:pPr algn="just"/>
            <a:r>
              <a:rPr lang="zh-CN" altLang="en-US" sz="1200" dirty="0">
                <a:solidFill>
                  <a:schemeClr val="bg1"/>
                </a:solidFill>
                <a:latin typeface="MiSans Light" panose="00000400000000000000" charset="-122"/>
                <a:ea typeface="MiSans Light" panose="00000400000000000000" charset="-122"/>
              </a:rPr>
              <a:t>新手，编译构建相关问题较多，对于项目配置不熟练，缺少对应知识</a:t>
            </a:r>
          </a:p>
        </p:txBody>
      </p:sp>
      <p:sp>
        <p:nvSpPr>
          <p:cNvPr id="8" name="文本框 7"/>
          <p:cNvSpPr txBox="1"/>
          <p:nvPr/>
        </p:nvSpPr>
        <p:spPr>
          <a:xfrm>
            <a:off x="1446715" y="162000"/>
            <a:ext cx="9298571" cy="584775"/>
          </a:xfrm>
          <a:prstGeom prst="rect">
            <a:avLst/>
          </a:prstGeom>
          <a:noFill/>
        </p:spPr>
        <p:txBody>
          <a:bodyPr wrap="square" rtlCol="0">
            <a:spAutoFit/>
          </a:bodyPr>
          <a:lstStyle/>
          <a:p>
            <a:r>
              <a:rPr lang="en-US" altLang="zh-CN" sz="3200" b="1" dirty="0" err="1">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VirtualMe</a:t>
            </a:r>
            <a:r>
              <a:rPr lang="en-US" altLang="zh-CN"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 </a:t>
            </a:r>
            <a:r>
              <a:rPr lang="zh-CN" altLang="en-US"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rPr>
              <a:t>应用场景一：增强开发者与智能体交互</a:t>
            </a:r>
            <a:endParaRPr lang="en-US" altLang="zh-CN" sz="3200" b="1" dirty="0">
              <a:solidFill>
                <a:schemeClr val="accent3">
                  <a:lumMod val="20000"/>
                  <a:lumOff val="80000"/>
                </a:schemeClr>
              </a:solidFill>
              <a:latin typeface="汉仪旗黑" panose="00020600040101010101" charset="-122"/>
              <a:ea typeface="汉仪旗黑" panose="00020600040101010101" charset="-122"/>
              <a:cs typeface="汉仪旗黑" panose="00020600040101010101" charset="-122"/>
            </a:endParaRPr>
          </a:p>
        </p:txBody>
      </p:sp>
      <p:sp>
        <p:nvSpPr>
          <p:cNvPr id="25" name="任意多边形: 形状 2"/>
          <p:cNvSpPr/>
          <p:nvPr/>
        </p:nvSpPr>
        <p:spPr>
          <a:xfrm>
            <a:off x="11623650" y="1438995"/>
            <a:ext cx="503999" cy="503999"/>
          </a:xfrm>
          <a:custGeom>
            <a:avLst/>
            <a:gdLst>
              <a:gd name="T0" fmla="*/ 6200 w 12400"/>
              <a:gd name="T1" fmla="*/ 2400 h 12400"/>
              <a:gd name="T2" fmla="*/ 3800 w 12400"/>
              <a:gd name="T3" fmla="*/ 4800 h 12400"/>
              <a:gd name="T4" fmla="*/ 6200 w 12400"/>
              <a:gd name="T5" fmla="*/ 7200 h 12400"/>
              <a:gd name="T6" fmla="*/ 8600 w 12400"/>
              <a:gd name="T7" fmla="*/ 4800 h 12400"/>
              <a:gd name="T8" fmla="*/ 6200 w 12400"/>
              <a:gd name="T9" fmla="*/ 2400 h 12400"/>
              <a:gd name="T10" fmla="*/ 6200 w 12400"/>
              <a:gd name="T11" fmla="*/ 6000 h 12400"/>
              <a:gd name="T12" fmla="*/ 5000 w 12400"/>
              <a:gd name="T13" fmla="*/ 4800 h 12400"/>
              <a:gd name="T14" fmla="*/ 6200 w 12400"/>
              <a:gd name="T15" fmla="*/ 3600 h 12400"/>
              <a:gd name="T16" fmla="*/ 7400 w 12400"/>
              <a:gd name="T17" fmla="*/ 4800 h 12400"/>
              <a:gd name="T18" fmla="*/ 6200 w 12400"/>
              <a:gd name="T19" fmla="*/ 6000 h 12400"/>
              <a:gd name="T20" fmla="*/ 6200 w 12400"/>
              <a:gd name="T21" fmla="*/ 0 h 12400"/>
              <a:gd name="T22" fmla="*/ 0 w 12400"/>
              <a:gd name="T23" fmla="*/ 6200 h 12400"/>
              <a:gd name="T24" fmla="*/ 6200 w 12400"/>
              <a:gd name="T25" fmla="*/ 12400 h 12400"/>
              <a:gd name="T26" fmla="*/ 12400 w 12400"/>
              <a:gd name="T27" fmla="*/ 6200 h 12400"/>
              <a:gd name="T28" fmla="*/ 6200 w 12400"/>
              <a:gd name="T29" fmla="*/ 0 h 12400"/>
              <a:gd name="T30" fmla="*/ 6200 w 12400"/>
              <a:gd name="T31" fmla="*/ 11200 h 12400"/>
              <a:gd name="T32" fmla="*/ 2948 w 12400"/>
              <a:gd name="T33" fmla="*/ 9990 h 12400"/>
              <a:gd name="T34" fmla="*/ 4688 w 12400"/>
              <a:gd name="T35" fmla="*/ 9003 h 12400"/>
              <a:gd name="T36" fmla="*/ 6200 w 12400"/>
              <a:gd name="T37" fmla="*/ 9243 h 12400"/>
              <a:gd name="T38" fmla="*/ 7713 w 12400"/>
              <a:gd name="T39" fmla="*/ 9003 h 12400"/>
              <a:gd name="T40" fmla="*/ 9453 w 12400"/>
              <a:gd name="T41" fmla="*/ 9990 h 12400"/>
              <a:gd name="T42" fmla="*/ 6200 w 12400"/>
              <a:gd name="T43" fmla="*/ 11200 h 12400"/>
              <a:gd name="T44" fmla="*/ 10268 w 12400"/>
              <a:gd name="T45" fmla="*/ 9098 h 12400"/>
              <a:gd name="T46" fmla="*/ 7640 w 12400"/>
              <a:gd name="T47" fmla="*/ 7800 h 12400"/>
              <a:gd name="T48" fmla="*/ 6200 w 12400"/>
              <a:gd name="T49" fmla="*/ 8040 h 12400"/>
              <a:gd name="T50" fmla="*/ 4760 w 12400"/>
              <a:gd name="T51" fmla="*/ 7800 h 12400"/>
              <a:gd name="T52" fmla="*/ 2133 w 12400"/>
              <a:gd name="T53" fmla="*/ 9098 h 12400"/>
              <a:gd name="T54" fmla="*/ 1200 w 12400"/>
              <a:gd name="T55" fmla="*/ 6200 h 12400"/>
              <a:gd name="T56" fmla="*/ 6200 w 12400"/>
              <a:gd name="T57" fmla="*/ 1200 h 12400"/>
              <a:gd name="T58" fmla="*/ 11200 w 12400"/>
              <a:gd name="T59" fmla="*/ 6200 h 12400"/>
              <a:gd name="T60" fmla="*/ 10268 w 12400"/>
              <a:gd name="T61" fmla="*/ 9098 h 1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00" h="12400">
                <a:moveTo>
                  <a:pt x="6200" y="2400"/>
                </a:moveTo>
                <a:cubicBezTo>
                  <a:pt x="4875" y="2400"/>
                  <a:pt x="3800" y="3475"/>
                  <a:pt x="3800" y="4800"/>
                </a:cubicBezTo>
                <a:cubicBezTo>
                  <a:pt x="3800" y="6125"/>
                  <a:pt x="4875" y="7200"/>
                  <a:pt x="6200" y="7200"/>
                </a:cubicBezTo>
                <a:cubicBezTo>
                  <a:pt x="7525" y="7200"/>
                  <a:pt x="8600" y="6125"/>
                  <a:pt x="8600" y="4800"/>
                </a:cubicBezTo>
                <a:cubicBezTo>
                  <a:pt x="8600" y="3475"/>
                  <a:pt x="7525" y="2400"/>
                  <a:pt x="6200" y="2400"/>
                </a:cubicBezTo>
                <a:close/>
                <a:moveTo>
                  <a:pt x="6200" y="6000"/>
                </a:moveTo>
                <a:cubicBezTo>
                  <a:pt x="5538" y="6000"/>
                  <a:pt x="5000" y="5463"/>
                  <a:pt x="5000" y="4800"/>
                </a:cubicBezTo>
                <a:cubicBezTo>
                  <a:pt x="5000" y="4138"/>
                  <a:pt x="5538" y="3600"/>
                  <a:pt x="6200" y="3600"/>
                </a:cubicBezTo>
                <a:cubicBezTo>
                  <a:pt x="6863" y="3600"/>
                  <a:pt x="7400" y="4138"/>
                  <a:pt x="7400" y="4800"/>
                </a:cubicBezTo>
                <a:cubicBezTo>
                  <a:pt x="7400" y="5463"/>
                  <a:pt x="6863" y="6000"/>
                  <a:pt x="6200" y="6000"/>
                </a:cubicBezTo>
                <a:close/>
                <a:moveTo>
                  <a:pt x="6200" y="0"/>
                </a:moveTo>
                <a:cubicBezTo>
                  <a:pt x="2775" y="0"/>
                  <a:pt x="0" y="2775"/>
                  <a:pt x="0" y="6200"/>
                </a:cubicBezTo>
                <a:cubicBezTo>
                  <a:pt x="0" y="9625"/>
                  <a:pt x="2775" y="12400"/>
                  <a:pt x="6200" y="12400"/>
                </a:cubicBezTo>
                <a:cubicBezTo>
                  <a:pt x="9625" y="12400"/>
                  <a:pt x="12400" y="9625"/>
                  <a:pt x="12400" y="6200"/>
                </a:cubicBezTo>
                <a:cubicBezTo>
                  <a:pt x="12400" y="2775"/>
                  <a:pt x="9625" y="0"/>
                  <a:pt x="6200" y="0"/>
                </a:cubicBezTo>
                <a:close/>
                <a:moveTo>
                  <a:pt x="6200" y="11200"/>
                </a:moveTo>
                <a:cubicBezTo>
                  <a:pt x="4958" y="11200"/>
                  <a:pt x="3823" y="10743"/>
                  <a:pt x="2948" y="9990"/>
                </a:cubicBezTo>
                <a:cubicBezTo>
                  <a:pt x="3320" y="9415"/>
                  <a:pt x="3958" y="9025"/>
                  <a:pt x="4688" y="9003"/>
                </a:cubicBezTo>
                <a:cubicBezTo>
                  <a:pt x="5208" y="9163"/>
                  <a:pt x="5703" y="9243"/>
                  <a:pt x="6200" y="9243"/>
                </a:cubicBezTo>
                <a:cubicBezTo>
                  <a:pt x="6697" y="9243"/>
                  <a:pt x="7193" y="9165"/>
                  <a:pt x="7713" y="9003"/>
                </a:cubicBezTo>
                <a:cubicBezTo>
                  <a:pt x="8443" y="9028"/>
                  <a:pt x="9080" y="9415"/>
                  <a:pt x="9453" y="9990"/>
                </a:cubicBezTo>
                <a:cubicBezTo>
                  <a:pt x="8578" y="10743"/>
                  <a:pt x="7443" y="11200"/>
                  <a:pt x="6200" y="11200"/>
                </a:cubicBezTo>
                <a:close/>
                <a:moveTo>
                  <a:pt x="10268" y="9098"/>
                </a:moveTo>
                <a:cubicBezTo>
                  <a:pt x="9658" y="8313"/>
                  <a:pt x="8715" y="7800"/>
                  <a:pt x="7640" y="7800"/>
                </a:cubicBezTo>
                <a:cubicBezTo>
                  <a:pt x="7385" y="7800"/>
                  <a:pt x="6990" y="8040"/>
                  <a:pt x="6200" y="8040"/>
                </a:cubicBezTo>
                <a:cubicBezTo>
                  <a:pt x="5413" y="8040"/>
                  <a:pt x="5015" y="7800"/>
                  <a:pt x="4760" y="7800"/>
                </a:cubicBezTo>
                <a:cubicBezTo>
                  <a:pt x="3688" y="7800"/>
                  <a:pt x="2745" y="8313"/>
                  <a:pt x="2133" y="9098"/>
                </a:cubicBezTo>
                <a:cubicBezTo>
                  <a:pt x="1548" y="8280"/>
                  <a:pt x="1200" y="7280"/>
                  <a:pt x="1200" y="6200"/>
                </a:cubicBezTo>
                <a:cubicBezTo>
                  <a:pt x="1200" y="3442"/>
                  <a:pt x="3442" y="1200"/>
                  <a:pt x="6200" y="1200"/>
                </a:cubicBezTo>
                <a:cubicBezTo>
                  <a:pt x="8958" y="1200"/>
                  <a:pt x="11200" y="3442"/>
                  <a:pt x="11200" y="6200"/>
                </a:cubicBezTo>
                <a:cubicBezTo>
                  <a:pt x="11200" y="7280"/>
                  <a:pt x="10853" y="8280"/>
                  <a:pt x="10268" y="90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Sans Light" panose="00000400000000000000" charset="-122"/>
              <a:ea typeface="MiSans Light" panose="00000400000000000000" charset="-122"/>
            </a:endParaRPr>
          </a:p>
        </p:txBody>
      </p:sp>
      <p:sp>
        <p:nvSpPr>
          <p:cNvPr id="33" name="矩形 32"/>
          <p:cNvSpPr/>
          <p:nvPr/>
        </p:nvSpPr>
        <p:spPr>
          <a:xfrm>
            <a:off x="7172319" y="951487"/>
            <a:ext cx="4265980" cy="462122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34" name="文本框 33"/>
          <p:cNvSpPr txBox="1"/>
          <p:nvPr/>
        </p:nvSpPr>
        <p:spPr>
          <a:xfrm>
            <a:off x="7172319" y="951487"/>
            <a:ext cx="426598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zh-CN" altLang="en-US" b="1" dirty="0">
                <a:solidFill>
                  <a:schemeClr val="bg1"/>
                </a:solidFill>
                <a:latin typeface="MiSans Light" panose="00000400000000000000" charset="-122"/>
                <a:ea typeface="MiSans Light" panose="00000400000000000000" charset="-122"/>
                <a:cs typeface="MiSans Light" panose="00000400000000000000" charset="-122"/>
              </a:rPr>
              <a:t>开发者</a:t>
            </a:r>
            <a:r>
              <a:rPr lang="en-US" altLang="zh-CN" b="1" dirty="0">
                <a:solidFill>
                  <a:schemeClr val="bg1"/>
                </a:solidFill>
                <a:latin typeface="MiSans Light" panose="00000400000000000000" charset="-122"/>
                <a:ea typeface="MiSans Light" panose="00000400000000000000" charset="-122"/>
                <a:cs typeface="MiSans Light" panose="00000400000000000000" charset="-122"/>
              </a:rPr>
              <a:t>-</a:t>
            </a:r>
            <a:r>
              <a:rPr lang="zh-CN" altLang="en-US" b="1" dirty="0">
                <a:solidFill>
                  <a:schemeClr val="bg1"/>
                </a:solidFill>
                <a:latin typeface="MiSans Light" panose="00000400000000000000" charset="-122"/>
                <a:ea typeface="MiSans Light" panose="00000400000000000000" charset="-122"/>
                <a:cs typeface="MiSans Light" panose="00000400000000000000" charset="-122"/>
              </a:rPr>
              <a:t>智能体交互</a:t>
            </a:r>
          </a:p>
        </p:txBody>
      </p:sp>
      <p:sp>
        <p:nvSpPr>
          <p:cNvPr id="35" name="对话气泡: 矩形 41"/>
          <p:cNvSpPr/>
          <p:nvPr/>
        </p:nvSpPr>
        <p:spPr>
          <a:xfrm>
            <a:off x="7396154" y="1506229"/>
            <a:ext cx="3833907" cy="559627"/>
          </a:xfrm>
          <a:prstGeom prst="wedgeRectCallout">
            <a:avLst>
              <a:gd name="adj1" fmla="val 57571"/>
              <a:gd name="adj2" fmla="val -14528"/>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just"/>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如何解决报错：</a:t>
            </a:r>
            <a:endParaRPr lang="en-US" altLang="zh-CN" sz="1400" dirty="0">
              <a:solidFill>
                <a:schemeClr val="bg1"/>
              </a:solidFill>
              <a:latin typeface="MiSans Light" panose="00000400000000000000" charset="-122"/>
              <a:ea typeface="MiSans Light" panose="00000400000000000000" charset="-122"/>
              <a:cs typeface="MiSans Light" panose="00000400000000000000" charset="-122"/>
            </a:endParaRPr>
          </a:p>
          <a:p>
            <a:pPr algn="just"/>
            <a:r>
              <a:rPr lang="en-US" altLang="zh-CN" sz="1400" dirty="0">
                <a:solidFill>
                  <a:schemeClr val="bg1"/>
                </a:solidFill>
                <a:latin typeface="MiSans Light" panose="00000400000000000000" charset="-122"/>
                <a:ea typeface="MiSans Light" panose="00000400000000000000" charset="-122"/>
                <a:cs typeface="MiSans Light" panose="00000400000000000000" charset="-122"/>
              </a:rPr>
              <a:t>cannot find library libhilog_ndk.z.so</a:t>
            </a:r>
          </a:p>
        </p:txBody>
      </p:sp>
      <p:sp>
        <p:nvSpPr>
          <p:cNvPr id="36" name="对话气泡: 矩形 69"/>
          <p:cNvSpPr/>
          <p:nvPr/>
        </p:nvSpPr>
        <p:spPr>
          <a:xfrm>
            <a:off x="7362334" y="2221979"/>
            <a:ext cx="3838742" cy="2684709"/>
          </a:xfrm>
          <a:prstGeom prst="wedgeRectCallout">
            <a:avLst>
              <a:gd name="adj1" fmla="val -58194"/>
              <a:gd name="adj2" fmla="val -32362"/>
            </a:avLst>
          </a:prstGeom>
          <a:noFill/>
          <a:ln w="9525" cap="flat" cmpd="sng" algn="ctr">
            <a:solidFill>
              <a:schemeClr val="accent1">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just"/>
            <a:endParaRPr lang="en-US" altLang="zh-CN" dirty="0">
              <a:solidFill>
                <a:schemeClr val="bg1"/>
              </a:solidFill>
              <a:latin typeface="MiSans Light" panose="00000400000000000000" charset="-122"/>
              <a:ea typeface="MiSans Light" panose="00000400000000000000" charset="-122"/>
            </a:endParaRPr>
          </a:p>
        </p:txBody>
      </p:sp>
      <p:sp>
        <p:nvSpPr>
          <p:cNvPr id="37" name="文本框 36"/>
          <p:cNvSpPr txBox="1"/>
          <p:nvPr/>
        </p:nvSpPr>
        <p:spPr>
          <a:xfrm>
            <a:off x="7369200" y="2221978"/>
            <a:ext cx="3833907" cy="307777"/>
          </a:xfrm>
          <a:prstGeom prst="rect">
            <a:avLst/>
          </a:prstGeom>
          <a:gradFill>
            <a:gsLst>
              <a:gs pos="0">
                <a:srgbClr val="4874CB"/>
              </a:gs>
              <a:gs pos="100000">
                <a:srgbClr val="4873CB"/>
              </a:gs>
            </a:gsLst>
            <a:lin ang="2700000" scaled="0"/>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问题分析</a:t>
            </a:r>
          </a:p>
        </p:txBody>
      </p:sp>
      <p:sp>
        <p:nvSpPr>
          <p:cNvPr id="38" name="文本框 37"/>
          <p:cNvSpPr txBox="1"/>
          <p:nvPr/>
        </p:nvSpPr>
        <p:spPr>
          <a:xfrm>
            <a:off x="7346816" y="2585973"/>
            <a:ext cx="3833907" cy="954107"/>
          </a:xfrm>
          <a:prstGeom prst="rect">
            <a:avLst/>
          </a:prstGeom>
          <a:noFill/>
        </p:spPr>
        <p:txBody>
          <a:bodyPr wrap="square">
            <a:spAutoFit/>
          </a:bodyPr>
          <a:lstStyle/>
          <a:p>
            <a:pPr algn="just"/>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该错误可能与您刚刚</a:t>
            </a:r>
            <a:r>
              <a:rPr lang="zh-CN" altLang="en-US" sz="1400" b="1" dirty="0">
                <a:solidFill>
                  <a:srgbClr val="FF0000"/>
                </a:solidFill>
                <a:latin typeface="MiSans Light" panose="00000400000000000000" charset="-122"/>
                <a:ea typeface="MiSans Light" panose="00000400000000000000" charset="-122"/>
                <a:cs typeface="MiSans Light" panose="00000400000000000000" charset="-122"/>
              </a:rPr>
              <a:t>移动和修改</a:t>
            </a:r>
            <a:r>
              <a:rPr lang="en-US" altLang="zh-CN" sz="1400" b="1" dirty="0">
                <a:solidFill>
                  <a:srgbClr val="FF0000"/>
                </a:solidFill>
                <a:latin typeface="MiSans Light" panose="00000400000000000000" charset="-122"/>
                <a:ea typeface="MiSans Light" panose="00000400000000000000" charset="-122"/>
                <a:cs typeface="MiSans Light" panose="00000400000000000000" charset="-122"/>
              </a:rPr>
              <a:t>NDK</a:t>
            </a:r>
            <a:r>
              <a:rPr lang="zh-CN" altLang="en-US" sz="1400" b="1" dirty="0">
                <a:solidFill>
                  <a:srgbClr val="FF0000"/>
                </a:solidFill>
                <a:latin typeface="MiSans Light" panose="00000400000000000000" charset="-122"/>
                <a:ea typeface="MiSans Light" panose="00000400000000000000" charset="-122"/>
                <a:cs typeface="MiSans Light" panose="00000400000000000000" charset="-122"/>
              </a:rPr>
              <a:t>库文件</a:t>
            </a:r>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导致的</a:t>
            </a:r>
            <a:r>
              <a:rPr lang="en-US" altLang="zh-CN" sz="1400" dirty="0">
                <a:solidFill>
                  <a:schemeClr val="bg1"/>
                </a:solidFill>
                <a:latin typeface="MiSans Light" panose="00000400000000000000" charset="-122"/>
                <a:ea typeface="MiSans Light" panose="00000400000000000000" charset="-122"/>
                <a:cs typeface="MiSans Light" panose="00000400000000000000" charset="-122"/>
              </a:rPr>
              <a:t>……</a:t>
            </a:r>
          </a:p>
          <a:p>
            <a:pPr algn="just"/>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库文件名和位置修改的风险：手动修改</a:t>
            </a:r>
            <a:r>
              <a:rPr lang="en-US" altLang="zh-CN" sz="1400" dirty="0">
                <a:solidFill>
                  <a:schemeClr val="bg1"/>
                </a:solidFill>
                <a:latin typeface="MiSans Light" panose="00000400000000000000" charset="-122"/>
                <a:ea typeface="MiSans Light" panose="00000400000000000000" charset="-122"/>
                <a:cs typeface="MiSans Light" panose="00000400000000000000" charset="-122"/>
              </a:rPr>
              <a:t>NDK</a:t>
            </a:r>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库文件名或位置可能导致更多依赖问题。</a:t>
            </a:r>
            <a:endParaRPr lang="en-US" altLang="zh-CN" sz="14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40" name="文本框 39"/>
          <p:cNvSpPr txBox="1"/>
          <p:nvPr/>
        </p:nvSpPr>
        <p:spPr>
          <a:xfrm>
            <a:off x="7360303" y="3530203"/>
            <a:ext cx="3833907" cy="307777"/>
          </a:xfrm>
          <a:prstGeom prst="rect">
            <a:avLst/>
          </a:prstGeom>
          <a:gradFill>
            <a:gsLst>
              <a:gs pos="0">
                <a:schemeClr val="accent1">
                  <a:lumMod val="75000"/>
                </a:schemeClr>
              </a:gs>
              <a:gs pos="100000">
                <a:srgbClr val="6188D3"/>
              </a:gs>
            </a:gsLst>
            <a:lin ang="3900000" scaled="0"/>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解决方案</a:t>
            </a:r>
          </a:p>
        </p:txBody>
      </p:sp>
      <p:sp>
        <p:nvSpPr>
          <p:cNvPr id="44" name="文本框 43"/>
          <p:cNvSpPr txBox="1"/>
          <p:nvPr/>
        </p:nvSpPr>
        <p:spPr>
          <a:xfrm>
            <a:off x="7346816" y="3913347"/>
            <a:ext cx="3833907" cy="953135"/>
          </a:xfrm>
          <a:prstGeom prst="rect">
            <a:avLst/>
          </a:prstGeom>
          <a:noFill/>
        </p:spPr>
        <p:txBody>
          <a:bodyPr wrap="square">
            <a:spAutoFit/>
          </a:bodyPr>
          <a:lstStyle/>
          <a:p>
            <a:pPr algn="just"/>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恢复默认库文件名和位置：</a:t>
            </a:r>
            <a:endParaRPr lang="en-US" altLang="zh-CN" sz="1400" b="1" dirty="0">
              <a:solidFill>
                <a:schemeClr val="bg1"/>
              </a:solidFill>
              <a:latin typeface="MiSans Light" panose="00000400000000000000" charset="-122"/>
              <a:ea typeface="MiSans Light" panose="00000400000000000000" charset="-122"/>
              <a:cs typeface="MiSans Light" panose="00000400000000000000" charset="-122"/>
            </a:endParaRPr>
          </a:p>
          <a:p>
            <a:pPr algn="just"/>
            <a:r>
              <a:rPr lang="en-US" altLang="zh-CN" sz="1400" b="1" dirty="0">
                <a:solidFill>
                  <a:schemeClr val="bg1"/>
                </a:solidFill>
                <a:latin typeface="MiSans Light" panose="00000400000000000000" charset="-122"/>
                <a:ea typeface="MiSans Light" panose="00000400000000000000" charset="-122"/>
                <a:cs typeface="MiSans Light" panose="00000400000000000000" charset="-122"/>
              </a:rPr>
              <a:t>……</a:t>
            </a:r>
          </a:p>
          <a:p>
            <a:pPr algn="just"/>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建议您阅读官方</a:t>
            </a:r>
            <a:r>
              <a:rPr lang="en-US" altLang="zh-CN" sz="1400" b="1" dirty="0">
                <a:solidFill>
                  <a:srgbClr val="FF0000"/>
                </a:solidFill>
                <a:latin typeface="MiSans Light" panose="00000400000000000000" charset="-122"/>
                <a:ea typeface="MiSans Light" panose="00000400000000000000" charset="-122"/>
                <a:cs typeface="MiSans Light" panose="00000400000000000000" charset="-122"/>
              </a:rPr>
              <a:t>NDK</a:t>
            </a:r>
            <a:r>
              <a:rPr lang="zh-CN" altLang="en-US" sz="1400" b="1" dirty="0">
                <a:solidFill>
                  <a:srgbClr val="FF0000"/>
                </a:solidFill>
                <a:latin typeface="MiSans Light" panose="00000400000000000000" charset="-122"/>
                <a:ea typeface="MiSans Light" panose="00000400000000000000" charset="-122"/>
                <a:cs typeface="MiSans Light" panose="00000400000000000000" charset="-122"/>
              </a:rPr>
              <a:t>文档新手指南</a:t>
            </a:r>
            <a:r>
              <a:rPr lang="en-US" altLang="zh-CN" sz="1400" b="1" dirty="0">
                <a:solidFill>
                  <a:schemeClr val="bg1"/>
                </a:solidFill>
                <a:latin typeface="MiSans Light" panose="00000400000000000000" charset="-122"/>
                <a:ea typeface="MiSans Light" panose="00000400000000000000" charset="-122"/>
                <a:cs typeface="MiSans Light" panose="00000400000000000000" charset="-122"/>
              </a:rPr>
              <a:t>&lt;URL&gt;</a:t>
            </a: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，这能帮助您理解</a:t>
            </a:r>
            <a:r>
              <a:rPr lang="en-US" altLang="zh-CN" sz="1400" b="1" dirty="0">
                <a:solidFill>
                  <a:schemeClr val="bg1"/>
                </a:solidFill>
                <a:latin typeface="MiSans Light" panose="00000400000000000000" charset="-122"/>
                <a:ea typeface="MiSans Light" panose="00000400000000000000" charset="-122"/>
                <a:cs typeface="MiSans Light" panose="00000400000000000000" charset="-122"/>
              </a:rPr>
              <a:t>NDK</a:t>
            </a: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项目如何配置。</a:t>
            </a:r>
          </a:p>
        </p:txBody>
      </p:sp>
      <p:sp>
        <p:nvSpPr>
          <p:cNvPr id="45" name="对话气泡: 矩形 74"/>
          <p:cNvSpPr/>
          <p:nvPr/>
        </p:nvSpPr>
        <p:spPr>
          <a:xfrm>
            <a:off x="7346815" y="5076231"/>
            <a:ext cx="3833907" cy="364164"/>
          </a:xfrm>
          <a:prstGeom prst="wedgeRectCallout">
            <a:avLst>
              <a:gd name="adj1" fmla="val 53554"/>
              <a:gd name="adj2" fmla="val -17968"/>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just"/>
            <a:r>
              <a:rPr lang="zh-CN" altLang="en-US" sz="1400" dirty="0">
                <a:solidFill>
                  <a:schemeClr val="bg1"/>
                </a:solidFill>
                <a:latin typeface="MiSans Light" panose="00000400000000000000" charset="-122"/>
                <a:ea typeface="MiSans Light" panose="00000400000000000000" charset="-122"/>
              </a:rPr>
              <a:t>原来是这样，问题解决了</a:t>
            </a:r>
          </a:p>
        </p:txBody>
      </p:sp>
      <p:sp>
        <p:nvSpPr>
          <p:cNvPr id="49" name="矩形 48"/>
          <p:cNvSpPr/>
          <p:nvPr/>
        </p:nvSpPr>
        <p:spPr>
          <a:xfrm>
            <a:off x="275002" y="1868553"/>
            <a:ext cx="2212011" cy="793364"/>
          </a:xfrm>
          <a:prstGeom prst="rect">
            <a:avLst/>
          </a:prstGeom>
          <a:solidFill>
            <a:schemeClr val="bg1">
              <a:lumMod val="85000"/>
              <a:alpha val="28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50" name="文本框 49"/>
          <p:cNvSpPr txBox="1"/>
          <p:nvPr/>
        </p:nvSpPr>
        <p:spPr>
          <a:xfrm>
            <a:off x="234113" y="1899427"/>
            <a:ext cx="2203369" cy="738664"/>
          </a:xfrm>
          <a:prstGeom prst="rect">
            <a:avLst/>
          </a:prstGeom>
          <a:noFill/>
        </p:spPr>
        <p:txBody>
          <a:bodyPr wrap="square" rtlCol="0">
            <a:spAutoFit/>
          </a:bodyPr>
          <a:lstStyle/>
          <a:p>
            <a:pPr algn="just"/>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试图通过修改</a:t>
            </a:r>
            <a:r>
              <a:rPr lang="en-US" altLang="zh-CN" sz="1400" dirty="0">
                <a:solidFill>
                  <a:schemeClr val="bg1"/>
                </a:solidFill>
                <a:latin typeface="MiSans Light" panose="00000400000000000000" charset="-122"/>
                <a:ea typeface="MiSans Light" panose="00000400000000000000" charset="-122"/>
                <a:cs typeface="MiSans Light" panose="00000400000000000000" charset="-122"/>
              </a:rPr>
              <a:t>NDK</a:t>
            </a:r>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库文件名和位置解决依赖识别问题</a:t>
            </a:r>
            <a:endParaRPr lang="en-US" altLang="zh-CN" sz="14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51" name="文本框 50"/>
          <p:cNvSpPr txBox="1"/>
          <p:nvPr/>
        </p:nvSpPr>
        <p:spPr>
          <a:xfrm>
            <a:off x="275002" y="1567824"/>
            <a:ext cx="2203369" cy="30777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开发者潜在意图</a:t>
            </a:r>
          </a:p>
        </p:txBody>
      </p:sp>
      <p:sp>
        <p:nvSpPr>
          <p:cNvPr id="78" name="文本框 77"/>
          <p:cNvSpPr txBox="1"/>
          <p:nvPr/>
        </p:nvSpPr>
        <p:spPr>
          <a:xfrm>
            <a:off x="270662" y="4635891"/>
            <a:ext cx="2137529" cy="30777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rPr>
              <a:t>开发者个人画像</a:t>
            </a:r>
          </a:p>
        </p:txBody>
      </p:sp>
      <p:sp>
        <p:nvSpPr>
          <p:cNvPr id="80" name="文本框 79"/>
          <p:cNvSpPr txBox="1"/>
          <p:nvPr/>
        </p:nvSpPr>
        <p:spPr>
          <a:xfrm>
            <a:off x="247544" y="3182447"/>
            <a:ext cx="2205774" cy="1384995"/>
          </a:xfrm>
          <a:prstGeom prst="rect">
            <a:avLst/>
          </a:prstGeom>
          <a:noFill/>
        </p:spPr>
        <p:txBody>
          <a:bodyPr wrap="square">
            <a:spAutoFit/>
          </a:bodyPr>
          <a:lstStyle/>
          <a:p>
            <a:pPr marL="285750" indent="-285750" algn="just">
              <a:buFont typeface="Arial" panose="020B0604020202020204" pitchFamily="34" charset="0"/>
              <a:buChar char="•"/>
            </a:pPr>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开发已完成，在构建运行时遇到了该问题</a:t>
            </a:r>
            <a:endParaRPr lang="en-US" altLang="zh-CN" sz="1400" dirty="0">
              <a:solidFill>
                <a:schemeClr val="bg1"/>
              </a:solidFill>
              <a:latin typeface="MiSans Light" panose="00000400000000000000" charset="-122"/>
              <a:ea typeface="MiSans Light" panose="00000400000000000000" charset="-122"/>
              <a:cs typeface="MiSans Light" panose="00000400000000000000" charset="-122"/>
            </a:endParaRPr>
          </a:p>
          <a:p>
            <a:pPr marL="285750" indent="-285750" algn="just">
              <a:buFont typeface="Arial" panose="020B0604020202020204" pitchFamily="34" charset="0"/>
              <a:buChar char="•"/>
            </a:pPr>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刚刚一直在操作文件</a:t>
            </a:r>
            <a:r>
              <a:rPr lang="en-US" altLang="zh-CN" sz="1400" dirty="0">
                <a:solidFill>
                  <a:schemeClr val="bg1"/>
                </a:solidFill>
                <a:latin typeface="MiSans Light" panose="00000400000000000000" charset="-122"/>
                <a:ea typeface="MiSans Light" panose="00000400000000000000" charset="-122"/>
                <a:cs typeface="MiSans Light" panose="00000400000000000000" charset="-122"/>
              </a:rPr>
              <a:t>libs/libhilog_ndk.z.so</a:t>
            </a:r>
            <a:r>
              <a:rPr lang="zh-CN" altLang="en-US" sz="1400" dirty="0">
                <a:solidFill>
                  <a:schemeClr val="bg1"/>
                </a:solidFill>
                <a:latin typeface="MiSans Light" panose="00000400000000000000" charset="-122"/>
                <a:ea typeface="MiSans Light" panose="00000400000000000000" charset="-122"/>
                <a:cs typeface="MiSans Light" panose="00000400000000000000" charset="-122"/>
              </a:rPr>
              <a:t>进行重命名、删除或移动</a:t>
            </a:r>
            <a:endParaRPr lang="en-US" altLang="zh-CN" sz="1400"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81" name="文本框 80"/>
          <p:cNvSpPr txBox="1"/>
          <p:nvPr/>
        </p:nvSpPr>
        <p:spPr>
          <a:xfrm>
            <a:off x="265575" y="2798351"/>
            <a:ext cx="2173938" cy="30777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从</a:t>
            </a:r>
            <a:r>
              <a:rPr lang="en-US" altLang="zh-CN" sz="1400" b="1" dirty="0">
                <a:solidFill>
                  <a:schemeClr val="bg1"/>
                </a:solidFill>
                <a:latin typeface="MiSans Light" panose="00000400000000000000" charset="-122"/>
                <a:ea typeface="MiSans Light" panose="00000400000000000000" charset="-122"/>
                <a:cs typeface="MiSans Light" panose="00000400000000000000" charset="-122"/>
              </a:rPr>
              <a:t>IDE</a:t>
            </a:r>
            <a:r>
              <a:rPr lang="zh-CN" altLang="en-US" sz="1400" b="1" dirty="0">
                <a:solidFill>
                  <a:schemeClr val="bg1"/>
                </a:solidFill>
                <a:latin typeface="MiSans Light" panose="00000400000000000000" charset="-122"/>
                <a:ea typeface="MiSans Light" panose="00000400000000000000" charset="-122"/>
                <a:cs typeface="MiSans Light" panose="00000400000000000000" charset="-122"/>
              </a:rPr>
              <a:t>收集的开发数据</a:t>
            </a:r>
            <a:endParaRPr lang="en-US" altLang="zh-CN" sz="1400" b="1" dirty="0">
              <a:solidFill>
                <a:schemeClr val="bg1"/>
              </a:solidFill>
              <a:latin typeface="MiSans Light" panose="00000400000000000000" charset="-122"/>
              <a:ea typeface="MiSans Light" panose="00000400000000000000" charset="-122"/>
              <a:cs typeface="MiSans Light" panose="00000400000000000000" charset="-122"/>
            </a:endParaRPr>
          </a:p>
        </p:txBody>
      </p:sp>
      <p:sp>
        <p:nvSpPr>
          <p:cNvPr id="86" name="文本框 85"/>
          <p:cNvSpPr txBox="1"/>
          <p:nvPr/>
        </p:nvSpPr>
        <p:spPr>
          <a:xfrm>
            <a:off x="7147816" y="5767217"/>
            <a:ext cx="4475834" cy="276999"/>
          </a:xfrm>
          <a:prstGeom prst="rect">
            <a:avLst/>
          </a:prstGeom>
          <a:noFill/>
        </p:spPr>
        <p:txBody>
          <a:bodyPr wrap="square">
            <a:spAutoFit/>
          </a:bodyPr>
          <a:lstStyle/>
          <a:p>
            <a:pPr algn="just"/>
            <a:r>
              <a:rPr lang="zh-CN" altLang="en-US" sz="1200" b="1" dirty="0">
                <a:solidFill>
                  <a:schemeClr val="bg1"/>
                </a:solidFill>
                <a:latin typeface="MiSans Light" panose="00000400000000000000" charset="-122"/>
                <a:ea typeface="MiSans Light" panose="00000400000000000000" charset="-122"/>
                <a:cs typeface="MiSans Light" panose="00000400000000000000" charset="-122"/>
              </a:rPr>
              <a:t>根本问题是开发者改动了原本的</a:t>
            </a:r>
            <a:r>
              <a:rPr lang="en-US" altLang="zh-CN" sz="1200" b="1" dirty="0">
                <a:solidFill>
                  <a:schemeClr val="bg1"/>
                </a:solidFill>
                <a:latin typeface="MiSans Light" panose="00000400000000000000" charset="-122"/>
                <a:ea typeface="MiSans Light" panose="00000400000000000000" charset="-122"/>
                <a:cs typeface="MiSans Light" panose="00000400000000000000" charset="-122"/>
              </a:rPr>
              <a:t>NDK</a:t>
            </a:r>
            <a:r>
              <a:rPr lang="zh-CN" altLang="en-US" sz="1200" b="1" dirty="0">
                <a:solidFill>
                  <a:schemeClr val="bg1"/>
                </a:solidFill>
                <a:latin typeface="MiSans Light" panose="00000400000000000000" charset="-122"/>
                <a:ea typeface="MiSans Light" panose="00000400000000000000" charset="-122"/>
                <a:cs typeface="MiSans Light" panose="00000400000000000000" charset="-122"/>
              </a:rPr>
              <a:t>库，而不是缺少引入配置</a:t>
            </a:r>
          </a:p>
        </p:txBody>
      </p:sp>
      <p:sp>
        <p:nvSpPr>
          <p:cNvPr id="58" name="对话气泡: 矩形 57"/>
          <p:cNvSpPr/>
          <p:nvPr/>
        </p:nvSpPr>
        <p:spPr>
          <a:xfrm>
            <a:off x="3053846" y="2217945"/>
            <a:ext cx="3229748" cy="3774924"/>
          </a:xfrm>
          <a:prstGeom prst="wedgeRectCallout">
            <a:avLst>
              <a:gd name="adj1" fmla="val -53366"/>
              <a:gd name="adj2" fmla="val -28246"/>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endParaRPr lang="en-US" altLang="zh-CN" sz="1600" dirty="0">
              <a:solidFill>
                <a:schemeClr val="bg1"/>
              </a:solidFill>
              <a:latin typeface="MiSans Light" panose="00000400000000000000" charset="-122"/>
              <a:ea typeface="MiSans Light" panose="00000400000000000000" charset="-122"/>
            </a:endParaRPr>
          </a:p>
        </p:txBody>
      </p:sp>
      <p:grpSp>
        <p:nvGrpSpPr>
          <p:cNvPr id="30" name="组合 29"/>
          <p:cNvGrpSpPr/>
          <p:nvPr/>
        </p:nvGrpSpPr>
        <p:grpSpPr>
          <a:xfrm>
            <a:off x="2478667" y="2585973"/>
            <a:ext cx="467149" cy="550111"/>
            <a:chOff x="2693224" y="4044324"/>
            <a:chExt cx="890184" cy="1093394"/>
          </a:xfrm>
        </p:grpSpPr>
        <p:sp>
          <p:nvSpPr>
            <p:cNvPr id="6" name="任意多边形: 形状 5"/>
            <p:cNvSpPr/>
            <p:nvPr/>
          </p:nvSpPr>
          <p:spPr>
            <a:xfrm>
              <a:off x="2748150" y="4302462"/>
              <a:ext cx="835258" cy="835256"/>
            </a:xfrm>
            <a:custGeom>
              <a:avLst/>
              <a:gdLst>
                <a:gd name="T0" fmla="*/ 6200 w 12400"/>
                <a:gd name="T1" fmla="*/ 2400 h 12400"/>
                <a:gd name="T2" fmla="*/ 3800 w 12400"/>
                <a:gd name="T3" fmla="*/ 4800 h 12400"/>
                <a:gd name="T4" fmla="*/ 6200 w 12400"/>
                <a:gd name="T5" fmla="*/ 7200 h 12400"/>
                <a:gd name="T6" fmla="*/ 8600 w 12400"/>
                <a:gd name="T7" fmla="*/ 4800 h 12400"/>
                <a:gd name="T8" fmla="*/ 6200 w 12400"/>
                <a:gd name="T9" fmla="*/ 2400 h 12400"/>
                <a:gd name="T10" fmla="*/ 6200 w 12400"/>
                <a:gd name="T11" fmla="*/ 6000 h 12400"/>
                <a:gd name="T12" fmla="*/ 5000 w 12400"/>
                <a:gd name="T13" fmla="*/ 4800 h 12400"/>
                <a:gd name="T14" fmla="*/ 6200 w 12400"/>
                <a:gd name="T15" fmla="*/ 3600 h 12400"/>
                <a:gd name="T16" fmla="*/ 7400 w 12400"/>
                <a:gd name="T17" fmla="*/ 4800 h 12400"/>
                <a:gd name="T18" fmla="*/ 6200 w 12400"/>
                <a:gd name="T19" fmla="*/ 6000 h 12400"/>
                <a:gd name="T20" fmla="*/ 6200 w 12400"/>
                <a:gd name="T21" fmla="*/ 0 h 12400"/>
                <a:gd name="T22" fmla="*/ 0 w 12400"/>
                <a:gd name="T23" fmla="*/ 6200 h 12400"/>
                <a:gd name="T24" fmla="*/ 6200 w 12400"/>
                <a:gd name="T25" fmla="*/ 12400 h 12400"/>
                <a:gd name="T26" fmla="*/ 12400 w 12400"/>
                <a:gd name="T27" fmla="*/ 6200 h 12400"/>
                <a:gd name="T28" fmla="*/ 6200 w 12400"/>
                <a:gd name="T29" fmla="*/ 0 h 12400"/>
                <a:gd name="T30" fmla="*/ 6200 w 12400"/>
                <a:gd name="T31" fmla="*/ 11200 h 12400"/>
                <a:gd name="T32" fmla="*/ 2948 w 12400"/>
                <a:gd name="T33" fmla="*/ 9990 h 12400"/>
                <a:gd name="T34" fmla="*/ 4688 w 12400"/>
                <a:gd name="T35" fmla="*/ 9003 h 12400"/>
                <a:gd name="T36" fmla="*/ 6200 w 12400"/>
                <a:gd name="T37" fmla="*/ 9243 h 12400"/>
                <a:gd name="T38" fmla="*/ 7713 w 12400"/>
                <a:gd name="T39" fmla="*/ 9003 h 12400"/>
                <a:gd name="T40" fmla="*/ 9453 w 12400"/>
                <a:gd name="T41" fmla="*/ 9990 h 12400"/>
                <a:gd name="T42" fmla="*/ 6200 w 12400"/>
                <a:gd name="T43" fmla="*/ 11200 h 12400"/>
                <a:gd name="T44" fmla="*/ 10268 w 12400"/>
                <a:gd name="T45" fmla="*/ 9098 h 12400"/>
                <a:gd name="T46" fmla="*/ 7640 w 12400"/>
                <a:gd name="T47" fmla="*/ 7800 h 12400"/>
                <a:gd name="T48" fmla="*/ 6200 w 12400"/>
                <a:gd name="T49" fmla="*/ 8040 h 12400"/>
                <a:gd name="T50" fmla="*/ 4760 w 12400"/>
                <a:gd name="T51" fmla="*/ 7800 h 12400"/>
                <a:gd name="T52" fmla="*/ 2133 w 12400"/>
                <a:gd name="T53" fmla="*/ 9098 h 12400"/>
                <a:gd name="T54" fmla="*/ 1200 w 12400"/>
                <a:gd name="T55" fmla="*/ 6200 h 12400"/>
                <a:gd name="T56" fmla="*/ 6200 w 12400"/>
                <a:gd name="T57" fmla="*/ 1200 h 12400"/>
                <a:gd name="T58" fmla="*/ 11200 w 12400"/>
                <a:gd name="T59" fmla="*/ 6200 h 12400"/>
                <a:gd name="T60" fmla="*/ 10268 w 12400"/>
                <a:gd name="T61" fmla="*/ 9098 h 1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00" h="12400">
                  <a:moveTo>
                    <a:pt x="6200" y="2400"/>
                  </a:moveTo>
                  <a:cubicBezTo>
                    <a:pt x="4875" y="2400"/>
                    <a:pt x="3800" y="3475"/>
                    <a:pt x="3800" y="4800"/>
                  </a:cubicBezTo>
                  <a:cubicBezTo>
                    <a:pt x="3800" y="6125"/>
                    <a:pt x="4875" y="7200"/>
                    <a:pt x="6200" y="7200"/>
                  </a:cubicBezTo>
                  <a:cubicBezTo>
                    <a:pt x="7525" y="7200"/>
                    <a:pt x="8600" y="6125"/>
                    <a:pt x="8600" y="4800"/>
                  </a:cubicBezTo>
                  <a:cubicBezTo>
                    <a:pt x="8600" y="3475"/>
                    <a:pt x="7525" y="2400"/>
                    <a:pt x="6200" y="2400"/>
                  </a:cubicBezTo>
                  <a:close/>
                  <a:moveTo>
                    <a:pt x="6200" y="6000"/>
                  </a:moveTo>
                  <a:cubicBezTo>
                    <a:pt x="5538" y="6000"/>
                    <a:pt x="5000" y="5463"/>
                    <a:pt x="5000" y="4800"/>
                  </a:cubicBezTo>
                  <a:cubicBezTo>
                    <a:pt x="5000" y="4138"/>
                    <a:pt x="5538" y="3600"/>
                    <a:pt x="6200" y="3600"/>
                  </a:cubicBezTo>
                  <a:cubicBezTo>
                    <a:pt x="6863" y="3600"/>
                    <a:pt x="7400" y="4138"/>
                    <a:pt x="7400" y="4800"/>
                  </a:cubicBezTo>
                  <a:cubicBezTo>
                    <a:pt x="7400" y="5463"/>
                    <a:pt x="6863" y="6000"/>
                    <a:pt x="6200" y="6000"/>
                  </a:cubicBezTo>
                  <a:close/>
                  <a:moveTo>
                    <a:pt x="6200" y="0"/>
                  </a:moveTo>
                  <a:cubicBezTo>
                    <a:pt x="2775" y="0"/>
                    <a:pt x="0" y="2775"/>
                    <a:pt x="0" y="6200"/>
                  </a:cubicBezTo>
                  <a:cubicBezTo>
                    <a:pt x="0" y="9625"/>
                    <a:pt x="2775" y="12400"/>
                    <a:pt x="6200" y="12400"/>
                  </a:cubicBezTo>
                  <a:cubicBezTo>
                    <a:pt x="9625" y="12400"/>
                    <a:pt x="12400" y="9625"/>
                    <a:pt x="12400" y="6200"/>
                  </a:cubicBezTo>
                  <a:cubicBezTo>
                    <a:pt x="12400" y="2775"/>
                    <a:pt x="9625" y="0"/>
                    <a:pt x="6200" y="0"/>
                  </a:cubicBezTo>
                  <a:close/>
                  <a:moveTo>
                    <a:pt x="6200" y="11200"/>
                  </a:moveTo>
                  <a:cubicBezTo>
                    <a:pt x="4958" y="11200"/>
                    <a:pt x="3823" y="10743"/>
                    <a:pt x="2948" y="9990"/>
                  </a:cubicBezTo>
                  <a:cubicBezTo>
                    <a:pt x="3320" y="9415"/>
                    <a:pt x="3958" y="9025"/>
                    <a:pt x="4688" y="9003"/>
                  </a:cubicBezTo>
                  <a:cubicBezTo>
                    <a:pt x="5208" y="9163"/>
                    <a:pt x="5703" y="9243"/>
                    <a:pt x="6200" y="9243"/>
                  </a:cubicBezTo>
                  <a:cubicBezTo>
                    <a:pt x="6697" y="9243"/>
                    <a:pt x="7193" y="9165"/>
                    <a:pt x="7713" y="9003"/>
                  </a:cubicBezTo>
                  <a:cubicBezTo>
                    <a:pt x="8443" y="9028"/>
                    <a:pt x="9080" y="9415"/>
                    <a:pt x="9453" y="9990"/>
                  </a:cubicBezTo>
                  <a:cubicBezTo>
                    <a:pt x="8578" y="10743"/>
                    <a:pt x="7443" y="11200"/>
                    <a:pt x="6200" y="11200"/>
                  </a:cubicBezTo>
                  <a:close/>
                  <a:moveTo>
                    <a:pt x="10268" y="9098"/>
                  </a:moveTo>
                  <a:cubicBezTo>
                    <a:pt x="9658" y="8313"/>
                    <a:pt x="8715" y="7800"/>
                    <a:pt x="7640" y="7800"/>
                  </a:cubicBezTo>
                  <a:cubicBezTo>
                    <a:pt x="7385" y="7800"/>
                    <a:pt x="6990" y="8040"/>
                    <a:pt x="6200" y="8040"/>
                  </a:cubicBezTo>
                  <a:cubicBezTo>
                    <a:pt x="5413" y="8040"/>
                    <a:pt x="5015" y="7800"/>
                    <a:pt x="4760" y="7800"/>
                  </a:cubicBezTo>
                  <a:cubicBezTo>
                    <a:pt x="3688" y="7800"/>
                    <a:pt x="2745" y="8313"/>
                    <a:pt x="2133" y="9098"/>
                  </a:cubicBezTo>
                  <a:cubicBezTo>
                    <a:pt x="1548" y="8280"/>
                    <a:pt x="1200" y="7280"/>
                    <a:pt x="1200" y="6200"/>
                  </a:cubicBezTo>
                  <a:cubicBezTo>
                    <a:pt x="1200" y="3442"/>
                    <a:pt x="3442" y="1200"/>
                    <a:pt x="6200" y="1200"/>
                  </a:cubicBezTo>
                  <a:cubicBezTo>
                    <a:pt x="8958" y="1200"/>
                    <a:pt x="11200" y="3442"/>
                    <a:pt x="11200" y="6200"/>
                  </a:cubicBezTo>
                  <a:cubicBezTo>
                    <a:pt x="11200" y="7280"/>
                    <a:pt x="10853" y="8280"/>
                    <a:pt x="10268" y="9098"/>
                  </a:cubicBezTo>
                  <a:close/>
                </a:path>
              </a:pathLst>
            </a:cu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latin typeface="MiSans Light" panose="00000400000000000000" charset="-122"/>
                <a:ea typeface="MiSans Light" panose="00000400000000000000" charset="-122"/>
              </a:endParaRPr>
            </a:p>
          </p:txBody>
        </p:sp>
        <p:sp>
          <p:nvSpPr>
            <p:cNvPr id="7" name="矩形 6"/>
            <p:cNvSpPr/>
            <p:nvPr/>
          </p:nvSpPr>
          <p:spPr>
            <a:xfrm>
              <a:off x="2834215" y="4303574"/>
              <a:ext cx="146050" cy="146050"/>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9" name="矩形 8"/>
            <p:cNvSpPr/>
            <p:nvPr/>
          </p:nvSpPr>
          <p:spPr>
            <a:xfrm>
              <a:off x="2788084" y="4422149"/>
              <a:ext cx="92261" cy="92261"/>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1" name="矩形 10"/>
            <p:cNvSpPr/>
            <p:nvPr/>
          </p:nvSpPr>
          <p:spPr>
            <a:xfrm>
              <a:off x="2834214" y="4097263"/>
              <a:ext cx="82214" cy="82214"/>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3" name="矩形 12"/>
            <p:cNvSpPr/>
            <p:nvPr/>
          </p:nvSpPr>
          <p:spPr>
            <a:xfrm>
              <a:off x="2760621" y="4044324"/>
              <a:ext cx="54925" cy="54925"/>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5" name="矩形 14"/>
            <p:cNvSpPr/>
            <p:nvPr/>
          </p:nvSpPr>
          <p:spPr>
            <a:xfrm>
              <a:off x="2948529" y="4246423"/>
              <a:ext cx="112076" cy="112076"/>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17" name="矩形 16"/>
            <p:cNvSpPr/>
            <p:nvPr/>
          </p:nvSpPr>
          <p:spPr>
            <a:xfrm>
              <a:off x="2934135" y="4322276"/>
              <a:ext cx="92261" cy="92261"/>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23" name="矩形 22"/>
            <p:cNvSpPr/>
            <p:nvPr/>
          </p:nvSpPr>
          <p:spPr>
            <a:xfrm>
              <a:off x="2761534" y="4255103"/>
              <a:ext cx="92261" cy="92261"/>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26" name="矩形 25"/>
            <p:cNvSpPr/>
            <p:nvPr/>
          </p:nvSpPr>
          <p:spPr>
            <a:xfrm>
              <a:off x="2693224" y="4452243"/>
              <a:ext cx="54925" cy="54925"/>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sp>
          <p:nvSpPr>
            <p:cNvPr id="28" name="矩形 27"/>
            <p:cNvSpPr/>
            <p:nvPr/>
          </p:nvSpPr>
          <p:spPr>
            <a:xfrm>
              <a:off x="2920510" y="4145303"/>
              <a:ext cx="84057" cy="84057"/>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MiSans Light" panose="00000400000000000000" charset="-122"/>
                <a:ea typeface="MiSans Light" panose="00000400000000000000" charset="-122"/>
              </a:endParaRPr>
            </a:p>
          </p:txBody>
        </p:sp>
        <p:sp>
          <p:nvSpPr>
            <p:cNvPr id="29" name="矩形 28"/>
            <p:cNvSpPr/>
            <p:nvPr/>
          </p:nvSpPr>
          <p:spPr>
            <a:xfrm>
              <a:off x="2980265" y="4102578"/>
              <a:ext cx="92261" cy="92261"/>
            </a:xfrm>
            <a:prstGeom prst="rect">
              <a:avLst/>
            </a:prstGeom>
            <a:ln>
              <a:noFill/>
            </a:ln>
            <a:effectLst/>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MiSans Light" panose="00000400000000000000" charset="-122"/>
                <a:ea typeface="MiSans Light" panose="00000400000000000000" charset="-122"/>
              </a:endParaRPr>
            </a:p>
          </p:txBody>
        </p:sp>
      </p:grpSp>
      <p:sp>
        <p:nvSpPr>
          <p:cNvPr id="3" name="文本框 2"/>
          <p:cNvSpPr txBox="1"/>
          <p:nvPr/>
        </p:nvSpPr>
        <p:spPr>
          <a:xfrm rot="902051">
            <a:off x="6827549" y="1016290"/>
            <a:ext cx="4522584" cy="169437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lnSpc>
                <a:spcPct val="150000"/>
              </a:lnSpc>
            </a:pPr>
            <a:r>
              <a:rPr lang="zh-CN" altLang="en-US" sz="2400" b="1" dirty="0">
                <a:solidFill>
                  <a:schemeClr val="accent5">
                    <a:lumMod val="20000"/>
                    <a:lumOff val="80000"/>
                  </a:schemeClr>
                </a:solidFill>
                <a:effectLst>
                  <a:outerShdw blurRad="50800" dist="38100" dir="10800000" algn="r" rotWithShape="0">
                    <a:prstClr val="black">
                      <a:alpha val="40000"/>
                    </a:prstClr>
                  </a:outerShdw>
                </a:effectLst>
                <a:latin typeface="MiSans Light" panose="00000400000000000000" charset="-122"/>
                <a:ea typeface="MiSans Light" panose="00000400000000000000" charset="-122"/>
                <a:cs typeface="MiSans Light" panose="00000400000000000000" charset="-122"/>
              </a:rPr>
              <a:t>分析了问题根源</a:t>
            </a:r>
            <a:endParaRPr lang="en-US" altLang="zh-CN" sz="2400" b="1" dirty="0">
              <a:solidFill>
                <a:schemeClr val="accent5">
                  <a:lumMod val="20000"/>
                  <a:lumOff val="80000"/>
                </a:schemeClr>
              </a:solidFill>
              <a:effectLst>
                <a:outerShdw blurRad="50800" dist="38100" dir="10800000" algn="r" rotWithShape="0">
                  <a:prstClr val="black">
                    <a:alpha val="40000"/>
                  </a:prstClr>
                </a:outerShdw>
              </a:effectLst>
              <a:latin typeface="MiSans Light" panose="00000400000000000000" charset="-122"/>
              <a:ea typeface="MiSans Light" panose="00000400000000000000" charset="-122"/>
              <a:cs typeface="MiSans Light" panose="00000400000000000000" charset="-122"/>
            </a:endParaRPr>
          </a:p>
          <a:p>
            <a:pPr algn="ctr">
              <a:lnSpc>
                <a:spcPct val="150000"/>
              </a:lnSpc>
            </a:pPr>
            <a:r>
              <a:rPr lang="zh-CN" altLang="en-US" sz="2400" b="1" dirty="0">
                <a:solidFill>
                  <a:schemeClr val="accent5">
                    <a:lumMod val="20000"/>
                    <a:lumOff val="80000"/>
                  </a:schemeClr>
                </a:solidFill>
                <a:effectLst>
                  <a:outerShdw blurRad="50800" dist="38100" dir="10800000" algn="r" rotWithShape="0">
                    <a:prstClr val="black">
                      <a:alpha val="40000"/>
                    </a:prstClr>
                  </a:outerShdw>
                </a:effectLst>
                <a:latin typeface="MiSans Light" panose="00000400000000000000" charset="-122"/>
                <a:ea typeface="MiSans Light" panose="00000400000000000000" charset="-122"/>
                <a:cs typeface="MiSans Light" panose="00000400000000000000" charset="-122"/>
              </a:rPr>
              <a:t>引导了开发者纠正先前的行为</a:t>
            </a:r>
            <a:endParaRPr lang="en-US" altLang="zh-CN" sz="2400" b="1" dirty="0">
              <a:solidFill>
                <a:schemeClr val="accent5">
                  <a:lumMod val="20000"/>
                  <a:lumOff val="80000"/>
                </a:schemeClr>
              </a:solidFill>
              <a:effectLst>
                <a:outerShdw blurRad="50800" dist="38100" dir="10800000" algn="r" rotWithShape="0">
                  <a:prstClr val="black">
                    <a:alpha val="40000"/>
                  </a:prstClr>
                </a:outerShdw>
              </a:effectLst>
              <a:latin typeface="MiSans Light" panose="00000400000000000000" charset="-122"/>
              <a:ea typeface="MiSans Light" panose="00000400000000000000" charset="-122"/>
              <a:cs typeface="MiSans Light" panose="00000400000000000000" charset="-122"/>
            </a:endParaRPr>
          </a:p>
          <a:p>
            <a:pPr algn="ctr">
              <a:lnSpc>
                <a:spcPct val="150000"/>
              </a:lnSpc>
            </a:pPr>
            <a:r>
              <a:rPr lang="zh-CN" altLang="en-US" sz="2400" b="1" dirty="0">
                <a:solidFill>
                  <a:schemeClr val="accent5">
                    <a:lumMod val="20000"/>
                    <a:lumOff val="80000"/>
                  </a:schemeClr>
                </a:solidFill>
                <a:effectLst>
                  <a:outerShdw blurRad="50800" dist="38100" dir="10800000" algn="r" rotWithShape="0">
                    <a:prstClr val="black">
                      <a:alpha val="40000"/>
                    </a:prstClr>
                  </a:outerShdw>
                </a:effectLst>
                <a:latin typeface="MiSans Light" panose="00000400000000000000" charset="-122"/>
                <a:ea typeface="MiSans Light" panose="00000400000000000000" charset="-122"/>
                <a:cs typeface="MiSans Light" panose="00000400000000000000" charset="-122"/>
              </a:rPr>
              <a:t>提出“因材施教</a:t>
            </a:r>
            <a:r>
              <a:rPr lang="en-US" altLang="zh-CN" sz="2400" b="1" dirty="0">
                <a:solidFill>
                  <a:schemeClr val="accent5">
                    <a:lumMod val="20000"/>
                    <a:lumOff val="80000"/>
                  </a:schemeClr>
                </a:solidFill>
                <a:effectLst>
                  <a:outerShdw blurRad="50800" dist="38100" dir="10800000" algn="r" rotWithShape="0">
                    <a:prstClr val="black">
                      <a:alpha val="40000"/>
                    </a:prstClr>
                  </a:outerShdw>
                </a:effectLst>
                <a:latin typeface="MiSans Light" panose="00000400000000000000" charset="-122"/>
                <a:ea typeface="MiSans Light" panose="00000400000000000000" charset="-122"/>
                <a:cs typeface="MiSans Light" panose="00000400000000000000" charset="-122"/>
              </a:rPr>
              <a:t>”</a:t>
            </a:r>
            <a:r>
              <a:rPr lang="zh-CN" altLang="en-US" sz="2400" b="1" dirty="0">
                <a:solidFill>
                  <a:schemeClr val="accent5">
                    <a:lumMod val="20000"/>
                    <a:lumOff val="80000"/>
                  </a:schemeClr>
                </a:solidFill>
                <a:effectLst>
                  <a:outerShdw blurRad="50800" dist="38100" dir="10800000" algn="r" rotWithShape="0">
                    <a:prstClr val="black">
                      <a:alpha val="40000"/>
                    </a:prstClr>
                  </a:outerShdw>
                </a:effectLst>
                <a:latin typeface="MiSans Light" panose="00000400000000000000" charset="-122"/>
                <a:ea typeface="MiSans Light" panose="00000400000000000000" charset="-122"/>
                <a:cs typeface="MiSans Light" panose="00000400000000000000" charset="-122"/>
              </a:rPr>
              <a:t>的建议</a:t>
            </a:r>
            <a:endParaRPr lang="en-US" altLang="zh-CN" sz="2400" b="1" dirty="0">
              <a:solidFill>
                <a:schemeClr val="accent5">
                  <a:lumMod val="20000"/>
                  <a:lumOff val="80000"/>
                </a:schemeClr>
              </a:solidFill>
              <a:effectLst>
                <a:outerShdw blurRad="50800" dist="38100" dir="10800000" algn="r" rotWithShape="0">
                  <a:prstClr val="black">
                    <a:alpha val="40000"/>
                  </a:prstClr>
                </a:outerShdw>
              </a:effectLst>
              <a:latin typeface="MiSans Light" panose="00000400000000000000" charset="-122"/>
              <a:ea typeface="MiSans Light" panose="00000400000000000000" charset="-122"/>
              <a:cs typeface="MiSans Light" panose="00000400000000000000" charset="-122"/>
            </a:endParaRPr>
          </a:p>
        </p:txBody>
      </p:sp>
      <p:sp>
        <p:nvSpPr>
          <p:cNvPr id="4" name="任意多边形: 形状 2"/>
          <p:cNvSpPr/>
          <p:nvPr/>
        </p:nvSpPr>
        <p:spPr>
          <a:xfrm>
            <a:off x="11538560" y="4988645"/>
            <a:ext cx="503999" cy="503999"/>
          </a:xfrm>
          <a:custGeom>
            <a:avLst/>
            <a:gdLst>
              <a:gd name="T0" fmla="*/ 6200 w 12400"/>
              <a:gd name="T1" fmla="*/ 2400 h 12400"/>
              <a:gd name="T2" fmla="*/ 3800 w 12400"/>
              <a:gd name="T3" fmla="*/ 4800 h 12400"/>
              <a:gd name="T4" fmla="*/ 6200 w 12400"/>
              <a:gd name="T5" fmla="*/ 7200 h 12400"/>
              <a:gd name="T6" fmla="*/ 8600 w 12400"/>
              <a:gd name="T7" fmla="*/ 4800 h 12400"/>
              <a:gd name="T8" fmla="*/ 6200 w 12400"/>
              <a:gd name="T9" fmla="*/ 2400 h 12400"/>
              <a:gd name="T10" fmla="*/ 6200 w 12400"/>
              <a:gd name="T11" fmla="*/ 6000 h 12400"/>
              <a:gd name="T12" fmla="*/ 5000 w 12400"/>
              <a:gd name="T13" fmla="*/ 4800 h 12400"/>
              <a:gd name="T14" fmla="*/ 6200 w 12400"/>
              <a:gd name="T15" fmla="*/ 3600 h 12400"/>
              <a:gd name="T16" fmla="*/ 7400 w 12400"/>
              <a:gd name="T17" fmla="*/ 4800 h 12400"/>
              <a:gd name="T18" fmla="*/ 6200 w 12400"/>
              <a:gd name="T19" fmla="*/ 6000 h 12400"/>
              <a:gd name="T20" fmla="*/ 6200 w 12400"/>
              <a:gd name="T21" fmla="*/ 0 h 12400"/>
              <a:gd name="T22" fmla="*/ 0 w 12400"/>
              <a:gd name="T23" fmla="*/ 6200 h 12400"/>
              <a:gd name="T24" fmla="*/ 6200 w 12400"/>
              <a:gd name="T25" fmla="*/ 12400 h 12400"/>
              <a:gd name="T26" fmla="*/ 12400 w 12400"/>
              <a:gd name="T27" fmla="*/ 6200 h 12400"/>
              <a:gd name="T28" fmla="*/ 6200 w 12400"/>
              <a:gd name="T29" fmla="*/ 0 h 12400"/>
              <a:gd name="T30" fmla="*/ 6200 w 12400"/>
              <a:gd name="T31" fmla="*/ 11200 h 12400"/>
              <a:gd name="T32" fmla="*/ 2948 w 12400"/>
              <a:gd name="T33" fmla="*/ 9990 h 12400"/>
              <a:gd name="T34" fmla="*/ 4688 w 12400"/>
              <a:gd name="T35" fmla="*/ 9003 h 12400"/>
              <a:gd name="T36" fmla="*/ 6200 w 12400"/>
              <a:gd name="T37" fmla="*/ 9243 h 12400"/>
              <a:gd name="T38" fmla="*/ 7713 w 12400"/>
              <a:gd name="T39" fmla="*/ 9003 h 12400"/>
              <a:gd name="T40" fmla="*/ 9453 w 12400"/>
              <a:gd name="T41" fmla="*/ 9990 h 12400"/>
              <a:gd name="T42" fmla="*/ 6200 w 12400"/>
              <a:gd name="T43" fmla="*/ 11200 h 12400"/>
              <a:gd name="T44" fmla="*/ 10268 w 12400"/>
              <a:gd name="T45" fmla="*/ 9098 h 12400"/>
              <a:gd name="T46" fmla="*/ 7640 w 12400"/>
              <a:gd name="T47" fmla="*/ 7800 h 12400"/>
              <a:gd name="T48" fmla="*/ 6200 w 12400"/>
              <a:gd name="T49" fmla="*/ 8040 h 12400"/>
              <a:gd name="T50" fmla="*/ 4760 w 12400"/>
              <a:gd name="T51" fmla="*/ 7800 h 12400"/>
              <a:gd name="T52" fmla="*/ 2133 w 12400"/>
              <a:gd name="T53" fmla="*/ 9098 h 12400"/>
              <a:gd name="T54" fmla="*/ 1200 w 12400"/>
              <a:gd name="T55" fmla="*/ 6200 h 12400"/>
              <a:gd name="T56" fmla="*/ 6200 w 12400"/>
              <a:gd name="T57" fmla="*/ 1200 h 12400"/>
              <a:gd name="T58" fmla="*/ 11200 w 12400"/>
              <a:gd name="T59" fmla="*/ 6200 h 12400"/>
              <a:gd name="T60" fmla="*/ 10268 w 12400"/>
              <a:gd name="T61" fmla="*/ 9098 h 1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2400" h="12400">
                <a:moveTo>
                  <a:pt x="6200" y="2400"/>
                </a:moveTo>
                <a:cubicBezTo>
                  <a:pt x="4875" y="2400"/>
                  <a:pt x="3800" y="3475"/>
                  <a:pt x="3800" y="4800"/>
                </a:cubicBezTo>
                <a:cubicBezTo>
                  <a:pt x="3800" y="6125"/>
                  <a:pt x="4875" y="7200"/>
                  <a:pt x="6200" y="7200"/>
                </a:cubicBezTo>
                <a:cubicBezTo>
                  <a:pt x="7525" y="7200"/>
                  <a:pt x="8600" y="6125"/>
                  <a:pt x="8600" y="4800"/>
                </a:cubicBezTo>
                <a:cubicBezTo>
                  <a:pt x="8600" y="3475"/>
                  <a:pt x="7525" y="2400"/>
                  <a:pt x="6200" y="2400"/>
                </a:cubicBezTo>
                <a:close/>
                <a:moveTo>
                  <a:pt x="6200" y="6000"/>
                </a:moveTo>
                <a:cubicBezTo>
                  <a:pt x="5538" y="6000"/>
                  <a:pt x="5000" y="5463"/>
                  <a:pt x="5000" y="4800"/>
                </a:cubicBezTo>
                <a:cubicBezTo>
                  <a:pt x="5000" y="4138"/>
                  <a:pt x="5538" y="3600"/>
                  <a:pt x="6200" y="3600"/>
                </a:cubicBezTo>
                <a:cubicBezTo>
                  <a:pt x="6863" y="3600"/>
                  <a:pt x="7400" y="4138"/>
                  <a:pt x="7400" y="4800"/>
                </a:cubicBezTo>
                <a:cubicBezTo>
                  <a:pt x="7400" y="5463"/>
                  <a:pt x="6863" y="6000"/>
                  <a:pt x="6200" y="6000"/>
                </a:cubicBezTo>
                <a:close/>
                <a:moveTo>
                  <a:pt x="6200" y="0"/>
                </a:moveTo>
                <a:cubicBezTo>
                  <a:pt x="2775" y="0"/>
                  <a:pt x="0" y="2775"/>
                  <a:pt x="0" y="6200"/>
                </a:cubicBezTo>
                <a:cubicBezTo>
                  <a:pt x="0" y="9625"/>
                  <a:pt x="2775" y="12400"/>
                  <a:pt x="6200" y="12400"/>
                </a:cubicBezTo>
                <a:cubicBezTo>
                  <a:pt x="9625" y="12400"/>
                  <a:pt x="12400" y="9625"/>
                  <a:pt x="12400" y="6200"/>
                </a:cubicBezTo>
                <a:cubicBezTo>
                  <a:pt x="12400" y="2775"/>
                  <a:pt x="9625" y="0"/>
                  <a:pt x="6200" y="0"/>
                </a:cubicBezTo>
                <a:close/>
                <a:moveTo>
                  <a:pt x="6200" y="11200"/>
                </a:moveTo>
                <a:cubicBezTo>
                  <a:pt x="4958" y="11200"/>
                  <a:pt x="3823" y="10743"/>
                  <a:pt x="2948" y="9990"/>
                </a:cubicBezTo>
                <a:cubicBezTo>
                  <a:pt x="3320" y="9415"/>
                  <a:pt x="3958" y="9025"/>
                  <a:pt x="4688" y="9003"/>
                </a:cubicBezTo>
                <a:cubicBezTo>
                  <a:pt x="5208" y="9163"/>
                  <a:pt x="5703" y="9243"/>
                  <a:pt x="6200" y="9243"/>
                </a:cubicBezTo>
                <a:cubicBezTo>
                  <a:pt x="6697" y="9243"/>
                  <a:pt x="7193" y="9165"/>
                  <a:pt x="7713" y="9003"/>
                </a:cubicBezTo>
                <a:cubicBezTo>
                  <a:pt x="8443" y="9028"/>
                  <a:pt x="9080" y="9415"/>
                  <a:pt x="9453" y="9990"/>
                </a:cubicBezTo>
                <a:cubicBezTo>
                  <a:pt x="8578" y="10743"/>
                  <a:pt x="7443" y="11200"/>
                  <a:pt x="6200" y="11200"/>
                </a:cubicBezTo>
                <a:close/>
                <a:moveTo>
                  <a:pt x="10268" y="9098"/>
                </a:moveTo>
                <a:cubicBezTo>
                  <a:pt x="9658" y="8313"/>
                  <a:pt x="8715" y="7800"/>
                  <a:pt x="7640" y="7800"/>
                </a:cubicBezTo>
                <a:cubicBezTo>
                  <a:pt x="7385" y="7800"/>
                  <a:pt x="6990" y="8040"/>
                  <a:pt x="6200" y="8040"/>
                </a:cubicBezTo>
                <a:cubicBezTo>
                  <a:pt x="5413" y="8040"/>
                  <a:pt x="5015" y="7800"/>
                  <a:pt x="4760" y="7800"/>
                </a:cubicBezTo>
                <a:cubicBezTo>
                  <a:pt x="3688" y="7800"/>
                  <a:pt x="2745" y="8313"/>
                  <a:pt x="2133" y="9098"/>
                </a:cubicBezTo>
                <a:cubicBezTo>
                  <a:pt x="1548" y="8280"/>
                  <a:pt x="1200" y="7280"/>
                  <a:pt x="1200" y="6200"/>
                </a:cubicBezTo>
                <a:cubicBezTo>
                  <a:pt x="1200" y="3442"/>
                  <a:pt x="3442" y="1200"/>
                  <a:pt x="6200" y="1200"/>
                </a:cubicBezTo>
                <a:cubicBezTo>
                  <a:pt x="8958" y="1200"/>
                  <a:pt x="11200" y="3442"/>
                  <a:pt x="11200" y="6200"/>
                </a:cubicBezTo>
                <a:cubicBezTo>
                  <a:pt x="11200" y="7280"/>
                  <a:pt x="10853" y="8280"/>
                  <a:pt x="10268" y="909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iSans Light" panose="00000400000000000000" charset="-122"/>
              <a:ea typeface="MiSans Light" panose="000004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500" fill="hold"/>
                                        <p:tgtEl>
                                          <p:spTgt spid="22"/>
                                        </p:tgtEl>
                                        <p:attrNameLst>
                                          <p:attrName>ppt_x</p:attrName>
                                        </p:attrNameLst>
                                      </p:cBhvr>
                                      <p:tavLst>
                                        <p:tav tm="0">
                                          <p:val>
                                            <p:strVal val="#ppt_x"/>
                                          </p:val>
                                        </p:tav>
                                        <p:tav tm="100000">
                                          <p:val>
                                            <p:strVal val="#ppt_x"/>
                                          </p:val>
                                        </p:tav>
                                      </p:tavLst>
                                    </p:anim>
                                    <p:anim calcmode="lin" valueType="num">
                                      <p:cBhvr additive="base">
                                        <p:cTn id="13" dur="50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fill="hold"/>
                                        <p:tgtEl>
                                          <p:spTgt spid="49"/>
                                        </p:tgtEl>
                                        <p:attrNameLst>
                                          <p:attrName>ppt_x</p:attrName>
                                        </p:attrNameLst>
                                      </p:cBhvr>
                                      <p:tavLst>
                                        <p:tav tm="0">
                                          <p:val>
                                            <p:strVal val="0-#ppt_w/2"/>
                                          </p:val>
                                        </p:tav>
                                        <p:tav tm="100000">
                                          <p:val>
                                            <p:strVal val="#ppt_x"/>
                                          </p:val>
                                        </p:tav>
                                      </p:tavLst>
                                    </p:anim>
                                    <p:anim calcmode="lin" valueType="num">
                                      <p:cBhvr additive="base">
                                        <p:cTn id="28" dur="500" fill="hold"/>
                                        <p:tgtEl>
                                          <p:spTgt spid="4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500" fill="hold"/>
                                        <p:tgtEl>
                                          <p:spTgt spid="50"/>
                                        </p:tgtEl>
                                        <p:attrNameLst>
                                          <p:attrName>ppt_x</p:attrName>
                                        </p:attrNameLst>
                                      </p:cBhvr>
                                      <p:tavLst>
                                        <p:tav tm="0">
                                          <p:val>
                                            <p:strVal val="0-#ppt_w/2"/>
                                          </p:val>
                                        </p:tav>
                                        <p:tav tm="100000">
                                          <p:val>
                                            <p:strVal val="#ppt_x"/>
                                          </p:val>
                                        </p:tav>
                                      </p:tavLst>
                                    </p:anim>
                                    <p:anim calcmode="lin" valueType="num">
                                      <p:cBhvr additive="base">
                                        <p:cTn id="32" dur="500" fill="hold"/>
                                        <p:tgtEl>
                                          <p:spTgt spid="50"/>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anim calcmode="lin" valueType="num">
                                      <p:cBhvr additive="base">
                                        <p:cTn id="35" dur="500" fill="hold"/>
                                        <p:tgtEl>
                                          <p:spTgt spid="51"/>
                                        </p:tgtEl>
                                        <p:attrNameLst>
                                          <p:attrName>ppt_x</p:attrName>
                                        </p:attrNameLst>
                                      </p:cBhvr>
                                      <p:tavLst>
                                        <p:tav tm="0">
                                          <p:val>
                                            <p:strVal val="0-#ppt_w/2"/>
                                          </p:val>
                                        </p:tav>
                                        <p:tav tm="100000">
                                          <p:val>
                                            <p:strVal val="#ppt_x"/>
                                          </p:val>
                                        </p:tav>
                                      </p:tavLst>
                                    </p:anim>
                                    <p:anim calcmode="lin" valueType="num">
                                      <p:cBhvr additive="base">
                                        <p:cTn id="36" dur="500" fill="hold"/>
                                        <p:tgtEl>
                                          <p:spTgt spid="51"/>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anim calcmode="lin" valueType="num">
                                      <p:cBhvr additive="base">
                                        <p:cTn id="39" dur="500" fill="hold"/>
                                        <p:tgtEl>
                                          <p:spTgt spid="80"/>
                                        </p:tgtEl>
                                        <p:attrNameLst>
                                          <p:attrName>ppt_x</p:attrName>
                                        </p:attrNameLst>
                                      </p:cBhvr>
                                      <p:tavLst>
                                        <p:tav tm="0">
                                          <p:val>
                                            <p:strVal val="0-#ppt_w/2"/>
                                          </p:val>
                                        </p:tav>
                                        <p:tav tm="100000">
                                          <p:val>
                                            <p:strVal val="#ppt_x"/>
                                          </p:val>
                                        </p:tav>
                                      </p:tavLst>
                                    </p:anim>
                                    <p:anim calcmode="lin" valueType="num">
                                      <p:cBhvr additive="base">
                                        <p:cTn id="40" dur="500" fill="hold"/>
                                        <p:tgtEl>
                                          <p:spTgt spid="80"/>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81"/>
                                        </p:tgtEl>
                                        <p:attrNameLst>
                                          <p:attrName>style.visibility</p:attrName>
                                        </p:attrNameLst>
                                      </p:cBhvr>
                                      <p:to>
                                        <p:strVal val="visible"/>
                                      </p:to>
                                    </p:set>
                                    <p:anim calcmode="lin" valueType="num">
                                      <p:cBhvr additive="base">
                                        <p:cTn id="43" dur="500" fill="hold"/>
                                        <p:tgtEl>
                                          <p:spTgt spid="81"/>
                                        </p:tgtEl>
                                        <p:attrNameLst>
                                          <p:attrName>ppt_x</p:attrName>
                                        </p:attrNameLst>
                                      </p:cBhvr>
                                      <p:tavLst>
                                        <p:tav tm="0">
                                          <p:val>
                                            <p:strVal val="0-#ppt_w/2"/>
                                          </p:val>
                                        </p:tav>
                                        <p:tav tm="100000">
                                          <p:val>
                                            <p:strVal val="#ppt_x"/>
                                          </p:val>
                                        </p:tav>
                                      </p:tavLst>
                                    </p:anim>
                                    <p:anim calcmode="lin" valueType="num">
                                      <p:cBhvr additive="base">
                                        <p:cTn id="44" dur="500" fill="hold"/>
                                        <p:tgtEl>
                                          <p:spTgt spid="81"/>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82"/>
                                        </p:tgtEl>
                                        <p:attrNameLst>
                                          <p:attrName>style.visibility</p:attrName>
                                        </p:attrNameLst>
                                      </p:cBhvr>
                                      <p:to>
                                        <p:strVal val="visible"/>
                                      </p:to>
                                    </p:set>
                                    <p:anim calcmode="lin" valueType="num">
                                      <p:cBhvr additive="base">
                                        <p:cTn id="47" dur="500" fill="hold"/>
                                        <p:tgtEl>
                                          <p:spTgt spid="82"/>
                                        </p:tgtEl>
                                        <p:attrNameLst>
                                          <p:attrName>ppt_x</p:attrName>
                                        </p:attrNameLst>
                                      </p:cBhvr>
                                      <p:tavLst>
                                        <p:tav tm="0">
                                          <p:val>
                                            <p:strVal val="0-#ppt_w/2"/>
                                          </p:val>
                                        </p:tav>
                                        <p:tav tm="100000">
                                          <p:val>
                                            <p:strVal val="#ppt_x"/>
                                          </p:val>
                                        </p:tav>
                                      </p:tavLst>
                                    </p:anim>
                                    <p:anim calcmode="lin" valueType="num">
                                      <p:cBhvr additive="base">
                                        <p:cTn id="48" dur="500" fill="hold"/>
                                        <p:tgtEl>
                                          <p:spTgt spid="82"/>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77"/>
                                        </p:tgtEl>
                                        <p:attrNameLst>
                                          <p:attrName>style.visibility</p:attrName>
                                        </p:attrNameLst>
                                      </p:cBhvr>
                                      <p:to>
                                        <p:strVal val="visible"/>
                                      </p:to>
                                    </p:set>
                                    <p:anim calcmode="lin" valueType="num">
                                      <p:cBhvr additive="base">
                                        <p:cTn id="51" dur="500" fill="hold"/>
                                        <p:tgtEl>
                                          <p:spTgt spid="77"/>
                                        </p:tgtEl>
                                        <p:attrNameLst>
                                          <p:attrName>ppt_x</p:attrName>
                                        </p:attrNameLst>
                                      </p:cBhvr>
                                      <p:tavLst>
                                        <p:tav tm="0">
                                          <p:val>
                                            <p:strVal val="0-#ppt_w/2"/>
                                          </p:val>
                                        </p:tav>
                                        <p:tav tm="100000">
                                          <p:val>
                                            <p:strVal val="#ppt_x"/>
                                          </p:val>
                                        </p:tav>
                                      </p:tavLst>
                                    </p:anim>
                                    <p:anim calcmode="lin" valueType="num">
                                      <p:cBhvr additive="base">
                                        <p:cTn id="52" dur="500" fill="hold"/>
                                        <p:tgtEl>
                                          <p:spTgt spid="77"/>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anim calcmode="lin" valueType="num">
                                      <p:cBhvr additive="base">
                                        <p:cTn id="55" dur="500" fill="hold"/>
                                        <p:tgtEl>
                                          <p:spTgt spid="78"/>
                                        </p:tgtEl>
                                        <p:attrNameLst>
                                          <p:attrName>ppt_x</p:attrName>
                                        </p:attrNameLst>
                                      </p:cBhvr>
                                      <p:tavLst>
                                        <p:tav tm="0">
                                          <p:val>
                                            <p:strVal val="0-#ppt_w/2"/>
                                          </p:val>
                                        </p:tav>
                                        <p:tav tm="100000">
                                          <p:val>
                                            <p:strVal val="#ppt_x"/>
                                          </p:val>
                                        </p:tav>
                                      </p:tavLst>
                                    </p:anim>
                                    <p:anim calcmode="lin" valueType="num">
                                      <p:cBhvr additive="base">
                                        <p:cTn id="56" dur="500" fill="hold"/>
                                        <p:tgtEl>
                                          <p:spTgt spid="78"/>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anim calcmode="lin" valueType="num">
                                      <p:cBhvr additive="base">
                                        <p:cTn id="59" dur="500" fill="hold"/>
                                        <p:tgtEl>
                                          <p:spTgt spid="79"/>
                                        </p:tgtEl>
                                        <p:attrNameLst>
                                          <p:attrName>ppt_x</p:attrName>
                                        </p:attrNameLst>
                                      </p:cBhvr>
                                      <p:tavLst>
                                        <p:tav tm="0">
                                          <p:val>
                                            <p:strVal val="0-#ppt_w/2"/>
                                          </p:val>
                                        </p:tav>
                                        <p:tav tm="100000">
                                          <p:val>
                                            <p:strVal val="#ppt_x"/>
                                          </p:val>
                                        </p:tav>
                                      </p:tavLst>
                                    </p:anim>
                                    <p:anim calcmode="lin" valueType="num">
                                      <p:cBhvr additive="base">
                                        <p:cTn id="60"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anim calcmode="lin" valueType="num">
                                      <p:cBhvr additive="base">
                                        <p:cTn id="65" dur="500" fill="hold"/>
                                        <p:tgtEl>
                                          <p:spTgt spid="30"/>
                                        </p:tgtEl>
                                        <p:attrNameLst>
                                          <p:attrName>ppt_x</p:attrName>
                                        </p:attrNameLst>
                                      </p:cBhvr>
                                      <p:tavLst>
                                        <p:tav tm="0">
                                          <p:val>
                                            <p:strVal val="0-#ppt_w/2"/>
                                          </p:val>
                                        </p:tav>
                                        <p:tav tm="100000">
                                          <p:val>
                                            <p:strVal val="#ppt_x"/>
                                          </p:val>
                                        </p:tav>
                                      </p:tavLst>
                                    </p:anim>
                                    <p:anim calcmode="lin" valueType="num">
                                      <p:cBhvr additive="base">
                                        <p:cTn id="66" dur="500" fill="hold"/>
                                        <p:tgtEl>
                                          <p:spTgt spid="30"/>
                                        </p:tgtEl>
                                        <p:attrNameLst>
                                          <p:attrName>ppt_y</p:attrName>
                                        </p:attrNameLst>
                                      </p:cBhvr>
                                      <p:tavLst>
                                        <p:tav tm="0">
                                          <p:val>
                                            <p:strVal val="#ppt_y"/>
                                          </p:val>
                                        </p:tav>
                                        <p:tav tm="100000">
                                          <p:val>
                                            <p:strVal val="#ppt_y"/>
                                          </p:val>
                                        </p:tav>
                                      </p:tavLst>
                                    </p:anim>
                                  </p:childTnLst>
                                </p:cTn>
                              </p:par>
                              <p:par>
                                <p:cTn id="67" presetID="10"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fade">
                                      <p:cBhvr>
                                        <p:cTn id="69" dur="500"/>
                                        <p:tgtEl>
                                          <p:spTgt spid="5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9"/>
                                        </p:tgtEl>
                                        <p:attrNameLst>
                                          <p:attrName>style.visibility</p:attrName>
                                        </p:attrNameLst>
                                      </p:cBhvr>
                                      <p:to>
                                        <p:strVal val="visible"/>
                                      </p:to>
                                    </p:set>
                                    <p:animEffect transition="in" filter="fade">
                                      <p:cBhvr>
                                        <p:cTn id="72" dur="500"/>
                                        <p:tgtEl>
                                          <p:spTgt spid="5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animEffect transition="in" filter="fade">
                                      <p:cBhvr>
                                        <p:cTn id="75" dur="500"/>
                                        <p:tgtEl>
                                          <p:spTgt spid="6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fade">
                                      <p:cBhvr>
                                        <p:cTn id="78" dur="500"/>
                                        <p:tgtEl>
                                          <p:spTgt spid="6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fade">
                                      <p:cBhvr>
                                        <p:cTn id="81" dur="500"/>
                                        <p:tgtEl>
                                          <p:spTgt spid="62"/>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fade">
                                      <p:cBhvr>
                                        <p:cTn id="90" dur="500"/>
                                        <p:tgtEl>
                                          <p:spTgt spid="6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animEffect transition="in" filter="fade">
                                      <p:cBhvr>
                                        <p:cTn id="93" dur="500"/>
                                        <p:tgtEl>
                                          <p:spTgt spid="66"/>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Effect transition="in" filter="fade">
                                      <p:cBhvr>
                                        <p:cTn id="96" dur="500"/>
                                        <p:tgtEl>
                                          <p:spTgt spid="67"/>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500"/>
                                        <p:tgtEl>
                                          <p:spTgt spid="1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fade">
                                      <p:cBhvr>
                                        <p:cTn id="109" dur="500"/>
                                        <p:tgtEl>
                                          <p:spTgt spid="3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fade">
                                      <p:cBhvr>
                                        <p:cTn id="112" dur="500"/>
                                        <p:tgtEl>
                                          <p:spTgt spid="37"/>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Effect transition="in" filter="fade">
                                      <p:cBhvr>
                                        <p:cTn id="115" dur="500"/>
                                        <p:tgtEl>
                                          <p:spTgt spid="3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500"/>
                                        <p:tgtEl>
                                          <p:spTgt spid="4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fade">
                                      <p:cBhvr>
                                        <p:cTn id="121" dur="500"/>
                                        <p:tgtEl>
                                          <p:spTgt spid="4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fade">
                                      <p:cBhvr>
                                        <p:cTn id="126" dur="500"/>
                                        <p:tgtEl>
                                          <p:spTgt spid="45"/>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3"/>
                                        </p:tgtEl>
                                        <p:attrNameLst>
                                          <p:attrName>style.visibility</p:attrName>
                                        </p:attrNameLst>
                                      </p:cBhvr>
                                      <p:to>
                                        <p:strVal val="visible"/>
                                      </p:to>
                                    </p:set>
                                    <p:animEffect transition="in" filter="fade">
                                      <p:cBhvr>
                                        <p:cTn id="1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9" grpId="0"/>
      <p:bldP spid="82" grpId="0" animBg="1"/>
      <p:bldP spid="22" grpId="0" bldLvl="0" animBg="1"/>
      <p:bldP spid="16" grpId="0" animBg="1"/>
      <p:bldP spid="2" grpId="0" animBg="1"/>
      <p:bldP spid="5" grpId="0" bldLvl="0" animBg="1"/>
      <p:bldP spid="59" grpId="0" bldLvl="0" animBg="1"/>
      <p:bldP spid="60" grpId="0"/>
      <p:bldP spid="61" grpId="0" bldLvl="0" animBg="1"/>
      <p:bldP spid="62" grpId="0"/>
      <p:bldP spid="63" grpId="0" bldLvl="0" animBg="1"/>
      <p:bldP spid="64" grpId="0"/>
      <p:bldP spid="65" grpId="0" bldLvl="0" animBg="1"/>
      <p:bldP spid="66" grpId="0"/>
      <p:bldP spid="67" grpId="0" bldLvl="0" animBg="1"/>
      <p:bldP spid="68" grpId="0"/>
      <p:bldP spid="35" grpId="0" animBg="1"/>
      <p:bldP spid="36" grpId="0" animBg="1"/>
      <p:bldP spid="37" grpId="0" animBg="1"/>
      <p:bldP spid="38" grpId="0"/>
      <p:bldP spid="40" grpId="0" animBg="1"/>
      <p:bldP spid="44" grpId="0"/>
      <p:bldP spid="45" grpId="0" animBg="1"/>
      <p:bldP spid="49" grpId="0" animBg="1"/>
      <p:bldP spid="50" grpId="0"/>
      <p:bldP spid="51" grpId="0" animBg="1"/>
      <p:bldP spid="78" grpId="0" animBg="1"/>
      <p:bldP spid="80" grpId="0"/>
      <p:bldP spid="81" grpId="0" animBg="1"/>
      <p:bldP spid="58" grpId="0" bldLvl="0" animBg="1"/>
      <p:bldP spid="3"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BhYzkzNTNlZTE2MzJkNjliZGMyYzQyMWVlYjQwYTkifQ=="/>
  <p:tag name="RESOURCE_RECORD_KEY" val="{&quot;70&quot;:[3312124]}"/>
</p:tagLst>
</file>

<file path=ppt/theme/theme1.xml><?xml version="1.0" encoding="utf-8"?>
<a:theme xmlns:a="http://schemas.openxmlformats.org/drawingml/2006/main" name="封面页">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2744</Words>
  <Application>Microsoft Office PowerPoint</Application>
  <PresentationFormat>宽屏</PresentationFormat>
  <Paragraphs>397</Paragraphs>
  <Slides>12</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MiSans Light</vt:lpstr>
      <vt:lpstr>Source Han Sans CN</vt:lpstr>
      <vt:lpstr>Montserrat</vt:lpstr>
      <vt:lpstr>思源黑体 CN Normal</vt:lpstr>
      <vt:lpstr>等线</vt:lpstr>
      <vt:lpstr>汉仪旗黑</vt:lpstr>
      <vt:lpstr>思源黑体 CN Heavy</vt:lpstr>
      <vt:lpstr>Wingdings</vt:lpstr>
      <vt:lpstr>微软雅黑</vt:lpstr>
      <vt:lpstr>思源黑体 CN Medium</vt:lpstr>
      <vt:lpstr>封面页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issuser</dc:creator>
  <cp:lastModifiedBy>总 蝈</cp:lastModifiedBy>
  <cp:revision>1513</cp:revision>
  <dcterms:created xsi:type="dcterms:W3CDTF">2024-10-10T12:24:00Z</dcterms:created>
  <dcterms:modified xsi:type="dcterms:W3CDTF">2024-10-18T04:35:59Z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C21368B26D5C4E2BB040FBAF4F753146_13</vt:lpwstr>
  </property>
  <property fmtid="{D5CDD505-2E9C-101B-9397-08002B2CF9AE}" pid="3" name="KSOProductBuildVer">
    <vt:lpwstr>2052-12.1.0.18276</vt:lpwstr>
  </property>
  <property fmtid="{D5CDD505-2E9C-101B-9397-08002B2CF9AE}" pid="4" name="_2015_ms_pID_725343">
    <vt:lpwstr>(3)eLUaNgLyypVsjPA68YLgaOq4Pjxv6X37xkrLtrDKdD0xYS9ENfIORMsSzf84RSUD6iu+2j2X
9Lt6HYq9gSeCPM5s0BQMlDre6cnVM4AP8DuB6673tIN4PKaNjdh38NmOcq5zMnaUWQl81dr1
1i5nieKavWM/QJGIrddU2r5KoLfnkgacdl4Q9+XQ2QiTH7jQ2QPrnaLOTYMEtEu2NNJ4/whs
UhSF6iRuLdInt53U5n</vt:lpwstr>
  </property>
  <property fmtid="{D5CDD505-2E9C-101B-9397-08002B2CF9AE}" pid="5" name="_2015_ms_pID_7253431">
    <vt:lpwstr>yk5of3UJvIR9ECa3WFQQRl/XrywiEByWZnqQusx8g7ibG4/JJe0ls6
wO1qB/TGZdrtT+xxv12+uvLXf7ZtQkGlIoCu9cPPSC29bu7XodLeWW4qGNA3FaPpL94TRRip
+1ugER2cFrmT3GA7yuUD7aSXHofWJTJ+B3g4aTP2P3FLp38E28a2QCMy2uCEJmQNEewRZaxy
i9P08iXDXowMGbKwkjdPL5mxdiaWZZVaKsiy</vt:lpwstr>
  </property>
  <property fmtid="{D5CDD505-2E9C-101B-9397-08002B2CF9AE}" pid="6" name="_2015_ms_pID_7253432">
    <vt:lpwstr>MA==</vt:lpwstr>
  </property>
</Properties>
</file>