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2" r:id="rId6"/>
    <p:sldId id="260" r:id="rId7"/>
    <p:sldId id="261" r:id="rId8"/>
    <p:sldId id="263" r:id="rId9"/>
    <p:sldId id="264" r:id="rId10"/>
    <p:sldId id="265"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4" d="100"/>
          <a:sy n="104" d="100"/>
        </p:scale>
        <p:origin x="96"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2D75E0-3991-4856-886B-90B00071C377}" type="datetimeFigureOut">
              <a:rPr lang="zh-CN" altLang="en-US" smtClean="0"/>
              <a:t>2024-10-30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168B63-F332-4748-9AF9-9A64303B9B46}" type="slidenum">
              <a:rPr lang="zh-CN" altLang="en-US" smtClean="0"/>
              <a:t>‹#›</a:t>
            </a:fld>
            <a:endParaRPr lang="zh-CN" altLang="en-US"/>
          </a:p>
        </p:txBody>
      </p:sp>
    </p:spTree>
    <p:extLst>
      <p:ext uri="{BB962C8B-B14F-4D97-AF65-F5344CB8AC3E}">
        <p14:creationId xmlns:p14="http://schemas.microsoft.com/office/powerpoint/2010/main" val="3069097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168B63-F332-4748-9AF9-9A64303B9B46}" type="slidenum">
              <a:rPr lang="zh-CN" altLang="en-US" smtClean="0"/>
              <a:t>5</a:t>
            </a:fld>
            <a:endParaRPr lang="zh-CN" altLang="en-US"/>
          </a:p>
        </p:txBody>
      </p:sp>
    </p:spTree>
    <p:extLst>
      <p:ext uri="{BB962C8B-B14F-4D97-AF65-F5344CB8AC3E}">
        <p14:creationId xmlns:p14="http://schemas.microsoft.com/office/powerpoint/2010/main" val="3513531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6168B63-F332-4748-9AF9-9A64303B9B46}" type="slidenum">
              <a:rPr lang="zh-CN" altLang="en-US" smtClean="0"/>
              <a:t>8</a:t>
            </a:fld>
            <a:endParaRPr lang="zh-CN" altLang="en-US"/>
          </a:p>
        </p:txBody>
      </p:sp>
    </p:spTree>
    <p:extLst>
      <p:ext uri="{BB962C8B-B14F-4D97-AF65-F5344CB8AC3E}">
        <p14:creationId xmlns:p14="http://schemas.microsoft.com/office/powerpoint/2010/main" val="512750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3082B-BB59-CDC6-B5FB-A59B42D3C00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70B5F73-ADB5-126D-6894-393830ED0C1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D7B46F8-2762-76CF-E93C-DE75D41CF878}"/>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A275710-CF5E-640B-F46C-A8BB00F6CD5F}"/>
              </a:ext>
            </a:extLst>
          </p:cNvPr>
          <p:cNvSpPr>
            <a:spLocks noGrp="1"/>
          </p:cNvSpPr>
          <p:nvPr>
            <p:ph type="sldNum" sz="quarter" idx="5"/>
          </p:nvPr>
        </p:nvSpPr>
        <p:spPr/>
        <p:txBody>
          <a:bodyPr/>
          <a:lstStyle/>
          <a:p>
            <a:fld id="{96168B63-F332-4748-9AF9-9A64303B9B46}" type="slidenum">
              <a:rPr lang="zh-CN" altLang="en-US" smtClean="0"/>
              <a:t>9</a:t>
            </a:fld>
            <a:endParaRPr lang="zh-CN" altLang="en-US"/>
          </a:p>
        </p:txBody>
      </p:sp>
    </p:spTree>
    <p:extLst>
      <p:ext uri="{BB962C8B-B14F-4D97-AF65-F5344CB8AC3E}">
        <p14:creationId xmlns:p14="http://schemas.microsoft.com/office/powerpoint/2010/main" val="2606796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668A6-03BF-CF68-B05E-97A5AFF9DB0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7E327D1-31D8-48F0-9B0D-901D76CCE47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256FB68-7BAE-981A-F5A1-3B993B005D56}"/>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5FDE080-5628-332D-549E-BF677816D0A4}"/>
              </a:ext>
            </a:extLst>
          </p:cNvPr>
          <p:cNvSpPr>
            <a:spLocks noGrp="1"/>
          </p:cNvSpPr>
          <p:nvPr>
            <p:ph type="sldNum" sz="quarter" idx="5"/>
          </p:nvPr>
        </p:nvSpPr>
        <p:spPr/>
        <p:txBody>
          <a:bodyPr/>
          <a:lstStyle/>
          <a:p>
            <a:fld id="{96168B63-F332-4748-9AF9-9A64303B9B46}" type="slidenum">
              <a:rPr lang="zh-CN" altLang="en-US" smtClean="0"/>
              <a:t>10</a:t>
            </a:fld>
            <a:endParaRPr lang="zh-CN" altLang="en-US"/>
          </a:p>
        </p:txBody>
      </p:sp>
    </p:spTree>
    <p:extLst>
      <p:ext uri="{BB962C8B-B14F-4D97-AF65-F5344CB8AC3E}">
        <p14:creationId xmlns:p14="http://schemas.microsoft.com/office/powerpoint/2010/main" val="1049564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D23C9-DE4C-17C0-8A51-B8F2C8F093B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25795C4-DD3B-C426-0F66-9D815A9D760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3BE2A44-D93A-9EFD-9F15-3A13624ED8C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D1506FA-CE6F-FD86-634C-AD562BA63133}"/>
              </a:ext>
            </a:extLst>
          </p:cNvPr>
          <p:cNvSpPr>
            <a:spLocks noGrp="1"/>
          </p:cNvSpPr>
          <p:nvPr>
            <p:ph type="sldNum" sz="quarter" idx="5"/>
          </p:nvPr>
        </p:nvSpPr>
        <p:spPr/>
        <p:txBody>
          <a:bodyPr/>
          <a:lstStyle/>
          <a:p>
            <a:fld id="{96168B63-F332-4748-9AF9-9A64303B9B46}" type="slidenum">
              <a:rPr lang="zh-CN" altLang="en-US" smtClean="0"/>
              <a:t>11</a:t>
            </a:fld>
            <a:endParaRPr lang="zh-CN" altLang="en-US"/>
          </a:p>
        </p:txBody>
      </p:sp>
    </p:spTree>
    <p:extLst>
      <p:ext uri="{BB962C8B-B14F-4D97-AF65-F5344CB8AC3E}">
        <p14:creationId xmlns:p14="http://schemas.microsoft.com/office/powerpoint/2010/main" val="627309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9394B-F114-81E5-CE6E-3619ADAF8AA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57E1DB-4F73-7D11-78E8-8F2EE8BC52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49A2B8C-AFE6-0782-7C4D-FB80981311B9}"/>
              </a:ext>
            </a:extLst>
          </p:cNvPr>
          <p:cNvSpPr>
            <a:spLocks noGrp="1"/>
          </p:cNvSpPr>
          <p:nvPr>
            <p:ph type="dt" sz="half" idx="10"/>
          </p:nvPr>
        </p:nvSpPr>
        <p:spPr/>
        <p:txBody>
          <a:bodyPr/>
          <a:lstStyle/>
          <a:p>
            <a:fld id="{85836060-FD7B-4A3D-A5D5-D144B8A77D6F}" type="datetimeFigureOut">
              <a:rPr lang="zh-CN" altLang="en-US" smtClean="0"/>
              <a:t>2024-10-30</a:t>
            </a:fld>
            <a:endParaRPr lang="zh-CN" altLang="en-US"/>
          </a:p>
        </p:txBody>
      </p:sp>
      <p:sp>
        <p:nvSpPr>
          <p:cNvPr id="5" name="页脚占位符 4">
            <a:extLst>
              <a:ext uri="{FF2B5EF4-FFF2-40B4-BE49-F238E27FC236}">
                <a16:creationId xmlns:a16="http://schemas.microsoft.com/office/drawing/2014/main" id="{84DD4FAF-284F-CFD5-D0BF-760907A5B7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C6E0AA-4098-CEDF-1806-6C3B7D43B27C}"/>
              </a:ext>
            </a:extLst>
          </p:cNvPr>
          <p:cNvSpPr>
            <a:spLocks noGrp="1"/>
          </p:cNvSpPr>
          <p:nvPr>
            <p:ph type="sldNum" sz="quarter" idx="12"/>
          </p:nvPr>
        </p:nvSpPr>
        <p:spPr/>
        <p:txBody>
          <a:bodyPr/>
          <a:lstStyle/>
          <a:p>
            <a:fld id="{1DEE8273-C09E-46C0-A104-746053F12DDF}" type="slidenum">
              <a:rPr lang="zh-CN" altLang="en-US" smtClean="0"/>
              <a:t>‹#›</a:t>
            </a:fld>
            <a:endParaRPr lang="zh-CN" altLang="en-US"/>
          </a:p>
        </p:txBody>
      </p:sp>
    </p:spTree>
    <p:extLst>
      <p:ext uri="{BB962C8B-B14F-4D97-AF65-F5344CB8AC3E}">
        <p14:creationId xmlns:p14="http://schemas.microsoft.com/office/powerpoint/2010/main" val="2297054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A21DC-EF14-EDAB-1505-5BD5086EAC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80DDD4-CA84-4C58-474F-D012114EE76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1603AB-02BD-BE1C-ED47-1B117EDB7699}"/>
              </a:ext>
            </a:extLst>
          </p:cNvPr>
          <p:cNvSpPr>
            <a:spLocks noGrp="1"/>
          </p:cNvSpPr>
          <p:nvPr>
            <p:ph type="dt" sz="half" idx="10"/>
          </p:nvPr>
        </p:nvSpPr>
        <p:spPr/>
        <p:txBody>
          <a:bodyPr/>
          <a:lstStyle/>
          <a:p>
            <a:fld id="{85836060-FD7B-4A3D-A5D5-D144B8A77D6F}" type="datetimeFigureOut">
              <a:rPr lang="zh-CN" altLang="en-US" smtClean="0"/>
              <a:t>2024-10-30</a:t>
            </a:fld>
            <a:endParaRPr lang="zh-CN" altLang="en-US"/>
          </a:p>
        </p:txBody>
      </p:sp>
      <p:sp>
        <p:nvSpPr>
          <p:cNvPr id="5" name="页脚占位符 4">
            <a:extLst>
              <a:ext uri="{FF2B5EF4-FFF2-40B4-BE49-F238E27FC236}">
                <a16:creationId xmlns:a16="http://schemas.microsoft.com/office/drawing/2014/main" id="{E3A8493B-6FCC-F8BD-99FB-E7DA0D3CE4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08C03C-5051-319F-EB9E-3A5247D7DAF7}"/>
              </a:ext>
            </a:extLst>
          </p:cNvPr>
          <p:cNvSpPr>
            <a:spLocks noGrp="1"/>
          </p:cNvSpPr>
          <p:nvPr>
            <p:ph type="sldNum" sz="quarter" idx="12"/>
          </p:nvPr>
        </p:nvSpPr>
        <p:spPr/>
        <p:txBody>
          <a:bodyPr/>
          <a:lstStyle/>
          <a:p>
            <a:fld id="{1DEE8273-C09E-46C0-A104-746053F12DDF}" type="slidenum">
              <a:rPr lang="zh-CN" altLang="en-US" smtClean="0"/>
              <a:t>‹#›</a:t>
            </a:fld>
            <a:endParaRPr lang="zh-CN" altLang="en-US"/>
          </a:p>
        </p:txBody>
      </p:sp>
    </p:spTree>
    <p:extLst>
      <p:ext uri="{BB962C8B-B14F-4D97-AF65-F5344CB8AC3E}">
        <p14:creationId xmlns:p14="http://schemas.microsoft.com/office/powerpoint/2010/main" val="2435795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0818F46-1430-53FA-F951-D7EE61D5D0E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AA956D9-1016-6EC7-C8D9-9CF7512D5F8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AB4C0C-6665-63B2-8256-329CB1FF9101}"/>
              </a:ext>
            </a:extLst>
          </p:cNvPr>
          <p:cNvSpPr>
            <a:spLocks noGrp="1"/>
          </p:cNvSpPr>
          <p:nvPr>
            <p:ph type="dt" sz="half" idx="10"/>
          </p:nvPr>
        </p:nvSpPr>
        <p:spPr/>
        <p:txBody>
          <a:bodyPr/>
          <a:lstStyle/>
          <a:p>
            <a:fld id="{85836060-FD7B-4A3D-A5D5-D144B8A77D6F}" type="datetimeFigureOut">
              <a:rPr lang="zh-CN" altLang="en-US" smtClean="0"/>
              <a:t>2024-10-30</a:t>
            </a:fld>
            <a:endParaRPr lang="zh-CN" altLang="en-US"/>
          </a:p>
        </p:txBody>
      </p:sp>
      <p:sp>
        <p:nvSpPr>
          <p:cNvPr id="5" name="页脚占位符 4">
            <a:extLst>
              <a:ext uri="{FF2B5EF4-FFF2-40B4-BE49-F238E27FC236}">
                <a16:creationId xmlns:a16="http://schemas.microsoft.com/office/drawing/2014/main" id="{96B561DF-1205-FDBF-B198-8B3429CAAA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675B07-E0E4-DBD2-FD6C-1E61FD817ED2}"/>
              </a:ext>
            </a:extLst>
          </p:cNvPr>
          <p:cNvSpPr>
            <a:spLocks noGrp="1"/>
          </p:cNvSpPr>
          <p:nvPr>
            <p:ph type="sldNum" sz="quarter" idx="12"/>
          </p:nvPr>
        </p:nvSpPr>
        <p:spPr/>
        <p:txBody>
          <a:bodyPr/>
          <a:lstStyle/>
          <a:p>
            <a:fld id="{1DEE8273-C09E-46C0-A104-746053F12DDF}" type="slidenum">
              <a:rPr lang="zh-CN" altLang="en-US" smtClean="0"/>
              <a:t>‹#›</a:t>
            </a:fld>
            <a:endParaRPr lang="zh-CN" altLang="en-US"/>
          </a:p>
        </p:txBody>
      </p:sp>
    </p:spTree>
    <p:extLst>
      <p:ext uri="{BB962C8B-B14F-4D97-AF65-F5344CB8AC3E}">
        <p14:creationId xmlns:p14="http://schemas.microsoft.com/office/powerpoint/2010/main" val="685412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13261-9E63-C34D-5C92-7B8E766EDB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90F7BE4-AF3B-6A40-14BD-2F0D570E1FE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8671100-08BD-2D60-479A-197DB1897742}"/>
              </a:ext>
            </a:extLst>
          </p:cNvPr>
          <p:cNvSpPr>
            <a:spLocks noGrp="1"/>
          </p:cNvSpPr>
          <p:nvPr>
            <p:ph type="dt" sz="half" idx="10"/>
          </p:nvPr>
        </p:nvSpPr>
        <p:spPr/>
        <p:txBody>
          <a:bodyPr/>
          <a:lstStyle/>
          <a:p>
            <a:fld id="{85836060-FD7B-4A3D-A5D5-D144B8A77D6F}" type="datetimeFigureOut">
              <a:rPr lang="zh-CN" altLang="en-US" smtClean="0"/>
              <a:t>2024-10-30</a:t>
            </a:fld>
            <a:endParaRPr lang="zh-CN" altLang="en-US"/>
          </a:p>
        </p:txBody>
      </p:sp>
      <p:sp>
        <p:nvSpPr>
          <p:cNvPr id="5" name="页脚占位符 4">
            <a:extLst>
              <a:ext uri="{FF2B5EF4-FFF2-40B4-BE49-F238E27FC236}">
                <a16:creationId xmlns:a16="http://schemas.microsoft.com/office/drawing/2014/main" id="{AD688316-3D31-94A1-5D30-94C4C0E839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307241-53E5-F8C0-571A-F82A13380311}"/>
              </a:ext>
            </a:extLst>
          </p:cNvPr>
          <p:cNvSpPr>
            <a:spLocks noGrp="1"/>
          </p:cNvSpPr>
          <p:nvPr>
            <p:ph type="sldNum" sz="quarter" idx="12"/>
          </p:nvPr>
        </p:nvSpPr>
        <p:spPr/>
        <p:txBody>
          <a:bodyPr/>
          <a:lstStyle/>
          <a:p>
            <a:fld id="{1DEE8273-C09E-46C0-A104-746053F12DDF}" type="slidenum">
              <a:rPr lang="zh-CN" altLang="en-US" smtClean="0"/>
              <a:t>‹#›</a:t>
            </a:fld>
            <a:endParaRPr lang="zh-CN" altLang="en-US"/>
          </a:p>
        </p:txBody>
      </p:sp>
    </p:spTree>
    <p:extLst>
      <p:ext uri="{BB962C8B-B14F-4D97-AF65-F5344CB8AC3E}">
        <p14:creationId xmlns:p14="http://schemas.microsoft.com/office/powerpoint/2010/main" val="294545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45C655-E6BD-34BF-ED32-49E53E6CEEC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AD5A506-95C9-A5D6-C832-BEF44CD81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1CAB697-D0A1-F7E6-A4F3-45B0E01216D9}"/>
              </a:ext>
            </a:extLst>
          </p:cNvPr>
          <p:cNvSpPr>
            <a:spLocks noGrp="1"/>
          </p:cNvSpPr>
          <p:nvPr>
            <p:ph type="dt" sz="half" idx="10"/>
          </p:nvPr>
        </p:nvSpPr>
        <p:spPr/>
        <p:txBody>
          <a:bodyPr/>
          <a:lstStyle/>
          <a:p>
            <a:fld id="{85836060-FD7B-4A3D-A5D5-D144B8A77D6F}" type="datetimeFigureOut">
              <a:rPr lang="zh-CN" altLang="en-US" smtClean="0"/>
              <a:t>2024-10-30</a:t>
            </a:fld>
            <a:endParaRPr lang="zh-CN" altLang="en-US"/>
          </a:p>
        </p:txBody>
      </p:sp>
      <p:sp>
        <p:nvSpPr>
          <p:cNvPr id="5" name="页脚占位符 4">
            <a:extLst>
              <a:ext uri="{FF2B5EF4-FFF2-40B4-BE49-F238E27FC236}">
                <a16:creationId xmlns:a16="http://schemas.microsoft.com/office/drawing/2014/main" id="{827CC2B9-DEDD-66A8-50B2-3F82CEA655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C30ADE-1024-7BD7-5E43-8526C807FE93}"/>
              </a:ext>
            </a:extLst>
          </p:cNvPr>
          <p:cNvSpPr>
            <a:spLocks noGrp="1"/>
          </p:cNvSpPr>
          <p:nvPr>
            <p:ph type="sldNum" sz="quarter" idx="12"/>
          </p:nvPr>
        </p:nvSpPr>
        <p:spPr/>
        <p:txBody>
          <a:bodyPr/>
          <a:lstStyle/>
          <a:p>
            <a:fld id="{1DEE8273-C09E-46C0-A104-746053F12DDF}" type="slidenum">
              <a:rPr lang="zh-CN" altLang="en-US" smtClean="0"/>
              <a:t>‹#›</a:t>
            </a:fld>
            <a:endParaRPr lang="zh-CN" altLang="en-US"/>
          </a:p>
        </p:txBody>
      </p:sp>
    </p:spTree>
    <p:extLst>
      <p:ext uri="{BB962C8B-B14F-4D97-AF65-F5344CB8AC3E}">
        <p14:creationId xmlns:p14="http://schemas.microsoft.com/office/powerpoint/2010/main" val="3571300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B73DE-623C-C931-FCDB-7E3454E169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2B258E-1125-A9A1-3ECE-84A5A0E784F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9E4A0F3-EB90-FB24-68FC-C4F8418F765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BF8EFA9-6BE9-01E1-6712-F46190F52086}"/>
              </a:ext>
            </a:extLst>
          </p:cNvPr>
          <p:cNvSpPr>
            <a:spLocks noGrp="1"/>
          </p:cNvSpPr>
          <p:nvPr>
            <p:ph type="dt" sz="half" idx="10"/>
          </p:nvPr>
        </p:nvSpPr>
        <p:spPr/>
        <p:txBody>
          <a:bodyPr/>
          <a:lstStyle/>
          <a:p>
            <a:fld id="{85836060-FD7B-4A3D-A5D5-D144B8A77D6F}" type="datetimeFigureOut">
              <a:rPr lang="zh-CN" altLang="en-US" smtClean="0"/>
              <a:t>2024-10-30</a:t>
            </a:fld>
            <a:endParaRPr lang="zh-CN" altLang="en-US"/>
          </a:p>
        </p:txBody>
      </p:sp>
      <p:sp>
        <p:nvSpPr>
          <p:cNvPr id="6" name="页脚占位符 5">
            <a:extLst>
              <a:ext uri="{FF2B5EF4-FFF2-40B4-BE49-F238E27FC236}">
                <a16:creationId xmlns:a16="http://schemas.microsoft.com/office/drawing/2014/main" id="{B1E2018C-CC62-46AE-6222-B06C2BDF52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6230DB-8C96-26F3-D74D-3A8F76A7A98A}"/>
              </a:ext>
            </a:extLst>
          </p:cNvPr>
          <p:cNvSpPr>
            <a:spLocks noGrp="1"/>
          </p:cNvSpPr>
          <p:nvPr>
            <p:ph type="sldNum" sz="quarter" idx="12"/>
          </p:nvPr>
        </p:nvSpPr>
        <p:spPr/>
        <p:txBody>
          <a:bodyPr/>
          <a:lstStyle/>
          <a:p>
            <a:fld id="{1DEE8273-C09E-46C0-A104-746053F12DDF}" type="slidenum">
              <a:rPr lang="zh-CN" altLang="en-US" smtClean="0"/>
              <a:t>‹#›</a:t>
            </a:fld>
            <a:endParaRPr lang="zh-CN" altLang="en-US"/>
          </a:p>
        </p:txBody>
      </p:sp>
    </p:spTree>
    <p:extLst>
      <p:ext uri="{BB962C8B-B14F-4D97-AF65-F5344CB8AC3E}">
        <p14:creationId xmlns:p14="http://schemas.microsoft.com/office/powerpoint/2010/main" val="2973678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3AF5B9-98BD-8B71-BD0A-13A5DA5E089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CAED5BB-52EF-8052-6D7C-4249D7149F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5DF7441-87EF-93FC-F74C-3D22CC3CC4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E043D68-7C4E-4739-6ACB-9C17798670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FF350A9-96AB-C757-4711-AC0B8AB67D3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2EE86AD-891C-8230-5213-9DE160592C9F}"/>
              </a:ext>
            </a:extLst>
          </p:cNvPr>
          <p:cNvSpPr>
            <a:spLocks noGrp="1"/>
          </p:cNvSpPr>
          <p:nvPr>
            <p:ph type="dt" sz="half" idx="10"/>
          </p:nvPr>
        </p:nvSpPr>
        <p:spPr/>
        <p:txBody>
          <a:bodyPr/>
          <a:lstStyle/>
          <a:p>
            <a:fld id="{85836060-FD7B-4A3D-A5D5-D144B8A77D6F}" type="datetimeFigureOut">
              <a:rPr lang="zh-CN" altLang="en-US" smtClean="0"/>
              <a:t>2024-10-30</a:t>
            </a:fld>
            <a:endParaRPr lang="zh-CN" altLang="en-US"/>
          </a:p>
        </p:txBody>
      </p:sp>
      <p:sp>
        <p:nvSpPr>
          <p:cNvPr id="8" name="页脚占位符 7">
            <a:extLst>
              <a:ext uri="{FF2B5EF4-FFF2-40B4-BE49-F238E27FC236}">
                <a16:creationId xmlns:a16="http://schemas.microsoft.com/office/drawing/2014/main" id="{979C5183-B278-E23C-55BD-DAAE312D621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9250167-FF5C-98B4-E3B1-F3D622A81CA9}"/>
              </a:ext>
            </a:extLst>
          </p:cNvPr>
          <p:cNvSpPr>
            <a:spLocks noGrp="1"/>
          </p:cNvSpPr>
          <p:nvPr>
            <p:ph type="sldNum" sz="quarter" idx="12"/>
          </p:nvPr>
        </p:nvSpPr>
        <p:spPr/>
        <p:txBody>
          <a:bodyPr/>
          <a:lstStyle/>
          <a:p>
            <a:fld id="{1DEE8273-C09E-46C0-A104-746053F12DDF}" type="slidenum">
              <a:rPr lang="zh-CN" altLang="en-US" smtClean="0"/>
              <a:t>‹#›</a:t>
            </a:fld>
            <a:endParaRPr lang="zh-CN" altLang="en-US"/>
          </a:p>
        </p:txBody>
      </p:sp>
    </p:spTree>
    <p:extLst>
      <p:ext uri="{BB962C8B-B14F-4D97-AF65-F5344CB8AC3E}">
        <p14:creationId xmlns:p14="http://schemas.microsoft.com/office/powerpoint/2010/main" val="1920837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9B48A5-BF8D-1A67-1891-C2B46E78770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3839064-6399-FF31-3981-ED1B3957AE23}"/>
              </a:ext>
            </a:extLst>
          </p:cNvPr>
          <p:cNvSpPr>
            <a:spLocks noGrp="1"/>
          </p:cNvSpPr>
          <p:nvPr>
            <p:ph type="dt" sz="half" idx="10"/>
          </p:nvPr>
        </p:nvSpPr>
        <p:spPr/>
        <p:txBody>
          <a:bodyPr/>
          <a:lstStyle/>
          <a:p>
            <a:fld id="{85836060-FD7B-4A3D-A5D5-D144B8A77D6F}" type="datetimeFigureOut">
              <a:rPr lang="zh-CN" altLang="en-US" smtClean="0"/>
              <a:t>2024-10-30</a:t>
            </a:fld>
            <a:endParaRPr lang="zh-CN" altLang="en-US"/>
          </a:p>
        </p:txBody>
      </p:sp>
      <p:sp>
        <p:nvSpPr>
          <p:cNvPr id="4" name="页脚占位符 3">
            <a:extLst>
              <a:ext uri="{FF2B5EF4-FFF2-40B4-BE49-F238E27FC236}">
                <a16:creationId xmlns:a16="http://schemas.microsoft.com/office/drawing/2014/main" id="{C81E1FF0-A3B1-D9AB-FF96-11DA1C26C1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B23E4E4-2FCE-A322-DBBD-500C49FA4A95}"/>
              </a:ext>
            </a:extLst>
          </p:cNvPr>
          <p:cNvSpPr>
            <a:spLocks noGrp="1"/>
          </p:cNvSpPr>
          <p:nvPr>
            <p:ph type="sldNum" sz="quarter" idx="12"/>
          </p:nvPr>
        </p:nvSpPr>
        <p:spPr/>
        <p:txBody>
          <a:bodyPr/>
          <a:lstStyle/>
          <a:p>
            <a:fld id="{1DEE8273-C09E-46C0-A104-746053F12DDF}" type="slidenum">
              <a:rPr lang="zh-CN" altLang="en-US" smtClean="0"/>
              <a:t>‹#›</a:t>
            </a:fld>
            <a:endParaRPr lang="zh-CN" altLang="en-US"/>
          </a:p>
        </p:txBody>
      </p:sp>
    </p:spTree>
    <p:extLst>
      <p:ext uri="{BB962C8B-B14F-4D97-AF65-F5344CB8AC3E}">
        <p14:creationId xmlns:p14="http://schemas.microsoft.com/office/powerpoint/2010/main" val="892776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09FC350-C0A3-F251-76F0-C76A4B062024}"/>
              </a:ext>
            </a:extLst>
          </p:cNvPr>
          <p:cNvSpPr>
            <a:spLocks noGrp="1"/>
          </p:cNvSpPr>
          <p:nvPr>
            <p:ph type="dt" sz="half" idx="10"/>
          </p:nvPr>
        </p:nvSpPr>
        <p:spPr/>
        <p:txBody>
          <a:bodyPr/>
          <a:lstStyle/>
          <a:p>
            <a:fld id="{85836060-FD7B-4A3D-A5D5-D144B8A77D6F}" type="datetimeFigureOut">
              <a:rPr lang="zh-CN" altLang="en-US" smtClean="0"/>
              <a:t>2024-10-30</a:t>
            </a:fld>
            <a:endParaRPr lang="zh-CN" altLang="en-US"/>
          </a:p>
        </p:txBody>
      </p:sp>
      <p:sp>
        <p:nvSpPr>
          <p:cNvPr id="3" name="页脚占位符 2">
            <a:extLst>
              <a:ext uri="{FF2B5EF4-FFF2-40B4-BE49-F238E27FC236}">
                <a16:creationId xmlns:a16="http://schemas.microsoft.com/office/drawing/2014/main" id="{37AD1F25-01A2-5FA5-B8DA-829EE07F393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ADA6148-F435-2625-3E64-254D1B6729C7}"/>
              </a:ext>
            </a:extLst>
          </p:cNvPr>
          <p:cNvSpPr>
            <a:spLocks noGrp="1"/>
          </p:cNvSpPr>
          <p:nvPr>
            <p:ph type="sldNum" sz="quarter" idx="12"/>
          </p:nvPr>
        </p:nvSpPr>
        <p:spPr/>
        <p:txBody>
          <a:bodyPr/>
          <a:lstStyle/>
          <a:p>
            <a:fld id="{1DEE8273-C09E-46C0-A104-746053F12DDF}" type="slidenum">
              <a:rPr lang="zh-CN" altLang="en-US" smtClean="0"/>
              <a:t>‹#›</a:t>
            </a:fld>
            <a:endParaRPr lang="zh-CN" altLang="en-US"/>
          </a:p>
        </p:txBody>
      </p:sp>
    </p:spTree>
    <p:extLst>
      <p:ext uri="{BB962C8B-B14F-4D97-AF65-F5344CB8AC3E}">
        <p14:creationId xmlns:p14="http://schemas.microsoft.com/office/powerpoint/2010/main" val="165423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B5FBB-ACDD-95FD-E79F-3B8E6191E39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E3C19AA-570C-2AF3-050E-CF9BE29540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40D3A23-4AF3-E8CC-BB97-ECE19AB4B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967554B-9C7C-5740-E957-9260F1A75388}"/>
              </a:ext>
            </a:extLst>
          </p:cNvPr>
          <p:cNvSpPr>
            <a:spLocks noGrp="1"/>
          </p:cNvSpPr>
          <p:nvPr>
            <p:ph type="dt" sz="half" idx="10"/>
          </p:nvPr>
        </p:nvSpPr>
        <p:spPr/>
        <p:txBody>
          <a:bodyPr/>
          <a:lstStyle/>
          <a:p>
            <a:fld id="{85836060-FD7B-4A3D-A5D5-D144B8A77D6F}" type="datetimeFigureOut">
              <a:rPr lang="zh-CN" altLang="en-US" smtClean="0"/>
              <a:t>2024-10-30</a:t>
            </a:fld>
            <a:endParaRPr lang="zh-CN" altLang="en-US"/>
          </a:p>
        </p:txBody>
      </p:sp>
      <p:sp>
        <p:nvSpPr>
          <p:cNvPr id="6" name="页脚占位符 5">
            <a:extLst>
              <a:ext uri="{FF2B5EF4-FFF2-40B4-BE49-F238E27FC236}">
                <a16:creationId xmlns:a16="http://schemas.microsoft.com/office/drawing/2014/main" id="{571B4DDE-50F6-695F-669A-FD46950A36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ECBC5A-F0DB-A826-3682-0D172D241A33}"/>
              </a:ext>
            </a:extLst>
          </p:cNvPr>
          <p:cNvSpPr>
            <a:spLocks noGrp="1"/>
          </p:cNvSpPr>
          <p:nvPr>
            <p:ph type="sldNum" sz="quarter" idx="12"/>
          </p:nvPr>
        </p:nvSpPr>
        <p:spPr/>
        <p:txBody>
          <a:bodyPr/>
          <a:lstStyle/>
          <a:p>
            <a:fld id="{1DEE8273-C09E-46C0-A104-746053F12DDF}" type="slidenum">
              <a:rPr lang="zh-CN" altLang="en-US" smtClean="0"/>
              <a:t>‹#›</a:t>
            </a:fld>
            <a:endParaRPr lang="zh-CN" altLang="en-US"/>
          </a:p>
        </p:txBody>
      </p:sp>
    </p:spTree>
    <p:extLst>
      <p:ext uri="{BB962C8B-B14F-4D97-AF65-F5344CB8AC3E}">
        <p14:creationId xmlns:p14="http://schemas.microsoft.com/office/powerpoint/2010/main" val="219071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17BF40-E633-6EE7-6A0B-230AD092FD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FA9F321-47B7-D9FD-3B77-E0AFAC800E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0E21208-ADB8-6E74-E0A5-F4BE7EE07F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26F5E3-F2AC-2D5D-0547-916CA40BB58B}"/>
              </a:ext>
            </a:extLst>
          </p:cNvPr>
          <p:cNvSpPr>
            <a:spLocks noGrp="1"/>
          </p:cNvSpPr>
          <p:nvPr>
            <p:ph type="dt" sz="half" idx="10"/>
          </p:nvPr>
        </p:nvSpPr>
        <p:spPr/>
        <p:txBody>
          <a:bodyPr/>
          <a:lstStyle/>
          <a:p>
            <a:fld id="{85836060-FD7B-4A3D-A5D5-D144B8A77D6F}" type="datetimeFigureOut">
              <a:rPr lang="zh-CN" altLang="en-US" smtClean="0"/>
              <a:t>2024-10-30</a:t>
            </a:fld>
            <a:endParaRPr lang="zh-CN" altLang="en-US"/>
          </a:p>
        </p:txBody>
      </p:sp>
      <p:sp>
        <p:nvSpPr>
          <p:cNvPr id="6" name="页脚占位符 5">
            <a:extLst>
              <a:ext uri="{FF2B5EF4-FFF2-40B4-BE49-F238E27FC236}">
                <a16:creationId xmlns:a16="http://schemas.microsoft.com/office/drawing/2014/main" id="{339DE441-516B-0247-A747-307B0CEA15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542872-F805-A540-AE2B-F77A0FA965B4}"/>
              </a:ext>
            </a:extLst>
          </p:cNvPr>
          <p:cNvSpPr>
            <a:spLocks noGrp="1"/>
          </p:cNvSpPr>
          <p:nvPr>
            <p:ph type="sldNum" sz="quarter" idx="12"/>
          </p:nvPr>
        </p:nvSpPr>
        <p:spPr/>
        <p:txBody>
          <a:bodyPr/>
          <a:lstStyle/>
          <a:p>
            <a:fld id="{1DEE8273-C09E-46C0-A104-746053F12DDF}" type="slidenum">
              <a:rPr lang="zh-CN" altLang="en-US" smtClean="0"/>
              <a:t>‹#›</a:t>
            </a:fld>
            <a:endParaRPr lang="zh-CN" altLang="en-US"/>
          </a:p>
        </p:txBody>
      </p:sp>
    </p:spTree>
    <p:extLst>
      <p:ext uri="{BB962C8B-B14F-4D97-AF65-F5344CB8AC3E}">
        <p14:creationId xmlns:p14="http://schemas.microsoft.com/office/powerpoint/2010/main" val="2345196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1467BF7-FF17-0045-87CD-4A067D8E5A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0550918-594F-FDD8-EDEF-8873F9350E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F172BC-9162-A9B1-0E26-2BEDC853C4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836060-FD7B-4A3D-A5D5-D144B8A77D6F}" type="datetimeFigureOut">
              <a:rPr lang="zh-CN" altLang="en-US" smtClean="0"/>
              <a:t>2024-10-30</a:t>
            </a:fld>
            <a:endParaRPr lang="zh-CN" altLang="en-US"/>
          </a:p>
        </p:txBody>
      </p:sp>
      <p:sp>
        <p:nvSpPr>
          <p:cNvPr id="5" name="页脚占位符 4">
            <a:extLst>
              <a:ext uri="{FF2B5EF4-FFF2-40B4-BE49-F238E27FC236}">
                <a16:creationId xmlns:a16="http://schemas.microsoft.com/office/drawing/2014/main" id="{A6BE11D5-76FB-4900-A59D-37BF898EF2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52B4635-9007-EB8F-C1B8-3E76BDFBD9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EE8273-C09E-46C0-A104-746053F12DDF}" type="slidenum">
              <a:rPr lang="zh-CN" altLang="en-US" smtClean="0"/>
              <a:t>‹#›</a:t>
            </a:fld>
            <a:endParaRPr lang="zh-CN" altLang="en-US"/>
          </a:p>
        </p:txBody>
      </p:sp>
    </p:spTree>
    <p:extLst>
      <p:ext uri="{BB962C8B-B14F-4D97-AF65-F5344CB8AC3E}">
        <p14:creationId xmlns:p14="http://schemas.microsoft.com/office/powerpoint/2010/main" val="334376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87937CF-C19F-2A7D-799C-2D9471D23ACE}"/>
              </a:ext>
            </a:extLst>
          </p:cNvPr>
          <p:cNvSpPr txBox="1"/>
          <p:nvPr/>
        </p:nvSpPr>
        <p:spPr>
          <a:xfrm>
            <a:off x="110465" y="214793"/>
            <a:ext cx="2839239" cy="584775"/>
          </a:xfrm>
          <a:prstGeom prst="rect">
            <a:avLst/>
          </a:prstGeom>
          <a:noFill/>
        </p:spPr>
        <p:txBody>
          <a:bodyPr wrap="none" rtlCol="0">
            <a:spAutoFit/>
          </a:bodyPr>
          <a:lstStyle/>
          <a:p>
            <a:r>
              <a:rPr lang="en-US" altLang="zh-CN" sz="3200" b="1" dirty="0">
                <a:latin typeface="微软雅黑" panose="020B0503020204020204" pitchFamily="34" charset="-122"/>
                <a:ea typeface="微软雅黑" panose="020B0503020204020204" pitchFamily="34" charset="-122"/>
              </a:rPr>
              <a:t>1029</a:t>
            </a:r>
            <a:r>
              <a:rPr lang="zh-CN" altLang="en-US" sz="3200" b="1" dirty="0">
                <a:latin typeface="微软雅黑" panose="020B0503020204020204" pitchFamily="34" charset="-122"/>
                <a:ea typeface="微软雅黑" panose="020B0503020204020204" pitchFamily="34" charset="-122"/>
              </a:rPr>
              <a:t>讨论内容</a:t>
            </a:r>
          </a:p>
        </p:txBody>
      </p:sp>
      <p:sp>
        <p:nvSpPr>
          <p:cNvPr id="5" name="文本框 4">
            <a:extLst>
              <a:ext uri="{FF2B5EF4-FFF2-40B4-BE49-F238E27FC236}">
                <a16:creationId xmlns:a16="http://schemas.microsoft.com/office/drawing/2014/main" id="{2318605A-10EB-6AF7-B533-E9BF16805A6B}"/>
              </a:ext>
            </a:extLst>
          </p:cNvPr>
          <p:cNvSpPr txBox="1"/>
          <p:nvPr/>
        </p:nvSpPr>
        <p:spPr>
          <a:xfrm>
            <a:off x="218779" y="1141466"/>
            <a:ext cx="550240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用于数据收集的</a:t>
            </a:r>
            <a:r>
              <a:rPr lang="en-US" altLang="zh-CN" sz="2400" dirty="0" err="1">
                <a:latin typeface="微软雅黑" panose="020B0503020204020204" pitchFamily="34" charset="-122"/>
                <a:ea typeface="微软雅黑" panose="020B0503020204020204" pitchFamily="34" charset="-122"/>
              </a:rPr>
              <a:t>Vscode</a:t>
            </a:r>
            <a:r>
              <a:rPr lang="zh-CN" altLang="en-US" sz="2400" dirty="0">
                <a:latin typeface="微软雅黑" panose="020B0503020204020204" pitchFamily="34" charset="-122"/>
                <a:ea typeface="微软雅黑" panose="020B0503020204020204" pitchFamily="34" charset="-122"/>
              </a:rPr>
              <a:t>插件开发进度</a:t>
            </a:r>
          </a:p>
        </p:txBody>
      </p:sp>
      <p:sp>
        <p:nvSpPr>
          <p:cNvPr id="6" name="文本框 5">
            <a:extLst>
              <a:ext uri="{FF2B5EF4-FFF2-40B4-BE49-F238E27FC236}">
                <a16:creationId xmlns:a16="http://schemas.microsoft.com/office/drawing/2014/main" id="{C9E875CD-375D-C488-C504-66BAE43815A8}"/>
              </a:ext>
            </a:extLst>
          </p:cNvPr>
          <p:cNvSpPr txBox="1"/>
          <p:nvPr/>
        </p:nvSpPr>
        <p:spPr>
          <a:xfrm>
            <a:off x="284630" y="5485701"/>
            <a:ext cx="5067413"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计划：预测模型实验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数据集构建</a:t>
            </a:r>
          </a:p>
        </p:txBody>
      </p:sp>
      <p:sp>
        <p:nvSpPr>
          <p:cNvPr id="7" name="文本框 6">
            <a:extLst>
              <a:ext uri="{FF2B5EF4-FFF2-40B4-BE49-F238E27FC236}">
                <a16:creationId xmlns:a16="http://schemas.microsoft.com/office/drawing/2014/main" id="{F67964F2-B693-648F-41D3-C735FFE798E8}"/>
              </a:ext>
            </a:extLst>
          </p:cNvPr>
          <p:cNvSpPr txBox="1"/>
          <p:nvPr/>
        </p:nvSpPr>
        <p:spPr>
          <a:xfrm>
            <a:off x="269322" y="3429000"/>
            <a:ext cx="5360763"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2. </a:t>
            </a:r>
            <a:r>
              <a:rPr lang="en-US" altLang="zh-CN" sz="2400" dirty="0" err="1">
                <a:latin typeface="微软雅黑" panose="020B0503020204020204" pitchFamily="34" charset="-122"/>
                <a:ea typeface="微软雅黑" panose="020B0503020204020204" pitchFamily="34" charset="-122"/>
              </a:rPr>
              <a:t>VirtualME</a:t>
            </a:r>
            <a:r>
              <a:rPr lang="zh-CN" altLang="en-US" sz="2400" dirty="0">
                <a:latin typeface="微软雅黑" panose="020B0503020204020204" pitchFamily="34" charset="-122"/>
                <a:ea typeface="微软雅黑" panose="020B0503020204020204" pitchFamily="34" charset="-122"/>
              </a:rPr>
              <a:t>意图预测的技术路线更新</a:t>
            </a:r>
          </a:p>
        </p:txBody>
      </p:sp>
    </p:spTree>
    <p:extLst>
      <p:ext uri="{BB962C8B-B14F-4D97-AF65-F5344CB8AC3E}">
        <p14:creationId xmlns:p14="http://schemas.microsoft.com/office/powerpoint/2010/main" val="4132926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D9E62-E941-6728-CFC3-18C1213480FB}"/>
            </a:ext>
          </a:extLst>
        </p:cNvPr>
        <p:cNvGrpSpPr/>
        <p:nvPr/>
      </p:nvGrpSpPr>
      <p:grpSpPr>
        <a:xfrm>
          <a:off x="0" y="0"/>
          <a:ext cx="0" cy="0"/>
          <a:chOff x="0" y="0"/>
          <a:chExt cx="0" cy="0"/>
        </a:xfrm>
      </p:grpSpPr>
      <p:pic>
        <p:nvPicPr>
          <p:cNvPr id="13" name="图片 12">
            <a:extLst>
              <a:ext uri="{FF2B5EF4-FFF2-40B4-BE49-F238E27FC236}">
                <a16:creationId xmlns:a16="http://schemas.microsoft.com/office/drawing/2014/main" id="{2B28EDD0-2B73-829C-2009-6779DE0496CE}"/>
              </a:ext>
            </a:extLst>
          </p:cNvPr>
          <p:cNvPicPr>
            <a:picLocks noChangeAspect="1"/>
          </p:cNvPicPr>
          <p:nvPr/>
        </p:nvPicPr>
        <p:blipFill>
          <a:blip r:embed="rId3">
            <a:extLst>
              <a:ext uri="{28A0092B-C50C-407E-A947-70E740481C1C}">
                <a14:useLocalDpi xmlns:a14="http://schemas.microsoft.com/office/drawing/2010/main" val="0"/>
              </a:ext>
            </a:extLst>
          </a:blip>
          <a:srcRect l="23779" b="16005"/>
          <a:stretch/>
        </p:blipFill>
        <p:spPr>
          <a:xfrm>
            <a:off x="6252423" y="2112149"/>
            <a:ext cx="5538540" cy="3051712"/>
          </a:xfrm>
          <a:prstGeom prst="rect">
            <a:avLst/>
          </a:prstGeom>
        </p:spPr>
      </p:pic>
      <p:sp>
        <p:nvSpPr>
          <p:cNvPr id="4" name="文本框 3">
            <a:extLst>
              <a:ext uri="{FF2B5EF4-FFF2-40B4-BE49-F238E27FC236}">
                <a16:creationId xmlns:a16="http://schemas.microsoft.com/office/drawing/2014/main" id="{8A0C97C0-23E5-7BA7-E016-DF6A07412C25}"/>
              </a:ext>
            </a:extLst>
          </p:cNvPr>
          <p:cNvSpPr txBox="1"/>
          <p:nvPr/>
        </p:nvSpPr>
        <p:spPr>
          <a:xfrm>
            <a:off x="157410" y="362078"/>
            <a:ext cx="3847528"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意图预测的技术路线更新</a:t>
            </a:r>
          </a:p>
        </p:txBody>
      </p:sp>
      <p:sp>
        <p:nvSpPr>
          <p:cNvPr id="5" name="矩形 4">
            <a:extLst>
              <a:ext uri="{FF2B5EF4-FFF2-40B4-BE49-F238E27FC236}">
                <a16:creationId xmlns:a16="http://schemas.microsoft.com/office/drawing/2014/main" id="{B3B0E761-61FB-03F5-C379-34337AEA8404}"/>
              </a:ext>
            </a:extLst>
          </p:cNvPr>
          <p:cNvSpPr/>
          <p:nvPr/>
        </p:nvSpPr>
        <p:spPr>
          <a:xfrm>
            <a:off x="1735723" y="1096467"/>
            <a:ext cx="2522271" cy="490953"/>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动作序列预处理</a:t>
            </a:r>
          </a:p>
        </p:txBody>
      </p:sp>
      <p:sp>
        <p:nvSpPr>
          <p:cNvPr id="6" name="矩形 5">
            <a:extLst>
              <a:ext uri="{FF2B5EF4-FFF2-40B4-BE49-F238E27FC236}">
                <a16:creationId xmlns:a16="http://schemas.microsoft.com/office/drawing/2014/main" id="{4F71CFA0-8C19-A674-E928-BE12F0099667}"/>
              </a:ext>
            </a:extLst>
          </p:cNvPr>
          <p:cNvSpPr/>
          <p:nvPr/>
        </p:nvSpPr>
        <p:spPr>
          <a:xfrm>
            <a:off x="1735723" y="2091668"/>
            <a:ext cx="2522271" cy="490953"/>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模式识别</a:t>
            </a:r>
          </a:p>
        </p:txBody>
      </p:sp>
      <p:cxnSp>
        <p:nvCxnSpPr>
          <p:cNvPr id="8" name="直接箭头连接符 7">
            <a:extLst>
              <a:ext uri="{FF2B5EF4-FFF2-40B4-BE49-F238E27FC236}">
                <a16:creationId xmlns:a16="http://schemas.microsoft.com/office/drawing/2014/main" id="{E98037CF-91D2-9B3F-D94E-3AE26E7B048B}"/>
              </a:ext>
            </a:extLst>
          </p:cNvPr>
          <p:cNvCxnSpPr>
            <a:stCxn id="5" idx="2"/>
            <a:endCxn id="6" idx="0"/>
          </p:cNvCxnSpPr>
          <p:nvPr/>
        </p:nvCxnSpPr>
        <p:spPr>
          <a:xfrm>
            <a:off x="2996859" y="1587420"/>
            <a:ext cx="0" cy="5042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61D41A86-1014-94DB-B531-F6F4C429144B}"/>
              </a:ext>
            </a:extLst>
          </p:cNvPr>
          <p:cNvSpPr/>
          <p:nvPr/>
        </p:nvSpPr>
        <p:spPr>
          <a:xfrm>
            <a:off x="218884" y="3250521"/>
            <a:ext cx="1738792" cy="2002676"/>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1</a:t>
            </a:r>
          </a:p>
          <a:p>
            <a:pPr algn="ctr"/>
            <a:r>
              <a:rPr lang="zh-CN" altLang="en-US" sz="2000" dirty="0">
                <a:solidFill>
                  <a:schemeClr val="tx1"/>
                </a:solidFill>
                <a:latin typeface="微软雅黑" panose="020B0503020204020204" pitchFamily="34" charset="-122"/>
                <a:ea typeface="微软雅黑" panose="020B0503020204020204" pitchFamily="34" charset="-122"/>
              </a:rPr>
              <a:t>基于</a:t>
            </a:r>
            <a:r>
              <a:rPr lang="zh-CN" altLang="en-US" sz="2000">
                <a:solidFill>
                  <a:schemeClr val="tx1"/>
                </a:solidFill>
                <a:latin typeface="微软雅黑" panose="020B0503020204020204" pitchFamily="34" charset="-122"/>
                <a:ea typeface="微软雅黑" panose="020B0503020204020204" pitchFamily="34" charset="-122"/>
              </a:rPr>
              <a:t>统计的</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最近操作列举</a:t>
            </a:r>
          </a:p>
        </p:txBody>
      </p:sp>
      <p:sp>
        <p:nvSpPr>
          <p:cNvPr id="10" name="矩形 9">
            <a:extLst>
              <a:ext uri="{FF2B5EF4-FFF2-40B4-BE49-F238E27FC236}">
                <a16:creationId xmlns:a16="http://schemas.microsoft.com/office/drawing/2014/main" id="{89D0AF2A-BB8D-EF92-8DF2-5597D38C137F}"/>
              </a:ext>
            </a:extLst>
          </p:cNvPr>
          <p:cNvSpPr/>
          <p:nvPr/>
        </p:nvSpPr>
        <p:spPr>
          <a:xfrm>
            <a:off x="2090379" y="3259728"/>
            <a:ext cx="1738792" cy="2002676"/>
          </a:xfrm>
          <a:prstGeom prst="rect">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2</a:t>
            </a:r>
          </a:p>
          <a:p>
            <a:pPr algn="ctr"/>
            <a:r>
              <a:rPr lang="zh-CN" altLang="en-US" sz="2000" dirty="0">
                <a:solidFill>
                  <a:schemeClr val="tx1"/>
                </a:solidFill>
                <a:latin typeface="微软雅黑" panose="020B0503020204020204" pitchFamily="34" charset="-122"/>
                <a:ea typeface="微软雅黑" panose="020B0503020204020204" pitchFamily="34" charset="-122"/>
              </a:rPr>
              <a:t>调用</a:t>
            </a:r>
            <a:r>
              <a:rPr lang="zh-CN" altLang="en-US" sz="2000">
                <a:solidFill>
                  <a:schemeClr val="tx1"/>
                </a:solidFill>
                <a:latin typeface="微软雅黑" panose="020B0503020204020204" pitchFamily="34" charset="-122"/>
                <a:ea typeface="微软雅黑" panose="020B0503020204020204" pitchFamily="34" charset="-122"/>
              </a:rPr>
              <a:t>代码检索</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关联件列举</a:t>
            </a:r>
          </a:p>
        </p:txBody>
      </p:sp>
      <p:sp>
        <p:nvSpPr>
          <p:cNvPr id="11" name="矩形 10">
            <a:extLst>
              <a:ext uri="{FF2B5EF4-FFF2-40B4-BE49-F238E27FC236}">
                <a16:creationId xmlns:a16="http://schemas.microsoft.com/office/drawing/2014/main" id="{254A09A7-5190-C940-2F33-310C174072E0}"/>
              </a:ext>
            </a:extLst>
          </p:cNvPr>
          <p:cNvSpPr/>
          <p:nvPr/>
        </p:nvSpPr>
        <p:spPr>
          <a:xfrm>
            <a:off x="4004938" y="3250521"/>
            <a:ext cx="1738793" cy="2002676"/>
          </a:xfrm>
          <a:prstGeom prst="rect">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3</a:t>
            </a:r>
          </a:p>
          <a:p>
            <a:pPr algn="ctr"/>
            <a:r>
              <a:rPr lang="zh-CN" altLang="en-US" sz="2000" dirty="0">
                <a:solidFill>
                  <a:schemeClr val="tx1"/>
                </a:solidFill>
                <a:latin typeface="微软雅黑" panose="020B0503020204020204" pitchFamily="34" charset="-122"/>
                <a:ea typeface="微软雅黑" panose="020B0503020204020204" pitchFamily="34" charset="-122"/>
              </a:rPr>
              <a:t>基于机器学习</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操作预测</a:t>
            </a:r>
          </a:p>
        </p:txBody>
      </p:sp>
      <p:sp>
        <p:nvSpPr>
          <p:cNvPr id="12" name="左大括号 11">
            <a:extLst>
              <a:ext uri="{FF2B5EF4-FFF2-40B4-BE49-F238E27FC236}">
                <a16:creationId xmlns:a16="http://schemas.microsoft.com/office/drawing/2014/main" id="{D6F8872D-194A-A927-B1EE-ACA1BF8B21F5}"/>
              </a:ext>
            </a:extLst>
          </p:cNvPr>
          <p:cNvSpPr/>
          <p:nvPr/>
        </p:nvSpPr>
        <p:spPr>
          <a:xfrm rot="5400000">
            <a:off x="2766724" y="1218696"/>
            <a:ext cx="460268" cy="338757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11D66EFA-4326-A1A4-D763-54AAC3EF4244}"/>
              </a:ext>
            </a:extLst>
          </p:cNvPr>
          <p:cNvSpPr/>
          <p:nvPr/>
        </p:nvSpPr>
        <p:spPr>
          <a:xfrm>
            <a:off x="1669240" y="5888368"/>
            <a:ext cx="2522271" cy="490953"/>
          </a:xfrm>
          <a:prstGeom prst="rect">
            <a:avLst/>
          </a:prstGeom>
          <a:noFill/>
          <a:ln w="19050" cap="flat" cmpd="sng" algn="ctr">
            <a:solidFill>
              <a:srgbClr val="FF0000"/>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答案整合</a:t>
            </a:r>
          </a:p>
        </p:txBody>
      </p:sp>
      <p:sp>
        <p:nvSpPr>
          <p:cNvPr id="15" name="左大括号 14">
            <a:extLst>
              <a:ext uri="{FF2B5EF4-FFF2-40B4-BE49-F238E27FC236}">
                <a16:creationId xmlns:a16="http://schemas.microsoft.com/office/drawing/2014/main" id="{4CC38709-071B-47C7-111B-765DF027BA5B}"/>
              </a:ext>
            </a:extLst>
          </p:cNvPr>
          <p:cNvSpPr/>
          <p:nvPr/>
        </p:nvSpPr>
        <p:spPr>
          <a:xfrm rot="16200000">
            <a:off x="2717629" y="3897447"/>
            <a:ext cx="460268" cy="338757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C4464A5-1069-11E4-53F7-5B4A6F128016}"/>
              </a:ext>
            </a:extLst>
          </p:cNvPr>
          <p:cNvSpPr txBox="1"/>
          <p:nvPr/>
        </p:nvSpPr>
        <p:spPr>
          <a:xfrm>
            <a:off x="6218338" y="238967"/>
            <a:ext cx="5816252" cy="1938992"/>
          </a:xfrm>
          <a:prstGeom prst="rect">
            <a:avLst/>
          </a:prstGeom>
          <a:noFill/>
        </p:spPr>
        <p:txBody>
          <a:bodyPr wrap="square" rtlCol="0">
            <a:spAutoFit/>
          </a:bodyPr>
          <a:lstStyle/>
          <a:p>
            <a:pPr algn="just"/>
            <a:r>
              <a:rPr lang="zh-CN" altLang="en-US" sz="2000" dirty="0">
                <a:latin typeface="微软雅黑" panose="020B0503020204020204" pitchFamily="34" charset="-122"/>
                <a:ea typeface="微软雅黑" panose="020B0503020204020204" pitchFamily="34" charset="-122"/>
              </a:rPr>
              <a:t>根据</a:t>
            </a:r>
            <a:r>
              <a:rPr lang="en-US" altLang="zh-CN" sz="2000" dirty="0">
                <a:latin typeface="微软雅黑" panose="020B0503020204020204" pitchFamily="34" charset="-122"/>
                <a:ea typeface="微软雅黑" panose="020B0503020204020204" pitchFamily="34" charset="-122"/>
              </a:rPr>
              <a:t>MSR2018</a:t>
            </a:r>
            <a:r>
              <a:rPr lang="zh-CN" altLang="en-US" sz="2000" dirty="0">
                <a:latin typeface="微软雅黑" panose="020B0503020204020204" pitchFamily="34" charset="-122"/>
                <a:ea typeface="微软雅黑" panose="020B0503020204020204" pitchFamily="34" charset="-122"/>
              </a:rPr>
              <a:t>观察，在操作件维度，</a:t>
            </a:r>
            <a:r>
              <a:rPr lang="en-US" altLang="zh-CN" sz="2000" dirty="0">
                <a:latin typeface="微软雅黑" panose="020B0503020204020204" pitchFamily="34" charset="-122"/>
                <a:ea typeface="微软雅黑" panose="020B0503020204020204" pitchFamily="34" charset="-122"/>
              </a:rPr>
              <a:t>60%</a:t>
            </a:r>
            <a:r>
              <a:rPr lang="zh-CN" altLang="en-US" sz="2000" dirty="0">
                <a:latin typeface="微软雅黑" panose="020B0503020204020204" pitchFamily="34" charset="-122"/>
                <a:ea typeface="微软雅黑" panose="020B0503020204020204" pitchFamily="34" charset="-122"/>
              </a:rPr>
              <a:t>的序列只需要用到方式</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gn="just"/>
            <a:r>
              <a:rPr lang="zh-CN" altLang="en-US" sz="2000" dirty="0">
                <a:latin typeface="微软雅黑" panose="020B0503020204020204" pitchFamily="34" charset="-122"/>
                <a:ea typeface="微软雅黑" panose="020B0503020204020204" pitchFamily="34" charset="-122"/>
              </a:rPr>
              <a:t>需要做好</a:t>
            </a:r>
            <a:r>
              <a:rPr lang="zh-CN" altLang="en-US" sz="2000" b="1" dirty="0">
                <a:latin typeface="微软雅黑" panose="020B0503020204020204" pitchFamily="34" charset="-122"/>
                <a:ea typeface="微软雅黑" panose="020B0503020204020204" pitchFamily="34" charset="-122"/>
              </a:rPr>
              <a:t>模式识别和拆分</a:t>
            </a:r>
            <a:r>
              <a:rPr lang="zh-CN" altLang="en-US" sz="2000" dirty="0">
                <a:latin typeface="微软雅黑" panose="020B0503020204020204" pitchFamily="34" charset="-122"/>
                <a:ea typeface="微软雅黑" panose="020B0503020204020204" pitchFamily="34" charset="-122"/>
              </a:rPr>
              <a:t>，把一段连续动作里不同意义的序列分开来分析</a:t>
            </a:r>
            <a:endParaRPr lang="en-US" altLang="zh-CN" sz="2000" dirty="0">
              <a:latin typeface="微软雅黑" panose="020B0503020204020204" pitchFamily="34" charset="-122"/>
              <a:ea typeface="微软雅黑" panose="020B0503020204020204" pitchFamily="34" charset="-122"/>
            </a:endParaRPr>
          </a:p>
          <a:p>
            <a:pPr algn="just"/>
            <a:r>
              <a:rPr lang="zh-CN" altLang="en-US" sz="2000" dirty="0">
                <a:latin typeface="微软雅黑" panose="020B0503020204020204" pitchFamily="34" charset="-122"/>
                <a:ea typeface="微软雅黑" panose="020B0503020204020204" pitchFamily="34" charset="-122"/>
              </a:rPr>
              <a:t>还有复杂的序列需要同时整合不同方式的答案，例如</a:t>
            </a:r>
            <a:endParaRPr lang="en-US" altLang="zh-CN" sz="2000" dirty="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2EF7C1B9-A1E9-F6F4-E55A-FA0DAB9E6439}"/>
              </a:ext>
            </a:extLst>
          </p:cNvPr>
          <p:cNvSpPr/>
          <p:nvPr/>
        </p:nvSpPr>
        <p:spPr>
          <a:xfrm>
            <a:off x="7114524" y="3175018"/>
            <a:ext cx="1589461" cy="1520413"/>
          </a:xfrm>
          <a:prstGeom prst="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6025CEC0-F11A-A568-74B6-42A259A2AC1A}"/>
              </a:ext>
            </a:extLst>
          </p:cNvPr>
          <p:cNvSpPr txBox="1"/>
          <p:nvPr/>
        </p:nvSpPr>
        <p:spPr>
          <a:xfrm>
            <a:off x="6616440" y="6056155"/>
            <a:ext cx="4339650" cy="646331"/>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既有振荡，也有非时序因素例如依赖关系</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更适合整合方式</a:t>
            </a:r>
            <a:r>
              <a:rPr lang="en-US" altLang="zh-CN" dirty="0">
                <a:latin typeface="微软雅黑" panose="020B0503020204020204" pitchFamily="34" charset="-122"/>
                <a:ea typeface="微软雅黑" panose="020B0503020204020204" pitchFamily="34" charset="-122"/>
              </a:rPr>
              <a:t>1+2+3</a:t>
            </a:r>
            <a:endParaRPr lang="zh-CN" altLang="en-US"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60046240-DA41-0622-5B0B-8EFA14D56D9E}"/>
              </a:ext>
            </a:extLst>
          </p:cNvPr>
          <p:cNvSpPr txBox="1"/>
          <p:nvPr/>
        </p:nvSpPr>
        <p:spPr>
          <a:xfrm>
            <a:off x="9974509" y="5528138"/>
            <a:ext cx="1935145"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该</a:t>
            </a:r>
            <a:r>
              <a:rPr lang="zh-CN" altLang="en-US">
                <a:latin typeface="微软雅黑" panose="020B0503020204020204" pitchFamily="34" charset="-122"/>
                <a:ea typeface="微软雅黑" panose="020B0503020204020204" pitchFamily="34" charset="-122"/>
              </a:rPr>
              <a:t>段方式</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更合适</a:t>
            </a:r>
          </a:p>
        </p:txBody>
      </p:sp>
      <p:cxnSp>
        <p:nvCxnSpPr>
          <p:cNvPr id="23" name="直接箭头连接符 22">
            <a:extLst>
              <a:ext uri="{FF2B5EF4-FFF2-40B4-BE49-F238E27FC236}">
                <a16:creationId xmlns:a16="http://schemas.microsoft.com/office/drawing/2014/main" id="{8086AAC0-099C-2223-CAC7-FF908916908C}"/>
              </a:ext>
            </a:extLst>
          </p:cNvPr>
          <p:cNvCxnSpPr>
            <a:cxnSpLocks/>
          </p:cNvCxnSpPr>
          <p:nvPr/>
        </p:nvCxnSpPr>
        <p:spPr>
          <a:xfrm flipH="1">
            <a:off x="7899399" y="4675231"/>
            <a:ext cx="260819" cy="13369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直接箭头连接符 23">
            <a:extLst>
              <a:ext uri="{FF2B5EF4-FFF2-40B4-BE49-F238E27FC236}">
                <a16:creationId xmlns:a16="http://schemas.microsoft.com/office/drawing/2014/main" id="{0D701BEE-BC44-3859-41E6-E95D9D7F4D04}"/>
              </a:ext>
            </a:extLst>
          </p:cNvPr>
          <p:cNvCxnSpPr>
            <a:cxnSpLocks/>
          </p:cNvCxnSpPr>
          <p:nvPr/>
        </p:nvCxnSpPr>
        <p:spPr>
          <a:xfrm flipH="1">
            <a:off x="10598834" y="4819650"/>
            <a:ext cx="202516" cy="70848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9" name="矩形 18">
            <a:extLst>
              <a:ext uri="{FF2B5EF4-FFF2-40B4-BE49-F238E27FC236}">
                <a16:creationId xmlns:a16="http://schemas.microsoft.com/office/drawing/2014/main" id="{F2C14321-4272-ED44-4878-CAAFFA524A66}"/>
              </a:ext>
            </a:extLst>
          </p:cNvPr>
          <p:cNvSpPr/>
          <p:nvPr/>
        </p:nvSpPr>
        <p:spPr>
          <a:xfrm>
            <a:off x="10598834" y="4147302"/>
            <a:ext cx="956986" cy="606031"/>
          </a:xfrm>
          <a:prstGeom prst="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extLst>
      <p:ext uri="{BB962C8B-B14F-4D97-AF65-F5344CB8AC3E}">
        <p14:creationId xmlns:p14="http://schemas.microsoft.com/office/powerpoint/2010/main" val="1527601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8B5CB-DBDC-DAD0-CCBF-55D4DB159BFE}"/>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375BDC9C-6CA9-3C8A-7845-435D9E1020CC}"/>
              </a:ext>
            </a:extLst>
          </p:cNvPr>
          <p:cNvSpPr txBox="1"/>
          <p:nvPr/>
        </p:nvSpPr>
        <p:spPr>
          <a:xfrm>
            <a:off x="157410" y="362078"/>
            <a:ext cx="4389343"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计划：模型实验</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数据集构建</a:t>
            </a:r>
          </a:p>
        </p:txBody>
      </p:sp>
      <p:sp>
        <p:nvSpPr>
          <p:cNvPr id="2" name="文本框 1">
            <a:extLst>
              <a:ext uri="{FF2B5EF4-FFF2-40B4-BE49-F238E27FC236}">
                <a16:creationId xmlns:a16="http://schemas.microsoft.com/office/drawing/2014/main" id="{3A16F35D-346C-CA7D-6203-974B58B3762D}"/>
              </a:ext>
            </a:extLst>
          </p:cNvPr>
          <p:cNvSpPr txBox="1"/>
          <p:nvPr/>
        </p:nvSpPr>
        <p:spPr>
          <a:xfrm>
            <a:off x="222597" y="994617"/>
            <a:ext cx="5619055" cy="5632311"/>
          </a:xfrm>
          <a:prstGeom prst="rect">
            <a:avLst/>
          </a:prstGeom>
          <a:noFill/>
        </p:spPr>
        <p:txBody>
          <a:bodyPr wrap="square" rtlCol="0">
            <a:spAutoFit/>
          </a:bodyPr>
          <a:lstStyle/>
          <a:p>
            <a:pPr algn="just"/>
            <a:r>
              <a:rPr lang="zh-CN" altLang="en-US" sz="2000" dirty="0">
                <a:latin typeface="微软雅黑" panose="020B0503020204020204" pitchFamily="34" charset="-122"/>
                <a:ea typeface="微软雅黑" panose="020B0503020204020204" pitchFamily="34" charset="-122"/>
              </a:rPr>
              <a:t>模型实验：</a:t>
            </a:r>
            <a:endParaRPr lang="en-US" altLang="zh-CN" sz="2000" dirty="0">
              <a:latin typeface="微软雅黑" panose="020B0503020204020204" pitchFamily="34" charset="-122"/>
              <a:ea typeface="微软雅黑" panose="020B0503020204020204" pitchFamily="34" charset="-122"/>
            </a:endParaRPr>
          </a:p>
          <a:p>
            <a:pPr algn="just"/>
            <a:r>
              <a:rPr lang="zh-CN" altLang="en-US" sz="2000" dirty="0">
                <a:latin typeface="微软雅黑" panose="020B0503020204020204" pitchFamily="34" charset="-122"/>
                <a:ea typeface="微软雅黑" panose="020B0503020204020204" pitchFamily="34" charset="-122"/>
              </a:rPr>
              <a:t>在</a:t>
            </a:r>
            <a:r>
              <a:rPr lang="en-US" altLang="zh-CN" sz="2000" dirty="0">
                <a:latin typeface="微软雅黑" panose="020B0503020204020204" pitchFamily="34" charset="-122"/>
                <a:ea typeface="微软雅黑" panose="020B0503020204020204" pitchFamily="34" charset="-122"/>
              </a:rPr>
              <a:t>MSR2018</a:t>
            </a:r>
            <a:r>
              <a:rPr lang="zh-CN" altLang="en-US" sz="2000" dirty="0">
                <a:latin typeface="微软雅黑" panose="020B0503020204020204" pitchFamily="34" charset="-122"/>
                <a:ea typeface="微软雅黑" panose="020B0503020204020204" pitchFamily="34" charset="-122"/>
              </a:rPr>
              <a:t>数据集上尝试各类时序预测模型的效果。</a:t>
            </a:r>
            <a:endParaRPr lang="en-US" altLang="zh-CN" sz="2000" dirty="0">
              <a:latin typeface="微软雅黑" panose="020B0503020204020204" pitchFamily="34" charset="-122"/>
              <a:ea typeface="微软雅黑" panose="020B0503020204020204" pitchFamily="34" charset="-122"/>
            </a:endParaRPr>
          </a:p>
          <a:p>
            <a:pPr algn="just"/>
            <a:r>
              <a:rPr lang="zh-CN" altLang="en-US" sz="2000" dirty="0">
                <a:latin typeface="微软雅黑" panose="020B0503020204020204" pitchFamily="34" charset="-122"/>
                <a:ea typeface="微软雅黑" panose="020B0503020204020204" pitchFamily="34" charset="-122"/>
              </a:rPr>
              <a:t>尝试了</a:t>
            </a:r>
            <a:r>
              <a:rPr lang="en-US" altLang="zh-CN" sz="2000" b="1" dirty="0">
                <a:latin typeface="微软雅黑" panose="020B0503020204020204" pitchFamily="34" charset="-122"/>
                <a:ea typeface="微软雅黑" panose="020B0503020204020204" pitchFamily="34" charset="-122"/>
              </a:rPr>
              <a:t>HMM</a:t>
            </a:r>
            <a:r>
              <a:rPr lang="zh-CN" altLang="en-US" sz="2000" dirty="0">
                <a:latin typeface="微软雅黑" panose="020B0503020204020204" pitchFamily="34" charset="-122"/>
                <a:ea typeface="微软雅黑" panose="020B0503020204020204" pitchFamily="34" charset="-122"/>
              </a:rPr>
              <a:t>，初步发现准确率与是否收敛跟投喂的序列有没有明显特征有很大关系，所以要做好模式识别和预处理，把最近的最有意义的序列拆出来。</a:t>
            </a:r>
            <a:endParaRPr lang="en-US" altLang="zh-CN" sz="2000" dirty="0">
              <a:latin typeface="微软雅黑" panose="020B0503020204020204" pitchFamily="34" charset="-122"/>
              <a:ea typeface="微软雅黑" panose="020B0503020204020204" pitchFamily="34" charset="-122"/>
            </a:endParaRPr>
          </a:p>
          <a:p>
            <a:pPr algn="just"/>
            <a:endParaRPr lang="en-US" altLang="zh-CN" sz="2000" dirty="0">
              <a:latin typeface="微软雅黑" panose="020B0503020204020204" pitchFamily="34" charset="-122"/>
              <a:ea typeface="微软雅黑" panose="020B0503020204020204" pitchFamily="34" charset="-122"/>
            </a:endParaRPr>
          </a:p>
          <a:p>
            <a:pPr algn="just"/>
            <a:r>
              <a:rPr lang="zh-CN" altLang="en-US" sz="2000" dirty="0">
                <a:latin typeface="微软雅黑" panose="020B0503020204020204" pitchFamily="34" charset="-122"/>
                <a:ea typeface="微软雅黑" panose="020B0503020204020204" pitchFamily="34" charset="-122"/>
              </a:rPr>
              <a:t>正在尝试</a:t>
            </a:r>
            <a:r>
              <a:rPr lang="en-US" altLang="zh-CN" sz="2000" b="1" dirty="0">
                <a:latin typeface="微软雅黑" panose="020B0503020204020204" pitchFamily="34" charset="-122"/>
                <a:ea typeface="微软雅黑" panose="020B0503020204020204" pitchFamily="34" charset="-122"/>
              </a:rPr>
              <a:t>CFC</a:t>
            </a:r>
            <a:r>
              <a:rPr lang="zh-CN" altLang="en-US" sz="2000" dirty="0">
                <a:latin typeface="微软雅黑" panose="020B0503020204020204" pitchFamily="34" charset="-122"/>
                <a:ea typeface="微软雅黑" panose="020B0503020204020204" pitchFamily="34" charset="-122"/>
              </a:rPr>
              <a:t>（液态神经网络，本机</a:t>
            </a:r>
            <a:r>
              <a:rPr lang="en-US" altLang="zh-CN" sz="2000" dirty="0">
                <a:latin typeface="微软雅黑" panose="020B0503020204020204" pitchFamily="34" charset="-122"/>
                <a:ea typeface="微软雅黑" panose="020B0503020204020204" pitchFamily="34" charset="-122"/>
              </a:rPr>
              <a:t>CUDA</a:t>
            </a:r>
            <a:r>
              <a:rPr lang="zh-CN" altLang="en-US" sz="2000" dirty="0">
                <a:latin typeface="微软雅黑" panose="020B0503020204020204" pitchFamily="34" charset="-122"/>
                <a:ea typeface="微软雅黑" panose="020B0503020204020204" pitchFamily="34" charset="-122"/>
              </a:rPr>
              <a:t>版本低，</a:t>
            </a:r>
            <a:r>
              <a:rPr lang="en-US" altLang="zh-CN" sz="2000" dirty="0">
                <a:latin typeface="微软雅黑" panose="020B0503020204020204" pitchFamily="34" charset="-122"/>
                <a:ea typeface="微软雅黑" panose="020B0503020204020204" pitchFamily="34" charset="-122"/>
              </a:rPr>
              <a:t>GPU</a:t>
            </a:r>
            <a:r>
              <a:rPr lang="zh-CN" altLang="en-US" sz="2000" dirty="0">
                <a:latin typeface="微软雅黑" panose="020B0503020204020204" pitchFamily="34" charset="-122"/>
                <a:ea typeface="微软雅黑" panose="020B0503020204020204" pitchFamily="34" charset="-122"/>
              </a:rPr>
              <a:t>调不起来</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），跑了官方</a:t>
            </a:r>
            <a:r>
              <a:rPr lang="en-US" altLang="zh-CN" sz="2000" dirty="0">
                <a:latin typeface="微软雅黑" panose="020B0503020204020204" pitchFamily="34" charset="-122"/>
                <a:ea typeface="微软雅黑" panose="020B0503020204020204" pitchFamily="34" charset="-122"/>
              </a:rPr>
              <a:t>demo</a:t>
            </a:r>
            <a:r>
              <a:rPr lang="zh-CN" altLang="en-US" sz="2000" dirty="0">
                <a:latin typeface="微软雅黑" panose="020B0503020204020204" pitchFamily="34" charset="-122"/>
                <a:ea typeface="微软雅黑" panose="020B0503020204020204" pitchFamily="34" charset="-122"/>
              </a:rPr>
              <a:t>，在正弦波上收敛速度很快。这周尝试一些文本向量化方法，把事件序列适配到</a:t>
            </a:r>
            <a:r>
              <a:rPr lang="en-US" altLang="zh-CN" sz="2000" dirty="0">
                <a:latin typeface="微软雅黑" panose="020B0503020204020204" pitchFamily="34" charset="-122"/>
                <a:ea typeface="微软雅黑" panose="020B0503020204020204" pitchFamily="34" charset="-122"/>
              </a:rPr>
              <a:t>CFC</a:t>
            </a:r>
            <a:r>
              <a:rPr lang="zh-CN" altLang="en-US" sz="2000" dirty="0">
                <a:latin typeface="微软雅黑" panose="020B0503020204020204" pitchFamily="34" charset="-122"/>
                <a:ea typeface="微软雅黑" panose="020B0503020204020204" pitchFamily="34" charset="-122"/>
              </a:rPr>
              <a:t>上看看效果。</a:t>
            </a:r>
            <a:endParaRPr lang="en-US" altLang="zh-CN" sz="2000" dirty="0">
              <a:latin typeface="微软雅黑" panose="020B0503020204020204" pitchFamily="34" charset="-122"/>
              <a:ea typeface="微软雅黑" panose="020B0503020204020204" pitchFamily="34" charset="-122"/>
            </a:endParaRPr>
          </a:p>
          <a:p>
            <a:pPr algn="just"/>
            <a:endParaRPr lang="en-US" altLang="zh-CN" sz="2000" dirty="0">
              <a:latin typeface="微软雅黑" panose="020B0503020204020204" pitchFamily="34" charset="-122"/>
              <a:ea typeface="微软雅黑" panose="020B0503020204020204" pitchFamily="34" charset="-122"/>
            </a:endParaRPr>
          </a:p>
          <a:p>
            <a:pPr algn="just"/>
            <a:r>
              <a:rPr lang="en-US" altLang="zh-CN" sz="2000" dirty="0">
                <a:latin typeface="微软雅黑" panose="020B0503020204020204" pitchFamily="34" charset="-122"/>
                <a:ea typeface="微软雅黑" panose="020B0503020204020204" pitchFamily="34" charset="-122"/>
              </a:rPr>
              <a:t>CFC</a:t>
            </a:r>
            <a:r>
              <a:rPr lang="zh-CN" altLang="en-US" sz="2000" dirty="0">
                <a:latin typeface="微软雅黑" panose="020B0503020204020204" pitchFamily="34" charset="-122"/>
                <a:ea typeface="微软雅黑" panose="020B0503020204020204" pitchFamily="34" charset="-122"/>
              </a:rPr>
              <a:t>特点：训练和推理都比</a:t>
            </a:r>
            <a:r>
              <a:rPr lang="en-US" altLang="zh-CN" sz="2000" dirty="0">
                <a:latin typeface="微软雅黑" panose="020B0503020204020204" pitchFamily="34" charset="-122"/>
                <a:ea typeface="微软雅黑" panose="020B0503020204020204" pitchFamily="34" charset="-122"/>
              </a:rPr>
              <a:t>transformer</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ODE-RNN</a:t>
            </a:r>
            <a:r>
              <a:rPr lang="zh-CN" altLang="en-US" sz="2000" dirty="0">
                <a:latin typeface="微软雅黑" panose="020B0503020204020204" pitchFamily="34" charset="-122"/>
                <a:ea typeface="微软雅黑" panose="020B0503020204020204" pitchFamily="34" charset="-122"/>
              </a:rPr>
              <a:t>快，资源占用少，长时间依赖和</a:t>
            </a:r>
            <a:r>
              <a:rPr lang="zh-CN" altLang="en-US" sz="2000" b="1" dirty="0">
                <a:latin typeface="微软雅黑" panose="020B0503020204020204" pitchFamily="34" charset="-122"/>
                <a:ea typeface="微软雅黑" panose="020B0503020204020204" pitchFamily="34" charset="-122"/>
              </a:rPr>
              <a:t>不规则数据</a:t>
            </a:r>
            <a:r>
              <a:rPr lang="zh-CN" altLang="en-US" sz="2000" dirty="0">
                <a:latin typeface="微软雅黑" panose="020B0503020204020204" pitchFamily="34" charset="-122"/>
                <a:ea typeface="微软雅黑" panose="020B0503020204020204" pitchFamily="34" charset="-122"/>
              </a:rPr>
              <a:t>分析能力更好。在图像、文本情感序列分析和基于事件的序列分类上性能也好，有机会同时迁移到我们的模式识别和操作预测。</a:t>
            </a:r>
            <a:endParaRPr lang="en-US" altLang="zh-CN" sz="2000" dirty="0">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B6F62A0A-B56F-B207-5503-58494C33C343}"/>
              </a:ext>
            </a:extLst>
          </p:cNvPr>
          <p:cNvSpPr txBox="1"/>
          <p:nvPr/>
        </p:nvSpPr>
        <p:spPr>
          <a:xfrm>
            <a:off x="6350348" y="918417"/>
            <a:ext cx="5740052" cy="3170099"/>
          </a:xfrm>
          <a:prstGeom prst="rect">
            <a:avLst/>
          </a:prstGeom>
          <a:noFill/>
        </p:spPr>
        <p:txBody>
          <a:bodyPr wrap="square" rtlCol="0">
            <a:spAutoFit/>
          </a:bodyPr>
          <a:lstStyle/>
          <a:p>
            <a:pPr algn="just"/>
            <a:r>
              <a:rPr lang="zh-CN" altLang="en-US" sz="2000" dirty="0">
                <a:latin typeface="微软雅黑" panose="020B0503020204020204" pitchFamily="34" charset="-122"/>
                <a:ea typeface="微软雅黑" panose="020B0503020204020204" pitchFamily="34" charset="-122"/>
              </a:rPr>
              <a:t>数据集构建：使用刚开发的</a:t>
            </a:r>
            <a:r>
              <a:rPr lang="en-US" altLang="zh-CN" sz="2000" dirty="0" err="1">
                <a:latin typeface="微软雅黑" panose="020B0503020204020204" pitchFamily="34" charset="-122"/>
                <a:ea typeface="微软雅黑" panose="020B0503020204020204" pitchFamily="34" charset="-122"/>
              </a:rPr>
              <a:t>vscode</a:t>
            </a:r>
            <a:r>
              <a:rPr lang="zh-CN" altLang="en-US" sz="2000" dirty="0">
                <a:latin typeface="微软雅黑" panose="020B0503020204020204" pitchFamily="34" charset="-122"/>
                <a:ea typeface="微软雅黑" panose="020B0503020204020204" pitchFamily="34" charset="-122"/>
              </a:rPr>
              <a:t>的插件</a:t>
            </a:r>
            <a:endParaRPr lang="en-US" altLang="zh-CN" sz="2000" dirty="0">
              <a:latin typeface="微软雅黑" panose="020B0503020204020204" pitchFamily="34" charset="-122"/>
              <a:ea typeface="微软雅黑" panose="020B0503020204020204" pitchFamily="34" charset="-122"/>
            </a:endParaRPr>
          </a:p>
          <a:p>
            <a:pPr algn="just"/>
            <a:r>
              <a:rPr lang="zh-CN" altLang="en-US" sz="2000" dirty="0">
                <a:latin typeface="微软雅黑" panose="020B0503020204020204" pitchFamily="34" charset="-122"/>
                <a:ea typeface="微软雅黑" panose="020B0503020204020204" pitchFamily="34" charset="-122"/>
              </a:rPr>
              <a:t>目的</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：参照</a:t>
            </a:r>
            <a:r>
              <a:rPr lang="en-US" altLang="zh-CN" sz="2000" dirty="0">
                <a:latin typeface="微软雅黑" panose="020B0503020204020204" pitchFamily="34" charset="-122"/>
                <a:ea typeface="微软雅黑" panose="020B0503020204020204" pitchFamily="34" charset="-122"/>
              </a:rPr>
              <a:t>MSR2018</a:t>
            </a:r>
            <a:r>
              <a:rPr lang="zh-CN" altLang="en-US" sz="2000" dirty="0">
                <a:latin typeface="微软雅黑" panose="020B0503020204020204" pitchFamily="34" charset="-122"/>
                <a:ea typeface="微软雅黑" panose="020B0503020204020204" pitchFamily="34" charset="-122"/>
              </a:rPr>
              <a:t>的发现，构建一些具有典型模式的开发动作，加上没有明显意义的噪声，用于探索</a:t>
            </a:r>
            <a:r>
              <a:rPr lang="zh-CN" altLang="en-US" sz="2000" b="1" dirty="0">
                <a:latin typeface="微软雅黑" panose="020B0503020204020204" pitchFamily="34" charset="-122"/>
                <a:ea typeface="微软雅黑" panose="020B0503020204020204" pitchFamily="34" charset="-122"/>
              </a:rPr>
              <a:t>模式识别</a:t>
            </a:r>
            <a:r>
              <a:rPr lang="zh-CN" altLang="en-US" sz="2000" dirty="0">
                <a:latin typeface="微软雅黑" panose="020B0503020204020204" pitchFamily="34" charset="-122"/>
                <a:ea typeface="微软雅黑" panose="020B0503020204020204" pitchFamily="34" charset="-122"/>
              </a:rPr>
              <a:t>适合用什么方法（规则还是分类器）以及训练验证</a:t>
            </a:r>
            <a:endParaRPr lang="en-US" altLang="zh-CN" sz="2000" dirty="0">
              <a:latin typeface="微软雅黑" panose="020B0503020204020204" pitchFamily="34" charset="-122"/>
              <a:ea typeface="微软雅黑" panose="020B0503020204020204" pitchFamily="34" charset="-122"/>
            </a:endParaRPr>
          </a:p>
          <a:p>
            <a:pPr algn="just"/>
            <a:endParaRPr lang="en-US" altLang="zh-CN" sz="2000" dirty="0">
              <a:latin typeface="微软雅黑" panose="020B0503020204020204" pitchFamily="34" charset="-122"/>
              <a:ea typeface="微软雅黑" panose="020B0503020204020204" pitchFamily="34" charset="-122"/>
            </a:endParaRPr>
          </a:p>
          <a:p>
            <a:pPr algn="just"/>
            <a:r>
              <a:rPr lang="zh-CN" altLang="en-US" sz="2000" dirty="0">
                <a:latin typeface="微软雅黑" panose="020B0503020204020204" pitchFamily="34" charset="-122"/>
                <a:ea typeface="微软雅黑" panose="020B0503020204020204" pitchFamily="34" charset="-122"/>
              </a:rPr>
              <a:t>目的</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：构建具有特定</a:t>
            </a:r>
            <a:r>
              <a:rPr lang="en-US" altLang="zh-CN" sz="2000" dirty="0">
                <a:latin typeface="微软雅黑" panose="020B0503020204020204" pitchFamily="34" charset="-122"/>
                <a:ea typeface="微软雅黑" panose="020B0503020204020204" pitchFamily="34" charset="-122"/>
              </a:rPr>
              <a:t>pattern</a:t>
            </a:r>
            <a:r>
              <a:rPr lang="zh-CN" altLang="en-US" sz="2000" dirty="0">
                <a:latin typeface="微软雅黑" panose="020B0503020204020204" pitchFamily="34" charset="-122"/>
                <a:ea typeface="微软雅黑" panose="020B0503020204020204" pitchFamily="34" charset="-122"/>
              </a:rPr>
              <a:t>的动作，用于</a:t>
            </a:r>
            <a:r>
              <a:rPr lang="zh-CN" altLang="en-US" sz="2000" b="1" dirty="0">
                <a:latin typeface="微软雅黑" panose="020B0503020204020204" pitchFamily="34" charset="-122"/>
                <a:ea typeface="微软雅黑" panose="020B0503020204020204" pitchFamily="34" charset="-122"/>
              </a:rPr>
              <a:t>时序模型</a:t>
            </a:r>
            <a:r>
              <a:rPr lang="zh-CN" altLang="en-US" sz="2000" dirty="0">
                <a:latin typeface="微软雅黑" panose="020B0503020204020204" pitchFamily="34" charset="-122"/>
                <a:ea typeface="微软雅黑" panose="020B0503020204020204" pitchFamily="34" charset="-122"/>
              </a:rPr>
              <a:t>的训练验证</a:t>
            </a:r>
            <a:endParaRPr lang="en-US" altLang="zh-CN" sz="2000" dirty="0">
              <a:latin typeface="微软雅黑" panose="020B0503020204020204" pitchFamily="34" charset="-122"/>
              <a:ea typeface="微软雅黑" panose="020B0503020204020204" pitchFamily="34" charset="-122"/>
            </a:endParaRPr>
          </a:p>
          <a:p>
            <a:pPr algn="just"/>
            <a:r>
              <a:rPr lang="en-US" altLang="zh-CN" sz="2000" dirty="0">
                <a:latin typeface="微软雅黑" panose="020B0503020204020204" pitchFamily="34" charset="-122"/>
                <a:ea typeface="微软雅黑" panose="020B0503020204020204" pitchFamily="34" charset="-122"/>
              </a:rPr>
              <a:t>               </a:t>
            </a:r>
          </a:p>
          <a:p>
            <a:pPr algn="just"/>
            <a:r>
              <a:rPr lang="zh-CN" altLang="en-US" sz="2000" dirty="0">
                <a:latin typeface="微软雅黑" panose="020B0503020204020204" pitchFamily="34" charset="-122"/>
                <a:ea typeface="微软雅黑" panose="020B0503020204020204" pitchFamily="34" charset="-122"/>
              </a:rPr>
              <a:t>数据建模</a:t>
            </a:r>
            <a:endParaRPr lang="en-US" altLang="zh-CN" sz="20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1633D29B-2930-8880-65A5-8193477850AF}"/>
              </a:ext>
            </a:extLst>
          </p:cNvPr>
          <p:cNvSpPr txBox="1"/>
          <p:nvPr/>
        </p:nvSpPr>
        <p:spPr>
          <a:xfrm>
            <a:off x="6350348" y="4940300"/>
            <a:ext cx="5340002"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简单的机器学习模型：马尔科夫</a:t>
            </a:r>
            <a:r>
              <a:rPr lang="en-US" altLang="zh-CN" dirty="0">
                <a:latin typeface="微软雅黑" panose="020B0503020204020204" pitchFamily="34" charset="-122"/>
                <a:ea typeface="微软雅黑" panose="020B0503020204020204" pitchFamily="34" charset="-122"/>
              </a:rPr>
              <a:t>/LSTM</a:t>
            </a:r>
            <a:r>
              <a:rPr lang="zh-CN" altLang="en-US" dirty="0">
                <a:latin typeface="微软雅黑" panose="020B0503020204020204" pitchFamily="34" charset="-122"/>
                <a:ea typeface="微软雅黑" panose="020B0503020204020204" pitchFamily="34" charset="-122"/>
              </a:rPr>
              <a:t>，只需要写在</a:t>
            </a:r>
            <a:r>
              <a:rPr lang="en-US" altLang="zh-CN" dirty="0">
                <a:latin typeface="微软雅黑" panose="020B0503020204020204" pitchFamily="34" charset="-122"/>
                <a:ea typeface="微软雅黑" panose="020B0503020204020204" pitchFamily="34" charset="-122"/>
              </a:rPr>
              <a:t>TS</a:t>
            </a:r>
            <a:r>
              <a:rPr lang="zh-CN" altLang="en-US" dirty="0">
                <a:latin typeface="微软雅黑" panose="020B0503020204020204" pitchFamily="34" charset="-122"/>
                <a:ea typeface="微软雅黑" panose="020B0503020204020204" pitchFamily="34" charset="-122"/>
              </a:rPr>
              <a:t>前端，训练和推理都非常快。</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复杂一点的神经网络：液态神经网，</a:t>
            </a:r>
            <a:r>
              <a:rPr lang="en-US" altLang="zh-CN" dirty="0">
                <a:latin typeface="微软雅黑" panose="020B0503020204020204" pitchFamily="34" charset="-122"/>
                <a:ea typeface="微软雅黑" panose="020B0503020204020204" pitchFamily="34" charset="-122"/>
              </a:rPr>
              <a:t>transformer</a:t>
            </a:r>
            <a:r>
              <a:rPr lang="zh-CN" altLang="en-US" dirty="0">
                <a:latin typeface="微软雅黑" panose="020B0503020204020204" pitchFamily="34" charset="-122"/>
                <a:ea typeface="微软雅黑" panose="020B0503020204020204" pitchFamily="34" charset="-122"/>
              </a:rPr>
              <a:t>，可能要建一个本地的</a:t>
            </a:r>
            <a:r>
              <a:rPr lang="en-US" altLang="zh-CN" dirty="0">
                <a:latin typeface="微软雅黑" panose="020B0503020204020204" pitchFamily="34" charset="-122"/>
                <a:ea typeface="微软雅黑" panose="020B0503020204020204" pitchFamily="34" charset="-122"/>
              </a:rPr>
              <a:t>python</a:t>
            </a:r>
            <a:r>
              <a:rPr lang="zh-CN" altLang="en-US" dirty="0">
                <a:latin typeface="微软雅黑" panose="020B0503020204020204" pitchFamily="34" charset="-122"/>
                <a:ea typeface="微软雅黑" panose="020B0503020204020204" pitchFamily="34" charset="-122"/>
              </a:rPr>
              <a:t>后端</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548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A85E0E2-30A9-48B3-1E80-F761E2CB8412}"/>
              </a:ext>
            </a:extLst>
          </p:cNvPr>
          <p:cNvSpPr txBox="1"/>
          <p:nvPr/>
        </p:nvSpPr>
        <p:spPr>
          <a:xfrm>
            <a:off x="157410" y="362078"/>
            <a:ext cx="5567871"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用于数据收集的</a:t>
            </a:r>
            <a:r>
              <a:rPr lang="en-US" altLang="zh-CN" sz="2400" b="1" dirty="0" err="1">
                <a:latin typeface="微软雅黑" panose="020B0503020204020204" pitchFamily="34" charset="-122"/>
                <a:ea typeface="微软雅黑" panose="020B0503020204020204" pitchFamily="34" charset="-122"/>
              </a:rPr>
              <a:t>Vscode</a:t>
            </a:r>
            <a:r>
              <a:rPr lang="zh-CN" altLang="en-US" sz="2400" b="1" dirty="0">
                <a:latin typeface="微软雅黑" panose="020B0503020204020204" pitchFamily="34" charset="-122"/>
                <a:ea typeface="微软雅黑" panose="020B0503020204020204" pitchFamily="34" charset="-122"/>
              </a:rPr>
              <a:t>插件开发进度</a:t>
            </a:r>
          </a:p>
        </p:txBody>
      </p:sp>
      <p:sp>
        <p:nvSpPr>
          <p:cNvPr id="5" name="文本框 4">
            <a:extLst>
              <a:ext uri="{FF2B5EF4-FFF2-40B4-BE49-F238E27FC236}">
                <a16:creationId xmlns:a16="http://schemas.microsoft.com/office/drawing/2014/main" id="{A444A910-9C69-4D2B-5C8E-2543A3563220}"/>
              </a:ext>
            </a:extLst>
          </p:cNvPr>
          <p:cNvSpPr txBox="1"/>
          <p:nvPr/>
        </p:nvSpPr>
        <p:spPr>
          <a:xfrm>
            <a:off x="230031" y="1066800"/>
            <a:ext cx="9417963"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每条动作有三个字段：时间戳、操作类型、操作件；本周基本完成</a:t>
            </a:r>
          </a:p>
        </p:txBody>
      </p:sp>
      <p:pic>
        <p:nvPicPr>
          <p:cNvPr id="7" name="图片 6">
            <a:extLst>
              <a:ext uri="{FF2B5EF4-FFF2-40B4-BE49-F238E27FC236}">
                <a16:creationId xmlns:a16="http://schemas.microsoft.com/office/drawing/2014/main" id="{C52F0587-5DC6-1B3D-C1DE-170076B3E8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31" y="1693787"/>
            <a:ext cx="3576614" cy="4957252"/>
          </a:xfrm>
          <a:prstGeom prst="rect">
            <a:avLst/>
          </a:prstGeom>
        </p:spPr>
      </p:pic>
      <p:pic>
        <p:nvPicPr>
          <p:cNvPr id="9" name="图片 8">
            <a:extLst>
              <a:ext uri="{FF2B5EF4-FFF2-40B4-BE49-F238E27FC236}">
                <a16:creationId xmlns:a16="http://schemas.microsoft.com/office/drawing/2014/main" id="{FAB652D8-1691-A84D-D3CC-CD72BB8B97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5154" y="1693787"/>
            <a:ext cx="3832093" cy="5084734"/>
          </a:xfrm>
          <a:prstGeom prst="rect">
            <a:avLst/>
          </a:prstGeom>
        </p:spPr>
      </p:pic>
      <p:pic>
        <p:nvPicPr>
          <p:cNvPr id="11" name="图片 10">
            <a:extLst>
              <a:ext uri="{FF2B5EF4-FFF2-40B4-BE49-F238E27FC236}">
                <a16:creationId xmlns:a16="http://schemas.microsoft.com/office/drawing/2014/main" id="{DE128D1D-85AF-452F-9D08-DFFC3DFC23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199" y="1719024"/>
            <a:ext cx="4542967" cy="2453389"/>
          </a:xfrm>
          <a:prstGeom prst="rect">
            <a:avLst/>
          </a:prstGeom>
        </p:spPr>
      </p:pic>
    </p:spTree>
    <p:extLst>
      <p:ext uri="{BB962C8B-B14F-4D97-AF65-F5344CB8AC3E}">
        <p14:creationId xmlns:p14="http://schemas.microsoft.com/office/powerpoint/2010/main" val="654073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6262946-DE3A-ED82-027E-ACECEF29DFBD}"/>
              </a:ext>
            </a:extLst>
          </p:cNvPr>
          <p:cNvSpPr txBox="1"/>
          <p:nvPr/>
        </p:nvSpPr>
        <p:spPr>
          <a:xfrm>
            <a:off x="157410" y="362078"/>
            <a:ext cx="3847528"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意图预测的技术路线更新</a:t>
            </a:r>
          </a:p>
        </p:txBody>
      </p:sp>
      <p:sp>
        <p:nvSpPr>
          <p:cNvPr id="5" name="矩形 4">
            <a:extLst>
              <a:ext uri="{FF2B5EF4-FFF2-40B4-BE49-F238E27FC236}">
                <a16:creationId xmlns:a16="http://schemas.microsoft.com/office/drawing/2014/main" id="{22C2D2C1-2512-F653-9431-867D7BD3CFDA}"/>
              </a:ext>
            </a:extLst>
          </p:cNvPr>
          <p:cNvSpPr/>
          <p:nvPr/>
        </p:nvSpPr>
        <p:spPr>
          <a:xfrm>
            <a:off x="4834864" y="1037137"/>
            <a:ext cx="2522271" cy="490953"/>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动作序列预处理</a:t>
            </a:r>
          </a:p>
        </p:txBody>
      </p:sp>
      <p:sp>
        <p:nvSpPr>
          <p:cNvPr id="6" name="矩形 5">
            <a:extLst>
              <a:ext uri="{FF2B5EF4-FFF2-40B4-BE49-F238E27FC236}">
                <a16:creationId xmlns:a16="http://schemas.microsoft.com/office/drawing/2014/main" id="{81FB756D-09AE-3F06-2CAB-D38D112C94E1}"/>
              </a:ext>
            </a:extLst>
          </p:cNvPr>
          <p:cNvSpPr/>
          <p:nvPr/>
        </p:nvSpPr>
        <p:spPr>
          <a:xfrm>
            <a:off x="4834864" y="2032338"/>
            <a:ext cx="2522271" cy="490953"/>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模式识别</a:t>
            </a:r>
          </a:p>
        </p:txBody>
      </p:sp>
      <p:cxnSp>
        <p:nvCxnSpPr>
          <p:cNvPr id="8" name="直接箭头连接符 7">
            <a:extLst>
              <a:ext uri="{FF2B5EF4-FFF2-40B4-BE49-F238E27FC236}">
                <a16:creationId xmlns:a16="http://schemas.microsoft.com/office/drawing/2014/main" id="{1BD5837E-DA06-04C3-F7FA-ADD8F403274A}"/>
              </a:ext>
            </a:extLst>
          </p:cNvPr>
          <p:cNvCxnSpPr>
            <a:stCxn id="5" idx="2"/>
            <a:endCxn id="6" idx="0"/>
          </p:cNvCxnSpPr>
          <p:nvPr/>
        </p:nvCxnSpPr>
        <p:spPr>
          <a:xfrm>
            <a:off x="6096000" y="1528090"/>
            <a:ext cx="0" cy="5042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28722D87-870B-7E61-0807-E9A5D8B73F47}"/>
              </a:ext>
            </a:extLst>
          </p:cNvPr>
          <p:cNvSpPr/>
          <p:nvPr/>
        </p:nvSpPr>
        <p:spPr>
          <a:xfrm>
            <a:off x="2753428" y="3183015"/>
            <a:ext cx="2064049" cy="2002676"/>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1</a:t>
            </a:r>
          </a:p>
          <a:p>
            <a:pPr algn="ctr"/>
            <a:r>
              <a:rPr lang="zh-CN" altLang="en-US" sz="2000" dirty="0">
                <a:solidFill>
                  <a:schemeClr val="tx1"/>
                </a:solidFill>
                <a:latin typeface="微软雅黑" panose="020B0503020204020204" pitchFamily="34" charset="-122"/>
                <a:ea typeface="微软雅黑" panose="020B0503020204020204" pitchFamily="34" charset="-122"/>
              </a:rPr>
              <a:t>基于统计的</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最近操作列举</a:t>
            </a:r>
          </a:p>
        </p:txBody>
      </p:sp>
      <p:sp>
        <p:nvSpPr>
          <p:cNvPr id="10" name="矩形 9">
            <a:extLst>
              <a:ext uri="{FF2B5EF4-FFF2-40B4-BE49-F238E27FC236}">
                <a16:creationId xmlns:a16="http://schemas.microsoft.com/office/drawing/2014/main" id="{ABBDDBAE-F16D-6D81-685C-FCF17AD1DA2F}"/>
              </a:ext>
            </a:extLst>
          </p:cNvPr>
          <p:cNvSpPr/>
          <p:nvPr/>
        </p:nvSpPr>
        <p:spPr>
          <a:xfrm>
            <a:off x="4998515" y="3183015"/>
            <a:ext cx="2064049" cy="2002676"/>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2</a:t>
            </a:r>
          </a:p>
          <a:p>
            <a:pPr algn="ctr"/>
            <a:r>
              <a:rPr lang="zh-CN" altLang="en-US" sz="2000" dirty="0">
                <a:solidFill>
                  <a:schemeClr val="tx1"/>
                </a:solidFill>
                <a:latin typeface="微软雅黑" panose="020B0503020204020204" pitchFamily="34" charset="-122"/>
                <a:ea typeface="微软雅黑" panose="020B0503020204020204" pitchFamily="34" charset="-122"/>
              </a:rPr>
              <a:t>调用代码检索</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关联件列举</a:t>
            </a:r>
          </a:p>
        </p:txBody>
      </p:sp>
      <p:sp>
        <p:nvSpPr>
          <p:cNvPr id="11" name="矩形 10">
            <a:extLst>
              <a:ext uri="{FF2B5EF4-FFF2-40B4-BE49-F238E27FC236}">
                <a16:creationId xmlns:a16="http://schemas.microsoft.com/office/drawing/2014/main" id="{4CB3D8C6-60F7-B04A-45D9-8ECA55ABCCFD}"/>
              </a:ext>
            </a:extLst>
          </p:cNvPr>
          <p:cNvSpPr/>
          <p:nvPr/>
        </p:nvSpPr>
        <p:spPr>
          <a:xfrm>
            <a:off x="7243602" y="3183015"/>
            <a:ext cx="2064049" cy="2002676"/>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3</a:t>
            </a:r>
          </a:p>
          <a:p>
            <a:pPr algn="ctr"/>
            <a:r>
              <a:rPr lang="zh-CN" altLang="en-US" sz="2000" dirty="0">
                <a:solidFill>
                  <a:schemeClr val="tx1"/>
                </a:solidFill>
                <a:latin typeface="微软雅黑" panose="020B0503020204020204" pitchFamily="34" charset="-122"/>
                <a:ea typeface="微软雅黑" panose="020B0503020204020204" pitchFamily="34" charset="-122"/>
              </a:rPr>
              <a:t>基于机器学习</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操作预测</a:t>
            </a:r>
          </a:p>
        </p:txBody>
      </p:sp>
      <p:sp>
        <p:nvSpPr>
          <p:cNvPr id="12" name="左大括号 11">
            <a:extLst>
              <a:ext uri="{FF2B5EF4-FFF2-40B4-BE49-F238E27FC236}">
                <a16:creationId xmlns:a16="http://schemas.microsoft.com/office/drawing/2014/main" id="{9C8D0E76-BDFB-4952-1F01-22CD3F86F592}"/>
              </a:ext>
            </a:extLst>
          </p:cNvPr>
          <p:cNvSpPr/>
          <p:nvPr/>
        </p:nvSpPr>
        <p:spPr>
          <a:xfrm rot="5400000">
            <a:off x="5865865" y="1159366"/>
            <a:ext cx="460268" cy="338757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6DEFAAD-AFD4-F42A-5A91-80DFAB514760}"/>
              </a:ext>
            </a:extLst>
          </p:cNvPr>
          <p:cNvSpPr/>
          <p:nvPr/>
        </p:nvSpPr>
        <p:spPr>
          <a:xfrm>
            <a:off x="4817477" y="5820863"/>
            <a:ext cx="2522271" cy="490953"/>
          </a:xfrm>
          <a:prstGeom prst="rect">
            <a:avLst/>
          </a:prstGeom>
          <a:noFill/>
          <a:ln w="19050" cap="flat" cmpd="sng" algn="ctr">
            <a:solidFill>
              <a:schemeClr val="accent1"/>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答案整合</a:t>
            </a:r>
          </a:p>
        </p:txBody>
      </p:sp>
      <p:sp>
        <p:nvSpPr>
          <p:cNvPr id="15" name="左大括号 14">
            <a:extLst>
              <a:ext uri="{FF2B5EF4-FFF2-40B4-BE49-F238E27FC236}">
                <a16:creationId xmlns:a16="http://schemas.microsoft.com/office/drawing/2014/main" id="{7DE1EBF0-7366-F614-A7F4-9D7EC59D30E5}"/>
              </a:ext>
            </a:extLst>
          </p:cNvPr>
          <p:cNvSpPr/>
          <p:nvPr/>
        </p:nvSpPr>
        <p:spPr>
          <a:xfrm rot="16200000">
            <a:off x="5865866" y="3829942"/>
            <a:ext cx="460268" cy="338757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371824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8C3BB-D0FF-EEA3-A7FF-0B5EEBEA7F5A}"/>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25CF5219-BC9A-1EED-2785-7B66ED083F68}"/>
              </a:ext>
            </a:extLst>
          </p:cNvPr>
          <p:cNvSpPr txBox="1"/>
          <p:nvPr/>
        </p:nvSpPr>
        <p:spPr>
          <a:xfrm>
            <a:off x="157410" y="362078"/>
            <a:ext cx="3847528"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意图预测的技术路线更新</a:t>
            </a:r>
          </a:p>
        </p:txBody>
      </p:sp>
      <p:sp>
        <p:nvSpPr>
          <p:cNvPr id="5" name="矩形 4">
            <a:extLst>
              <a:ext uri="{FF2B5EF4-FFF2-40B4-BE49-F238E27FC236}">
                <a16:creationId xmlns:a16="http://schemas.microsoft.com/office/drawing/2014/main" id="{BFE30CB7-DC24-418E-E99E-5E136BAB982C}"/>
              </a:ext>
            </a:extLst>
          </p:cNvPr>
          <p:cNvSpPr/>
          <p:nvPr/>
        </p:nvSpPr>
        <p:spPr>
          <a:xfrm>
            <a:off x="1735723" y="1096467"/>
            <a:ext cx="2522271" cy="490953"/>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动作序列预处理</a:t>
            </a:r>
          </a:p>
        </p:txBody>
      </p:sp>
      <p:sp>
        <p:nvSpPr>
          <p:cNvPr id="6" name="矩形 5">
            <a:extLst>
              <a:ext uri="{FF2B5EF4-FFF2-40B4-BE49-F238E27FC236}">
                <a16:creationId xmlns:a16="http://schemas.microsoft.com/office/drawing/2014/main" id="{D093700A-3CD9-03E9-059C-60400730D279}"/>
              </a:ext>
            </a:extLst>
          </p:cNvPr>
          <p:cNvSpPr/>
          <p:nvPr/>
        </p:nvSpPr>
        <p:spPr>
          <a:xfrm>
            <a:off x="1735723" y="2091668"/>
            <a:ext cx="2522271" cy="490953"/>
          </a:xfrm>
          <a:prstGeom prst="rect">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模式识别</a:t>
            </a:r>
          </a:p>
        </p:txBody>
      </p:sp>
      <p:cxnSp>
        <p:nvCxnSpPr>
          <p:cNvPr id="8" name="直接箭头连接符 7">
            <a:extLst>
              <a:ext uri="{FF2B5EF4-FFF2-40B4-BE49-F238E27FC236}">
                <a16:creationId xmlns:a16="http://schemas.microsoft.com/office/drawing/2014/main" id="{A032AAAE-CF93-12EF-2D4E-72052FA4B893}"/>
              </a:ext>
            </a:extLst>
          </p:cNvPr>
          <p:cNvCxnSpPr>
            <a:stCxn id="5" idx="2"/>
            <a:endCxn id="6" idx="0"/>
          </p:cNvCxnSpPr>
          <p:nvPr/>
        </p:nvCxnSpPr>
        <p:spPr>
          <a:xfrm>
            <a:off x="2996859" y="1587420"/>
            <a:ext cx="0" cy="5042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AC4FB8C2-3C19-6B1A-CEB1-25A14EB86E6E}"/>
              </a:ext>
            </a:extLst>
          </p:cNvPr>
          <p:cNvSpPr/>
          <p:nvPr/>
        </p:nvSpPr>
        <p:spPr>
          <a:xfrm>
            <a:off x="218884" y="3250521"/>
            <a:ext cx="1738792" cy="2002676"/>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1</a:t>
            </a:r>
          </a:p>
          <a:p>
            <a:pPr algn="ctr"/>
            <a:r>
              <a:rPr lang="zh-CN" altLang="en-US" sz="2000" dirty="0">
                <a:solidFill>
                  <a:schemeClr val="tx1"/>
                </a:solidFill>
                <a:latin typeface="微软雅黑" panose="020B0503020204020204" pitchFamily="34" charset="-122"/>
                <a:ea typeface="微软雅黑" panose="020B0503020204020204" pitchFamily="34" charset="-122"/>
              </a:rPr>
              <a:t>基于统计的</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最近操作列举</a:t>
            </a:r>
          </a:p>
        </p:txBody>
      </p:sp>
      <p:sp>
        <p:nvSpPr>
          <p:cNvPr id="10" name="矩形 9">
            <a:extLst>
              <a:ext uri="{FF2B5EF4-FFF2-40B4-BE49-F238E27FC236}">
                <a16:creationId xmlns:a16="http://schemas.microsoft.com/office/drawing/2014/main" id="{E7A7FA69-BC69-84C3-E959-24F7CFCF3BC6}"/>
              </a:ext>
            </a:extLst>
          </p:cNvPr>
          <p:cNvSpPr/>
          <p:nvPr/>
        </p:nvSpPr>
        <p:spPr>
          <a:xfrm>
            <a:off x="2090379" y="3259728"/>
            <a:ext cx="1738792" cy="2002676"/>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2</a:t>
            </a:r>
          </a:p>
          <a:p>
            <a:pPr algn="ctr"/>
            <a:r>
              <a:rPr lang="zh-CN" altLang="en-US" sz="2000" dirty="0">
                <a:solidFill>
                  <a:schemeClr val="tx1"/>
                </a:solidFill>
                <a:latin typeface="微软雅黑" panose="020B0503020204020204" pitchFamily="34" charset="-122"/>
                <a:ea typeface="微软雅黑" panose="020B0503020204020204" pitchFamily="34" charset="-122"/>
              </a:rPr>
              <a:t>调用代码检索</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关联件列举</a:t>
            </a:r>
          </a:p>
        </p:txBody>
      </p:sp>
      <p:sp>
        <p:nvSpPr>
          <p:cNvPr id="11" name="矩形 10">
            <a:extLst>
              <a:ext uri="{FF2B5EF4-FFF2-40B4-BE49-F238E27FC236}">
                <a16:creationId xmlns:a16="http://schemas.microsoft.com/office/drawing/2014/main" id="{E26C0F65-0011-986A-0381-16CF2D718B06}"/>
              </a:ext>
            </a:extLst>
          </p:cNvPr>
          <p:cNvSpPr/>
          <p:nvPr/>
        </p:nvSpPr>
        <p:spPr>
          <a:xfrm>
            <a:off x="4004938" y="3250521"/>
            <a:ext cx="1738793" cy="2002676"/>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3</a:t>
            </a:r>
          </a:p>
          <a:p>
            <a:pPr algn="ctr"/>
            <a:r>
              <a:rPr lang="zh-CN" altLang="en-US" sz="2000" dirty="0">
                <a:solidFill>
                  <a:schemeClr val="tx1"/>
                </a:solidFill>
                <a:latin typeface="微软雅黑" panose="020B0503020204020204" pitchFamily="34" charset="-122"/>
                <a:ea typeface="微软雅黑" panose="020B0503020204020204" pitchFamily="34" charset="-122"/>
              </a:rPr>
              <a:t>基于机器学习</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操作预测</a:t>
            </a:r>
          </a:p>
        </p:txBody>
      </p:sp>
      <p:sp>
        <p:nvSpPr>
          <p:cNvPr id="12" name="左大括号 11">
            <a:extLst>
              <a:ext uri="{FF2B5EF4-FFF2-40B4-BE49-F238E27FC236}">
                <a16:creationId xmlns:a16="http://schemas.microsoft.com/office/drawing/2014/main" id="{749B338D-0D8F-DF5B-5EE0-BB946B1D045C}"/>
              </a:ext>
            </a:extLst>
          </p:cNvPr>
          <p:cNvSpPr/>
          <p:nvPr/>
        </p:nvSpPr>
        <p:spPr>
          <a:xfrm rot="5400000">
            <a:off x="2766724" y="1218696"/>
            <a:ext cx="460268" cy="338757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11B094E-4B97-61E5-02B7-4D01E8D965FC}"/>
              </a:ext>
            </a:extLst>
          </p:cNvPr>
          <p:cNvSpPr/>
          <p:nvPr/>
        </p:nvSpPr>
        <p:spPr>
          <a:xfrm>
            <a:off x="1669240" y="5888368"/>
            <a:ext cx="2522271" cy="490953"/>
          </a:xfrm>
          <a:prstGeom prst="rect">
            <a:avLst/>
          </a:prstGeom>
          <a:noFill/>
          <a:ln w="19050" cap="flat" cmpd="sng" algn="ctr">
            <a:solidFill>
              <a:schemeClr val="accent1"/>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答案整合</a:t>
            </a:r>
          </a:p>
        </p:txBody>
      </p:sp>
      <p:sp>
        <p:nvSpPr>
          <p:cNvPr id="15" name="左大括号 14">
            <a:extLst>
              <a:ext uri="{FF2B5EF4-FFF2-40B4-BE49-F238E27FC236}">
                <a16:creationId xmlns:a16="http://schemas.microsoft.com/office/drawing/2014/main" id="{BD58E0CA-C607-D092-B576-E0DD18640FF0}"/>
              </a:ext>
            </a:extLst>
          </p:cNvPr>
          <p:cNvSpPr/>
          <p:nvPr/>
        </p:nvSpPr>
        <p:spPr>
          <a:xfrm rot="16200000">
            <a:off x="2717629" y="3897447"/>
            <a:ext cx="460268" cy="338757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1D6EB27C-0BB2-90DE-A074-156885B6092C}"/>
              </a:ext>
            </a:extLst>
          </p:cNvPr>
          <p:cNvSpPr txBox="1"/>
          <p:nvPr/>
        </p:nvSpPr>
        <p:spPr>
          <a:xfrm>
            <a:off x="6096000" y="1096467"/>
            <a:ext cx="5816252" cy="4093428"/>
          </a:xfrm>
          <a:prstGeom prst="rect">
            <a:avLst/>
          </a:prstGeom>
          <a:noFill/>
        </p:spPr>
        <p:txBody>
          <a:bodyPr wrap="square" rtlCol="0">
            <a:spAutoFit/>
          </a:bodyPr>
          <a:lstStyle/>
          <a:p>
            <a:pPr algn="just"/>
            <a:r>
              <a:rPr lang="zh-CN" altLang="en-US" sz="2000" dirty="0">
                <a:latin typeface="微软雅黑" panose="020B0503020204020204" pitchFamily="34" charset="-122"/>
                <a:ea typeface="微软雅黑" panose="020B0503020204020204" pitchFamily="34" charset="-122"/>
              </a:rPr>
              <a:t>原始的动作序列数据不都是连续的，时间粒度也不一样。</a:t>
            </a:r>
            <a:endParaRPr lang="en-US" altLang="zh-CN" sz="2000" dirty="0">
              <a:latin typeface="微软雅黑" panose="020B0503020204020204" pitchFamily="34" charset="-122"/>
              <a:ea typeface="微软雅黑" panose="020B0503020204020204" pitchFamily="34" charset="-122"/>
            </a:endParaRPr>
          </a:p>
          <a:p>
            <a:pPr algn="just"/>
            <a:endParaRPr lang="en-US" altLang="zh-CN" sz="2000" dirty="0">
              <a:latin typeface="微软雅黑" panose="020B0503020204020204" pitchFamily="34" charset="-122"/>
              <a:ea typeface="微软雅黑" panose="020B0503020204020204" pitchFamily="34" charset="-122"/>
            </a:endParaRPr>
          </a:p>
          <a:p>
            <a:pPr algn="just"/>
            <a:r>
              <a:rPr lang="zh-CN" altLang="en-US" sz="2000" b="1" dirty="0">
                <a:latin typeface="微软雅黑" panose="020B0503020204020204" pitchFamily="34" charset="-122"/>
                <a:ea typeface="微软雅黑" panose="020B0503020204020204" pitchFamily="34" charset="-122"/>
              </a:rPr>
              <a:t>预处理</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按时间连续性初步拆分成连续的若干序列，因为时间间隔太长就没有很强的关联了。</a:t>
            </a:r>
            <a:endParaRPr lang="en-US" altLang="zh-CN" sz="2000" dirty="0">
              <a:latin typeface="微软雅黑" panose="020B0503020204020204" pitchFamily="34" charset="-122"/>
              <a:ea typeface="微软雅黑" panose="020B0503020204020204" pitchFamily="34" charset="-122"/>
            </a:endParaRPr>
          </a:p>
          <a:p>
            <a:pPr algn="just"/>
            <a:endParaRPr lang="en-US" altLang="zh-CN" sz="2000" dirty="0">
              <a:latin typeface="微软雅黑" panose="020B0503020204020204" pitchFamily="34" charset="-122"/>
              <a:ea typeface="微软雅黑" panose="020B0503020204020204" pitchFamily="34" charset="-122"/>
            </a:endParaRPr>
          </a:p>
          <a:p>
            <a:pPr algn="just"/>
            <a:r>
              <a:rPr lang="zh-CN" altLang="en-US" sz="2000" b="1" dirty="0">
                <a:latin typeface="微软雅黑" panose="020B0503020204020204" pitchFamily="34" charset="-122"/>
                <a:ea typeface="微软雅黑" panose="020B0503020204020204" pitchFamily="34" charset="-122"/>
              </a:rPr>
              <a:t>预处理</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按动作一致性，将某些时间间隔太短、操作类型相同的动作进一步合成一个动作（例如连续敲代码，不能每敲一个字符都记成一个单独的操作事件，不然过于密集。）</a:t>
            </a:r>
            <a:endParaRPr lang="en-US" altLang="zh-CN" sz="2000" dirty="0">
              <a:latin typeface="微软雅黑" panose="020B0503020204020204" pitchFamily="34" charset="-122"/>
              <a:ea typeface="微软雅黑" panose="020B0503020204020204" pitchFamily="34" charset="-122"/>
            </a:endParaRPr>
          </a:p>
          <a:p>
            <a:pPr algn="just"/>
            <a:endParaRPr lang="en-US" altLang="zh-CN" sz="2000" dirty="0">
              <a:latin typeface="微软雅黑" panose="020B0503020204020204" pitchFamily="34" charset="-122"/>
              <a:ea typeface="微软雅黑" panose="020B0503020204020204" pitchFamily="34" charset="-122"/>
            </a:endParaRPr>
          </a:p>
          <a:p>
            <a:pPr algn="just"/>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：被打断，但其实前后有联系）</a:t>
            </a:r>
            <a:endParaRPr lang="en-US" altLang="zh-CN" sz="2000" dirty="0">
              <a:latin typeface="微软雅黑" panose="020B0503020204020204" pitchFamily="34" charset="-122"/>
              <a:ea typeface="微软雅黑" panose="020B0503020204020204" pitchFamily="34" charset="-122"/>
            </a:endParaRPr>
          </a:p>
          <a:p>
            <a:pPr algn="just"/>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58205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647ED-3CEA-FA4B-A6A0-5C09FF4FE7A4}"/>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A0792AE1-58E8-73B2-0C78-0BCC398E4383}"/>
              </a:ext>
            </a:extLst>
          </p:cNvPr>
          <p:cNvSpPr txBox="1"/>
          <p:nvPr/>
        </p:nvSpPr>
        <p:spPr>
          <a:xfrm>
            <a:off x="157410" y="362078"/>
            <a:ext cx="3847528"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意图预测的技术路线更新</a:t>
            </a:r>
          </a:p>
        </p:txBody>
      </p:sp>
      <p:sp>
        <p:nvSpPr>
          <p:cNvPr id="5" name="矩形 4">
            <a:extLst>
              <a:ext uri="{FF2B5EF4-FFF2-40B4-BE49-F238E27FC236}">
                <a16:creationId xmlns:a16="http://schemas.microsoft.com/office/drawing/2014/main" id="{6FAE28AD-4BA1-3A4B-F3C6-02C346D364C2}"/>
              </a:ext>
            </a:extLst>
          </p:cNvPr>
          <p:cNvSpPr/>
          <p:nvPr/>
        </p:nvSpPr>
        <p:spPr>
          <a:xfrm>
            <a:off x="1735723" y="1096467"/>
            <a:ext cx="2522271" cy="490953"/>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动作序列预处理</a:t>
            </a:r>
          </a:p>
        </p:txBody>
      </p:sp>
      <p:sp>
        <p:nvSpPr>
          <p:cNvPr id="6" name="矩形 5">
            <a:extLst>
              <a:ext uri="{FF2B5EF4-FFF2-40B4-BE49-F238E27FC236}">
                <a16:creationId xmlns:a16="http://schemas.microsoft.com/office/drawing/2014/main" id="{551C70FD-35F2-8F4B-81AD-3E47C71248C1}"/>
              </a:ext>
            </a:extLst>
          </p:cNvPr>
          <p:cNvSpPr/>
          <p:nvPr/>
        </p:nvSpPr>
        <p:spPr>
          <a:xfrm>
            <a:off x="1735723" y="2091668"/>
            <a:ext cx="2522271" cy="490953"/>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模式识别</a:t>
            </a:r>
          </a:p>
        </p:txBody>
      </p:sp>
      <p:cxnSp>
        <p:nvCxnSpPr>
          <p:cNvPr id="8" name="直接箭头连接符 7">
            <a:extLst>
              <a:ext uri="{FF2B5EF4-FFF2-40B4-BE49-F238E27FC236}">
                <a16:creationId xmlns:a16="http://schemas.microsoft.com/office/drawing/2014/main" id="{3578B32D-F316-7BA8-48C1-DFD82A273249}"/>
              </a:ext>
            </a:extLst>
          </p:cNvPr>
          <p:cNvCxnSpPr>
            <a:stCxn id="5" idx="2"/>
            <a:endCxn id="6" idx="0"/>
          </p:cNvCxnSpPr>
          <p:nvPr/>
        </p:nvCxnSpPr>
        <p:spPr>
          <a:xfrm>
            <a:off x="2996859" y="1587420"/>
            <a:ext cx="0" cy="5042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287B9152-B6C0-0804-ABBC-C183167FC08E}"/>
              </a:ext>
            </a:extLst>
          </p:cNvPr>
          <p:cNvSpPr/>
          <p:nvPr/>
        </p:nvSpPr>
        <p:spPr>
          <a:xfrm>
            <a:off x="218884" y="3250521"/>
            <a:ext cx="1738792" cy="2002676"/>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1</a:t>
            </a:r>
          </a:p>
          <a:p>
            <a:pPr algn="ctr"/>
            <a:r>
              <a:rPr lang="zh-CN" altLang="en-US" sz="2000" dirty="0">
                <a:solidFill>
                  <a:schemeClr val="tx1"/>
                </a:solidFill>
                <a:latin typeface="微软雅黑" panose="020B0503020204020204" pitchFamily="34" charset="-122"/>
                <a:ea typeface="微软雅黑" panose="020B0503020204020204" pitchFamily="34" charset="-122"/>
              </a:rPr>
              <a:t>基于统计的</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最近操作列举</a:t>
            </a:r>
          </a:p>
        </p:txBody>
      </p:sp>
      <p:sp>
        <p:nvSpPr>
          <p:cNvPr id="10" name="矩形 9">
            <a:extLst>
              <a:ext uri="{FF2B5EF4-FFF2-40B4-BE49-F238E27FC236}">
                <a16:creationId xmlns:a16="http://schemas.microsoft.com/office/drawing/2014/main" id="{B337248E-9F28-0CDC-6F0E-28E97B44CBD2}"/>
              </a:ext>
            </a:extLst>
          </p:cNvPr>
          <p:cNvSpPr/>
          <p:nvPr/>
        </p:nvSpPr>
        <p:spPr>
          <a:xfrm>
            <a:off x="2090379" y="3259728"/>
            <a:ext cx="1738792" cy="2002676"/>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2</a:t>
            </a:r>
          </a:p>
          <a:p>
            <a:pPr algn="ctr"/>
            <a:r>
              <a:rPr lang="zh-CN" altLang="en-US" sz="2000" dirty="0">
                <a:solidFill>
                  <a:schemeClr val="tx1"/>
                </a:solidFill>
                <a:latin typeface="微软雅黑" panose="020B0503020204020204" pitchFamily="34" charset="-122"/>
                <a:ea typeface="微软雅黑" panose="020B0503020204020204" pitchFamily="34" charset="-122"/>
              </a:rPr>
              <a:t>调用代码检索</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关联件列举</a:t>
            </a:r>
          </a:p>
        </p:txBody>
      </p:sp>
      <p:sp>
        <p:nvSpPr>
          <p:cNvPr id="11" name="矩形 10">
            <a:extLst>
              <a:ext uri="{FF2B5EF4-FFF2-40B4-BE49-F238E27FC236}">
                <a16:creationId xmlns:a16="http://schemas.microsoft.com/office/drawing/2014/main" id="{431CC057-EA7E-C157-96E5-C7A377E7D6AB}"/>
              </a:ext>
            </a:extLst>
          </p:cNvPr>
          <p:cNvSpPr/>
          <p:nvPr/>
        </p:nvSpPr>
        <p:spPr>
          <a:xfrm>
            <a:off x="4004938" y="3250521"/>
            <a:ext cx="1738793" cy="2002676"/>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3</a:t>
            </a:r>
          </a:p>
          <a:p>
            <a:pPr algn="ctr"/>
            <a:r>
              <a:rPr lang="zh-CN" altLang="en-US" sz="2000" dirty="0">
                <a:solidFill>
                  <a:schemeClr val="tx1"/>
                </a:solidFill>
                <a:latin typeface="微软雅黑" panose="020B0503020204020204" pitchFamily="34" charset="-122"/>
                <a:ea typeface="微软雅黑" panose="020B0503020204020204" pitchFamily="34" charset="-122"/>
              </a:rPr>
              <a:t>基于机器学习</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操作预测</a:t>
            </a:r>
          </a:p>
        </p:txBody>
      </p:sp>
      <p:sp>
        <p:nvSpPr>
          <p:cNvPr id="12" name="左大括号 11">
            <a:extLst>
              <a:ext uri="{FF2B5EF4-FFF2-40B4-BE49-F238E27FC236}">
                <a16:creationId xmlns:a16="http://schemas.microsoft.com/office/drawing/2014/main" id="{7561F2B9-85C5-8547-6244-571C3D5D8636}"/>
              </a:ext>
            </a:extLst>
          </p:cNvPr>
          <p:cNvSpPr/>
          <p:nvPr/>
        </p:nvSpPr>
        <p:spPr>
          <a:xfrm rot="5400000">
            <a:off x="2766724" y="1218696"/>
            <a:ext cx="460268" cy="338757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9492188-0888-F42B-57FD-8092754648BB}"/>
              </a:ext>
            </a:extLst>
          </p:cNvPr>
          <p:cNvSpPr/>
          <p:nvPr/>
        </p:nvSpPr>
        <p:spPr>
          <a:xfrm>
            <a:off x="1669240" y="5888368"/>
            <a:ext cx="2522271" cy="490953"/>
          </a:xfrm>
          <a:prstGeom prst="rect">
            <a:avLst/>
          </a:prstGeom>
          <a:noFill/>
          <a:ln w="19050" cap="flat" cmpd="sng" algn="ctr">
            <a:solidFill>
              <a:schemeClr val="accent1"/>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答案整合</a:t>
            </a:r>
          </a:p>
        </p:txBody>
      </p:sp>
      <p:sp>
        <p:nvSpPr>
          <p:cNvPr id="15" name="左大括号 14">
            <a:extLst>
              <a:ext uri="{FF2B5EF4-FFF2-40B4-BE49-F238E27FC236}">
                <a16:creationId xmlns:a16="http://schemas.microsoft.com/office/drawing/2014/main" id="{61CDA925-4792-49C7-86C6-C7216651BDF6}"/>
              </a:ext>
            </a:extLst>
          </p:cNvPr>
          <p:cNvSpPr/>
          <p:nvPr/>
        </p:nvSpPr>
        <p:spPr>
          <a:xfrm rot="16200000">
            <a:off x="2717629" y="3897447"/>
            <a:ext cx="460268" cy="338757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577D32C-A137-8BF6-4C5D-E8A7D89572E0}"/>
              </a:ext>
            </a:extLst>
          </p:cNvPr>
          <p:cNvSpPr txBox="1"/>
          <p:nvPr/>
        </p:nvSpPr>
        <p:spPr>
          <a:xfrm>
            <a:off x="6096000" y="1096467"/>
            <a:ext cx="5816252" cy="5016758"/>
          </a:xfrm>
          <a:prstGeom prst="rect">
            <a:avLst/>
          </a:prstGeom>
          <a:noFill/>
        </p:spPr>
        <p:txBody>
          <a:bodyPr wrap="square" rtlCol="0">
            <a:spAutoFit/>
          </a:bodyPr>
          <a:lstStyle/>
          <a:p>
            <a:pPr algn="just"/>
            <a:r>
              <a:rPr lang="zh-CN" altLang="en-US" sz="2000" dirty="0">
                <a:latin typeface="微软雅黑" panose="020B0503020204020204" pitchFamily="34" charset="-122"/>
                <a:ea typeface="微软雅黑" panose="020B0503020204020204" pitchFamily="34" charset="-122"/>
              </a:rPr>
              <a:t>开发者的操作记录不一定都是有规律的</a:t>
            </a:r>
            <a:endParaRPr lang="en-US" altLang="zh-CN" sz="2000" dirty="0">
              <a:latin typeface="微软雅黑" panose="020B0503020204020204" pitchFamily="34" charset="-122"/>
              <a:ea typeface="微软雅黑" panose="020B0503020204020204" pitchFamily="34" charset="-122"/>
            </a:endParaRPr>
          </a:p>
          <a:p>
            <a:pPr algn="just"/>
            <a:r>
              <a:rPr lang="zh-CN" altLang="en-US" sz="2000" dirty="0">
                <a:latin typeface="微软雅黑" panose="020B0503020204020204" pitchFamily="34" charset="-122"/>
                <a:ea typeface="微软雅黑" panose="020B0503020204020204" pitchFamily="34" charset="-122"/>
              </a:rPr>
              <a:t>对于不同的模式，有对应更加适合的预测方式</a:t>
            </a:r>
            <a:endParaRPr lang="en-US" altLang="zh-CN" sz="2000" dirty="0">
              <a:latin typeface="微软雅黑" panose="020B0503020204020204" pitchFamily="34" charset="-122"/>
              <a:ea typeface="微软雅黑" panose="020B0503020204020204" pitchFamily="34" charset="-122"/>
            </a:endParaRPr>
          </a:p>
          <a:p>
            <a:pPr algn="just"/>
            <a:endParaRPr lang="en-US" altLang="zh-CN" sz="2000" dirty="0">
              <a:latin typeface="微软雅黑" panose="020B0503020204020204" pitchFamily="34" charset="-122"/>
              <a:ea typeface="微软雅黑" panose="020B0503020204020204" pitchFamily="34" charset="-122"/>
            </a:endParaRPr>
          </a:p>
          <a:p>
            <a:pPr algn="just"/>
            <a:r>
              <a:rPr lang="zh-CN" altLang="en-US" sz="2000" dirty="0">
                <a:latin typeface="微软雅黑" panose="020B0503020204020204" pitchFamily="34" charset="-122"/>
                <a:ea typeface="微软雅黑" panose="020B0503020204020204" pitchFamily="34" charset="-122"/>
              </a:rPr>
              <a:t>该功能块类似于宏观状态的识别（戴明环）</a:t>
            </a:r>
            <a:endParaRPr lang="en-US" altLang="zh-CN" sz="2000" dirty="0">
              <a:latin typeface="微软雅黑" panose="020B0503020204020204" pitchFamily="34" charset="-122"/>
              <a:ea typeface="微软雅黑" panose="020B0503020204020204" pitchFamily="34" charset="-122"/>
            </a:endParaRPr>
          </a:p>
          <a:p>
            <a:pPr algn="just"/>
            <a:r>
              <a:rPr lang="zh-CN" altLang="en-US" sz="2000" dirty="0">
                <a:latin typeface="微软雅黑" panose="020B0503020204020204" pitchFamily="34" charset="-122"/>
                <a:ea typeface="微软雅黑" panose="020B0503020204020204" pitchFamily="34" charset="-122"/>
              </a:rPr>
              <a:t>或者识别这一段序列有没有分析的意义</a:t>
            </a:r>
            <a:endParaRPr lang="en-US" altLang="zh-CN" sz="2000" dirty="0">
              <a:latin typeface="微软雅黑" panose="020B0503020204020204" pitchFamily="34" charset="-122"/>
              <a:ea typeface="微软雅黑" panose="020B0503020204020204" pitchFamily="34" charset="-122"/>
            </a:endParaRPr>
          </a:p>
          <a:p>
            <a:pPr algn="just"/>
            <a:r>
              <a:rPr lang="zh-CN" altLang="en-US" sz="2000" dirty="0">
                <a:latin typeface="微软雅黑" panose="020B0503020204020204" pitchFamily="34" charset="-122"/>
                <a:ea typeface="微软雅黑" panose="020B0503020204020204" pitchFamily="34" charset="-122"/>
              </a:rPr>
              <a:t>或者适合用哪种方法分析</a:t>
            </a:r>
            <a:endParaRPr lang="en-US" altLang="zh-CN" sz="2000" dirty="0">
              <a:latin typeface="微软雅黑" panose="020B0503020204020204" pitchFamily="34" charset="-122"/>
              <a:ea typeface="微软雅黑" panose="020B0503020204020204" pitchFamily="34" charset="-122"/>
            </a:endParaRPr>
          </a:p>
          <a:p>
            <a:pPr algn="just"/>
            <a:r>
              <a:rPr lang="zh-CN" altLang="en-US" sz="2000" dirty="0">
                <a:latin typeface="微软雅黑" panose="020B0503020204020204" pitchFamily="34" charset="-122"/>
                <a:ea typeface="微软雅黑" panose="020B0503020204020204" pitchFamily="34" charset="-122"/>
              </a:rPr>
              <a:t>将同一段操作中存在的不同模式拆分开来</a:t>
            </a:r>
            <a:endParaRPr lang="en-US" altLang="zh-CN" sz="2000" dirty="0">
              <a:latin typeface="微软雅黑" panose="020B0503020204020204" pitchFamily="34" charset="-122"/>
              <a:ea typeface="微软雅黑" panose="020B0503020204020204" pitchFamily="34" charset="-122"/>
            </a:endParaRPr>
          </a:p>
          <a:p>
            <a:pPr algn="just"/>
            <a:endParaRPr lang="en-US" altLang="zh-CN" sz="2000" dirty="0">
              <a:latin typeface="微软雅黑" panose="020B0503020204020204" pitchFamily="34" charset="-122"/>
              <a:ea typeface="微软雅黑" panose="020B0503020204020204" pitchFamily="34" charset="-122"/>
            </a:endParaRPr>
          </a:p>
          <a:p>
            <a:pPr algn="just"/>
            <a:r>
              <a:rPr lang="zh-CN" altLang="en-US" sz="2000" b="1" dirty="0">
                <a:latin typeface="微软雅黑" panose="020B0503020204020204" pitchFamily="34" charset="-122"/>
                <a:ea typeface="微软雅黑" panose="020B0503020204020204" pitchFamily="34" charset="-122"/>
              </a:rPr>
              <a:t>技术路线</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457200" indent="-457200" algn="just">
              <a:buAutoNum type="arabicPeriod"/>
            </a:pPr>
            <a:r>
              <a:rPr lang="zh-CN" altLang="en-US" sz="2000" dirty="0">
                <a:latin typeface="微软雅黑" panose="020B0503020204020204" pitchFamily="34" charset="-122"/>
                <a:ea typeface="微软雅黑" panose="020B0503020204020204" pitchFamily="34" charset="-122"/>
              </a:rPr>
              <a:t>基于规则。例如重复操作件、振荡识别等统计表征，例如</a:t>
            </a:r>
            <a:r>
              <a:rPr lang="en-US" altLang="zh-CN" sz="2000" dirty="0" err="1">
                <a:latin typeface="微软雅黑" panose="020B0503020204020204" pitchFamily="34" charset="-122"/>
                <a:ea typeface="微软雅黑" panose="020B0503020204020204" pitchFamily="34" charset="-122"/>
              </a:rPr>
              <a:t>IDEWorkshop</a:t>
            </a:r>
            <a:r>
              <a:rPr lang="zh-CN" altLang="en-US" sz="2000" dirty="0">
                <a:latin typeface="微软雅黑" panose="020B0503020204020204" pitchFamily="34" charset="-122"/>
                <a:ea typeface="微软雅黑" panose="020B0503020204020204" pitchFamily="34" charset="-122"/>
              </a:rPr>
              <a:t>论文里设计的循环度</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，表示某段操作的振荡程度。</a:t>
            </a:r>
            <a:endParaRPr lang="en-US" altLang="zh-CN" sz="2000" dirty="0">
              <a:latin typeface="微软雅黑" panose="020B0503020204020204" pitchFamily="34" charset="-122"/>
              <a:ea typeface="微软雅黑" panose="020B0503020204020204" pitchFamily="34" charset="-122"/>
            </a:endParaRPr>
          </a:p>
          <a:p>
            <a:pPr marL="457200" indent="-457200" algn="just">
              <a:buAutoNum type="arabicPeriod"/>
            </a:pPr>
            <a:r>
              <a:rPr lang="zh-CN" altLang="en-US" sz="2000" dirty="0">
                <a:latin typeface="微软雅黑" panose="020B0503020204020204" pitchFamily="34" charset="-122"/>
                <a:ea typeface="微软雅黑" panose="020B0503020204020204" pitchFamily="34" charset="-122"/>
              </a:rPr>
              <a:t>机器学习的分类器。有几种方法就分几类，构建对应的数据集。</a:t>
            </a:r>
            <a:endParaRPr lang="en-US" altLang="zh-CN" sz="2000" dirty="0">
              <a:latin typeface="微软雅黑" panose="020B0503020204020204" pitchFamily="34" charset="-122"/>
              <a:ea typeface="微软雅黑" panose="020B0503020204020204" pitchFamily="34" charset="-122"/>
            </a:endParaRPr>
          </a:p>
          <a:p>
            <a:pPr marL="457200" indent="-457200" algn="just">
              <a:buAutoNum type="arabicPeriod"/>
            </a:pPr>
            <a:r>
              <a:rPr lang="zh-CN" altLang="en-US" sz="2000" dirty="0">
                <a:latin typeface="微软雅黑" panose="020B0503020204020204" pitchFamily="34" charset="-122"/>
                <a:ea typeface="微软雅黑" panose="020B0503020204020204" pitchFamily="34" charset="-122"/>
              </a:rPr>
              <a:t>开发者个人的行为</a:t>
            </a:r>
            <a:r>
              <a:rPr lang="en-US" altLang="zh-CN" sz="2000" dirty="0">
                <a:latin typeface="微软雅黑" panose="020B0503020204020204" pitchFamily="34" charset="-122"/>
                <a:ea typeface="微软雅黑" panose="020B0503020204020204" pitchFamily="34" charset="-122"/>
              </a:rPr>
              <a:t>pattern +</a:t>
            </a:r>
            <a:r>
              <a:rPr lang="zh-CN" altLang="en-US" sz="2000" dirty="0">
                <a:latin typeface="微软雅黑" panose="020B0503020204020204" pitchFamily="34" charset="-122"/>
                <a:ea typeface="微软雅黑" panose="020B0503020204020204" pitchFamily="34" charset="-122"/>
              </a:rPr>
              <a:t> 预先匹配模式库；</a:t>
            </a:r>
            <a:r>
              <a:rPr lang="en-US" altLang="zh-CN" sz="2000" dirty="0">
                <a:latin typeface="微软雅黑" panose="020B0503020204020204" pitchFamily="34" charset="-122"/>
                <a:ea typeface="微软雅黑" panose="020B0503020204020204" pitchFamily="34" charset="-122"/>
              </a:rPr>
              <a:t>AI</a:t>
            </a:r>
            <a:r>
              <a:rPr lang="zh-CN" altLang="en-US" sz="2000" dirty="0">
                <a:latin typeface="微软雅黑" panose="020B0503020204020204" pitchFamily="34" charset="-122"/>
                <a:ea typeface="微软雅黑" panose="020B0503020204020204" pitchFamily="34" charset="-122"/>
              </a:rPr>
              <a:t>，日志挖掘，工作流挖掘，清华大学闻立杰</a:t>
            </a:r>
            <a:endParaRPr lang="en-US" altLang="zh-CN" sz="20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CFDA2CD1-4FB6-1369-3525-A821264574D1}"/>
              </a:ext>
            </a:extLst>
          </p:cNvPr>
          <p:cNvSpPr txBox="1"/>
          <p:nvPr/>
        </p:nvSpPr>
        <p:spPr>
          <a:xfrm>
            <a:off x="6141358" y="6133844"/>
            <a:ext cx="6096000" cy="646331"/>
          </a:xfrm>
          <a:prstGeom prst="rect">
            <a:avLst/>
          </a:prstGeom>
          <a:noFill/>
        </p:spPr>
        <p:txBody>
          <a:bodyPr wrap="square">
            <a:spAutoFit/>
          </a:bodyPr>
          <a:lstStyle/>
          <a:p>
            <a:pPr algn="just"/>
            <a:r>
              <a:rPr lang="zh-CN" altLang="en-US" sz="1800" b="1" dirty="0">
                <a:latin typeface="微软雅黑" panose="020B0503020204020204" pitchFamily="34" charset="-122"/>
                <a:ea typeface="微软雅黑" panose="020B0503020204020204" pitchFamily="34" charset="-122"/>
              </a:rPr>
              <a:t>工程实现问题</a:t>
            </a:r>
            <a:r>
              <a:rPr lang="zh-CN" altLang="en-US" sz="1800" dirty="0">
                <a:latin typeface="微软雅黑" panose="020B0503020204020204" pitchFamily="34" charset="-122"/>
                <a:ea typeface="微软雅黑" panose="020B0503020204020204" pitchFamily="34" charset="-122"/>
              </a:rPr>
              <a:t>：何时进行方式</a:t>
            </a:r>
            <a:r>
              <a:rPr lang="en-US" altLang="zh-CN" sz="1800" dirty="0">
                <a:latin typeface="微软雅黑" panose="020B0503020204020204" pitchFamily="34" charset="-122"/>
                <a:ea typeface="微软雅黑" panose="020B0503020204020204" pitchFamily="34" charset="-122"/>
              </a:rPr>
              <a:t>3</a:t>
            </a:r>
            <a:r>
              <a:rPr lang="zh-CN" altLang="en-US" sz="1800" dirty="0">
                <a:latin typeface="微软雅黑" panose="020B0503020204020204" pitchFamily="34" charset="-122"/>
                <a:ea typeface="微软雅黑" panose="020B0503020204020204" pitchFamily="34" charset="-122"/>
              </a:rPr>
              <a:t>的训练？</a:t>
            </a:r>
            <a:endParaRPr lang="en-US" altLang="zh-CN" sz="1800" dirty="0">
              <a:latin typeface="微软雅黑" panose="020B0503020204020204" pitchFamily="34" charset="-122"/>
              <a:ea typeface="微软雅黑" panose="020B0503020204020204" pitchFamily="34" charset="-122"/>
            </a:endParaRPr>
          </a:p>
          <a:p>
            <a:pPr algn="just"/>
            <a:r>
              <a:rPr lang="zh-CN" altLang="en-US" sz="1800" dirty="0">
                <a:latin typeface="微软雅黑" panose="020B0503020204020204" pitchFamily="34" charset="-122"/>
                <a:ea typeface="微软雅黑" panose="020B0503020204020204" pitchFamily="34" charset="-122"/>
              </a:rPr>
              <a:t>检测到模式发生变化后？</a:t>
            </a:r>
            <a:r>
              <a:rPr lang="en-US" altLang="zh-CN" sz="1800" dirty="0">
                <a:latin typeface="微软雅黑" panose="020B0503020204020204" pitchFamily="34" charset="-122"/>
                <a:ea typeface="微软雅黑" panose="020B0503020204020204" pitchFamily="34" charset="-122"/>
              </a:rPr>
              <a:t>Pattern</a:t>
            </a:r>
            <a:r>
              <a:rPr lang="zh-CN" altLang="en-US" sz="1800" dirty="0">
                <a:latin typeface="微软雅黑" panose="020B0503020204020204" pitchFamily="34" charset="-122"/>
                <a:ea typeface="微软雅黑" panose="020B0503020204020204" pitchFamily="34" charset="-122"/>
              </a:rPr>
              <a:t>匹配度阈值</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1574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EA4C5-4C14-45DC-36BA-5BA2072B67FE}"/>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517C31D1-E681-6D11-58EB-442603325534}"/>
              </a:ext>
            </a:extLst>
          </p:cNvPr>
          <p:cNvSpPr txBox="1"/>
          <p:nvPr/>
        </p:nvSpPr>
        <p:spPr>
          <a:xfrm>
            <a:off x="157410" y="362078"/>
            <a:ext cx="3847528"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意图预测的技术路线更新</a:t>
            </a:r>
          </a:p>
        </p:txBody>
      </p:sp>
      <p:sp>
        <p:nvSpPr>
          <p:cNvPr id="5" name="矩形 4">
            <a:extLst>
              <a:ext uri="{FF2B5EF4-FFF2-40B4-BE49-F238E27FC236}">
                <a16:creationId xmlns:a16="http://schemas.microsoft.com/office/drawing/2014/main" id="{0E582CC7-4AEE-5B89-D5E3-5D2DA4849231}"/>
              </a:ext>
            </a:extLst>
          </p:cNvPr>
          <p:cNvSpPr/>
          <p:nvPr/>
        </p:nvSpPr>
        <p:spPr>
          <a:xfrm>
            <a:off x="1735723" y="1096467"/>
            <a:ext cx="2522271" cy="490953"/>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动作序列预处理</a:t>
            </a:r>
          </a:p>
        </p:txBody>
      </p:sp>
      <p:sp>
        <p:nvSpPr>
          <p:cNvPr id="6" name="矩形 5">
            <a:extLst>
              <a:ext uri="{FF2B5EF4-FFF2-40B4-BE49-F238E27FC236}">
                <a16:creationId xmlns:a16="http://schemas.microsoft.com/office/drawing/2014/main" id="{F3681669-33F7-90A9-1ADF-3C384A76D20E}"/>
              </a:ext>
            </a:extLst>
          </p:cNvPr>
          <p:cNvSpPr/>
          <p:nvPr/>
        </p:nvSpPr>
        <p:spPr>
          <a:xfrm>
            <a:off x="1735723" y="2091668"/>
            <a:ext cx="2522271" cy="490953"/>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模式识别</a:t>
            </a:r>
          </a:p>
        </p:txBody>
      </p:sp>
      <p:cxnSp>
        <p:nvCxnSpPr>
          <p:cNvPr id="8" name="直接箭头连接符 7">
            <a:extLst>
              <a:ext uri="{FF2B5EF4-FFF2-40B4-BE49-F238E27FC236}">
                <a16:creationId xmlns:a16="http://schemas.microsoft.com/office/drawing/2014/main" id="{A4EE72CE-306C-31CF-2FA0-1A83260EEAB5}"/>
              </a:ext>
            </a:extLst>
          </p:cNvPr>
          <p:cNvCxnSpPr>
            <a:stCxn id="5" idx="2"/>
            <a:endCxn id="6" idx="0"/>
          </p:cNvCxnSpPr>
          <p:nvPr/>
        </p:nvCxnSpPr>
        <p:spPr>
          <a:xfrm>
            <a:off x="2996859" y="1587420"/>
            <a:ext cx="0" cy="5042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C845DD9B-AB95-C3BA-3F74-993B92DDA880}"/>
              </a:ext>
            </a:extLst>
          </p:cNvPr>
          <p:cNvSpPr/>
          <p:nvPr/>
        </p:nvSpPr>
        <p:spPr>
          <a:xfrm>
            <a:off x="218884" y="3250521"/>
            <a:ext cx="1738792" cy="2002676"/>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1</a:t>
            </a:r>
          </a:p>
          <a:p>
            <a:pPr algn="ctr"/>
            <a:r>
              <a:rPr lang="zh-CN" altLang="en-US" sz="2000" dirty="0">
                <a:solidFill>
                  <a:schemeClr val="tx1"/>
                </a:solidFill>
                <a:latin typeface="微软雅黑" panose="020B0503020204020204" pitchFamily="34" charset="-122"/>
                <a:ea typeface="微软雅黑" panose="020B0503020204020204" pitchFamily="34" charset="-122"/>
              </a:rPr>
              <a:t>基于统计的</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最近操作列举</a:t>
            </a:r>
          </a:p>
        </p:txBody>
      </p:sp>
      <p:sp>
        <p:nvSpPr>
          <p:cNvPr id="10" name="矩形 9">
            <a:extLst>
              <a:ext uri="{FF2B5EF4-FFF2-40B4-BE49-F238E27FC236}">
                <a16:creationId xmlns:a16="http://schemas.microsoft.com/office/drawing/2014/main" id="{3322AD66-EF19-CDC2-E556-22E01BE84BB5}"/>
              </a:ext>
            </a:extLst>
          </p:cNvPr>
          <p:cNvSpPr/>
          <p:nvPr/>
        </p:nvSpPr>
        <p:spPr>
          <a:xfrm>
            <a:off x="2090379" y="3259728"/>
            <a:ext cx="1738792" cy="2002676"/>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2</a:t>
            </a:r>
          </a:p>
          <a:p>
            <a:pPr algn="ctr"/>
            <a:r>
              <a:rPr lang="zh-CN" altLang="en-US" sz="2000" dirty="0">
                <a:solidFill>
                  <a:schemeClr val="tx1"/>
                </a:solidFill>
                <a:latin typeface="微软雅黑" panose="020B0503020204020204" pitchFamily="34" charset="-122"/>
                <a:ea typeface="微软雅黑" panose="020B0503020204020204" pitchFamily="34" charset="-122"/>
              </a:rPr>
              <a:t>调用代码检索</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关联件列举</a:t>
            </a:r>
          </a:p>
        </p:txBody>
      </p:sp>
      <p:sp>
        <p:nvSpPr>
          <p:cNvPr id="11" name="矩形 10">
            <a:extLst>
              <a:ext uri="{FF2B5EF4-FFF2-40B4-BE49-F238E27FC236}">
                <a16:creationId xmlns:a16="http://schemas.microsoft.com/office/drawing/2014/main" id="{5C16A3EE-FD6A-AE27-7DAB-16844876B0FA}"/>
              </a:ext>
            </a:extLst>
          </p:cNvPr>
          <p:cNvSpPr/>
          <p:nvPr/>
        </p:nvSpPr>
        <p:spPr>
          <a:xfrm>
            <a:off x="4004938" y="3250521"/>
            <a:ext cx="1738793" cy="2002676"/>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3</a:t>
            </a:r>
          </a:p>
          <a:p>
            <a:pPr algn="ctr"/>
            <a:r>
              <a:rPr lang="zh-CN" altLang="en-US" sz="2000" dirty="0">
                <a:solidFill>
                  <a:schemeClr val="tx1"/>
                </a:solidFill>
                <a:latin typeface="微软雅黑" panose="020B0503020204020204" pitchFamily="34" charset="-122"/>
                <a:ea typeface="微软雅黑" panose="020B0503020204020204" pitchFamily="34" charset="-122"/>
              </a:rPr>
              <a:t>基于机器学习</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操作预测</a:t>
            </a:r>
          </a:p>
        </p:txBody>
      </p:sp>
      <p:sp>
        <p:nvSpPr>
          <p:cNvPr id="12" name="左大括号 11">
            <a:extLst>
              <a:ext uri="{FF2B5EF4-FFF2-40B4-BE49-F238E27FC236}">
                <a16:creationId xmlns:a16="http://schemas.microsoft.com/office/drawing/2014/main" id="{94189B4A-8520-8E65-110A-E6E8AB0B1858}"/>
              </a:ext>
            </a:extLst>
          </p:cNvPr>
          <p:cNvSpPr/>
          <p:nvPr/>
        </p:nvSpPr>
        <p:spPr>
          <a:xfrm rot="5400000">
            <a:off x="2766724" y="1218696"/>
            <a:ext cx="460268" cy="338757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C8CF4367-8F2F-9B3E-38B9-ACD0EF36C577}"/>
              </a:ext>
            </a:extLst>
          </p:cNvPr>
          <p:cNvSpPr/>
          <p:nvPr/>
        </p:nvSpPr>
        <p:spPr>
          <a:xfrm>
            <a:off x="1669240" y="5888368"/>
            <a:ext cx="2522271" cy="490953"/>
          </a:xfrm>
          <a:prstGeom prst="rect">
            <a:avLst/>
          </a:prstGeom>
          <a:noFill/>
          <a:ln w="19050" cap="flat" cmpd="sng" algn="ctr">
            <a:solidFill>
              <a:schemeClr val="accent1"/>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答案整合</a:t>
            </a:r>
          </a:p>
        </p:txBody>
      </p:sp>
      <p:sp>
        <p:nvSpPr>
          <p:cNvPr id="15" name="左大括号 14">
            <a:extLst>
              <a:ext uri="{FF2B5EF4-FFF2-40B4-BE49-F238E27FC236}">
                <a16:creationId xmlns:a16="http://schemas.microsoft.com/office/drawing/2014/main" id="{ECB49AD9-4404-C5FC-C7B4-59998D362523}"/>
              </a:ext>
            </a:extLst>
          </p:cNvPr>
          <p:cNvSpPr/>
          <p:nvPr/>
        </p:nvSpPr>
        <p:spPr>
          <a:xfrm rot="16200000">
            <a:off x="2717629" y="3897447"/>
            <a:ext cx="460268" cy="338757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81FF1ACC-14F6-7B13-8710-4F1354987308}"/>
              </a:ext>
            </a:extLst>
          </p:cNvPr>
          <p:cNvSpPr txBox="1"/>
          <p:nvPr/>
        </p:nvSpPr>
        <p:spPr>
          <a:xfrm>
            <a:off x="6218338" y="238967"/>
            <a:ext cx="5816252" cy="1015663"/>
          </a:xfrm>
          <a:prstGeom prst="rect">
            <a:avLst/>
          </a:prstGeom>
          <a:noFill/>
        </p:spPr>
        <p:txBody>
          <a:bodyPr wrap="square" rtlCol="0">
            <a:spAutoFit/>
          </a:bodyPr>
          <a:lstStyle/>
          <a:p>
            <a:pPr algn="just"/>
            <a:r>
              <a:rPr lang="zh-CN" altLang="en-US" sz="2000" dirty="0">
                <a:latin typeface="微软雅黑" panose="020B0503020204020204" pitchFamily="34" charset="-122"/>
                <a:ea typeface="微软雅黑" panose="020B0503020204020204" pitchFamily="34" charset="-122"/>
              </a:rPr>
              <a:t>对于操作高度集中，没有明显分布变化，或者</a:t>
            </a:r>
            <a:endParaRPr lang="en-US" altLang="zh-CN" sz="2000" dirty="0">
              <a:latin typeface="微软雅黑" panose="020B0503020204020204" pitchFamily="34" charset="-122"/>
              <a:ea typeface="微软雅黑" panose="020B0503020204020204" pitchFamily="34" charset="-122"/>
            </a:endParaRPr>
          </a:p>
          <a:p>
            <a:pPr algn="just"/>
            <a:r>
              <a:rPr lang="zh-CN" altLang="en-US" sz="2000" dirty="0">
                <a:latin typeface="微软雅黑" panose="020B0503020204020204" pitchFamily="34" charset="-122"/>
                <a:ea typeface="微软雅黑" panose="020B0503020204020204" pitchFamily="34" charset="-122"/>
              </a:rPr>
              <a:t>没有明显规律的一段操作，不含有任何高层次信息，例如：</a:t>
            </a:r>
            <a:endParaRPr lang="en-US" altLang="zh-CN" sz="2000" dirty="0">
              <a:latin typeface="微软雅黑" panose="020B0503020204020204" pitchFamily="34" charset="-122"/>
              <a:ea typeface="微软雅黑" panose="020B0503020204020204" pitchFamily="34" charset="-122"/>
            </a:endParaRPr>
          </a:p>
        </p:txBody>
      </p:sp>
      <p:pic>
        <p:nvPicPr>
          <p:cNvPr id="18" name="图片 17">
            <a:extLst>
              <a:ext uri="{FF2B5EF4-FFF2-40B4-BE49-F238E27FC236}">
                <a16:creationId xmlns:a16="http://schemas.microsoft.com/office/drawing/2014/main" id="{651EF524-84BC-2E22-50C5-EE7327234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9202" y="1265297"/>
            <a:ext cx="5269293" cy="2634647"/>
          </a:xfrm>
          <a:prstGeom prst="rect">
            <a:avLst/>
          </a:prstGeom>
        </p:spPr>
      </p:pic>
      <p:sp>
        <p:nvSpPr>
          <p:cNvPr id="19" name="文本框 18">
            <a:extLst>
              <a:ext uri="{FF2B5EF4-FFF2-40B4-BE49-F238E27FC236}">
                <a16:creationId xmlns:a16="http://schemas.microsoft.com/office/drawing/2014/main" id="{6431A915-57A7-101C-C254-894A754A5A91}"/>
              </a:ext>
            </a:extLst>
          </p:cNvPr>
          <p:cNvSpPr txBox="1"/>
          <p:nvPr/>
        </p:nvSpPr>
        <p:spPr>
          <a:xfrm>
            <a:off x="6305256" y="6133844"/>
            <a:ext cx="5570756"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只统计最近操作了什么，作为接下来可能的操作</a:t>
            </a:r>
          </a:p>
        </p:txBody>
      </p:sp>
      <p:pic>
        <p:nvPicPr>
          <p:cNvPr id="21" name="图片 20">
            <a:extLst>
              <a:ext uri="{FF2B5EF4-FFF2-40B4-BE49-F238E27FC236}">
                <a16:creationId xmlns:a16="http://schemas.microsoft.com/office/drawing/2014/main" id="{42F8D190-7C6F-BD97-D076-6EAA7C4E68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9750" y="3699745"/>
            <a:ext cx="4868196" cy="2434099"/>
          </a:xfrm>
          <a:prstGeom prst="rect">
            <a:avLst/>
          </a:prstGeom>
        </p:spPr>
      </p:pic>
    </p:spTree>
    <p:extLst>
      <p:ext uri="{BB962C8B-B14F-4D97-AF65-F5344CB8AC3E}">
        <p14:creationId xmlns:p14="http://schemas.microsoft.com/office/powerpoint/2010/main" val="423035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DD56E-7748-49BC-6388-9C179330D71F}"/>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EFA4A310-9A16-0A5E-01D0-5E8901C119DD}"/>
              </a:ext>
            </a:extLst>
          </p:cNvPr>
          <p:cNvSpPr txBox="1"/>
          <p:nvPr/>
        </p:nvSpPr>
        <p:spPr>
          <a:xfrm>
            <a:off x="157410" y="362078"/>
            <a:ext cx="3847528"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意图预测的技术路线更新</a:t>
            </a:r>
          </a:p>
        </p:txBody>
      </p:sp>
      <p:sp>
        <p:nvSpPr>
          <p:cNvPr id="5" name="矩形 4">
            <a:extLst>
              <a:ext uri="{FF2B5EF4-FFF2-40B4-BE49-F238E27FC236}">
                <a16:creationId xmlns:a16="http://schemas.microsoft.com/office/drawing/2014/main" id="{ECF0F1D7-D785-2DF6-5716-8702631E3A1C}"/>
              </a:ext>
            </a:extLst>
          </p:cNvPr>
          <p:cNvSpPr/>
          <p:nvPr/>
        </p:nvSpPr>
        <p:spPr>
          <a:xfrm>
            <a:off x="1735723" y="1096467"/>
            <a:ext cx="2522271" cy="490953"/>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动作序列预处理</a:t>
            </a:r>
          </a:p>
        </p:txBody>
      </p:sp>
      <p:sp>
        <p:nvSpPr>
          <p:cNvPr id="6" name="矩形 5">
            <a:extLst>
              <a:ext uri="{FF2B5EF4-FFF2-40B4-BE49-F238E27FC236}">
                <a16:creationId xmlns:a16="http://schemas.microsoft.com/office/drawing/2014/main" id="{18FEDA1D-AB29-A8A8-247E-FCC5DD61727B}"/>
              </a:ext>
            </a:extLst>
          </p:cNvPr>
          <p:cNvSpPr/>
          <p:nvPr/>
        </p:nvSpPr>
        <p:spPr>
          <a:xfrm>
            <a:off x="1735723" y="2091668"/>
            <a:ext cx="2522271" cy="490953"/>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模式识别</a:t>
            </a:r>
          </a:p>
        </p:txBody>
      </p:sp>
      <p:cxnSp>
        <p:nvCxnSpPr>
          <p:cNvPr id="8" name="直接箭头连接符 7">
            <a:extLst>
              <a:ext uri="{FF2B5EF4-FFF2-40B4-BE49-F238E27FC236}">
                <a16:creationId xmlns:a16="http://schemas.microsoft.com/office/drawing/2014/main" id="{782E7134-DB40-2F5C-B4B7-E5A6D6A31A1C}"/>
              </a:ext>
            </a:extLst>
          </p:cNvPr>
          <p:cNvCxnSpPr>
            <a:stCxn id="5" idx="2"/>
            <a:endCxn id="6" idx="0"/>
          </p:cNvCxnSpPr>
          <p:nvPr/>
        </p:nvCxnSpPr>
        <p:spPr>
          <a:xfrm>
            <a:off x="2996859" y="1587420"/>
            <a:ext cx="0" cy="5042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145F180B-C9CA-4437-2873-EF41FD8EBE71}"/>
              </a:ext>
            </a:extLst>
          </p:cNvPr>
          <p:cNvSpPr/>
          <p:nvPr/>
        </p:nvSpPr>
        <p:spPr>
          <a:xfrm>
            <a:off x="218884" y="3250521"/>
            <a:ext cx="1738792" cy="2002676"/>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1</a:t>
            </a:r>
          </a:p>
          <a:p>
            <a:pPr algn="ctr"/>
            <a:r>
              <a:rPr lang="zh-CN" altLang="en-US" sz="2000" dirty="0">
                <a:solidFill>
                  <a:schemeClr val="tx1"/>
                </a:solidFill>
                <a:latin typeface="微软雅黑" panose="020B0503020204020204" pitchFamily="34" charset="-122"/>
                <a:ea typeface="微软雅黑" panose="020B0503020204020204" pitchFamily="34" charset="-122"/>
              </a:rPr>
              <a:t>基于</a:t>
            </a:r>
            <a:r>
              <a:rPr lang="zh-CN" altLang="en-US" sz="2000">
                <a:solidFill>
                  <a:schemeClr val="tx1"/>
                </a:solidFill>
                <a:latin typeface="微软雅黑" panose="020B0503020204020204" pitchFamily="34" charset="-122"/>
                <a:ea typeface="微软雅黑" panose="020B0503020204020204" pitchFamily="34" charset="-122"/>
              </a:rPr>
              <a:t>统计的</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最近操作列举</a:t>
            </a:r>
          </a:p>
        </p:txBody>
      </p:sp>
      <p:sp>
        <p:nvSpPr>
          <p:cNvPr id="10" name="矩形 9">
            <a:extLst>
              <a:ext uri="{FF2B5EF4-FFF2-40B4-BE49-F238E27FC236}">
                <a16:creationId xmlns:a16="http://schemas.microsoft.com/office/drawing/2014/main" id="{DB0D2E0C-B44F-A01E-4E9B-7C5CE3A56039}"/>
              </a:ext>
            </a:extLst>
          </p:cNvPr>
          <p:cNvSpPr/>
          <p:nvPr/>
        </p:nvSpPr>
        <p:spPr>
          <a:xfrm>
            <a:off x="2090379" y="3259728"/>
            <a:ext cx="1738792" cy="2002676"/>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2</a:t>
            </a:r>
          </a:p>
          <a:p>
            <a:pPr algn="ctr"/>
            <a:r>
              <a:rPr lang="zh-CN" altLang="en-US" sz="2000" dirty="0">
                <a:solidFill>
                  <a:schemeClr val="tx1"/>
                </a:solidFill>
                <a:latin typeface="微软雅黑" panose="020B0503020204020204" pitchFamily="34" charset="-122"/>
                <a:ea typeface="微软雅黑" panose="020B0503020204020204" pitchFamily="34" charset="-122"/>
              </a:rPr>
              <a:t>调用</a:t>
            </a:r>
            <a:r>
              <a:rPr lang="zh-CN" altLang="en-US" sz="2000">
                <a:solidFill>
                  <a:schemeClr val="tx1"/>
                </a:solidFill>
                <a:latin typeface="微软雅黑" panose="020B0503020204020204" pitchFamily="34" charset="-122"/>
                <a:ea typeface="微软雅黑" panose="020B0503020204020204" pitchFamily="34" charset="-122"/>
              </a:rPr>
              <a:t>代码检索</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关联件列举</a:t>
            </a:r>
          </a:p>
        </p:txBody>
      </p:sp>
      <p:sp>
        <p:nvSpPr>
          <p:cNvPr id="11" name="矩形 10">
            <a:extLst>
              <a:ext uri="{FF2B5EF4-FFF2-40B4-BE49-F238E27FC236}">
                <a16:creationId xmlns:a16="http://schemas.microsoft.com/office/drawing/2014/main" id="{388D9681-0083-A3BE-C5E0-E494D269C8AE}"/>
              </a:ext>
            </a:extLst>
          </p:cNvPr>
          <p:cNvSpPr/>
          <p:nvPr/>
        </p:nvSpPr>
        <p:spPr>
          <a:xfrm>
            <a:off x="4004938" y="3250521"/>
            <a:ext cx="1738793" cy="2002676"/>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3</a:t>
            </a:r>
          </a:p>
          <a:p>
            <a:pPr algn="ctr"/>
            <a:r>
              <a:rPr lang="zh-CN" altLang="en-US" sz="2000" dirty="0">
                <a:solidFill>
                  <a:schemeClr val="tx1"/>
                </a:solidFill>
                <a:latin typeface="微软雅黑" panose="020B0503020204020204" pitchFamily="34" charset="-122"/>
                <a:ea typeface="微软雅黑" panose="020B0503020204020204" pitchFamily="34" charset="-122"/>
              </a:rPr>
              <a:t>基于机器学习</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操作预测</a:t>
            </a:r>
          </a:p>
        </p:txBody>
      </p:sp>
      <p:sp>
        <p:nvSpPr>
          <p:cNvPr id="12" name="左大括号 11">
            <a:extLst>
              <a:ext uri="{FF2B5EF4-FFF2-40B4-BE49-F238E27FC236}">
                <a16:creationId xmlns:a16="http://schemas.microsoft.com/office/drawing/2014/main" id="{700096D3-C86F-9408-0B31-53D2FB9448E6}"/>
              </a:ext>
            </a:extLst>
          </p:cNvPr>
          <p:cNvSpPr/>
          <p:nvPr/>
        </p:nvSpPr>
        <p:spPr>
          <a:xfrm rot="5400000">
            <a:off x="2766724" y="1218696"/>
            <a:ext cx="460268" cy="338757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6A5CD612-FE52-38FF-BA3C-6521C6593B51}"/>
              </a:ext>
            </a:extLst>
          </p:cNvPr>
          <p:cNvSpPr/>
          <p:nvPr/>
        </p:nvSpPr>
        <p:spPr>
          <a:xfrm>
            <a:off x="1669240" y="5888368"/>
            <a:ext cx="2522271" cy="490953"/>
          </a:xfrm>
          <a:prstGeom prst="rect">
            <a:avLst/>
          </a:prstGeom>
          <a:noFill/>
          <a:ln w="19050" cap="flat" cmpd="sng" algn="ctr">
            <a:solidFill>
              <a:schemeClr val="accent1"/>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答案整合</a:t>
            </a:r>
          </a:p>
        </p:txBody>
      </p:sp>
      <p:sp>
        <p:nvSpPr>
          <p:cNvPr id="15" name="左大括号 14">
            <a:extLst>
              <a:ext uri="{FF2B5EF4-FFF2-40B4-BE49-F238E27FC236}">
                <a16:creationId xmlns:a16="http://schemas.microsoft.com/office/drawing/2014/main" id="{DE8AF4E3-F340-28FE-FAD7-645E50A81F55}"/>
              </a:ext>
            </a:extLst>
          </p:cNvPr>
          <p:cNvSpPr/>
          <p:nvPr/>
        </p:nvSpPr>
        <p:spPr>
          <a:xfrm rot="16200000">
            <a:off x="2717629" y="3897447"/>
            <a:ext cx="460268" cy="338757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3F69FF3C-F76F-9420-A3DA-BC98F51C256A}"/>
              </a:ext>
            </a:extLst>
          </p:cNvPr>
          <p:cNvSpPr txBox="1"/>
          <p:nvPr/>
        </p:nvSpPr>
        <p:spPr>
          <a:xfrm>
            <a:off x="6218338" y="238967"/>
            <a:ext cx="5816252" cy="1015663"/>
          </a:xfrm>
          <a:prstGeom prst="rect">
            <a:avLst/>
          </a:prstGeom>
          <a:noFill/>
        </p:spPr>
        <p:txBody>
          <a:bodyPr wrap="square" rtlCol="0">
            <a:spAutoFit/>
          </a:bodyPr>
          <a:lstStyle/>
          <a:p>
            <a:pPr algn="just"/>
            <a:r>
              <a:rPr lang="zh-CN" altLang="en-US" sz="2000" dirty="0">
                <a:latin typeface="微软雅黑" panose="020B0503020204020204" pitchFamily="34" charset="-122"/>
                <a:ea typeface="微软雅黑" panose="020B0503020204020204" pitchFamily="34" charset="-122"/>
              </a:rPr>
              <a:t>对于不存在明显振荡、且几乎所有操作不重复的序列，因为时序预测是基于过去的项，而这种情况无法预测，</a:t>
            </a:r>
            <a:r>
              <a:rPr lang="zh-CN" altLang="en-US" sz="2000" b="1" dirty="0">
                <a:latin typeface="微软雅黑" panose="020B0503020204020204" pitchFamily="34" charset="-122"/>
                <a:ea typeface="微软雅黑" panose="020B0503020204020204" pitchFamily="34" charset="-122"/>
              </a:rPr>
              <a:t>项之间的逻辑不是时序而是别的因素</a:t>
            </a:r>
            <a:r>
              <a:rPr lang="zh-CN" altLang="en-US" sz="2000" dirty="0">
                <a:latin typeface="微软雅黑" panose="020B0503020204020204" pitchFamily="34" charset="-122"/>
                <a:ea typeface="微软雅黑" panose="020B0503020204020204" pitchFamily="34" charset="-122"/>
              </a:rPr>
              <a:t>例如：</a:t>
            </a:r>
            <a:endParaRPr lang="en-US" altLang="zh-CN" sz="20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2463C694-EF1A-6080-1A41-C414189DF0CB}"/>
              </a:ext>
            </a:extLst>
          </p:cNvPr>
          <p:cNvSpPr txBox="1"/>
          <p:nvPr/>
        </p:nvSpPr>
        <p:spPr>
          <a:xfrm>
            <a:off x="6218338" y="6025378"/>
            <a:ext cx="5863015"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调用基于代码地图的检索，从最近操作件的依赖关系中找答案。</a:t>
            </a:r>
          </a:p>
        </p:txBody>
      </p:sp>
      <p:pic>
        <p:nvPicPr>
          <p:cNvPr id="7" name="图片 6">
            <a:extLst>
              <a:ext uri="{FF2B5EF4-FFF2-40B4-BE49-F238E27FC236}">
                <a16:creationId xmlns:a16="http://schemas.microsoft.com/office/drawing/2014/main" id="{FCC79193-001C-C32D-D7F1-62AE24EF4AF8}"/>
              </a:ext>
            </a:extLst>
          </p:cNvPr>
          <p:cNvPicPr>
            <a:picLocks noChangeAspect="1"/>
          </p:cNvPicPr>
          <p:nvPr/>
        </p:nvPicPr>
        <p:blipFill>
          <a:blip r:embed="rId2">
            <a:extLst>
              <a:ext uri="{28A0092B-C50C-407E-A947-70E740481C1C}">
                <a14:useLocalDpi xmlns:a14="http://schemas.microsoft.com/office/drawing/2010/main" val="0"/>
              </a:ext>
            </a:extLst>
          </a:blip>
          <a:srcRect l="-1" r="-768" b="15363"/>
          <a:stretch/>
        </p:blipFill>
        <p:spPr>
          <a:xfrm>
            <a:off x="5951781" y="1453019"/>
            <a:ext cx="6129572" cy="4196220"/>
          </a:xfrm>
          <a:prstGeom prst="rect">
            <a:avLst/>
          </a:prstGeom>
        </p:spPr>
      </p:pic>
    </p:spTree>
    <p:extLst>
      <p:ext uri="{BB962C8B-B14F-4D97-AF65-F5344CB8AC3E}">
        <p14:creationId xmlns:p14="http://schemas.microsoft.com/office/powerpoint/2010/main" val="765780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F9A52-BC0E-8F96-6101-C944916E1543}"/>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BA93F0DD-F9A5-565D-A4CE-E8B50FD3D9C3}"/>
              </a:ext>
            </a:extLst>
          </p:cNvPr>
          <p:cNvSpPr txBox="1"/>
          <p:nvPr/>
        </p:nvSpPr>
        <p:spPr>
          <a:xfrm>
            <a:off x="157410" y="362078"/>
            <a:ext cx="3847528"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意图预测的技术路线更新</a:t>
            </a:r>
          </a:p>
        </p:txBody>
      </p:sp>
      <p:sp>
        <p:nvSpPr>
          <p:cNvPr id="5" name="矩形 4">
            <a:extLst>
              <a:ext uri="{FF2B5EF4-FFF2-40B4-BE49-F238E27FC236}">
                <a16:creationId xmlns:a16="http://schemas.microsoft.com/office/drawing/2014/main" id="{03D73744-907F-4973-AC3E-792F5E1000ED}"/>
              </a:ext>
            </a:extLst>
          </p:cNvPr>
          <p:cNvSpPr/>
          <p:nvPr/>
        </p:nvSpPr>
        <p:spPr>
          <a:xfrm>
            <a:off x="1735723" y="1096467"/>
            <a:ext cx="2522271" cy="490953"/>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动作序列预处理</a:t>
            </a:r>
          </a:p>
        </p:txBody>
      </p:sp>
      <p:sp>
        <p:nvSpPr>
          <p:cNvPr id="6" name="矩形 5">
            <a:extLst>
              <a:ext uri="{FF2B5EF4-FFF2-40B4-BE49-F238E27FC236}">
                <a16:creationId xmlns:a16="http://schemas.microsoft.com/office/drawing/2014/main" id="{B0646E27-15BE-E66E-62C0-336CB6E231B6}"/>
              </a:ext>
            </a:extLst>
          </p:cNvPr>
          <p:cNvSpPr/>
          <p:nvPr/>
        </p:nvSpPr>
        <p:spPr>
          <a:xfrm>
            <a:off x="1735723" y="2091668"/>
            <a:ext cx="2522271" cy="490953"/>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模式识别</a:t>
            </a:r>
          </a:p>
        </p:txBody>
      </p:sp>
      <p:cxnSp>
        <p:nvCxnSpPr>
          <p:cNvPr id="8" name="直接箭头连接符 7">
            <a:extLst>
              <a:ext uri="{FF2B5EF4-FFF2-40B4-BE49-F238E27FC236}">
                <a16:creationId xmlns:a16="http://schemas.microsoft.com/office/drawing/2014/main" id="{1B89A877-137A-03BB-42BF-DF4D6F6208C4}"/>
              </a:ext>
            </a:extLst>
          </p:cNvPr>
          <p:cNvCxnSpPr>
            <a:stCxn id="5" idx="2"/>
            <a:endCxn id="6" idx="0"/>
          </p:cNvCxnSpPr>
          <p:nvPr/>
        </p:nvCxnSpPr>
        <p:spPr>
          <a:xfrm>
            <a:off x="2996859" y="1587420"/>
            <a:ext cx="0" cy="5042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BAA2616-B915-DE42-3222-5B9AABB19457}"/>
              </a:ext>
            </a:extLst>
          </p:cNvPr>
          <p:cNvSpPr/>
          <p:nvPr/>
        </p:nvSpPr>
        <p:spPr>
          <a:xfrm>
            <a:off x="218884" y="3250521"/>
            <a:ext cx="1738792" cy="2002676"/>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1</a:t>
            </a:r>
          </a:p>
          <a:p>
            <a:pPr algn="ctr"/>
            <a:r>
              <a:rPr lang="zh-CN" altLang="en-US" sz="2000" dirty="0">
                <a:solidFill>
                  <a:schemeClr val="tx1"/>
                </a:solidFill>
                <a:latin typeface="微软雅黑" panose="020B0503020204020204" pitchFamily="34" charset="-122"/>
                <a:ea typeface="微软雅黑" panose="020B0503020204020204" pitchFamily="34" charset="-122"/>
              </a:rPr>
              <a:t>基于</a:t>
            </a:r>
            <a:r>
              <a:rPr lang="zh-CN" altLang="en-US" sz="2000">
                <a:solidFill>
                  <a:schemeClr val="tx1"/>
                </a:solidFill>
                <a:latin typeface="微软雅黑" panose="020B0503020204020204" pitchFamily="34" charset="-122"/>
                <a:ea typeface="微软雅黑" panose="020B0503020204020204" pitchFamily="34" charset="-122"/>
              </a:rPr>
              <a:t>统计的</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最近操作列举</a:t>
            </a:r>
          </a:p>
        </p:txBody>
      </p:sp>
      <p:sp>
        <p:nvSpPr>
          <p:cNvPr id="10" name="矩形 9">
            <a:extLst>
              <a:ext uri="{FF2B5EF4-FFF2-40B4-BE49-F238E27FC236}">
                <a16:creationId xmlns:a16="http://schemas.microsoft.com/office/drawing/2014/main" id="{8173EFDB-3DDD-5B32-3B70-4DA43172B2D2}"/>
              </a:ext>
            </a:extLst>
          </p:cNvPr>
          <p:cNvSpPr/>
          <p:nvPr/>
        </p:nvSpPr>
        <p:spPr>
          <a:xfrm>
            <a:off x="2090379" y="3259728"/>
            <a:ext cx="1738792" cy="2002676"/>
          </a:xfrm>
          <a:prstGeom prst="rect">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2</a:t>
            </a:r>
          </a:p>
          <a:p>
            <a:pPr algn="ctr"/>
            <a:r>
              <a:rPr lang="zh-CN" altLang="en-US" sz="2000" dirty="0">
                <a:solidFill>
                  <a:schemeClr val="tx1"/>
                </a:solidFill>
                <a:latin typeface="微软雅黑" panose="020B0503020204020204" pitchFamily="34" charset="-122"/>
                <a:ea typeface="微软雅黑" panose="020B0503020204020204" pitchFamily="34" charset="-122"/>
              </a:rPr>
              <a:t>调用</a:t>
            </a:r>
            <a:r>
              <a:rPr lang="zh-CN" altLang="en-US" sz="2000">
                <a:solidFill>
                  <a:schemeClr val="tx1"/>
                </a:solidFill>
                <a:latin typeface="微软雅黑" panose="020B0503020204020204" pitchFamily="34" charset="-122"/>
                <a:ea typeface="微软雅黑" panose="020B0503020204020204" pitchFamily="34" charset="-122"/>
              </a:rPr>
              <a:t>代码检索</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关联件列举</a:t>
            </a:r>
          </a:p>
        </p:txBody>
      </p:sp>
      <p:sp>
        <p:nvSpPr>
          <p:cNvPr id="11" name="矩形 10">
            <a:extLst>
              <a:ext uri="{FF2B5EF4-FFF2-40B4-BE49-F238E27FC236}">
                <a16:creationId xmlns:a16="http://schemas.microsoft.com/office/drawing/2014/main" id="{B3AAE03A-C91D-8CF3-35E1-76008FAF4DE5}"/>
              </a:ext>
            </a:extLst>
          </p:cNvPr>
          <p:cNvSpPr/>
          <p:nvPr/>
        </p:nvSpPr>
        <p:spPr>
          <a:xfrm>
            <a:off x="4004938" y="3250521"/>
            <a:ext cx="1738793" cy="2002676"/>
          </a:xfrm>
          <a:prstGeom prst="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3</a:t>
            </a:r>
          </a:p>
          <a:p>
            <a:pPr algn="ctr"/>
            <a:r>
              <a:rPr lang="zh-CN" altLang="en-US" sz="2000" dirty="0">
                <a:solidFill>
                  <a:schemeClr val="tx1"/>
                </a:solidFill>
                <a:latin typeface="微软雅黑" panose="020B0503020204020204" pitchFamily="34" charset="-122"/>
                <a:ea typeface="微软雅黑" panose="020B0503020204020204" pitchFamily="34" charset="-122"/>
              </a:rPr>
              <a:t>基于机器学习</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操作预测</a:t>
            </a:r>
          </a:p>
        </p:txBody>
      </p:sp>
      <p:sp>
        <p:nvSpPr>
          <p:cNvPr id="12" name="左大括号 11">
            <a:extLst>
              <a:ext uri="{FF2B5EF4-FFF2-40B4-BE49-F238E27FC236}">
                <a16:creationId xmlns:a16="http://schemas.microsoft.com/office/drawing/2014/main" id="{F4FE89C7-13CD-C09A-8354-AF761874385E}"/>
              </a:ext>
            </a:extLst>
          </p:cNvPr>
          <p:cNvSpPr/>
          <p:nvPr/>
        </p:nvSpPr>
        <p:spPr>
          <a:xfrm rot="5400000">
            <a:off x="2766724" y="1218696"/>
            <a:ext cx="460268" cy="338757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0A7120F5-E642-F3A8-F01A-4B369DFE192F}"/>
              </a:ext>
            </a:extLst>
          </p:cNvPr>
          <p:cNvSpPr/>
          <p:nvPr/>
        </p:nvSpPr>
        <p:spPr>
          <a:xfrm>
            <a:off x="1669240" y="5888368"/>
            <a:ext cx="2522271" cy="490953"/>
          </a:xfrm>
          <a:prstGeom prst="rect">
            <a:avLst/>
          </a:prstGeom>
          <a:noFill/>
          <a:ln w="19050" cap="flat" cmpd="sng" algn="ctr">
            <a:solidFill>
              <a:schemeClr val="accent1"/>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答案整合</a:t>
            </a:r>
          </a:p>
        </p:txBody>
      </p:sp>
      <p:sp>
        <p:nvSpPr>
          <p:cNvPr id="15" name="左大括号 14">
            <a:extLst>
              <a:ext uri="{FF2B5EF4-FFF2-40B4-BE49-F238E27FC236}">
                <a16:creationId xmlns:a16="http://schemas.microsoft.com/office/drawing/2014/main" id="{66B947B9-03E9-2C9F-9AF1-0A45E12C9CB1}"/>
              </a:ext>
            </a:extLst>
          </p:cNvPr>
          <p:cNvSpPr/>
          <p:nvPr/>
        </p:nvSpPr>
        <p:spPr>
          <a:xfrm rot="16200000">
            <a:off x="2717629" y="3897447"/>
            <a:ext cx="460268" cy="338757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11002AD1-C43C-4785-3FD3-92A99EFB2460}"/>
              </a:ext>
            </a:extLst>
          </p:cNvPr>
          <p:cNvSpPr txBox="1"/>
          <p:nvPr/>
        </p:nvSpPr>
        <p:spPr>
          <a:xfrm>
            <a:off x="6218338" y="238967"/>
            <a:ext cx="5816252" cy="1015663"/>
          </a:xfrm>
          <a:prstGeom prst="rect">
            <a:avLst/>
          </a:prstGeom>
          <a:noFill/>
        </p:spPr>
        <p:txBody>
          <a:bodyPr wrap="square" rtlCol="0">
            <a:spAutoFit/>
          </a:bodyPr>
          <a:lstStyle/>
          <a:p>
            <a:pPr algn="just"/>
            <a:r>
              <a:rPr lang="zh-CN" altLang="en-US" sz="2000" dirty="0">
                <a:latin typeface="微软雅黑" panose="020B0503020204020204" pitchFamily="34" charset="-122"/>
                <a:ea typeface="微软雅黑" panose="020B0503020204020204" pitchFamily="34" charset="-122"/>
              </a:rPr>
              <a:t>对于一段存在振荡或其他</a:t>
            </a:r>
            <a:r>
              <a:rPr lang="en-US" altLang="zh-CN" sz="2000" dirty="0">
                <a:latin typeface="微软雅黑" panose="020B0503020204020204" pitchFamily="34" charset="-122"/>
                <a:ea typeface="微软雅黑" panose="020B0503020204020204" pitchFamily="34" charset="-122"/>
              </a:rPr>
              <a:t>pattern</a:t>
            </a:r>
            <a:r>
              <a:rPr lang="zh-CN" altLang="en-US" sz="2000" dirty="0">
                <a:latin typeface="微软雅黑" panose="020B0503020204020204" pitchFamily="34" charset="-122"/>
                <a:ea typeface="微软雅黑" panose="020B0503020204020204" pitchFamily="34" charset="-122"/>
              </a:rPr>
              <a:t>的序列，其操作件</a:t>
            </a:r>
            <a:r>
              <a:rPr lang="zh-CN" altLang="en-US" sz="2000" b="1" dirty="0">
                <a:latin typeface="微软雅黑" panose="020B0503020204020204" pitchFamily="34" charset="-122"/>
                <a:ea typeface="微软雅黑" panose="020B0503020204020204" pitchFamily="34" charset="-122"/>
              </a:rPr>
              <a:t>有重复或有时序因素</a:t>
            </a:r>
            <a:r>
              <a:rPr lang="zh-CN" altLang="en-US" sz="2000" dirty="0">
                <a:latin typeface="微软雅黑" panose="020B0503020204020204" pitchFamily="34" charset="-122"/>
                <a:ea typeface="微软雅黑" panose="020B0503020204020204" pitchFamily="34" charset="-122"/>
              </a:rPr>
              <a:t>，此时可以使用时序预测模型，例如：</a:t>
            </a:r>
            <a:endParaRPr lang="en-US" altLang="zh-CN" sz="20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46800D06-0C10-C8E9-F9FA-8A4C1A47FA91}"/>
              </a:ext>
            </a:extLst>
          </p:cNvPr>
          <p:cNvSpPr txBox="1"/>
          <p:nvPr/>
        </p:nvSpPr>
        <p:spPr>
          <a:xfrm>
            <a:off x="6218338" y="5742292"/>
            <a:ext cx="5863015" cy="1015663"/>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使用时序预测模型：马尔科夫</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液态神经网络</a:t>
            </a:r>
            <a:r>
              <a:rPr lang="en-US" altLang="zh-CN" sz="2000" dirty="0">
                <a:latin typeface="微软雅黑" panose="020B0503020204020204" pitchFamily="34" charset="-122"/>
                <a:ea typeface="微软雅黑" panose="020B0503020204020204" pitchFamily="34" charset="-122"/>
              </a:rPr>
              <a:t>/LSTM</a:t>
            </a:r>
            <a:r>
              <a:rPr lang="zh-CN" altLang="en-US" sz="2000" dirty="0">
                <a:latin typeface="微软雅黑" panose="020B0503020204020204" pitchFamily="34" charset="-122"/>
                <a:ea typeface="微软雅黑" panose="020B0503020204020204" pitchFamily="34" charset="-122"/>
              </a:rPr>
              <a:t>等；文本向量化方式：因为答案有限，可以直接映射为数值特征</a:t>
            </a:r>
          </a:p>
        </p:txBody>
      </p:sp>
      <p:pic>
        <p:nvPicPr>
          <p:cNvPr id="13" name="图片 12">
            <a:extLst>
              <a:ext uri="{FF2B5EF4-FFF2-40B4-BE49-F238E27FC236}">
                <a16:creationId xmlns:a16="http://schemas.microsoft.com/office/drawing/2014/main" id="{8AD66DEA-3DAA-4581-8662-96E7968107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799" y="1254630"/>
            <a:ext cx="5206159" cy="2603080"/>
          </a:xfrm>
          <a:prstGeom prst="rect">
            <a:avLst/>
          </a:prstGeom>
        </p:spPr>
      </p:pic>
      <p:pic>
        <p:nvPicPr>
          <p:cNvPr id="17" name="图片 16">
            <a:extLst>
              <a:ext uri="{FF2B5EF4-FFF2-40B4-BE49-F238E27FC236}">
                <a16:creationId xmlns:a16="http://schemas.microsoft.com/office/drawing/2014/main" id="{4C8AB455-8063-35B5-F772-05A8B0BBAF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8813" y="3189138"/>
            <a:ext cx="4804192" cy="2402096"/>
          </a:xfrm>
          <a:prstGeom prst="rect">
            <a:avLst/>
          </a:prstGeom>
        </p:spPr>
      </p:pic>
    </p:spTree>
    <p:extLst>
      <p:ext uri="{BB962C8B-B14F-4D97-AF65-F5344CB8AC3E}">
        <p14:creationId xmlns:p14="http://schemas.microsoft.com/office/powerpoint/2010/main" val="1699530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4493C-3BD5-569C-8BFE-FE9EA30E797C}"/>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B79C867C-E7A9-33C4-1C35-313E26FB730B}"/>
              </a:ext>
            </a:extLst>
          </p:cNvPr>
          <p:cNvSpPr txBox="1"/>
          <p:nvPr/>
        </p:nvSpPr>
        <p:spPr>
          <a:xfrm>
            <a:off x="157410" y="362078"/>
            <a:ext cx="3847528"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意图预测的技术路线更新</a:t>
            </a:r>
          </a:p>
        </p:txBody>
      </p:sp>
      <p:sp>
        <p:nvSpPr>
          <p:cNvPr id="5" name="矩形 4">
            <a:extLst>
              <a:ext uri="{FF2B5EF4-FFF2-40B4-BE49-F238E27FC236}">
                <a16:creationId xmlns:a16="http://schemas.microsoft.com/office/drawing/2014/main" id="{8AFE247B-61F2-733F-39BF-8DD19AD3D391}"/>
              </a:ext>
            </a:extLst>
          </p:cNvPr>
          <p:cNvSpPr/>
          <p:nvPr/>
        </p:nvSpPr>
        <p:spPr>
          <a:xfrm>
            <a:off x="1735723" y="1096467"/>
            <a:ext cx="2522271" cy="490953"/>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动作序列预处理</a:t>
            </a:r>
          </a:p>
        </p:txBody>
      </p:sp>
      <p:sp>
        <p:nvSpPr>
          <p:cNvPr id="6" name="矩形 5">
            <a:extLst>
              <a:ext uri="{FF2B5EF4-FFF2-40B4-BE49-F238E27FC236}">
                <a16:creationId xmlns:a16="http://schemas.microsoft.com/office/drawing/2014/main" id="{1429244B-EFBF-A783-D50E-17065BC39BFF}"/>
              </a:ext>
            </a:extLst>
          </p:cNvPr>
          <p:cNvSpPr/>
          <p:nvPr/>
        </p:nvSpPr>
        <p:spPr>
          <a:xfrm>
            <a:off x="1735723" y="2091668"/>
            <a:ext cx="2522271" cy="490953"/>
          </a:xfrm>
          <a:prstGeom prst="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模式识别</a:t>
            </a:r>
          </a:p>
        </p:txBody>
      </p:sp>
      <p:cxnSp>
        <p:nvCxnSpPr>
          <p:cNvPr id="8" name="直接箭头连接符 7">
            <a:extLst>
              <a:ext uri="{FF2B5EF4-FFF2-40B4-BE49-F238E27FC236}">
                <a16:creationId xmlns:a16="http://schemas.microsoft.com/office/drawing/2014/main" id="{56928AC4-057A-47AB-B0B9-4AFDBFEED86D}"/>
              </a:ext>
            </a:extLst>
          </p:cNvPr>
          <p:cNvCxnSpPr>
            <a:stCxn id="5" idx="2"/>
            <a:endCxn id="6" idx="0"/>
          </p:cNvCxnSpPr>
          <p:nvPr/>
        </p:nvCxnSpPr>
        <p:spPr>
          <a:xfrm>
            <a:off x="2996859" y="1587420"/>
            <a:ext cx="0" cy="5042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270348C1-6BE0-84FB-880B-3F11AEF9DFA1}"/>
              </a:ext>
            </a:extLst>
          </p:cNvPr>
          <p:cNvSpPr/>
          <p:nvPr/>
        </p:nvSpPr>
        <p:spPr>
          <a:xfrm>
            <a:off x="218884" y="3250521"/>
            <a:ext cx="1738792" cy="2002676"/>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1</a:t>
            </a:r>
          </a:p>
          <a:p>
            <a:pPr algn="ctr"/>
            <a:r>
              <a:rPr lang="zh-CN" altLang="en-US" sz="2000" dirty="0">
                <a:solidFill>
                  <a:schemeClr val="tx1"/>
                </a:solidFill>
                <a:latin typeface="微软雅黑" panose="020B0503020204020204" pitchFamily="34" charset="-122"/>
                <a:ea typeface="微软雅黑" panose="020B0503020204020204" pitchFamily="34" charset="-122"/>
              </a:rPr>
              <a:t>基于统计的</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最近操作列举</a:t>
            </a:r>
          </a:p>
        </p:txBody>
      </p:sp>
      <p:sp>
        <p:nvSpPr>
          <p:cNvPr id="10" name="矩形 9">
            <a:extLst>
              <a:ext uri="{FF2B5EF4-FFF2-40B4-BE49-F238E27FC236}">
                <a16:creationId xmlns:a16="http://schemas.microsoft.com/office/drawing/2014/main" id="{BD270CC2-514B-EB16-41A6-0D88FF291565}"/>
              </a:ext>
            </a:extLst>
          </p:cNvPr>
          <p:cNvSpPr/>
          <p:nvPr/>
        </p:nvSpPr>
        <p:spPr>
          <a:xfrm>
            <a:off x="2090379" y="3259728"/>
            <a:ext cx="1738792" cy="2002676"/>
          </a:xfrm>
          <a:prstGeom prst="rect">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2</a:t>
            </a:r>
          </a:p>
          <a:p>
            <a:pPr algn="ctr"/>
            <a:r>
              <a:rPr lang="zh-CN" altLang="en-US" sz="2000" dirty="0">
                <a:solidFill>
                  <a:schemeClr val="tx1"/>
                </a:solidFill>
                <a:latin typeface="微软雅黑" panose="020B0503020204020204" pitchFamily="34" charset="-122"/>
                <a:ea typeface="微软雅黑" panose="020B0503020204020204" pitchFamily="34" charset="-122"/>
              </a:rPr>
              <a:t>调用代码检索</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关联件列举</a:t>
            </a:r>
          </a:p>
        </p:txBody>
      </p:sp>
      <p:sp>
        <p:nvSpPr>
          <p:cNvPr id="11" name="矩形 10">
            <a:extLst>
              <a:ext uri="{FF2B5EF4-FFF2-40B4-BE49-F238E27FC236}">
                <a16:creationId xmlns:a16="http://schemas.microsoft.com/office/drawing/2014/main" id="{C7965C51-EDCD-849D-6EAB-DF33B1F6A97B}"/>
              </a:ext>
            </a:extLst>
          </p:cNvPr>
          <p:cNvSpPr/>
          <p:nvPr/>
        </p:nvSpPr>
        <p:spPr>
          <a:xfrm>
            <a:off x="4004938" y="3250521"/>
            <a:ext cx="1738793" cy="2002676"/>
          </a:xfrm>
          <a:prstGeom prst="rect">
            <a:avLst/>
          </a:prstGeom>
          <a:noFill/>
          <a:ln w="190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方式</a:t>
            </a:r>
            <a:r>
              <a:rPr lang="en-US" altLang="zh-CN" sz="2000" dirty="0">
                <a:solidFill>
                  <a:schemeClr val="tx1"/>
                </a:solidFill>
                <a:latin typeface="微软雅黑" panose="020B0503020204020204" pitchFamily="34" charset="-122"/>
                <a:ea typeface="微软雅黑" panose="020B0503020204020204" pitchFamily="34" charset="-122"/>
              </a:rPr>
              <a:t>3</a:t>
            </a:r>
          </a:p>
          <a:p>
            <a:pPr algn="ctr"/>
            <a:r>
              <a:rPr lang="zh-CN" altLang="en-US" sz="2000" dirty="0">
                <a:solidFill>
                  <a:schemeClr val="tx1"/>
                </a:solidFill>
                <a:latin typeface="微软雅黑" panose="020B0503020204020204" pitchFamily="34" charset="-122"/>
                <a:ea typeface="微软雅黑" panose="020B0503020204020204" pitchFamily="34" charset="-122"/>
              </a:rPr>
              <a:t>基于机器学习</a:t>
            </a:r>
            <a:endParaRPr lang="en-US" altLang="zh-CN" sz="2000" dirty="0">
              <a:solidFill>
                <a:schemeClr val="tx1"/>
              </a:solidFill>
              <a:latin typeface="微软雅黑" panose="020B0503020204020204" pitchFamily="34" charset="-122"/>
              <a:ea typeface="微软雅黑" panose="020B0503020204020204" pitchFamily="34" charset="-122"/>
            </a:endParaRPr>
          </a:p>
          <a:p>
            <a:pPr algn="ctr"/>
            <a:r>
              <a:rPr lang="zh-CN" altLang="en-US" sz="2000" dirty="0">
                <a:solidFill>
                  <a:schemeClr val="tx1"/>
                </a:solidFill>
                <a:latin typeface="微软雅黑" panose="020B0503020204020204" pitchFamily="34" charset="-122"/>
                <a:ea typeface="微软雅黑" panose="020B0503020204020204" pitchFamily="34" charset="-122"/>
              </a:rPr>
              <a:t>操作预测</a:t>
            </a:r>
          </a:p>
        </p:txBody>
      </p:sp>
      <p:sp>
        <p:nvSpPr>
          <p:cNvPr id="12" name="左大括号 11">
            <a:extLst>
              <a:ext uri="{FF2B5EF4-FFF2-40B4-BE49-F238E27FC236}">
                <a16:creationId xmlns:a16="http://schemas.microsoft.com/office/drawing/2014/main" id="{D5B89CBB-218F-FEE0-DE6B-A017B01B19A8}"/>
              </a:ext>
            </a:extLst>
          </p:cNvPr>
          <p:cNvSpPr/>
          <p:nvPr/>
        </p:nvSpPr>
        <p:spPr>
          <a:xfrm rot="5400000">
            <a:off x="2766724" y="1218696"/>
            <a:ext cx="460268" cy="338757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2AD9D880-98D2-6362-9B0C-5E3331C7817E}"/>
              </a:ext>
            </a:extLst>
          </p:cNvPr>
          <p:cNvSpPr/>
          <p:nvPr/>
        </p:nvSpPr>
        <p:spPr>
          <a:xfrm>
            <a:off x="1669240" y="5888368"/>
            <a:ext cx="2522271" cy="490953"/>
          </a:xfrm>
          <a:prstGeom prst="rect">
            <a:avLst/>
          </a:prstGeom>
          <a:noFill/>
          <a:ln w="19050" cap="flat" cmpd="sng" algn="ctr">
            <a:solidFill>
              <a:srgbClr val="FF0000"/>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答案整合</a:t>
            </a:r>
          </a:p>
        </p:txBody>
      </p:sp>
      <p:sp>
        <p:nvSpPr>
          <p:cNvPr id="15" name="左大括号 14">
            <a:extLst>
              <a:ext uri="{FF2B5EF4-FFF2-40B4-BE49-F238E27FC236}">
                <a16:creationId xmlns:a16="http://schemas.microsoft.com/office/drawing/2014/main" id="{059E6E0B-78DB-4872-4654-03CEBB8573C2}"/>
              </a:ext>
            </a:extLst>
          </p:cNvPr>
          <p:cNvSpPr/>
          <p:nvPr/>
        </p:nvSpPr>
        <p:spPr>
          <a:xfrm rot="16200000">
            <a:off x="2717629" y="3897447"/>
            <a:ext cx="460268" cy="338757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E800431-F568-B40A-39CB-4CADFB20A55B}"/>
              </a:ext>
            </a:extLst>
          </p:cNvPr>
          <p:cNvSpPr txBox="1"/>
          <p:nvPr/>
        </p:nvSpPr>
        <p:spPr>
          <a:xfrm>
            <a:off x="6218338" y="238967"/>
            <a:ext cx="5816252" cy="1323439"/>
          </a:xfrm>
          <a:prstGeom prst="rect">
            <a:avLst/>
          </a:prstGeom>
          <a:noFill/>
        </p:spPr>
        <p:txBody>
          <a:bodyPr wrap="square" rtlCol="0">
            <a:spAutoFit/>
          </a:bodyPr>
          <a:lstStyle/>
          <a:p>
            <a:pPr algn="just"/>
            <a:r>
              <a:rPr lang="zh-CN" altLang="en-US" sz="2000" dirty="0">
                <a:latin typeface="微软雅黑" panose="020B0503020204020204" pitchFamily="34" charset="-122"/>
                <a:ea typeface="微软雅黑" panose="020B0503020204020204" pitchFamily="34" charset="-122"/>
              </a:rPr>
              <a:t>根据</a:t>
            </a:r>
            <a:r>
              <a:rPr lang="en-US" altLang="zh-CN" sz="2000" dirty="0">
                <a:latin typeface="微软雅黑" panose="020B0503020204020204" pitchFamily="34" charset="-122"/>
                <a:ea typeface="微软雅黑" panose="020B0503020204020204" pitchFamily="34" charset="-122"/>
              </a:rPr>
              <a:t>MSR2018</a:t>
            </a:r>
            <a:r>
              <a:rPr lang="zh-CN" altLang="en-US" sz="2000" dirty="0">
                <a:latin typeface="微软雅黑" panose="020B0503020204020204" pitchFamily="34" charset="-122"/>
                <a:ea typeface="微软雅黑" panose="020B0503020204020204" pitchFamily="34" charset="-122"/>
              </a:rPr>
              <a:t>数据集的观察，</a:t>
            </a:r>
            <a:r>
              <a:rPr lang="en-US" altLang="zh-CN" sz="2000" dirty="0">
                <a:latin typeface="微软雅黑" panose="020B0503020204020204" pitchFamily="34" charset="-122"/>
                <a:ea typeface="微软雅黑" panose="020B0503020204020204" pitchFamily="34" charset="-122"/>
              </a:rPr>
              <a:t>60%</a:t>
            </a:r>
            <a:r>
              <a:rPr lang="zh-CN" altLang="en-US" sz="2000" dirty="0">
                <a:latin typeface="微软雅黑" panose="020B0503020204020204" pitchFamily="34" charset="-122"/>
                <a:ea typeface="微软雅黑" panose="020B0503020204020204" pitchFamily="34" charset="-122"/>
              </a:rPr>
              <a:t>的序列只需要用到方式</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gn="just"/>
            <a:r>
              <a:rPr lang="zh-CN" altLang="en-US" sz="2000" dirty="0">
                <a:latin typeface="微软雅黑" panose="020B0503020204020204" pitchFamily="34" charset="-122"/>
                <a:ea typeface="微软雅黑" panose="020B0503020204020204" pitchFamily="34" charset="-122"/>
              </a:rPr>
              <a:t>需要做好</a:t>
            </a:r>
            <a:r>
              <a:rPr lang="zh-CN" altLang="en-US" sz="2000" b="1" dirty="0">
                <a:latin typeface="微软雅黑" panose="020B0503020204020204" pitchFamily="34" charset="-122"/>
                <a:ea typeface="微软雅黑" panose="020B0503020204020204" pitchFamily="34" charset="-122"/>
              </a:rPr>
              <a:t>模式识别和拆分</a:t>
            </a:r>
            <a:r>
              <a:rPr lang="zh-CN" altLang="en-US" sz="2000" dirty="0">
                <a:latin typeface="微软雅黑" panose="020B0503020204020204" pitchFamily="34" charset="-122"/>
                <a:ea typeface="微软雅黑" panose="020B0503020204020204" pitchFamily="34" charset="-122"/>
              </a:rPr>
              <a:t>，把一段连续动作里不同意义的序列分开来分析，例如：</a:t>
            </a:r>
            <a:endParaRPr lang="en-US" altLang="zh-CN" sz="2000"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9EA333C0-69EB-A505-64ED-963B51432B51}"/>
              </a:ext>
            </a:extLst>
          </p:cNvPr>
          <p:cNvPicPr>
            <a:picLocks noChangeAspect="1"/>
          </p:cNvPicPr>
          <p:nvPr/>
        </p:nvPicPr>
        <p:blipFill>
          <a:blip r:embed="rId3">
            <a:extLst>
              <a:ext uri="{28A0092B-C50C-407E-A947-70E740481C1C}">
                <a14:useLocalDpi xmlns:a14="http://schemas.microsoft.com/office/drawing/2010/main" val="0"/>
              </a:ext>
            </a:extLst>
          </a:blip>
          <a:srcRect l="12977"/>
          <a:stretch/>
        </p:blipFill>
        <p:spPr>
          <a:xfrm>
            <a:off x="6331849" y="1587420"/>
            <a:ext cx="4615551" cy="2651891"/>
          </a:xfrm>
          <a:prstGeom prst="rect">
            <a:avLst/>
          </a:prstGeom>
        </p:spPr>
      </p:pic>
      <p:sp>
        <p:nvSpPr>
          <p:cNvPr id="16" name="矩形 15">
            <a:extLst>
              <a:ext uri="{FF2B5EF4-FFF2-40B4-BE49-F238E27FC236}">
                <a16:creationId xmlns:a16="http://schemas.microsoft.com/office/drawing/2014/main" id="{010AD19F-E0FF-E2DB-96C1-1FEB5EAAB9D4}"/>
              </a:ext>
            </a:extLst>
          </p:cNvPr>
          <p:cNvSpPr/>
          <p:nvPr/>
        </p:nvSpPr>
        <p:spPr>
          <a:xfrm>
            <a:off x="7613387" y="2652916"/>
            <a:ext cx="1179913" cy="626001"/>
          </a:xfrm>
          <a:prstGeom prst="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3010C8C8-F971-7078-EF12-063F2A6C06FE}"/>
              </a:ext>
            </a:extLst>
          </p:cNvPr>
          <p:cNvSpPr txBox="1"/>
          <p:nvPr/>
        </p:nvSpPr>
        <p:spPr>
          <a:xfrm>
            <a:off x="6755674" y="4596140"/>
            <a:ext cx="1935145"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该段方式</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更合适</a:t>
            </a:r>
          </a:p>
        </p:txBody>
      </p:sp>
      <p:sp>
        <p:nvSpPr>
          <p:cNvPr id="21" name="文本框 20">
            <a:extLst>
              <a:ext uri="{FF2B5EF4-FFF2-40B4-BE49-F238E27FC236}">
                <a16:creationId xmlns:a16="http://schemas.microsoft.com/office/drawing/2014/main" id="{53E515E9-1E84-5E8B-543A-BF82B5B16069}"/>
              </a:ext>
            </a:extLst>
          </p:cNvPr>
          <p:cNvSpPr txBox="1"/>
          <p:nvPr/>
        </p:nvSpPr>
        <p:spPr>
          <a:xfrm>
            <a:off x="10074778" y="4988699"/>
            <a:ext cx="1935145"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该段方式</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更合适</a:t>
            </a:r>
          </a:p>
        </p:txBody>
      </p:sp>
      <p:cxnSp>
        <p:nvCxnSpPr>
          <p:cNvPr id="23" name="直接箭头连接符 22">
            <a:extLst>
              <a:ext uri="{FF2B5EF4-FFF2-40B4-BE49-F238E27FC236}">
                <a16:creationId xmlns:a16="http://schemas.microsoft.com/office/drawing/2014/main" id="{C3B8029A-EB65-A8B7-3A46-762ECB93EB72}"/>
              </a:ext>
            </a:extLst>
          </p:cNvPr>
          <p:cNvCxnSpPr>
            <a:cxnSpLocks/>
            <a:stCxn id="16" idx="2"/>
          </p:cNvCxnSpPr>
          <p:nvPr/>
        </p:nvCxnSpPr>
        <p:spPr>
          <a:xfrm flipH="1">
            <a:off x="8134350" y="3278917"/>
            <a:ext cx="68994" cy="11928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直接箭头连接符 23">
            <a:extLst>
              <a:ext uri="{FF2B5EF4-FFF2-40B4-BE49-F238E27FC236}">
                <a16:creationId xmlns:a16="http://schemas.microsoft.com/office/drawing/2014/main" id="{45280893-280E-076F-C150-93A2758D12FB}"/>
              </a:ext>
            </a:extLst>
          </p:cNvPr>
          <p:cNvCxnSpPr>
            <a:cxnSpLocks/>
          </p:cNvCxnSpPr>
          <p:nvPr/>
        </p:nvCxnSpPr>
        <p:spPr>
          <a:xfrm flipV="1">
            <a:off x="9387283" y="5241147"/>
            <a:ext cx="575867" cy="6366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26" name="图片 25">
            <a:extLst>
              <a:ext uri="{FF2B5EF4-FFF2-40B4-BE49-F238E27FC236}">
                <a16:creationId xmlns:a16="http://schemas.microsoft.com/office/drawing/2014/main" id="{D52EC3A2-5198-9FEF-DA45-033977AFCD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8338" y="5270580"/>
            <a:ext cx="3086100" cy="1543050"/>
          </a:xfrm>
          <a:prstGeom prst="rect">
            <a:avLst/>
          </a:prstGeom>
        </p:spPr>
      </p:pic>
      <p:sp>
        <p:nvSpPr>
          <p:cNvPr id="18" name="矩形 17">
            <a:extLst>
              <a:ext uri="{FF2B5EF4-FFF2-40B4-BE49-F238E27FC236}">
                <a16:creationId xmlns:a16="http://schemas.microsoft.com/office/drawing/2014/main" id="{2BEF5C00-2FDF-D2D1-A3FF-D972EE84D9AE}"/>
              </a:ext>
            </a:extLst>
          </p:cNvPr>
          <p:cNvSpPr/>
          <p:nvPr/>
        </p:nvSpPr>
        <p:spPr>
          <a:xfrm>
            <a:off x="8077200" y="5304807"/>
            <a:ext cx="1227238" cy="1127743"/>
          </a:xfrm>
          <a:prstGeom prst="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extLst>
      <p:ext uri="{BB962C8B-B14F-4D97-AF65-F5344CB8AC3E}">
        <p14:creationId xmlns:p14="http://schemas.microsoft.com/office/powerpoint/2010/main" val="14365930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1170</Words>
  <Application>Microsoft Office PowerPoint</Application>
  <PresentationFormat>宽屏</PresentationFormat>
  <Paragraphs>169</Paragraphs>
  <Slides>11</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总 蝈</dc:creator>
  <cp:lastModifiedBy>总 蝈</cp:lastModifiedBy>
  <cp:revision>76</cp:revision>
  <dcterms:created xsi:type="dcterms:W3CDTF">2024-10-29T05:48:32Z</dcterms:created>
  <dcterms:modified xsi:type="dcterms:W3CDTF">2024-10-30T06:46:21Z</dcterms:modified>
</cp:coreProperties>
</file>