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451" r:id="rId3"/>
    <p:sldId id="452" r:id="rId4"/>
    <p:sldId id="456" r:id="rId5"/>
    <p:sldId id="454" r:id="rId6"/>
    <p:sldId id="455" r:id="rId7"/>
    <p:sldId id="442" r:id="rId8"/>
    <p:sldId id="453" r:id="rId9"/>
    <p:sldId id="438" r:id="rId10"/>
    <p:sldId id="439" r:id="rId11"/>
    <p:sldId id="450" r:id="rId12"/>
    <p:sldId id="440" r:id="rId13"/>
    <p:sldId id="441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li" initials="s" lastIdx="1" clrIdx="0"/>
  <p:cmAuthor id="2" name="裕泽 郭" initials="裕郭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D5"/>
    <a:srgbClr val="FFE393"/>
    <a:srgbClr val="10A37F"/>
    <a:srgbClr val="E89A40"/>
    <a:srgbClr val="C87200"/>
    <a:srgbClr val="CCFFCC"/>
    <a:srgbClr val="0179CB"/>
    <a:srgbClr val="33CC33"/>
    <a:srgbClr val="01548D"/>
    <a:srgbClr val="016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4" autoAdjust="0"/>
    <p:restoredTop sz="92957" autoAdjust="0"/>
  </p:normalViewPr>
  <p:slideViewPr>
    <p:cSldViewPr snapToGrid="0">
      <p:cViewPr>
        <p:scale>
          <a:sx n="150" d="100"/>
          <a:sy n="150" d="100"/>
        </p:scale>
        <p:origin x="-1320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4037A-E1B3-BFC1-4953-78FF52881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3099AD-42AF-C63D-FE10-2D12B6D50B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6D6DC-1DBE-9A0C-A547-03FB11DC942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9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E3DE-973D-B163-9C2B-6E31B0DAF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5893DD-41D7-5C1C-BCBB-1705EF2ADC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D50EC-FC42-F9F9-EEEA-7D7596A7013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9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1BB3B-E87C-E88B-6BA8-E5F922080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89EB9D-351F-CA1E-0D91-72282D041E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F505D-02DC-D641-E68D-089D80A2B28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8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C4C67-5E84-5C5B-9E1B-E1A213DF7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0F66AE-B42D-F7D9-91AD-394240E27F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5F317-E639-633B-BD95-14F14B4E1D0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1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0066D-3AC6-A97C-857D-922AAF849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2FE217-0316-8F4C-E95F-96E9C55A7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70B07-7D49-98EE-DD09-C127974A373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9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DA12A-5C14-9A91-4538-8F7D50FF8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EE5A3C-4342-7F10-3F2F-4C893A14E5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53ACC-FD43-9185-2351-0394888CBD2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1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3431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4DBB9E-7C66-4E88-B877-B0AE13022F38}" type="datetimeFigureOut">
              <a:rPr lang="zh-CN" altLang="en-US"/>
              <a:t>2025-03-06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charset="-122"/>
              </a:defRPr>
            </a:lvl1pPr>
          </a:lstStyle>
          <a:p>
            <a:fld id="{86C46343-5276-4651-B1A8-76451DC9A5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375" y="176530"/>
            <a:ext cx="10385425" cy="661670"/>
          </a:xfrm>
        </p:spPr>
        <p:txBody>
          <a:bodyPr/>
          <a:lstStyle>
            <a:lvl1pPr>
              <a:defRPr b="1">
                <a:solidFill>
                  <a:srgbClr val="005FB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52974"/>
            <a:ext cx="10515600" cy="5468501"/>
          </a:xfrm>
        </p:spPr>
        <p:txBody>
          <a:bodyPr>
            <a:normAutofit/>
          </a:bodyPr>
          <a:lstStyle>
            <a:lvl1pPr>
              <a:buClr>
                <a:srgbClr val="005FB1"/>
              </a:buClr>
              <a:defRPr sz="3600"/>
            </a:lvl1pPr>
            <a:lvl2pPr>
              <a:buClr>
                <a:srgbClr val="005FB1"/>
              </a:buClr>
              <a:defRPr sz="3200"/>
            </a:lvl2pPr>
            <a:lvl3pPr>
              <a:buClr>
                <a:srgbClr val="005FB1"/>
              </a:buCl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305" y="-27305"/>
            <a:ext cx="10972800" cy="1171575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186040" y="761964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690040" y="761964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9451640" y="761964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3431" cy="68579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D461-6E2A-4631-99A3-413C463DC099}" type="datetimeFigureOut">
              <a:rPr lang="zh-CN" altLang="en-US" smtClean="0"/>
              <a:t>2025-03-06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0714A-E83D-4C9C-ADA5-104E305E58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3431" cy="6857999"/>
          </a:xfrm>
          <a:prstGeom prst="rect">
            <a:avLst/>
          </a:prstGeom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68375" y="267335"/>
            <a:ext cx="103854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marR="0" lvl="0" algn="l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 dirty="0">
                <a:solidFill>
                  <a:srgbClr val="005FB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259840"/>
            <a:ext cx="10515600" cy="513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" y="141605"/>
            <a:ext cx="716280" cy="71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395605" algn="l" rtl="0" eaLnBrk="0" fontAlgn="base" hangingPunct="0">
        <a:lnSpc>
          <a:spcPct val="120000"/>
        </a:lnSpc>
        <a:spcBef>
          <a:spcPts val="600"/>
        </a:spcBef>
        <a:spcAft>
          <a:spcPts val="600"/>
        </a:spcAft>
        <a:buClr>
          <a:srgbClr val="005FB1"/>
        </a:buClr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90575" indent="-395605" algn="l" rtl="0" eaLnBrk="0" fontAlgn="base" hangingPunct="0">
        <a:lnSpc>
          <a:spcPct val="120000"/>
        </a:lnSpc>
        <a:spcBef>
          <a:spcPts val="600"/>
        </a:spcBef>
        <a:spcAft>
          <a:spcPts val="600"/>
        </a:spcAft>
        <a:buClr>
          <a:srgbClr val="005FB1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ts val="600"/>
        </a:spcAft>
        <a:buClr>
          <a:srgbClr val="005FB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0.svg"/><Relationship Id="rId3" Type="http://schemas.openxmlformats.org/officeDocument/2006/relationships/image" Target="../media/image7.png"/><Relationship Id="rId7" Type="http://schemas.openxmlformats.org/officeDocument/2006/relationships/image" Target="../media/image24.sv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4.png"/><Relationship Id="rId5" Type="http://schemas.openxmlformats.org/officeDocument/2006/relationships/image" Target="../media/image59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1.png"/><Relationship Id="rId1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62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5.png"/><Relationship Id="rId18" Type="http://schemas.openxmlformats.org/officeDocument/2006/relationships/image" Target="../media/image50.svg"/><Relationship Id="rId26" Type="http://schemas.openxmlformats.org/officeDocument/2006/relationships/image" Target="../media/image46.png"/><Relationship Id="rId3" Type="http://schemas.openxmlformats.org/officeDocument/2006/relationships/image" Target="../media/image7.png"/><Relationship Id="rId21" Type="http://schemas.openxmlformats.org/officeDocument/2006/relationships/image" Target="../media/image6.png"/><Relationship Id="rId7" Type="http://schemas.openxmlformats.org/officeDocument/2006/relationships/image" Target="../media/image24.svg"/><Relationship Id="rId12" Type="http://schemas.openxmlformats.org/officeDocument/2006/relationships/image" Target="../media/image34.svg"/><Relationship Id="rId17" Type="http://schemas.openxmlformats.org/officeDocument/2006/relationships/image" Target="../media/image49.png"/><Relationship Id="rId25" Type="http://schemas.microsoft.com/office/2007/relationships/hdphoto" Target="../media/hdphoto4.wdp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24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28.png"/><Relationship Id="rId23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44.jpeg"/><Relationship Id="rId4" Type="http://schemas.openxmlformats.org/officeDocument/2006/relationships/image" Target="../media/image8.png"/><Relationship Id="rId9" Type="http://schemas.openxmlformats.org/officeDocument/2006/relationships/image" Target="../media/image26.png"/><Relationship Id="rId14" Type="http://schemas.openxmlformats.org/officeDocument/2006/relationships/image" Target="../media/image36.svg"/><Relationship Id="rId22" Type="http://schemas.openxmlformats.org/officeDocument/2006/relationships/image" Target="../media/image31.png"/><Relationship Id="rId27" Type="http://schemas.openxmlformats.org/officeDocument/2006/relationships/image" Target="../media/image4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microsoft.com/office/2007/relationships/hdphoto" Target="../media/hdphoto1.wdp"/><Relationship Id="rId3" Type="http://schemas.openxmlformats.org/officeDocument/2006/relationships/image" Target="../media/image7.png"/><Relationship Id="rId21" Type="http://schemas.openxmlformats.org/officeDocument/2006/relationships/image" Target="../media/image24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23" Type="http://schemas.openxmlformats.org/officeDocument/2006/relationships/image" Target="../media/image26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8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11" Type="http://schemas.openxmlformats.org/officeDocument/2006/relationships/image" Target="../media/image37.png"/><Relationship Id="rId5" Type="http://schemas.openxmlformats.org/officeDocument/2006/relationships/image" Target="../media/image26.png"/><Relationship Id="rId10" Type="http://schemas.openxmlformats.org/officeDocument/2006/relationships/image" Target="../media/image36.sv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27.png"/><Relationship Id="rId5" Type="http://schemas.openxmlformats.org/officeDocument/2006/relationships/image" Target="../media/image3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27.png"/><Relationship Id="rId5" Type="http://schemas.openxmlformats.org/officeDocument/2006/relationships/image" Target="../media/image3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jpeg"/><Relationship Id="rId11" Type="http://schemas.openxmlformats.org/officeDocument/2006/relationships/image" Target="../media/image46.pn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8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svg"/><Relationship Id="rId18" Type="http://schemas.openxmlformats.org/officeDocument/2006/relationships/image" Target="../media/image54.png"/><Relationship Id="rId26" Type="http://schemas.openxmlformats.org/officeDocument/2006/relationships/image" Target="../media/image23.png"/><Relationship Id="rId3" Type="http://schemas.openxmlformats.org/officeDocument/2006/relationships/image" Target="../media/image9.png"/><Relationship Id="rId21" Type="http://schemas.openxmlformats.org/officeDocument/2006/relationships/image" Target="../media/image57.png"/><Relationship Id="rId34" Type="http://schemas.openxmlformats.org/officeDocument/2006/relationships/image" Target="../media/image36.svg"/><Relationship Id="rId7" Type="http://schemas.openxmlformats.org/officeDocument/2006/relationships/image" Target="../media/image11.png"/><Relationship Id="rId12" Type="http://schemas.openxmlformats.org/officeDocument/2006/relationships/image" Target="../media/image49.png"/><Relationship Id="rId17" Type="http://schemas.openxmlformats.org/officeDocument/2006/relationships/image" Target="../media/image53.svg"/><Relationship Id="rId25" Type="http://schemas.openxmlformats.org/officeDocument/2006/relationships/image" Target="../media/image59.png"/><Relationship Id="rId3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2.png"/><Relationship Id="rId20" Type="http://schemas.openxmlformats.org/officeDocument/2006/relationships/image" Target="../media/image56.jpe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48.png"/><Relationship Id="rId24" Type="http://schemas.openxmlformats.org/officeDocument/2006/relationships/image" Target="../media/image6.png"/><Relationship Id="rId32" Type="http://schemas.openxmlformats.org/officeDocument/2006/relationships/image" Target="../media/image34.svg"/><Relationship Id="rId5" Type="http://schemas.openxmlformats.org/officeDocument/2006/relationships/image" Target="../media/image8.png"/><Relationship Id="rId15" Type="http://schemas.openxmlformats.org/officeDocument/2006/relationships/image" Target="../media/image44.jpeg"/><Relationship Id="rId23" Type="http://schemas.openxmlformats.org/officeDocument/2006/relationships/image" Target="../media/image45.png"/><Relationship Id="rId28" Type="http://schemas.openxmlformats.org/officeDocument/2006/relationships/image" Target="../media/image25.png"/><Relationship Id="rId10" Type="http://schemas.openxmlformats.org/officeDocument/2006/relationships/image" Target="../media/image28.png"/><Relationship Id="rId19" Type="http://schemas.openxmlformats.org/officeDocument/2006/relationships/image" Target="../media/image55.png"/><Relationship Id="rId31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image" Target="../media/image51.jpeg"/><Relationship Id="rId22" Type="http://schemas.openxmlformats.org/officeDocument/2006/relationships/image" Target="../media/image58.svg"/><Relationship Id="rId27" Type="http://schemas.openxmlformats.org/officeDocument/2006/relationships/image" Target="../media/image24.svg"/><Relationship Id="rId30" Type="http://schemas.openxmlformats.org/officeDocument/2006/relationships/image" Target="../media/image27.png"/><Relationship Id="rId8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sv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35.png"/><Relationship Id="rId5" Type="http://schemas.openxmlformats.org/officeDocument/2006/relationships/image" Target="../media/image59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4B5755-CB11-4E36-414C-4B80F0DE3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9F3A6C3B-DC0A-D084-BCB1-FD35FDE3BCFC}"/>
              </a:ext>
            </a:extLst>
          </p:cNvPr>
          <p:cNvSpPr/>
          <p:nvPr/>
        </p:nvSpPr>
        <p:spPr>
          <a:xfrm>
            <a:off x="6770399" y="1868513"/>
            <a:ext cx="914457" cy="262281"/>
          </a:xfrm>
          <a:custGeom>
            <a:avLst/>
            <a:gdLst>
              <a:gd name="connsiteX0" fmla="*/ 0 w 954603"/>
              <a:gd name="connsiteY0" fmla="*/ 0 h 1152000"/>
              <a:gd name="connsiteX1" fmla="*/ 458209 w 954603"/>
              <a:gd name="connsiteY1" fmla="*/ 0 h 1152000"/>
              <a:gd name="connsiteX2" fmla="*/ 954603 w 954603"/>
              <a:gd name="connsiteY2" fmla="*/ 0 h 1152000"/>
              <a:gd name="connsiteX3" fmla="*/ 954603 w 954603"/>
              <a:gd name="connsiteY3" fmla="*/ 541440 h 1152000"/>
              <a:gd name="connsiteX4" fmla="*/ 954603 w 954603"/>
              <a:gd name="connsiteY4" fmla="*/ 1152000 h 1152000"/>
              <a:gd name="connsiteX5" fmla="*/ 458209 w 954603"/>
              <a:gd name="connsiteY5" fmla="*/ 1152000 h 1152000"/>
              <a:gd name="connsiteX6" fmla="*/ 0 w 954603"/>
              <a:gd name="connsiteY6" fmla="*/ 1152000 h 1152000"/>
              <a:gd name="connsiteX7" fmla="*/ 0 w 954603"/>
              <a:gd name="connsiteY7" fmla="*/ 576000 h 1152000"/>
              <a:gd name="connsiteX8" fmla="*/ 0 w 954603"/>
              <a:gd name="connsiteY8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603" h="1152000" fill="none" extrusionOk="0">
                <a:moveTo>
                  <a:pt x="0" y="0"/>
                </a:moveTo>
                <a:cubicBezTo>
                  <a:pt x="201650" y="10424"/>
                  <a:pt x="248375" y="-14683"/>
                  <a:pt x="458209" y="0"/>
                </a:cubicBezTo>
                <a:cubicBezTo>
                  <a:pt x="668043" y="14683"/>
                  <a:pt x="748023" y="5061"/>
                  <a:pt x="954603" y="0"/>
                </a:cubicBezTo>
                <a:cubicBezTo>
                  <a:pt x="951881" y="256728"/>
                  <a:pt x="951924" y="330600"/>
                  <a:pt x="954603" y="541440"/>
                </a:cubicBezTo>
                <a:cubicBezTo>
                  <a:pt x="957282" y="752280"/>
                  <a:pt x="975484" y="934844"/>
                  <a:pt x="954603" y="1152000"/>
                </a:cubicBezTo>
                <a:cubicBezTo>
                  <a:pt x="749408" y="1132032"/>
                  <a:pt x="595237" y="1163587"/>
                  <a:pt x="458209" y="1152000"/>
                </a:cubicBezTo>
                <a:cubicBezTo>
                  <a:pt x="321181" y="1140413"/>
                  <a:pt x="132068" y="1156251"/>
                  <a:pt x="0" y="1152000"/>
                </a:cubicBezTo>
                <a:cubicBezTo>
                  <a:pt x="1920" y="985997"/>
                  <a:pt x="-19163" y="762452"/>
                  <a:pt x="0" y="576000"/>
                </a:cubicBezTo>
                <a:cubicBezTo>
                  <a:pt x="19163" y="389548"/>
                  <a:pt x="10856" y="173913"/>
                  <a:pt x="0" y="0"/>
                </a:cubicBezTo>
                <a:close/>
              </a:path>
              <a:path w="954603" h="1152000" stroke="0" extrusionOk="0">
                <a:moveTo>
                  <a:pt x="0" y="0"/>
                </a:moveTo>
                <a:cubicBezTo>
                  <a:pt x="213566" y="-18825"/>
                  <a:pt x="320236" y="-11575"/>
                  <a:pt x="477302" y="0"/>
                </a:cubicBezTo>
                <a:cubicBezTo>
                  <a:pt x="634368" y="11575"/>
                  <a:pt x="744843" y="5955"/>
                  <a:pt x="954603" y="0"/>
                </a:cubicBezTo>
                <a:cubicBezTo>
                  <a:pt x="941394" y="242090"/>
                  <a:pt x="933004" y="452933"/>
                  <a:pt x="954603" y="599040"/>
                </a:cubicBezTo>
                <a:cubicBezTo>
                  <a:pt x="976202" y="745147"/>
                  <a:pt x="941191" y="961762"/>
                  <a:pt x="954603" y="1152000"/>
                </a:cubicBezTo>
                <a:cubicBezTo>
                  <a:pt x="780826" y="1175356"/>
                  <a:pt x="614120" y="1170788"/>
                  <a:pt x="467755" y="1152000"/>
                </a:cubicBezTo>
                <a:cubicBezTo>
                  <a:pt x="321390" y="1133212"/>
                  <a:pt x="95057" y="1133559"/>
                  <a:pt x="0" y="1152000"/>
                </a:cubicBezTo>
                <a:cubicBezTo>
                  <a:pt x="18251" y="954355"/>
                  <a:pt x="17076" y="774508"/>
                  <a:pt x="0" y="599040"/>
                </a:cubicBezTo>
                <a:cubicBezTo>
                  <a:pt x="-17076" y="423572"/>
                  <a:pt x="-7345" y="22845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/>
              <a:t>开发区域</a:t>
            </a:r>
            <a:endParaRPr lang="en-US" altLang="zh-CN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F1A76AA-847C-7470-F37F-7EE5FD321AE0}"/>
              </a:ext>
            </a:extLst>
          </p:cNvPr>
          <p:cNvSpPr/>
          <p:nvPr/>
        </p:nvSpPr>
        <p:spPr>
          <a:xfrm>
            <a:off x="5524637" y="1863757"/>
            <a:ext cx="914456" cy="266663"/>
          </a:xfrm>
          <a:custGeom>
            <a:avLst/>
            <a:gdLst>
              <a:gd name="connsiteX0" fmla="*/ 0 w 954603"/>
              <a:gd name="connsiteY0" fmla="*/ 0 h 1152000"/>
              <a:gd name="connsiteX1" fmla="*/ 458209 w 954603"/>
              <a:gd name="connsiteY1" fmla="*/ 0 h 1152000"/>
              <a:gd name="connsiteX2" fmla="*/ 954603 w 954603"/>
              <a:gd name="connsiteY2" fmla="*/ 0 h 1152000"/>
              <a:gd name="connsiteX3" fmla="*/ 954603 w 954603"/>
              <a:gd name="connsiteY3" fmla="*/ 541440 h 1152000"/>
              <a:gd name="connsiteX4" fmla="*/ 954603 w 954603"/>
              <a:gd name="connsiteY4" fmla="*/ 1152000 h 1152000"/>
              <a:gd name="connsiteX5" fmla="*/ 458209 w 954603"/>
              <a:gd name="connsiteY5" fmla="*/ 1152000 h 1152000"/>
              <a:gd name="connsiteX6" fmla="*/ 0 w 954603"/>
              <a:gd name="connsiteY6" fmla="*/ 1152000 h 1152000"/>
              <a:gd name="connsiteX7" fmla="*/ 0 w 954603"/>
              <a:gd name="connsiteY7" fmla="*/ 576000 h 1152000"/>
              <a:gd name="connsiteX8" fmla="*/ 0 w 954603"/>
              <a:gd name="connsiteY8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603" h="1152000" fill="none" extrusionOk="0">
                <a:moveTo>
                  <a:pt x="0" y="0"/>
                </a:moveTo>
                <a:cubicBezTo>
                  <a:pt x="201650" y="10424"/>
                  <a:pt x="248375" y="-14683"/>
                  <a:pt x="458209" y="0"/>
                </a:cubicBezTo>
                <a:cubicBezTo>
                  <a:pt x="668043" y="14683"/>
                  <a:pt x="748023" y="5061"/>
                  <a:pt x="954603" y="0"/>
                </a:cubicBezTo>
                <a:cubicBezTo>
                  <a:pt x="951881" y="256728"/>
                  <a:pt x="951924" y="330600"/>
                  <a:pt x="954603" y="541440"/>
                </a:cubicBezTo>
                <a:cubicBezTo>
                  <a:pt x="957282" y="752280"/>
                  <a:pt x="975484" y="934844"/>
                  <a:pt x="954603" y="1152000"/>
                </a:cubicBezTo>
                <a:cubicBezTo>
                  <a:pt x="749408" y="1132032"/>
                  <a:pt x="595237" y="1163587"/>
                  <a:pt x="458209" y="1152000"/>
                </a:cubicBezTo>
                <a:cubicBezTo>
                  <a:pt x="321181" y="1140413"/>
                  <a:pt x="132068" y="1156251"/>
                  <a:pt x="0" y="1152000"/>
                </a:cubicBezTo>
                <a:cubicBezTo>
                  <a:pt x="1920" y="985997"/>
                  <a:pt x="-19163" y="762452"/>
                  <a:pt x="0" y="576000"/>
                </a:cubicBezTo>
                <a:cubicBezTo>
                  <a:pt x="19163" y="389548"/>
                  <a:pt x="10856" y="173913"/>
                  <a:pt x="0" y="0"/>
                </a:cubicBezTo>
                <a:close/>
              </a:path>
              <a:path w="954603" h="1152000" stroke="0" extrusionOk="0">
                <a:moveTo>
                  <a:pt x="0" y="0"/>
                </a:moveTo>
                <a:cubicBezTo>
                  <a:pt x="213566" y="-18825"/>
                  <a:pt x="320236" y="-11575"/>
                  <a:pt x="477302" y="0"/>
                </a:cubicBezTo>
                <a:cubicBezTo>
                  <a:pt x="634368" y="11575"/>
                  <a:pt x="744843" y="5955"/>
                  <a:pt x="954603" y="0"/>
                </a:cubicBezTo>
                <a:cubicBezTo>
                  <a:pt x="941394" y="242090"/>
                  <a:pt x="933004" y="452933"/>
                  <a:pt x="954603" y="599040"/>
                </a:cubicBezTo>
                <a:cubicBezTo>
                  <a:pt x="976202" y="745147"/>
                  <a:pt x="941191" y="961762"/>
                  <a:pt x="954603" y="1152000"/>
                </a:cubicBezTo>
                <a:cubicBezTo>
                  <a:pt x="780826" y="1175356"/>
                  <a:pt x="614120" y="1170788"/>
                  <a:pt x="467755" y="1152000"/>
                </a:cubicBezTo>
                <a:cubicBezTo>
                  <a:pt x="321390" y="1133212"/>
                  <a:pt x="95057" y="1133559"/>
                  <a:pt x="0" y="1152000"/>
                </a:cubicBezTo>
                <a:cubicBezTo>
                  <a:pt x="18251" y="954355"/>
                  <a:pt x="17076" y="774508"/>
                  <a:pt x="0" y="599040"/>
                </a:cubicBezTo>
                <a:cubicBezTo>
                  <a:pt x="-17076" y="423572"/>
                  <a:pt x="-7345" y="22845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/>
              <a:t>执行情况</a:t>
            </a:r>
            <a:endParaRPr lang="en-US" altLang="zh-CN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71A5B96-30A2-7F20-0347-74EC754B8656}"/>
              </a:ext>
            </a:extLst>
          </p:cNvPr>
          <p:cNvSpPr/>
          <p:nvPr/>
        </p:nvSpPr>
        <p:spPr>
          <a:xfrm>
            <a:off x="1959991" y="1508220"/>
            <a:ext cx="5874599" cy="111600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研究内容一：基于超维数据感知和压缩的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环境维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需求建模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64138A1-0C15-7CB4-D10D-4E5BDE3E82E3}"/>
              </a:ext>
            </a:extLst>
          </p:cNvPr>
          <p:cNvSpPr/>
          <p:nvPr/>
        </p:nvSpPr>
        <p:spPr>
          <a:xfrm>
            <a:off x="4284509" y="1869964"/>
            <a:ext cx="918494" cy="262281"/>
          </a:xfrm>
          <a:custGeom>
            <a:avLst/>
            <a:gdLst>
              <a:gd name="connsiteX0" fmla="*/ 0 w 954603"/>
              <a:gd name="connsiteY0" fmla="*/ 0 h 1152000"/>
              <a:gd name="connsiteX1" fmla="*/ 458209 w 954603"/>
              <a:gd name="connsiteY1" fmla="*/ 0 h 1152000"/>
              <a:gd name="connsiteX2" fmla="*/ 954603 w 954603"/>
              <a:gd name="connsiteY2" fmla="*/ 0 h 1152000"/>
              <a:gd name="connsiteX3" fmla="*/ 954603 w 954603"/>
              <a:gd name="connsiteY3" fmla="*/ 541440 h 1152000"/>
              <a:gd name="connsiteX4" fmla="*/ 954603 w 954603"/>
              <a:gd name="connsiteY4" fmla="*/ 1152000 h 1152000"/>
              <a:gd name="connsiteX5" fmla="*/ 458209 w 954603"/>
              <a:gd name="connsiteY5" fmla="*/ 1152000 h 1152000"/>
              <a:gd name="connsiteX6" fmla="*/ 0 w 954603"/>
              <a:gd name="connsiteY6" fmla="*/ 1152000 h 1152000"/>
              <a:gd name="connsiteX7" fmla="*/ 0 w 954603"/>
              <a:gd name="connsiteY7" fmla="*/ 576000 h 1152000"/>
              <a:gd name="connsiteX8" fmla="*/ 0 w 954603"/>
              <a:gd name="connsiteY8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603" h="1152000" fill="none" extrusionOk="0">
                <a:moveTo>
                  <a:pt x="0" y="0"/>
                </a:moveTo>
                <a:cubicBezTo>
                  <a:pt x="201650" y="10424"/>
                  <a:pt x="248375" y="-14683"/>
                  <a:pt x="458209" y="0"/>
                </a:cubicBezTo>
                <a:cubicBezTo>
                  <a:pt x="668043" y="14683"/>
                  <a:pt x="748023" y="5061"/>
                  <a:pt x="954603" y="0"/>
                </a:cubicBezTo>
                <a:cubicBezTo>
                  <a:pt x="951881" y="256728"/>
                  <a:pt x="951924" y="330600"/>
                  <a:pt x="954603" y="541440"/>
                </a:cubicBezTo>
                <a:cubicBezTo>
                  <a:pt x="957282" y="752280"/>
                  <a:pt x="975484" y="934844"/>
                  <a:pt x="954603" y="1152000"/>
                </a:cubicBezTo>
                <a:cubicBezTo>
                  <a:pt x="749408" y="1132032"/>
                  <a:pt x="595237" y="1163587"/>
                  <a:pt x="458209" y="1152000"/>
                </a:cubicBezTo>
                <a:cubicBezTo>
                  <a:pt x="321181" y="1140413"/>
                  <a:pt x="132068" y="1156251"/>
                  <a:pt x="0" y="1152000"/>
                </a:cubicBezTo>
                <a:cubicBezTo>
                  <a:pt x="1920" y="985997"/>
                  <a:pt x="-19163" y="762452"/>
                  <a:pt x="0" y="576000"/>
                </a:cubicBezTo>
                <a:cubicBezTo>
                  <a:pt x="19163" y="389548"/>
                  <a:pt x="10856" y="173913"/>
                  <a:pt x="0" y="0"/>
                </a:cubicBezTo>
                <a:close/>
              </a:path>
              <a:path w="954603" h="1152000" stroke="0" extrusionOk="0">
                <a:moveTo>
                  <a:pt x="0" y="0"/>
                </a:moveTo>
                <a:cubicBezTo>
                  <a:pt x="213566" y="-18825"/>
                  <a:pt x="320236" y="-11575"/>
                  <a:pt x="477302" y="0"/>
                </a:cubicBezTo>
                <a:cubicBezTo>
                  <a:pt x="634368" y="11575"/>
                  <a:pt x="744843" y="5955"/>
                  <a:pt x="954603" y="0"/>
                </a:cubicBezTo>
                <a:cubicBezTo>
                  <a:pt x="941394" y="242090"/>
                  <a:pt x="933004" y="452933"/>
                  <a:pt x="954603" y="599040"/>
                </a:cubicBezTo>
                <a:cubicBezTo>
                  <a:pt x="976202" y="745147"/>
                  <a:pt x="941191" y="961762"/>
                  <a:pt x="954603" y="1152000"/>
                </a:cubicBezTo>
                <a:cubicBezTo>
                  <a:pt x="780826" y="1175356"/>
                  <a:pt x="614120" y="1170788"/>
                  <a:pt x="467755" y="1152000"/>
                </a:cubicBezTo>
                <a:cubicBezTo>
                  <a:pt x="321390" y="1133212"/>
                  <a:pt x="95057" y="1133559"/>
                  <a:pt x="0" y="1152000"/>
                </a:cubicBezTo>
                <a:cubicBezTo>
                  <a:pt x="18251" y="954355"/>
                  <a:pt x="17076" y="774508"/>
                  <a:pt x="0" y="599040"/>
                </a:cubicBezTo>
                <a:cubicBezTo>
                  <a:pt x="-17076" y="423572"/>
                  <a:pt x="-7345" y="22845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/>
              <a:t>代码变更</a:t>
            </a:r>
            <a:endParaRPr lang="en-US" altLang="zh-CN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1B4330A-EABE-977E-6BA9-04F83660CB72}"/>
              </a:ext>
            </a:extLst>
          </p:cNvPr>
          <p:cNvSpPr txBox="1"/>
          <p:nvPr/>
        </p:nvSpPr>
        <p:spPr>
          <a:xfrm>
            <a:off x="6223198" y="18530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EB3543C-BF78-5044-DFC0-E0FD490B9595}"/>
              </a:ext>
            </a:extLst>
          </p:cNvPr>
          <p:cNvSpPr/>
          <p:nvPr/>
        </p:nvSpPr>
        <p:spPr>
          <a:xfrm>
            <a:off x="5779722" y="2208580"/>
            <a:ext cx="189248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kern="0" cap="none" spc="0" normalizeH="0" baseline="0" noProof="0" dirty="0">
                <a:ln w="0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      LLM</a:t>
            </a:r>
            <a:endParaRPr kumimoji="0" lang="zh-CN" altLang="en-US" sz="1600" b="1" i="0" u="none" strike="noStrike" kern="0" cap="none" spc="0" normalizeH="0" baseline="0" noProof="0" dirty="0">
              <a:ln w="0"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4CEC0DD-3B18-1E60-D895-ED4CBE77152C}"/>
              </a:ext>
            </a:extLst>
          </p:cNvPr>
          <p:cNvSpPr/>
          <p:nvPr/>
        </p:nvSpPr>
        <p:spPr>
          <a:xfrm>
            <a:off x="5749052" y="2187766"/>
            <a:ext cx="543739" cy="397834"/>
          </a:xfrm>
          <a:prstGeom prst="roundRect">
            <a:avLst/>
          </a:prstGeom>
          <a:solidFill>
            <a:srgbClr val="10A37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LM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ABC257-BF98-CB09-46F8-D1AA7FA761B9}"/>
              </a:ext>
            </a:extLst>
          </p:cNvPr>
          <p:cNvSpPr/>
          <p:nvPr/>
        </p:nvSpPr>
        <p:spPr>
          <a:xfrm>
            <a:off x="2050392" y="2218486"/>
            <a:ext cx="1621182" cy="332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程序员个性化行为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4A88D7-6B17-DA51-61E1-B3381C336F33}"/>
              </a:ext>
            </a:extLst>
          </p:cNvPr>
          <p:cNvSpPr/>
          <p:nvPr/>
        </p:nvSpPr>
        <p:spPr>
          <a:xfrm>
            <a:off x="2050392" y="1836656"/>
            <a:ext cx="162118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本地代码</a:t>
            </a:r>
            <a:r>
              <a:rPr lang="zh-CN" altLang="en-US" sz="1400" b="1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仓库环境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41" name="图片 10" descr="箭头">
            <a:extLst>
              <a:ext uri="{FF2B5EF4-FFF2-40B4-BE49-F238E27FC236}">
                <a16:creationId xmlns:a16="http://schemas.microsoft.com/office/drawing/2014/main" id="{B4237731-8DC9-D3B4-073F-899C419BF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9087" y="1735184"/>
            <a:ext cx="397909" cy="889041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0385C065-6032-B06C-592D-8178EA194174}"/>
              </a:ext>
            </a:extLst>
          </p:cNvPr>
          <p:cNvSpPr/>
          <p:nvPr/>
        </p:nvSpPr>
        <p:spPr>
          <a:xfrm>
            <a:off x="1959991" y="2717397"/>
            <a:ext cx="5874599" cy="128424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研究内容二：基于液态神经网络的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任务维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需求建模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BF913DD-A73A-2C9B-B566-031B6C7E9F0A}"/>
              </a:ext>
            </a:extLst>
          </p:cNvPr>
          <p:cNvSpPr/>
          <p:nvPr/>
        </p:nvSpPr>
        <p:spPr>
          <a:xfrm>
            <a:off x="2361483" y="3535472"/>
            <a:ext cx="2972435" cy="348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     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液态神经网络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b="1" kern="0" dirty="0">
              <a:solidFill>
                <a:schemeClr val="tx2">
                  <a:lumMod val="7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69" name="Picture 36" descr="Mastering TensorFlow Tensors in 5 Easy Steps | by Orhan G. Yalçın ...">
            <a:extLst>
              <a:ext uri="{FF2B5EF4-FFF2-40B4-BE49-F238E27FC236}">
                <a16:creationId xmlns:a16="http://schemas.microsoft.com/office/drawing/2014/main" id="{AEC903B4-878C-D5A0-76AD-A115123C2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6510"/>
          <a:stretch/>
        </p:blipFill>
        <p:spPr bwMode="auto">
          <a:xfrm>
            <a:off x="2041579" y="2998333"/>
            <a:ext cx="467140" cy="4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7C324955-C01B-DFFD-A765-42989A649ACF}"/>
              </a:ext>
            </a:extLst>
          </p:cNvPr>
          <p:cNvSpPr txBox="1"/>
          <p:nvPr/>
        </p:nvSpPr>
        <p:spPr>
          <a:xfrm>
            <a:off x="2503750" y="2993235"/>
            <a:ext cx="143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构建编程行为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超维向量空间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F5631F8-8DE9-FC85-864D-0718B53C0DA8}"/>
              </a:ext>
            </a:extLst>
          </p:cNvPr>
          <p:cNvSpPr txBox="1"/>
          <p:nvPr/>
        </p:nvSpPr>
        <p:spPr>
          <a:xfrm>
            <a:off x="3819875" y="3102688"/>
            <a:ext cx="920177" cy="307777"/>
          </a:xfrm>
          <a:custGeom>
            <a:avLst/>
            <a:gdLst>
              <a:gd name="connsiteX0" fmla="*/ 0 w 646331"/>
              <a:gd name="connsiteY0" fmla="*/ 0 h 646331"/>
              <a:gd name="connsiteX1" fmla="*/ 646331 w 646331"/>
              <a:gd name="connsiteY1" fmla="*/ 0 h 646331"/>
              <a:gd name="connsiteX2" fmla="*/ 646331 w 646331"/>
              <a:gd name="connsiteY2" fmla="*/ 646331 h 646331"/>
              <a:gd name="connsiteX3" fmla="*/ 0 w 646331"/>
              <a:gd name="connsiteY3" fmla="*/ 646331 h 646331"/>
              <a:gd name="connsiteX4" fmla="*/ 0 w 646331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646331" fill="none" extrusionOk="0">
                <a:moveTo>
                  <a:pt x="0" y="0"/>
                </a:moveTo>
                <a:cubicBezTo>
                  <a:pt x="165737" y="1339"/>
                  <a:pt x="474067" y="-9232"/>
                  <a:pt x="646331" y="0"/>
                </a:cubicBezTo>
                <a:cubicBezTo>
                  <a:pt x="626503" y="162795"/>
                  <a:pt x="668220" y="463483"/>
                  <a:pt x="646331" y="646331"/>
                </a:cubicBezTo>
                <a:cubicBezTo>
                  <a:pt x="471816" y="669770"/>
                  <a:pt x="197607" y="674532"/>
                  <a:pt x="0" y="646331"/>
                </a:cubicBezTo>
                <a:cubicBezTo>
                  <a:pt x="24375" y="399013"/>
                  <a:pt x="12915" y="204948"/>
                  <a:pt x="0" y="0"/>
                </a:cubicBezTo>
                <a:close/>
              </a:path>
              <a:path w="646331" h="646331" stroke="0" extrusionOk="0">
                <a:moveTo>
                  <a:pt x="0" y="0"/>
                </a:moveTo>
                <a:cubicBezTo>
                  <a:pt x="132789" y="-27369"/>
                  <a:pt x="359443" y="10426"/>
                  <a:pt x="646331" y="0"/>
                </a:cubicBezTo>
                <a:cubicBezTo>
                  <a:pt x="669620" y="152685"/>
                  <a:pt x="621316" y="497840"/>
                  <a:pt x="646331" y="646331"/>
                </a:cubicBezTo>
                <a:cubicBezTo>
                  <a:pt x="429617" y="623129"/>
                  <a:pt x="265895" y="664145"/>
                  <a:pt x="0" y="646331"/>
                </a:cubicBezTo>
                <a:cubicBezTo>
                  <a:pt x="-15664" y="500295"/>
                  <a:pt x="-12116" y="214351"/>
                  <a:pt x="0" y="0"/>
                </a:cubicBezTo>
                <a:close/>
              </a:path>
            </a:pathLst>
          </a:custGeom>
          <a:noFill/>
          <a:ln w="190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</a:rPr>
              <a:t>强化学习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D1EE0F3-05FC-EC73-1BF6-2044320E5C13}"/>
              </a:ext>
            </a:extLst>
          </p:cNvPr>
          <p:cNvSpPr txBox="1"/>
          <p:nvPr/>
        </p:nvSpPr>
        <p:spPr>
          <a:xfrm>
            <a:off x="4839734" y="3106263"/>
            <a:ext cx="910243" cy="307777"/>
          </a:xfrm>
          <a:custGeom>
            <a:avLst/>
            <a:gdLst>
              <a:gd name="connsiteX0" fmla="*/ 0 w 659949"/>
              <a:gd name="connsiteY0" fmla="*/ 0 h 646331"/>
              <a:gd name="connsiteX1" fmla="*/ 659949 w 659949"/>
              <a:gd name="connsiteY1" fmla="*/ 0 h 646331"/>
              <a:gd name="connsiteX2" fmla="*/ 659949 w 659949"/>
              <a:gd name="connsiteY2" fmla="*/ 646331 h 646331"/>
              <a:gd name="connsiteX3" fmla="*/ 0 w 659949"/>
              <a:gd name="connsiteY3" fmla="*/ 646331 h 646331"/>
              <a:gd name="connsiteX4" fmla="*/ 0 w 659949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949" h="646331" fill="none" extrusionOk="0">
                <a:moveTo>
                  <a:pt x="0" y="0"/>
                </a:moveTo>
                <a:cubicBezTo>
                  <a:pt x="315898" y="-15693"/>
                  <a:pt x="430411" y="-16313"/>
                  <a:pt x="659949" y="0"/>
                </a:cubicBezTo>
                <a:cubicBezTo>
                  <a:pt x="640121" y="162795"/>
                  <a:pt x="681838" y="463483"/>
                  <a:pt x="659949" y="646331"/>
                </a:cubicBezTo>
                <a:cubicBezTo>
                  <a:pt x="331476" y="639789"/>
                  <a:pt x="157600" y="630920"/>
                  <a:pt x="0" y="646331"/>
                </a:cubicBezTo>
                <a:cubicBezTo>
                  <a:pt x="24375" y="399013"/>
                  <a:pt x="12915" y="204948"/>
                  <a:pt x="0" y="0"/>
                </a:cubicBezTo>
                <a:close/>
              </a:path>
              <a:path w="659949" h="646331" stroke="0" extrusionOk="0">
                <a:moveTo>
                  <a:pt x="0" y="0"/>
                </a:moveTo>
                <a:cubicBezTo>
                  <a:pt x="166239" y="10074"/>
                  <a:pt x="512714" y="-10921"/>
                  <a:pt x="659949" y="0"/>
                </a:cubicBezTo>
                <a:cubicBezTo>
                  <a:pt x="683238" y="152685"/>
                  <a:pt x="634934" y="497840"/>
                  <a:pt x="659949" y="646331"/>
                </a:cubicBezTo>
                <a:cubicBezTo>
                  <a:pt x="349647" y="625197"/>
                  <a:pt x="231956" y="646608"/>
                  <a:pt x="0" y="646331"/>
                </a:cubicBezTo>
                <a:cubicBezTo>
                  <a:pt x="-15664" y="500295"/>
                  <a:pt x="-12116" y="214351"/>
                  <a:pt x="0" y="0"/>
                </a:cubicBezTo>
                <a:close/>
              </a:path>
            </a:pathLst>
          </a:custGeom>
          <a:noFill/>
          <a:ln w="190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</a:rPr>
              <a:t>数字孪生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FEDA458-CA3F-EBC4-9607-74BEE6AF7656}"/>
              </a:ext>
            </a:extLst>
          </p:cNvPr>
          <p:cNvSpPr txBox="1"/>
          <p:nvPr/>
        </p:nvSpPr>
        <p:spPr>
          <a:xfrm>
            <a:off x="6738859" y="3566170"/>
            <a:ext cx="920177" cy="307777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i="0" u="none" strike="noStrike" kern="0" cap="none" spc="0" normalizeH="0" baseline="0">
                <a:ln>
                  <a:noFill/>
                </a:ln>
                <a:solidFill>
                  <a:srgbClr val="0056A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zh-CN" altLang="en-US" sz="1400" dirty="0"/>
              <a:t>工件预测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9C3C351-8FAC-51BF-0D4F-4B9DE89D932B}"/>
              </a:ext>
            </a:extLst>
          </p:cNvPr>
          <p:cNvSpPr/>
          <p:nvPr/>
        </p:nvSpPr>
        <p:spPr>
          <a:xfrm>
            <a:off x="2327657" y="3510665"/>
            <a:ext cx="568811" cy="397834"/>
          </a:xfrm>
          <a:prstGeom prst="roundRect">
            <a:avLst/>
          </a:prstGeom>
          <a:solidFill>
            <a:srgbClr val="E89A4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S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M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35A60C1-E88F-A643-A4D5-1C253329DA41}"/>
              </a:ext>
            </a:extLst>
          </p:cNvPr>
          <p:cNvGrpSpPr/>
          <p:nvPr/>
        </p:nvGrpSpPr>
        <p:grpSpPr>
          <a:xfrm>
            <a:off x="5864229" y="3157669"/>
            <a:ext cx="519323" cy="611550"/>
            <a:chOff x="2693224" y="4044324"/>
            <a:chExt cx="890184" cy="1093394"/>
          </a:xfrm>
          <a:solidFill>
            <a:srgbClr val="00B050"/>
          </a:solidFill>
        </p:grpSpPr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5F18F07F-811A-D615-F918-29625188E679}"/>
                </a:ext>
              </a:extLst>
            </p:cNvPr>
            <p:cNvSpPr/>
            <p:nvPr/>
          </p:nvSpPr>
          <p:spPr>
            <a:xfrm>
              <a:off x="2748150" y="4302462"/>
              <a:ext cx="835258" cy="835256"/>
            </a:xfrm>
            <a:custGeom>
              <a:avLst/>
              <a:gdLst>
                <a:gd name="T0" fmla="*/ 6200 w 12400"/>
                <a:gd name="T1" fmla="*/ 2400 h 12400"/>
                <a:gd name="T2" fmla="*/ 3800 w 12400"/>
                <a:gd name="T3" fmla="*/ 4800 h 12400"/>
                <a:gd name="T4" fmla="*/ 6200 w 12400"/>
                <a:gd name="T5" fmla="*/ 7200 h 12400"/>
                <a:gd name="T6" fmla="*/ 8600 w 12400"/>
                <a:gd name="T7" fmla="*/ 4800 h 12400"/>
                <a:gd name="T8" fmla="*/ 6200 w 12400"/>
                <a:gd name="T9" fmla="*/ 2400 h 12400"/>
                <a:gd name="T10" fmla="*/ 6200 w 12400"/>
                <a:gd name="T11" fmla="*/ 6000 h 12400"/>
                <a:gd name="T12" fmla="*/ 5000 w 12400"/>
                <a:gd name="T13" fmla="*/ 4800 h 12400"/>
                <a:gd name="T14" fmla="*/ 6200 w 12400"/>
                <a:gd name="T15" fmla="*/ 3600 h 12400"/>
                <a:gd name="T16" fmla="*/ 7400 w 12400"/>
                <a:gd name="T17" fmla="*/ 4800 h 12400"/>
                <a:gd name="T18" fmla="*/ 6200 w 12400"/>
                <a:gd name="T19" fmla="*/ 6000 h 12400"/>
                <a:gd name="T20" fmla="*/ 6200 w 12400"/>
                <a:gd name="T21" fmla="*/ 0 h 12400"/>
                <a:gd name="T22" fmla="*/ 0 w 12400"/>
                <a:gd name="T23" fmla="*/ 6200 h 12400"/>
                <a:gd name="T24" fmla="*/ 6200 w 12400"/>
                <a:gd name="T25" fmla="*/ 12400 h 12400"/>
                <a:gd name="T26" fmla="*/ 12400 w 12400"/>
                <a:gd name="T27" fmla="*/ 6200 h 12400"/>
                <a:gd name="T28" fmla="*/ 6200 w 12400"/>
                <a:gd name="T29" fmla="*/ 0 h 12400"/>
                <a:gd name="T30" fmla="*/ 6200 w 12400"/>
                <a:gd name="T31" fmla="*/ 11200 h 12400"/>
                <a:gd name="T32" fmla="*/ 2948 w 12400"/>
                <a:gd name="T33" fmla="*/ 9990 h 12400"/>
                <a:gd name="T34" fmla="*/ 4688 w 12400"/>
                <a:gd name="T35" fmla="*/ 9003 h 12400"/>
                <a:gd name="T36" fmla="*/ 6200 w 12400"/>
                <a:gd name="T37" fmla="*/ 9243 h 12400"/>
                <a:gd name="T38" fmla="*/ 7713 w 12400"/>
                <a:gd name="T39" fmla="*/ 9003 h 12400"/>
                <a:gd name="T40" fmla="*/ 9453 w 12400"/>
                <a:gd name="T41" fmla="*/ 9990 h 12400"/>
                <a:gd name="T42" fmla="*/ 6200 w 12400"/>
                <a:gd name="T43" fmla="*/ 11200 h 12400"/>
                <a:gd name="T44" fmla="*/ 10268 w 12400"/>
                <a:gd name="T45" fmla="*/ 9098 h 12400"/>
                <a:gd name="T46" fmla="*/ 7640 w 12400"/>
                <a:gd name="T47" fmla="*/ 7800 h 12400"/>
                <a:gd name="T48" fmla="*/ 6200 w 12400"/>
                <a:gd name="T49" fmla="*/ 8040 h 12400"/>
                <a:gd name="T50" fmla="*/ 4760 w 12400"/>
                <a:gd name="T51" fmla="*/ 7800 h 12400"/>
                <a:gd name="T52" fmla="*/ 2133 w 12400"/>
                <a:gd name="T53" fmla="*/ 9098 h 12400"/>
                <a:gd name="T54" fmla="*/ 1200 w 12400"/>
                <a:gd name="T55" fmla="*/ 6200 h 12400"/>
                <a:gd name="T56" fmla="*/ 6200 w 12400"/>
                <a:gd name="T57" fmla="*/ 1200 h 12400"/>
                <a:gd name="T58" fmla="*/ 11200 w 12400"/>
                <a:gd name="T59" fmla="*/ 6200 h 12400"/>
                <a:gd name="T60" fmla="*/ 10268 w 12400"/>
                <a:gd name="T61" fmla="*/ 9098 h 1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00" h="12400">
                  <a:moveTo>
                    <a:pt x="6200" y="2400"/>
                  </a:moveTo>
                  <a:cubicBezTo>
                    <a:pt x="4875" y="2400"/>
                    <a:pt x="3800" y="3475"/>
                    <a:pt x="3800" y="4800"/>
                  </a:cubicBezTo>
                  <a:cubicBezTo>
                    <a:pt x="3800" y="6125"/>
                    <a:pt x="4875" y="7200"/>
                    <a:pt x="6200" y="7200"/>
                  </a:cubicBezTo>
                  <a:cubicBezTo>
                    <a:pt x="7525" y="7200"/>
                    <a:pt x="8600" y="6125"/>
                    <a:pt x="8600" y="4800"/>
                  </a:cubicBezTo>
                  <a:cubicBezTo>
                    <a:pt x="8600" y="3475"/>
                    <a:pt x="7525" y="2400"/>
                    <a:pt x="6200" y="2400"/>
                  </a:cubicBezTo>
                  <a:close/>
                  <a:moveTo>
                    <a:pt x="6200" y="6000"/>
                  </a:moveTo>
                  <a:cubicBezTo>
                    <a:pt x="5538" y="6000"/>
                    <a:pt x="5000" y="5463"/>
                    <a:pt x="5000" y="4800"/>
                  </a:cubicBezTo>
                  <a:cubicBezTo>
                    <a:pt x="5000" y="4138"/>
                    <a:pt x="5538" y="3600"/>
                    <a:pt x="6200" y="3600"/>
                  </a:cubicBezTo>
                  <a:cubicBezTo>
                    <a:pt x="6863" y="3600"/>
                    <a:pt x="7400" y="4138"/>
                    <a:pt x="7400" y="4800"/>
                  </a:cubicBezTo>
                  <a:cubicBezTo>
                    <a:pt x="7400" y="5463"/>
                    <a:pt x="6863" y="6000"/>
                    <a:pt x="6200" y="6000"/>
                  </a:cubicBezTo>
                  <a:close/>
                  <a:moveTo>
                    <a:pt x="6200" y="0"/>
                  </a:moveTo>
                  <a:cubicBezTo>
                    <a:pt x="2775" y="0"/>
                    <a:pt x="0" y="2775"/>
                    <a:pt x="0" y="6200"/>
                  </a:cubicBezTo>
                  <a:cubicBezTo>
                    <a:pt x="0" y="9625"/>
                    <a:pt x="2775" y="12400"/>
                    <a:pt x="6200" y="12400"/>
                  </a:cubicBezTo>
                  <a:cubicBezTo>
                    <a:pt x="9625" y="12400"/>
                    <a:pt x="12400" y="9625"/>
                    <a:pt x="12400" y="6200"/>
                  </a:cubicBezTo>
                  <a:cubicBezTo>
                    <a:pt x="12400" y="2775"/>
                    <a:pt x="9625" y="0"/>
                    <a:pt x="6200" y="0"/>
                  </a:cubicBezTo>
                  <a:close/>
                  <a:moveTo>
                    <a:pt x="6200" y="11200"/>
                  </a:moveTo>
                  <a:cubicBezTo>
                    <a:pt x="4958" y="11200"/>
                    <a:pt x="3823" y="10743"/>
                    <a:pt x="2948" y="9990"/>
                  </a:cubicBezTo>
                  <a:cubicBezTo>
                    <a:pt x="3320" y="9415"/>
                    <a:pt x="3958" y="9025"/>
                    <a:pt x="4688" y="9003"/>
                  </a:cubicBezTo>
                  <a:cubicBezTo>
                    <a:pt x="5208" y="9163"/>
                    <a:pt x="5703" y="9243"/>
                    <a:pt x="6200" y="9243"/>
                  </a:cubicBezTo>
                  <a:cubicBezTo>
                    <a:pt x="6697" y="9243"/>
                    <a:pt x="7193" y="9165"/>
                    <a:pt x="7713" y="9003"/>
                  </a:cubicBezTo>
                  <a:cubicBezTo>
                    <a:pt x="8443" y="9028"/>
                    <a:pt x="9080" y="9415"/>
                    <a:pt x="9453" y="9990"/>
                  </a:cubicBezTo>
                  <a:cubicBezTo>
                    <a:pt x="8578" y="10743"/>
                    <a:pt x="7443" y="11200"/>
                    <a:pt x="6200" y="11200"/>
                  </a:cubicBezTo>
                  <a:close/>
                  <a:moveTo>
                    <a:pt x="10268" y="9098"/>
                  </a:moveTo>
                  <a:cubicBezTo>
                    <a:pt x="9658" y="8313"/>
                    <a:pt x="8715" y="7800"/>
                    <a:pt x="7640" y="7800"/>
                  </a:cubicBezTo>
                  <a:cubicBezTo>
                    <a:pt x="7385" y="7800"/>
                    <a:pt x="6990" y="8040"/>
                    <a:pt x="6200" y="8040"/>
                  </a:cubicBezTo>
                  <a:cubicBezTo>
                    <a:pt x="5413" y="8040"/>
                    <a:pt x="5015" y="7800"/>
                    <a:pt x="4760" y="7800"/>
                  </a:cubicBezTo>
                  <a:cubicBezTo>
                    <a:pt x="3688" y="7800"/>
                    <a:pt x="2745" y="8313"/>
                    <a:pt x="2133" y="9098"/>
                  </a:cubicBezTo>
                  <a:cubicBezTo>
                    <a:pt x="1548" y="8280"/>
                    <a:pt x="1200" y="7280"/>
                    <a:pt x="1200" y="6200"/>
                  </a:cubicBezTo>
                  <a:cubicBezTo>
                    <a:pt x="1200" y="3442"/>
                    <a:pt x="3442" y="1200"/>
                    <a:pt x="6200" y="1200"/>
                  </a:cubicBezTo>
                  <a:cubicBezTo>
                    <a:pt x="8958" y="1200"/>
                    <a:pt x="11200" y="3442"/>
                    <a:pt x="11200" y="6200"/>
                  </a:cubicBezTo>
                  <a:cubicBezTo>
                    <a:pt x="11200" y="7280"/>
                    <a:pt x="10853" y="8280"/>
                    <a:pt x="10268" y="909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C780D5B-42E2-4560-184A-DD288B14BCD9}"/>
                </a:ext>
              </a:extLst>
            </p:cNvPr>
            <p:cNvSpPr/>
            <p:nvPr/>
          </p:nvSpPr>
          <p:spPr>
            <a:xfrm>
              <a:off x="2834215" y="4303574"/>
              <a:ext cx="146050" cy="1460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DF9C500-C889-3B5C-488F-1636C4BDEB43}"/>
                </a:ext>
              </a:extLst>
            </p:cNvPr>
            <p:cNvSpPr/>
            <p:nvPr/>
          </p:nvSpPr>
          <p:spPr>
            <a:xfrm>
              <a:off x="2788084" y="4422149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B89BE11-BC1B-075C-C29F-8F5BC4946278}"/>
                </a:ext>
              </a:extLst>
            </p:cNvPr>
            <p:cNvSpPr/>
            <p:nvPr/>
          </p:nvSpPr>
          <p:spPr>
            <a:xfrm>
              <a:off x="2834214" y="4097263"/>
              <a:ext cx="82214" cy="822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DF9824B-AB04-BF70-9729-C8BDBADAA013}"/>
                </a:ext>
              </a:extLst>
            </p:cNvPr>
            <p:cNvSpPr/>
            <p:nvPr/>
          </p:nvSpPr>
          <p:spPr>
            <a:xfrm>
              <a:off x="2760621" y="4044324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FA76E4-8D03-4FD3-907E-DF7BEA248AB0}"/>
                </a:ext>
              </a:extLst>
            </p:cNvPr>
            <p:cNvSpPr/>
            <p:nvPr/>
          </p:nvSpPr>
          <p:spPr>
            <a:xfrm>
              <a:off x="2948529" y="4246423"/>
              <a:ext cx="112076" cy="1120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0572E4A-DEF3-B917-2997-FF7317DB426D}"/>
                </a:ext>
              </a:extLst>
            </p:cNvPr>
            <p:cNvSpPr/>
            <p:nvPr/>
          </p:nvSpPr>
          <p:spPr>
            <a:xfrm>
              <a:off x="2934135" y="4322276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095D6F2-841F-A2B2-DB87-6025C5A0FC7C}"/>
                </a:ext>
              </a:extLst>
            </p:cNvPr>
            <p:cNvSpPr/>
            <p:nvPr/>
          </p:nvSpPr>
          <p:spPr>
            <a:xfrm>
              <a:off x="2761534" y="4255103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1BC1B5C-4057-F9E2-EF9D-800C4C0CC043}"/>
                </a:ext>
              </a:extLst>
            </p:cNvPr>
            <p:cNvSpPr/>
            <p:nvPr/>
          </p:nvSpPr>
          <p:spPr>
            <a:xfrm>
              <a:off x="2693224" y="4452243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1EB4364-C4DC-D868-C196-F284ABB6BFE2}"/>
                </a:ext>
              </a:extLst>
            </p:cNvPr>
            <p:cNvSpPr/>
            <p:nvPr/>
          </p:nvSpPr>
          <p:spPr>
            <a:xfrm>
              <a:off x="2920510" y="4145303"/>
              <a:ext cx="84057" cy="8405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B50B2EB9-36D8-AFE3-BBEB-3A8F4B606AD0}"/>
                </a:ext>
              </a:extLst>
            </p:cNvPr>
            <p:cNvSpPr/>
            <p:nvPr/>
          </p:nvSpPr>
          <p:spPr>
            <a:xfrm>
              <a:off x="2980265" y="4102578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9E8337F-63AF-7ADC-BC0F-FF054DDE852B}"/>
              </a:ext>
            </a:extLst>
          </p:cNvPr>
          <p:cNvSpPr txBox="1"/>
          <p:nvPr/>
        </p:nvSpPr>
        <p:spPr>
          <a:xfrm>
            <a:off x="6738859" y="3109529"/>
            <a:ext cx="920177" cy="307777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rtl="0" eaLnBrk="1" latinLnBrk="0" hangingPunct="1"/>
            <a:r>
              <a:rPr lang="zh-CN" altLang="zh-CN" sz="1400" dirty="0">
                <a:solidFill>
                  <a:srgbClr val="0056A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行为</a:t>
            </a:r>
            <a:r>
              <a:rPr lang="zh-CN" altLang="en-US" sz="1400" dirty="0">
                <a:solidFill>
                  <a:srgbClr val="0056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</a:t>
            </a:r>
            <a:endParaRPr lang="zh-CN" altLang="zh-CN" sz="1200" dirty="0">
              <a:effectLst/>
            </a:endParaRPr>
          </a:p>
        </p:txBody>
      </p:sp>
      <p:sp>
        <p:nvSpPr>
          <p:cNvPr id="106" name="左大括号 105">
            <a:extLst>
              <a:ext uri="{FF2B5EF4-FFF2-40B4-BE49-F238E27FC236}">
                <a16:creationId xmlns:a16="http://schemas.microsoft.com/office/drawing/2014/main" id="{A5C96077-2428-8425-1E96-D1F6594E7664}"/>
              </a:ext>
            </a:extLst>
          </p:cNvPr>
          <p:cNvSpPr/>
          <p:nvPr/>
        </p:nvSpPr>
        <p:spPr>
          <a:xfrm>
            <a:off x="6497804" y="3157669"/>
            <a:ext cx="165358" cy="662559"/>
          </a:xfrm>
          <a:prstGeom prst="leftBrac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CBF953F-E524-64CD-A3C2-E5630BB298D8}"/>
              </a:ext>
            </a:extLst>
          </p:cNvPr>
          <p:cNvSpPr/>
          <p:nvPr/>
        </p:nvSpPr>
        <p:spPr>
          <a:xfrm>
            <a:off x="1959991" y="1021227"/>
            <a:ext cx="7382498" cy="369332"/>
          </a:xfrm>
          <a:prstGeom prst="rect">
            <a:avLst/>
          </a:prstGeom>
          <a:solidFill>
            <a:srgbClr val="0164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研究内容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-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面向智能化软件开发的超维需求建模与理解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904C752-AB7E-3A57-8B84-64CB6E962EB9}"/>
              </a:ext>
            </a:extLst>
          </p:cNvPr>
          <p:cNvSpPr/>
          <p:nvPr/>
        </p:nvSpPr>
        <p:spPr>
          <a:xfrm>
            <a:off x="1959991" y="4090451"/>
            <a:ext cx="5874599" cy="11620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研究内容三：基于启发式模型的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用户维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能力建模</a:t>
            </a:r>
          </a:p>
        </p:txBody>
      </p:sp>
      <p:sp>
        <p:nvSpPr>
          <p:cNvPr id="110" name="矩形 70">
            <a:extLst>
              <a:ext uri="{FF2B5EF4-FFF2-40B4-BE49-F238E27FC236}">
                <a16:creationId xmlns:a16="http://schemas.microsoft.com/office/drawing/2014/main" id="{836CA081-2421-493B-D981-45D51CB86F14}"/>
              </a:ext>
            </a:extLst>
          </p:cNvPr>
          <p:cNvSpPr/>
          <p:nvPr/>
        </p:nvSpPr>
        <p:spPr>
          <a:xfrm>
            <a:off x="3757311" y="4438917"/>
            <a:ext cx="1117600" cy="29237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技术能力</a:t>
            </a:r>
          </a:p>
        </p:txBody>
      </p:sp>
      <p:sp>
        <p:nvSpPr>
          <p:cNvPr id="111" name="矩形 80">
            <a:extLst>
              <a:ext uri="{FF2B5EF4-FFF2-40B4-BE49-F238E27FC236}">
                <a16:creationId xmlns:a16="http://schemas.microsoft.com/office/drawing/2014/main" id="{95CBD34C-1399-02EC-F49D-6C491C5964C4}"/>
              </a:ext>
            </a:extLst>
          </p:cNvPr>
          <p:cNvSpPr/>
          <p:nvPr/>
        </p:nvSpPr>
        <p:spPr>
          <a:xfrm>
            <a:off x="6427569" y="4431309"/>
            <a:ext cx="1117600" cy="29237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学习能力</a:t>
            </a:r>
          </a:p>
        </p:txBody>
      </p:sp>
      <p:sp>
        <p:nvSpPr>
          <p:cNvPr id="112" name="矩形 83">
            <a:extLst>
              <a:ext uri="{FF2B5EF4-FFF2-40B4-BE49-F238E27FC236}">
                <a16:creationId xmlns:a16="http://schemas.microsoft.com/office/drawing/2014/main" id="{076AA57D-790A-11BA-F88A-6E3E570DE81C}"/>
              </a:ext>
            </a:extLst>
          </p:cNvPr>
          <p:cNvSpPr/>
          <p:nvPr/>
        </p:nvSpPr>
        <p:spPr>
          <a:xfrm>
            <a:off x="2399681" y="4432067"/>
            <a:ext cx="1117600" cy="29237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基础信息</a:t>
            </a:r>
          </a:p>
        </p:txBody>
      </p:sp>
      <p:sp>
        <p:nvSpPr>
          <p:cNvPr id="113" name="矩形 84">
            <a:extLst>
              <a:ext uri="{FF2B5EF4-FFF2-40B4-BE49-F238E27FC236}">
                <a16:creationId xmlns:a16="http://schemas.microsoft.com/office/drawing/2014/main" id="{6E460AC4-5EFF-06BA-9A0C-11B45AF4E2B1}"/>
              </a:ext>
            </a:extLst>
          </p:cNvPr>
          <p:cNvSpPr/>
          <p:nvPr/>
        </p:nvSpPr>
        <p:spPr>
          <a:xfrm>
            <a:off x="5099768" y="4436206"/>
            <a:ext cx="1117600" cy="29237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工作习惯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EF9A04E-8442-30F6-BDA6-4D1DE4FA7879}"/>
              </a:ext>
            </a:extLst>
          </p:cNvPr>
          <p:cNvSpPr/>
          <p:nvPr/>
        </p:nvSpPr>
        <p:spPr>
          <a:xfrm>
            <a:off x="2206669" y="4821188"/>
            <a:ext cx="281060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zh-CN" altLang="en-US" sz="1600" b="1" kern="0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启发式模型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8766D35E-F856-5C7A-DD5A-78908F50F048}"/>
              </a:ext>
            </a:extLst>
          </p:cNvPr>
          <p:cNvSpPr/>
          <p:nvPr/>
        </p:nvSpPr>
        <p:spPr>
          <a:xfrm>
            <a:off x="2199347" y="4791548"/>
            <a:ext cx="568811" cy="397834"/>
          </a:xfrm>
          <a:prstGeom prst="roundRect">
            <a:avLst/>
          </a:prstGeom>
          <a:solidFill>
            <a:srgbClr val="E89A4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S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M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24" name="图片 10" descr="箭头">
            <a:extLst>
              <a:ext uri="{FF2B5EF4-FFF2-40B4-BE49-F238E27FC236}">
                <a16:creationId xmlns:a16="http://schemas.microsoft.com/office/drawing/2014/main" id="{F51A1366-7E3A-34F0-9EE4-E855111F3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4151" y="4672329"/>
            <a:ext cx="397909" cy="635536"/>
          </a:xfrm>
          <a:prstGeom prst="rect">
            <a:avLst/>
          </a:prstGeom>
        </p:spPr>
      </p:pic>
      <p:sp>
        <p:nvSpPr>
          <p:cNvPr id="125" name="矩形 124">
            <a:extLst>
              <a:ext uri="{FF2B5EF4-FFF2-40B4-BE49-F238E27FC236}">
                <a16:creationId xmlns:a16="http://schemas.microsoft.com/office/drawing/2014/main" id="{8976715B-D84E-CA3E-88FB-43CCA447D302}"/>
              </a:ext>
            </a:extLst>
          </p:cNvPr>
          <p:cNvSpPr/>
          <p:nvPr/>
        </p:nvSpPr>
        <p:spPr>
          <a:xfrm>
            <a:off x="5666130" y="4821188"/>
            <a:ext cx="189248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kern="0" cap="none" spc="0" normalizeH="0" baseline="0" noProof="0" dirty="0">
                <a:ln w="0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      LLM</a:t>
            </a:r>
            <a:endParaRPr kumimoji="0" lang="zh-CN" altLang="en-US" sz="1600" b="1" i="0" u="none" strike="noStrike" kern="0" cap="none" spc="0" normalizeH="0" baseline="0" noProof="0" dirty="0">
              <a:ln w="0"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D62FEC67-C19D-9C3E-3A48-44987BD81740}"/>
              </a:ext>
            </a:extLst>
          </p:cNvPr>
          <p:cNvSpPr/>
          <p:nvPr/>
        </p:nvSpPr>
        <p:spPr>
          <a:xfrm>
            <a:off x="5632691" y="4791548"/>
            <a:ext cx="543739" cy="397834"/>
          </a:xfrm>
          <a:prstGeom prst="roundRect">
            <a:avLst/>
          </a:prstGeom>
          <a:solidFill>
            <a:srgbClr val="10A37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LM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27" name="图片 10" descr="箭头">
            <a:extLst>
              <a:ext uri="{FF2B5EF4-FFF2-40B4-BE49-F238E27FC236}">
                <a16:creationId xmlns:a16="http://schemas.microsoft.com/office/drawing/2014/main" id="{C7F83E4B-AB56-5016-F942-2650C2227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3792" y="3386985"/>
            <a:ext cx="397909" cy="635536"/>
          </a:xfrm>
          <a:prstGeom prst="rect">
            <a:avLst/>
          </a:prstGeom>
        </p:spPr>
      </p:pic>
      <p:sp>
        <p:nvSpPr>
          <p:cNvPr id="1024" name="矩形 1023">
            <a:extLst>
              <a:ext uri="{FF2B5EF4-FFF2-40B4-BE49-F238E27FC236}">
                <a16:creationId xmlns:a16="http://schemas.microsoft.com/office/drawing/2014/main" id="{EC158D76-97A1-E37A-9AE4-0CDDBF09BB7A}"/>
              </a:ext>
            </a:extLst>
          </p:cNvPr>
          <p:cNvSpPr/>
          <p:nvPr/>
        </p:nvSpPr>
        <p:spPr>
          <a:xfrm>
            <a:off x="1947509" y="204256"/>
            <a:ext cx="456908" cy="733241"/>
          </a:xfrm>
          <a:prstGeom prst="rect">
            <a:avLst/>
          </a:prstGeom>
          <a:solidFill>
            <a:srgbClr val="C872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kern="0" dirty="0">
                <a:solidFill>
                  <a:schemeClr val="bg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挑战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44C8F8EE-E5CA-F50D-0F28-B4D54D5EC0E8}"/>
              </a:ext>
            </a:extLst>
          </p:cNvPr>
          <p:cNvSpPr/>
          <p:nvPr/>
        </p:nvSpPr>
        <p:spPr>
          <a:xfrm>
            <a:off x="2565971" y="204256"/>
            <a:ext cx="6648488" cy="716549"/>
          </a:xfrm>
          <a:prstGeom prst="rect">
            <a:avLst/>
          </a:prstGeom>
          <a:noFill/>
          <a:ln w="19050">
            <a:solidFill>
              <a:srgbClr val="C872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marL="342900" indent="-342900">
              <a:buAutoNum type="arabicPeriod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缺乏对程序员</a:t>
            </a:r>
            <a:r>
              <a:rPr lang="zh-CN" altLang="en-US" sz="1200" b="1" dirty="0">
                <a:solidFill>
                  <a:srgbClr val="C00000"/>
                </a:solidFill>
                <a:latin typeface="+mn-ea"/>
              </a:rPr>
              <a:t>编程环境的全面理解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，导致智能化软件开发难以适配实际场景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缺少对程序员编程</a:t>
            </a:r>
            <a:r>
              <a:rPr lang="zh-CN" altLang="en-US" sz="1200" b="1" dirty="0">
                <a:solidFill>
                  <a:srgbClr val="C00000"/>
                </a:solidFill>
                <a:latin typeface="+mn-ea"/>
              </a:rPr>
              <a:t>行为的序列化理解以及演化感知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，难以突破智能化软件开发的高精准难题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缺乏对程序员</a:t>
            </a:r>
            <a:r>
              <a:rPr lang="zh-CN" altLang="en-US" sz="1200" b="1" dirty="0">
                <a:solidFill>
                  <a:srgbClr val="C00000"/>
                </a:solidFill>
                <a:latin typeface="+mn-ea"/>
              </a:rPr>
              <a:t>自身信息和能力的理解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，难以实现智能化软件的个性化内容生成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30" name="矩形 1029">
            <a:extLst>
              <a:ext uri="{FF2B5EF4-FFF2-40B4-BE49-F238E27FC236}">
                <a16:creationId xmlns:a16="http://schemas.microsoft.com/office/drawing/2014/main" id="{EEAFA315-BFA8-C6A7-AA0E-BE26EC82375E}"/>
              </a:ext>
            </a:extLst>
          </p:cNvPr>
          <p:cNvSpPr/>
          <p:nvPr/>
        </p:nvSpPr>
        <p:spPr>
          <a:xfrm>
            <a:off x="7966305" y="1508220"/>
            <a:ext cx="1376184" cy="3738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研究内容四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应用示范</a:t>
            </a: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E0D518F2-CB14-1807-07D6-EB9FC68D19AB}"/>
              </a:ext>
            </a:extLst>
          </p:cNvPr>
          <p:cNvSpPr/>
          <p:nvPr/>
        </p:nvSpPr>
        <p:spPr>
          <a:xfrm>
            <a:off x="8489453" y="2736308"/>
            <a:ext cx="329254" cy="651371"/>
          </a:xfrm>
          <a:prstGeom prst="rect">
            <a:avLst/>
          </a:prstGeom>
          <a:noFill/>
          <a:ln w="19050">
            <a:solidFill>
              <a:srgbClr val="0179C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环境维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71" name="矩形 1070">
            <a:extLst>
              <a:ext uri="{FF2B5EF4-FFF2-40B4-BE49-F238E27FC236}">
                <a16:creationId xmlns:a16="http://schemas.microsoft.com/office/drawing/2014/main" id="{A46FD470-1744-D284-E487-5F5AEB917F10}"/>
              </a:ext>
            </a:extLst>
          </p:cNvPr>
          <p:cNvSpPr/>
          <p:nvPr/>
        </p:nvSpPr>
        <p:spPr>
          <a:xfrm>
            <a:off x="8054179" y="2124368"/>
            <a:ext cx="1236999" cy="32853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智能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IDE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平台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3" name="矩形 1072">
            <a:extLst>
              <a:ext uri="{FF2B5EF4-FFF2-40B4-BE49-F238E27FC236}">
                <a16:creationId xmlns:a16="http://schemas.microsoft.com/office/drawing/2014/main" id="{31824B08-69EB-8C26-5A15-63AD1DA48CB4}"/>
              </a:ext>
            </a:extLst>
          </p:cNvPr>
          <p:cNvSpPr/>
          <p:nvPr/>
        </p:nvSpPr>
        <p:spPr>
          <a:xfrm>
            <a:off x="8254442" y="3791467"/>
            <a:ext cx="98900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0" lang="en-US" altLang="zh-CN" sz="1600" b="1" i="0" u="none" strike="noStrike" kern="0" cap="none" spc="0" normalizeH="0" baseline="0" noProof="0" dirty="0">
                <a:ln w="0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      LLM </a:t>
            </a:r>
            <a:endParaRPr lang="zh-CN" altLang="en-US" sz="1600" b="1" kern="0" dirty="0">
              <a:ln w="0"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4" name="矩形: 圆角 1073">
            <a:extLst>
              <a:ext uri="{FF2B5EF4-FFF2-40B4-BE49-F238E27FC236}">
                <a16:creationId xmlns:a16="http://schemas.microsoft.com/office/drawing/2014/main" id="{BFE33065-FB2D-39BD-8718-764A495846F1}"/>
              </a:ext>
            </a:extLst>
          </p:cNvPr>
          <p:cNvSpPr/>
          <p:nvPr/>
        </p:nvSpPr>
        <p:spPr>
          <a:xfrm>
            <a:off x="8114576" y="3768807"/>
            <a:ext cx="543739" cy="397834"/>
          </a:xfrm>
          <a:prstGeom prst="roundRect">
            <a:avLst/>
          </a:prstGeom>
          <a:solidFill>
            <a:srgbClr val="10A37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LM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77" name="矩形 92">
            <a:extLst>
              <a:ext uri="{FF2B5EF4-FFF2-40B4-BE49-F238E27FC236}">
                <a16:creationId xmlns:a16="http://schemas.microsoft.com/office/drawing/2014/main" id="{F2FB181F-4794-88CF-7D38-C8AE185DA733}"/>
              </a:ext>
            </a:extLst>
          </p:cNvPr>
          <p:cNvSpPr/>
          <p:nvPr/>
        </p:nvSpPr>
        <p:spPr>
          <a:xfrm>
            <a:off x="8701488" y="4262336"/>
            <a:ext cx="597828" cy="440439"/>
          </a:xfrm>
          <a:custGeom>
            <a:avLst/>
            <a:gdLst>
              <a:gd name="connsiteX0" fmla="*/ 0 w 1205240"/>
              <a:gd name="connsiteY0" fmla="*/ 0 h 400110"/>
              <a:gd name="connsiteX1" fmla="*/ 626725 w 1205240"/>
              <a:gd name="connsiteY1" fmla="*/ 0 h 400110"/>
              <a:gd name="connsiteX2" fmla="*/ 1205240 w 1205240"/>
              <a:gd name="connsiteY2" fmla="*/ 0 h 400110"/>
              <a:gd name="connsiteX3" fmla="*/ 1205240 w 1205240"/>
              <a:gd name="connsiteY3" fmla="*/ 400110 h 400110"/>
              <a:gd name="connsiteX4" fmla="*/ 626725 w 1205240"/>
              <a:gd name="connsiteY4" fmla="*/ 400110 h 400110"/>
              <a:gd name="connsiteX5" fmla="*/ 0 w 1205240"/>
              <a:gd name="connsiteY5" fmla="*/ 400110 h 400110"/>
              <a:gd name="connsiteX6" fmla="*/ 0 w 120524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5240" h="400110" fill="none" extrusionOk="0">
                <a:moveTo>
                  <a:pt x="0" y="0"/>
                </a:moveTo>
                <a:cubicBezTo>
                  <a:pt x="221517" y="-15552"/>
                  <a:pt x="319880" y="9170"/>
                  <a:pt x="626725" y="0"/>
                </a:cubicBezTo>
                <a:cubicBezTo>
                  <a:pt x="933570" y="-9170"/>
                  <a:pt x="935251" y="-2890"/>
                  <a:pt x="1205240" y="0"/>
                </a:cubicBezTo>
                <a:cubicBezTo>
                  <a:pt x="1207921" y="173251"/>
                  <a:pt x="1220690" y="235562"/>
                  <a:pt x="1205240" y="400110"/>
                </a:cubicBezTo>
                <a:cubicBezTo>
                  <a:pt x="937024" y="406414"/>
                  <a:pt x="812946" y="382224"/>
                  <a:pt x="626725" y="400110"/>
                </a:cubicBezTo>
                <a:cubicBezTo>
                  <a:pt x="440504" y="417996"/>
                  <a:pt x="287214" y="431241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05240" h="400110" stroke="0" extrusionOk="0">
                <a:moveTo>
                  <a:pt x="0" y="0"/>
                </a:moveTo>
                <a:cubicBezTo>
                  <a:pt x="286982" y="-4870"/>
                  <a:pt x="389211" y="-26451"/>
                  <a:pt x="602620" y="0"/>
                </a:cubicBezTo>
                <a:cubicBezTo>
                  <a:pt x="816029" y="26451"/>
                  <a:pt x="1071883" y="17740"/>
                  <a:pt x="1205240" y="0"/>
                </a:cubicBezTo>
                <a:cubicBezTo>
                  <a:pt x="1209349" y="154939"/>
                  <a:pt x="1209185" y="238533"/>
                  <a:pt x="1205240" y="400110"/>
                </a:cubicBezTo>
                <a:cubicBezTo>
                  <a:pt x="1089332" y="416472"/>
                  <a:pt x="802677" y="412647"/>
                  <a:pt x="638777" y="400110"/>
                </a:cubicBezTo>
                <a:cubicBezTo>
                  <a:pt x="474877" y="387573"/>
                  <a:pt x="135720" y="404160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rgbClr val="10A37F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</a:t>
            </a:r>
            <a:r>
              <a:rPr lang="zh-CN" altLang="en-US" sz="1300" kern="0" dirty="0">
                <a:solidFill>
                  <a:srgbClr val="10A37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重构</a:t>
            </a:r>
            <a:endParaRPr kumimoji="0" lang="zh-CN" altLang="en-US" sz="1300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78" name="矩形 94">
            <a:extLst>
              <a:ext uri="{FF2B5EF4-FFF2-40B4-BE49-F238E27FC236}">
                <a16:creationId xmlns:a16="http://schemas.microsoft.com/office/drawing/2014/main" id="{59EB9B49-2D10-DE81-AD36-9FD1627A345F}"/>
              </a:ext>
            </a:extLst>
          </p:cNvPr>
          <p:cNvSpPr/>
          <p:nvPr/>
        </p:nvSpPr>
        <p:spPr>
          <a:xfrm>
            <a:off x="8039678" y="4262337"/>
            <a:ext cx="597829" cy="440439"/>
          </a:xfrm>
          <a:custGeom>
            <a:avLst/>
            <a:gdLst>
              <a:gd name="connsiteX0" fmla="*/ 0 w 1268411"/>
              <a:gd name="connsiteY0" fmla="*/ 0 h 400110"/>
              <a:gd name="connsiteX1" fmla="*/ 659574 w 1268411"/>
              <a:gd name="connsiteY1" fmla="*/ 0 h 400110"/>
              <a:gd name="connsiteX2" fmla="*/ 1268411 w 1268411"/>
              <a:gd name="connsiteY2" fmla="*/ 0 h 400110"/>
              <a:gd name="connsiteX3" fmla="*/ 1268411 w 1268411"/>
              <a:gd name="connsiteY3" fmla="*/ 400110 h 400110"/>
              <a:gd name="connsiteX4" fmla="*/ 659574 w 1268411"/>
              <a:gd name="connsiteY4" fmla="*/ 400110 h 400110"/>
              <a:gd name="connsiteX5" fmla="*/ 0 w 1268411"/>
              <a:gd name="connsiteY5" fmla="*/ 400110 h 400110"/>
              <a:gd name="connsiteX6" fmla="*/ 0 w 1268411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411" h="400110" fill="none" extrusionOk="0">
                <a:moveTo>
                  <a:pt x="0" y="0"/>
                </a:moveTo>
                <a:cubicBezTo>
                  <a:pt x="164418" y="-19326"/>
                  <a:pt x="397907" y="5655"/>
                  <a:pt x="659574" y="0"/>
                </a:cubicBezTo>
                <a:cubicBezTo>
                  <a:pt x="921241" y="-5655"/>
                  <a:pt x="969906" y="26480"/>
                  <a:pt x="1268411" y="0"/>
                </a:cubicBezTo>
                <a:cubicBezTo>
                  <a:pt x="1271092" y="173251"/>
                  <a:pt x="1283861" y="235562"/>
                  <a:pt x="1268411" y="400110"/>
                </a:cubicBezTo>
                <a:cubicBezTo>
                  <a:pt x="1121260" y="379166"/>
                  <a:pt x="856032" y="407637"/>
                  <a:pt x="659574" y="400110"/>
                </a:cubicBezTo>
                <a:cubicBezTo>
                  <a:pt x="463116" y="392583"/>
                  <a:pt x="245343" y="426458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68411" h="400110" stroke="0" extrusionOk="0">
                <a:moveTo>
                  <a:pt x="0" y="0"/>
                </a:moveTo>
                <a:cubicBezTo>
                  <a:pt x="198859" y="13286"/>
                  <a:pt x="385403" y="-24104"/>
                  <a:pt x="634206" y="0"/>
                </a:cubicBezTo>
                <a:cubicBezTo>
                  <a:pt x="883009" y="24104"/>
                  <a:pt x="1095553" y="-17954"/>
                  <a:pt x="1268411" y="0"/>
                </a:cubicBezTo>
                <a:cubicBezTo>
                  <a:pt x="1272520" y="154939"/>
                  <a:pt x="1272356" y="238533"/>
                  <a:pt x="1268411" y="400110"/>
                </a:cubicBezTo>
                <a:cubicBezTo>
                  <a:pt x="1038410" y="406328"/>
                  <a:pt x="869101" y="376943"/>
                  <a:pt x="672258" y="400110"/>
                </a:cubicBezTo>
                <a:cubicBezTo>
                  <a:pt x="475415" y="423277"/>
                  <a:pt x="309743" y="414809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rgbClr val="10A37F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</a:t>
            </a:r>
            <a:r>
              <a:rPr lang="zh-CN" altLang="en-US" sz="1300" kern="0" dirty="0">
                <a:solidFill>
                  <a:srgbClr val="10A37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补全</a:t>
            </a:r>
            <a:endParaRPr kumimoji="0" lang="zh-CN" altLang="en-US" sz="1300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79" name="矩形 95">
            <a:extLst>
              <a:ext uri="{FF2B5EF4-FFF2-40B4-BE49-F238E27FC236}">
                <a16:creationId xmlns:a16="http://schemas.microsoft.com/office/drawing/2014/main" id="{BF5B23A6-451E-DE52-D36C-6E7182A1F2D7}"/>
              </a:ext>
            </a:extLst>
          </p:cNvPr>
          <p:cNvSpPr/>
          <p:nvPr/>
        </p:nvSpPr>
        <p:spPr>
          <a:xfrm>
            <a:off x="8046816" y="4769875"/>
            <a:ext cx="597829" cy="440439"/>
          </a:xfrm>
          <a:custGeom>
            <a:avLst/>
            <a:gdLst>
              <a:gd name="connsiteX0" fmla="*/ 0 w 1268411"/>
              <a:gd name="connsiteY0" fmla="*/ 0 h 400110"/>
              <a:gd name="connsiteX1" fmla="*/ 659574 w 1268411"/>
              <a:gd name="connsiteY1" fmla="*/ 0 h 400110"/>
              <a:gd name="connsiteX2" fmla="*/ 1268411 w 1268411"/>
              <a:gd name="connsiteY2" fmla="*/ 0 h 400110"/>
              <a:gd name="connsiteX3" fmla="*/ 1268411 w 1268411"/>
              <a:gd name="connsiteY3" fmla="*/ 400110 h 400110"/>
              <a:gd name="connsiteX4" fmla="*/ 659574 w 1268411"/>
              <a:gd name="connsiteY4" fmla="*/ 400110 h 400110"/>
              <a:gd name="connsiteX5" fmla="*/ 0 w 1268411"/>
              <a:gd name="connsiteY5" fmla="*/ 400110 h 400110"/>
              <a:gd name="connsiteX6" fmla="*/ 0 w 1268411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411" h="400110" fill="none" extrusionOk="0">
                <a:moveTo>
                  <a:pt x="0" y="0"/>
                </a:moveTo>
                <a:cubicBezTo>
                  <a:pt x="164418" y="-19326"/>
                  <a:pt x="397907" y="5655"/>
                  <a:pt x="659574" y="0"/>
                </a:cubicBezTo>
                <a:cubicBezTo>
                  <a:pt x="921241" y="-5655"/>
                  <a:pt x="969906" y="26480"/>
                  <a:pt x="1268411" y="0"/>
                </a:cubicBezTo>
                <a:cubicBezTo>
                  <a:pt x="1271092" y="173251"/>
                  <a:pt x="1283861" y="235562"/>
                  <a:pt x="1268411" y="400110"/>
                </a:cubicBezTo>
                <a:cubicBezTo>
                  <a:pt x="1121260" y="379166"/>
                  <a:pt x="856032" y="407637"/>
                  <a:pt x="659574" y="400110"/>
                </a:cubicBezTo>
                <a:cubicBezTo>
                  <a:pt x="463116" y="392583"/>
                  <a:pt x="245343" y="426458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68411" h="400110" stroke="0" extrusionOk="0">
                <a:moveTo>
                  <a:pt x="0" y="0"/>
                </a:moveTo>
                <a:cubicBezTo>
                  <a:pt x="198859" y="13286"/>
                  <a:pt x="385403" y="-24104"/>
                  <a:pt x="634206" y="0"/>
                </a:cubicBezTo>
                <a:cubicBezTo>
                  <a:pt x="883009" y="24104"/>
                  <a:pt x="1095553" y="-17954"/>
                  <a:pt x="1268411" y="0"/>
                </a:cubicBezTo>
                <a:cubicBezTo>
                  <a:pt x="1272520" y="154939"/>
                  <a:pt x="1272356" y="238533"/>
                  <a:pt x="1268411" y="400110"/>
                </a:cubicBezTo>
                <a:cubicBezTo>
                  <a:pt x="1038410" y="406328"/>
                  <a:pt x="869101" y="376943"/>
                  <a:pt x="672258" y="400110"/>
                </a:cubicBezTo>
                <a:cubicBezTo>
                  <a:pt x="475415" y="423277"/>
                  <a:pt x="309743" y="414809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rgbClr val="10A37F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代码生成</a:t>
            </a:r>
          </a:p>
        </p:txBody>
      </p:sp>
      <p:sp>
        <p:nvSpPr>
          <p:cNvPr id="1080" name="矩形 97">
            <a:extLst>
              <a:ext uri="{FF2B5EF4-FFF2-40B4-BE49-F238E27FC236}">
                <a16:creationId xmlns:a16="http://schemas.microsoft.com/office/drawing/2014/main" id="{533033C6-E47F-42A3-C68A-E782ED9A0A43}"/>
              </a:ext>
            </a:extLst>
          </p:cNvPr>
          <p:cNvSpPr/>
          <p:nvPr/>
        </p:nvSpPr>
        <p:spPr>
          <a:xfrm>
            <a:off x="8693349" y="4769874"/>
            <a:ext cx="597829" cy="440439"/>
          </a:xfrm>
          <a:custGeom>
            <a:avLst/>
            <a:gdLst>
              <a:gd name="connsiteX0" fmla="*/ 0 w 1268412"/>
              <a:gd name="connsiteY0" fmla="*/ 0 h 400110"/>
              <a:gd name="connsiteX1" fmla="*/ 659574 w 1268412"/>
              <a:gd name="connsiteY1" fmla="*/ 0 h 400110"/>
              <a:gd name="connsiteX2" fmla="*/ 1268412 w 1268412"/>
              <a:gd name="connsiteY2" fmla="*/ 0 h 400110"/>
              <a:gd name="connsiteX3" fmla="*/ 1268412 w 1268412"/>
              <a:gd name="connsiteY3" fmla="*/ 400110 h 400110"/>
              <a:gd name="connsiteX4" fmla="*/ 659574 w 1268412"/>
              <a:gd name="connsiteY4" fmla="*/ 400110 h 400110"/>
              <a:gd name="connsiteX5" fmla="*/ 0 w 1268412"/>
              <a:gd name="connsiteY5" fmla="*/ 400110 h 400110"/>
              <a:gd name="connsiteX6" fmla="*/ 0 w 1268412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412" h="400110" fill="none" extrusionOk="0">
                <a:moveTo>
                  <a:pt x="0" y="0"/>
                </a:moveTo>
                <a:cubicBezTo>
                  <a:pt x="164418" y="-19326"/>
                  <a:pt x="397907" y="5655"/>
                  <a:pt x="659574" y="0"/>
                </a:cubicBezTo>
                <a:cubicBezTo>
                  <a:pt x="921241" y="-5655"/>
                  <a:pt x="968350" y="21625"/>
                  <a:pt x="1268412" y="0"/>
                </a:cubicBezTo>
                <a:cubicBezTo>
                  <a:pt x="1271093" y="173251"/>
                  <a:pt x="1283862" y="235562"/>
                  <a:pt x="1268412" y="400110"/>
                </a:cubicBezTo>
                <a:cubicBezTo>
                  <a:pt x="1121918" y="379394"/>
                  <a:pt x="856433" y="411261"/>
                  <a:pt x="659574" y="400110"/>
                </a:cubicBezTo>
                <a:cubicBezTo>
                  <a:pt x="462715" y="388959"/>
                  <a:pt x="245343" y="426458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68412" h="400110" stroke="0" extrusionOk="0">
                <a:moveTo>
                  <a:pt x="0" y="0"/>
                </a:moveTo>
                <a:cubicBezTo>
                  <a:pt x="198859" y="13286"/>
                  <a:pt x="385403" y="-24104"/>
                  <a:pt x="634206" y="0"/>
                </a:cubicBezTo>
                <a:cubicBezTo>
                  <a:pt x="883009" y="24104"/>
                  <a:pt x="1089463" y="-21497"/>
                  <a:pt x="1268412" y="0"/>
                </a:cubicBezTo>
                <a:cubicBezTo>
                  <a:pt x="1272521" y="154939"/>
                  <a:pt x="1272357" y="238533"/>
                  <a:pt x="1268412" y="400110"/>
                </a:cubicBezTo>
                <a:cubicBezTo>
                  <a:pt x="1040004" y="408276"/>
                  <a:pt x="869749" y="380397"/>
                  <a:pt x="672258" y="400110"/>
                </a:cubicBezTo>
                <a:cubicBezTo>
                  <a:pt x="474767" y="419823"/>
                  <a:pt x="309743" y="414809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rgbClr val="10A37F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00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缺陷修复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14A9C70-3D88-2B20-53AE-1597750A8F6B}"/>
              </a:ext>
            </a:extLst>
          </p:cNvPr>
          <p:cNvSpPr/>
          <p:nvPr/>
        </p:nvSpPr>
        <p:spPr>
          <a:xfrm>
            <a:off x="8171995" y="4128524"/>
            <a:ext cx="989006" cy="180636"/>
          </a:xfrm>
          <a:prstGeom prst="triangle">
            <a:avLst>
              <a:gd name="adj" fmla="val 488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12E46B5-02FE-ECFB-403C-39B09BE9312D}"/>
              </a:ext>
            </a:extLst>
          </p:cNvPr>
          <p:cNvSpPr/>
          <p:nvPr/>
        </p:nvSpPr>
        <p:spPr>
          <a:xfrm rot="5400000">
            <a:off x="8612089" y="2359256"/>
            <a:ext cx="121181" cy="643888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2875D9-37F5-06CC-E274-28AB1E218081}"/>
              </a:ext>
            </a:extLst>
          </p:cNvPr>
          <p:cNvSpPr/>
          <p:nvPr/>
        </p:nvSpPr>
        <p:spPr>
          <a:xfrm>
            <a:off x="8110195" y="2738293"/>
            <a:ext cx="329254" cy="651371"/>
          </a:xfrm>
          <a:prstGeom prst="rect">
            <a:avLst/>
          </a:prstGeom>
          <a:noFill/>
          <a:ln w="19050">
            <a:solidFill>
              <a:srgbClr val="0179C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任务维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84D4BD-A0A4-8E3D-0962-6E22252A1412}"/>
              </a:ext>
            </a:extLst>
          </p:cNvPr>
          <p:cNvSpPr/>
          <p:nvPr/>
        </p:nvSpPr>
        <p:spPr>
          <a:xfrm>
            <a:off x="8862125" y="2737314"/>
            <a:ext cx="329254" cy="651371"/>
          </a:xfrm>
          <a:prstGeom prst="rect">
            <a:avLst/>
          </a:prstGeom>
          <a:noFill/>
          <a:ln w="19050">
            <a:solidFill>
              <a:srgbClr val="0179C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用户维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C54AE2-EDBC-D084-0736-2575BE7DCF09}"/>
              </a:ext>
            </a:extLst>
          </p:cNvPr>
          <p:cNvSpPr/>
          <p:nvPr/>
        </p:nvSpPr>
        <p:spPr>
          <a:xfrm>
            <a:off x="8110195" y="3395649"/>
            <a:ext cx="1083264" cy="262421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超维需求</a:t>
            </a:r>
            <a:endParaRPr kumimoji="0" lang="en-US" altLang="zh-CN" sz="1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742E7174-5582-0924-A5B9-1665BAA8D6F0}"/>
              </a:ext>
            </a:extLst>
          </p:cNvPr>
          <p:cNvSpPr/>
          <p:nvPr/>
        </p:nvSpPr>
        <p:spPr>
          <a:xfrm flipV="1">
            <a:off x="8213893" y="3619128"/>
            <a:ext cx="926032" cy="159412"/>
          </a:xfrm>
          <a:prstGeom prst="triangle">
            <a:avLst>
              <a:gd name="adj" fmla="val 488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3509F9E-7577-B49D-7862-19610F0CAD93}"/>
              </a:ext>
            </a:extLst>
          </p:cNvPr>
          <p:cNvCxnSpPr>
            <a:cxnSpLocks/>
            <a:stCxn id="11" idx="1"/>
            <a:endCxn id="1071" idx="2"/>
          </p:cNvCxnSpPr>
          <p:nvPr/>
        </p:nvCxnSpPr>
        <p:spPr>
          <a:xfrm flipH="1" flipV="1">
            <a:off x="8672679" y="2452905"/>
            <a:ext cx="1" cy="167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A0223F7-90D7-0F1E-04C6-BC45D1F8BE2B}"/>
              </a:ext>
            </a:extLst>
          </p:cNvPr>
          <p:cNvSpPr txBox="1"/>
          <p:nvPr/>
        </p:nvSpPr>
        <p:spPr>
          <a:xfrm>
            <a:off x="8280516" y="2450940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2">
                    <a:lumMod val="75000"/>
                  </a:schemeClr>
                </a:solidFill>
              </a:rPr>
              <a:t>模块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zh-CN" altLang="en-US" sz="1100" dirty="0">
                <a:solidFill>
                  <a:schemeClr val="tx2">
                    <a:lumMod val="75000"/>
                  </a:schemeClr>
                </a:solidFill>
              </a:rPr>
              <a:t>集成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159B0C-88B2-FE41-56B6-C8772EFBC85B}"/>
              </a:ext>
            </a:extLst>
          </p:cNvPr>
          <p:cNvSpPr txBox="1"/>
          <p:nvPr/>
        </p:nvSpPr>
        <p:spPr>
          <a:xfrm>
            <a:off x="4346957" y="2238308"/>
            <a:ext cx="1270381" cy="307777"/>
          </a:xfrm>
          <a:custGeom>
            <a:avLst/>
            <a:gdLst>
              <a:gd name="connsiteX0" fmla="*/ 0 w 659949"/>
              <a:gd name="connsiteY0" fmla="*/ 0 h 646331"/>
              <a:gd name="connsiteX1" fmla="*/ 659949 w 659949"/>
              <a:gd name="connsiteY1" fmla="*/ 0 h 646331"/>
              <a:gd name="connsiteX2" fmla="*/ 659949 w 659949"/>
              <a:gd name="connsiteY2" fmla="*/ 646331 h 646331"/>
              <a:gd name="connsiteX3" fmla="*/ 0 w 659949"/>
              <a:gd name="connsiteY3" fmla="*/ 646331 h 646331"/>
              <a:gd name="connsiteX4" fmla="*/ 0 w 659949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949" h="646331" fill="none" extrusionOk="0">
                <a:moveTo>
                  <a:pt x="0" y="0"/>
                </a:moveTo>
                <a:cubicBezTo>
                  <a:pt x="315898" y="-15693"/>
                  <a:pt x="430411" y="-16313"/>
                  <a:pt x="659949" y="0"/>
                </a:cubicBezTo>
                <a:cubicBezTo>
                  <a:pt x="640121" y="162795"/>
                  <a:pt x="681838" y="463483"/>
                  <a:pt x="659949" y="646331"/>
                </a:cubicBezTo>
                <a:cubicBezTo>
                  <a:pt x="331476" y="639789"/>
                  <a:pt x="157600" y="630920"/>
                  <a:pt x="0" y="646331"/>
                </a:cubicBezTo>
                <a:cubicBezTo>
                  <a:pt x="24375" y="399013"/>
                  <a:pt x="12915" y="204948"/>
                  <a:pt x="0" y="0"/>
                </a:cubicBezTo>
                <a:close/>
              </a:path>
              <a:path w="659949" h="646331" stroke="0" extrusionOk="0">
                <a:moveTo>
                  <a:pt x="0" y="0"/>
                </a:moveTo>
                <a:cubicBezTo>
                  <a:pt x="166239" y="10074"/>
                  <a:pt x="512714" y="-10921"/>
                  <a:pt x="659949" y="0"/>
                </a:cubicBezTo>
                <a:cubicBezTo>
                  <a:pt x="683238" y="152685"/>
                  <a:pt x="634934" y="497840"/>
                  <a:pt x="659949" y="646331"/>
                </a:cubicBezTo>
                <a:cubicBezTo>
                  <a:pt x="349647" y="625197"/>
                  <a:pt x="231956" y="646608"/>
                  <a:pt x="0" y="646331"/>
                </a:cubicBezTo>
                <a:cubicBezTo>
                  <a:pt x="-15664" y="500295"/>
                  <a:pt x="-12116" y="214351"/>
                  <a:pt x="0" y="0"/>
                </a:cubicBezTo>
                <a:close/>
              </a:path>
            </a:pathLst>
          </a:custGeom>
          <a:noFill/>
          <a:ln w="190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</a:rPr>
              <a:t>静态分析工具</a:t>
            </a:r>
          </a:p>
        </p:txBody>
      </p:sp>
    </p:spTree>
    <p:extLst>
      <p:ext uri="{BB962C8B-B14F-4D97-AF65-F5344CB8AC3E}">
        <p14:creationId xmlns:p14="http://schemas.microsoft.com/office/powerpoint/2010/main" val="223567842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3924374" y="3339024"/>
            <a:ext cx="954603" cy="1152000"/>
          </a:xfrm>
          <a:custGeom>
            <a:avLst/>
            <a:gdLst>
              <a:gd name="connsiteX0" fmla="*/ 0 w 954603"/>
              <a:gd name="connsiteY0" fmla="*/ 0 h 1152000"/>
              <a:gd name="connsiteX1" fmla="*/ 458209 w 954603"/>
              <a:gd name="connsiteY1" fmla="*/ 0 h 1152000"/>
              <a:gd name="connsiteX2" fmla="*/ 954603 w 954603"/>
              <a:gd name="connsiteY2" fmla="*/ 0 h 1152000"/>
              <a:gd name="connsiteX3" fmla="*/ 954603 w 954603"/>
              <a:gd name="connsiteY3" fmla="*/ 541440 h 1152000"/>
              <a:gd name="connsiteX4" fmla="*/ 954603 w 954603"/>
              <a:gd name="connsiteY4" fmla="*/ 1152000 h 1152000"/>
              <a:gd name="connsiteX5" fmla="*/ 458209 w 954603"/>
              <a:gd name="connsiteY5" fmla="*/ 1152000 h 1152000"/>
              <a:gd name="connsiteX6" fmla="*/ 0 w 954603"/>
              <a:gd name="connsiteY6" fmla="*/ 1152000 h 1152000"/>
              <a:gd name="connsiteX7" fmla="*/ 0 w 954603"/>
              <a:gd name="connsiteY7" fmla="*/ 576000 h 1152000"/>
              <a:gd name="connsiteX8" fmla="*/ 0 w 954603"/>
              <a:gd name="connsiteY8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603" h="1152000" fill="none" extrusionOk="0">
                <a:moveTo>
                  <a:pt x="0" y="0"/>
                </a:moveTo>
                <a:cubicBezTo>
                  <a:pt x="201650" y="10424"/>
                  <a:pt x="248375" y="-14683"/>
                  <a:pt x="458209" y="0"/>
                </a:cubicBezTo>
                <a:cubicBezTo>
                  <a:pt x="668043" y="14683"/>
                  <a:pt x="748023" y="5061"/>
                  <a:pt x="954603" y="0"/>
                </a:cubicBezTo>
                <a:cubicBezTo>
                  <a:pt x="951881" y="256728"/>
                  <a:pt x="951924" y="330600"/>
                  <a:pt x="954603" y="541440"/>
                </a:cubicBezTo>
                <a:cubicBezTo>
                  <a:pt x="957282" y="752280"/>
                  <a:pt x="975484" y="934844"/>
                  <a:pt x="954603" y="1152000"/>
                </a:cubicBezTo>
                <a:cubicBezTo>
                  <a:pt x="749408" y="1132032"/>
                  <a:pt x="595237" y="1163587"/>
                  <a:pt x="458209" y="1152000"/>
                </a:cubicBezTo>
                <a:cubicBezTo>
                  <a:pt x="321181" y="1140413"/>
                  <a:pt x="132068" y="1156251"/>
                  <a:pt x="0" y="1152000"/>
                </a:cubicBezTo>
                <a:cubicBezTo>
                  <a:pt x="1920" y="985997"/>
                  <a:pt x="-19163" y="762452"/>
                  <a:pt x="0" y="576000"/>
                </a:cubicBezTo>
                <a:cubicBezTo>
                  <a:pt x="19163" y="389548"/>
                  <a:pt x="10856" y="173913"/>
                  <a:pt x="0" y="0"/>
                </a:cubicBezTo>
                <a:close/>
              </a:path>
              <a:path w="954603" h="1152000" stroke="0" extrusionOk="0">
                <a:moveTo>
                  <a:pt x="0" y="0"/>
                </a:moveTo>
                <a:cubicBezTo>
                  <a:pt x="213566" y="-18825"/>
                  <a:pt x="320236" y="-11575"/>
                  <a:pt x="477302" y="0"/>
                </a:cubicBezTo>
                <a:cubicBezTo>
                  <a:pt x="634368" y="11575"/>
                  <a:pt x="744843" y="5955"/>
                  <a:pt x="954603" y="0"/>
                </a:cubicBezTo>
                <a:cubicBezTo>
                  <a:pt x="941394" y="242090"/>
                  <a:pt x="933004" y="452933"/>
                  <a:pt x="954603" y="599040"/>
                </a:cubicBezTo>
                <a:cubicBezTo>
                  <a:pt x="976202" y="745147"/>
                  <a:pt x="941191" y="961762"/>
                  <a:pt x="954603" y="1152000"/>
                </a:cubicBezTo>
                <a:cubicBezTo>
                  <a:pt x="780826" y="1175356"/>
                  <a:pt x="614120" y="1170788"/>
                  <a:pt x="467755" y="1152000"/>
                </a:cubicBezTo>
                <a:cubicBezTo>
                  <a:pt x="321390" y="1133212"/>
                  <a:pt x="95057" y="1133559"/>
                  <a:pt x="0" y="1152000"/>
                </a:cubicBezTo>
                <a:cubicBezTo>
                  <a:pt x="18251" y="954355"/>
                  <a:pt x="17076" y="774508"/>
                  <a:pt x="0" y="599040"/>
                </a:cubicBezTo>
                <a:cubicBezTo>
                  <a:pt x="-17076" y="423572"/>
                  <a:pt x="-7345" y="22845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862319" y="3331094"/>
            <a:ext cx="954603" cy="1152000"/>
          </a:xfrm>
          <a:custGeom>
            <a:avLst/>
            <a:gdLst>
              <a:gd name="connsiteX0" fmla="*/ 0 w 954603"/>
              <a:gd name="connsiteY0" fmla="*/ 0 h 1152000"/>
              <a:gd name="connsiteX1" fmla="*/ 458209 w 954603"/>
              <a:gd name="connsiteY1" fmla="*/ 0 h 1152000"/>
              <a:gd name="connsiteX2" fmla="*/ 954603 w 954603"/>
              <a:gd name="connsiteY2" fmla="*/ 0 h 1152000"/>
              <a:gd name="connsiteX3" fmla="*/ 954603 w 954603"/>
              <a:gd name="connsiteY3" fmla="*/ 541440 h 1152000"/>
              <a:gd name="connsiteX4" fmla="*/ 954603 w 954603"/>
              <a:gd name="connsiteY4" fmla="*/ 1152000 h 1152000"/>
              <a:gd name="connsiteX5" fmla="*/ 458209 w 954603"/>
              <a:gd name="connsiteY5" fmla="*/ 1152000 h 1152000"/>
              <a:gd name="connsiteX6" fmla="*/ 0 w 954603"/>
              <a:gd name="connsiteY6" fmla="*/ 1152000 h 1152000"/>
              <a:gd name="connsiteX7" fmla="*/ 0 w 954603"/>
              <a:gd name="connsiteY7" fmla="*/ 576000 h 1152000"/>
              <a:gd name="connsiteX8" fmla="*/ 0 w 954603"/>
              <a:gd name="connsiteY8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603" h="1152000" fill="none" extrusionOk="0">
                <a:moveTo>
                  <a:pt x="0" y="0"/>
                </a:moveTo>
                <a:cubicBezTo>
                  <a:pt x="201650" y="10424"/>
                  <a:pt x="248375" y="-14683"/>
                  <a:pt x="458209" y="0"/>
                </a:cubicBezTo>
                <a:cubicBezTo>
                  <a:pt x="668043" y="14683"/>
                  <a:pt x="748023" y="5061"/>
                  <a:pt x="954603" y="0"/>
                </a:cubicBezTo>
                <a:cubicBezTo>
                  <a:pt x="951881" y="256728"/>
                  <a:pt x="951924" y="330600"/>
                  <a:pt x="954603" y="541440"/>
                </a:cubicBezTo>
                <a:cubicBezTo>
                  <a:pt x="957282" y="752280"/>
                  <a:pt x="975484" y="934844"/>
                  <a:pt x="954603" y="1152000"/>
                </a:cubicBezTo>
                <a:cubicBezTo>
                  <a:pt x="749408" y="1132032"/>
                  <a:pt x="595237" y="1163587"/>
                  <a:pt x="458209" y="1152000"/>
                </a:cubicBezTo>
                <a:cubicBezTo>
                  <a:pt x="321181" y="1140413"/>
                  <a:pt x="132068" y="1156251"/>
                  <a:pt x="0" y="1152000"/>
                </a:cubicBezTo>
                <a:cubicBezTo>
                  <a:pt x="1920" y="985997"/>
                  <a:pt x="-19163" y="762452"/>
                  <a:pt x="0" y="576000"/>
                </a:cubicBezTo>
                <a:cubicBezTo>
                  <a:pt x="19163" y="389548"/>
                  <a:pt x="10856" y="173913"/>
                  <a:pt x="0" y="0"/>
                </a:cubicBezTo>
                <a:close/>
              </a:path>
              <a:path w="954603" h="1152000" stroke="0" extrusionOk="0">
                <a:moveTo>
                  <a:pt x="0" y="0"/>
                </a:moveTo>
                <a:cubicBezTo>
                  <a:pt x="213566" y="-18825"/>
                  <a:pt x="320236" y="-11575"/>
                  <a:pt x="477302" y="0"/>
                </a:cubicBezTo>
                <a:cubicBezTo>
                  <a:pt x="634368" y="11575"/>
                  <a:pt x="744843" y="5955"/>
                  <a:pt x="954603" y="0"/>
                </a:cubicBezTo>
                <a:cubicBezTo>
                  <a:pt x="941394" y="242090"/>
                  <a:pt x="933004" y="452933"/>
                  <a:pt x="954603" y="599040"/>
                </a:cubicBezTo>
                <a:cubicBezTo>
                  <a:pt x="976202" y="745147"/>
                  <a:pt x="941191" y="961762"/>
                  <a:pt x="954603" y="1152000"/>
                </a:cubicBezTo>
                <a:cubicBezTo>
                  <a:pt x="780826" y="1175356"/>
                  <a:pt x="614120" y="1170788"/>
                  <a:pt x="467755" y="1152000"/>
                </a:cubicBezTo>
                <a:cubicBezTo>
                  <a:pt x="321390" y="1133212"/>
                  <a:pt x="95057" y="1133559"/>
                  <a:pt x="0" y="1152000"/>
                </a:cubicBezTo>
                <a:cubicBezTo>
                  <a:pt x="18251" y="954355"/>
                  <a:pt x="17076" y="774508"/>
                  <a:pt x="0" y="599040"/>
                </a:cubicBezTo>
                <a:cubicBezTo>
                  <a:pt x="-17076" y="423572"/>
                  <a:pt x="-7345" y="22845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31265" y="194945"/>
            <a:ext cx="9557385" cy="661670"/>
          </a:xfrm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‘超维需求‘，’大小模型协同</a:t>
            </a:r>
            <a:r>
              <a:rPr lang="en-US" altLang="zh-CN" sz="3200" dirty="0"/>
              <a:t>+icon</a:t>
            </a:r>
            <a:r>
              <a:rPr lang="zh-CN" altLang="en-US" sz="3200" dirty="0"/>
              <a:t>’</a:t>
            </a:r>
            <a:endParaRPr lang="en-US" altLang="zh-CN" sz="32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757" y="26527"/>
            <a:ext cx="849344" cy="849344"/>
          </a:xfrm>
          <a:prstGeom prst="rect">
            <a:avLst/>
          </a:prstGeom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/>
          <a:stretch>
            <a:fillRect/>
          </a:stretch>
        </p:blipFill>
        <p:spPr bwMode="auto">
          <a:xfrm>
            <a:off x="2851899" y="630730"/>
            <a:ext cx="118001" cy="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690360" y="6111240"/>
            <a:ext cx="4418965" cy="332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程序员个性化行为建模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cxnSp>
        <p:nvCxnSpPr>
          <p:cNvPr id="6" name="直接连接符 10"/>
          <p:cNvCxnSpPr/>
          <p:nvPr/>
        </p:nvCxnSpPr>
        <p:spPr>
          <a:xfrm>
            <a:off x="822000" y="2291969"/>
            <a:ext cx="84944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71320" y="5273040"/>
            <a:ext cx="9808210" cy="1250950"/>
          </a:xfrm>
          <a:prstGeom prst="rect">
            <a:avLst/>
          </a:prstGeom>
          <a:noFill/>
          <a:ln w="19050">
            <a:solidFill>
              <a:srgbClr val="003F7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81835" y="6111240"/>
            <a:ext cx="3399790" cy="3371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本地代码</a:t>
            </a:r>
            <a:r>
              <a:rPr lang="zh-CN" altLang="en-US" sz="1600" b="1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仓库环境建模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5805" y="5273040"/>
            <a:ext cx="849630" cy="1250315"/>
          </a:xfrm>
          <a:prstGeom prst="rect">
            <a:avLst/>
          </a:prstGeom>
          <a:solidFill>
            <a:srgbClr val="003F7F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环境行为建模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71320" y="2875915"/>
            <a:ext cx="3281680" cy="225615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环境维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需求建模</a:t>
            </a:r>
          </a:p>
        </p:txBody>
      </p:sp>
      <p:sp>
        <p:nvSpPr>
          <p:cNvPr id="30" name="矩形 29"/>
          <p:cNvSpPr/>
          <p:nvPr/>
        </p:nvSpPr>
        <p:spPr>
          <a:xfrm>
            <a:off x="722630" y="2875915"/>
            <a:ext cx="849630" cy="2250440"/>
          </a:xfrm>
          <a:prstGeom prst="rect">
            <a:avLst/>
          </a:prstGeom>
          <a:solidFill>
            <a:srgbClr val="0179C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超维需求建模</a:t>
            </a:r>
          </a:p>
        </p:txBody>
      </p:sp>
      <p:sp>
        <p:nvSpPr>
          <p:cNvPr id="31" name="矩形 30"/>
          <p:cNvSpPr/>
          <p:nvPr/>
        </p:nvSpPr>
        <p:spPr>
          <a:xfrm>
            <a:off x="5074920" y="2875915"/>
            <a:ext cx="3211195" cy="225615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任务维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需求建模</a:t>
            </a:r>
          </a:p>
        </p:txBody>
      </p:sp>
      <p:sp>
        <p:nvSpPr>
          <p:cNvPr id="32" name="矩形 31"/>
          <p:cNvSpPr/>
          <p:nvPr/>
        </p:nvSpPr>
        <p:spPr>
          <a:xfrm>
            <a:off x="722630" y="1327150"/>
            <a:ext cx="849630" cy="1301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rPr>
              <a:t>应用示范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95970" y="2869565"/>
            <a:ext cx="3083560" cy="225615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用户维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能力建模</a:t>
            </a:r>
          </a:p>
        </p:txBody>
      </p:sp>
      <p:sp>
        <p:nvSpPr>
          <p:cNvPr id="34" name="矩形 33"/>
          <p:cNvSpPr/>
          <p:nvPr/>
        </p:nvSpPr>
        <p:spPr>
          <a:xfrm>
            <a:off x="1671320" y="1038860"/>
            <a:ext cx="9808210" cy="1753870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65918" y="1153016"/>
            <a:ext cx="3577701" cy="10795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5BAC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面向用户的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sym typeface="+mn-ea"/>
              </a:rPr>
              <a:t>超维需求增强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6739115" y="5484447"/>
            <a:ext cx="4316141" cy="584775"/>
          </a:xfrm>
          <a:custGeom>
            <a:avLst/>
            <a:gdLst>
              <a:gd name="connsiteX0" fmla="*/ 0 w 4316141"/>
              <a:gd name="connsiteY0" fmla="*/ 97464 h 584775"/>
              <a:gd name="connsiteX1" fmla="*/ 97464 w 4316141"/>
              <a:gd name="connsiteY1" fmla="*/ 0 h 584775"/>
              <a:gd name="connsiteX2" fmla="*/ 784333 w 4316141"/>
              <a:gd name="connsiteY2" fmla="*/ 0 h 584775"/>
              <a:gd name="connsiteX3" fmla="*/ 1553626 w 4316141"/>
              <a:gd name="connsiteY3" fmla="*/ 0 h 584775"/>
              <a:gd name="connsiteX4" fmla="*/ 2240495 w 4316141"/>
              <a:gd name="connsiteY4" fmla="*/ 0 h 584775"/>
              <a:gd name="connsiteX5" fmla="*/ 2927364 w 4316141"/>
              <a:gd name="connsiteY5" fmla="*/ 0 h 584775"/>
              <a:gd name="connsiteX6" fmla="*/ 3614232 w 4316141"/>
              <a:gd name="connsiteY6" fmla="*/ 0 h 584775"/>
              <a:gd name="connsiteX7" fmla="*/ 4218677 w 4316141"/>
              <a:gd name="connsiteY7" fmla="*/ 0 h 584775"/>
              <a:gd name="connsiteX8" fmla="*/ 4316141 w 4316141"/>
              <a:gd name="connsiteY8" fmla="*/ 97464 h 584775"/>
              <a:gd name="connsiteX9" fmla="*/ 4316141 w 4316141"/>
              <a:gd name="connsiteY9" fmla="*/ 487311 h 584775"/>
              <a:gd name="connsiteX10" fmla="*/ 4218677 w 4316141"/>
              <a:gd name="connsiteY10" fmla="*/ 584775 h 584775"/>
              <a:gd name="connsiteX11" fmla="*/ 3531808 w 4316141"/>
              <a:gd name="connsiteY11" fmla="*/ 584775 h 584775"/>
              <a:gd name="connsiteX12" fmla="*/ 2927364 w 4316141"/>
              <a:gd name="connsiteY12" fmla="*/ 584775 h 584775"/>
              <a:gd name="connsiteX13" fmla="*/ 2158071 w 4316141"/>
              <a:gd name="connsiteY13" fmla="*/ 584775 h 584775"/>
              <a:gd name="connsiteX14" fmla="*/ 1429990 w 4316141"/>
              <a:gd name="connsiteY14" fmla="*/ 584775 h 584775"/>
              <a:gd name="connsiteX15" fmla="*/ 97464 w 4316141"/>
              <a:gd name="connsiteY15" fmla="*/ 584775 h 584775"/>
              <a:gd name="connsiteX16" fmla="*/ 0 w 4316141"/>
              <a:gd name="connsiteY16" fmla="*/ 487311 h 584775"/>
              <a:gd name="connsiteX17" fmla="*/ 0 w 4316141"/>
              <a:gd name="connsiteY17" fmla="*/ 97464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16141" h="584775" extrusionOk="0">
                <a:moveTo>
                  <a:pt x="0" y="97464"/>
                </a:moveTo>
                <a:cubicBezTo>
                  <a:pt x="-1352" y="43752"/>
                  <a:pt x="36905" y="4783"/>
                  <a:pt x="97464" y="0"/>
                </a:cubicBezTo>
                <a:cubicBezTo>
                  <a:pt x="291924" y="-9588"/>
                  <a:pt x="635975" y="188"/>
                  <a:pt x="784333" y="0"/>
                </a:cubicBezTo>
                <a:cubicBezTo>
                  <a:pt x="932691" y="-188"/>
                  <a:pt x="1305646" y="-16255"/>
                  <a:pt x="1553626" y="0"/>
                </a:cubicBezTo>
                <a:cubicBezTo>
                  <a:pt x="1801606" y="16255"/>
                  <a:pt x="1992907" y="-6935"/>
                  <a:pt x="2240495" y="0"/>
                </a:cubicBezTo>
                <a:cubicBezTo>
                  <a:pt x="2488083" y="6935"/>
                  <a:pt x="2748395" y="-20807"/>
                  <a:pt x="2927364" y="0"/>
                </a:cubicBezTo>
                <a:cubicBezTo>
                  <a:pt x="3106333" y="20807"/>
                  <a:pt x="3373032" y="22580"/>
                  <a:pt x="3614232" y="0"/>
                </a:cubicBezTo>
                <a:cubicBezTo>
                  <a:pt x="3855432" y="-22580"/>
                  <a:pt x="4052851" y="3015"/>
                  <a:pt x="4218677" y="0"/>
                </a:cubicBezTo>
                <a:cubicBezTo>
                  <a:pt x="4274449" y="-1255"/>
                  <a:pt x="4307446" y="49088"/>
                  <a:pt x="4316141" y="97464"/>
                </a:cubicBezTo>
                <a:cubicBezTo>
                  <a:pt x="4313161" y="257865"/>
                  <a:pt x="4303547" y="353409"/>
                  <a:pt x="4316141" y="487311"/>
                </a:cubicBezTo>
                <a:cubicBezTo>
                  <a:pt x="4315164" y="542395"/>
                  <a:pt x="4265181" y="589706"/>
                  <a:pt x="4218677" y="584775"/>
                </a:cubicBezTo>
                <a:cubicBezTo>
                  <a:pt x="3966579" y="561354"/>
                  <a:pt x="3694453" y="604439"/>
                  <a:pt x="3531808" y="584775"/>
                </a:cubicBezTo>
                <a:cubicBezTo>
                  <a:pt x="3369163" y="565111"/>
                  <a:pt x="3102296" y="560896"/>
                  <a:pt x="2927364" y="584775"/>
                </a:cubicBezTo>
                <a:cubicBezTo>
                  <a:pt x="2752432" y="608654"/>
                  <a:pt x="2494566" y="582513"/>
                  <a:pt x="2158071" y="584775"/>
                </a:cubicBezTo>
                <a:cubicBezTo>
                  <a:pt x="1821576" y="587037"/>
                  <a:pt x="1665456" y="614007"/>
                  <a:pt x="1429990" y="584775"/>
                </a:cubicBezTo>
                <a:cubicBezTo>
                  <a:pt x="1194524" y="555543"/>
                  <a:pt x="719167" y="642363"/>
                  <a:pt x="97464" y="584775"/>
                </a:cubicBezTo>
                <a:cubicBezTo>
                  <a:pt x="31299" y="583401"/>
                  <a:pt x="3508" y="548163"/>
                  <a:pt x="0" y="487311"/>
                </a:cubicBezTo>
                <a:cubicBezTo>
                  <a:pt x="-6617" y="309958"/>
                  <a:pt x="9864" y="187301"/>
                  <a:pt x="0" y="97464"/>
                </a:cubicBezTo>
                <a:close/>
              </a:path>
            </a:pathLst>
          </a:custGeom>
          <a:noFill/>
          <a:ln w="12700">
            <a:solidFill>
              <a:srgbClr val="00206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1981835" y="5484495"/>
            <a:ext cx="3342640" cy="548005"/>
          </a:xfrm>
          <a:custGeom>
            <a:avLst/>
            <a:gdLst>
              <a:gd name="connsiteX0" fmla="*/ 0 w 2690818"/>
              <a:gd name="connsiteY0" fmla="*/ 97464 h 584775"/>
              <a:gd name="connsiteX1" fmla="*/ 97464 w 2690818"/>
              <a:gd name="connsiteY1" fmla="*/ 0 h 584775"/>
              <a:gd name="connsiteX2" fmla="*/ 721437 w 2690818"/>
              <a:gd name="connsiteY2" fmla="*/ 0 h 584775"/>
              <a:gd name="connsiteX3" fmla="*/ 1395327 w 2690818"/>
              <a:gd name="connsiteY3" fmla="*/ 0 h 584775"/>
              <a:gd name="connsiteX4" fmla="*/ 2019299 w 2690818"/>
              <a:gd name="connsiteY4" fmla="*/ 0 h 584775"/>
              <a:gd name="connsiteX5" fmla="*/ 2593354 w 2690818"/>
              <a:gd name="connsiteY5" fmla="*/ 0 h 584775"/>
              <a:gd name="connsiteX6" fmla="*/ 2690818 w 2690818"/>
              <a:gd name="connsiteY6" fmla="*/ 97464 h 584775"/>
              <a:gd name="connsiteX7" fmla="*/ 2690818 w 2690818"/>
              <a:gd name="connsiteY7" fmla="*/ 487311 h 584775"/>
              <a:gd name="connsiteX8" fmla="*/ 2593354 w 2690818"/>
              <a:gd name="connsiteY8" fmla="*/ 584775 h 584775"/>
              <a:gd name="connsiteX9" fmla="*/ 1994340 w 2690818"/>
              <a:gd name="connsiteY9" fmla="*/ 584775 h 584775"/>
              <a:gd name="connsiteX10" fmla="*/ 1370368 w 2690818"/>
              <a:gd name="connsiteY10" fmla="*/ 584775 h 584775"/>
              <a:gd name="connsiteX11" fmla="*/ 746395 w 2690818"/>
              <a:gd name="connsiteY11" fmla="*/ 584775 h 584775"/>
              <a:gd name="connsiteX12" fmla="*/ 97464 w 2690818"/>
              <a:gd name="connsiteY12" fmla="*/ 584775 h 584775"/>
              <a:gd name="connsiteX13" fmla="*/ 0 w 2690818"/>
              <a:gd name="connsiteY13" fmla="*/ 487311 h 584775"/>
              <a:gd name="connsiteX14" fmla="*/ 0 w 2690818"/>
              <a:gd name="connsiteY14" fmla="*/ 97464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90818" h="584775" extrusionOk="0">
                <a:moveTo>
                  <a:pt x="0" y="97464"/>
                </a:moveTo>
                <a:cubicBezTo>
                  <a:pt x="-1352" y="43752"/>
                  <a:pt x="36905" y="4783"/>
                  <a:pt x="97464" y="0"/>
                </a:cubicBezTo>
                <a:cubicBezTo>
                  <a:pt x="317139" y="20438"/>
                  <a:pt x="584742" y="12153"/>
                  <a:pt x="721437" y="0"/>
                </a:cubicBezTo>
                <a:cubicBezTo>
                  <a:pt x="858132" y="-12153"/>
                  <a:pt x="1127848" y="9526"/>
                  <a:pt x="1395327" y="0"/>
                </a:cubicBezTo>
                <a:cubicBezTo>
                  <a:pt x="1662806" y="-9526"/>
                  <a:pt x="1787483" y="-6128"/>
                  <a:pt x="2019299" y="0"/>
                </a:cubicBezTo>
                <a:cubicBezTo>
                  <a:pt x="2251115" y="6128"/>
                  <a:pt x="2464382" y="-19150"/>
                  <a:pt x="2593354" y="0"/>
                </a:cubicBezTo>
                <a:cubicBezTo>
                  <a:pt x="2649328" y="6779"/>
                  <a:pt x="2687840" y="44924"/>
                  <a:pt x="2690818" y="97464"/>
                </a:cubicBezTo>
                <a:cubicBezTo>
                  <a:pt x="2708584" y="178973"/>
                  <a:pt x="2703153" y="406915"/>
                  <a:pt x="2690818" y="487311"/>
                </a:cubicBezTo>
                <a:cubicBezTo>
                  <a:pt x="2703110" y="543912"/>
                  <a:pt x="2642682" y="590440"/>
                  <a:pt x="2593354" y="584775"/>
                </a:cubicBezTo>
                <a:cubicBezTo>
                  <a:pt x="2450284" y="601184"/>
                  <a:pt x="2255995" y="612570"/>
                  <a:pt x="1994340" y="584775"/>
                </a:cubicBezTo>
                <a:cubicBezTo>
                  <a:pt x="1732685" y="556980"/>
                  <a:pt x="1545885" y="575999"/>
                  <a:pt x="1370368" y="584775"/>
                </a:cubicBezTo>
                <a:cubicBezTo>
                  <a:pt x="1194851" y="593551"/>
                  <a:pt x="973768" y="586006"/>
                  <a:pt x="746395" y="584775"/>
                </a:cubicBezTo>
                <a:cubicBezTo>
                  <a:pt x="519022" y="583544"/>
                  <a:pt x="344293" y="566970"/>
                  <a:pt x="97464" y="584775"/>
                </a:cubicBezTo>
                <a:cubicBezTo>
                  <a:pt x="46192" y="593065"/>
                  <a:pt x="10993" y="536610"/>
                  <a:pt x="0" y="487311"/>
                </a:cubicBezTo>
                <a:cubicBezTo>
                  <a:pt x="17371" y="364015"/>
                  <a:pt x="8490" y="199660"/>
                  <a:pt x="0" y="97464"/>
                </a:cubicBezTo>
                <a:close/>
              </a:path>
            </a:pathLst>
          </a:custGeom>
          <a:noFill/>
          <a:ln w="12700">
            <a:solidFill>
              <a:srgbClr val="002060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01996" y="5582019"/>
            <a:ext cx="12105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基础事件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167326" y="5582019"/>
            <a:ext cx="12105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操作工件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532657" y="5582019"/>
            <a:ext cx="146706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增强上下文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344109" y="5582193"/>
            <a:ext cx="12105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代码地图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658426" y="5581858"/>
            <a:ext cx="12105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工件统计</a:t>
            </a:r>
          </a:p>
        </p:txBody>
      </p:sp>
      <p:sp>
        <p:nvSpPr>
          <p:cNvPr id="52" name="矩形 51"/>
          <p:cNvSpPr/>
          <p:nvPr/>
        </p:nvSpPr>
        <p:spPr>
          <a:xfrm>
            <a:off x="1761880" y="3331094"/>
            <a:ext cx="954603" cy="1152000"/>
          </a:xfrm>
          <a:custGeom>
            <a:avLst/>
            <a:gdLst>
              <a:gd name="connsiteX0" fmla="*/ 0 w 954603"/>
              <a:gd name="connsiteY0" fmla="*/ 0 h 1152000"/>
              <a:gd name="connsiteX1" fmla="*/ 458209 w 954603"/>
              <a:gd name="connsiteY1" fmla="*/ 0 h 1152000"/>
              <a:gd name="connsiteX2" fmla="*/ 954603 w 954603"/>
              <a:gd name="connsiteY2" fmla="*/ 0 h 1152000"/>
              <a:gd name="connsiteX3" fmla="*/ 954603 w 954603"/>
              <a:gd name="connsiteY3" fmla="*/ 541440 h 1152000"/>
              <a:gd name="connsiteX4" fmla="*/ 954603 w 954603"/>
              <a:gd name="connsiteY4" fmla="*/ 1152000 h 1152000"/>
              <a:gd name="connsiteX5" fmla="*/ 458209 w 954603"/>
              <a:gd name="connsiteY5" fmla="*/ 1152000 h 1152000"/>
              <a:gd name="connsiteX6" fmla="*/ 0 w 954603"/>
              <a:gd name="connsiteY6" fmla="*/ 1152000 h 1152000"/>
              <a:gd name="connsiteX7" fmla="*/ 0 w 954603"/>
              <a:gd name="connsiteY7" fmla="*/ 576000 h 1152000"/>
              <a:gd name="connsiteX8" fmla="*/ 0 w 954603"/>
              <a:gd name="connsiteY8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603" h="1152000" fill="none" extrusionOk="0">
                <a:moveTo>
                  <a:pt x="0" y="0"/>
                </a:moveTo>
                <a:cubicBezTo>
                  <a:pt x="201650" y="10424"/>
                  <a:pt x="248375" y="-14683"/>
                  <a:pt x="458209" y="0"/>
                </a:cubicBezTo>
                <a:cubicBezTo>
                  <a:pt x="668043" y="14683"/>
                  <a:pt x="748023" y="5061"/>
                  <a:pt x="954603" y="0"/>
                </a:cubicBezTo>
                <a:cubicBezTo>
                  <a:pt x="951881" y="256728"/>
                  <a:pt x="951924" y="330600"/>
                  <a:pt x="954603" y="541440"/>
                </a:cubicBezTo>
                <a:cubicBezTo>
                  <a:pt x="957282" y="752280"/>
                  <a:pt x="975484" y="934844"/>
                  <a:pt x="954603" y="1152000"/>
                </a:cubicBezTo>
                <a:cubicBezTo>
                  <a:pt x="749408" y="1132032"/>
                  <a:pt x="595237" y="1163587"/>
                  <a:pt x="458209" y="1152000"/>
                </a:cubicBezTo>
                <a:cubicBezTo>
                  <a:pt x="321181" y="1140413"/>
                  <a:pt x="132068" y="1156251"/>
                  <a:pt x="0" y="1152000"/>
                </a:cubicBezTo>
                <a:cubicBezTo>
                  <a:pt x="1920" y="985997"/>
                  <a:pt x="-19163" y="762452"/>
                  <a:pt x="0" y="576000"/>
                </a:cubicBezTo>
                <a:cubicBezTo>
                  <a:pt x="19163" y="389548"/>
                  <a:pt x="10856" y="173913"/>
                  <a:pt x="0" y="0"/>
                </a:cubicBezTo>
                <a:close/>
              </a:path>
              <a:path w="954603" h="1152000" stroke="0" extrusionOk="0">
                <a:moveTo>
                  <a:pt x="0" y="0"/>
                </a:moveTo>
                <a:cubicBezTo>
                  <a:pt x="213566" y="-18825"/>
                  <a:pt x="320236" y="-11575"/>
                  <a:pt x="477302" y="0"/>
                </a:cubicBezTo>
                <a:cubicBezTo>
                  <a:pt x="634368" y="11575"/>
                  <a:pt x="744843" y="5955"/>
                  <a:pt x="954603" y="0"/>
                </a:cubicBezTo>
                <a:cubicBezTo>
                  <a:pt x="941394" y="242090"/>
                  <a:pt x="933004" y="452933"/>
                  <a:pt x="954603" y="599040"/>
                </a:cubicBezTo>
                <a:cubicBezTo>
                  <a:pt x="976202" y="745147"/>
                  <a:pt x="941191" y="961762"/>
                  <a:pt x="954603" y="1152000"/>
                </a:cubicBezTo>
                <a:cubicBezTo>
                  <a:pt x="780826" y="1175356"/>
                  <a:pt x="614120" y="1170788"/>
                  <a:pt x="467755" y="1152000"/>
                </a:cubicBezTo>
                <a:cubicBezTo>
                  <a:pt x="321390" y="1133212"/>
                  <a:pt x="95057" y="1133559"/>
                  <a:pt x="0" y="1152000"/>
                </a:cubicBezTo>
                <a:cubicBezTo>
                  <a:pt x="18251" y="954355"/>
                  <a:pt x="17076" y="774508"/>
                  <a:pt x="0" y="599040"/>
                </a:cubicBezTo>
                <a:cubicBezTo>
                  <a:pt x="-17076" y="423572"/>
                  <a:pt x="-7345" y="22845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53" name="Picture 38" descr="Category, chart, flowchart, mindmap icon - Download on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66" y="3915024"/>
            <a:ext cx="526936" cy="52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形 53" descr="照相机 纯色填充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1903" y="3950831"/>
            <a:ext cx="432694" cy="432694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3887139" y="33550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开发区域</a:t>
            </a:r>
            <a:endParaRPr lang="en-US" altLang="zh-CN" sz="1600" dirty="0"/>
          </a:p>
          <a:p>
            <a:pPr algn="ctr"/>
            <a:r>
              <a:rPr lang="zh-CN" altLang="en-US" sz="1600" dirty="0"/>
              <a:t>概要</a:t>
            </a:r>
          </a:p>
        </p:txBody>
      </p:sp>
      <p:pic>
        <p:nvPicPr>
          <p:cNvPr id="56" name="Picture 44" descr="Terminal - Free computer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72" y="3923799"/>
            <a:ext cx="492096" cy="4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本框 56"/>
          <p:cNvSpPr txBox="1"/>
          <p:nvPr/>
        </p:nvSpPr>
        <p:spPr>
          <a:xfrm>
            <a:off x="2833667" y="3339024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执行构建</a:t>
            </a:r>
            <a:endParaRPr lang="en-US" altLang="zh-CN" sz="1600" dirty="0"/>
          </a:p>
          <a:p>
            <a:pPr algn="ctr"/>
            <a:r>
              <a:rPr lang="zh-CN" altLang="en-US" sz="1600" dirty="0"/>
              <a:t>摘要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733922" y="335977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代码变更</a:t>
            </a:r>
            <a:endParaRPr lang="en-US" altLang="zh-CN" sz="1600" dirty="0"/>
          </a:p>
          <a:p>
            <a:pPr algn="ctr"/>
            <a:r>
              <a:rPr lang="zh-CN" altLang="en-US" sz="1600" dirty="0"/>
              <a:t>摘要</a:t>
            </a:r>
          </a:p>
        </p:txBody>
      </p:sp>
      <p:sp>
        <p:nvSpPr>
          <p:cNvPr id="62" name="矩形 61"/>
          <p:cNvSpPr/>
          <p:nvPr/>
        </p:nvSpPr>
        <p:spPr>
          <a:xfrm>
            <a:off x="1770645" y="4636895"/>
            <a:ext cx="3121898" cy="369332"/>
          </a:xfrm>
          <a:prstGeom prst="rect">
            <a:avLst/>
          </a:prstGeom>
          <a:solidFill>
            <a:srgbClr val="0164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>
                  <a:glow rad="76200">
                    <a:schemeClr val="bg1"/>
                  </a:glo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LLM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>
                <a:glow rad="76200">
                  <a:schemeClr val="bg1"/>
                </a:glo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56530" y="3797935"/>
            <a:ext cx="2972435" cy="1198880"/>
          </a:xfrm>
          <a:prstGeom prst="rect">
            <a:avLst/>
          </a:prstGeom>
          <a:solidFill>
            <a:srgbClr val="0164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10A37F"/>
                </a:solidFill>
                <a:effectLst>
                  <a:glow rad="76200">
                    <a:schemeClr val="bg1"/>
                  </a:glo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CfC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>
                  <a:glow rad="76200">
                    <a:schemeClr val="bg1"/>
                  </a:glo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液态神经网络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>
                <a:glow rad="76200">
                  <a:schemeClr val="bg1"/>
                </a:glo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b="1" kern="0" dirty="0">
              <a:solidFill>
                <a:srgbClr val="10A37F"/>
              </a:solidFill>
              <a:effectLst>
                <a:glow rad="76200">
                  <a:schemeClr val="bg1"/>
                </a:glo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>
                <a:glow rad="76200">
                  <a:schemeClr val="bg1"/>
                </a:glo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>
                <a:glow rad="76200">
                  <a:schemeClr val="bg1"/>
                </a:glo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255895" y="3331845"/>
            <a:ext cx="2972435" cy="337185"/>
          </a:xfrm>
          <a:custGeom>
            <a:avLst/>
            <a:gdLst>
              <a:gd name="connsiteX0" fmla="*/ 0 w 3139510"/>
              <a:gd name="connsiteY0" fmla="*/ 0 h 338554"/>
              <a:gd name="connsiteX1" fmla="*/ 627902 w 3139510"/>
              <a:gd name="connsiteY1" fmla="*/ 0 h 338554"/>
              <a:gd name="connsiteX2" fmla="*/ 1318594 w 3139510"/>
              <a:gd name="connsiteY2" fmla="*/ 0 h 338554"/>
              <a:gd name="connsiteX3" fmla="*/ 1852311 w 3139510"/>
              <a:gd name="connsiteY3" fmla="*/ 0 h 338554"/>
              <a:gd name="connsiteX4" fmla="*/ 2543003 w 3139510"/>
              <a:gd name="connsiteY4" fmla="*/ 0 h 338554"/>
              <a:gd name="connsiteX5" fmla="*/ 3139510 w 3139510"/>
              <a:gd name="connsiteY5" fmla="*/ 0 h 338554"/>
              <a:gd name="connsiteX6" fmla="*/ 3139510 w 3139510"/>
              <a:gd name="connsiteY6" fmla="*/ 338554 h 338554"/>
              <a:gd name="connsiteX7" fmla="*/ 2480213 w 3139510"/>
              <a:gd name="connsiteY7" fmla="*/ 338554 h 338554"/>
              <a:gd name="connsiteX8" fmla="*/ 1852311 w 3139510"/>
              <a:gd name="connsiteY8" fmla="*/ 338554 h 338554"/>
              <a:gd name="connsiteX9" fmla="*/ 1193014 w 3139510"/>
              <a:gd name="connsiteY9" fmla="*/ 338554 h 338554"/>
              <a:gd name="connsiteX10" fmla="*/ 627902 w 3139510"/>
              <a:gd name="connsiteY10" fmla="*/ 338554 h 338554"/>
              <a:gd name="connsiteX11" fmla="*/ 0 w 3139510"/>
              <a:gd name="connsiteY11" fmla="*/ 338554 h 338554"/>
              <a:gd name="connsiteX12" fmla="*/ 0 w 3139510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39510" h="338554" fill="none" extrusionOk="0">
                <a:moveTo>
                  <a:pt x="0" y="0"/>
                </a:moveTo>
                <a:cubicBezTo>
                  <a:pt x="172514" y="11569"/>
                  <a:pt x="441593" y="-19430"/>
                  <a:pt x="627902" y="0"/>
                </a:cubicBezTo>
                <a:cubicBezTo>
                  <a:pt x="814211" y="19430"/>
                  <a:pt x="1006499" y="-13559"/>
                  <a:pt x="1318594" y="0"/>
                </a:cubicBezTo>
                <a:cubicBezTo>
                  <a:pt x="1630689" y="13559"/>
                  <a:pt x="1685496" y="18246"/>
                  <a:pt x="1852311" y="0"/>
                </a:cubicBezTo>
                <a:cubicBezTo>
                  <a:pt x="2019126" y="-18246"/>
                  <a:pt x="2304023" y="-34221"/>
                  <a:pt x="2543003" y="0"/>
                </a:cubicBezTo>
                <a:cubicBezTo>
                  <a:pt x="2781983" y="34221"/>
                  <a:pt x="2867079" y="-5067"/>
                  <a:pt x="3139510" y="0"/>
                </a:cubicBezTo>
                <a:cubicBezTo>
                  <a:pt x="3146844" y="125568"/>
                  <a:pt x="3139113" y="266619"/>
                  <a:pt x="3139510" y="338554"/>
                </a:cubicBezTo>
                <a:cubicBezTo>
                  <a:pt x="2814221" y="353688"/>
                  <a:pt x="2805661" y="312689"/>
                  <a:pt x="2480213" y="338554"/>
                </a:cubicBezTo>
                <a:cubicBezTo>
                  <a:pt x="2154765" y="364419"/>
                  <a:pt x="2148295" y="330180"/>
                  <a:pt x="1852311" y="338554"/>
                </a:cubicBezTo>
                <a:cubicBezTo>
                  <a:pt x="1556327" y="346928"/>
                  <a:pt x="1374464" y="332849"/>
                  <a:pt x="1193014" y="338554"/>
                </a:cubicBezTo>
                <a:cubicBezTo>
                  <a:pt x="1011564" y="344259"/>
                  <a:pt x="899492" y="345176"/>
                  <a:pt x="627902" y="338554"/>
                </a:cubicBezTo>
                <a:cubicBezTo>
                  <a:pt x="356312" y="331932"/>
                  <a:pt x="297244" y="345782"/>
                  <a:pt x="0" y="338554"/>
                </a:cubicBezTo>
                <a:cubicBezTo>
                  <a:pt x="9732" y="244676"/>
                  <a:pt x="-7564" y="140713"/>
                  <a:pt x="0" y="0"/>
                </a:cubicBezTo>
                <a:close/>
              </a:path>
              <a:path w="3139510" h="338554" stroke="0" extrusionOk="0">
                <a:moveTo>
                  <a:pt x="0" y="0"/>
                </a:moveTo>
                <a:cubicBezTo>
                  <a:pt x="181873" y="-15111"/>
                  <a:pt x="481788" y="6320"/>
                  <a:pt x="627902" y="0"/>
                </a:cubicBezTo>
                <a:cubicBezTo>
                  <a:pt x="774016" y="-6320"/>
                  <a:pt x="1088321" y="19520"/>
                  <a:pt x="1224409" y="0"/>
                </a:cubicBezTo>
                <a:cubicBezTo>
                  <a:pt x="1360497" y="-19520"/>
                  <a:pt x="1609572" y="515"/>
                  <a:pt x="1915101" y="0"/>
                </a:cubicBezTo>
                <a:cubicBezTo>
                  <a:pt x="2220630" y="-515"/>
                  <a:pt x="2366182" y="13261"/>
                  <a:pt x="2574398" y="0"/>
                </a:cubicBezTo>
                <a:cubicBezTo>
                  <a:pt x="2782614" y="-13261"/>
                  <a:pt x="2975185" y="-3419"/>
                  <a:pt x="3139510" y="0"/>
                </a:cubicBezTo>
                <a:cubicBezTo>
                  <a:pt x="3150436" y="160652"/>
                  <a:pt x="3154889" y="231993"/>
                  <a:pt x="3139510" y="338554"/>
                </a:cubicBezTo>
                <a:cubicBezTo>
                  <a:pt x="2898297" y="361036"/>
                  <a:pt x="2813864" y="361721"/>
                  <a:pt x="2543003" y="338554"/>
                </a:cubicBezTo>
                <a:cubicBezTo>
                  <a:pt x="2272142" y="315387"/>
                  <a:pt x="2179595" y="313982"/>
                  <a:pt x="1883706" y="338554"/>
                </a:cubicBezTo>
                <a:cubicBezTo>
                  <a:pt x="1587817" y="363126"/>
                  <a:pt x="1486847" y="353570"/>
                  <a:pt x="1224409" y="338554"/>
                </a:cubicBezTo>
                <a:cubicBezTo>
                  <a:pt x="961971" y="323538"/>
                  <a:pt x="781767" y="309217"/>
                  <a:pt x="565112" y="338554"/>
                </a:cubicBezTo>
                <a:cubicBezTo>
                  <a:pt x="348457" y="367891"/>
                  <a:pt x="129227" y="338587"/>
                  <a:pt x="0" y="338554"/>
                </a:cubicBezTo>
                <a:cubicBezTo>
                  <a:pt x="8299" y="188512"/>
                  <a:pt x="13973" y="8361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行为模式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+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操作工件预测</a:t>
            </a:r>
          </a:p>
        </p:txBody>
      </p:sp>
      <p:pic>
        <p:nvPicPr>
          <p:cNvPr id="67" name="Picture 36" descr="Mastering TensorFlow Tensors in 5 Easy Steps | by Orhan G. Yalçın 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771" y="4311677"/>
            <a:ext cx="1130006" cy="56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文本框 67"/>
          <p:cNvSpPr txBox="1"/>
          <p:nvPr/>
        </p:nvSpPr>
        <p:spPr>
          <a:xfrm>
            <a:off x="5686836" y="4309377"/>
            <a:ext cx="11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构建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超维空间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93960" y="3395345"/>
            <a:ext cx="1117600" cy="41021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技术能力</a:t>
            </a:r>
          </a:p>
        </p:txBody>
      </p:sp>
      <p:sp>
        <p:nvSpPr>
          <p:cNvPr id="81" name="矩形 80"/>
          <p:cNvSpPr/>
          <p:nvPr/>
        </p:nvSpPr>
        <p:spPr>
          <a:xfrm>
            <a:off x="10093960" y="4031615"/>
            <a:ext cx="1117600" cy="41021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学习能力</a:t>
            </a:r>
          </a:p>
        </p:txBody>
      </p:sp>
      <p:sp>
        <p:nvSpPr>
          <p:cNvPr id="84" name="矩形 83"/>
          <p:cNvSpPr/>
          <p:nvPr/>
        </p:nvSpPr>
        <p:spPr>
          <a:xfrm>
            <a:off x="8702040" y="3395345"/>
            <a:ext cx="1117600" cy="41021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基础信息</a:t>
            </a:r>
          </a:p>
        </p:txBody>
      </p:sp>
      <p:sp>
        <p:nvSpPr>
          <p:cNvPr id="85" name="矩形 84"/>
          <p:cNvSpPr/>
          <p:nvPr/>
        </p:nvSpPr>
        <p:spPr>
          <a:xfrm>
            <a:off x="8736330" y="4031615"/>
            <a:ext cx="1117600" cy="41021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工作习惯</a:t>
            </a:r>
          </a:p>
        </p:txBody>
      </p:sp>
      <p:pic>
        <p:nvPicPr>
          <p:cNvPr id="86" name="Picture 46" descr="OpenAI Logo PNG Images with Transparent Backgroun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86" y="4620490"/>
            <a:ext cx="461910" cy="46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文本框 88"/>
          <p:cNvSpPr txBox="1"/>
          <p:nvPr/>
        </p:nvSpPr>
        <p:spPr>
          <a:xfrm>
            <a:off x="7470573" y="4247680"/>
            <a:ext cx="646331" cy="646331"/>
          </a:xfrm>
          <a:custGeom>
            <a:avLst/>
            <a:gdLst>
              <a:gd name="connsiteX0" fmla="*/ 0 w 646331"/>
              <a:gd name="connsiteY0" fmla="*/ 0 h 646331"/>
              <a:gd name="connsiteX1" fmla="*/ 646331 w 646331"/>
              <a:gd name="connsiteY1" fmla="*/ 0 h 646331"/>
              <a:gd name="connsiteX2" fmla="*/ 646331 w 646331"/>
              <a:gd name="connsiteY2" fmla="*/ 646331 h 646331"/>
              <a:gd name="connsiteX3" fmla="*/ 0 w 646331"/>
              <a:gd name="connsiteY3" fmla="*/ 646331 h 646331"/>
              <a:gd name="connsiteX4" fmla="*/ 0 w 646331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646331" fill="none" extrusionOk="0">
                <a:moveTo>
                  <a:pt x="0" y="0"/>
                </a:moveTo>
                <a:cubicBezTo>
                  <a:pt x="165737" y="1339"/>
                  <a:pt x="474067" y="-9232"/>
                  <a:pt x="646331" y="0"/>
                </a:cubicBezTo>
                <a:cubicBezTo>
                  <a:pt x="626503" y="162795"/>
                  <a:pt x="668220" y="463483"/>
                  <a:pt x="646331" y="646331"/>
                </a:cubicBezTo>
                <a:cubicBezTo>
                  <a:pt x="471816" y="669770"/>
                  <a:pt x="197607" y="674532"/>
                  <a:pt x="0" y="646331"/>
                </a:cubicBezTo>
                <a:cubicBezTo>
                  <a:pt x="24375" y="399013"/>
                  <a:pt x="12915" y="204948"/>
                  <a:pt x="0" y="0"/>
                </a:cubicBezTo>
                <a:close/>
              </a:path>
              <a:path w="646331" h="646331" stroke="0" extrusionOk="0">
                <a:moveTo>
                  <a:pt x="0" y="0"/>
                </a:moveTo>
                <a:cubicBezTo>
                  <a:pt x="132789" y="-27369"/>
                  <a:pt x="359443" y="10426"/>
                  <a:pt x="646331" y="0"/>
                </a:cubicBezTo>
                <a:cubicBezTo>
                  <a:pt x="669620" y="152685"/>
                  <a:pt x="621316" y="497840"/>
                  <a:pt x="646331" y="646331"/>
                </a:cubicBezTo>
                <a:cubicBezTo>
                  <a:pt x="429617" y="623129"/>
                  <a:pt x="265895" y="664145"/>
                  <a:pt x="0" y="646331"/>
                </a:cubicBezTo>
                <a:cubicBezTo>
                  <a:pt x="-15664" y="500295"/>
                  <a:pt x="-12116" y="214351"/>
                  <a:pt x="0" y="0"/>
                </a:cubicBezTo>
                <a:close/>
              </a:path>
            </a:pathLst>
          </a:custGeom>
          <a:noFill/>
          <a:ln w="19050" cap="rnd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强化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学习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739084" y="4247680"/>
            <a:ext cx="659949" cy="646331"/>
          </a:xfrm>
          <a:custGeom>
            <a:avLst/>
            <a:gdLst>
              <a:gd name="connsiteX0" fmla="*/ 0 w 659949"/>
              <a:gd name="connsiteY0" fmla="*/ 0 h 646331"/>
              <a:gd name="connsiteX1" fmla="*/ 659949 w 659949"/>
              <a:gd name="connsiteY1" fmla="*/ 0 h 646331"/>
              <a:gd name="connsiteX2" fmla="*/ 659949 w 659949"/>
              <a:gd name="connsiteY2" fmla="*/ 646331 h 646331"/>
              <a:gd name="connsiteX3" fmla="*/ 0 w 659949"/>
              <a:gd name="connsiteY3" fmla="*/ 646331 h 646331"/>
              <a:gd name="connsiteX4" fmla="*/ 0 w 659949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949" h="646331" fill="none" extrusionOk="0">
                <a:moveTo>
                  <a:pt x="0" y="0"/>
                </a:moveTo>
                <a:cubicBezTo>
                  <a:pt x="315898" y="-15693"/>
                  <a:pt x="430411" y="-16313"/>
                  <a:pt x="659949" y="0"/>
                </a:cubicBezTo>
                <a:cubicBezTo>
                  <a:pt x="640121" y="162795"/>
                  <a:pt x="681838" y="463483"/>
                  <a:pt x="659949" y="646331"/>
                </a:cubicBezTo>
                <a:cubicBezTo>
                  <a:pt x="331476" y="639789"/>
                  <a:pt x="157600" y="630920"/>
                  <a:pt x="0" y="646331"/>
                </a:cubicBezTo>
                <a:cubicBezTo>
                  <a:pt x="24375" y="399013"/>
                  <a:pt x="12915" y="204948"/>
                  <a:pt x="0" y="0"/>
                </a:cubicBezTo>
                <a:close/>
              </a:path>
              <a:path w="659949" h="646331" stroke="0" extrusionOk="0">
                <a:moveTo>
                  <a:pt x="0" y="0"/>
                </a:moveTo>
                <a:cubicBezTo>
                  <a:pt x="166239" y="10074"/>
                  <a:pt x="512714" y="-10921"/>
                  <a:pt x="659949" y="0"/>
                </a:cubicBezTo>
                <a:cubicBezTo>
                  <a:pt x="683238" y="152685"/>
                  <a:pt x="634934" y="497840"/>
                  <a:pt x="659949" y="646331"/>
                </a:cubicBezTo>
                <a:cubicBezTo>
                  <a:pt x="349647" y="625197"/>
                  <a:pt x="231956" y="646608"/>
                  <a:pt x="0" y="646331"/>
                </a:cubicBezTo>
                <a:cubicBezTo>
                  <a:pt x="-15664" y="500295"/>
                  <a:pt x="-12116" y="214351"/>
                  <a:pt x="0" y="0"/>
                </a:cubicBezTo>
                <a:close/>
              </a:path>
            </a:pathLst>
          </a:custGeom>
          <a:noFill/>
          <a:ln w="19050" cap="rnd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数字孪生</a:t>
            </a:r>
          </a:p>
        </p:txBody>
      </p:sp>
      <p:sp>
        <p:nvSpPr>
          <p:cNvPr id="93" name="矩形 92"/>
          <p:cNvSpPr/>
          <p:nvPr/>
        </p:nvSpPr>
        <p:spPr>
          <a:xfrm>
            <a:off x="4815216" y="1639844"/>
            <a:ext cx="1205240" cy="400110"/>
          </a:xfrm>
          <a:custGeom>
            <a:avLst/>
            <a:gdLst>
              <a:gd name="connsiteX0" fmla="*/ 0 w 1205240"/>
              <a:gd name="connsiteY0" fmla="*/ 0 h 400110"/>
              <a:gd name="connsiteX1" fmla="*/ 626725 w 1205240"/>
              <a:gd name="connsiteY1" fmla="*/ 0 h 400110"/>
              <a:gd name="connsiteX2" fmla="*/ 1205240 w 1205240"/>
              <a:gd name="connsiteY2" fmla="*/ 0 h 400110"/>
              <a:gd name="connsiteX3" fmla="*/ 1205240 w 1205240"/>
              <a:gd name="connsiteY3" fmla="*/ 400110 h 400110"/>
              <a:gd name="connsiteX4" fmla="*/ 626725 w 1205240"/>
              <a:gd name="connsiteY4" fmla="*/ 400110 h 400110"/>
              <a:gd name="connsiteX5" fmla="*/ 0 w 1205240"/>
              <a:gd name="connsiteY5" fmla="*/ 400110 h 400110"/>
              <a:gd name="connsiteX6" fmla="*/ 0 w 120524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5240" h="400110" fill="none" extrusionOk="0">
                <a:moveTo>
                  <a:pt x="0" y="0"/>
                </a:moveTo>
                <a:cubicBezTo>
                  <a:pt x="221517" y="-15552"/>
                  <a:pt x="319880" y="9170"/>
                  <a:pt x="626725" y="0"/>
                </a:cubicBezTo>
                <a:cubicBezTo>
                  <a:pt x="933570" y="-9170"/>
                  <a:pt x="935251" y="-2890"/>
                  <a:pt x="1205240" y="0"/>
                </a:cubicBezTo>
                <a:cubicBezTo>
                  <a:pt x="1207921" y="173251"/>
                  <a:pt x="1220690" y="235562"/>
                  <a:pt x="1205240" y="400110"/>
                </a:cubicBezTo>
                <a:cubicBezTo>
                  <a:pt x="937024" y="406414"/>
                  <a:pt x="812946" y="382224"/>
                  <a:pt x="626725" y="400110"/>
                </a:cubicBezTo>
                <a:cubicBezTo>
                  <a:pt x="440504" y="417996"/>
                  <a:pt x="287214" y="431241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05240" h="400110" stroke="0" extrusionOk="0">
                <a:moveTo>
                  <a:pt x="0" y="0"/>
                </a:moveTo>
                <a:cubicBezTo>
                  <a:pt x="286982" y="-4870"/>
                  <a:pt x="389211" y="-26451"/>
                  <a:pt x="602620" y="0"/>
                </a:cubicBezTo>
                <a:cubicBezTo>
                  <a:pt x="816029" y="26451"/>
                  <a:pt x="1071883" y="17740"/>
                  <a:pt x="1205240" y="0"/>
                </a:cubicBezTo>
                <a:cubicBezTo>
                  <a:pt x="1209349" y="154939"/>
                  <a:pt x="1209185" y="238533"/>
                  <a:pt x="1205240" y="400110"/>
                </a:cubicBezTo>
                <a:cubicBezTo>
                  <a:pt x="1089332" y="416472"/>
                  <a:pt x="802677" y="412647"/>
                  <a:pt x="638777" y="400110"/>
                </a:cubicBezTo>
                <a:cubicBezTo>
                  <a:pt x="474877" y="387573"/>
                  <a:pt x="135720" y="404160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重构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326283" y="1639328"/>
            <a:ext cx="1268411" cy="400110"/>
          </a:xfrm>
          <a:custGeom>
            <a:avLst/>
            <a:gdLst>
              <a:gd name="connsiteX0" fmla="*/ 0 w 1268411"/>
              <a:gd name="connsiteY0" fmla="*/ 0 h 400110"/>
              <a:gd name="connsiteX1" fmla="*/ 659574 w 1268411"/>
              <a:gd name="connsiteY1" fmla="*/ 0 h 400110"/>
              <a:gd name="connsiteX2" fmla="*/ 1268411 w 1268411"/>
              <a:gd name="connsiteY2" fmla="*/ 0 h 400110"/>
              <a:gd name="connsiteX3" fmla="*/ 1268411 w 1268411"/>
              <a:gd name="connsiteY3" fmla="*/ 400110 h 400110"/>
              <a:gd name="connsiteX4" fmla="*/ 659574 w 1268411"/>
              <a:gd name="connsiteY4" fmla="*/ 400110 h 400110"/>
              <a:gd name="connsiteX5" fmla="*/ 0 w 1268411"/>
              <a:gd name="connsiteY5" fmla="*/ 400110 h 400110"/>
              <a:gd name="connsiteX6" fmla="*/ 0 w 1268411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411" h="400110" fill="none" extrusionOk="0">
                <a:moveTo>
                  <a:pt x="0" y="0"/>
                </a:moveTo>
                <a:cubicBezTo>
                  <a:pt x="164418" y="-19326"/>
                  <a:pt x="397907" y="5655"/>
                  <a:pt x="659574" y="0"/>
                </a:cubicBezTo>
                <a:cubicBezTo>
                  <a:pt x="921241" y="-5655"/>
                  <a:pt x="969906" y="26480"/>
                  <a:pt x="1268411" y="0"/>
                </a:cubicBezTo>
                <a:cubicBezTo>
                  <a:pt x="1271092" y="173251"/>
                  <a:pt x="1283861" y="235562"/>
                  <a:pt x="1268411" y="400110"/>
                </a:cubicBezTo>
                <a:cubicBezTo>
                  <a:pt x="1121260" y="379166"/>
                  <a:pt x="856032" y="407637"/>
                  <a:pt x="659574" y="400110"/>
                </a:cubicBezTo>
                <a:cubicBezTo>
                  <a:pt x="463116" y="392583"/>
                  <a:pt x="245343" y="426458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68411" h="400110" stroke="0" extrusionOk="0">
                <a:moveTo>
                  <a:pt x="0" y="0"/>
                </a:moveTo>
                <a:cubicBezTo>
                  <a:pt x="198859" y="13286"/>
                  <a:pt x="385403" y="-24104"/>
                  <a:pt x="634206" y="0"/>
                </a:cubicBezTo>
                <a:cubicBezTo>
                  <a:pt x="883009" y="24104"/>
                  <a:pt x="1095553" y="-17954"/>
                  <a:pt x="1268411" y="0"/>
                </a:cubicBezTo>
                <a:cubicBezTo>
                  <a:pt x="1272520" y="154939"/>
                  <a:pt x="1272356" y="238533"/>
                  <a:pt x="1268411" y="400110"/>
                </a:cubicBezTo>
                <a:cubicBezTo>
                  <a:pt x="1038410" y="406328"/>
                  <a:pt x="869101" y="376943"/>
                  <a:pt x="672258" y="400110"/>
                </a:cubicBezTo>
                <a:cubicBezTo>
                  <a:pt x="475415" y="423277"/>
                  <a:pt x="309743" y="414809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补全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921458" y="1638812"/>
            <a:ext cx="1268411" cy="400110"/>
          </a:xfrm>
          <a:custGeom>
            <a:avLst/>
            <a:gdLst>
              <a:gd name="connsiteX0" fmla="*/ 0 w 1268411"/>
              <a:gd name="connsiteY0" fmla="*/ 0 h 400110"/>
              <a:gd name="connsiteX1" fmla="*/ 659574 w 1268411"/>
              <a:gd name="connsiteY1" fmla="*/ 0 h 400110"/>
              <a:gd name="connsiteX2" fmla="*/ 1268411 w 1268411"/>
              <a:gd name="connsiteY2" fmla="*/ 0 h 400110"/>
              <a:gd name="connsiteX3" fmla="*/ 1268411 w 1268411"/>
              <a:gd name="connsiteY3" fmla="*/ 400110 h 400110"/>
              <a:gd name="connsiteX4" fmla="*/ 659574 w 1268411"/>
              <a:gd name="connsiteY4" fmla="*/ 400110 h 400110"/>
              <a:gd name="connsiteX5" fmla="*/ 0 w 1268411"/>
              <a:gd name="connsiteY5" fmla="*/ 400110 h 400110"/>
              <a:gd name="connsiteX6" fmla="*/ 0 w 1268411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411" h="400110" fill="none" extrusionOk="0">
                <a:moveTo>
                  <a:pt x="0" y="0"/>
                </a:moveTo>
                <a:cubicBezTo>
                  <a:pt x="164418" y="-19326"/>
                  <a:pt x="397907" y="5655"/>
                  <a:pt x="659574" y="0"/>
                </a:cubicBezTo>
                <a:cubicBezTo>
                  <a:pt x="921241" y="-5655"/>
                  <a:pt x="969906" y="26480"/>
                  <a:pt x="1268411" y="0"/>
                </a:cubicBezTo>
                <a:cubicBezTo>
                  <a:pt x="1271092" y="173251"/>
                  <a:pt x="1283861" y="235562"/>
                  <a:pt x="1268411" y="400110"/>
                </a:cubicBezTo>
                <a:cubicBezTo>
                  <a:pt x="1121260" y="379166"/>
                  <a:pt x="856032" y="407637"/>
                  <a:pt x="659574" y="400110"/>
                </a:cubicBezTo>
                <a:cubicBezTo>
                  <a:pt x="463116" y="392583"/>
                  <a:pt x="245343" y="426458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68411" h="400110" stroke="0" extrusionOk="0">
                <a:moveTo>
                  <a:pt x="0" y="0"/>
                </a:moveTo>
                <a:cubicBezTo>
                  <a:pt x="198859" y="13286"/>
                  <a:pt x="385403" y="-24104"/>
                  <a:pt x="634206" y="0"/>
                </a:cubicBezTo>
                <a:cubicBezTo>
                  <a:pt x="883009" y="24104"/>
                  <a:pt x="1095553" y="-17954"/>
                  <a:pt x="1268411" y="0"/>
                </a:cubicBezTo>
                <a:cubicBezTo>
                  <a:pt x="1272520" y="154939"/>
                  <a:pt x="1272356" y="238533"/>
                  <a:pt x="1268411" y="400110"/>
                </a:cubicBezTo>
                <a:cubicBezTo>
                  <a:pt x="1038410" y="406328"/>
                  <a:pt x="869101" y="376943"/>
                  <a:pt x="672258" y="400110"/>
                </a:cubicBezTo>
                <a:cubicBezTo>
                  <a:pt x="475415" y="423277"/>
                  <a:pt x="309743" y="414809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代码生成</a:t>
            </a:r>
          </a:p>
        </p:txBody>
      </p:sp>
      <p:sp>
        <p:nvSpPr>
          <p:cNvPr id="98" name="矩形 97"/>
          <p:cNvSpPr/>
          <p:nvPr/>
        </p:nvSpPr>
        <p:spPr>
          <a:xfrm>
            <a:off x="6178293" y="1659160"/>
            <a:ext cx="1268412" cy="400110"/>
          </a:xfrm>
          <a:custGeom>
            <a:avLst/>
            <a:gdLst>
              <a:gd name="connsiteX0" fmla="*/ 0 w 1268412"/>
              <a:gd name="connsiteY0" fmla="*/ 0 h 400110"/>
              <a:gd name="connsiteX1" fmla="*/ 659574 w 1268412"/>
              <a:gd name="connsiteY1" fmla="*/ 0 h 400110"/>
              <a:gd name="connsiteX2" fmla="*/ 1268412 w 1268412"/>
              <a:gd name="connsiteY2" fmla="*/ 0 h 400110"/>
              <a:gd name="connsiteX3" fmla="*/ 1268412 w 1268412"/>
              <a:gd name="connsiteY3" fmla="*/ 400110 h 400110"/>
              <a:gd name="connsiteX4" fmla="*/ 659574 w 1268412"/>
              <a:gd name="connsiteY4" fmla="*/ 400110 h 400110"/>
              <a:gd name="connsiteX5" fmla="*/ 0 w 1268412"/>
              <a:gd name="connsiteY5" fmla="*/ 400110 h 400110"/>
              <a:gd name="connsiteX6" fmla="*/ 0 w 1268412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412" h="400110" fill="none" extrusionOk="0">
                <a:moveTo>
                  <a:pt x="0" y="0"/>
                </a:moveTo>
                <a:cubicBezTo>
                  <a:pt x="164418" y="-19326"/>
                  <a:pt x="397907" y="5655"/>
                  <a:pt x="659574" y="0"/>
                </a:cubicBezTo>
                <a:cubicBezTo>
                  <a:pt x="921241" y="-5655"/>
                  <a:pt x="968350" y="21625"/>
                  <a:pt x="1268412" y="0"/>
                </a:cubicBezTo>
                <a:cubicBezTo>
                  <a:pt x="1271093" y="173251"/>
                  <a:pt x="1283862" y="235562"/>
                  <a:pt x="1268412" y="400110"/>
                </a:cubicBezTo>
                <a:cubicBezTo>
                  <a:pt x="1121918" y="379394"/>
                  <a:pt x="856433" y="411261"/>
                  <a:pt x="659574" y="400110"/>
                </a:cubicBezTo>
                <a:cubicBezTo>
                  <a:pt x="462715" y="388959"/>
                  <a:pt x="245343" y="426458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68412" h="400110" stroke="0" extrusionOk="0">
                <a:moveTo>
                  <a:pt x="0" y="0"/>
                </a:moveTo>
                <a:cubicBezTo>
                  <a:pt x="198859" y="13286"/>
                  <a:pt x="385403" y="-24104"/>
                  <a:pt x="634206" y="0"/>
                </a:cubicBezTo>
                <a:cubicBezTo>
                  <a:pt x="883009" y="24104"/>
                  <a:pt x="1089463" y="-21497"/>
                  <a:pt x="1268412" y="0"/>
                </a:cubicBezTo>
                <a:cubicBezTo>
                  <a:pt x="1272521" y="154939"/>
                  <a:pt x="1272357" y="238533"/>
                  <a:pt x="1268412" y="400110"/>
                </a:cubicBezTo>
                <a:cubicBezTo>
                  <a:pt x="1040004" y="408276"/>
                  <a:pt x="869749" y="380397"/>
                  <a:pt x="672258" y="400110"/>
                </a:cubicBezTo>
                <a:cubicBezTo>
                  <a:pt x="474767" y="419823"/>
                  <a:pt x="309743" y="414809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缺陷修复</a:t>
            </a:r>
          </a:p>
        </p:txBody>
      </p:sp>
      <p:sp>
        <p:nvSpPr>
          <p:cNvPr id="99" name="矩形 98"/>
          <p:cNvSpPr/>
          <p:nvPr/>
        </p:nvSpPr>
        <p:spPr>
          <a:xfrm>
            <a:off x="2444115" y="2345690"/>
            <a:ext cx="4419600" cy="368300"/>
          </a:xfrm>
          <a:prstGeom prst="rect">
            <a:avLst/>
          </a:prstGeom>
          <a:solidFill>
            <a:schemeClr val="tx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LLM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00" name="Picture 46" descr="OpenAI Logo PNG Images with Transparent Backgroun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124" y="2253191"/>
            <a:ext cx="461910" cy="46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矩形 100"/>
          <p:cNvSpPr/>
          <p:nvPr/>
        </p:nvSpPr>
        <p:spPr>
          <a:xfrm>
            <a:off x="7814589" y="1669272"/>
            <a:ext cx="1571293" cy="369332"/>
          </a:xfrm>
          <a:custGeom>
            <a:avLst/>
            <a:gdLst>
              <a:gd name="connsiteX0" fmla="*/ 0 w 1105363"/>
              <a:gd name="connsiteY0" fmla="*/ 0 h 707886"/>
              <a:gd name="connsiteX1" fmla="*/ 530574 w 1105363"/>
              <a:gd name="connsiteY1" fmla="*/ 0 h 707886"/>
              <a:gd name="connsiteX2" fmla="*/ 1105363 w 1105363"/>
              <a:gd name="connsiteY2" fmla="*/ 0 h 707886"/>
              <a:gd name="connsiteX3" fmla="*/ 1105363 w 1105363"/>
              <a:gd name="connsiteY3" fmla="*/ 332706 h 707886"/>
              <a:gd name="connsiteX4" fmla="*/ 1105363 w 1105363"/>
              <a:gd name="connsiteY4" fmla="*/ 707886 h 707886"/>
              <a:gd name="connsiteX5" fmla="*/ 530574 w 1105363"/>
              <a:gd name="connsiteY5" fmla="*/ 707886 h 707886"/>
              <a:gd name="connsiteX6" fmla="*/ 0 w 1105363"/>
              <a:gd name="connsiteY6" fmla="*/ 707886 h 707886"/>
              <a:gd name="connsiteX7" fmla="*/ 0 w 1105363"/>
              <a:gd name="connsiteY7" fmla="*/ 353943 h 707886"/>
              <a:gd name="connsiteX8" fmla="*/ 0 w 1105363"/>
              <a:gd name="connsiteY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363" h="707886" fill="none" extrusionOk="0">
                <a:moveTo>
                  <a:pt x="0" y="0"/>
                </a:moveTo>
                <a:cubicBezTo>
                  <a:pt x="135986" y="20271"/>
                  <a:pt x="269613" y="3477"/>
                  <a:pt x="530574" y="0"/>
                </a:cubicBezTo>
                <a:cubicBezTo>
                  <a:pt x="791535" y="-3477"/>
                  <a:pt x="854840" y="-28124"/>
                  <a:pt x="1105363" y="0"/>
                </a:cubicBezTo>
                <a:cubicBezTo>
                  <a:pt x="1113523" y="93158"/>
                  <a:pt x="1116090" y="191728"/>
                  <a:pt x="1105363" y="332706"/>
                </a:cubicBezTo>
                <a:cubicBezTo>
                  <a:pt x="1094636" y="473684"/>
                  <a:pt x="1093433" y="561176"/>
                  <a:pt x="1105363" y="707886"/>
                </a:cubicBezTo>
                <a:cubicBezTo>
                  <a:pt x="840225" y="729501"/>
                  <a:pt x="761088" y="722726"/>
                  <a:pt x="530574" y="707886"/>
                </a:cubicBezTo>
                <a:cubicBezTo>
                  <a:pt x="300060" y="693046"/>
                  <a:pt x="190650" y="685582"/>
                  <a:pt x="0" y="707886"/>
                </a:cubicBezTo>
                <a:cubicBezTo>
                  <a:pt x="-984" y="551049"/>
                  <a:pt x="-200" y="471690"/>
                  <a:pt x="0" y="353943"/>
                </a:cubicBezTo>
                <a:cubicBezTo>
                  <a:pt x="200" y="236196"/>
                  <a:pt x="1969" y="165564"/>
                  <a:pt x="0" y="0"/>
                </a:cubicBezTo>
                <a:close/>
              </a:path>
              <a:path w="1105363" h="707886" stroke="0" extrusionOk="0">
                <a:moveTo>
                  <a:pt x="0" y="0"/>
                </a:moveTo>
                <a:cubicBezTo>
                  <a:pt x="259096" y="14847"/>
                  <a:pt x="314814" y="-15040"/>
                  <a:pt x="552682" y="0"/>
                </a:cubicBezTo>
                <a:cubicBezTo>
                  <a:pt x="790550" y="15040"/>
                  <a:pt x="940925" y="-15388"/>
                  <a:pt x="1105363" y="0"/>
                </a:cubicBezTo>
                <a:cubicBezTo>
                  <a:pt x="1097815" y="119603"/>
                  <a:pt x="1108611" y="241682"/>
                  <a:pt x="1105363" y="368101"/>
                </a:cubicBezTo>
                <a:cubicBezTo>
                  <a:pt x="1102115" y="494520"/>
                  <a:pt x="1110504" y="558406"/>
                  <a:pt x="1105363" y="707886"/>
                </a:cubicBezTo>
                <a:cubicBezTo>
                  <a:pt x="881442" y="728692"/>
                  <a:pt x="720661" y="715814"/>
                  <a:pt x="541628" y="707886"/>
                </a:cubicBezTo>
                <a:cubicBezTo>
                  <a:pt x="362595" y="699958"/>
                  <a:pt x="114779" y="698509"/>
                  <a:pt x="0" y="707886"/>
                </a:cubicBezTo>
                <a:cubicBezTo>
                  <a:pt x="7015" y="560716"/>
                  <a:pt x="1996" y="515307"/>
                  <a:pt x="0" y="368101"/>
                </a:cubicBezTo>
                <a:cubicBezTo>
                  <a:pt x="-1996" y="220895"/>
                  <a:pt x="-14354" y="151226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个人实时画像</a:t>
            </a:r>
          </a:p>
        </p:txBody>
      </p:sp>
      <p:sp>
        <p:nvSpPr>
          <p:cNvPr id="102" name="矩形 101"/>
          <p:cNvSpPr/>
          <p:nvPr/>
        </p:nvSpPr>
        <p:spPr>
          <a:xfrm>
            <a:off x="9509228" y="1669590"/>
            <a:ext cx="1704974" cy="369332"/>
          </a:xfrm>
          <a:custGeom>
            <a:avLst/>
            <a:gdLst>
              <a:gd name="connsiteX0" fmla="*/ 0 w 1176425"/>
              <a:gd name="connsiteY0" fmla="*/ 0 h 707886"/>
              <a:gd name="connsiteX1" fmla="*/ 564684 w 1176425"/>
              <a:gd name="connsiteY1" fmla="*/ 0 h 707886"/>
              <a:gd name="connsiteX2" fmla="*/ 1176425 w 1176425"/>
              <a:gd name="connsiteY2" fmla="*/ 0 h 707886"/>
              <a:gd name="connsiteX3" fmla="*/ 1176425 w 1176425"/>
              <a:gd name="connsiteY3" fmla="*/ 332706 h 707886"/>
              <a:gd name="connsiteX4" fmla="*/ 1176425 w 1176425"/>
              <a:gd name="connsiteY4" fmla="*/ 707886 h 707886"/>
              <a:gd name="connsiteX5" fmla="*/ 564684 w 1176425"/>
              <a:gd name="connsiteY5" fmla="*/ 707886 h 707886"/>
              <a:gd name="connsiteX6" fmla="*/ 0 w 1176425"/>
              <a:gd name="connsiteY6" fmla="*/ 707886 h 707886"/>
              <a:gd name="connsiteX7" fmla="*/ 0 w 1176425"/>
              <a:gd name="connsiteY7" fmla="*/ 353943 h 707886"/>
              <a:gd name="connsiteX8" fmla="*/ 0 w 1176425"/>
              <a:gd name="connsiteY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425" h="707886" fill="none" extrusionOk="0">
                <a:moveTo>
                  <a:pt x="0" y="0"/>
                </a:moveTo>
                <a:cubicBezTo>
                  <a:pt x="199987" y="-14696"/>
                  <a:pt x="372151" y="14440"/>
                  <a:pt x="564684" y="0"/>
                </a:cubicBezTo>
                <a:cubicBezTo>
                  <a:pt x="757217" y="-14440"/>
                  <a:pt x="1019027" y="-28238"/>
                  <a:pt x="1176425" y="0"/>
                </a:cubicBezTo>
                <a:cubicBezTo>
                  <a:pt x="1184585" y="93158"/>
                  <a:pt x="1187152" y="191728"/>
                  <a:pt x="1176425" y="332706"/>
                </a:cubicBezTo>
                <a:cubicBezTo>
                  <a:pt x="1165698" y="473684"/>
                  <a:pt x="1164495" y="561176"/>
                  <a:pt x="1176425" y="707886"/>
                </a:cubicBezTo>
                <a:cubicBezTo>
                  <a:pt x="935053" y="713253"/>
                  <a:pt x="765994" y="717993"/>
                  <a:pt x="564684" y="707886"/>
                </a:cubicBezTo>
                <a:cubicBezTo>
                  <a:pt x="363374" y="697779"/>
                  <a:pt x="221282" y="682594"/>
                  <a:pt x="0" y="707886"/>
                </a:cubicBezTo>
                <a:cubicBezTo>
                  <a:pt x="-984" y="551049"/>
                  <a:pt x="-200" y="471690"/>
                  <a:pt x="0" y="353943"/>
                </a:cubicBezTo>
                <a:cubicBezTo>
                  <a:pt x="200" y="236196"/>
                  <a:pt x="1969" y="165564"/>
                  <a:pt x="0" y="0"/>
                </a:cubicBezTo>
                <a:close/>
              </a:path>
              <a:path w="1176425" h="707886" stroke="0" extrusionOk="0">
                <a:moveTo>
                  <a:pt x="0" y="0"/>
                </a:moveTo>
                <a:cubicBezTo>
                  <a:pt x="124202" y="-21935"/>
                  <a:pt x="350981" y="-5688"/>
                  <a:pt x="588213" y="0"/>
                </a:cubicBezTo>
                <a:cubicBezTo>
                  <a:pt x="825445" y="5688"/>
                  <a:pt x="939542" y="24847"/>
                  <a:pt x="1176425" y="0"/>
                </a:cubicBezTo>
                <a:cubicBezTo>
                  <a:pt x="1168877" y="119603"/>
                  <a:pt x="1179673" y="241682"/>
                  <a:pt x="1176425" y="368101"/>
                </a:cubicBezTo>
                <a:cubicBezTo>
                  <a:pt x="1173177" y="494520"/>
                  <a:pt x="1181566" y="558406"/>
                  <a:pt x="1176425" y="707886"/>
                </a:cubicBezTo>
                <a:cubicBezTo>
                  <a:pt x="1023497" y="704651"/>
                  <a:pt x="857147" y="728734"/>
                  <a:pt x="576448" y="707886"/>
                </a:cubicBezTo>
                <a:cubicBezTo>
                  <a:pt x="295749" y="687038"/>
                  <a:pt x="223130" y="734447"/>
                  <a:pt x="0" y="707886"/>
                </a:cubicBezTo>
                <a:cubicBezTo>
                  <a:pt x="7015" y="560716"/>
                  <a:pt x="1996" y="515307"/>
                  <a:pt x="0" y="368101"/>
                </a:cubicBezTo>
                <a:cubicBezTo>
                  <a:pt x="-1996" y="220895"/>
                  <a:pt x="-14354" y="151226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能力提升引导</a:t>
            </a:r>
          </a:p>
        </p:txBody>
      </p:sp>
      <p:sp>
        <p:nvSpPr>
          <p:cNvPr id="108" name="矩形 107"/>
          <p:cNvSpPr/>
          <p:nvPr/>
        </p:nvSpPr>
        <p:spPr>
          <a:xfrm>
            <a:off x="7399020" y="2346325"/>
            <a:ext cx="3927475" cy="368300"/>
          </a:xfrm>
          <a:prstGeom prst="rect">
            <a:avLst/>
          </a:prstGeom>
          <a:solidFill>
            <a:schemeClr val="tx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超维需求信息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485" y="1162685"/>
            <a:ext cx="5715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sym typeface="+mn-ea"/>
              </a:rPr>
              <a:t>研究内容三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840" y="3263900"/>
            <a:ext cx="5715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000" b="1" dirty="0">
                <a:latin typeface="+mn-ea"/>
                <a:sym typeface="+mn-ea"/>
              </a:rPr>
              <a:t>研究内容二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1130" y="5125720"/>
            <a:ext cx="5715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000" b="1" dirty="0">
                <a:latin typeface="+mn-ea"/>
                <a:sym typeface="+mn-ea"/>
              </a:rPr>
              <a:t>研究内容一</a:t>
            </a:r>
          </a:p>
        </p:txBody>
      </p:sp>
      <p:pic>
        <p:nvPicPr>
          <p:cNvPr id="11" name="图片 10" descr="箭头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37860" y="5581650"/>
            <a:ext cx="718185" cy="718185"/>
          </a:xfrm>
          <a:prstGeom prst="rect">
            <a:avLst/>
          </a:prstGeom>
        </p:spPr>
      </p:pic>
      <p:pic>
        <p:nvPicPr>
          <p:cNvPr id="12" name="图片 11" descr="箭头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960870" y="2346325"/>
            <a:ext cx="377825" cy="3778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18340" y="1153015"/>
            <a:ext cx="5030518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sym typeface="+mn-ea"/>
              </a:rPr>
              <a:t>面向智能化软件开发的超维需求增强</a:t>
            </a:r>
          </a:p>
        </p:txBody>
      </p:sp>
      <p:sp>
        <p:nvSpPr>
          <p:cNvPr id="14" name="矩形 13"/>
          <p:cNvSpPr/>
          <p:nvPr/>
        </p:nvSpPr>
        <p:spPr>
          <a:xfrm>
            <a:off x="1837034" y="1153014"/>
            <a:ext cx="5792470" cy="10658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5BAC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F109EE-0ABB-7850-95A1-446B30084921}"/>
              </a:ext>
            </a:extLst>
          </p:cNvPr>
          <p:cNvSpPr/>
          <p:nvPr/>
        </p:nvSpPr>
        <p:spPr>
          <a:xfrm>
            <a:off x="8533011" y="4608921"/>
            <a:ext cx="2810608" cy="369332"/>
          </a:xfrm>
          <a:prstGeom prst="rect">
            <a:avLst/>
          </a:prstGeom>
          <a:solidFill>
            <a:srgbClr val="0164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>
                  <a:glow rad="76200">
                    <a:schemeClr val="bg1"/>
                  </a:glo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启发式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1345" y="234292"/>
            <a:ext cx="10385425" cy="66167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程序员行为建模</a:t>
            </a:r>
            <a:r>
              <a:rPr lang="en-US" altLang="zh-CN" sz="3200" dirty="0"/>
              <a:t>for</a:t>
            </a:r>
            <a:r>
              <a:rPr lang="zh-CN" altLang="en-US" sz="3200" dirty="0"/>
              <a:t>申请书</a:t>
            </a: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11" y="46618"/>
            <a:ext cx="849344" cy="849344"/>
          </a:xfrm>
          <a:prstGeom prst="rect">
            <a:avLst/>
          </a:prstGeom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/>
          <a:stretch>
            <a:fillRect/>
          </a:stretch>
        </p:blipFill>
        <p:spPr bwMode="auto">
          <a:xfrm>
            <a:off x="2851899" y="630730"/>
            <a:ext cx="118001" cy="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422157" y="2599431"/>
            <a:ext cx="927477" cy="31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本地行为建模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8539" y="1090029"/>
            <a:ext cx="10292109" cy="5574537"/>
          </a:xfrm>
          <a:prstGeom prst="rect">
            <a:avLst/>
          </a:prstGeom>
          <a:noFill/>
          <a:ln w="19050">
            <a:solidFill>
              <a:srgbClr val="003F7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程序员行为建模</a:t>
            </a:r>
          </a:p>
        </p:txBody>
      </p:sp>
      <p:sp>
        <p:nvSpPr>
          <p:cNvPr id="42" name="矩形: 圆角 41"/>
          <p:cNvSpPr/>
          <p:nvPr/>
        </p:nvSpPr>
        <p:spPr>
          <a:xfrm>
            <a:off x="2512649" y="2612103"/>
            <a:ext cx="4894123" cy="3155868"/>
          </a:xfrm>
          <a:custGeom>
            <a:avLst/>
            <a:gdLst>
              <a:gd name="connsiteX0" fmla="*/ 0 w 4894123"/>
              <a:gd name="connsiteY0" fmla="*/ 188721 h 3155868"/>
              <a:gd name="connsiteX1" fmla="*/ 188721 w 4894123"/>
              <a:gd name="connsiteY1" fmla="*/ 0 h 3155868"/>
              <a:gd name="connsiteX2" fmla="*/ 833961 w 4894123"/>
              <a:gd name="connsiteY2" fmla="*/ 0 h 3155868"/>
              <a:gd name="connsiteX3" fmla="*/ 1569535 w 4894123"/>
              <a:gd name="connsiteY3" fmla="*/ 0 h 3155868"/>
              <a:gd name="connsiteX4" fmla="*/ 2214775 w 4894123"/>
              <a:gd name="connsiteY4" fmla="*/ 0 h 3155868"/>
              <a:gd name="connsiteX5" fmla="*/ 2860015 w 4894123"/>
              <a:gd name="connsiteY5" fmla="*/ 0 h 3155868"/>
              <a:gd name="connsiteX6" fmla="*/ 3505255 w 4894123"/>
              <a:gd name="connsiteY6" fmla="*/ 0 h 3155868"/>
              <a:gd name="connsiteX7" fmla="*/ 4014995 w 4894123"/>
              <a:gd name="connsiteY7" fmla="*/ 0 h 3155868"/>
              <a:gd name="connsiteX8" fmla="*/ 4705402 w 4894123"/>
              <a:gd name="connsiteY8" fmla="*/ 0 h 3155868"/>
              <a:gd name="connsiteX9" fmla="*/ 4894123 w 4894123"/>
              <a:gd name="connsiteY9" fmla="*/ 188721 h 3155868"/>
              <a:gd name="connsiteX10" fmla="*/ 4894123 w 4894123"/>
              <a:gd name="connsiteY10" fmla="*/ 855543 h 3155868"/>
              <a:gd name="connsiteX11" fmla="*/ 4894123 w 4894123"/>
              <a:gd name="connsiteY11" fmla="*/ 1550150 h 3155868"/>
              <a:gd name="connsiteX12" fmla="*/ 4894123 w 4894123"/>
              <a:gd name="connsiteY12" fmla="*/ 2244756 h 3155868"/>
              <a:gd name="connsiteX13" fmla="*/ 4894123 w 4894123"/>
              <a:gd name="connsiteY13" fmla="*/ 2967147 h 3155868"/>
              <a:gd name="connsiteX14" fmla="*/ 4705402 w 4894123"/>
              <a:gd name="connsiteY14" fmla="*/ 3155868 h 3155868"/>
              <a:gd name="connsiteX15" fmla="*/ 4105329 w 4894123"/>
              <a:gd name="connsiteY15" fmla="*/ 3155868 h 3155868"/>
              <a:gd name="connsiteX16" fmla="*/ 3460089 w 4894123"/>
              <a:gd name="connsiteY16" fmla="*/ 3155868 h 3155868"/>
              <a:gd name="connsiteX17" fmla="*/ 2860015 w 4894123"/>
              <a:gd name="connsiteY17" fmla="*/ 3155868 h 3155868"/>
              <a:gd name="connsiteX18" fmla="*/ 2124441 w 4894123"/>
              <a:gd name="connsiteY18" fmla="*/ 3155868 h 3155868"/>
              <a:gd name="connsiteX19" fmla="*/ 1614702 w 4894123"/>
              <a:gd name="connsiteY19" fmla="*/ 3155868 h 3155868"/>
              <a:gd name="connsiteX20" fmla="*/ 1014628 w 4894123"/>
              <a:gd name="connsiteY20" fmla="*/ 3155868 h 3155868"/>
              <a:gd name="connsiteX21" fmla="*/ 188721 w 4894123"/>
              <a:gd name="connsiteY21" fmla="*/ 3155868 h 3155868"/>
              <a:gd name="connsiteX22" fmla="*/ 0 w 4894123"/>
              <a:gd name="connsiteY22" fmla="*/ 2967147 h 3155868"/>
              <a:gd name="connsiteX23" fmla="*/ 0 w 4894123"/>
              <a:gd name="connsiteY23" fmla="*/ 2216972 h 3155868"/>
              <a:gd name="connsiteX24" fmla="*/ 0 w 4894123"/>
              <a:gd name="connsiteY24" fmla="*/ 1550150 h 3155868"/>
              <a:gd name="connsiteX25" fmla="*/ 0 w 4894123"/>
              <a:gd name="connsiteY25" fmla="*/ 938896 h 3155868"/>
              <a:gd name="connsiteX26" fmla="*/ 0 w 4894123"/>
              <a:gd name="connsiteY26" fmla="*/ 188721 h 315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94123" h="3155868" extrusionOk="0">
                <a:moveTo>
                  <a:pt x="0" y="188721"/>
                </a:moveTo>
                <a:cubicBezTo>
                  <a:pt x="-20445" y="86240"/>
                  <a:pt x="65992" y="13148"/>
                  <a:pt x="188721" y="0"/>
                </a:cubicBezTo>
                <a:cubicBezTo>
                  <a:pt x="458198" y="20927"/>
                  <a:pt x="681888" y="-22531"/>
                  <a:pt x="833961" y="0"/>
                </a:cubicBezTo>
                <a:cubicBezTo>
                  <a:pt x="986034" y="22531"/>
                  <a:pt x="1274281" y="30111"/>
                  <a:pt x="1569535" y="0"/>
                </a:cubicBezTo>
                <a:cubicBezTo>
                  <a:pt x="1864789" y="-30111"/>
                  <a:pt x="1939153" y="-29183"/>
                  <a:pt x="2214775" y="0"/>
                </a:cubicBezTo>
                <a:cubicBezTo>
                  <a:pt x="2490397" y="29183"/>
                  <a:pt x="2708662" y="15887"/>
                  <a:pt x="2860015" y="0"/>
                </a:cubicBezTo>
                <a:cubicBezTo>
                  <a:pt x="3011368" y="-15887"/>
                  <a:pt x="3344545" y="22812"/>
                  <a:pt x="3505255" y="0"/>
                </a:cubicBezTo>
                <a:cubicBezTo>
                  <a:pt x="3665965" y="-22812"/>
                  <a:pt x="3812387" y="-918"/>
                  <a:pt x="4014995" y="0"/>
                </a:cubicBezTo>
                <a:cubicBezTo>
                  <a:pt x="4217603" y="918"/>
                  <a:pt x="4479181" y="13552"/>
                  <a:pt x="4705402" y="0"/>
                </a:cubicBezTo>
                <a:cubicBezTo>
                  <a:pt x="4827300" y="3986"/>
                  <a:pt x="4879373" y="103065"/>
                  <a:pt x="4894123" y="188721"/>
                </a:cubicBezTo>
                <a:cubicBezTo>
                  <a:pt x="4882801" y="463564"/>
                  <a:pt x="4917773" y="596388"/>
                  <a:pt x="4894123" y="855543"/>
                </a:cubicBezTo>
                <a:cubicBezTo>
                  <a:pt x="4870473" y="1114698"/>
                  <a:pt x="4905431" y="1218791"/>
                  <a:pt x="4894123" y="1550150"/>
                </a:cubicBezTo>
                <a:cubicBezTo>
                  <a:pt x="4882815" y="1881509"/>
                  <a:pt x="4923811" y="1977370"/>
                  <a:pt x="4894123" y="2244756"/>
                </a:cubicBezTo>
                <a:cubicBezTo>
                  <a:pt x="4864435" y="2512142"/>
                  <a:pt x="4896877" y="2699791"/>
                  <a:pt x="4894123" y="2967147"/>
                </a:cubicBezTo>
                <a:cubicBezTo>
                  <a:pt x="4895356" y="3075375"/>
                  <a:pt x="4819864" y="3151652"/>
                  <a:pt x="4705402" y="3155868"/>
                </a:cubicBezTo>
                <a:cubicBezTo>
                  <a:pt x="4568461" y="3161074"/>
                  <a:pt x="4239237" y="3172456"/>
                  <a:pt x="4105329" y="3155868"/>
                </a:cubicBezTo>
                <a:cubicBezTo>
                  <a:pt x="3971421" y="3139280"/>
                  <a:pt x="3739325" y="3182136"/>
                  <a:pt x="3460089" y="3155868"/>
                </a:cubicBezTo>
                <a:cubicBezTo>
                  <a:pt x="3180853" y="3129600"/>
                  <a:pt x="3120769" y="3157975"/>
                  <a:pt x="2860015" y="3155868"/>
                </a:cubicBezTo>
                <a:cubicBezTo>
                  <a:pt x="2599261" y="3153761"/>
                  <a:pt x="2424470" y="3191886"/>
                  <a:pt x="2124441" y="3155868"/>
                </a:cubicBezTo>
                <a:cubicBezTo>
                  <a:pt x="1824412" y="3119850"/>
                  <a:pt x="1743091" y="3168047"/>
                  <a:pt x="1614702" y="3155868"/>
                </a:cubicBezTo>
                <a:cubicBezTo>
                  <a:pt x="1486313" y="3143689"/>
                  <a:pt x="1199567" y="3155472"/>
                  <a:pt x="1014628" y="3155868"/>
                </a:cubicBezTo>
                <a:cubicBezTo>
                  <a:pt x="829689" y="3156264"/>
                  <a:pt x="410163" y="3176410"/>
                  <a:pt x="188721" y="3155868"/>
                </a:cubicBezTo>
                <a:cubicBezTo>
                  <a:pt x="82657" y="3148903"/>
                  <a:pt x="4842" y="3069954"/>
                  <a:pt x="0" y="2967147"/>
                </a:cubicBezTo>
                <a:cubicBezTo>
                  <a:pt x="-22407" y="2654641"/>
                  <a:pt x="-22714" y="2504329"/>
                  <a:pt x="0" y="2216972"/>
                </a:cubicBezTo>
                <a:cubicBezTo>
                  <a:pt x="22714" y="1929616"/>
                  <a:pt x="-11815" y="1718158"/>
                  <a:pt x="0" y="1550150"/>
                </a:cubicBezTo>
                <a:cubicBezTo>
                  <a:pt x="11815" y="1382142"/>
                  <a:pt x="18634" y="1063524"/>
                  <a:pt x="0" y="938896"/>
                </a:cubicBezTo>
                <a:cubicBezTo>
                  <a:pt x="-18634" y="814268"/>
                  <a:pt x="-16797" y="498720"/>
                  <a:pt x="0" y="188721"/>
                </a:cubicBezTo>
                <a:close/>
              </a:path>
            </a:pathLst>
          </a:custGeom>
          <a:noFill/>
          <a:ln w="12700">
            <a:solidFill>
              <a:srgbClr val="002060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71740" y="2712836"/>
            <a:ext cx="12105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基础事件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156008" y="2712836"/>
            <a:ext cx="12105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操作工件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658469" y="2706004"/>
            <a:ext cx="159145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增强上下文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12787" y="2758515"/>
            <a:ext cx="246489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代码地图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812787" y="4240821"/>
            <a:ext cx="246489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</a:rPr>
              <a:t>工件统计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6165184" y="1611507"/>
            <a:ext cx="851158" cy="8554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9394" y="1314403"/>
            <a:ext cx="2271761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+mn-ea"/>
              </a:rPr>
              <a:t>API-based 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事件流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5658469" y="4964382"/>
            <a:ext cx="1591458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终端特征</a:t>
            </a:r>
            <a:endParaRPr lang="en-US" altLang="zh-CN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5658469" y="4142423"/>
            <a:ext cx="1591458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</a:rPr>
              <a:t>工件特征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5658469" y="3304518"/>
            <a:ext cx="1591458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</a:rPr>
              <a:t>代码快照</a:t>
            </a:r>
          </a:p>
        </p:txBody>
      </p:sp>
      <p:pic>
        <p:nvPicPr>
          <p:cNvPr id="11" name="Picture 4" descr="Gi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7"/>
          <a:stretch>
            <a:fillRect/>
          </a:stretch>
        </p:blipFill>
        <p:spPr bwMode="auto">
          <a:xfrm>
            <a:off x="5727893" y="3797617"/>
            <a:ext cx="279019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6130354" y="3780207"/>
            <a:ext cx="873957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</a:rPr>
              <a:t>Internal-git</a:t>
            </a:r>
            <a:endParaRPr lang="zh-CN" alt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6" descr="python™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7"/>
          <a:stretch>
            <a:fillRect/>
          </a:stretch>
        </p:blipFill>
        <p:spPr bwMode="auto">
          <a:xfrm>
            <a:off x="5727756" y="4581055"/>
            <a:ext cx="297540" cy="36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130354" y="4617728"/>
            <a:ext cx="85472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</a:rPr>
              <a:t>Py-module</a:t>
            </a:r>
            <a:endParaRPr lang="zh-CN" alt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" name="图形 14" descr="书籍 纯色填充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55865" y="5380384"/>
            <a:ext cx="287943" cy="28794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130354" y="5387556"/>
            <a:ext cx="873957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</a:rPr>
              <a:t>Rule-based</a:t>
            </a:r>
            <a:endParaRPr lang="zh-CN" alt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18219" y="2583105"/>
            <a:ext cx="927477" cy="31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本地仓库建模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684540" y="2583105"/>
            <a:ext cx="2737965" cy="3155868"/>
          </a:xfrm>
          <a:custGeom>
            <a:avLst/>
            <a:gdLst>
              <a:gd name="connsiteX0" fmla="*/ 0 w 2737965"/>
              <a:gd name="connsiteY0" fmla="*/ 163730 h 3155868"/>
              <a:gd name="connsiteX1" fmla="*/ 163730 w 2737965"/>
              <a:gd name="connsiteY1" fmla="*/ 0 h 3155868"/>
              <a:gd name="connsiteX2" fmla="*/ 766356 w 2737965"/>
              <a:gd name="connsiteY2" fmla="*/ 0 h 3155868"/>
              <a:gd name="connsiteX3" fmla="*/ 1417193 w 2737965"/>
              <a:gd name="connsiteY3" fmla="*/ 0 h 3155868"/>
              <a:gd name="connsiteX4" fmla="*/ 2019819 w 2737965"/>
              <a:gd name="connsiteY4" fmla="*/ 0 h 3155868"/>
              <a:gd name="connsiteX5" fmla="*/ 2574235 w 2737965"/>
              <a:gd name="connsiteY5" fmla="*/ 0 h 3155868"/>
              <a:gd name="connsiteX6" fmla="*/ 2737965 w 2737965"/>
              <a:gd name="connsiteY6" fmla="*/ 163730 h 3155868"/>
              <a:gd name="connsiteX7" fmla="*/ 2737965 w 2737965"/>
              <a:gd name="connsiteY7" fmla="*/ 785980 h 3155868"/>
              <a:gd name="connsiteX8" fmla="*/ 2737965 w 2737965"/>
              <a:gd name="connsiteY8" fmla="*/ 1408230 h 3155868"/>
              <a:gd name="connsiteX9" fmla="*/ 2737965 w 2737965"/>
              <a:gd name="connsiteY9" fmla="*/ 1889059 h 3155868"/>
              <a:gd name="connsiteX10" fmla="*/ 2737965 w 2737965"/>
              <a:gd name="connsiteY10" fmla="*/ 2369888 h 3155868"/>
              <a:gd name="connsiteX11" fmla="*/ 2737965 w 2737965"/>
              <a:gd name="connsiteY11" fmla="*/ 2992138 h 3155868"/>
              <a:gd name="connsiteX12" fmla="*/ 2574235 w 2737965"/>
              <a:gd name="connsiteY12" fmla="*/ 3155868 h 3155868"/>
              <a:gd name="connsiteX13" fmla="*/ 2043924 w 2737965"/>
              <a:gd name="connsiteY13" fmla="*/ 3155868 h 3155868"/>
              <a:gd name="connsiteX14" fmla="*/ 1417193 w 2737965"/>
              <a:gd name="connsiteY14" fmla="*/ 3155868 h 3155868"/>
              <a:gd name="connsiteX15" fmla="*/ 766356 w 2737965"/>
              <a:gd name="connsiteY15" fmla="*/ 3155868 h 3155868"/>
              <a:gd name="connsiteX16" fmla="*/ 163730 w 2737965"/>
              <a:gd name="connsiteY16" fmla="*/ 3155868 h 3155868"/>
              <a:gd name="connsiteX17" fmla="*/ 0 w 2737965"/>
              <a:gd name="connsiteY17" fmla="*/ 2992138 h 3155868"/>
              <a:gd name="connsiteX18" fmla="*/ 0 w 2737965"/>
              <a:gd name="connsiteY18" fmla="*/ 2511309 h 3155868"/>
              <a:gd name="connsiteX19" fmla="*/ 0 w 2737965"/>
              <a:gd name="connsiteY19" fmla="*/ 1973911 h 3155868"/>
              <a:gd name="connsiteX20" fmla="*/ 0 w 2737965"/>
              <a:gd name="connsiteY20" fmla="*/ 1379945 h 3155868"/>
              <a:gd name="connsiteX21" fmla="*/ 0 w 2737965"/>
              <a:gd name="connsiteY21" fmla="*/ 785980 h 3155868"/>
              <a:gd name="connsiteX22" fmla="*/ 0 w 2737965"/>
              <a:gd name="connsiteY22" fmla="*/ 163730 h 315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37965" h="3155868" extrusionOk="0">
                <a:moveTo>
                  <a:pt x="0" y="163730"/>
                </a:moveTo>
                <a:cubicBezTo>
                  <a:pt x="-19382" y="74961"/>
                  <a:pt x="57114" y="11506"/>
                  <a:pt x="163730" y="0"/>
                </a:cubicBezTo>
                <a:cubicBezTo>
                  <a:pt x="379412" y="10281"/>
                  <a:pt x="494102" y="-22051"/>
                  <a:pt x="766356" y="0"/>
                </a:cubicBezTo>
                <a:cubicBezTo>
                  <a:pt x="1038610" y="22051"/>
                  <a:pt x="1225011" y="-24286"/>
                  <a:pt x="1417193" y="0"/>
                </a:cubicBezTo>
                <a:cubicBezTo>
                  <a:pt x="1609375" y="24286"/>
                  <a:pt x="1846275" y="-7854"/>
                  <a:pt x="2019819" y="0"/>
                </a:cubicBezTo>
                <a:cubicBezTo>
                  <a:pt x="2193363" y="7854"/>
                  <a:pt x="2415935" y="-18540"/>
                  <a:pt x="2574235" y="0"/>
                </a:cubicBezTo>
                <a:cubicBezTo>
                  <a:pt x="2669379" y="14903"/>
                  <a:pt x="2726231" y="78379"/>
                  <a:pt x="2737965" y="163730"/>
                </a:cubicBezTo>
                <a:cubicBezTo>
                  <a:pt x="2760251" y="400403"/>
                  <a:pt x="2726460" y="497449"/>
                  <a:pt x="2737965" y="785980"/>
                </a:cubicBezTo>
                <a:cubicBezTo>
                  <a:pt x="2749471" y="1074511"/>
                  <a:pt x="2743293" y="1103592"/>
                  <a:pt x="2737965" y="1408230"/>
                </a:cubicBezTo>
                <a:cubicBezTo>
                  <a:pt x="2732638" y="1712868"/>
                  <a:pt x="2734256" y="1744217"/>
                  <a:pt x="2737965" y="1889059"/>
                </a:cubicBezTo>
                <a:cubicBezTo>
                  <a:pt x="2741674" y="2033901"/>
                  <a:pt x="2750565" y="2196948"/>
                  <a:pt x="2737965" y="2369888"/>
                </a:cubicBezTo>
                <a:cubicBezTo>
                  <a:pt x="2725365" y="2542828"/>
                  <a:pt x="2715935" y="2687430"/>
                  <a:pt x="2737965" y="2992138"/>
                </a:cubicBezTo>
                <a:cubicBezTo>
                  <a:pt x="2739654" y="3080954"/>
                  <a:pt x="2664566" y="3160352"/>
                  <a:pt x="2574235" y="3155868"/>
                </a:cubicBezTo>
                <a:cubicBezTo>
                  <a:pt x="2358859" y="3154760"/>
                  <a:pt x="2294890" y="3135240"/>
                  <a:pt x="2043924" y="3155868"/>
                </a:cubicBezTo>
                <a:cubicBezTo>
                  <a:pt x="1792958" y="3176496"/>
                  <a:pt x="1624169" y="3168736"/>
                  <a:pt x="1417193" y="3155868"/>
                </a:cubicBezTo>
                <a:cubicBezTo>
                  <a:pt x="1210217" y="3143000"/>
                  <a:pt x="930142" y="3159182"/>
                  <a:pt x="766356" y="3155868"/>
                </a:cubicBezTo>
                <a:cubicBezTo>
                  <a:pt x="602570" y="3152554"/>
                  <a:pt x="408058" y="3156346"/>
                  <a:pt x="163730" y="3155868"/>
                </a:cubicBezTo>
                <a:cubicBezTo>
                  <a:pt x="80166" y="3169481"/>
                  <a:pt x="-18403" y="3093438"/>
                  <a:pt x="0" y="2992138"/>
                </a:cubicBezTo>
                <a:cubicBezTo>
                  <a:pt x="-19384" y="2778895"/>
                  <a:pt x="17946" y="2635135"/>
                  <a:pt x="0" y="2511309"/>
                </a:cubicBezTo>
                <a:cubicBezTo>
                  <a:pt x="-17946" y="2387483"/>
                  <a:pt x="-8627" y="2143297"/>
                  <a:pt x="0" y="1973911"/>
                </a:cubicBezTo>
                <a:cubicBezTo>
                  <a:pt x="8627" y="1804525"/>
                  <a:pt x="25487" y="1608874"/>
                  <a:pt x="0" y="1379945"/>
                </a:cubicBezTo>
                <a:cubicBezTo>
                  <a:pt x="-25487" y="1151016"/>
                  <a:pt x="8133" y="1008929"/>
                  <a:pt x="0" y="785980"/>
                </a:cubicBezTo>
                <a:cubicBezTo>
                  <a:pt x="-8133" y="563032"/>
                  <a:pt x="-7192" y="377696"/>
                  <a:pt x="0" y="163730"/>
                </a:cubicBezTo>
                <a:close/>
              </a:path>
            </a:pathLst>
          </a:custGeom>
          <a:noFill/>
          <a:ln w="12700">
            <a:solidFill>
              <a:srgbClr val="002060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7" name="箭头: 下 46"/>
          <p:cNvSpPr/>
          <p:nvPr/>
        </p:nvSpPr>
        <p:spPr>
          <a:xfrm rot="5400000">
            <a:off x="7200980" y="4064993"/>
            <a:ext cx="202467" cy="632011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0" name="箭头: 圆角右 19"/>
          <p:cNvSpPr/>
          <p:nvPr/>
        </p:nvSpPr>
        <p:spPr>
          <a:xfrm flipV="1">
            <a:off x="1431117" y="5732244"/>
            <a:ext cx="870085" cy="766179"/>
          </a:xfrm>
          <a:prstGeom prst="bentArrow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68461" y="1689335"/>
            <a:ext cx="3835902" cy="70824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57906" y="1756173"/>
            <a:ext cx="565310" cy="5629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71340" y="1762166"/>
            <a:ext cx="565310" cy="5629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78177" y="1762829"/>
            <a:ext cx="565310" cy="5629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71155" y="1764259"/>
            <a:ext cx="565310" cy="5629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77992" y="1762828"/>
            <a:ext cx="565310" cy="5629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09442" y="2012447"/>
            <a:ext cx="43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Picture 2" descr="Data Repository Icon #374557 - Free Icons Librar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78" y="1688957"/>
            <a:ext cx="697401" cy="69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ata Repository Icon #374557 - Free Icons Librar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62" y="1688957"/>
            <a:ext cx="697401" cy="69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ata Repository Icon #374557 - Free Icons Librar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283" y="1688957"/>
            <a:ext cx="697401" cy="69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ata Repository Icon #374557 - Free Icons Librar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882" y="1688956"/>
            <a:ext cx="697401" cy="69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箭头: 右 35"/>
          <p:cNvSpPr/>
          <p:nvPr/>
        </p:nvSpPr>
        <p:spPr>
          <a:xfrm>
            <a:off x="7138383" y="1761653"/>
            <a:ext cx="387350" cy="589900"/>
          </a:xfrm>
          <a:prstGeom prst="rightArrow">
            <a:avLst/>
          </a:prstGeom>
          <a:solidFill>
            <a:srgbClr val="005BAC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7" name="箭头: 右 36"/>
          <p:cNvSpPr/>
          <p:nvPr/>
        </p:nvSpPr>
        <p:spPr>
          <a:xfrm flipH="1">
            <a:off x="5671745" y="1756173"/>
            <a:ext cx="353906" cy="589900"/>
          </a:xfrm>
          <a:prstGeom prst="rightArrow">
            <a:avLst/>
          </a:prstGeom>
          <a:solidFill>
            <a:srgbClr val="005BAC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>
            <a:off x="2446756" y="2309357"/>
            <a:ext cx="5171463" cy="525047"/>
          </a:xfrm>
          <a:prstGeom prst="triangle">
            <a:avLst>
              <a:gd name="adj" fmla="val 29810"/>
            </a:avLst>
          </a:prstGeom>
          <a:gradFill>
            <a:gsLst>
              <a:gs pos="0">
                <a:srgbClr val="01548D"/>
              </a:gs>
              <a:gs pos="22000">
                <a:srgbClr val="0179CB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622305" y="1328973"/>
            <a:ext cx="2271761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+mn-ea"/>
              </a:rPr>
              <a:t>代码仓库</a:t>
            </a:r>
          </a:p>
        </p:txBody>
      </p:sp>
      <p:sp>
        <p:nvSpPr>
          <p:cNvPr id="62" name="矩形 61"/>
          <p:cNvSpPr/>
          <p:nvPr/>
        </p:nvSpPr>
        <p:spPr>
          <a:xfrm>
            <a:off x="2318513" y="5913137"/>
            <a:ext cx="5558025" cy="70824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07959" y="5982491"/>
            <a:ext cx="565310" cy="562967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0</a:t>
            </a:r>
            <a:endParaRPr kumimoji="0" lang="zh-CN" altLang="en-US" sz="16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21393" y="5982491"/>
            <a:ext cx="565310" cy="577941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2400" b="1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1</a:t>
            </a:r>
            <a:endParaRPr kumimoji="0" lang="zh-CN" altLang="en-US" sz="16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93652" y="6242866"/>
            <a:ext cx="43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876539" y="6045671"/>
            <a:ext cx="3052439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超维上下文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数据底座</a:t>
            </a:r>
          </a:p>
        </p:txBody>
      </p:sp>
      <p:sp>
        <p:nvSpPr>
          <p:cNvPr id="70" name="矩形: 圆角 69"/>
          <p:cNvSpPr/>
          <p:nvPr/>
        </p:nvSpPr>
        <p:spPr>
          <a:xfrm>
            <a:off x="2670798" y="4617728"/>
            <a:ext cx="1226347" cy="10505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终端事件</a:t>
            </a:r>
            <a:endParaRPr lang="en-US" altLang="zh-CN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72" name="矩形: 圆角 71"/>
          <p:cNvSpPr/>
          <p:nvPr/>
        </p:nvSpPr>
        <p:spPr>
          <a:xfrm>
            <a:off x="2663860" y="3304653"/>
            <a:ext cx="1226347" cy="11068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+mn-ea"/>
              </a:rPr>
              <a:t>IDE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事件</a:t>
            </a:r>
          </a:p>
        </p:txBody>
      </p:sp>
      <p:sp>
        <p:nvSpPr>
          <p:cNvPr id="73" name="等腰三角形 72"/>
          <p:cNvSpPr/>
          <p:nvPr/>
        </p:nvSpPr>
        <p:spPr>
          <a:xfrm>
            <a:off x="8714949" y="2319020"/>
            <a:ext cx="2891591" cy="427321"/>
          </a:xfrm>
          <a:prstGeom prst="triangle">
            <a:avLst>
              <a:gd name="adj" fmla="val 49142"/>
            </a:avLst>
          </a:prstGeom>
          <a:gradFill>
            <a:gsLst>
              <a:gs pos="0">
                <a:srgbClr val="01548D"/>
              </a:gs>
              <a:gs pos="22000">
                <a:srgbClr val="0179CB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028" name="Picture 4" descr="Terminal icon - Free download on Iconfinde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187" y="4948070"/>
            <a:ext cx="737968" cy="7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, computer, ide, technology icon - Download on Iconfinde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4" y="3671458"/>
            <a:ext cx="740058" cy="74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: 圆角 74"/>
          <p:cNvSpPr/>
          <p:nvPr/>
        </p:nvSpPr>
        <p:spPr>
          <a:xfrm>
            <a:off x="4148128" y="3323865"/>
            <a:ext cx="1226347" cy="10876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</a:rPr>
              <a:t>文件</a:t>
            </a:r>
          </a:p>
        </p:txBody>
      </p:sp>
      <p:pic>
        <p:nvPicPr>
          <p:cNvPr id="1034" name="Picture 10" descr="Cpp file Icon - Download in Glyph Sty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28" y="3717875"/>
            <a:ext cx="624603" cy="62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矩形: 圆角 77"/>
          <p:cNvSpPr/>
          <p:nvPr/>
        </p:nvSpPr>
        <p:spPr>
          <a:xfrm>
            <a:off x="4180245" y="4581055"/>
            <a:ext cx="1226347" cy="10876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</a:rPr>
              <a:t>语法元素</a:t>
            </a:r>
          </a:p>
        </p:txBody>
      </p:sp>
      <p:pic>
        <p:nvPicPr>
          <p:cNvPr id="1040" name="Picture 16" descr="Function Icon #405988 - Free Icons Librar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35" y="4964381"/>
            <a:ext cx="703945" cy="70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de map icon Royalty Free Vector Image - VectorStock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6" t="8190" r="16284" b="14260"/>
          <a:stretch>
            <a:fillRect/>
          </a:stretch>
        </p:blipFill>
        <p:spPr bwMode="auto">
          <a:xfrm>
            <a:off x="9204975" y="3227726"/>
            <a:ext cx="773418" cy="98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文本框 78"/>
          <p:cNvSpPr txBox="1"/>
          <p:nvPr/>
        </p:nvSpPr>
        <p:spPr>
          <a:xfrm>
            <a:off x="9945672" y="3237899"/>
            <a:ext cx="1332007" cy="8671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仓库级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代码地图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语法树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46" name="Picture 22" descr="Code - Free computer icon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868" y="4781903"/>
            <a:ext cx="867118" cy="86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文本框 79"/>
          <p:cNvSpPr txBox="1"/>
          <p:nvPr/>
        </p:nvSpPr>
        <p:spPr>
          <a:xfrm>
            <a:off x="10040599" y="4754873"/>
            <a:ext cx="1237080" cy="8671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代码框架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编程语言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工件统计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12682" y="5984049"/>
            <a:ext cx="565310" cy="577941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2</a:t>
            </a:r>
            <a:endParaRPr kumimoji="0" lang="zh-CN" altLang="en-US" sz="16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520512" y="5982491"/>
            <a:ext cx="565310" cy="577941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2400" b="1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3</a:t>
            </a:r>
            <a:endParaRPr kumimoji="0" lang="zh-CN" altLang="en-US" sz="16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28342" y="5982491"/>
            <a:ext cx="565310" cy="577941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4</a:t>
            </a:r>
            <a:endParaRPr kumimoji="0" lang="zh-CN" altLang="en-US" sz="16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84" name="Picture 2" descr="Data Repository Icon #374557 - Free Icons Library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337" y="6003915"/>
            <a:ext cx="565310" cy="5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直接连接符 85"/>
          <p:cNvCxnSpPr/>
          <p:nvPr/>
        </p:nvCxnSpPr>
        <p:spPr>
          <a:xfrm>
            <a:off x="6225180" y="5913137"/>
            <a:ext cx="0" cy="70824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6955070" y="5932304"/>
            <a:ext cx="636276" cy="417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静态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数据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矩形 1137"/>
          <p:cNvSpPr/>
          <p:nvPr/>
        </p:nvSpPr>
        <p:spPr>
          <a:xfrm>
            <a:off x="2594816" y="5803856"/>
            <a:ext cx="6579257" cy="819852"/>
          </a:xfrm>
          <a:custGeom>
            <a:avLst/>
            <a:gdLst>
              <a:gd name="connsiteX0" fmla="*/ 0 w 6579257"/>
              <a:gd name="connsiteY0" fmla="*/ 0 h 819852"/>
              <a:gd name="connsiteX1" fmla="*/ 526341 w 6579257"/>
              <a:gd name="connsiteY1" fmla="*/ 0 h 819852"/>
              <a:gd name="connsiteX2" fmla="*/ 1250059 w 6579257"/>
              <a:gd name="connsiteY2" fmla="*/ 0 h 819852"/>
              <a:gd name="connsiteX3" fmla="*/ 2039570 w 6579257"/>
              <a:gd name="connsiteY3" fmla="*/ 0 h 819852"/>
              <a:gd name="connsiteX4" fmla="*/ 2500118 w 6579257"/>
              <a:gd name="connsiteY4" fmla="*/ 0 h 819852"/>
              <a:gd name="connsiteX5" fmla="*/ 3092251 w 6579257"/>
              <a:gd name="connsiteY5" fmla="*/ 0 h 819852"/>
              <a:gd name="connsiteX6" fmla="*/ 3684384 w 6579257"/>
              <a:gd name="connsiteY6" fmla="*/ 0 h 819852"/>
              <a:gd name="connsiteX7" fmla="*/ 4408102 w 6579257"/>
              <a:gd name="connsiteY7" fmla="*/ 0 h 819852"/>
              <a:gd name="connsiteX8" fmla="*/ 5066028 w 6579257"/>
              <a:gd name="connsiteY8" fmla="*/ 0 h 819852"/>
              <a:gd name="connsiteX9" fmla="*/ 5658161 w 6579257"/>
              <a:gd name="connsiteY9" fmla="*/ 0 h 819852"/>
              <a:gd name="connsiteX10" fmla="*/ 6579257 w 6579257"/>
              <a:gd name="connsiteY10" fmla="*/ 0 h 819852"/>
              <a:gd name="connsiteX11" fmla="*/ 6579257 w 6579257"/>
              <a:gd name="connsiteY11" fmla="*/ 409926 h 819852"/>
              <a:gd name="connsiteX12" fmla="*/ 6579257 w 6579257"/>
              <a:gd name="connsiteY12" fmla="*/ 819852 h 819852"/>
              <a:gd name="connsiteX13" fmla="*/ 6118709 w 6579257"/>
              <a:gd name="connsiteY13" fmla="*/ 819852 h 819852"/>
              <a:gd name="connsiteX14" fmla="*/ 5526576 w 6579257"/>
              <a:gd name="connsiteY14" fmla="*/ 819852 h 819852"/>
              <a:gd name="connsiteX15" fmla="*/ 4737065 w 6579257"/>
              <a:gd name="connsiteY15" fmla="*/ 819852 h 819852"/>
              <a:gd name="connsiteX16" fmla="*/ 4013347 w 6579257"/>
              <a:gd name="connsiteY16" fmla="*/ 819852 h 819852"/>
              <a:gd name="connsiteX17" fmla="*/ 3289629 w 6579257"/>
              <a:gd name="connsiteY17" fmla="*/ 819852 h 819852"/>
              <a:gd name="connsiteX18" fmla="*/ 2500118 w 6579257"/>
              <a:gd name="connsiteY18" fmla="*/ 819852 h 819852"/>
              <a:gd name="connsiteX19" fmla="*/ 1973777 w 6579257"/>
              <a:gd name="connsiteY19" fmla="*/ 819852 h 819852"/>
              <a:gd name="connsiteX20" fmla="*/ 1381644 w 6579257"/>
              <a:gd name="connsiteY20" fmla="*/ 819852 h 819852"/>
              <a:gd name="connsiteX21" fmla="*/ 855303 w 6579257"/>
              <a:gd name="connsiteY21" fmla="*/ 819852 h 819852"/>
              <a:gd name="connsiteX22" fmla="*/ 0 w 6579257"/>
              <a:gd name="connsiteY22" fmla="*/ 819852 h 819852"/>
              <a:gd name="connsiteX23" fmla="*/ 0 w 6579257"/>
              <a:gd name="connsiteY23" fmla="*/ 434522 h 819852"/>
              <a:gd name="connsiteX24" fmla="*/ 0 w 6579257"/>
              <a:gd name="connsiteY24" fmla="*/ 0 h 81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79257" h="819852" fill="none" extrusionOk="0">
                <a:moveTo>
                  <a:pt x="0" y="0"/>
                </a:moveTo>
                <a:cubicBezTo>
                  <a:pt x="155703" y="9772"/>
                  <a:pt x="302405" y="-12339"/>
                  <a:pt x="526341" y="0"/>
                </a:cubicBezTo>
                <a:cubicBezTo>
                  <a:pt x="750277" y="12339"/>
                  <a:pt x="909082" y="-9459"/>
                  <a:pt x="1250059" y="0"/>
                </a:cubicBezTo>
                <a:cubicBezTo>
                  <a:pt x="1591036" y="9459"/>
                  <a:pt x="1836185" y="36585"/>
                  <a:pt x="2039570" y="0"/>
                </a:cubicBezTo>
                <a:cubicBezTo>
                  <a:pt x="2242955" y="-36585"/>
                  <a:pt x="2399834" y="-5477"/>
                  <a:pt x="2500118" y="0"/>
                </a:cubicBezTo>
                <a:cubicBezTo>
                  <a:pt x="2600402" y="5477"/>
                  <a:pt x="2950835" y="13948"/>
                  <a:pt x="3092251" y="0"/>
                </a:cubicBezTo>
                <a:cubicBezTo>
                  <a:pt x="3233667" y="-13948"/>
                  <a:pt x="3461202" y="-15159"/>
                  <a:pt x="3684384" y="0"/>
                </a:cubicBezTo>
                <a:cubicBezTo>
                  <a:pt x="3907566" y="15159"/>
                  <a:pt x="4148619" y="12395"/>
                  <a:pt x="4408102" y="0"/>
                </a:cubicBezTo>
                <a:cubicBezTo>
                  <a:pt x="4667585" y="-12395"/>
                  <a:pt x="4916448" y="-7321"/>
                  <a:pt x="5066028" y="0"/>
                </a:cubicBezTo>
                <a:cubicBezTo>
                  <a:pt x="5215608" y="7321"/>
                  <a:pt x="5416594" y="28298"/>
                  <a:pt x="5658161" y="0"/>
                </a:cubicBezTo>
                <a:cubicBezTo>
                  <a:pt x="5899728" y="-28298"/>
                  <a:pt x="6125737" y="-13912"/>
                  <a:pt x="6579257" y="0"/>
                </a:cubicBezTo>
                <a:cubicBezTo>
                  <a:pt x="6586351" y="112014"/>
                  <a:pt x="6595076" y="260280"/>
                  <a:pt x="6579257" y="409926"/>
                </a:cubicBezTo>
                <a:cubicBezTo>
                  <a:pt x="6563438" y="559572"/>
                  <a:pt x="6583703" y="685752"/>
                  <a:pt x="6579257" y="819852"/>
                </a:cubicBezTo>
                <a:cubicBezTo>
                  <a:pt x="6414056" y="840110"/>
                  <a:pt x="6228155" y="817438"/>
                  <a:pt x="6118709" y="819852"/>
                </a:cubicBezTo>
                <a:cubicBezTo>
                  <a:pt x="6009263" y="822266"/>
                  <a:pt x="5798848" y="793561"/>
                  <a:pt x="5526576" y="819852"/>
                </a:cubicBezTo>
                <a:cubicBezTo>
                  <a:pt x="5254304" y="846143"/>
                  <a:pt x="5024791" y="844627"/>
                  <a:pt x="4737065" y="819852"/>
                </a:cubicBezTo>
                <a:cubicBezTo>
                  <a:pt x="4449339" y="795077"/>
                  <a:pt x="4368991" y="833063"/>
                  <a:pt x="4013347" y="819852"/>
                </a:cubicBezTo>
                <a:cubicBezTo>
                  <a:pt x="3657703" y="806641"/>
                  <a:pt x="3566057" y="809134"/>
                  <a:pt x="3289629" y="819852"/>
                </a:cubicBezTo>
                <a:cubicBezTo>
                  <a:pt x="3013201" y="830570"/>
                  <a:pt x="2704543" y="828840"/>
                  <a:pt x="2500118" y="819852"/>
                </a:cubicBezTo>
                <a:cubicBezTo>
                  <a:pt x="2295693" y="810864"/>
                  <a:pt x="2159518" y="801372"/>
                  <a:pt x="1973777" y="819852"/>
                </a:cubicBezTo>
                <a:cubicBezTo>
                  <a:pt x="1788036" y="838332"/>
                  <a:pt x="1598859" y="811308"/>
                  <a:pt x="1381644" y="819852"/>
                </a:cubicBezTo>
                <a:cubicBezTo>
                  <a:pt x="1164429" y="828396"/>
                  <a:pt x="1038011" y="840664"/>
                  <a:pt x="855303" y="819852"/>
                </a:cubicBezTo>
                <a:cubicBezTo>
                  <a:pt x="672595" y="799040"/>
                  <a:pt x="399653" y="811917"/>
                  <a:pt x="0" y="819852"/>
                </a:cubicBezTo>
                <a:cubicBezTo>
                  <a:pt x="-5452" y="730843"/>
                  <a:pt x="-16280" y="521517"/>
                  <a:pt x="0" y="434522"/>
                </a:cubicBezTo>
                <a:cubicBezTo>
                  <a:pt x="16280" y="347527"/>
                  <a:pt x="4060" y="138065"/>
                  <a:pt x="0" y="0"/>
                </a:cubicBezTo>
                <a:close/>
              </a:path>
              <a:path w="6579257" h="819852" stroke="0" extrusionOk="0">
                <a:moveTo>
                  <a:pt x="0" y="0"/>
                </a:moveTo>
                <a:cubicBezTo>
                  <a:pt x="271351" y="-2776"/>
                  <a:pt x="496287" y="-32002"/>
                  <a:pt x="657926" y="0"/>
                </a:cubicBezTo>
                <a:cubicBezTo>
                  <a:pt x="819565" y="32002"/>
                  <a:pt x="1018763" y="-28288"/>
                  <a:pt x="1250059" y="0"/>
                </a:cubicBezTo>
                <a:cubicBezTo>
                  <a:pt x="1481355" y="28288"/>
                  <a:pt x="1672469" y="15945"/>
                  <a:pt x="2039570" y="0"/>
                </a:cubicBezTo>
                <a:cubicBezTo>
                  <a:pt x="2406671" y="-15945"/>
                  <a:pt x="2494549" y="-20960"/>
                  <a:pt x="2763288" y="0"/>
                </a:cubicBezTo>
                <a:cubicBezTo>
                  <a:pt x="3032027" y="20960"/>
                  <a:pt x="3080878" y="-1517"/>
                  <a:pt x="3223836" y="0"/>
                </a:cubicBezTo>
                <a:cubicBezTo>
                  <a:pt x="3366794" y="1517"/>
                  <a:pt x="3729842" y="8256"/>
                  <a:pt x="3881762" y="0"/>
                </a:cubicBezTo>
                <a:cubicBezTo>
                  <a:pt x="4033682" y="-8256"/>
                  <a:pt x="4332669" y="-14948"/>
                  <a:pt x="4539687" y="0"/>
                </a:cubicBezTo>
                <a:cubicBezTo>
                  <a:pt x="4746706" y="14948"/>
                  <a:pt x="4921877" y="28242"/>
                  <a:pt x="5263406" y="0"/>
                </a:cubicBezTo>
                <a:cubicBezTo>
                  <a:pt x="5604935" y="-28242"/>
                  <a:pt x="6047126" y="-5226"/>
                  <a:pt x="6579257" y="0"/>
                </a:cubicBezTo>
                <a:cubicBezTo>
                  <a:pt x="6594008" y="187386"/>
                  <a:pt x="6572169" y="314359"/>
                  <a:pt x="6579257" y="409926"/>
                </a:cubicBezTo>
                <a:cubicBezTo>
                  <a:pt x="6586345" y="505493"/>
                  <a:pt x="6585931" y="669987"/>
                  <a:pt x="6579257" y="819852"/>
                </a:cubicBezTo>
                <a:cubicBezTo>
                  <a:pt x="6319138" y="801088"/>
                  <a:pt x="6091534" y="808912"/>
                  <a:pt x="5921331" y="819852"/>
                </a:cubicBezTo>
                <a:cubicBezTo>
                  <a:pt x="5751128" y="830792"/>
                  <a:pt x="5509010" y="825444"/>
                  <a:pt x="5197613" y="819852"/>
                </a:cubicBezTo>
                <a:cubicBezTo>
                  <a:pt x="4886216" y="814260"/>
                  <a:pt x="4807235" y="792293"/>
                  <a:pt x="4605480" y="819852"/>
                </a:cubicBezTo>
                <a:cubicBezTo>
                  <a:pt x="4403725" y="847411"/>
                  <a:pt x="4072289" y="827971"/>
                  <a:pt x="3815969" y="819852"/>
                </a:cubicBezTo>
                <a:cubicBezTo>
                  <a:pt x="3559649" y="811733"/>
                  <a:pt x="3482192" y="822188"/>
                  <a:pt x="3289629" y="819852"/>
                </a:cubicBezTo>
                <a:cubicBezTo>
                  <a:pt x="3097066" y="817516"/>
                  <a:pt x="2811158" y="816058"/>
                  <a:pt x="2565910" y="819852"/>
                </a:cubicBezTo>
                <a:cubicBezTo>
                  <a:pt x="2320662" y="823646"/>
                  <a:pt x="2257126" y="825181"/>
                  <a:pt x="1973777" y="819852"/>
                </a:cubicBezTo>
                <a:cubicBezTo>
                  <a:pt x="1690428" y="814523"/>
                  <a:pt x="1682158" y="808779"/>
                  <a:pt x="1447437" y="819852"/>
                </a:cubicBezTo>
                <a:cubicBezTo>
                  <a:pt x="1212716" y="830925"/>
                  <a:pt x="1021616" y="799532"/>
                  <a:pt x="855303" y="819852"/>
                </a:cubicBezTo>
                <a:cubicBezTo>
                  <a:pt x="688990" y="840172"/>
                  <a:pt x="235483" y="796185"/>
                  <a:pt x="0" y="819852"/>
                </a:cubicBezTo>
                <a:cubicBezTo>
                  <a:pt x="17650" y="715063"/>
                  <a:pt x="-5050" y="527872"/>
                  <a:pt x="0" y="426323"/>
                </a:cubicBezTo>
                <a:cubicBezTo>
                  <a:pt x="5050" y="324774"/>
                  <a:pt x="-17666" y="119821"/>
                  <a:pt x="0" y="0"/>
                </a:cubicBezTo>
                <a:close/>
              </a:path>
            </a:pathLst>
          </a:custGeom>
          <a:ln w="19050">
            <a:solidFill>
              <a:srgbClr val="002060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21" name="左大括号 1120"/>
          <p:cNvSpPr/>
          <p:nvPr/>
        </p:nvSpPr>
        <p:spPr>
          <a:xfrm>
            <a:off x="4223050" y="3224936"/>
            <a:ext cx="1047804" cy="883826"/>
          </a:xfrm>
          <a:prstGeom prst="leftBrace">
            <a:avLst>
              <a:gd name="adj1" fmla="val 0"/>
              <a:gd name="adj2" fmla="val 8989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3" name="梯形 1052"/>
          <p:cNvSpPr/>
          <p:nvPr/>
        </p:nvSpPr>
        <p:spPr>
          <a:xfrm rot="5400000">
            <a:off x="3805637" y="3712941"/>
            <a:ext cx="960440" cy="579776"/>
          </a:xfrm>
          <a:prstGeom prst="trapezoid">
            <a:avLst>
              <a:gd name="adj" fmla="val 36286"/>
            </a:avLst>
          </a:prstGeom>
          <a:solidFill>
            <a:srgbClr val="0179CB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vert="vert270"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1345" y="234292"/>
            <a:ext cx="10385425" cy="66167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核心算法</a:t>
            </a:r>
            <a:r>
              <a:rPr lang="en-US" altLang="zh-CN" sz="3200" dirty="0"/>
              <a:t>for</a:t>
            </a:r>
            <a:r>
              <a:rPr lang="zh-CN" altLang="en-US" sz="3200" dirty="0"/>
              <a:t>申请书</a:t>
            </a: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11" y="46618"/>
            <a:ext cx="849344" cy="849344"/>
          </a:xfrm>
          <a:prstGeom prst="rect">
            <a:avLst/>
          </a:prstGeom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/>
          <a:stretch>
            <a:fillRect/>
          </a:stretch>
        </p:blipFill>
        <p:spPr bwMode="auto">
          <a:xfrm>
            <a:off x="2851899" y="630730"/>
            <a:ext cx="118001" cy="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矩形 109"/>
          <p:cNvSpPr/>
          <p:nvPr/>
        </p:nvSpPr>
        <p:spPr>
          <a:xfrm>
            <a:off x="2521930" y="4483675"/>
            <a:ext cx="874717" cy="961075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ln>
            <a:solidFill>
              <a:schemeClr val="accent3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517997" y="3399659"/>
            <a:ext cx="874717" cy="961075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ln>
            <a:solidFill>
              <a:schemeClr val="accent3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512419" y="2302291"/>
            <a:ext cx="874717" cy="961075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ln>
            <a:solidFill>
              <a:schemeClr val="accent3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8696615" y="2461811"/>
            <a:ext cx="4363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38" descr="Category, chart, flowchart, mindmap icon - Download on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91" y="4871604"/>
            <a:ext cx="540436" cy="54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矩形: 圆角 114"/>
          <p:cNvSpPr/>
          <p:nvPr/>
        </p:nvSpPr>
        <p:spPr>
          <a:xfrm>
            <a:off x="1342394" y="2396445"/>
            <a:ext cx="828703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代码快照</a:t>
            </a:r>
            <a:endParaRPr lang="en-US" altLang="zh-CN" sz="12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116" name="矩形: 圆角 115"/>
          <p:cNvSpPr/>
          <p:nvPr/>
        </p:nvSpPr>
        <p:spPr>
          <a:xfrm>
            <a:off x="1366914" y="4473216"/>
            <a:ext cx="828703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工件统计</a:t>
            </a:r>
            <a:endParaRPr lang="en-US" altLang="zh-CN" sz="12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117" name="矩形: 圆角 116"/>
          <p:cNvSpPr/>
          <p:nvPr/>
        </p:nvSpPr>
        <p:spPr>
          <a:xfrm>
            <a:off x="1354593" y="3470771"/>
            <a:ext cx="828703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终端统计</a:t>
            </a:r>
            <a:endParaRPr lang="en-US" altLang="zh-CN" sz="12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pic>
        <p:nvPicPr>
          <p:cNvPr id="118" name="图形 117" descr="照相机 纯色填充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1011" y="2760872"/>
            <a:ext cx="491614" cy="491614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2618741" y="4475779"/>
            <a:ext cx="748923" cy="4308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1100" b="1" dirty="0"/>
              <a:t>开发区域</a:t>
            </a:r>
            <a:endParaRPr lang="en-US" altLang="zh-CN" sz="1100" b="1" dirty="0"/>
          </a:p>
          <a:p>
            <a:pPr algn="ctr"/>
            <a:r>
              <a:rPr lang="zh-CN" altLang="en-US" sz="1100" b="1" dirty="0"/>
              <a:t>摘要</a:t>
            </a:r>
          </a:p>
        </p:txBody>
      </p:sp>
      <p:pic>
        <p:nvPicPr>
          <p:cNvPr id="120" name="Picture 44" descr="Terminal - Free computer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93" y="3767640"/>
            <a:ext cx="562932" cy="56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文本框 120"/>
          <p:cNvSpPr txBox="1"/>
          <p:nvPr/>
        </p:nvSpPr>
        <p:spPr>
          <a:xfrm>
            <a:off x="2587053" y="3407589"/>
            <a:ext cx="748924" cy="4308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1100" b="1" dirty="0"/>
              <a:t>执行构建</a:t>
            </a:r>
            <a:endParaRPr lang="en-US" altLang="zh-CN" sz="1100" b="1" dirty="0"/>
          </a:p>
          <a:p>
            <a:pPr algn="ctr"/>
            <a:r>
              <a:rPr lang="zh-CN" altLang="en-US" sz="1100" b="1" dirty="0"/>
              <a:t>摘要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2575910" y="2338332"/>
            <a:ext cx="748923" cy="4308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1100" b="1" dirty="0"/>
              <a:t>代码变更</a:t>
            </a:r>
            <a:endParaRPr lang="en-US" altLang="zh-CN" sz="1100" b="1" dirty="0"/>
          </a:p>
          <a:p>
            <a:pPr algn="ctr"/>
            <a:r>
              <a:rPr lang="zh-CN" altLang="en-US" sz="1100" b="1" dirty="0"/>
              <a:t>摘要</a:t>
            </a:r>
          </a:p>
        </p:txBody>
      </p:sp>
      <p:pic>
        <p:nvPicPr>
          <p:cNvPr id="123" name="Picture 46" descr="OpenAI Logo PNG Images with Transparent Backgrou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79" y="2817609"/>
            <a:ext cx="348447" cy="3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本框 123"/>
          <p:cNvSpPr txBox="1"/>
          <p:nvPr/>
        </p:nvSpPr>
        <p:spPr>
          <a:xfrm>
            <a:off x="1666167" y="2716446"/>
            <a:ext cx="742511" cy="6001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>
                <a:solidFill>
                  <a:schemeClr val="tx2"/>
                </a:solidFill>
              </a:rPr>
              <a:t>Context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+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LLM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pic>
        <p:nvPicPr>
          <p:cNvPr id="125" name="Picture 46" descr="OpenAI Logo PNG Images with Transparent Backgrou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445" y="3897261"/>
            <a:ext cx="348447" cy="3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文本框 125"/>
          <p:cNvSpPr txBox="1"/>
          <p:nvPr/>
        </p:nvSpPr>
        <p:spPr>
          <a:xfrm>
            <a:off x="1659833" y="3796098"/>
            <a:ext cx="742511" cy="6001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>
                <a:solidFill>
                  <a:schemeClr val="tx2"/>
                </a:solidFill>
              </a:rPr>
              <a:t>Context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+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LLM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736726" y="4835986"/>
            <a:ext cx="838691" cy="6001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>
                <a:solidFill>
                  <a:schemeClr val="tx2"/>
                </a:solidFill>
              </a:rPr>
              <a:t>Node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+</a:t>
            </a:r>
          </a:p>
          <a:p>
            <a:r>
              <a:rPr lang="en-US" altLang="zh-CN" sz="1100" b="1" dirty="0" err="1">
                <a:solidFill>
                  <a:schemeClr val="tx2"/>
                </a:solidFill>
              </a:rPr>
              <a:t>Webview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pic>
        <p:nvPicPr>
          <p:cNvPr id="1024" name="Picture 48" descr="Html Justicon Flat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06" y="4955071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直接箭头连接符 1024"/>
          <p:cNvCxnSpPr/>
          <p:nvPr/>
        </p:nvCxnSpPr>
        <p:spPr>
          <a:xfrm>
            <a:off x="2208583" y="2538890"/>
            <a:ext cx="192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箭头连接符 1026"/>
          <p:cNvCxnSpPr/>
          <p:nvPr/>
        </p:nvCxnSpPr>
        <p:spPr>
          <a:xfrm>
            <a:off x="2208583" y="3643960"/>
            <a:ext cx="192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箭头连接符 1027"/>
          <p:cNvCxnSpPr/>
          <p:nvPr/>
        </p:nvCxnSpPr>
        <p:spPr>
          <a:xfrm>
            <a:off x="2219729" y="4652495"/>
            <a:ext cx="192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6" descr="OpenAI Logo PNG Images with Transparent Backgrou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573" y="4828921"/>
            <a:ext cx="348447" cy="3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48" descr="Html Justicon Flat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767" y="4820194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图形 1030" descr="数据库 纯色填充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01857" y="4761551"/>
            <a:ext cx="504222" cy="504222"/>
          </a:xfrm>
          <a:prstGeom prst="rect">
            <a:avLst/>
          </a:prstGeom>
        </p:spPr>
      </p:pic>
      <p:sp>
        <p:nvSpPr>
          <p:cNvPr id="1032" name="文本框 1031"/>
          <p:cNvSpPr txBox="1"/>
          <p:nvPr/>
        </p:nvSpPr>
        <p:spPr>
          <a:xfrm>
            <a:off x="8457298" y="5251547"/>
            <a:ext cx="712054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 err="1">
                <a:solidFill>
                  <a:schemeClr val="tx2"/>
                </a:solidFill>
              </a:rPr>
              <a:t>UserDB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1033" name="文本框 1032"/>
          <p:cNvSpPr txBox="1"/>
          <p:nvPr/>
        </p:nvSpPr>
        <p:spPr>
          <a:xfrm>
            <a:off x="9314456" y="5253772"/>
            <a:ext cx="482824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>
                <a:solidFill>
                  <a:schemeClr val="tx2"/>
                </a:solidFill>
              </a:rPr>
              <a:t>LLM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1034" name="文本框 1033"/>
          <p:cNvSpPr txBox="1"/>
          <p:nvPr/>
        </p:nvSpPr>
        <p:spPr>
          <a:xfrm>
            <a:off x="9860208" y="5254071"/>
            <a:ext cx="838691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 err="1">
                <a:solidFill>
                  <a:schemeClr val="tx2"/>
                </a:solidFill>
              </a:rPr>
              <a:t>Webview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1035" name="矩形 1034"/>
          <p:cNvSpPr/>
          <p:nvPr/>
        </p:nvSpPr>
        <p:spPr>
          <a:xfrm>
            <a:off x="8548524" y="2333069"/>
            <a:ext cx="2038470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8547492" y="2935108"/>
            <a:ext cx="2038470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37" name="矩形 1036"/>
          <p:cNvSpPr/>
          <p:nvPr/>
        </p:nvSpPr>
        <p:spPr>
          <a:xfrm>
            <a:off x="8547492" y="3539146"/>
            <a:ext cx="2038470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38" name="矩形 1037"/>
          <p:cNvSpPr/>
          <p:nvPr/>
        </p:nvSpPr>
        <p:spPr>
          <a:xfrm>
            <a:off x="8554874" y="4132777"/>
            <a:ext cx="2038470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39" name="矩形 1038"/>
          <p:cNvSpPr/>
          <p:nvPr/>
        </p:nvSpPr>
        <p:spPr>
          <a:xfrm>
            <a:off x="8540896" y="2397038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基础信息</a:t>
            </a:r>
          </a:p>
        </p:txBody>
      </p:sp>
      <p:sp>
        <p:nvSpPr>
          <p:cNvPr id="1040" name="矩形 1039"/>
          <p:cNvSpPr/>
          <p:nvPr/>
        </p:nvSpPr>
        <p:spPr>
          <a:xfrm>
            <a:off x="8540896" y="2995874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1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技术</a:t>
            </a: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能力</a:t>
            </a:r>
          </a:p>
        </p:txBody>
      </p:sp>
      <p:sp>
        <p:nvSpPr>
          <p:cNvPr id="1041" name="矩形 1040"/>
          <p:cNvSpPr/>
          <p:nvPr/>
        </p:nvSpPr>
        <p:spPr>
          <a:xfrm>
            <a:off x="8540896" y="3598435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工作习惯</a:t>
            </a:r>
          </a:p>
        </p:txBody>
      </p:sp>
      <p:sp>
        <p:nvSpPr>
          <p:cNvPr id="1042" name="矩形 1041"/>
          <p:cNvSpPr/>
          <p:nvPr/>
        </p:nvSpPr>
        <p:spPr>
          <a:xfrm>
            <a:off x="8547246" y="4198742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学习能力</a:t>
            </a:r>
          </a:p>
        </p:txBody>
      </p:sp>
      <p:pic>
        <p:nvPicPr>
          <p:cNvPr id="1043" name="图形 1042" descr="关闭 纯色填充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24173" y="4887803"/>
            <a:ext cx="233959" cy="233959"/>
          </a:xfrm>
          <a:prstGeom prst="rect">
            <a:avLst/>
          </a:prstGeom>
        </p:spPr>
      </p:pic>
      <p:pic>
        <p:nvPicPr>
          <p:cNvPr id="1044" name="图形 1043" descr="关闭 纯色填充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98452" y="4893680"/>
            <a:ext cx="233959" cy="233959"/>
          </a:xfrm>
          <a:prstGeom prst="rect">
            <a:avLst/>
          </a:prstGeom>
        </p:spPr>
      </p:pic>
      <p:sp>
        <p:nvSpPr>
          <p:cNvPr id="1045" name="文本框 1044"/>
          <p:cNvSpPr txBox="1"/>
          <p:nvPr/>
        </p:nvSpPr>
        <p:spPr>
          <a:xfrm>
            <a:off x="9117467" y="2386722"/>
            <a:ext cx="1485481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常用编程语言、技术栈、行为模式占比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046" name="文本框 1045"/>
          <p:cNvSpPr txBox="1"/>
          <p:nvPr/>
        </p:nvSpPr>
        <p:spPr>
          <a:xfrm>
            <a:off x="9098497" y="4190873"/>
            <a:ext cx="1485481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新</a:t>
            </a:r>
            <a:r>
              <a:rPr lang="en-US" altLang="zh-CN" sz="1100" dirty="0">
                <a:solidFill>
                  <a:schemeClr val="tx2"/>
                </a:solidFill>
              </a:rPr>
              <a:t>Repo</a:t>
            </a:r>
            <a:r>
              <a:rPr lang="zh-CN" altLang="en-US" sz="1100" dirty="0">
                <a:solidFill>
                  <a:schemeClr val="tx2"/>
                </a:solidFill>
              </a:rPr>
              <a:t>探索效率、新技术栈尝试频率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047" name="文本框 1046"/>
          <p:cNvSpPr txBox="1"/>
          <p:nvPr/>
        </p:nvSpPr>
        <p:spPr>
          <a:xfrm>
            <a:off x="9117468" y="3579721"/>
            <a:ext cx="1485481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活跃时间、提交粒度、插件生态、注释率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048" name="文本框 1047"/>
          <p:cNvSpPr txBox="1"/>
          <p:nvPr/>
        </p:nvSpPr>
        <p:spPr>
          <a:xfrm>
            <a:off x="9117468" y="3010326"/>
            <a:ext cx="1485481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项目复杂度、</a:t>
            </a:r>
            <a:r>
              <a:rPr lang="en-US" altLang="zh-CN" sz="1100" dirty="0">
                <a:solidFill>
                  <a:schemeClr val="tx2"/>
                </a:solidFill>
              </a:rPr>
              <a:t>AI</a:t>
            </a:r>
            <a:r>
              <a:rPr lang="zh-CN" altLang="en-US" sz="1100" dirty="0">
                <a:solidFill>
                  <a:schemeClr val="tx2"/>
                </a:solidFill>
              </a:rPr>
              <a:t>依赖度、代码生产力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049" name="矩形 1048"/>
          <p:cNvSpPr/>
          <p:nvPr/>
        </p:nvSpPr>
        <p:spPr>
          <a:xfrm>
            <a:off x="8457298" y="1844877"/>
            <a:ext cx="2205624" cy="36979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开发者画像</a:t>
            </a:r>
          </a:p>
        </p:txBody>
      </p:sp>
      <p:sp>
        <p:nvSpPr>
          <p:cNvPr id="1050" name="矩形 1049"/>
          <p:cNvSpPr/>
          <p:nvPr/>
        </p:nvSpPr>
        <p:spPr>
          <a:xfrm>
            <a:off x="1279465" y="1844877"/>
            <a:ext cx="2243109" cy="369796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超维上下文压缩</a:t>
            </a:r>
          </a:p>
        </p:txBody>
      </p:sp>
      <p:sp>
        <p:nvSpPr>
          <p:cNvPr id="1051" name="矩形: 圆角 1050"/>
          <p:cNvSpPr/>
          <p:nvPr/>
        </p:nvSpPr>
        <p:spPr>
          <a:xfrm>
            <a:off x="5853395" y="3369792"/>
            <a:ext cx="1705857" cy="1188000"/>
          </a:xfrm>
          <a:prstGeom prst="roundRect">
            <a:avLst>
              <a:gd name="adj" fmla="val 6867"/>
            </a:avLst>
          </a:prstGeom>
          <a:noFill/>
          <a:ln>
            <a:solidFill>
              <a:srgbClr val="003F7F"/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052" name="图片 10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7729" y="3730402"/>
            <a:ext cx="509175" cy="466561"/>
          </a:xfrm>
          <a:prstGeom prst="rect">
            <a:avLst/>
          </a:prstGeom>
        </p:spPr>
      </p:pic>
      <p:sp>
        <p:nvSpPr>
          <p:cNvPr id="1055" name="文本框 1054"/>
          <p:cNvSpPr txBox="1"/>
          <p:nvPr/>
        </p:nvSpPr>
        <p:spPr>
          <a:xfrm>
            <a:off x="3935152" y="3879718"/>
            <a:ext cx="706358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Encoder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056" name="直接箭头连接符 1055"/>
          <p:cNvCxnSpPr/>
          <p:nvPr/>
        </p:nvCxnSpPr>
        <p:spPr>
          <a:xfrm flipV="1">
            <a:off x="5715981" y="3976421"/>
            <a:ext cx="136386" cy="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箭头连接符 1056"/>
          <p:cNvCxnSpPr>
            <a:stCxn id="1051" idx="3"/>
            <a:endCxn id="1072" idx="1"/>
          </p:cNvCxnSpPr>
          <p:nvPr/>
        </p:nvCxnSpPr>
        <p:spPr>
          <a:xfrm flipV="1">
            <a:off x="7559252" y="3959184"/>
            <a:ext cx="116819" cy="4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文本框 1058"/>
          <p:cNvSpPr txBox="1"/>
          <p:nvPr/>
        </p:nvSpPr>
        <p:spPr>
          <a:xfrm>
            <a:off x="5903612" y="3389444"/>
            <a:ext cx="1430648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Learnable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1400" b="1" dirty="0" err="1">
                <a:solidFill>
                  <a:schemeClr val="tx2">
                    <a:lumMod val="50000"/>
                  </a:schemeClr>
                </a:solidFill>
              </a:rPr>
              <a:t>CfC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1060" name="Picture 6" descr="python™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7"/>
          <a:stretch>
            <a:fillRect/>
          </a:stretch>
        </p:blipFill>
        <p:spPr bwMode="auto">
          <a:xfrm>
            <a:off x="3848887" y="5177820"/>
            <a:ext cx="297540" cy="36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文本框 1060"/>
          <p:cNvSpPr txBox="1"/>
          <p:nvPr/>
        </p:nvSpPr>
        <p:spPr>
          <a:xfrm>
            <a:off x="4071663" y="5219472"/>
            <a:ext cx="85472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000" dirty="0">
                <a:solidFill>
                  <a:schemeClr val="tx2">
                    <a:lumMod val="50000"/>
                  </a:schemeClr>
                </a:solidFill>
              </a:rPr>
              <a:t>Py-module</a:t>
            </a:r>
            <a:endParaRPr lang="zh-CN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62" name="直接连接符 1061"/>
          <p:cNvCxnSpPr/>
          <p:nvPr/>
        </p:nvCxnSpPr>
        <p:spPr>
          <a:xfrm flipH="1" flipV="1">
            <a:off x="3782092" y="3144882"/>
            <a:ext cx="177116" cy="35908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65" name="图形 1064" descr="火 纯色填充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50315" y="3388398"/>
            <a:ext cx="260164" cy="260164"/>
          </a:xfrm>
          <a:prstGeom prst="rect">
            <a:avLst/>
          </a:prstGeom>
        </p:spPr>
      </p:pic>
      <p:sp>
        <p:nvSpPr>
          <p:cNvPr id="1067" name="文本框 1066"/>
          <p:cNvSpPr txBox="1"/>
          <p:nvPr/>
        </p:nvSpPr>
        <p:spPr>
          <a:xfrm>
            <a:off x="3689182" y="2318261"/>
            <a:ext cx="86551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编程超维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向量空间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068" name="Picture 24" descr="线路图标_马术舞步线路图标_微信公众号文章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t="4894" r="3059" b="5133"/>
          <a:stretch>
            <a:fillRect/>
          </a:stretch>
        </p:blipFill>
        <p:spPr bwMode="auto">
          <a:xfrm>
            <a:off x="4404323" y="2691374"/>
            <a:ext cx="565400" cy="43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32" descr="Logo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8"/>
          <a:stretch>
            <a:fillRect/>
          </a:stretch>
        </p:blipFill>
        <p:spPr bwMode="auto">
          <a:xfrm>
            <a:off x="6060403" y="3650456"/>
            <a:ext cx="1319994" cy="8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36" descr="Mastering TensorFlow Tensors in 5 Easy Steps | by Orhan G. Yalçın ...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144" y="2787772"/>
            <a:ext cx="1130006" cy="56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图片 1071"/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E89A4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676071" y="3725903"/>
            <a:ext cx="509175" cy="466561"/>
          </a:xfrm>
          <a:prstGeom prst="rect">
            <a:avLst/>
          </a:prstGeom>
        </p:spPr>
      </p:pic>
      <p:sp>
        <p:nvSpPr>
          <p:cNvPr id="1073" name="矩形 1072"/>
          <p:cNvSpPr/>
          <p:nvPr/>
        </p:nvSpPr>
        <p:spPr>
          <a:xfrm>
            <a:off x="3728451" y="1852123"/>
            <a:ext cx="4515000" cy="369072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超维意图预测</a:t>
            </a:r>
          </a:p>
        </p:txBody>
      </p:sp>
      <p:sp>
        <p:nvSpPr>
          <p:cNvPr id="1074" name="矩形 1073"/>
          <p:cNvSpPr/>
          <p:nvPr/>
        </p:nvSpPr>
        <p:spPr>
          <a:xfrm>
            <a:off x="5951020" y="4641541"/>
            <a:ext cx="1774777" cy="719699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Inter" panose="020B0502030000000004" pitchFamily="34" charset="0"/>
              </a:rPr>
              <a:t>强化学习</a:t>
            </a:r>
            <a:endParaRPr lang="en-US" altLang="zh-CN" sz="1200" i="0" dirty="0">
              <a:solidFill>
                <a:schemeClr val="accent3">
                  <a:lumMod val="75000"/>
                </a:schemeClr>
              </a:solidFill>
              <a:effectLst/>
              <a:latin typeface="Inter" panose="020B0502030000000004" pitchFamily="34" charset="0"/>
            </a:endParaRPr>
          </a:p>
        </p:txBody>
      </p:sp>
      <p:pic>
        <p:nvPicPr>
          <p:cNvPr id="1088" name="图形 1087" descr="箭头: 顺时针弯曲 纯色填充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1384430" flipH="1">
            <a:off x="7859928" y="4233696"/>
            <a:ext cx="406777" cy="884346"/>
          </a:xfrm>
          <a:prstGeom prst="rect">
            <a:avLst/>
          </a:prstGeom>
        </p:spPr>
      </p:pic>
      <p:sp>
        <p:nvSpPr>
          <p:cNvPr id="1089" name="标题 4"/>
          <p:cNvSpPr txBox="1"/>
          <p:nvPr/>
        </p:nvSpPr>
        <p:spPr bwMode="auto">
          <a:xfrm>
            <a:off x="131345" y="233853"/>
            <a:ext cx="10385425" cy="6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marR="0" lvl="0" algn="l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>
                <a:solidFill>
                  <a:srgbClr val="005FB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200"/>
              <a:t>核心算法</a:t>
            </a:r>
            <a:r>
              <a:rPr lang="en-US" altLang="zh-CN" sz="3200"/>
              <a:t>for</a:t>
            </a:r>
            <a:r>
              <a:rPr lang="zh-CN" altLang="en-US" sz="3200"/>
              <a:t>申请书</a:t>
            </a:r>
            <a:endParaRPr lang="zh-CN" altLang="en-US" sz="3200" dirty="0"/>
          </a:p>
        </p:txBody>
      </p:sp>
      <p:sp>
        <p:nvSpPr>
          <p:cNvPr id="1091" name="文本框 1090"/>
          <p:cNvSpPr txBox="1"/>
          <p:nvPr/>
        </p:nvSpPr>
        <p:spPr>
          <a:xfrm>
            <a:off x="7438545" y="5002021"/>
            <a:ext cx="1012408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grad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92" name="矩形 1091"/>
          <p:cNvSpPr/>
          <p:nvPr/>
        </p:nvSpPr>
        <p:spPr>
          <a:xfrm>
            <a:off x="6053885" y="4907101"/>
            <a:ext cx="679405" cy="408492"/>
          </a:xfrm>
          <a:prstGeom prst="rect">
            <a:avLst/>
          </a:prstGeom>
          <a:solidFill>
            <a:srgbClr val="0179CB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050" i="0" dirty="0">
                <a:solidFill>
                  <a:srgbClr val="F8FAFF"/>
                </a:solidFill>
                <a:effectLst/>
                <a:latin typeface="Inter" panose="020B0502030000000004" pitchFamily="34" charset="0"/>
              </a:rPr>
              <a:t>GRPO</a:t>
            </a:r>
            <a:r>
              <a:rPr lang="zh-CN" altLang="en-US" sz="1050" i="0" dirty="0">
                <a:solidFill>
                  <a:srgbClr val="F8FAFF"/>
                </a:solidFill>
                <a:effectLst/>
                <a:latin typeface="Inter" panose="020B0502030000000004" pitchFamily="34" charset="0"/>
              </a:rPr>
              <a:t>算法</a:t>
            </a:r>
            <a:endParaRPr lang="en-US" altLang="zh-CN" sz="1050" i="0" dirty="0">
              <a:solidFill>
                <a:srgbClr val="F8FAFF"/>
              </a:solidFill>
              <a:effectLst/>
              <a:latin typeface="Inter" panose="020B0502030000000004" pitchFamily="34" charset="0"/>
            </a:endParaRPr>
          </a:p>
        </p:txBody>
      </p:sp>
      <p:sp>
        <p:nvSpPr>
          <p:cNvPr id="1093" name="矩形 1092"/>
          <p:cNvSpPr/>
          <p:nvPr/>
        </p:nvSpPr>
        <p:spPr>
          <a:xfrm>
            <a:off x="6804228" y="4907101"/>
            <a:ext cx="871844" cy="408492"/>
          </a:xfrm>
          <a:prstGeom prst="rect">
            <a:avLst/>
          </a:prstGeom>
          <a:solidFill>
            <a:srgbClr val="0179CB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050" i="0" dirty="0">
                <a:solidFill>
                  <a:srgbClr val="F8FAFF"/>
                </a:solidFill>
                <a:effectLst/>
                <a:latin typeface="Inter" panose="020B0502030000000004" pitchFamily="34" charset="0"/>
              </a:rPr>
              <a:t>联合</a:t>
            </a:r>
            <a:endParaRPr lang="en-US" altLang="zh-CN" sz="1050" i="0" dirty="0">
              <a:solidFill>
                <a:srgbClr val="F8FAFF"/>
              </a:solidFill>
              <a:effectLst/>
              <a:latin typeface="Inter" panose="020B0502030000000004" pitchFamily="34" charset="0"/>
            </a:endParaRPr>
          </a:p>
          <a:p>
            <a:pPr algn="ctr"/>
            <a:r>
              <a:rPr lang="zh-CN" altLang="en-US" sz="1050" i="0" dirty="0">
                <a:solidFill>
                  <a:srgbClr val="F8FAFF"/>
                </a:solidFill>
                <a:effectLst/>
                <a:latin typeface="Inter" panose="020B0502030000000004" pitchFamily="34" charset="0"/>
              </a:rPr>
              <a:t>奖励函数</a:t>
            </a:r>
            <a:endParaRPr lang="en-US" altLang="zh-CN" sz="1050" i="0" dirty="0">
              <a:solidFill>
                <a:srgbClr val="F8FAFF"/>
              </a:solidFill>
              <a:effectLst/>
              <a:latin typeface="Inter" panose="020B0502030000000004" pitchFamily="34" charset="0"/>
            </a:endParaRPr>
          </a:p>
        </p:txBody>
      </p:sp>
      <p:sp>
        <p:nvSpPr>
          <p:cNvPr id="1094" name="矩形 1093"/>
          <p:cNvSpPr/>
          <p:nvPr/>
        </p:nvSpPr>
        <p:spPr>
          <a:xfrm>
            <a:off x="2786604" y="5933062"/>
            <a:ext cx="5030586" cy="612484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95" name="矩形 1094"/>
          <p:cNvSpPr/>
          <p:nvPr/>
        </p:nvSpPr>
        <p:spPr>
          <a:xfrm>
            <a:off x="2911119" y="6008161"/>
            <a:ext cx="462346" cy="460430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0</a:t>
            </a:r>
            <a:endParaRPr kumimoji="0" lang="zh-CN" altLang="en-US" sz="14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96" name="矩形 1095"/>
          <p:cNvSpPr/>
          <p:nvPr/>
        </p:nvSpPr>
        <p:spPr>
          <a:xfrm>
            <a:off x="3501175" y="6002417"/>
            <a:ext cx="462347" cy="472677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2000" b="1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1</a:t>
            </a:r>
            <a:endParaRPr kumimoji="0" lang="zh-CN" altLang="en-US" sz="14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97" name="文本框 1096"/>
          <p:cNvSpPr txBox="1"/>
          <p:nvPr/>
        </p:nvSpPr>
        <p:spPr>
          <a:xfrm>
            <a:off x="5721604" y="6145436"/>
            <a:ext cx="43152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8" name="文本框 1097"/>
          <p:cNvSpPr txBox="1"/>
          <p:nvPr/>
        </p:nvSpPr>
        <p:spPr>
          <a:xfrm>
            <a:off x="7833164" y="5919929"/>
            <a:ext cx="1424968" cy="6639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IDE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上下文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</a:p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数据底座</a:t>
            </a:r>
          </a:p>
        </p:txBody>
      </p:sp>
      <p:sp>
        <p:nvSpPr>
          <p:cNvPr id="1099" name="矩形 1098"/>
          <p:cNvSpPr/>
          <p:nvPr/>
        </p:nvSpPr>
        <p:spPr>
          <a:xfrm>
            <a:off x="4089449" y="6005478"/>
            <a:ext cx="462347" cy="472677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2</a:t>
            </a:r>
            <a:endParaRPr kumimoji="0" lang="zh-CN" altLang="en-US" sz="14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00" name="矩形 1099"/>
          <p:cNvSpPr/>
          <p:nvPr/>
        </p:nvSpPr>
        <p:spPr>
          <a:xfrm>
            <a:off x="4680274" y="6002416"/>
            <a:ext cx="462347" cy="472677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2000" b="1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3</a:t>
            </a:r>
            <a:endParaRPr kumimoji="0" lang="zh-CN" altLang="en-US" sz="14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01" name="矩形 1100"/>
          <p:cNvSpPr/>
          <p:nvPr/>
        </p:nvSpPr>
        <p:spPr>
          <a:xfrm>
            <a:off x="5271956" y="6002416"/>
            <a:ext cx="462347" cy="472677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4</a:t>
            </a:r>
            <a:endParaRPr kumimoji="0" lang="zh-CN" altLang="en-US" sz="14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102" name="Picture 2" descr="Data Repository Icon #374557 - Free Icons Library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35" y="6002416"/>
            <a:ext cx="481076" cy="4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3" name="直接连接符 1102"/>
          <p:cNvCxnSpPr/>
          <p:nvPr/>
        </p:nvCxnSpPr>
        <p:spPr>
          <a:xfrm>
            <a:off x="6165832" y="5933062"/>
            <a:ext cx="0" cy="5297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" name="文本框 1103"/>
          <p:cNvSpPr txBox="1"/>
          <p:nvPr/>
        </p:nvSpPr>
        <p:spPr>
          <a:xfrm>
            <a:off x="6895722" y="5952229"/>
            <a:ext cx="636276" cy="417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</a:rPr>
              <a:t>静态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</a:rPr>
              <a:t>数据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05" name="文本框 1104"/>
          <p:cNvSpPr txBox="1"/>
          <p:nvPr/>
        </p:nvSpPr>
        <p:spPr>
          <a:xfrm>
            <a:off x="4607343" y="3445245"/>
            <a:ext cx="1430648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prev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[…, n-1, n]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06" name="文本框 1105"/>
          <p:cNvSpPr txBox="1"/>
          <p:nvPr/>
        </p:nvSpPr>
        <p:spPr>
          <a:xfrm>
            <a:off x="7395798" y="3483603"/>
            <a:ext cx="689779" cy="22229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pred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08" name="文本框 1107"/>
          <p:cNvSpPr txBox="1"/>
          <p:nvPr/>
        </p:nvSpPr>
        <p:spPr>
          <a:xfrm>
            <a:off x="4228918" y="2326945"/>
            <a:ext cx="1169778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轨迹抽象</a:t>
            </a:r>
          </a:p>
        </p:txBody>
      </p:sp>
      <p:pic>
        <p:nvPicPr>
          <p:cNvPr id="1119" name="图片 1118"/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229356" y="4790402"/>
            <a:ext cx="509175" cy="466561"/>
          </a:xfrm>
          <a:prstGeom prst="rect">
            <a:avLst/>
          </a:prstGeom>
        </p:spPr>
      </p:pic>
      <p:sp>
        <p:nvSpPr>
          <p:cNvPr id="1120" name="文本框 1119"/>
          <p:cNvSpPr txBox="1"/>
          <p:nvPr/>
        </p:nvSpPr>
        <p:spPr>
          <a:xfrm>
            <a:off x="4717235" y="4511592"/>
            <a:ext cx="1492021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true next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122" name="直接箭头连接符 1121"/>
          <p:cNvCxnSpPr>
            <a:stCxn id="1143" idx="3"/>
            <a:endCxn id="1142" idx="1"/>
          </p:cNvCxnSpPr>
          <p:nvPr/>
        </p:nvCxnSpPr>
        <p:spPr>
          <a:xfrm>
            <a:off x="5726904" y="3054760"/>
            <a:ext cx="177526" cy="3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连接符: 肘形 1124"/>
          <p:cNvCxnSpPr>
            <a:stCxn id="1072" idx="0"/>
            <a:endCxn id="1142" idx="3"/>
          </p:cNvCxnSpPr>
          <p:nvPr/>
        </p:nvCxnSpPr>
        <p:spPr>
          <a:xfrm rot="16200000" flipV="1">
            <a:off x="7295312" y="3090556"/>
            <a:ext cx="667653" cy="6030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直接连接符 1062"/>
          <p:cNvCxnSpPr/>
          <p:nvPr/>
        </p:nvCxnSpPr>
        <p:spPr>
          <a:xfrm flipV="1">
            <a:off x="4232711" y="2876886"/>
            <a:ext cx="865906" cy="61981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37" name="箭头: 圆角右 1136"/>
          <p:cNvSpPr/>
          <p:nvPr/>
        </p:nvSpPr>
        <p:spPr>
          <a:xfrm>
            <a:off x="3784744" y="3989654"/>
            <a:ext cx="217953" cy="1930974"/>
          </a:xfrm>
          <a:prstGeom prst="bentArrow">
            <a:avLst>
              <a:gd name="adj1" fmla="val 11903"/>
              <a:gd name="adj2" fmla="val 25209"/>
              <a:gd name="adj3" fmla="val 50000"/>
              <a:gd name="adj4" fmla="val 43750"/>
            </a:avLst>
          </a:prstGeom>
          <a:solidFill>
            <a:srgbClr val="005BAC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41" name="矩形 1140"/>
          <p:cNvSpPr/>
          <p:nvPr/>
        </p:nvSpPr>
        <p:spPr>
          <a:xfrm>
            <a:off x="5903612" y="2419690"/>
            <a:ext cx="1103288" cy="27699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混合排序</a:t>
            </a:r>
          </a:p>
        </p:txBody>
      </p:sp>
      <p:sp>
        <p:nvSpPr>
          <p:cNvPr id="1142" name="矩形 1141"/>
          <p:cNvSpPr/>
          <p:nvPr/>
        </p:nvSpPr>
        <p:spPr>
          <a:xfrm>
            <a:off x="5904430" y="2919750"/>
            <a:ext cx="1423187" cy="27699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向量相似度检索</a:t>
            </a:r>
            <a:endParaRPr lang="en-US" altLang="zh-CN" sz="700" kern="0" dirty="0">
              <a:solidFill>
                <a:schemeClr val="accent3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143" name="图片 1142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17729" y="2821479"/>
            <a:ext cx="509175" cy="466561"/>
          </a:xfrm>
          <a:prstGeom prst="rect">
            <a:avLst/>
          </a:prstGeom>
        </p:spPr>
      </p:pic>
      <p:sp>
        <p:nvSpPr>
          <p:cNvPr id="1147" name="文本框 1146"/>
          <p:cNvSpPr txBox="1"/>
          <p:nvPr/>
        </p:nvSpPr>
        <p:spPr>
          <a:xfrm>
            <a:off x="4938613" y="2546998"/>
            <a:ext cx="1012408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candidate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155" name="连接符: 肘形 1154"/>
          <p:cNvCxnSpPr>
            <a:endCxn id="1119" idx="1"/>
          </p:cNvCxnSpPr>
          <p:nvPr/>
        </p:nvCxnSpPr>
        <p:spPr>
          <a:xfrm rot="16200000" flipH="1">
            <a:off x="4530694" y="4325020"/>
            <a:ext cx="914921" cy="4824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连接符: 肘形 1155"/>
          <p:cNvCxnSpPr>
            <a:stCxn id="1072" idx="2"/>
            <a:endCxn id="1074" idx="3"/>
          </p:cNvCxnSpPr>
          <p:nvPr/>
        </p:nvCxnSpPr>
        <p:spPr>
          <a:xfrm rot="5400000">
            <a:off x="7423765" y="4494496"/>
            <a:ext cx="808927" cy="204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直接箭头连接符 1160"/>
          <p:cNvCxnSpPr/>
          <p:nvPr/>
        </p:nvCxnSpPr>
        <p:spPr>
          <a:xfrm>
            <a:off x="5759320" y="5021305"/>
            <a:ext cx="177526" cy="3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箭头: 下 1161"/>
          <p:cNvSpPr/>
          <p:nvPr/>
        </p:nvSpPr>
        <p:spPr>
          <a:xfrm rot="10800000">
            <a:off x="6170902" y="2691374"/>
            <a:ext cx="535421" cy="227185"/>
          </a:xfrm>
          <a:prstGeom prst="downArrow">
            <a:avLst>
              <a:gd name="adj1" fmla="val 50000"/>
              <a:gd name="adj2" fmla="val 52795"/>
            </a:avLst>
          </a:prstGeom>
          <a:solidFill>
            <a:srgbClr val="005BAC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63" name="矩形 1162"/>
          <p:cNvSpPr/>
          <p:nvPr/>
        </p:nvSpPr>
        <p:spPr>
          <a:xfrm>
            <a:off x="7173103" y="2196299"/>
            <a:ext cx="926365" cy="646331"/>
          </a:xfrm>
          <a:custGeom>
            <a:avLst/>
            <a:gdLst>
              <a:gd name="connsiteX0" fmla="*/ 0 w 926365"/>
              <a:gd name="connsiteY0" fmla="*/ 0 h 646331"/>
              <a:gd name="connsiteX1" fmla="*/ 481710 w 926365"/>
              <a:gd name="connsiteY1" fmla="*/ 0 h 646331"/>
              <a:gd name="connsiteX2" fmla="*/ 926365 w 926365"/>
              <a:gd name="connsiteY2" fmla="*/ 0 h 646331"/>
              <a:gd name="connsiteX3" fmla="*/ 926365 w 926365"/>
              <a:gd name="connsiteY3" fmla="*/ 646331 h 646331"/>
              <a:gd name="connsiteX4" fmla="*/ 481710 w 926365"/>
              <a:gd name="connsiteY4" fmla="*/ 646331 h 646331"/>
              <a:gd name="connsiteX5" fmla="*/ 0 w 926365"/>
              <a:gd name="connsiteY5" fmla="*/ 646331 h 646331"/>
              <a:gd name="connsiteX6" fmla="*/ 0 w 926365"/>
              <a:gd name="connsiteY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6365" h="646331" fill="none" extrusionOk="0">
                <a:moveTo>
                  <a:pt x="0" y="0"/>
                </a:moveTo>
                <a:cubicBezTo>
                  <a:pt x="98858" y="-2588"/>
                  <a:pt x="296046" y="23139"/>
                  <a:pt x="481710" y="0"/>
                </a:cubicBezTo>
                <a:cubicBezTo>
                  <a:pt x="667374" y="-23139"/>
                  <a:pt x="800970" y="-15927"/>
                  <a:pt x="926365" y="0"/>
                </a:cubicBezTo>
                <a:cubicBezTo>
                  <a:pt x="941280" y="135129"/>
                  <a:pt x="900982" y="424865"/>
                  <a:pt x="926365" y="646331"/>
                </a:cubicBezTo>
                <a:cubicBezTo>
                  <a:pt x="778912" y="668098"/>
                  <a:pt x="606154" y="659355"/>
                  <a:pt x="481710" y="646331"/>
                </a:cubicBezTo>
                <a:cubicBezTo>
                  <a:pt x="357267" y="633307"/>
                  <a:pt x="238005" y="664852"/>
                  <a:pt x="0" y="646331"/>
                </a:cubicBezTo>
                <a:cubicBezTo>
                  <a:pt x="19325" y="492175"/>
                  <a:pt x="26891" y="241912"/>
                  <a:pt x="0" y="0"/>
                </a:cubicBezTo>
                <a:close/>
              </a:path>
              <a:path w="926365" h="646331" stroke="0" extrusionOk="0">
                <a:moveTo>
                  <a:pt x="0" y="0"/>
                </a:moveTo>
                <a:cubicBezTo>
                  <a:pt x="152113" y="4059"/>
                  <a:pt x="269237" y="17207"/>
                  <a:pt x="463183" y="0"/>
                </a:cubicBezTo>
                <a:cubicBezTo>
                  <a:pt x="657129" y="-17207"/>
                  <a:pt x="772876" y="-7470"/>
                  <a:pt x="926365" y="0"/>
                </a:cubicBezTo>
                <a:cubicBezTo>
                  <a:pt x="954400" y="234669"/>
                  <a:pt x="942177" y="510517"/>
                  <a:pt x="926365" y="646331"/>
                </a:cubicBezTo>
                <a:cubicBezTo>
                  <a:pt x="731090" y="636775"/>
                  <a:pt x="633788" y="645588"/>
                  <a:pt x="490973" y="646331"/>
                </a:cubicBezTo>
                <a:cubicBezTo>
                  <a:pt x="348158" y="647074"/>
                  <a:pt x="139643" y="653123"/>
                  <a:pt x="0" y="646331"/>
                </a:cubicBezTo>
                <a:cubicBezTo>
                  <a:pt x="16318" y="481200"/>
                  <a:pt x="-29602" y="23074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函数级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行为</a:t>
            </a:r>
            <a:r>
              <a:rPr lang="en-US" altLang="zh-CN" sz="12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/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位置预测</a:t>
            </a:r>
          </a:p>
        </p:txBody>
      </p:sp>
      <p:cxnSp>
        <p:nvCxnSpPr>
          <p:cNvPr id="1164" name="直接箭头连接符 1163"/>
          <p:cNvCxnSpPr/>
          <p:nvPr/>
        </p:nvCxnSpPr>
        <p:spPr>
          <a:xfrm>
            <a:off x="7007092" y="2547348"/>
            <a:ext cx="177526" cy="3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箭头: 下 1174"/>
          <p:cNvSpPr/>
          <p:nvPr/>
        </p:nvSpPr>
        <p:spPr>
          <a:xfrm rot="10800000">
            <a:off x="2707845" y="5549218"/>
            <a:ext cx="989557" cy="26344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76" name="箭头: 下 1175"/>
          <p:cNvSpPr/>
          <p:nvPr/>
        </p:nvSpPr>
        <p:spPr>
          <a:xfrm rot="10800000">
            <a:off x="8329695" y="5549323"/>
            <a:ext cx="989557" cy="26344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77" name="箭头: 下 1176"/>
          <p:cNvSpPr/>
          <p:nvPr/>
        </p:nvSpPr>
        <p:spPr>
          <a:xfrm rot="10800000">
            <a:off x="5442589" y="5546467"/>
            <a:ext cx="989557" cy="26344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78" name="矩形 1177"/>
          <p:cNvSpPr/>
          <p:nvPr/>
        </p:nvSpPr>
        <p:spPr>
          <a:xfrm>
            <a:off x="4998118" y="1054532"/>
            <a:ext cx="2226195" cy="577464"/>
          </a:xfrm>
          <a:custGeom>
            <a:avLst/>
            <a:gdLst>
              <a:gd name="connsiteX0" fmla="*/ 0 w 2226195"/>
              <a:gd name="connsiteY0" fmla="*/ 0 h 577464"/>
              <a:gd name="connsiteX1" fmla="*/ 534287 w 2226195"/>
              <a:gd name="connsiteY1" fmla="*/ 0 h 577464"/>
              <a:gd name="connsiteX2" fmla="*/ 1135359 w 2226195"/>
              <a:gd name="connsiteY2" fmla="*/ 0 h 577464"/>
              <a:gd name="connsiteX3" fmla="*/ 1691908 w 2226195"/>
              <a:gd name="connsiteY3" fmla="*/ 0 h 577464"/>
              <a:gd name="connsiteX4" fmla="*/ 2226195 w 2226195"/>
              <a:gd name="connsiteY4" fmla="*/ 0 h 577464"/>
              <a:gd name="connsiteX5" fmla="*/ 2226195 w 2226195"/>
              <a:gd name="connsiteY5" fmla="*/ 577464 h 577464"/>
              <a:gd name="connsiteX6" fmla="*/ 1691908 w 2226195"/>
              <a:gd name="connsiteY6" fmla="*/ 577464 h 577464"/>
              <a:gd name="connsiteX7" fmla="*/ 1157621 w 2226195"/>
              <a:gd name="connsiteY7" fmla="*/ 577464 h 577464"/>
              <a:gd name="connsiteX8" fmla="*/ 578811 w 2226195"/>
              <a:gd name="connsiteY8" fmla="*/ 577464 h 577464"/>
              <a:gd name="connsiteX9" fmla="*/ 0 w 2226195"/>
              <a:gd name="connsiteY9" fmla="*/ 577464 h 577464"/>
              <a:gd name="connsiteX10" fmla="*/ 0 w 2226195"/>
              <a:gd name="connsiteY10" fmla="*/ 0 h 57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6195" h="577464" fill="none" extrusionOk="0">
                <a:moveTo>
                  <a:pt x="0" y="0"/>
                </a:moveTo>
                <a:cubicBezTo>
                  <a:pt x="109148" y="17154"/>
                  <a:pt x="324737" y="19784"/>
                  <a:pt x="534287" y="0"/>
                </a:cubicBezTo>
                <a:cubicBezTo>
                  <a:pt x="743837" y="-19784"/>
                  <a:pt x="927579" y="7118"/>
                  <a:pt x="1135359" y="0"/>
                </a:cubicBezTo>
                <a:cubicBezTo>
                  <a:pt x="1343139" y="-7118"/>
                  <a:pt x="1468548" y="20600"/>
                  <a:pt x="1691908" y="0"/>
                </a:cubicBezTo>
                <a:cubicBezTo>
                  <a:pt x="1915268" y="-20600"/>
                  <a:pt x="2104415" y="12494"/>
                  <a:pt x="2226195" y="0"/>
                </a:cubicBezTo>
                <a:cubicBezTo>
                  <a:pt x="2222373" y="281119"/>
                  <a:pt x="2237744" y="301439"/>
                  <a:pt x="2226195" y="577464"/>
                </a:cubicBezTo>
                <a:cubicBezTo>
                  <a:pt x="1977738" y="554805"/>
                  <a:pt x="1869659" y="589902"/>
                  <a:pt x="1691908" y="577464"/>
                </a:cubicBezTo>
                <a:cubicBezTo>
                  <a:pt x="1514157" y="565026"/>
                  <a:pt x="1412658" y="567520"/>
                  <a:pt x="1157621" y="577464"/>
                </a:cubicBezTo>
                <a:cubicBezTo>
                  <a:pt x="902584" y="587408"/>
                  <a:pt x="856008" y="602036"/>
                  <a:pt x="578811" y="577464"/>
                </a:cubicBezTo>
                <a:cubicBezTo>
                  <a:pt x="301614" y="552893"/>
                  <a:pt x="192794" y="594192"/>
                  <a:pt x="0" y="577464"/>
                </a:cubicBezTo>
                <a:cubicBezTo>
                  <a:pt x="-7127" y="312740"/>
                  <a:pt x="4445" y="148622"/>
                  <a:pt x="0" y="0"/>
                </a:cubicBezTo>
                <a:close/>
              </a:path>
              <a:path w="2226195" h="577464" stroke="0" extrusionOk="0">
                <a:moveTo>
                  <a:pt x="0" y="0"/>
                </a:moveTo>
                <a:cubicBezTo>
                  <a:pt x="197681" y="-21957"/>
                  <a:pt x="309665" y="25432"/>
                  <a:pt x="556549" y="0"/>
                </a:cubicBezTo>
                <a:cubicBezTo>
                  <a:pt x="803433" y="-25432"/>
                  <a:pt x="948365" y="4872"/>
                  <a:pt x="1090836" y="0"/>
                </a:cubicBezTo>
                <a:cubicBezTo>
                  <a:pt x="1233307" y="-4872"/>
                  <a:pt x="1499305" y="6554"/>
                  <a:pt x="1691908" y="0"/>
                </a:cubicBezTo>
                <a:cubicBezTo>
                  <a:pt x="1884511" y="-6554"/>
                  <a:pt x="2046591" y="3657"/>
                  <a:pt x="2226195" y="0"/>
                </a:cubicBezTo>
                <a:cubicBezTo>
                  <a:pt x="2236908" y="150844"/>
                  <a:pt x="2207983" y="321152"/>
                  <a:pt x="2226195" y="577464"/>
                </a:cubicBezTo>
                <a:cubicBezTo>
                  <a:pt x="2072428" y="556089"/>
                  <a:pt x="1806333" y="588978"/>
                  <a:pt x="1691908" y="577464"/>
                </a:cubicBezTo>
                <a:cubicBezTo>
                  <a:pt x="1577483" y="565950"/>
                  <a:pt x="1318697" y="561894"/>
                  <a:pt x="1179883" y="577464"/>
                </a:cubicBezTo>
                <a:cubicBezTo>
                  <a:pt x="1041069" y="593034"/>
                  <a:pt x="823430" y="604833"/>
                  <a:pt x="601073" y="577464"/>
                </a:cubicBezTo>
                <a:cubicBezTo>
                  <a:pt x="378716" y="550096"/>
                  <a:pt x="218722" y="587103"/>
                  <a:pt x="0" y="577464"/>
                </a:cubicBezTo>
                <a:cubicBezTo>
                  <a:pt x="18046" y="302101"/>
                  <a:pt x="-669" y="208244"/>
                  <a:pt x="0" y="0"/>
                </a:cubicBezTo>
                <a:close/>
              </a:path>
            </a:pathLst>
          </a:custGeom>
          <a:ln w="19050">
            <a:solidFill>
              <a:srgbClr val="10A37F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80" name="文本框 1179"/>
          <p:cNvSpPr txBox="1"/>
          <p:nvPr/>
        </p:nvSpPr>
        <p:spPr>
          <a:xfrm>
            <a:off x="5017013" y="1148329"/>
            <a:ext cx="1716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数字程序员</a:t>
            </a:r>
          </a:p>
        </p:txBody>
      </p:sp>
      <p:grpSp>
        <p:nvGrpSpPr>
          <p:cNvPr id="1181" name="组合 1180"/>
          <p:cNvGrpSpPr/>
          <p:nvPr/>
        </p:nvGrpSpPr>
        <p:grpSpPr>
          <a:xfrm>
            <a:off x="6627713" y="1094887"/>
            <a:ext cx="421390" cy="496225"/>
            <a:chOff x="2693224" y="4044324"/>
            <a:chExt cx="890184" cy="1093394"/>
          </a:xfrm>
          <a:solidFill>
            <a:srgbClr val="00B050"/>
          </a:solidFill>
        </p:grpSpPr>
        <p:sp>
          <p:nvSpPr>
            <p:cNvPr id="1182" name="任意多边形: 形状 1181"/>
            <p:cNvSpPr/>
            <p:nvPr/>
          </p:nvSpPr>
          <p:spPr>
            <a:xfrm>
              <a:off x="2748150" y="4302462"/>
              <a:ext cx="835258" cy="835256"/>
            </a:xfrm>
            <a:custGeom>
              <a:avLst/>
              <a:gdLst>
                <a:gd name="T0" fmla="*/ 6200 w 12400"/>
                <a:gd name="T1" fmla="*/ 2400 h 12400"/>
                <a:gd name="T2" fmla="*/ 3800 w 12400"/>
                <a:gd name="T3" fmla="*/ 4800 h 12400"/>
                <a:gd name="T4" fmla="*/ 6200 w 12400"/>
                <a:gd name="T5" fmla="*/ 7200 h 12400"/>
                <a:gd name="T6" fmla="*/ 8600 w 12400"/>
                <a:gd name="T7" fmla="*/ 4800 h 12400"/>
                <a:gd name="T8" fmla="*/ 6200 w 12400"/>
                <a:gd name="T9" fmla="*/ 2400 h 12400"/>
                <a:gd name="T10" fmla="*/ 6200 w 12400"/>
                <a:gd name="T11" fmla="*/ 6000 h 12400"/>
                <a:gd name="T12" fmla="*/ 5000 w 12400"/>
                <a:gd name="T13" fmla="*/ 4800 h 12400"/>
                <a:gd name="T14" fmla="*/ 6200 w 12400"/>
                <a:gd name="T15" fmla="*/ 3600 h 12400"/>
                <a:gd name="T16" fmla="*/ 7400 w 12400"/>
                <a:gd name="T17" fmla="*/ 4800 h 12400"/>
                <a:gd name="T18" fmla="*/ 6200 w 12400"/>
                <a:gd name="T19" fmla="*/ 6000 h 12400"/>
                <a:gd name="T20" fmla="*/ 6200 w 12400"/>
                <a:gd name="T21" fmla="*/ 0 h 12400"/>
                <a:gd name="T22" fmla="*/ 0 w 12400"/>
                <a:gd name="T23" fmla="*/ 6200 h 12400"/>
                <a:gd name="T24" fmla="*/ 6200 w 12400"/>
                <a:gd name="T25" fmla="*/ 12400 h 12400"/>
                <a:gd name="T26" fmla="*/ 12400 w 12400"/>
                <a:gd name="T27" fmla="*/ 6200 h 12400"/>
                <a:gd name="T28" fmla="*/ 6200 w 12400"/>
                <a:gd name="T29" fmla="*/ 0 h 12400"/>
                <a:gd name="T30" fmla="*/ 6200 w 12400"/>
                <a:gd name="T31" fmla="*/ 11200 h 12400"/>
                <a:gd name="T32" fmla="*/ 2948 w 12400"/>
                <a:gd name="T33" fmla="*/ 9990 h 12400"/>
                <a:gd name="T34" fmla="*/ 4688 w 12400"/>
                <a:gd name="T35" fmla="*/ 9003 h 12400"/>
                <a:gd name="T36" fmla="*/ 6200 w 12400"/>
                <a:gd name="T37" fmla="*/ 9243 h 12400"/>
                <a:gd name="T38" fmla="*/ 7713 w 12400"/>
                <a:gd name="T39" fmla="*/ 9003 h 12400"/>
                <a:gd name="T40" fmla="*/ 9453 w 12400"/>
                <a:gd name="T41" fmla="*/ 9990 h 12400"/>
                <a:gd name="T42" fmla="*/ 6200 w 12400"/>
                <a:gd name="T43" fmla="*/ 11200 h 12400"/>
                <a:gd name="T44" fmla="*/ 10268 w 12400"/>
                <a:gd name="T45" fmla="*/ 9098 h 12400"/>
                <a:gd name="T46" fmla="*/ 7640 w 12400"/>
                <a:gd name="T47" fmla="*/ 7800 h 12400"/>
                <a:gd name="T48" fmla="*/ 6200 w 12400"/>
                <a:gd name="T49" fmla="*/ 8040 h 12400"/>
                <a:gd name="T50" fmla="*/ 4760 w 12400"/>
                <a:gd name="T51" fmla="*/ 7800 h 12400"/>
                <a:gd name="T52" fmla="*/ 2133 w 12400"/>
                <a:gd name="T53" fmla="*/ 9098 h 12400"/>
                <a:gd name="T54" fmla="*/ 1200 w 12400"/>
                <a:gd name="T55" fmla="*/ 6200 h 12400"/>
                <a:gd name="T56" fmla="*/ 6200 w 12400"/>
                <a:gd name="T57" fmla="*/ 1200 h 12400"/>
                <a:gd name="T58" fmla="*/ 11200 w 12400"/>
                <a:gd name="T59" fmla="*/ 6200 h 12400"/>
                <a:gd name="T60" fmla="*/ 10268 w 12400"/>
                <a:gd name="T61" fmla="*/ 9098 h 1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00" h="12400">
                  <a:moveTo>
                    <a:pt x="6200" y="2400"/>
                  </a:moveTo>
                  <a:cubicBezTo>
                    <a:pt x="4875" y="2400"/>
                    <a:pt x="3800" y="3475"/>
                    <a:pt x="3800" y="4800"/>
                  </a:cubicBezTo>
                  <a:cubicBezTo>
                    <a:pt x="3800" y="6125"/>
                    <a:pt x="4875" y="7200"/>
                    <a:pt x="6200" y="7200"/>
                  </a:cubicBezTo>
                  <a:cubicBezTo>
                    <a:pt x="7525" y="7200"/>
                    <a:pt x="8600" y="6125"/>
                    <a:pt x="8600" y="4800"/>
                  </a:cubicBezTo>
                  <a:cubicBezTo>
                    <a:pt x="8600" y="3475"/>
                    <a:pt x="7525" y="2400"/>
                    <a:pt x="6200" y="2400"/>
                  </a:cubicBezTo>
                  <a:close/>
                  <a:moveTo>
                    <a:pt x="6200" y="6000"/>
                  </a:moveTo>
                  <a:cubicBezTo>
                    <a:pt x="5538" y="6000"/>
                    <a:pt x="5000" y="5463"/>
                    <a:pt x="5000" y="4800"/>
                  </a:cubicBezTo>
                  <a:cubicBezTo>
                    <a:pt x="5000" y="4138"/>
                    <a:pt x="5538" y="3600"/>
                    <a:pt x="6200" y="3600"/>
                  </a:cubicBezTo>
                  <a:cubicBezTo>
                    <a:pt x="6863" y="3600"/>
                    <a:pt x="7400" y="4138"/>
                    <a:pt x="7400" y="4800"/>
                  </a:cubicBezTo>
                  <a:cubicBezTo>
                    <a:pt x="7400" y="5463"/>
                    <a:pt x="6863" y="6000"/>
                    <a:pt x="6200" y="6000"/>
                  </a:cubicBezTo>
                  <a:close/>
                  <a:moveTo>
                    <a:pt x="6200" y="0"/>
                  </a:moveTo>
                  <a:cubicBezTo>
                    <a:pt x="2775" y="0"/>
                    <a:pt x="0" y="2775"/>
                    <a:pt x="0" y="6200"/>
                  </a:cubicBezTo>
                  <a:cubicBezTo>
                    <a:pt x="0" y="9625"/>
                    <a:pt x="2775" y="12400"/>
                    <a:pt x="6200" y="12400"/>
                  </a:cubicBezTo>
                  <a:cubicBezTo>
                    <a:pt x="9625" y="12400"/>
                    <a:pt x="12400" y="9625"/>
                    <a:pt x="12400" y="6200"/>
                  </a:cubicBezTo>
                  <a:cubicBezTo>
                    <a:pt x="12400" y="2775"/>
                    <a:pt x="9625" y="0"/>
                    <a:pt x="6200" y="0"/>
                  </a:cubicBezTo>
                  <a:close/>
                  <a:moveTo>
                    <a:pt x="6200" y="11200"/>
                  </a:moveTo>
                  <a:cubicBezTo>
                    <a:pt x="4958" y="11200"/>
                    <a:pt x="3823" y="10743"/>
                    <a:pt x="2948" y="9990"/>
                  </a:cubicBezTo>
                  <a:cubicBezTo>
                    <a:pt x="3320" y="9415"/>
                    <a:pt x="3958" y="9025"/>
                    <a:pt x="4688" y="9003"/>
                  </a:cubicBezTo>
                  <a:cubicBezTo>
                    <a:pt x="5208" y="9163"/>
                    <a:pt x="5703" y="9243"/>
                    <a:pt x="6200" y="9243"/>
                  </a:cubicBezTo>
                  <a:cubicBezTo>
                    <a:pt x="6697" y="9243"/>
                    <a:pt x="7193" y="9165"/>
                    <a:pt x="7713" y="9003"/>
                  </a:cubicBezTo>
                  <a:cubicBezTo>
                    <a:pt x="8443" y="9028"/>
                    <a:pt x="9080" y="9415"/>
                    <a:pt x="9453" y="9990"/>
                  </a:cubicBezTo>
                  <a:cubicBezTo>
                    <a:pt x="8578" y="10743"/>
                    <a:pt x="7443" y="11200"/>
                    <a:pt x="6200" y="11200"/>
                  </a:cubicBezTo>
                  <a:close/>
                  <a:moveTo>
                    <a:pt x="10268" y="9098"/>
                  </a:moveTo>
                  <a:cubicBezTo>
                    <a:pt x="9658" y="8313"/>
                    <a:pt x="8715" y="7800"/>
                    <a:pt x="7640" y="7800"/>
                  </a:cubicBezTo>
                  <a:cubicBezTo>
                    <a:pt x="7385" y="7800"/>
                    <a:pt x="6990" y="8040"/>
                    <a:pt x="6200" y="8040"/>
                  </a:cubicBezTo>
                  <a:cubicBezTo>
                    <a:pt x="5413" y="8040"/>
                    <a:pt x="5015" y="7800"/>
                    <a:pt x="4760" y="7800"/>
                  </a:cubicBezTo>
                  <a:cubicBezTo>
                    <a:pt x="3688" y="7800"/>
                    <a:pt x="2745" y="8313"/>
                    <a:pt x="2133" y="9098"/>
                  </a:cubicBezTo>
                  <a:cubicBezTo>
                    <a:pt x="1548" y="8280"/>
                    <a:pt x="1200" y="7280"/>
                    <a:pt x="1200" y="6200"/>
                  </a:cubicBezTo>
                  <a:cubicBezTo>
                    <a:pt x="1200" y="3442"/>
                    <a:pt x="3442" y="1200"/>
                    <a:pt x="6200" y="1200"/>
                  </a:cubicBezTo>
                  <a:cubicBezTo>
                    <a:pt x="8958" y="1200"/>
                    <a:pt x="11200" y="3442"/>
                    <a:pt x="11200" y="6200"/>
                  </a:cubicBezTo>
                  <a:cubicBezTo>
                    <a:pt x="11200" y="7280"/>
                    <a:pt x="10853" y="8280"/>
                    <a:pt x="10268" y="909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3" name="矩形 1182"/>
            <p:cNvSpPr/>
            <p:nvPr/>
          </p:nvSpPr>
          <p:spPr>
            <a:xfrm>
              <a:off x="2834215" y="4303574"/>
              <a:ext cx="146050" cy="1460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4" name="矩形 1183"/>
            <p:cNvSpPr/>
            <p:nvPr/>
          </p:nvSpPr>
          <p:spPr>
            <a:xfrm>
              <a:off x="2788084" y="4422149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5" name="矩形 1184"/>
            <p:cNvSpPr/>
            <p:nvPr/>
          </p:nvSpPr>
          <p:spPr>
            <a:xfrm>
              <a:off x="2834214" y="4097263"/>
              <a:ext cx="82214" cy="822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6" name="矩形 1185"/>
            <p:cNvSpPr/>
            <p:nvPr/>
          </p:nvSpPr>
          <p:spPr>
            <a:xfrm>
              <a:off x="2760621" y="4044324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7" name="矩形 1186"/>
            <p:cNvSpPr/>
            <p:nvPr/>
          </p:nvSpPr>
          <p:spPr>
            <a:xfrm>
              <a:off x="2948529" y="4246423"/>
              <a:ext cx="112076" cy="1120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8" name="矩形 1187"/>
            <p:cNvSpPr/>
            <p:nvPr/>
          </p:nvSpPr>
          <p:spPr>
            <a:xfrm>
              <a:off x="2934135" y="4322276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9" name="矩形 1188"/>
            <p:cNvSpPr/>
            <p:nvPr/>
          </p:nvSpPr>
          <p:spPr>
            <a:xfrm>
              <a:off x="2761534" y="4255103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90" name="矩形 1189"/>
            <p:cNvSpPr/>
            <p:nvPr/>
          </p:nvSpPr>
          <p:spPr>
            <a:xfrm>
              <a:off x="2693224" y="4452243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91" name="矩形 1190"/>
            <p:cNvSpPr/>
            <p:nvPr/>
          </p:nvSpPr>
          <p:spPr>
            <a:xfrm>
              <a:off x="2920510" y="4145303"/>
              <a:ext cx="84057" cy="8405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92" name="矩形 1191"/>
            <p:cNvSpPr/>
            <p:nvPr/>
          </p:nvSpPr>
          <p:spPr>
            <a:xfrm>
              <a:off x="2980265" y="4102578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</p:grpSp>
      <p:pic>
        <p:nvPicPr>
          <p:cNvPr id="1194" name="图形 1193" descr="箭头: 顺时针弯曲 纯色填充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4839905">
            <a:off x="3660913" y="776558"/>
            <a:ext cx="527341" cy="1580125"/>
          </a:xfrm>
          <a:prstGeom prst="rect">
            <a:avLst/>
          </a:prstGeom>
        </p:spPr>
      </p:pic>
      <p:sp>
        <p:nvSpPr>
          <p:cNvPr id="1195" name="箭头: 右 1194"/>
          <p:cNvSpPr/>
          <p:nvPr/>
        </p:nvSpPr>
        <p:spPr>
          <a:xfrm rot="16200000">
            <a:off x="6007072" y="1387462"/>
            <a:ext cx="205667" cy="702262"/>
          </a:xfrm>
          <a:prstGeom prst="rightArrow">
            <a:avLst/>
          </a:prstGeom>
          <a:solidFill>
            <a:srgbClr val="10A37F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196" name="图形 1195" descr="箭头: 顺时针弯曲 纯色填充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6760095" flipH="1">
            <a:off x="7933405" y="749537"/>
            <a:ext cx="527341" cy="15801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A7FE66-61A7-CB96-654A-134B77A5D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FA502D-C45E-2D7D-2B4B-D75B2EFF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45" y="234292"/>
            <a:ext cx="10385425" cy="66167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程序员行为建模</a:t>
            </a:r>
            <a:r>
              <a:rPr lang="en-US" altLang="zh-CN" sz="3200" dirty="0"/>
              <a:t>for</a:t>
            </a:r>
            <a:r>
              <a:rPr lang="zh-CN" altLang="en-US" sz="3200" dirty="0"/>
              <a:t>申请书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78F5AD1F-F645-3CE8-831F-4897B01342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11" y="46618"/>
            <a:ext cx="849344" cy="849344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D378AA9-1EA5-D45E-1E8A-4FB0EB7FC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/>
          <a:stretch>
            <a:fillRect/>
          </a:stretch>
        </p:blipFill>
        <p:spPr bwMode="auto">
          <a:xfrm>
            <a:off x="2851899" y="630730"/>
            <a:ext cx="118001" cy="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32DA75D-5661-FC3E-BBA1-E60A1D94AA2D}"/>
              </a:ext>
            </a:extLst>
          </p:cNvPr>
          <p:cNvSpPr/>
          <p:nvPr/>
        </p:nvSpPr>
        <p:spPr>
          <a:xfrm>
            <a:off x="5031454" y="2495512"/>
            <a:ext cx="3752767" cy="542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本地行为建模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DCDCC-BE74-A074-F4F5-31E2ADC19315}"/>
              </a:ext>
            </a:extLst>
          </p:cNvPr>
          <p:cNvSpPr/>
          <p:nvPr/>
        </p:nvSpPr>
        <p:spPr>
          <a:xfrm>
            <a:off x="2969900" y="1470705"/>
            <a:ext cx="7662540" cy="50723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基于超维数据感知和压缩的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环境维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需求建模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0BD6D48-4196-C98D-EC81-7528FD7E8D2B}"/>
              </a:ext>
            </a:extLst>
          </p:cNvPr>
          <p:cNvSpPr/>
          <p:nvPr/>
        </p:nvSpPr>
        <p:spPr>
          <a:xfrm>
            <a:off x="5024035" y="3120938"/>
            <a:ext cx="3767607" cy="2654050"/>
          </a:xfrm>
          <a:custGeom>
            <a:avLst/>
            <a:gdLst>
              <a:gd name="connsiteX0" fmla="*/ 0 w 4894123"/>
              <a:gd name="connsiteY0" fmla="*/ 188721 h 3155868"/>
              <a:gd name="connsiteX1" fmla="*/ 188721 w 4894123"/>
              <a:gd name="connsiteY1" fmla="*/ 0 h 3155868"/>
              <a:gd name="connsiteX2" fmla="*/ 833961 w 4894123"/>
              <a:gd name="connsiteY2" fmla="*/ 0 h 3155868"/>
              <a:gd name="connsiteX3" fmla="*/ 1569535 w 4894123"/>
              <a:gd name="connsiteY3" fmla="*/ 0 h 3155868"/>
              <a:gd name="connsiteX4" fmla="*/ 2214775 w 4894123"/>
              <a:gd name="connsiteY4" fmla="*/ 0 h 3155868"/>
              <a:gd name="connsiteX5" fmla="*/ 2860015 w 4894123"/>
              <a:gd name="connsiteY5" fmla="*/ 0 h 3155868"/>
              <a:gd name="connsiteX6" fmla="*/ 3505255 w 4894123"/>
              <a:gd name="connsiteY6" fmla="*/ 0 h 3155868"/>
              <a:gd name="connsiteX7" fmla="*/ 4014995 w 4894123"/>
              <a:gd name="connsiteY7" fmla="*/ 0 h 3155868"/>
              <a:gd name="connsiteX8" fmla="*/ 4705402 w 4894123"/>
              <a:gd name="connsiteY8" fmla="*/ 0 h 3155868"/>
              <a:gd name="connsiteX9" fmla="*/ 4894123 w 4894123"/>
              <a:gd name="connsiteY9" fmla="*/ 188721 h 3155868"/>
              <a:gd name="connsiteX10" fmla="*/ 4894123 w 4894123"/>
              <a:gd name="connsiteY10" fmla="*/ 855543 h 3155868"/>
              <a:gd name="connsiteX11" fmla="*/ 4894123 w 4894123"/>
              <a:gd name="connsiteY11" fmla="*/ 1550150 h 3155868"/>
              <a:gd name="connsiteX12" fmla="*/ 4894123 w 4894123"/>
              <a:gd name="connsiteY12" fmla="*/ 2244756 h 3155868"/>
              <a:gd name="connsiteX13" fmla="*/ 4894123 w 4894123"/>
              <a:gd name="connsiteY13" fmla="*/ 2967147 h 3155868"/>
              <a:gd name="connsiteX14" fmla="*/ 4705402 w 4894123"/>
              <a:gd name="connsiteY14" fmla="*/ 3155868 h 3155868"/>
              <a:gd name="connsiteX15" fmla="*/ 4105329 w 4894123"/>
              <a:gd name="connsiteY15" fmla="*/ 3155868 h 3155868"/>
              <a:gd name="connsiteX16" fmla="*/ 3460089 w 4894123"/>
              <a:gd name="connsiteY16" fmla="*/ 3155868 h 3155868"/>
              <a:gd name="connsiteX17" fmla="*/ 2860015 w 4894123"/>
              <a:gd name="connsiteY17" fmla="*/ 3155868 h 3155868"/>
              <a:gd name="connsiteX18" fmla="*/ 2124441 w 4894123"/>
              <a:gd name="connsiteY18" fmla="*/ 3155868 h 3155868"/>
              <a:gd name="connsiteX19" fmla="*/ 1614702 w 4894123"/>
              <a:gd name="connsiteY19" fmla="*/ 3155868 h 3155868"/>
              <a:gd name="connsiteX20" fmla="*/ 1014628 w 4894123"/>
              <a:gd name="connsiteY20" fmla="*/ 3155868 h 3155868"/>
              <a:gd name="connsiteX21" fmla="*/ 188721 w 4894123"/>
              <a:gd name="connsiteY21" fmla="*/ 3155868 h 3155868"/>
              <a:gd name="connsiteX22" fmla="*/ 0 w 4894123"/>
              <a:gd name="connsiteY22" fmla="*/ 2967147 h 3155868"/>
              <a:gd name="connsiteX23" fmla="*/ 0 w 4894123"/>
              <a:gd name="connsiteY23" fmla="*/ 2216972 h 3155868"/>
              <a:gd name="connsiteX24" fmla="*/ 0 w 4894123"/>
              <a:gd name="connsiteY24" fmla="*/ 1550150 h 3155868"/>
              <a:gd name="connsiteX25" fmla="*/ 0 w 4894123"/>
              <a:gd name="connsiteY25" fmla="*/ 938896 h 3155868"/>
              <a:gd name="connsiteX26" fmla="*/ 0 w 4894123"/>
              <a:gd name="connsiteY26" fmla="*/ 188721 h 315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94123" h="3155868" extrusionOk="0">
                <a:moveTo>
                  <a:pt x="0" y="188721"/>
                </a:moveTo>
                <a:cubicBezTo>
                  <a:pt x="-20445" y="86240"/>
                  <a:pt x="65992" y="13148"/>
                  <a:pt x="188721" y="0"/>
                </a:cubicBezTo>
                <a:cubicBezTo>
                  <a:pt x="458198" y="20927"/>
                  <a:pt x="681888" y="-22531"/>
                  <a:pt x="833961" y="0"/>
                </a:cubicBezTo>
                <a:cubicBezTo>
                  <a:pt x="986034" y="22531"/>
                  <a:pt x="1274281" y="30111"/>
                  <a:pt x="1569535" y="0"/>
                </a:cubicBezTo>
                <a:cubicBezTo>
                  <a:pt x="1864789" y="-30111"/>
                  <a:pt x="1939153" y="-29183"/>
                  <a:pt x="2214775" y="0"/>
                </a:cubicBezTo>
                <a:cubicBezTo>
                  <a:pt x="2490397" y="29183"/>
                  <a:pt x="2708662" y="15887"/>
                  <a:pt x="2860015" y="0"/>
                </a:cubicBezTo>
                <a:cubicBezTo>
                  <a:pt x="3011368" y="-15887"/>
                  <a:pt x="3344545" y="22812"/>
                  <a:pt x="3505255" y="0"/>
                </a:cubicBezTo>
                <a:cubicBezTo>
                  <a:pt x="3665965" y="-22812"/>
                  <a:pt x="3812387" y="-918"/>
                  <a:pt x="4014995" y="0"/>
                </a:cubicBezTo>
                <a:cubicBezTo>
                  <a:pt x="4217603" y="918"/>
                  <a:pt x="4479181" y="13552"/>
                  <a:pt x="4705402" y="0"/>
                </a:cubicBezTo>
                <a:cubicBezTo>
                  <a:pt x="4827300" y="3986"/>
                  <a:pt x="4879373" y="103065"/>
                  <a:pt x="4894123" y="188721"/>
                </a:cubicBezTo>
                <a:cubicBezTo>
                  <a:pt x="4882801" y="463564"/>
                  <a:pt x="4917773" y="596388"/>
                  <a:pt x="4894123" y="855543"/>
                </a:cubicBezTo>
                <a:cubicBezTo>
                  <a:pt x="4870473" y="1114698"/>
                  <a:pt x="4905431" y="1218791"/>
                  <a:pt x="4894123" y="1550150"/>
                </a:cubicBezTo>
                <a:cubicBezTo>
                  <a:pt x="4882815" y="1881509"/>
                  <a:pt x="4923811" y="1977370"/>
                  <a:pt x="4894123" y="2244756"/>
                </a:cubicBezTo>
                <a:cubicBezTo>
                  <a:pt x="4864435" y="2512142"/>
                  <a:pt x="4896877" y="2699791"/>
                  <a:pt x="4894123" y="2967147"/>
                </a:cubicBezTo>
                <a:cubicBezTo>
                  <a:pt x="4895356" y="3075375"/>
                  <a:pt x="4819864" y="3151652"/>
                  <a:pt x="4705402" y="3155868"/>
                </a:cubicBezTo>
                <a:cubicBezTo>
                  <a:pt x="4568461" y="3161074"/>
                  <a:pt x="4239237" y="3172456"/>
                  <a:pt x="4105329" y="3155868"/>
                </a:cubicBezTo>
                <a:cubicBezTo>
                  <a:pt x="3971421" y="3139280"/>
                  <a:pt x="3739325" y="3182136"/>
                  <a:pt x="3460089" y="3155868"/>
                </a:cubicBezTo>
                <a:cubicBezTo>
                  <a:pt x="3180853" y="3129600"/>
                  <a:pt x="3120769" y="3157975"/>
                  <a:pt x="2860015" y="3155868"/>
                </a:cubicBezTo>
                <a:cubicBezTo>
                  <a:pt x="2599261" y="3153761"/>
                  <a:pt x="2424470" y="3191886"/>
                  <a:pt x="2124441" y="3155868"/>
                </a:cubicBezTo>
                <a:cubicBezTo>
                  <a:pt x="1824412" y="3119850"/>
                  <a:pt x="1743091" y="3168047"/>
                  <a:pt x="1614702" y="3155868"/>
                </a:cubicBezTo>
                <a:cubicBezTo>
                  <a:pt x="1486313" y="3143689"/>
                  <a:pt x="1199567" y="3155472"/>
                  <a:pt x="1014628" y="3155868"/>
                </a:cubicBezTo>
                <a:cubicBezTo>
                  <a:pt x="829689" y="3156264"/>
                  <a:pt x="410163" y="3176410"/>
                  <a:pt x="188721" y="3155868"/>
                </a:cubicBezTo>
                <a:cubicBezTo>
                  <a:pt x="82657" y="3148903"/>
                  <a:pt x="4842" y="3069954"/>
                  <a:pt x="0" y="2967147"/>
                </a:cubicBezTo>
                <a:cubicBezTo>
                  <a:pt x="-22407" y="2654641"/>
                  <a:pt x="-22714" y="2504329"/>
                  <a:pt x="0" y="2216972"/>
                </a:cubicBezTo>
                <a:cubicBezTo>
                  <a:pt x="22714" y="1929616"/>
                  <a:pt x="-11815" y="1718158"/>
                  <a:pt x="0" y="1550150"/>
                </a:cubicBezTo>
                <a:cubicBezTo>
                  <a:pt x="11815" y="1382142"/>
                  <a:pt x="18634" y="1063524"/>
                  <a:pt x="0" y="938896"/>
                </a:cubicBezTo>
                <a:cubicBezTo>
                  <a:pt x="-18634" y="814268"/>
                  <a:pt x="-16797" y="498720"/>
                  <a:pt x="0" y="188721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30FC4A-01D1-1849-A7EA-FB7A33773FCA}"/>
              </a:ext>
            </a:extLst>
          </p:cNvPr>
          <p:cNvSpPr txBox="1"/>
          <p:nvPr/>
        </p:nvSpPr>
        <p:spPr>
          <a:xfrm>
            <a:off x="5117949" y="3280238"/>
            <a:ext cx="1009699" cy="336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</a:rPr>
              <a:t>基础事件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99A245A-109F-1275-704D-529C6AC66427}"/>
              </a:ext>
            </a:extLst>
          </p:cNvPr>
          <p:cNvSpPr txBox="1"/>
          <p:nvPr/>
        </p:nvSpPr>
        <p:spPr>
          <a:xfrm>
            <a:off x="6225539" y="3280238"/>
            <a:ext cx="1009699" cy="336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</a:rPr>
              <a:t>操作工件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F1110F-89A3-547F-213A-068370604BDA}"/>
              </a:ext>
            </a:extLst>
          </p:cNvPr>
          <p:cNvSpPr txBox="1"/>
          <p:nvPr/>
        </p:nvSpPr>
        <p:spPr>
          <a:xfrm>
            <a:off x="7338705" y="3289191"/>
            <a:ext cx="1327366" cy="336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</a:rPr>
              <a:t>增强上下文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ED8BA39-E80A-F57E-C09C-7A99080E2AEA}"/>
              </a:ext>
            </a:extLst>
          </p:cNvPr>
          <p:cNvSpPr txBox="1"/>
          <p:nvPr/>
        </p:nvSpPr>
        <p:spPr>
          <a:xfrm>
            <a:off x="9009779" y="3289191"/>
            <a:ext cx="1469800" cy="317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</a:rPr>
              <a:t>代码地图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7D85CB8-DD49-1A38-107A-9D48B037FD60}"/>
              </a:ext>
            </a:extLst>
          </p:cNvPr>
          <p:cNvSpPr txBox="1"/>
          <p:nvPr/>
        </p:nvSpPr>
        <p:spPr>
          <a:xfrm>
            <a:off x="9046969" y="4449984"/>
            <a:ext cx="1469800" cy="317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</a:rPr>
              <a:t>工件统计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E5B80D-7AEE-DF58-A965-08A6BCD562DD}"/>
              </a:ext>
            </a:extLst>
          </p:cNvPr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068928" y="1947810"/>
            <a:ext cx="439461" cy="4416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CF765E-52DD-20A3-12A6-1EBBD0CCCBF4}"/>
              </a:ext>
            </a:extLst>
          </p:cNvPr>
          <p:cNvSpPr txBox="1"/>
          <p:nvPr/>
        </p:nvSpPr>
        <p:spPr>
          <a:xfrm>
            <a:off x="3064933" y="1985660"/>
            <a:ext cx="1634952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IDE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事件流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5FF521-5283-E1DB-2B11-3A59B2CD3CFF}"/>
              </a:ext>
            </a:extLst>
          </p:cNvPr>
          <p:cNvSpPr/>
          <p:nvPr/>
        </p:nvSpPr>
        <p:spPr>
          <a:xfrm>
            <a:off x="7327805" y="5068708"/>
            <a:ext cx="1327366" cy="2984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终端特征</a:t>
            </a:r>
            <a:endParaRPr lang="en-US" altLang="zh-CN" sz="14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527EBB1-40E3-115C-20A0-CB9AB90EA515}"/>
              </a:ext>
            </a:extLst>
          </p:cNvPr>
          <p:cNvSpPr/>
          <p:nvPr/>
        </p:nvSpPr>
        <p:spPr>
          <a:xfrm>
            <a:off x="7327805" y="4431272"/>
            <a:ext cx="1327366" cy="2984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工件特征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193944-8DDD-D47F-F72C-2E44B8CB7A63}"/>
              </a:ext>
            </a:extLst>
          </p:cNvPr>
          <p:cNvSpPr/>
          <p:nvPr/>
        </p:nvSpPr>
        <p:spPr>
          <a:xfrm>
            <a:off x="7314480" y="3742747"/>
            <a:ext cx="1327366" cy="2984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代码快照</a:t>
            </a:r>
          </a:p>
        </p:txBody>
      </p:sp>
      <p:pic>
        <p:nvPicPr>
          <p:cNvPr id="11" name="Picture 4" descr="Git">
            <a:extLst>
              <a:ext uri="{FF2B5EF4-FFF2-40B4-BE49-F238E27FC236}">
                <a16:creationId xmlns:a16="http://schemas.microsoft.com/office/drawing/2014/main" id="{AA511CD0-4536-55EB-7358-2105ED8D8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7"/>
          <a:stretch>
            <a:fillRect/>
          </a:stretch>
        </p:blipFill>
        <p:spPr bwMode="auto">
          <a:xfrm>
            <a:off x="7406034" y="4110605"/>
            <a:ext cx="227459" cy="2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BE4B159-D445-833E-259B-89DDE8F3A74C}"/>
              </a:ext>
            </a:extLst>
          </p:cNvPr>
          <p:cNvSpPr txBox="1"/>
          <p:nvPr/>
        </p:nvSpPr>
        <p:spPr>
          <a:xfrm>
            <a:off x="7672564" y="4086499"/>
            <a:ext cx="873957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2">
                    <a:lumMod val="50000"/>
                  </a:schemeClr>
                </a:solidFill>
              </a:rPr>
              <a:t>Internal-git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6" descr="python™">
            <a:extLst>
              <a:ext uri="{FF2B5EF4-FFF2-40B4-BE49-F238E27FC236}">
                <a16:creationId xmlns:a16="http://schemas.microsoft.com/office/drawing/2014/main" id="{CB35E711-C5C5-1A5E-DB6B-16D5F7C0B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7"/>
          <a:stretch>
            <a:fillRect/>
          </a:stretch>
        </p:blipFill>
        <p:spPr bwMode="auto">
          <a:xfrm>
            <a:off x="7441503" y="4733822"/>
            <a:ext cx="252528" cy="30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11655DD-D56E-C79B-FEEA-39DF02A5C30B}"/>
              </a:ext>
            </a:extLst>
          </p:cNvPr>
          <p:cNvSpPr txBox="1"/>
          <p:nvPr/>
        </p:nvSpPr>
        <p:spPr>
          <a:xfrm>
            <a:off x="7735190" y="4735397"/>
            <a:ext cx="85472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2">
                    <a:lumMod val="50000"/>
                  </a:schemeClr>
                </a:solidFill>
              </a:rPr>
              <a:t>Py-module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" name="图形 14" descr="书籍 纯色填充">
            <a:extLst>
              <a:ext uri="{FF2B5EF4-FFF2-40B4-BE49-F238E27FC236}">
                <a16:creationId xmlns:a16="http://schemas.microsoft.com/office/drawing/2014/main" id="{F15ACF40-EC07-7E7D-3244-5E04FC3EF0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6741" y="5432509"/>
            <a:ext cx="222918" cy="22291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E24D331-62CC-6A6F-4AF5-19B194B416FC}"/>
              </a:ext>
            </a:extLst>
          </p:cNvPr>
          <p:cNvSpPr txBox="1"/>
          <p:nvPr/>
        </p:nvSpPr>
        <p:spPr>
          <a:xfrm>
            <a:off x="7724337" y="5404764"/>
            <a:ext cx="873957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2">
                    <a:lumMod val="50000"/>
                  </a:schemeClr>
                </a:solidFill>
              </a:rPr>
              <a:t>Rule-based</a:t>
            </a:r>
            <a:endParaRPr lang="zh-CN" alt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5CC4DE-B957-C051-D7E3-577548285BD7}"/>
              </a:ext>
            </a:extLst>
          </p:cNvPr>
          <p:cNvSpPr/>
          <p:nvPr/>
        </p:nvSpPr>
        <p:spPr>
          <a:xfrm>
            <a:off x="8812142" y="2480941"/>
            <a:ext cx="1762268" cy="556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本地仓库建模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AD5A6A3-E4C4-3B92-F468-344D6B6C6D25}"/>
              </a:ext>
            </a:extLst>
          </p:cNvPr>
          <p:cNvSpPr/>
          <p:nvPr/>
        </p:nvSpPr>
        <p:spPr>
          <a:xfrm>
            <a:off x="8913350" y="3120785"/>
            <a:ext cx="1661060" cy="2654051"/>
          </a:xfrm>
          <a:custGeom>
            <a:avLst/>
            <a:gdLst>
              <a:gd name="connsiteX0" fmla="*/ 0 w 2737965"/>
              <a:gd name="connsiteY0" fmla="*/ 163730 h 3155868"/>
              <a:gd name="connsiteX1" fmla="*/ 163730 w 2737965"/>
              <a:gd name="connsiteY1" fmla="*/ 0 h 3155868"/>
              <a:gd name="connsiteX2" fmla="*/ 766356 w 2737965"/>
              <a:gd name="connsiteY2" fmla="*/ 0 h 3155868"/>
              <a:gd name="connsiteX3" fmla="*/ 1417193 w 2737965"/>
              <a:gd name="connsiteY3" fmla="*/ 0 h 3155868"/>
              <a:gd name="connsiteX4" fmla="*/ 2019819 w 2737965"/>
              <a:gd name="connsiteY4" fmla="*/ 0 h 3155868"/>
              <a:gd name="connsiteX5" fmla="*/ 2574235 w 2737965"/>
              <a:gd name="connsiteY5" fmla="*/ 0 h 3155868"/>
              <a:gd name="connsiteX6" fmla="*/ 2737965 w 2737965"/>
              <a:gd name="connsiteY6" fmla="*/ 163730 h 3155868"/>
              <a:gd name="connsiteX7" fmla="*/ 2737965 w 2737965"/>
              <a:gd name="connsiteY7" fmla="*/ 785980 h 3155868"/>
              <a:gd name="connsiteX8" fmla="*/ 2737965 w 2737965"/>
              <a:gd name="connsiteY8" fmla="*/ 1408230 h 3155868"/>
              <a:gd name="connsiteX9" fmla="*/ 2737965 w 2737965"/>
              <a:gd name="connsiteY9" fmla="*/ 1889059 h 3155868"/>
              <a:gd name="connsiteX10" fmla="*/ 2737965 w 2737965"/>
              <a:gd name="connsiteY10" fmla="*/ 2369888 h 3155868"/>
              <a:gd name="connsiteX11" fmla="*/ 2737965 w 2737965"/>
              <a:gd name="connsiteY11" fmla="*/ 2992138 h 3155868"/>
              <a:gd name="connsiteX12" fmla="*/ 2574235 w 2737965"/>
              <a:gd name="connsiteY12" fmla="*/ 3155868 h 3155868"/>
              <a:gd name="connsiteX13" fmla="*/ 2043924 w 2737965"/>
              <a:gd name="connsiteY13" fmla="*/ 3155868 h 3155868"/>
              <a:gd name="connsiteX14" fmla="*/ 1417193 w 2737965"/>
              <a:gd name="connsiteY14" fmla="*/ 3155868 h 3155868"/>
              <a:gd name="connsiteX15" fmla="*/ 766356 w 2737965"/>
              <a:gd name="connsiteY15" fmla="*/ 3155868 h 3155868"/>
              <a:gd name="connsiteX16" fmla="*/ 163730 w 2737965"/>
              <a:gd name="connsiteY16" fmla="*/ 3155868 h 3155868"/>
              <a:gd name="connsiteX17" fmla="*/ 0 w 2737965"/>
              <a:gd name="connsiteY17" fmla="*/ 2992138 h 3155868"/>
              <a:gd name="connsiteX18" fmla="*/ 0 w 2737965"/>
              <a:gd name="connsiteY18" fmla="*/ 2511309 h 3155868"/>
              <a:gd name="connsiteX19" fmla="*/ 0 w 2737965"/>
              <a:gd name="connsiteY19" fmla="*/ 1973911 h 3155868"/>
              <a:gd name="connsiteX20" fmla="*/ 0 w 2737965"/>
              <a:gd name="connsiteY20" fmla="*/ 1379945 h 3155868"/>
              <a:gd name="connsiteX21" fmla="*/ 0 w 2737965"/>
              <a:gd name="connsiteY21" fmla="*/ 785980 h 3155868"/>
              <a:gd name="connsiteX22" fmla="*/ 0 w 2737965"/>
              <a:gd name="connsiteY22" fmla="*/ 163730 h 315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37965" h="3155868" extrusionOk="0">
                <a:moveTo>
                  <a:pt x="0" y="163730"/>
                </a:moveTo>
                <a:cubicBezTo>
                  <a:pt x="-19382" y="74961"/>
                  <a:pt x="57114" y="11506"/>
                  <a:pt x="163730" y="0"/>
                </a:cubicBezTo>
                <a:cubicBezTo>
                  <a:pt x="379412" y="10281"/>
                  <a:pt x="494102" y="-22051"/>
                  <a:pt x="766356" y="0"/>
                </a:cubicBezTo>
                <a:cubicBezTo>
                  <a:pt x="1038610" y="22051"/>
                  <a:pt x="1225011" y="-24286"/>
                  <a:pt x="1417193" y="0"/>
                </a:cubicBezTo>
                <a:cubicBezTo>
                  <a:pt x="1609375" y="24286"/>
                  <a:pt x="1846275" y="-7854"/>
                  <a:pt x="2019819" y="0"/>
                </a:cubicBezTo>
                <a:cubicBezTo>
                  <a:pt x="2193363" y="7854"/>
                  <a:pt x="2415935" y="-18540"/>
                  <a:pt x="2574235" y="0"/>
                </a:cubicBezTo>
                <a:cubicBezTo>
                  <a:pt x="2669379" y="14903"/>
                  <a:pt x="2726231" y="78379"/>
                  <a:pt x="2737965" y="163730"/>
                </a:cubicBezTo>
                <a:cubicBezTo>
                  <a:pt x="2760251" y="400403"/>
                  <a:pt x="2726460" y="497449"/>
                  <a:pt x="2737965" y="785980"/>
                </a:cubicBezTo>
                <a:cubicBezTo>
                  <a:pt x="2749471" y="1074511"/>
                  <a:pt x="2743293" y="1103592"/>
                  <a:pt x="2737965" y="1408230"/>
                </a:cubicBezTo>
                <a:cubicBezTo>
                  <a:pt x="2732638" y="1712868"/>
                  <a:pt x="2734256" y="1744217"/>
                  <a:pt x="2737965" y="1889059"/>
                </a:cubicBezTo>
                <a:cubicBezTo>
                  <a:pt x="2741674" y="2033901"/>
                  <a:pt x="2750565" y="2196948"/>
                  <a:pt x="2737965" y="2369888"/>
                </a:cubicBezTo>
                <a:cubicBezTo>
                  <a:pt x="2725365" y="2542828"/>
                  <a:pt x="2715935" y="2687430"/>
                  <a:pt x="2737965" y="2992138"/>
                </a:cubicBezTo>
                <a:cubicBezTo>
                  <a:pt x="2739654" y="3080954"/>
                  <a:pt x="2664566" y="3160352"/>
                  <a:pt x="2574235" y="3155868"/>
                </a:cubicBezTo>
                <a:cubicBezTo>
                  <a:pt x="2358859" y="3154760"/>
                  <a:pt x="2294890" y="3135240"/>
                  <a:pt x="2043924" y="3155868"/>
                </a:cubicBezTo>
                <a:cubicBezTo>
                  <a:pt x="1792958" y="3176496"/>
                  <a:pt x="1624169" y="3168736"/>
                  <a:pt x="1417193" y="3155868"/>
                </a:cubicBezTo>
                <a:cubicBezTo>
                  <a:pt x="1210217" y="3143000"/>
                  <a:pt x="930142" y="3159182"/>
                  <a:pt x="766356" y="3155868"/>
                </a:cubicBezTo>
                <a:cubicBezTo>
                  <a:pt x="602570" y="3152554"/>
                  <a:pt x="408058" y="3156346"/>
                  <a:pt x="163730" y="3155868"/>
                </a:cubicBezTo>
                <a:cubicBezTo>
                  <a:pt x="80166" y="3169481"/>
                  <a:pt x="-18403" y="3093438"/>
                  <a:pt x="0" y="2992138"/>
                </a:cubicBezTo>
                <a:cubicBezTo>
                  <a:pt x="-19384" y="2778895"/>
                  <a:pt x="17946" y="2635135"/>
                  <a:pt x="0" y="2511309"/>
                </a:cubicBezTo>
                <a:cubicBezTo>
                  <a:pt x="-17946" y="2387483"/>
                  <a:pt x="-8627" y="2143297"/>
                  <a:pt x="0" y="1973911"/>
                </a:cubicBezTo>
                <a:cubicBezTo>
                  <a:pt x="8627" y="1804525"/>
                  <a:pt x="25487" y="1608874"/>
                  <a:pt x="0" y="1379945"/>
                </a:cubicBezTo>
                <a:cubicBezTo>
                  <a:pt x="-25487" y="1151016"/>
                  <a:pt x="8133" y="1008929"/>
                  <a:pt x="0" y="785980"/>
                </a:cubicBezTo>
                <a:cubicBezTo>
                  <a:pt x="-8133" y="563032"/>
                  <a:pt x="-7192" y="377696"/>
                  <a:pt x="0" y="16373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32D656C0-41E2-2B95-4F58-D1FFE17E4846}"/>
              </a:ext>
            </a:extLst>
          </p:cNvPr>
          <p:cNvSpPr/>
          <p:nvPr/>
        </p:nvSpPr>
        <p:spPr>
          <a:xfrm rot="5400000">
            <a:off x="8604462" y="4321979"/>
            <a:ext cx="188491" cy="55401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0" name="箭头: 圆角右 19">
            <a:extLst>
              <a:ext uri="{FF2B5EF4-FFF2-40B4-BE49-F238E27FC236}">
                <a16:creationId xmlns:a16="http://schemas.microsoft.com/office/drawing/2014/main" id="{B332EF4A-76D3-0C0B-CE48-944334813C61}"/>
              </a:ext>
            </a:extLst>
          </p:cNvPr>
          <p:cNvSpPr/>
          <p:nvPr/>
        </p:nvSpPr>
        <p:spPr>
          <a:xfrm flipV="1">
            <a:off x="3625800" y="5905480"/>
            <a:ext cx="338386" cy="445445"/>
          </a:xfrm>
          <a:prstGeom prst="bentArrow">
            <a:avLst>
              <a:gd name="adj1" fmla="val 44391"/>
              <a:gd name="adj2" fmla="val 45016"/>
              <a:gd name="adj3" fmla="val 25000"/>
              <a:gd name="adj4" fmla="val 43750"/>
            </a:avLst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B76650-A665-DA79-55F7-7C235F65A9A2}"/>
              </a:ext>
            </a:extLst>
          </p:cNvPr>
          <p:cNvSpPr/>
          <p:nvPr/>
        </p:nvSpPr>
        <p:spPr>
          <a:xfrm>
            <a:off x="4186767" y="1953704"/>
            <a:ext cx="2584239" cy="44499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1461D8-C40B-78B4-9F2E-4C2A5E747976}"/>
              </a:ext>
            </a:extLst>
          </p:cNvPr>
          <p:cNvSpPr/>
          <p:nvPr/>
        </p:nvSpPr>
        <p:spPr>
          <a:xfrm>
            <a:off x="4247265" y="1997629"/>
            <a:ext cx="358013" cy="3565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D7B203-B685-9476-4410-95B65890B638}"/>
              </a:ext>
            </a:extLst>
          </p:cNvPr>
          <p:cNvSpPr/>
          <p:nvPr/>
        </p:nvSpPr>
        <p:spPr>
          <a:xfrm>
            <a:off x="4699885" y="1997630"/>
            <a:ext cx="358013" cy="3565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A323A9-3601-1339-9AE2-5644EBC83EBA}"/>
              </a:ext>
            </a:extLst>
          </p:cNvPr>
          <p:cNvSpPr/>
          <p:nvPr/>
        </p:nvSpPr>
        <p:spPr>
          <a:xfrm>
            <a:off x="5153010" y="1997934"/>
            <a:ext cx="358013" cy="3565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EB8F19-677C-D6C5-D5EA-B562CE8DF052}"/>
              </a:ext>
            </a:extLst>
          </p:cNvPr>
          <p:cNvSpPr/>
          <p:nvPr/>
        </p:nvSpPr>
        <p:spPr>
          <a:xfrm>
            <a:off x="5604701" y="2003205"/>
            <a:ext cx="358013" cy="3565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5953923-2ACA-4EB5-F435-861FE8F82775}"/>
              </a:ext>
            </a:extLst>
          </p:cNvPr>
          <p:cNvSpPr/>
          <p:nvPr/>
        </p:nvSpPr>
        <p:spPr>
          <a:xfrm>
            <a:off x="6051824" y="2011093"/>
            <a:ext cx="358013" cy="3565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F56648B-B891-5CDF-3899-FA4F1553128F}"/>
              </a:ext>
            </a:extLst>
          </p:cNvPr>
          <p:cNvSpPr txBox="1"/>
          <p:nvPr/>
        </p:nvSpPr>
        <p:spPr>
          <a:xfrm>
            <a:off x="6355736" y="2046990"/>
            <a:ext cx="43152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Picture 2" descr="Data Repository Icon #374557 - Free Icons Library">
            <a:extLst>
              <a:ext uri="{FF2B5EF4-FFF2-40B4-BE49-F238E27FC236}">
                <a16:creationId xmlns:a16="http://schemas.microsoft.com/office/drawing/2014/main" id="{7882B340-B0D7-CDFA-658B-622617D2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31" y="1953705"/>
            <a:ext cx="441667" cy="4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ata Repository Icon #374557 - Free Icons Library">
            <a:extLst>
              <a:ext uri="{FF2B5EF4-FFF2-40B4-BE49-F238E27FC236}">
                <a16:creationId xmlns:a16="http://schemas.microsoft.com/office/drawing/2014/main" id="{467C6C3F-7B39-FAB9-249F-1F245650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355" y="1953704"/>
            <a:ext cx="441667" cy="4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ata Repository Icon #374557 - Free Icons Library">
            <a:extLst>
              <a:ext uri="{FF2B5EF4-FFF2-40B4-BE49-F238E27FC236}">
                <a16:creationId xmlns:a16="http://schemas.microsoft.com/office/drawing/2014/main" id="{E324E4A4-9FA4-FAFF-94A7-1D0EB85B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060" y="1960637"/>
            <a:ext cx="441667" cy="4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ata Repository Icon #374557 - Free Icons Library">
            <a:extLst>
              <a:ext uri="{FF2B5EF4-FFF2-40B4-BE49-F238E27FC236}">
                <a16:creationId xmlns:a16="http://schemas.microsoft.com/office/drawing/2014/main" id="{2B668D43-5DE0-2D69-8D2A-DC798D6E9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470" y="1941147"/>
            <a:ext cx="441667" cy="4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箭头: 右 35">
            <a:extLst>
              <a:ext uri="{FF2B5EF4-FFF2-40B4-BE49-F238E27FC236}">
                <a16:creationId xmlns:a16="http://schemas.microsoft.com/office/drawing/2014/main" id="{FD9C604E-6BE7-0C24-D0F2-5A8E9AC00679}"/>
              </a:ext>
            </a:extLst>
          </p:cNvPr>
          <p:cNvSpPr/>
          <p:nvPr/>
        </p:nvSpPr>
        <p:spPr>
          <a:xfrm>
            <a:off x="7567906" y="1978280"/>
            <a:ext cx="245310" cy="373586"/>
          </a:xfrm>
          <a:prstGeom prst="rightArrow">
            <a:avLst/>
          </a:prstGeom>
          <a:solidFill>
            <a:srgbClr val="005BAC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49DACB59-735D-92CA-A42A-72424526E757}"/>
              </a:ext>
            </a:extLst>
          </p:cNvPr>
          <p:cNvSpPr/>
          <p:nvPr/>
        </p:nvSpPr>
        <p:spPr>
          <a:xfrm flipH="1">
            <a:off x="6816031" y="1983437"/>
            <a:ext cx="224130" cy="373586"/>
          </a:xfrm>
          <a:prstGeom prst="rightArrow">
            <a:avLst/>
          </a:prstGeom>
          <a:solidFill>
            <a:srgbClr val="005BAC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34D9E6B-CC45-4FB9-89FE-FC8DD3762FB7}"/>
              </a:ext>
            </a:extLst>
          </p:cNvPr>
          <p:cNvSpPr txBox="1"/>
          <p:nvPr/>
        </p:nvSpPr>
        <p:spPr>
          <a:xfrm>
            <a:off x="9064907" y="1868134"/>
            <a:ext cx="2271761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代码</a:t>
            </a:r>
            <a:endParaRPr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仓库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3C6CA00-0749-DBE0-D545-BBC5115BC5C6}"/>
              </a:ext>
            </a:extLst>
          </p:cNvPr>
          <p:cNvSpPr/>
          <p:nvPr/>
        </p:nvSpPr>
        <p:spPr>
          <a:xfrm>
            <a:off x="4016754" y="5896518"/>
            <a:ext cx="4896596" cy="5386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1DD1E92-F70C-FC99-794A-ED7B0DFA403D}"/>
              </a:ext>
            </a:extLst>
          </p:cNvPr>
          <p:cNvSpPr/>
          <p:nvPr/>
        </p:nvSpPr>
        <p:spPr>
          <a:xfrm>
            <a:off x="4075061" y="5998082"/>
            <a:ext cx="431529" cy="405504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0</a:t>
            </a:r>
            <a:endParaRPr kumimoji="0" lang="zh-CN" altLang="en-US" sz="11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480DE4E-5532-B486-3481-7EA6F6B14E76}"/>
              </a:ext>
            </a:extLst>
          </p:cNvPr>
          <p:cNvSpPr/>
          <p:nvPr/>
        </p:nvSpPr>
        <p:spPr>
          <a:xfrm>
            <a:off x="4594500" y="5987296"/>
            <a:ext cx="431529" cy="416290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1600" b="1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1</a:t>
            </a:r>
            <a:endParaRPr kumimoji="0" lang="zh-CN" altLang="en-US" sz="11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1ACA8C9-4967-3386-D8EB-8D54456B6C3A}"/>
              </a:ext>
            </a:extLst>
          </p:cNvPr>
          <p:cNvSpPr txBox="1"/>
          <p:nvPr/>
        </p:nvSpPr>
        <p:spPr>
          <a:xfrm>
            <a:off x="6490834" y="6093512"/>
            <a:ext cx="43152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00F928E-1ABE-48B7-AE3A-498CFC7742D8}"/>
              </a:ext>
            </a:extLst>
          </p:cNvPr>
          <p:cNvSpPr txBox="1"/>
          <p:nvPr/>
        </p:nvSpPr>
        <p:spPr>
          <a:xfrm>
            <a:off x="8836199" y="5896089"/>
            <a:ext cx="1390800" cy="7082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超维上下文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数据底座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7883DC0-27E0-ACAA-F953-56C51803BA76}"/>
              </a:ext>
            </a:extLst>
          </p:cNvPr>
          <p:cNvSpPr/>
          <p:nvPr/>
        </p:nvSpPr>
        <p:spPr>
          <a:xfrm>
            <a:off x="5130103" y="4755949"/>
            <a:ext cx="1022843" cy="9193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终端事件</a:t>
            </a:r>
            <a:endParaRPr lang="en-US" altLang="zh-CN" sz="14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7CF59DE-320E-2D08-BA4A-EFE8317887C1}"/>
              </a:ext>
            </a:extLst>
          </p:cNvPr>
          <p:cNvSpPr/>
          <p:nvPr/>
        </p:nvSpPr>
        <p:spPr>
          <a:xfrm>
            <a:off x="5122573" y="3747087"/>
            <a:ext cx="1022843" cy="9156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IDE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事件</a:t>
            </a:r>
          </a:p>
        </p:txBody>
      </p:sp>
      <p:pic>
        <p:nvPicPr>
          <p:cNvPr id="1028" name="Picture 4" descr="Terminal icon - Free download on Iconfinder">
            <a:extLst>
              <a:ext uri="{FF2B5EF4-FFF2-40B4-BE49-F238E27FC236}">
                <a16:creationId xmlns:a16="http://schemas.microsoft.com/office/drawing/2014/main" id="{5123FCB0-CDCA-B2E3-13C2-4C8D6921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854" y="5015190"/>
            <a:ext cx="619004" cy="6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, computer, ide, technology icon - Download on Iconfinder">
            <a:extLst>
              <a:ext uri="{FF2B5EF4-FFF2-40B4-BE49-F238E27FC236}">
                <a16:creationId xmlns:a16="http://schemas.microsoft.com/office/drawing/2014/main" id="{F7C560A2-C771-C3C4-8E26-6DC80529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42" y="4055765"/>
            <a:ext cx="567681" cy="56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139F0EB-6F30-2A10-D01A-065AC0B6A631}"/>
              </a:ext>
            </a:extLst>
          </p:cNvPr>
          <p:cNvSpPr/>
          <p:nvPr/>
        </p:nvSpPr>
        <p:spPr>
          <a:xfrm>
            <a:off x="6222883" y="3727431"/>
            <a:ext cx="1022843" cy="9156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文件</a:t>
            </a:r>
          </a:p>
        </p:txBody>
      </p:sp>
      <p:pic>
        <p:nvPicPr>
          <p:cNvPr id="1034" name="Picture 10" descr="Cpp file Icon - Download in Glyph Style">
            <a:extLst>
              <a:ext uri="{FF2B5EF4-FFF2-40B4-BE49-F238E27FC236}">
                <a16:creationId xmlns:a16="http://schemas.microsoft.com/office/drawing/2014/main" id="{55D07829-FFAB-2156-97CC-A4C4528D5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781" y="4104030"/>
            <a:ext cx="463165" cy="4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32673E9F-D46D-07CA-8CC8-84D8C1BE3AC1}"/>
              </a:ext>
            </a:extLst>
          </p:cNvPr>
          <p:cNvSpPr/>
          <p:nvPr/>
        </p:nvSpPr>
        <p:spPr>
          <a:xfrm>
            <a:off x="6243388" y="4755949"/>
            <a:ext cx="1022843" cy="9025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语法元素</a:t>
            </a:r>
          </a:p>
        </p:txBody>
      </p:sp>
      <p:pic>
        <p:nvPicPr>
          <p:cNvPr id="1040" name="Picture 16" descr="Function Icon #405988 - Free Icons Library">
            <a:extLst>
              <a:ext uri="{FF2B5EF4-FFF2-40B4-BE49-F238E27FC236}">
                <a16:creationId xmlns:a16="http://schemas.microsoft.com/office/drawing/2014/main" id="{640FEC20-22E5-81B0-38C5-795D6747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32" y="5050555"/>
            <a:ext cx="575981" cy="57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de map icon Royalty Free Vector Image - VectorStock">
            <a:extLst>
              <a:ext uri="{FF2B5EF4-FFF2-40B4-BE49-F238E27FC236}">
                <a16:creationId xmlns:a16="http://schemas.microsoft.com/office/drawing/2014/main" id="{DAD42F7F-66D6-AEBD-B5C0-FF0444FA3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6" t="8190" r="16284" b="14260"/>
          <a:stretch>
            <a:fillRect/>
          </a:stretch>
        </p:blipFill>
        <p:spPr bwMode="auto">
          <a:xfrm>
            <a:off x="9082739" y="3676561"/>
            <a:ext cx="589833" cy="7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CE3B4AD9-2DF8-220B-927A-01D2BEBEF6C2}"/>
              </a:ext>
            </a:extLst>
          </p:cNvPr>
          <p:cNvSpPr txBox="1"/>
          <p:nvPr/>
        </p:nvSpPr>
        <p:spPr>
          <a:xfrm>
            <a:off x="9672572" y="3669669"/>
            <a:ext cx="794268" cy="8671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</a:rPr>
              <a:t>仓库级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</a:rPr>
              <a:t>代码地图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</a:rPr>
              <a:t>语法树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46" name="Picture 22" descr="Code - Free computer icons">
            <a:extLst>
              <a:ext uri="{FF2B5EF4-FFF2-40B4-BE49-F238E27FC236}">
                <a16:creationId xmlns:a16="http://schemas.microsoft.com/office/drawing/2014/main" id="{47709F9A-3F6D-BF21-63F4-4742ADA5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400" y="4873836"/>
            <a:ext cx="661291" cy="6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34A5397A-00D8-4BCE-044D-7E7E36D685FC}"/>
              </a:ext>
            </a:extLst>
          </p:cNvPr>
          <p:cNvSpPr txBox="1"/>
          <p:nvPr/>
        </p:nvSpPr>
        <p:spPr>
          <a:xfrm>
            <a:off x="9678702" y="4829741"/>
            <a:ext cx="737663" cy="8671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</a:rPr>
              <a:t>代码框架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</a:rPr>
              <a:t>编程语言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</a:rPr>
              <a:t>工件统计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9DB9C77-B9D6-9F39-6255-28E4E0548A15}"/>
              </a:ext>
            </a:extLst>
          </p:cNvPr>
          <p:cNvSpPr/>
          <p:nvPr/>
        </p:nvSpPr>
        <p:spPr>
          <a:xfrm>
            <a:off x="5100790" y="6000792"/>
            <a:ext cx="431529" cy="416290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2</a:t>
            </a:r>
            <a:endParaRPr kumimoji="0" lang="zh-CN" altLang="en-US" sz="11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CEC4FEA-038F-EC7A-0217-73962A89BA0F}"/>
              </a:ext>
            </a:extLst>
          </p:cNvPr>
          <p:cNvSpPr/>
          <p:nvPr/>
        </p:nvSpPr>
        <p:spPr>
          <a:xfrm>
            <a:off x="5591224" y="5994117"/>
            <a:ext cx="431529" cy="416290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1600" b="1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3</a:t>
            </a:r>
            <a:endParaRPr kumimoji="0" lang="zh-CN" altLang="en-US" sz="11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7B2FE76-B054-4CA1-9C9D-190A355615CA}"/>
              </a:ext>
            </a:extLst>
          </p:cNvPr>
          <p:cNvSpPr/>
          <p:nvPr/>
        </p:nvSpPr>
        <p:spPr>
          <a:xfrm>
            <a:off x="6105047" y="5987296"/>
            <a:ext cx="431529" cy="416290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4</a:t>
            </a:r>
            <a:endParaRPr kumimoji="0" lang="zh-CN" altLang="en-US" sz="11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84" name="Picture 2" descr="Data Repository Icon #374557 - Free Icons Library">
            <a:extLst>
              <a:ext uri="{FF2B5EF4-FFF2-40B4-BE49-F238E27FC236}">
                <a16:creationId xmlns:a16="http://schemas.microsoft.com/office/drawing/2014/main" id="{5697690B-8B82-3E07-AEAD-F7D3A95B7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02" y="5971862"/>
            <a:ext cx="417661" cy="4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729B471D-AC69-6C77-2CBC-7BFF427080C5}"/>
              </a:ext>
            </a:extLst>
          </p:cNvPr>
          <p:cNvCxnSpPr>
            <a:cxnSpLocks/>
          </p:cNvCxnSpPr>
          <p:nvPr/>
        </p:nvCxnSpPr>
        <p:spPr>
          <a:xfrm flipH="1">
            <a:off x="6922362" y="5904829"/>
            <a:ext cx="704" cy="53032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43A1966C-6381-753C-204F-80FFC53B13F5}"/>
              </a:ext>
            </a:extLst>
          </p:cNvPr>
          <p:cNvSpPr txBox="1"/>
          <p:nvPr/>
        </p:nvSpPr>
        <p:spPr>
          <a:xfrm>
            <a:off x="7443245" y="5932990"/>
            <a:ext cx="636276" cy="417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</a:rPr>
              <a:t>静态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</a:rPr>
              <a:t>数据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2" descr="Data Repository Icon #374557 - Free Icons Library">
            <a:extLst>
              <a:ext uri="{FF2B5EF4-FFF2-40B4-BE49-F238E27FC236}">
                <a16:creationId xmlns:a16="http://schemas.microsoft.com/office/drawing/2014/main" id="{DB2F54C8-B502-3841-B172-CEABA32F3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duotone>
              <a:prstClr val="black"/>
              <a:srgbClr val="E89A4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68" y="5985791"/>
            <a:ext cx="417661" cy="4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D633BF0-0832-0D9A-23C3-414D09E7F1B8}"/>
              </a:ext>
            </a:extLst>
          </p:cNvPr>
          <p:cNvSpPr txBox="1"/>
          <p:nvPr/>
        </p:nvSpPr>
        <p:spPr>
          <a:xfrm>
            <a:off x="8402974" y="5928446"/>
            <a:ext cx="636276" cy="68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</a:rPr>
              <a:t>动态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</a:rPr>
              <a:t>数据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矩形 109">
            <a:extLst>
              <a:ext uri="{FF2B5EF4-FFF2-40B4-BE49-F238E27FC236}">
                <a16:creationId xmlns:a16="http://schemas.microsoft.com/office/drawing/2014/main" id="{58A4A476-5DAE-B45D-5FA6-F54B7C7B5FD1}"/>
              </a:ext>
            </a:extLst>
          </p:cNvPr>
          <p:cNvSpPr/>
          <p:nvPr/>
        </p:nvSpPr>
        <p:spPr>
          <a:xfrm>
            <a:off x="4247964" y="4970121"/>
            <a:ext cx="580161" cy="706375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开发区域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53" name="矩形 110">
            <a:extLst>
              <a:ext uri="{FF2B5EF4-FFF2-40B4-BE49-F238E27FC236}">
                <a16:creationId xmlns:a16="http://schemas.microsoft.com/office/drawing/2014/main" id="{4C93AD30-4ECC-D5CA-6436-4713DA7764F0}"/>
              </a:ext>
            </a:extLst>
          </p:cNvPr>
          <p:cNvSpPr/>
          <p:nvPr/>
        </p:nvSpPr>
        <p:spPr>
          <a:xfrm>
            <a:off x="4243694" y="4148398"/>
            <a:ext cx="580161" cy="706374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zh-CN" altLang="en-US" sz="1200">
                <a:solidFill>
                  <a:schemeClr val="tx2">
                    <a:lumMod val="75000"/>
                  </a:schemeClr>
                </a:solidFill>
              </a:rPr>
              <a:t>执行构建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矩形 111">
            <a:extLst>
              <a:ext uri="{FF2B5EF4-FFF2-40B4-BE49-F238E27FC236}">
                <a16:creationId xmlns:a16="http://schemas.microsoft.com/office/drawing/2014/main" id="{F1DBA4D0-3963-CE50-491F-BCA7137322E8}"/>
              </a:ext>
            </a:extLst>
          </p:cNvPr>
          <p:cNvSpPr/>
          <p:nvPr/>
        </p:nvSpPr>
        <p:spPr>
          <a:xfrm>
            <a:off x="4250080" y="3295910"/>
            <a:ext cx="580161" cy="708248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代码变更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55" name="Picture 38" descr="Category, chart, flowchart, mindmap icon - Download on Iconfinder">
            <a:extLst>
              <a:ext uri="{FF2B5EF4-FFF2-40B4-BE49-F238E27FC236}">
                <a16:creationId xmlns:a16="http://schemas.microsoft.com/office/drawing/2014/main" id="{D9486938-DF4A-47B5-313D-203129B9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65" y="5392174"/>
            <a:ext cx="234094" cy="2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D58328B9-837D-8723-0342-B551007D46DD}"/>
              </a:ext>
            </a:extLst>
          </p:cNvPr>
          <p:cNvSpPr/>
          <p:nvPr/>
        </p:nvSpPr>
        <p:spPr>
          <a:xfrm>
            <a:off x="3188051" y="3332730"/>
            <a:ext cx="828703" cy="2379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代码快照</a:t>
            </a:r>
            <a:endParaRPr lang="en-US" altLang="zh-CN" sz="12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B788FF7-5D18-0F56-5650-472B1C85EF0B}"/>
              </a:ext>
            </a:extLst>
          </p:cNvPr>
          <p:cNvSpPr/>
          <p:nvPr/>
        </p:nvSpPr>
        <p:spPr>
          <a:xfrm>
            <a:off x="3188051" y="5010183"/>
            <a:ext cx="828703" cy="2379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工件统计</a:t>
            </a:r>
            <a:endParaRPr lang="en-US" altLang="zh-CN" sz="12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C0DEF78-1C55-D448-4749-31466D3D9ABD}"/>
              </a:ext>
            </a:extLst>
          </p:cNvPr>
          <p:cNvSpPr/>
          <p:nvPr/>
        </p:nvSpPr>
        <p:spPr>
          <a:xfrm>
            <a:off x="3188051" y="4174327"/>
            <a:ext cx="828703" cy="2379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终端统计</a:t>
            </a:r>
            <a:endParaRPr lang="en-US" altLang="zh-CN" sz="12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pic>
        <p:nvPicPr>
          <p:cNvPr id="59" name="图形 58" descr="照相机 纯色填充">
            <a:extLst>
              <a:ext uri="{FF2B5EF4-FFF2-40B4-BE49-F238E27FC236}">
                <a16:creationId xmlns:a16="http://schemas.microsoft.com/office/drawing/2014/main" id="{56F322B4-34A7-F72B-A050-8ED3BBD4F8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90258" y="3711096"/>
            <a:ext cx="301846" cy="301846"/>
          </a:xfrm>
          <a:prstGeom prst="rect">
            <a:avLst/>
          </a:prstGeom>
        </p:spPr>
      </p:pic>
      <p:pic>
        <p:nvPicPr>
          <p:cNvPr id="66" name="Picture 44" descr="Terminal - Free computer icons">
            <a:extLst>
              <a:ext uri="{FF2B5EF4-FFF2-40B4-BE49-F238E27FC236}">
                <a16:creationId xmlns:a16="http://schemas.microsoft.com/office/drawing/2014/main" id="{491AF0DF-9CE4-9E5C-B96D-589A6C4E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30" y="4529539"/>
            <a:ext cx="325233" cy="3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6" descr="OpenAI Logo PNG Images with Transparent Background">
            <a:extLst>
              <a:ext uri="{FF2B5EF4-FFF2-40B4-BE49-F238E27FC236}">
                <a16:creationId xmlns:a16="http://schemas.microsoft.com/office/drawing/2014/main" id="{79513EE4-26EC-043E-C5F3-269B0C34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976" y="3608490"/>
            <a:ext cx="348447" cy="3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2DE58CE6-1E7A-F092-51D1-754FEABD664B}"/>
              </a:ext>
            </a:extLst>
          </p:cNvPr>
          <p:cNvSpPr txBox="1"/>
          <p:nvPr/>
        </p:nvSpPr>
        <p:spPr>
          <a:xfrm>
            <a:off x="3511824" y="3582927"/>
            <a:ext cx="742511" cy="6001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zh-CN" sz="1000" dirty="0">
                <a:solidFill>
                  <a:schemeClr val="tx2"/>
                </a:solidFill>
              </a:rPr>
              <a:t>Context</a:t>
            </a:r>
          </a:p>
          <a:p>
            <a:pPr>
              <a:lnSpc>
                <a:spcPts val="900"/>
              </a:lnSpc>
            </a:pPr>
            <a:r>
              <a:rPr lang="en-US" altLang="zh-CN" sz="1000" dirty="0">
                <a:solidFill>
                  <a:schemeClr val="tx2"/>
                </a:solidFill>
              </a:rPr>
              <a:t>+</a:t>
            </a:r>
          </a:p>
          <a:p>
            <a:pPr>
              <a:lnSpc>
                <a:spcPts val="900"/>
              </a:lnSpc>
            </a:pPr>
            <a:r>
              <a:rPr lang="en-US" altLang="zh-CN" sz="1000" dirty="0">
                <a:solidFill>
                  <a:schemeClr val="tx2"/>
                </a:solidFill>
              </a:rPr>
              <a:t>LLM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pic>
        <p:nvPicPr>
          <p:cNvPr id="77" name="Picture 46" descr="OpenAI Logo PNG Images with Transparent Background">
            <a:extLst>
              <a:ext uri="{FF2B5EF4-FFF2-40B4-BE49-F238E27FC236}">
                <a16:creationId xmlns:a16="http://schemas.microsoft.com/office/drawing/2014/main" id="{DDC48880-3E39-1EF4-C82D-2B1C2456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173" y="4450853"/>
            <a:ext cx="348447" cy="3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846FBD1C-1A11-DC6F-B4A3-04A255E38FA7}"/>
              </a:ext>
            </a:extLst>
          </p:cNvPr>
          <p:cNvSpPr txBox="1"/>
          <p:nvPr/>
        </p:nvSpPr>
        <p:spPr>
          <a:xfrm>
            <a:off x="3493291" y="4429850"/>
            <a:ext cx="742511" cy="6001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zh-CN" sz="1000" dirty="0">
                <a:solidFill>
                  <a:schemeClr val="tx2"/>
                </a:solidFill>
              </a:rPr>
              <a:t>Context</a:t>
            </a:r>
          </a:p>
          <a:p>
            <a:pPr>
              <a:lnSpc>
                <a:spcPts val="900"/>
              </a:lnSpc>
            </a:pPr>
            <a:r>
              <a:rPr lang="en-US" altLang="zh-CN" sz="1000" dirty="0">
                <a:solidFill>
                  <a:schemeClr val="tx2"/>
                </a:solidFill>
              </a:rPr>
              <a:t>+</a:t>
            </a:r>
          </a:p>
          <a:p>
            <a:pPr>
              <a:lnSpc>
                <a:spcPts val="900"/>
              </a:lnSpc>
            </a:pPr>
            <a:r>
              <a:rPr lang="en-US" altLang="zh-CN" sz="1000" dirty="0">
                <a:solidFill>
                  <a:schemeClr val="tx2"/>
                </a:solidFill>
              </a:rPr>
              <a:t>LLM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479FF6C-56F7-F2AF-C125-A1942CEC3A9D}"/>
              </a:ext>
            </a:extLst>
          </p:cNvPr>
          <p:cNvSpPr txBox="1"/>
          <p:nvPr/>
        </p:nvSpPr>
        <p:spPr>
          <a:xfrm>
            <a:off x="3557863" y="5303149"/>
            <a:ext cx="838691" cy="6001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zh-CN" sz="1000" dirty="0">
                <a:solidFill>
                  <a:schemeClr val="tx2"/>
                </a:solidFill>
              </a:rPr>
              <a:t>Node</a:t>
            </a:r>
          </a:p>
          <a:p>
            <a:pPr>
              <a:lnSpc>
                <a:spcPts val="900"/>
              </a:lnSpc>
            </a:pPr>
            <a:r>
              <a:rPr lang="en-US" altLang="zh-CN" sz="1000" dirty="0">
                <a:solidFill>
                  <a:schemeClr val="tx2"/>
                </a:solidFill>
              </a:rPr>
              <a:t>+</a:t>
            </a:r>
          </a:p>
          <a:p>
            <a:pPr>
              <a:lnSpc>
                <a:spcPts val="900"/>
              </a:lnSpc>
            </a:pPr>
            <a:r>
              <a:rPr lang="en-US" altLang="zh-CN" sz="900" dirty="0" err="1">
                <a:solidFill>
                  <a:schemeClr val="tx2"/>
                </a:solidFill>
              </a:rPr>
              <a:t>Webview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pic>
        <p:nvPicPr>
          <p:cNvPr id="88" name="Picture 48" descr="Html Justicon Flat icon">
            <a:extLst>
              <a:ext uri="{FF2B5EF4-FFF2-40B4-BE49-F238E27FC236}">
                <a16:creationId xmlns:a16="http://schemas.microsoft.com/office/drawing/2014/main" id="{F37ED584-FCAA-17A8-A605-591899AE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160" y="5314725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AE2411A-C604-760D-6E53-ECC41F804137}"/>
              </a:ext>
            </a:extLst>
          </p:cNvPr>
          <p:cNvCxnSpPr/>
          <p:nvPr/>
        </p:nvCxnSpPr>
        <p:spPr>
          <a:xfrm>
            <a:off x="4054240" y="3405371"/>
            <a:ext cx="192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781DC1E-ADCA-4593-5C04-82CF0FD874C2}"/>
              </a:ext>
            </a:extLst>
          </p:cNvPr>
          <p:cNvCxnSpPr/>
          <p:nvPr/>
        </p:nvCxnSpPr>
        <p:spPr>
          <a:xfrm>
            <a:off x="4042041" y="4277712"/>
            <a:ext cx="192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F212365-7D53-391A-6120-2325D3704401}"/>
              </a:ext>
            </a:extLst>
          </p:cNvPr>
          <p:cNvCxnSpPr/>
          <p:nvPr/>
        </p:nvCxnSpPr>
        <p:spPr>
          <a:xfrm>
            <a:off x="4040866" y="5119658"/>
            <a:ext cx="192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63197C23-24A4-FBF9-7434-BFDE43FEB407}"/>
              </a:ext>
            </a:extLst>
          </p:cNvPr>
          <p:cNvSpPr/>
          <p:nvPr/>
        </p:nvSpPr>
        <p:spPr>
          <a:xfrm>
            <a:off x="3048676" y="2498397"/>
            <a:ext cx="1891624" cy="539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环境</a:t>
            </a:r>
            <a:r>
              <a:rPr kumimoji="0" lang="zh-CN" altLang="en-US" sz="1600" b="1" i="0" u="none" strike="noStrike" kern="0" cap="none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上下文压缩</a:t>
            </a:r>
            <a:endParaRPr kumimoji="0" lang="en-US" altLang="zh-CN" sz="1600" b="1" i="0" u="none" strike="noStrike" kern="0" cap="none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kern="0" cap="none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与关键语义提取</a:t>
            </a:r>
          </a:p>
        </p:txBody>
      </p:sp>
      <p:sp>
        <p:nvSpPr>
          <p:cNvPr id="95" name="矩形: 圆角 41">
            <a:extLst>
              <a:ext uri="{FF2B5EF4-FFF2-40B4-BE49-F238E27FC236}">
                <a16:creationId xmlns:a16="http://schemas.microsoft.com/office/drawing/2014/main" id="{7757AB97-832F-E5B5-D740-655F0ABE2F96}"/>
              </a:ext>
            </a:extLst>
          </p:cNvPr>
          <p:cNvSpPr/>
          <p:nvPr/>
        </p:nvSpPr>
        <p:spPr>
          <a:xfrm>
            <a:off x="3060700" y="3164568"/>
            <a:ext cx="1859868" cy="2610420"/>
          </a:xfrm>
          <a:custGeom>
            <a:avLst/>
            <a:gdLst>
              <a:gd name="connsiteX0" fmla="*/ 0 w 4894123"/>
              <a:gd name="connsiteY0" fmla="*/ 188721 h 3155868"/>
              <a:gd name="connsiteX1" fmla="*/ 188721 w 4894123"/>
              <a:gd name="connsiteY1" fmla="*/ 0 h 3155868"/>
              <a:gd name="connsiteX2" fmla="*/ 833961 w 4894123"/>
              <a:gd name="connsiteY2" fmla="*/ 0 h 3155868"/>
              <a:gd name="connsiteX3" fmla="*/ 1569535 w 4894123"/>
              <a:gd name="connsiteY3" fmla="*/ 0 h 3155868"/>
              <a:gd name="connsiteX4" fmla="*/ 2214775 w 4894123"/>
              <a:gd name="connsiteY4" fmla="*/ 0 h 3155868"/>
              <a:gd name="connsiteX5" fmla="*/ 2860015 w 4894123"/>
              <a:gd name="connsiteY5" fmla="*/ 0 h 3155868"/>
              <a:gd name="connsiteX6" fmla="*/ 3505255 w 4894123"/>
              <a:gd name="connsiteY6" fmla="*/ 0 h 3155868"/>
              <a:gd name="connsiteX7" fmla="*/ 4014995 w 4894123"/>
              <a:gd name="connsiteY7" fmla="*/ 0 h 3155868"/>
              <a:gd name="connsiteX8" fmla="*/ 4705402 w 4894123"/>
              <a:gd name="connsiteY8" fmla="*/ 0 h 3155868"/>
              <a:gd name="connsiteX9" fmla="*/ 4894123 w 4894123"/>
              <a:gd name="connsiteY9" fmla="*/ 188721 h 3155868"/>
              <a:gd name="connsiteX10" fmla="*/ 4894123 w 4894123"/>
              <a:gd name="connsiteY10" fmla="*/ 855543 h 3155868"/>
              <a:gd name="connsiteX11" fmla="*/ 4894123 w 4894123"/>
              <a:gd name="connsiteY11" fmla="*/ 1550150 h 3155868"/>
              <a:gd name="connsiteX12" fmla="*/ 4894123 w 4894123"/>
              <a:gd name="connsiteY12" fmla="*/ 2244756 h 3155868"/>
              <a:gd name="connsiteX13" fmla="*/ 4894123 w 4894123"/>
              <a:gd name="connsiteY13" fmla="*/ 2967147 h 3155868"/>
              <a:gd name="connsiteX14" fmla="*/ 4705402 w 4894123"/>
              <a:gd name="connsiteY14" fmla="*/ 3155868 h 3155868"/>
              <a:gd name="connsiteX15" fmla="*/ 4105329 w 4894123"/>
              <a:gd name="connsiteY15" fmla="*/ 3155868 h 3155868"/>
              <a:gd name="connsiteX16" fmla="*/ 3460089 w 4894123"/>
              <a:gd name="connsiteY16" fmla="*/ 3155868 h 3155868"/>
              <a:gd name="connsiteX17" fmla="*/ 2860015 w 4894123"/>
              <a:gd name="connsiteY17" fmla="*/ 3155868 h 3155868"/>
              <a:gd name="connsiteX18" fmla="*/ 2124441 w 4894123"/>
              <a:gd name="connsiteY18" fmla="*/ 3155868 h 3155868"/>
              <a:gd name="connsiteX19" fmla="*/ 1614702 w 4894123"/>
              <a:gd name="connsiteY19" fmla="*/ 3155868 h 3155868"/>
              <a:gd name="connsiteX20" fmla="*/ 1014628 w 4894123"/>
              <a:gd name="connsiteY20" fmla="*/ 3155868 h 3155868"/>
              <a:gd name="connsiteX21" fmla="*/ 188721 w 4894123"/>
              <a:gd name="connsiteY21" fmla="*/ 3155868 h 3155868"/>
              <a:gd name="connsiteX22" fmla="*/ 0 w 4894123"/>
              <a:gd name="connsiteY22" fmla="*/ 2967147 h 3155868"/>
              <a:gd name="connsiteX23" fmla="*/ 0 w 4894123"/>
              <a:gd name="connsiteY23" fmla="*/ 2216972 h 3155868"/>
              <a:gd name="connsiteX24" fmla="*/ 0 w 4894123"/>
              <a:gd name="connsiteY24" fmla="*/ 1550150 h 3155868"/>
              <a:gd name="connsiteX25" fmla="*/ 0 w 4894123"/>
              <a:gd name="connsiteY25" fmla="*/ 938896 h 3155868"/>
              <a:gd name="connsiteX26" fmla="*/ 0 w 4894123"/>
              <a:gd name="connsiteY26" fmla="*/ 188721 h 315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94123" h="3155868" extrusionOk="0">
                <a:moveTo>
                  <a:pt x="0" y="188721"/>
                </a:moveTo>
                <a:cubicBezTo>
                  <a:pt x="-20445" y="86240"/>
                  <a:pt x="65992" y="13148"/>
                  <a:pt x="188721" y="0"/>
                </a:cubicBezTo>
                <a:cubicBezTo>
                  <a:pt x="458198" y="20927"/>
                  <a:pt x="681888" y="-22531"/>
                  <a:pt x="833961" y="0"/>
                </a:cubicBezTo>
                <a:cubicBezTo>
                  <a:pt x="986034" y="22531"/>
                  <a:pt x="1274281" y="30111"/>
                  <a:pt x="1569535" y="0"/>
                </a:cubicBezTo>
                <a:cubicBezTo>
                  <a:pt x="1864789" y="-30111"/>
                  <a:pt x="1939153" y="-29183"/>
                  <a:pt x="2214775" y="0"/>
                </a:cubicBezTo>
                <a:cubicBezTo>
                  <a:pt x="2490397" y="29183"/>
                  <a:pt x="2708662" y="15887"/>
                  <a:pt x="2860015" y="0"/>
                </a:cubicBezTo>
                <a:cubicBezTo>
                  <a:pt x="3011368" y="-15887"/>
                  <a:pt x="3344545" y="22812"/>
                  <a:pt x="3505255" y="0"/>
                </a:cubicBezTo>
                <a:cubicBezTo>
                  <a:pt x="3665965" y="-22812"/>
                  <a:pt x="3812387" y="-918"/>
                  <a:pt x="4014995" y="0"/>
                </a:cubicBezTo>
                <a:cubicBezTo>
                  <a:pt x="4217603" y="918"/>
                  <a:pt x="4479181" y="13552"/>
                  <a:pt x="4705402" y="0"/>
                </a:cubicBezTo>
                <a:cubicBezTo>
                  <a:pt x="4827300" y="3986"/>
                  <a:pt x="4879373" y="103065"/>
                  <a:pt x="4894123" y="188721"/>
                </a:cubicBezTo>
                <a:cubicBezTo>
                  <a:pt x="4882801" y="463564"/>
                  <a:pt x="4917773" y="596388"/>
                  <a:pt x="4894123" y="855543"/>
                </a:cubicBezTo>
                <a:cubicBezTo>
                  <a:pt x="4870473" y="1114698"/>
                  <a:pt x="4905431" y="1218791"/>
                  <a:pt x="4894123" y="1550150"/>
                </a:cubicBezTo>
                <a:cubicBezTo>
                  <a:pt x="4882815" y="1881509"/>
                  <a:pt x="4923811" y="1977370"/>
                  <a:pt x="4894123" y="2244756"/>
                </a:cubicBezTo>
                <a:cubicBezTo>
                  <a:pt x="4864435" y="2512142"/>
                  <a:pt x="4896877" y="2699791"/>
                  <a:pt x="4894123" y="2967147"/>
                </a:cubicBezTo>
                <a:cubicBezTo>
                  <a:pt x="4895356" y="3075375"/>
                  <a:pt x="4819864" y="3151652"/>
                  <a:pt x="4705402" y="3155868"/>
                </a:cubicBezTo>
                <a:cubicBezTo>
                  <a:pt x="4568461" y="3161074"/>
                  <a:pt x="4239237" y="3172456"/>
                  <a:pt x="4105329" y="3155868"/>
                </a:cubicBezTo>
                <a:cubicBezTo>
                  <a:pt x="3971421" y="3139280"/>
                  <a:pt x="3739325" y="3182136"/>
                  <a:pt x="3460089" y="3155868"/>
                </a:cubicBezTo>
                <a:cubicBezTo>
                  <a:pt x="3180853" y="3129600"/>
                  <a:pt x="3120769" y="3157975"/>
                  <a:pt x="2860015" y="3155868"/>
                </a:cubicBezTo>
                <a:cubicBezTo>
                  <a:pt x="2599261" y="3153761"/>
                  <a:pt x="2424470" y="3191886"/>
                  <a:pt x="2124441" y="3155868"/>
                </a:cubicBezTo>
                <a:cubicBezTo>
                  <a:pt x="1824412" y="3119850"/>
                  <a:pt x="1743091" y="3168047"/>
                  <a:pt x="1614702" y="3155868"/>
                </a:cubicBezTo>
                <a:cubicBezTo>
                  <a:pt x="1486313" y="3143689"/>
                  <a:pt x="1199567" y="3155472"/>
                  <a:pt x="1014628" y="3155868"/>
                </a:cubicBezTo>
                <a:cubicBezTo>
                  <a:pt x="829689" y="3156264"/>
                  <a:pt x="410163" y="3176410"/>
                  <a:pt x="188721" y="3155868"/>
                </a:cubicBezTo>
                <a:cubicBezTo>
                  <a:pt x="82657" y="3148903"/>
                  <a:pt x="4842" y="3069954"/>
                  <a:pt x="0" y="2967147"/>
                </a:cubicBezTo>
                <a:cubicBezTo>
                  <a:pt x="-22407" y="2654641"/>
                  <a:pt x="-22714" y="2504329"/>
                  <a:pt x="0" y="2216972"/>
                </a:cubicBezTo>
                <a:cubicBezTo>
                  <a:pt x="22714" y="1929616"/>
                  <a:pt x="-11815" y="1718158"/>
                  <a:pt x="0" y="1550150"/>
                </a:cubicBezTo>
                <a:cubicBezTo>
                  <a:pt x="11815" y="1382142"/>
                  <a:pt x="18634" y="1063524"/>
                  <a:pt x="0" y="938896"/>
                </a:cubicBezTo>
                <a:cubicBezTo>
                  <a:pt x="-18634" y="814268"/>
                  <a:pt x="-16797" y="498720"/>
                  <a:pt x="0" y="188721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100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7F3F3D-1E24-3223-A1F5-752F593F5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6A994AED-5FA8-4F8A-9D8C-6D0104D134CE}"/>
              </a:ext>
            </a:extLst>
          </p:cNvPr>
          <p:cNvSpPr/>
          <p:nvPr/>
        </p:nvSpPr>
        <p:spPr>
          <a:xfrm>
            <a:off x="2716204" y="2186673"/>
            <a:ext cx="1866976" cy="2516554"/>
          </a:xfrm>
          <a:prstGeom prst="rect">
            <a:avLst/>
          </a:prstGeom>
          <a:noFill/>
          <a:ln w="19050" cap="rnd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1200" b="1" i="0" dirty="0">
                <a:solidFill>
                  <a:srgbClr val="C00000"/>
                </a:solidFill>
                <a:effectLst/>
                <a:latin typeface="Inter" panose="020B0502030000000004" pitchFamily="34" charset="0"/>
              </a:rPr>
              <a:t>超维向量空间映射编码</a:t>
            </a:r>
            <a:endParaRPr lang="en-US" altLang="zh-CN" sz="1200" b="1" i="0" dirty="0">
              <a:solidFill>
                <a:srgbClr val="C00000"/>
              </a:solidFill>
              <a:effectLst/>
              <a:latin typeface="Inter" panose="020B0502030000000004" pitchFamily="34" charset="0"/>
            </a:endParaRPr>
          </a:p>
        </p:txBody>
      </p:sp>
      <p:sp>
        <p:nvSpPr>
          <p:cNvPr id="1105" name="文本框 1104">
            <a:extLst>
              <a:ext uri="{FF2B5EF4-FFF2-40B4-BE49-F238E27FC236}">
                <a16:creationId xmlns:a16="http://schemas.microsoft.com/office/drawing/2014/main" id="{4B91EAA4-703E-CB16-810B-341F8FA8F348}"/>
              </a:ext>
            </a:extLst>
          </p:cNvPr>
          <p:cNvSpPr txBox="1"/>
          <p:nvPr/>
        </p:nvSpPr>
        <p:spPr>
          <a:xfrm>
            <a:off x="4048922" y="3407193"/>
            <a:ext cx="632286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05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prev</a:t>
            </a:r>
            <a:r>
              <a:rPr lang="en-US" altLang="zh-CN" sz="10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[]</a:t>
            </a:r>
            <a:endParaRPr lang="zh-CN" altLang="en-US" sz="10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53" name="梯形 1052">
            <a:extLst>
              <a:ext uri="{FF2B5EF4-FFF2-40B4-BE49-F238E27FC236}">
                <a16:creationId xmlns:a16="http://schemas.microsoft.com/office/drawing/2014/main" id="{6950D5D6-57E3-FCBB-5944-01EEA56D93C6}"/>
              </a:ext>
            </a:extLst>
          </p:cNvPr>
          <p:cNvSpPr/>
          <p:nvPr/>
        </p:nvSpPr>
        <p:spPr>
          <a:xfrm rot="5400000">
            <a:off x="3449522" y="3595697"/>
            <a:ext cx="813224" cy="408353"/>
          </a:xfrm>
          <a:prstGeom prst="trapezoid">
            <a:avLst>
              <a:gd name="adj" fmla="val 36286"/>
            </a:avLst>
          </a:prstGeom>
          <a:solidFill>
            <a:srgbClr val="FFE393"/>
          </a:solidFill>
          <a:ln w="12700">
            <a:noFill/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zh-CN" altLang="en-US" sz="1100" b="1" dirty="0">
                <a:solidFill>
                  <a:schemeClr val="tx2">
                    <a:lumMod val="75000"/>
                  </a:schemeClr>
                </a:solidFill>
              </a:rPr>
              <a:t>编码器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35B43EF-F75F-8FD2-A5D9-560B2D1B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45" y="234292"/>
            <a:ext cx="10385425" cy="66167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核心算法</a:t>
            </a:r>
            <a:r>
              <a:rPr lang="en-US" altLang="zh-CN" sz="3200" dirty="0"/>
              <a:t>for</a:t>
            </a:r>
            <a:r>
              <a:rPr lang="zh-CN" altLang="en-US" sz="3200" dirty="0"/>
              <a:t>申请书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60B9ED97-F594-AAC2-BD9F-24C31C98B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11" y="46618"/>
            <a:ext cx="849344" cy="849344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9E90795-9322-36F2-12C8-0DAAF4BBA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/>
          <a:stretch>
            <a:fillRect/>
          </a:stretch>
        </p:blipFill>
        <p:spPr bwMode="auto">
          <a:xfrm>
            <a:off x="2851899" y="630730"/>
            <a:ext cx="118001" cy="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矩形: 圆角 1050">
            <a:extLst>
              <a:ext uri="{FF2B5EF4-FFF2-40B4-BE49-F238E27FC236}">
                <a16:creationId xmlns:a16="http://schemas.microsoft.com/office/drawing/2014/main" id="{AD9E06F4-5D2B-2D23-E4F6-7B6325C19BFA}"/>
              </a:ext>
            </a:extLst>
          </p:cNvPr>
          <p:cNvSpPr/>
          <p:nvPr/>
        </p:nvSpPr>
        <p:spPr>
          <a:xfrm>
            <a:off x="4803422" y="3145099"/>
            <a:ext cx="1705857" cy="110395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052" name="图片 1051">
            <a:extLst>
              <a:ext uri="{FF2B5EF4-FFF2-40B4-BE49-F238E27FC236}">
                <a16:creationId xmlns:a16="http://schemas.microsoft.com/office/drawing/2014/main" id="{8792BD2D-4EAE-5549-4C8D-DD8BF489B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419" y="3663577"/>
            <a:ext cx="302299" cy="276999"/>
          </a:xfrm>
          <a:prstGeom prst="rect">
            <a:avLst/>
          </a:prstGeom>
        </p:spPr>
      </p:pic>
      <p:cxnSp>
        <p:nvCxnSpPr>
          <p:cNvPr id="1056" name="直接箭头连接符 1055">
            <a:extLst>
              <a:ext uri="{FF2B5EF4-FFF2-40B4-BE49-F238E27FC236}">
                <a16:creationId xmlns:a16="http://schemas.microsoft.com/office/drawing/2014/main" id="{23695A06-E3AB-7EC9-BD84-D0798420C75F}"/>
              </a:ext>
            </a:extLst>
          </p:cNvPr>
          <p:cNvCxnSpPr>
            <a:cxnSpLocks/>
          </p:cNvCxnSpPr>
          <p:nvPr/>
        </p:nvCxnSpPr>
        <p:spPr>
          <a:xfrm>
            <a:off x="4489258" y="3805616"/>
            <a:ext cx="277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箭头连接符 1056">
            <a:extLst>
              <a:ext uri="{FF2B5EF4-FFF2-40B4-BE49-F238E27FC236}">
                <a16:creationId xmlns:a16="http://schemas.microsoft.com/office/drawing/2014/main" id="{DB16F6CC-8D38-8E7B-BE04-3D313EE505D9}"/>
              </a:ext>
            </a:extLst>
          </p:cNvPr>
          <p:cNvCxnSpPr>
            <a:cxnSpLocks/>
            <a:stCxn id="1051" idx="3"/>
            <a:endCxn id="1072" idx="1"/>
          </p:cNvCxnSpPr>
          <p:nvPr/>
        </p:nvCxnSpPr>
        <p:spPr>
          <a:xfrm flipV="1">
            <a:off x="6509279" y="3697077"/>
            <a:ext cx="27526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A1F0904E-7063-6845-63A4-5C69B2F029A5}"/>
              </a:ext>
            </a:extLst>
          </p:cNvPr>
          <p:cNvSpPr txBox="1"/>
          <p:nvPr/>
        </p:nvSpPr>
        <p:spPr>
          <a:xfrm>
            <a:off x="4886494" y="3139204"/>
            <a:ext cx="1504761" cy="5111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</a:rPr>
              <a:t>液态神经网络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1200" dirty="0">
                <a:solidFill>
                  <a:srgbClr val="C00000"/>
                </a:solidFill>
              </a:rPr>
              <a:t>序列行为学习</a:t>
            </a:r>
          </a:p>
        </p:txBody>
      </p:sp>
      <p:sp>
        <p:nvSpPr>
          <p:cNvPr id="1067" name="文本框 1066">
            <a:extLst>
              <a:ext uri="{FF2B5EF4-FFF2-40B4-BE49-F238E27FC236}">
                <a16:creationId xmlns:a16="http://schemas.microsoft.com/office/drawing/2014/main" id="{81D610FE-F591-23F2-A004-799C8E496D53}"/>
              </a:ext>
            </a:extLst>
          </p:cNvPr>
          <p:cNvSpPr txBox="1"/>
          <p:nvPr/>
        </p:nvSpPr>
        <p:spPr>
          <a:xfrm>
            <a:off x="2652463" y="2474453"/>
            <a:ext cx="86551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构建超维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向量空间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068" name="Picture 24" descr="线路图标_马术舞步线路图标_微信公众号文章">
            <a:extLst>
              <a:ext uri="{FF2B5EF4-FFF2-40B4-BE49-F238E27FC236}">
                <a16:creationId xmlns:a16="http://schemas.microsoft.com/office/drawing/2014/main" id="{D798C859-B0F6-99A4-3909-FF30DF499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t="4894" r="3059" b="5133"/>
          <a:stretch>
            <a:fillRect/>
          </a:stretch>
        </p:blipFill>
        <p:spPr bwMode="auto">
          <a:xfrm>
            <a:off x="3322876" y="2988481"/>
            <a:ext cx="458513" cy="35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32" descr="Logo">
            <a:extLst>
              <a:ext uri="{FF2B5EF4-FFF2-40B4-BE49-F238E27FC236}">
                <a16:creationId xmlns:a16="http://schemas.microsoft.com/office/drawing/2014/main" id="{C4FAB141-6FE7-2C2D-0340-E71B172D6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8"/>
          <a:stretch>
            <a:fillRect/>
          </a:stretch>
        </p:blipFill>
        <p:spPr bwMode="auto">
          <a:xfrm>
            <a:off x="5028605" y="3581531"/>
            <a:ext cx="1297682" cy="6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36" descr="Mastering TensorFlow Tensors in 5 Easy Steps | by Orhan G. Yalçın ...">
            <a:extLst>
              <a:ext uri="{FF2B5EF4-FFF2-40B4-BE49-F238E27FC236}">
                <a16:creationId xmlns:a16="http://schemas.microsoft.com/office/drawing/2014/main" id="{7F921789-7F51-CAD7-6B75-D6B756B57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6" r="25112"/>
          <a:stretch/>
        </p:blipFill>
        <p:spPr bwMode="auto">
          <a:xfrm>
            <a:off x="2770420" y="2935042"/>
            <a:ext cx="493276" cy="47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图片 1071">
            <a:extLst>
              <a:ext uri="{FF2B5EF4-FFF2-40B4-BE49-F238E27FC236}">
                <a16:creationId xmlns:a16="http://schemas.microsoft.com/office/drawing/2014/main" id="{691AF978-7E6D-9F08-FFC3-97D089E0059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E89A4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784548" y="3558577"/>
            <a:ext cx="302299" cy="276999"/>
          </a:xfrm>
          <a:prstGeom prst="rect">
            <a:avLst/>
          </a:prstGeom>
        </p:spPr>
      </p:pic>
      <p:sp>
        <p:nvSpPr>
          <p:cNvPr id="1073" name="矩形 1072">
            <a:extLst>
              <a:ext uri="{FF2B5EF4-FFF2-40B4-BE49-F238E27FC236}">
                <a16:creationId xmlns:a16="http://schemas.microsoft.com/office/drawing/2014/main" id="{5D9305B9-90F6-4E76-6BB2-BF4D6A287865}"/>
              </a:ext>
            </a:extLst>
          </p:cNvPr>
          <p:cNvSpPr/>
          <p:nvPr/>
        </p:nvSpPr>
        <p:spPr>
          <a:xfrm>
            <a:off x="2566714" y="1769677"/>
            <a:ext cx="4561161" cy="30461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基于液态神经网络的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任务维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需求建模</a:t>
            </a:r>
          </a:p>
        </p:txBody>
      </p:sp>
      <p:sp>
        <p:nvSpPr>
          <p:cNvPr id="1074" name="矩形 1073">
            <a:extLst>
              <a:ext uri="{FF2B5EF4-FFF2-40B4-BE49-F238E27FC236}">
                <a16:creationId xmlns:a16="http://schemas.microsoft.com/office/drawing/2014/main" id="{39B30BC8-A316-3E94-6C2D-474D191CD6C3}"/>
              </a:ext>
            </a:extLst>
          </p:cNvPr>
          <p:cNvSpPr/>
          <p:nvPr/>
        </p:nvSpPr>
        <p:spPr>
          <a:xfrm>
            <a:off x="4803597" y="2201517"/>
            <a:ext cx="1725052" cy="877661"/>
          </a:xfrm>
          <a:prstGeom prst="rect">
            <a:avLst/>
          </a:prstGeom>
          <a:noFill/>
          <a:ln w="19050" cap="rnd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  <a:latin typeface="Inter" panose="020B0502030000000004" pitchFamily="34" charset="0"/>
              </a:rPr>
              <a:t>强化学习</a:t>
            </a:r>
            <a:br>
              <a:rPr lang="en-US" altLang="zh-CN" sz="1200" b="1" dirty="0">
                <a:solidFill>
                  <a:srgbClr val="C00000"/>
                </a:solidFill>
                <a:latin typeface="Inter" panose="020B0502030000000004" pitchFamily="34" charset="0"/>
              </a:rPr>
            </a:br>
            <a:r>
              <a:rPr lang="zh-CN" altLang="en-US" sz="1200" dirty="0">
                <a:solidFill>
                  <a:srgbClr val="C00000"/>
                </a:solidFill>
                <a:latin typeface="Inter" panose="020B0502030000000004" pitchFamily="34" charset="0"/>
              </a:rPr>
              <a:t>行为习惯持续跟踪</a:t>
            </a:r>
            <a:endParaRPr lang="en-US" altLang="zh-CN" sz="1200" i="0" dirty="0">
              <a:solidFill>
                <a:srgbClr val="C00000"/>
              </a:solidFill>
              <a:effectLst/>
              <a:latin typeface="Inter" panose="020B0502030000000004" pitchFamily="34" charset="0"/>
            </a:endParaRPr>
          </a:p>
        </p:txBody>
      </p:sp>
      <p:pic>
        <p:nvPicPr>
          <p:cNvPr id="1088" name="图形 1087" descr="箭头: 顺时针弯曲 纯色填充">
            <a:extLst>
              <a:ext uri="{FF2B5EF4-FFF2-40B4-BE49-F238E27FC236}">
                <a16:creationId xmlns:a16="http://schemas.microsoft.com/office/drawing/2014/main" id="{94A08283-5123-8EB6-2C99-E9DCBA0D3E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018064">
            <a:off x="6491230" y="2591469"/>
            <a:ext cx="293980" cy="655976"/>
          </a:xfrm>
          <a:prstGeom prst="rect">
            <a:avLst/>
          </a:prstGeom>
        </p:spPr>
      </p:pic>
      <p:sp>
        <p:nvSpPr>
          <p:cNvPr id="1091" name="文本框 1090">
            <a:extLst>
              <a:ext uri="{FF2B5EF4-FFF2-40B4-BE49-F238E27FC236}">
                <a16:creationId xmlns:a16="http://schemas.microsoft.com/office/drawing/2014/main" id="{EAB8C382-01ED-E306-B7C8-B83437E606D5}"/>
              </a:ext>
            </a:extLst>
          </p:cNvPr>
          <p:cNvSpPr txBox="1"/>
          <p:nvPr/>
        </p:nvSpPr>
        <p:spPr>
          <a:xfrm>
            <a:off x="6255843" y="2268703"/>
            <a:ext cx="1012408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grad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92" name="矩形 1091">
            <a:extLst>
              <a:ext uri="{FF2B5EF4-FFF2-40B4-BE49-F238E27FC236}">
                <a16:creationId xmlns:a16="http://schemas.microsoft.com/office/drawing/2014/main" id="{27970B89-993C-6593-C7A5-8D1DCB07CEC7}"/>
              </a:ext>
            </a:extLst>
          </p:cNvPr>
          <p:cNvSpPr/>
          <p:nvPr/>
        </p:nvSpPr>
        <p:spPr>
          <a:xfrm>
            <a:off x="4889451" y="2623719"/>
            <a:ext cx="679405" cy="408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050" i="0" dirty="0">
                <a:solidFill>
                  <a:srgbClr val="C00000"/>
                </a:solidFill>
                <a:effectLst/>
                <a:latin typeface="Inter" panose="020B0502030000000004" pitchFamily="34" charset="0"/>
              </a:rPr>
              <a:t>GRPO</a:t>
            </a:r>
            <a:r>
              <a:rPr lang="zh-CN" altLang="en-US" sz="1050" i="0" dirty="0">
                <a:solidFill>
                  <a:srgbClr val="C00000"/>
                </a:solidFill>
                <a:effectLst/>
                <a:latin typeface="Inter" panose="020B0502030000000004" pitchFamily="34" charset="0"/>
              </a:rPr>
              <a:t>算法</a:t>
            </a:r>
            <a:endParaRPr lang="en-US" altLang="zh-CN" sz="1050" i="0" dirty="0">
              <a:solidFill>
                <a:srgbClr val="C00000"/>
              </a:solidFill>
              <a:effectLst/>
              <a:latin typeface="Inter" panose="020B0502030000000004" pitchFamily="34" charset="0"/>
            </a:endParaRPr>
          </a:p>
        </p:txBody>
      </p:sp>
      <p:sp>
        <p:nvSpPr>
          <p:cNvPr id="1093" name="矩形 1092">
            <a:extLst>
              <a:ext uri="{FF2B5EF4-FFF2-40B4-BE49-F238E27FC236}">
                <a16:creationId xmlns:a16="http://schemas.microsoft.com/office/drawing/2014/main" id="{A768C9D8-F88C-F8FF-3387-20EF01476A68}"/>
              </a:ext>
            </a:extLst>
          </p:cNvPr>
          <p:cNvSpPr/>
          <p:nvPr/>
        </p:nvSpPr>
        <p:spPr>
          <a:xfrm>
            <a:off x="5639794" y="2623719"/>
            <a:ext cx="800546" cy="408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050" i="0" dirty="0">
                <a:solidFill>
                  <a:srgbClr val="C00000"/>
                </a:solidFill>
                <a:effectLst/>
                <a:latin typeface="Inter" panose="020B0502030000000004" pitchFamily="34" charset="0"/>
              </a:rPr>
              <a:t>联合</a:t>
            </a:r>
            <a:endParaRPr lang="en-US" altLang="zh-CN" sz="1050" i="0" dirty="0">
              <a:solidFill>
                <a:srgbClr val="C00000"/>
              </a:solidFill>
              <a:effectLst/>
              <a:latin typeface="Inter" panose="020B0502030000000004" pitchFamily="34" charset="0"/>
            </a:endParaRPr>
          </a:p>
          <a:p>
            <a:pPr algn="ctr"/>
            <a:r>
              <a:rPr lang="zh-CN" altLang="en-US" sz="1050" i="0" dirty="0">
                <a:solidFill>
                  <a:srgbClr val="C00000"/>
                </a:solidFill>
                <a:effectLst/>
                <a:latin typeface="Inter" panose="020B0502030000000004" pitchFamily="34" charset="0"/>
              </a:rPr>
              <a:t>奖励函数</a:t>
            </a:r>
            <a:endParaRPr lang="en-US" altLang="zh-CN" sz="1050" i="0" dirty="0">
              <a:solidFill>
                <a:srgbClr val="C00000"/>
              </a:solidFill>
              <a:effectLst/>
              <a:latin typeface="Inter" panose="020B0502030000000004" pitchFamily="34" charset="0"/>
            </a:endParaRPr>
          </a:p>
        </p:txBody>
      </p:sp>
      <p:sp>
        <p:nvSpPr>
          <p:cNvPr id="1094" name="矩形 1093">
            <a:extLst>
              <a:ext uri="{FF2B5EF4-FFF2-40B4-BE49-F238E27FC236}">
                <a16:creationId xmlns:a16="http://schemas.microsoft.com/office/drawing/2014/main" id="{01FFEEF3-7FA2-16FC-1958-1C4ECA462AA3}"/>
              </a:ext>
            </a:extLst>
          </p:cNvPr>
          <p:cNvSpPr/>
          <p:nvPr/>
        </p:nvSpPr>
        <p:spPr>
          <a:xfrm>
            <a:off x="1945260" y="1799645"/>
            <a:ext cx="525060" cy="3016195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95" name="矩形 1094">
            <a:extLst>
              <a:ext uri="{FF2B5EF4-FFF2-40B4-BE49-F238E27FC236}">
                <a16:creationId xmlns:a16="http://schemas.microsoft.com/office/drawing/2014/main" id="{9DC1C98B-E773-0B3D-BC7D-50D4444E8451}"/>
              </a:ext>
            </a:extLst>
          </p:cNvPr>
          <p:cNvSpPr/>
          <p:nvPr/>
        </p:nvSpPr>
        <p:spPr>
          <a:xfrm>
            <a:off x="2009837" y="1847498"/>
            <a:ext cx="371672" cy="370132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2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0</a:t>
            </a:r>
            <a:endParaRPr kumimoji="0" lang="zh-CN" altLang="en-US" sz="10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96" name="矩形 1095">
            <a:extLst>
              <a:ext uri="{FF2B5EF4-FFF2-40B4-BE49-F238E27FC236}">
                <a16:creationId xmlns:a16="http://schemas.microsoft.com/office/drawing/2014/main" id="{FC779B5F-45B1-C150-6BDD-E244CB2182A6}"/>
              </a:ext>
            </a:extLst>
          </p:cNvPr>
          <p:cNvSpPr/>
          <p:nvPr/>
        </p:nvSpPr>
        <p:spPr>
          <a:xfrm>
            <a:off x="2009837" y="2285678"/>
            <a:ext cx="371673" cy="379978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1200" b="1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1</a:t>
            </a:r>
            <a:endParaRPr kumimoji="0" lang="zh-CN" altLang="en-US" sz="10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97" name="文本框 1096">
            <a:extLst>
              <a:ext uri="{FF2B5EF4-FFF2-40B4-BE49-F238E27FC236}">
                <a16:creationId xmlns:a16="http://schemas.microsoft.com/office/drawing/2014/main" id="{3891A16A-D076-1C92-8A98-5CDFE754F2D6}"/>
              </a:ext>
            </a:extLst>
          </p:cNvPr>
          <p:cNvSpPr txBox="1"/>
          <p:nvPr/>
        </p:nvSpPr>
        <p:spPr>
          <a:xfrm>
            <a:off x="1949981" y="3828352"/>
            <a:ext cx="43152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8" name="文本框 1097">
            <a:extLst>
              <a:ext uri="{FF2B5EF4-FFF2-40B4-BE49-F238E27FC236}">
                <a16:creationId xmlns:a16="http://schemas.microsoft.com/office/drawing/2014/main" id="{6C4149F9-83AB-9C0E-D0FA-5B7794F0B110}"/>
              </a:ext>
            </a:extLst>
          </p:cNvPr>
          <p:cNvSpPr txBox="1"/>
          <p:nvPr/>
        </p:nvSpPr>
        <p:spPr>
          <a:xfrm>
            <a:off x="1965896" y="4178997"/>
            <a:ext cx="582434" cy="6639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本地行为建模</a:t>
            </a:r>
          </a:p>
        </p:txBody>
      </p:sp>
      <p:sp>
        <p:nvSpPr>
          <p:cNvPr id="1099" name="矩形 1098">
            <a:extLst>
              <a:ext uri="{FF2B5EF4-FFF2-40B4-BE49-F238E27FC236}">
                <a16:creationId xmlns:a16="http://schemas.microsoft.com/office/drawing/2014/main" id="{EB5BDE35-C7FA-C9B1-33EB-890A6A57A4A8}"/>
              </a:ext>
            </a:extLst>
          </p:cNvPr>
          <p:cNvSpPr/>
          <p:nvPr/>
        </p:nvSpPr>
        <p:spPr>
          <a:xfrm>
            <a:off x="2020437" y="2730911"/>
            <a:ext cx="371673" cy="379978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2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2</a:t>
            </a:r>
            <a:endParaRPr kumimoji="0" lang="zh-CN" altLang="en-US" sz="10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00" name="矩形 1099">
            <a:extLst>
              <a:ext uri="{FF2B5EF4-FFF2-40B4-BE49-F238E27FC236}">
                <a16:creationId xmlns:a16="http://schemas.microsoft.com/office/drawing/2014/main" id="{EBCD8139-8CD6-CB52-0E7D-F96B4C780294}"/>
              </a:ext>
            </a:extLst>
          </p:cNvPr>
          <p:cNvSpPr/>
          <p:nvPr/>
        </p:nvSpPr>
        <p:spPr>
          <a:xfrm>
            <a:off x="2020437" y="3175215"/>
            <a:ext cx="371673" cy="379978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1200" b="1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3</a:t>
            </a:r>
            <a:endParaRPr kumimoji="0" lang="zh-CN" altLang="en-US" sz="10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01" name="矩形 1100">
            <a:extLst>
              <a:ext uri="{FF2B5EF4-FFF2-40B4-BE49-F238E27FC236}">
                <a16:creationId xmlns:a16="http://schemas.microsoft.com/office/drawing/2014/main" id="{E4D6C8E5-F45D-9795-A422-6BAC7FE100DF}"/>
              </a:ext>
            </a:extLst>
          </p:cNvPr>
          <p:cNvSpPr/>
          <p:nvPr/>
        </p:nvSpPr>
        <p:spPr>
          <a:xfrm>
            <a:off x="2027105" y="3609458"/>
            <a:ext cx="371673" cy="379978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2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4</a:t>
            </a:r>
            <a:endParaRPr kumimoji="0" lang="zh-CN" altLang="en-US" sz="10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06" name="文本框 1105">
            <a:extLst>
              <a:ext uri="{FF2B5EF4-FFF2-40B4-BE49-F238E27FC236}">
                <a16:creationId xmlns:a16="http://schemas.microsoft.com/office/drawing/2014/main" id="{B001D8E1-BAA9-8653-8034-158AB38EE074}"/>
              </a:ext>
            </a:extLst>
          </p:cNvPr>
          <p:cNvSpPr txBox="1"/>
          <p:nvPr/>
        </p:nvSpPr>
        <p:spPr>
          <a:xfrm>
            <a:off x="6437443" y="3224866"/>
            <a:ext cx="575098" cy="22229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pred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EAE1DD01-377E-6FBD-ABB5-2F0EAFF5F9CD}"/>
              </a:ext>
            </a:extLst>
          </p:cNvPr>
          <p:cNvSpPr txBox="1"/>
          <p:nvPr/>
        </p:nvSpPr>
        <p:spPr>
          <a:xfrm>
            <a:off x="3020473" y="2480707"/>
            <a:ext cx="1169778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轨迹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抽象</a:t>
            </a:r>
          </a:p>
        </p:txBody>
      </p:sp>
      <p:pic>
        <p:nvPicPr>
          <p:cNvPr id="1119" name="图片 1118">
            <a:extLst>
              <a:ext uri="{FF2B5EF4-FFF2-40B4-BE49-F238E27FC236}">
                <a16:creationId xmlns:a16="http://schemas.microsoft.com/office/drawing/2014/main" id="{922DA646-AF95-6D5D-7BCE-631CB9E8F32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209582" y="2723431"/>
            <a:ext cx="302299" cy="276999"/>
          </a:xfrm>
          <a:prstGeom prst="rect">
            <a:avLst/>
          </a:prstGeom>
        </p:spPr>
      </p:pic>
      <p:sp>
        <p:nvSpPr>
          <p:cNvPr id="1120" name="文本框 1119">
            <a:extLst>
              <a:ext uri="{FF2B5EF4-FFF2-40B4-BE49-F238E27FC236}">
                <a16:creationId xmlns:a16="http://schemas.microsoft.com/office/drawing/2014/main" id="{ACE6E4A5-F428-2441-63B5-C493659CB056}"/>
              </a:ext>
            </a:extLst>
          </p:cNvPr>
          <p:cNvSpPr txBox="1"/>
          <p:nvPr/>
        </p:nvSpPr>
        <p:spPr>
          <a:xfrm>
            <a:off x="3841409" y="2479810"/>
            <a:ext cx="786370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0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true next</a:t>
            </a:r>
            <a:endParaRPr lang="zh-CN" altLang="en-US" sz="10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122" name="直接箭头连接符 1121">
            <a:extLst>
              <a:ext uri="{FF2B5EF4-FFF2-40B4-BE49-F238E27FC236}">
                <a16:creationId xmlns:a16="http://schemas.microsoft.com/office/drawing/2014/main" id="{F1685A31-81E0-E5DF-0E96-7FEB1AD18A2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4511881" y="4496072"/>
            <a:ext cx="2544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2" name="矩形 1141">
            <a:extLst>
              <a:ext uri="{FF2B5EF4-FFF2-40B4-BE49-F238E27FC236}">
                <a16:creationId xmlns:a16="http://schemas.microsoft.com/office/drawing/2014/main" id="{4786DC45-581C-CDB0-8099-27CA6607E5A5}"/>
              </a:ext>
            </a:extLst>
          </p:cNvPr>
          <p:cNvSpPr/>
          <p:nvPr/>
        </p:nvSpPr>
        <p:spPr>
          <a:xfrm>
            <a:off x="4815418" y="4320873"/>
            <a:ext cx="1696818" cy="442821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向量相似度检索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dirty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混合排序</a:t>
            </a:r>
            <a:r>
              <a:rPr lang="en-US" altLang="zh-CN" sz="1200" kern="0" dirty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+</a:t>
            </a:r>
            <a:r>
              <a:rPr lang="zh-CN" altLang="en-US" sz="1200" kern="0" dirty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解码</a:t>
            </a:r>
            <a:endParaRPr lang="en-US" altLang="zh-CN" sz="700" kern="0" dirty="0">
              <a:solidFill>
                <a:schemeClr val="accent3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47" name="文本框 1146">
            <a:extLst>
              <a:ext uri="{FF2B5EF4-FFF2-40B4-BE49-F238E27FC236}">
                <a16:creationId xmlns:a16="http://schemas.microsoft.com/office/drawing/2014/main" id="{9A4DE252-D02A-2DC3-0A0B-D6843BDCFA39}"/>
              </a:ext>
            </a:extLst>
          </p:cNvPr>
          <p:cNvSpPr txBox="1"/>
          <p:nvPr/>
        </p:nvSpPr>
        <p:spPr>
          <a:xfrm>
            <a:off x="3720262" y="4109516"/>
            <a:ext cx="1012408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0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candidate</a:t>
            </a:r>
            <a:endParaRPr lang="zh-CN" altLang="en-US" sz="10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155" name="连接符: 肘形 1154">
            <a:extLst>
              <a:ext uri="{FF2B5EF4-FFF2-40B4-BE49-F238E27FC236}">
                <a16:creationId xmlns:a16="http://schemas.microsoft.com/office/drawing/2014/main" id="{D7FEAF30-BCCB-1A63-62BD-F99B44D26346}"/>
              </a:ext>
            </a:extLst>
          </p:cNvPr>
          <p:cNvCxnSpPr>
            <a:cxnSpLocks/>
            <a:stCxn id="1053" idx="1"/>
            <a:endCxn id="1119" idx="1"/>
          </p:cNvCxnSpPr>
          <p:nvPr/>
        </p:nvCxnSpPr>
        <p:spPr>
          <a:xfrm rot="5400000" flipH="1" flipV="1">
            <a:off x="3730149" y="2987916"/>
            <a:ext cx="605418" cy="3534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连接符: 肘形 1155">
            <a:extLst>
              <a:ext uri="{FF2B5EF4-FFF2-40B4-BE49-F238E27FC236}">
                <a16:creationId xmlns:a16="http://schemas.microsoft.com/office/drawing/2014/main" id="{45EC2D38-8B23-5D74-A882-22352CC342AE}"/>
              </a:ext>
            </a:extLst>
          </p:cNvPr>
          <p:cNvCxnSpPr>
            <a:cxnSpLocks/>
            <a:stCxn id="1072" idx="0"/>
            <a:endCxn id="1074" idx="3"/>
          </p:cNvCxnSpPr>
          <p:nvPr/>
        </p:nvCxnSpPr>
        <p:spPr>
          <a:xfrm rot="16200000" flipV="1">
            <a:off x="6273060" y="2895938"/>
            <a:ext cx="918229" cy="40704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直接箭头连接符 1160">
            <a:extLst>
              <a:ext uri="{FF2B5EF4-FFF2-40B4-BE49-F238E27FC236}">
                <a16:creationId xmlns:a16="http://schemas.microsoft.com/office/drawing/2014/main" id="{2C9213EA-F200-F179-E6AC-B812E7FFB358}"/>
              </a:ext>
            </a:extLst>
          </p:cNvPr>
          <p:cNvCxnSpPr>
            <a:cxnSpLocks/>
            <a:stCxn id="1119" idx="3"/>
          </p:cNvCxnSpPr>
          <p:nvPr/>
        </p:nvCxnSpPr>
        <p:spPr>
          <a:xfrm flipV="1">
            <a:off x="4511881" y="2861930"/>
            <a:ext cx="29171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矩形 1162">
            <a:extLst>
              <a:ext uri="{FF2B5EF4-FFF2-40B4-BE49-F238E27FC236}">
                <a16:creationId xmlns:a16="http://schemas.microsoft.com/office/drawing/2014/main" id="{6C70EA06-0754-B91F-448E-C95BDC5BE6C7}"/>
              </a:ext>
            </a:extLst>
          </p:cNvPr>
          <p:cNvSpPr/>
          <p:nvPr/>
        </p:nvSpPr>
        <p:spPr>
          <a:xfrm>
            <a:off x="7242617" y="4122309"/>
            <a:ext cx="798952" cy="690936"/>
          </a:xfrm>
          <a:custGeom>
            <a:avLst/>
            <a:gdLst>
              <a:gd name="connsiteX0" fmla="*/ 0 w 926365"/>
              <a:gd name="connsiteY0" fmla="*/ 0 h 646331"/>
              <a:gd name="connsiteX1" fmla="*/ 481710 w 926365"/>
              <a:gd name="connsiteY1" fmla="*/ 0 h 646331"/>
              <a:gd name="connsiteX2" fmla="*/ 926365 w 926365"/>
              <a:gd name="connsiteY2" fmla="*/ 0 h 646331"/>
              <a:gd name="connsiteX3" fmla="*/ 926365 w 926365"/>
              <a:gd name="connsiteY3" fmla="*/ 646331 h 646331"/>
              <a:gd name="connsiteX4" fmla="*/ 481710 w 926365"/>
              <a:gd name="connsiteY4" fmla="*/ 646331 h 646331"/>
              <a:gd name="connsiteX5" fmla="*/ 0 w 926365"/>
              <a:gd name="connsiteY5" fmla="*/ 646331 h 646331"/>
              <a:gd name="connsiteX6" fmla="*/ 0 w 926365"/>
              <a:gd name="connsiteY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6365" h="646331" fill="none" extrusionOk="0">
                <a:moveTo>
                  <a:pt x="0" y="0"/>
                </a:moveTo>
                <a:cubicBezTo>
                  <a:pt x="98858" y="-2588"/>
                  <a:pt x="296046" y="23139"/>
                  <a:pt x="481710" y="0"/>
                </a:cubicBezTo>
                <a:cubicBezTo>
                  <a:pt x="667374" y="-23139"/>
                  <a:pt x="800970" y="-15927"/>
                  <a:pt x="926365" y="0"/>
                </a:cubicBezTo>
                <a:cubicBezTo>
                  <a:pt x="941280" y="135129"/>
                  <a:pt x="900982" y="424865"/>
                  <a:pt x="926365" y="646331"/>
                </a:cubicBezTo>
                <a:cubicBezTo>
                  <a:pt x="778912" y="668098"/>
                  <a:pt x="606154" y="659355"/>
                  <a:pt x="481710" y="646331"/>
                </a:cubicBezTo>
                <a:cubicBezTo>
                  <a:pt x="357267" y="633307"/>
                  <a:pt x="238005" y="664852"/>
                  <a:pt x="0" y="646331"/>
                </a:cubicBezTo>
                <a:cubicBezTo>
                  <a:pt x="19325" y="492175"/>
                  <a:pt x="26891" y="241912"/>
                  <a:pt x="0" y="0"/>
                </a:cubicBezTo>
                <a:close/>
              </a:path>
              <a:path w="926365" h="646331" stroke="0" extrusionOk="0">
                <a:moveTo>
                  <a:pt x="0" y="0"/>
                </a:moveTo>
                <a:cubicBezTo>
                  <a:pt x="152113" y="4059"/>
                  <a:pt x="269237" y="17207"/>
                  <a:pt x="463183" y="0"/>
                </a:cubicBezTo>
                <a:cubicBezTo>
                  <a:pt x="657129" y="-17207"/>
                  <a:pt x="772876" y="-7470"/>
                  <a:pt x="926365" y="0"/>
                </a:cubicBezTo>
                <a:cubicBezTo>
                  <a:pt x="954400" y="234669"/>
                  <a:pt x="942177" y="510517"/>
                  <a:pt x="926365" y="646331"/>
                </a:cubicBezTo>
                <a:cubicBezTo>
                  <a:pt x="731090" y="636775"/>
                  <a:pt x="633788" y="645588"/>
                  <a:pt x="490973" y="646331"/>
                </a:cubicBezTo>
                <a:cubicBezTo>
                  <a:pt x="348158" y="647074"/>
                  <a:pt x="139643" y="653123"/>
                  <a:pt x="0" y="646331"/>
                </a:cubicBezTo>
                <a:cubicBezTo>
                  <a:pt x="16318" y="481200"/>
                  <a:pt x="-29602" y="23074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行为模式</a:t>
            </a:r>
            <a:r>
              <a:rPr lang="zh-CN" altLang="en-US" sz="12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操作工件预测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013DB60A-78ED-AC4A-EAAD-327E054251CA}"/>
              </a:ext>
            </a:extLst>
          </p:cNvPr>
          <p:cNvCxnSpPr>
            <a:cxnSpLocks/>
          </p:cNvCxnSpPr>
          <p:nvPr/>
        </p:nvCxnSpPr>
        <p:spPr>
          <a:xfrm>
            <a:off x="2364592" y="3923241"/>
            <a:ext cx="3516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2A3A88E-EE42-2563-E936-92796C28B0A1}"/>
              </a:ext>
            </a:extLst>
          </p:cNvPr>
          <p:cNvSpPr txBox="1"/>
          <p:nvPr/>
        </p:nvSpPr>
        <p:spPr>
          <a:xfrm>
            <a:off x="2779982" y="4124905"/>
            <a:ext cx="74892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2">
                    <a:lumMod val="75000"/>
                  </a:schemeClr>
                </a:solidFill>
              </a:rPr>
              <a:t>候选真值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1FE372D-479D-1126-08C4-7311E9F73109}"/>
              </a:ext>
            </a:extLst>
          </p:cNvPr>
          <p:cNvSpPr txBox="1"/>
          <p:nvPr/>
        </p:nvSpPr>
        <p:spPr>
          <a:xfrm>
            <a:off x="2779982" y="3803430"/>
            <a:ext cx="748923" cy="2616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2">
                    <a:lumMod val="75000"/>
                  </a:schemeClr>
                </a:solidFill>
              </a:rPr>
              <a:t>前序行为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91795-A3E4-CBE5-DB18-4B9456649F8B}"/>
              </a:ext>
            </a:extLst>
          </p:cNvPr>
          <p:cNvSpPr txBox="1"/>
          <p:nvPr/>
        </p:nvSpPr>
        <p:spPr>
          <a:xfrm>
            <a:off x="2785502" y="3483231"/>
            <a:ext cx="748923" cy="261610"/>
          </a:xfrm>
          <a:prstGeom prst="rect">
            <a:avLst/>
          </a:prstGeom>
          <a:solidFill>
            <a:srgbClr val="DDFFD5"/>
          </a:solidFill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2">
                    <a:lumMod val="75000"/>
                  </a:schemeClr>
                </a:solidFill>
              </a:rPr>
              <a:t>实际真值</a:t>
            </a: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67702708-E77F-BC75-065F-CCF6BE30DD8D}"/>
              </a:ext>
            </a:extLst>
          </p:cNvPr>
          <p:cNvSpPr/>
          <p:nvPr/>
        </p:nvSpPr>
        <p:spPr>
          <a:xfrm>
            <a:off x="3528905" y="3563645"/>
            <a:ext cx="117532" cy="649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9C709FAE-CD83-9B41-607E-BC2095B557C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09582" y="4357572"/>
            <a:ext cx="302299" cy="276999"/>
          </a:xfrm>
          <a:prstGeom prst="rect">
            <a:avLst/>
          </a:prstGeom>
        </p:spPr>
      </p:pic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72F1D52-9F6E-E2CB-59B3-287CFEEC0DB8}"/>
              </a:ext>
            </a:extLst>
          </p:cNvPr>
          <p:cNvCxnSpPr>
            <a:cxnSpLocks/>
          </p:cNvCxnSpPr>
          <p:nvPr/>
        </p:nvCxnSpPr>
        <p:spPr>
          <a:xfrm>
            <a:off x="4065315" y="3811505"/>
            <a:ext cx="134605" cy="1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CEEF858D-142C-8902-F8E9-4BE6E3EB3F23}"/>
              </a:ext>
            </a:extLst>
          </p:cNvPr>
          <p:cNvCxnSpPr>
            <a:cxnSpLocks/>
            <a:stCxn id="1053" idx="3"/>
            <a:endCxn id="82" idx="1"/>
          </p:cNvCxnSpPr>
          <p:nvPr/>
        </p:nvCxnSpPr>
        <p:spPr>
          <a:xfrm rot="16200000" flipH="1">
            <a:off x="3851022" y="4137511"/>
            <a:ext cx="363673" cy="3534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BDA5B463-DCDF-1B7A-A502-B613F7C721AE}"/>
              </a:ext>
            </a:extLst>
          </p:cNvPr>
          <p:cNvCxnSpPr>
            <a:cxnSpLocks/>
          </p:cNvCxnSpPr>
          <p:nvPr/>
        </p:nvCxnSpPr>
        <p:spPr>
          <a:xfrm flipV="1">
            <a:off x="6528649" y="4641761"/>
            <a:ext cx="739602" cy="8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CEA00A61-19C2-ED3A-F35C-174FE3EDB730}"/>
              </a:ext>
            </a:extLst>
          </p:cNvPr>
          <p:cNvCxnSpPr>
            <a:cxnSpLocks/>
            <a:stCxn id="1072" idx="2"/>
            <a:endCxn id="1142" idx="3"/>
          </p:cNvCxnSpPr>
          <p:nvPr/>
        </p:nvCxnSpPr>
        <p:spPr>
          <a:xfrm rot="5400000">
            <a:off x="6370613" y="3977199"/>
            <a:ext cx="706708" cy="423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624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0BFAFB-9D1E-6F35-6EA9-012F0414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7198C32-24F4-1944-DBDD-9DDEEE00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45" y="234292"/>
            <a:ext cx="10385425" cy="66167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核心算法</a:t>
            </a:r>
            <a:r>
              <a:rPr lang="en-US" altLang="zh-CN" sz="3200" dirty="0"/>
              <a:t>for</a:t>
            </a:r>
            <a:r>
              <a:rPr lang="zh-CN" altLang="en-US" sz="3200" dirty="0"/>
              <a:t>申请书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F16F3F81-8ED1-3E66-578B-74F6819A9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11" y="46618"/>
            <a:ext cx="849344" cy="849344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60528358-93F2-5B59-0E91-83710ED57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/>
          <a:stretch>
            <a:fillRect/>
          </a:stretch>
        </p:blipFill>
        <p:spPr bwMode="auto">
          <a:xfrm>
            <a:off x="2851899" y="630730"/>
            <a:ext cx="118001" cy="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B890EC7-5F0B-169B-842F-E7E9C6F284DF}"/>
              </a:ext>
            </a:extLst>
          </p:cNvPr>
          <p:cNvCxnSpPr>
            <a:cxnSpLocks/>
          </p:cNvCxnSpPr>
          <p:nvPr/>
        </p:nvCxnSpPr>
        <p:spPr>
          <a:xfrm>
            <a:off x="8696615" y="2461811"/>
            <a:ext cx="4363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6" descr="OpenAI Logo PNG Images with Transparent Background">
            <a:extLst>
              <a:ext uri="{FF2B5EF4-FFF2-40B4-BE49-F238E27FC236}">
                <a16:creationId xmlns:a16="http://schemas.microsoft.com/office/drawing/2014/main" id="{1D5E2943-D9BF-BA7B-F567-60AB363B6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71" y="4830588"/>
            <a:ext cx="348447" cy="3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48" descr="Html Justicon Flat icon">
            <a:extLst>
              <a:ext uri="{FF2B5EF4-FFF2-40B4-BE49-F238E27FC236}">
                <a16:creationId xmlns:a16="http://schemas.microsoft.com/office/drawing/2014/main" id="{92F465BB-B665-2888-ABCB-583CDD80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56" y="4815827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图形 1030" descr="数据库 纯色填充">
            <a:extLst>
              <a:ext uri="{FF2B5EF4-FFF2-40B4-BE49-F238E27FC236}">
                <a16:creationId xmlns:a16="http://schemas.microsoft.com/office/drawing/2014/main" id="{27D7399F-AF64-5338-5714-5784B8AB1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4574" y="4741293"/>
            <a:ext cx="504222" cy="504222"/>
          </a:xfrm>
          <a:prstGeom prst="rect">
            <a:avLst/>
          </a:prstGeom>
        </p:spPr>
      </p:pic>
      <p:sp>
        <p:nvSpPr>
          <p:cNvPr id="1032" name="文本框 1031">
            <a:extLst>
              <a:ext uri="{FF2B5EF4-FFF2-40B4-BE49-F238E27FC236}">
                <a16:creationId xmlns:a16="http://schemas.microsoft.com/office/drawing/2014/main" id="{980B98A4-7330-36A7-E476-62E24BC6E95B}"/>
              </a:ext>
            </a:extLst>
          </p:cNvPr>
          <p:cNvSpPr txBox="1"/>
          <p:nvPr/>
        </p:nvSpPr>
        <p:spPr>
          <a:xfrm>
            <a:off x="5550015" y="5231289"/>
            <a:ext cx="712054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 err="1">
                <a:solidFill>
                  <a:schemeClr val="tx2"/>
                </a:solidFill>
              </a:rPr>
              <a:t>UserDB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8234B32A-A9D9-6244-3737-18FBECD1717E}"/>
              </a:ext>
            </a:extLst>
          </p:cNvPr>
          <p:cNvSpPr txBox="1"/>
          <p:nvPr/>
        </p:nvSpPr>
        <p:spPr>
          <a:xfrm>
            <a:off x="7452954" y="5255439"/>
            <a:ext cx="482824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>
                <a:solidFill>
                  <a:schemeClr val="tx2"/>
                </a:solidFill>
              </a:rPr>
              <a:t>LLM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1034" name="文本框 1033">
            <a:extLst>
              <a:ext uri="{FF2B5EF4-FFF2-40B4-BE49-F238E27FC236}">
                <a16:creationId xmlns:a16="http://schemas.microsoft.com/office/drawing/2014/main" id="{6F2E7458-8BA0-8801-1FC2-45DF58858298}"/>
              </a:ext>
            </a:extLst>
          </p:cNvPr>
          <p:cNvSpPr txBox="1"/>
          <p:nvPr/>
        </p:nvSpPr>
        <p:spPr>
          <a:xfrm>
            <a:off x="8011897" y="5249704"/>
            <a:ext cx="838691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100" b="1" dirty="0" err="1">
                <a:solidFill>
                  <a:schemeClr val="tx2"/>
                </a:solidFill>
              </a:rPr>
              <a:t>Webview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1035" name="矩形 1034">
            <a:extLst>
              <a:ext uri="{FF2B5EF4-FFF2-40B4-BE49-F238E27FC236}">
                <a16:creationId xmlns:a16="http://schemas.microsoft.com/office/drawing/2014/main" id="{A18053E2-3D33-645F-0B86-09017BEECD27}"/>
              </a:ext>
            </a:extLst>
          </p:cNvPr>
          <p:cNvSpPr/>
          <p:nvPr/>
        </p:nvSpPr>
        <p:spPr>
          <a:xfrm>
            <a:off x="5621003" y="2282473"/>
            <a:ext cx="3110076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36" name="矩形 1035">
            <a:extLst>
              <a:ext uri="{FF2B5EF4-FFF2-40B4-BE49-F238E27FC236}">
                <a16:creationId xmlns:a16="http://schemas.microsoft.com/office/drawing/2014/main" id="{EBBB4026-41C4-220A-E417-664367B08FBB}"/>
              </a:ext>
            </a:extLst>
          </p:cNvPr>
          <p:cNvSpPr/>
          <p:nvPr/>
        </p:nvSpPr>
        <p:spPr>
          <a:xfrm>
            <a:off x="5619971" y="2884512"/>
            <a:ext cx="3110076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37" name="矩形 1036">
            <a:extLst>
              <a:ext uri="{FF2B5EF4-FFF2-40B4-BE49-F238E27FC236}">
                <a16:creationId xmlns:a16="http://schemas.microsoft.com/office/drawing/2014/main" id="{AB1A3475-A3BC-9167-A0DF-34E7DB95E07C}"/>
              </a:ext>
            </a:extLst>
          </p:cNvPr>
          <p:cNvSpPr/>
          <p:nvPr/>
        </p:nvSpPr>
        <p:spPr>
          <a:xfrm>
            <a:off x="5619971" y="3488550"/>
            <a:ext cx="3110076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38" name="矩形 1037">
            <a:extLst>
              <a:ext uri="{FF2B5EF4-FFF2-40B4-BE49-F238E27FC236}">
                <a16:creationId xmlns:a16="http://schemas.microsoft.com/office/drawing/2014/main" id="{611A69CB-87F2-C804-684C-252E44B64F95}"/>
              </a:ext>
            </a:extLst>
          </p:cNvPr>
          <p:cNvSpPr/>
          <p:nvPr/>
        </p:nvSpPr>
        <p:spPr>
          <a:xfrm>
            <a:off x="5627353" y="4082181"/>
            <a:ext cx="3110076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39" name="矩形 1038">
            <a:extLst>
              <a:ext uri="{FF2B5EF4-FFF2-40B4-BE49-F238E27FC236}">
                <a16:creationId xmlns:a16="http://schemas.microsoft.com/office/drawing/2014/main" id="{0EB1554A-FB92-8E15-D937-E7A3325FEF3F}"/>
              </a:ext>
            </a:extLst>
          </p:cNvPr>
          <p:cNvSpPr/>
          <p:nvPr/>
        </p:nvSpPr>
        <p:spPr>
          <a:xfrm>
            <a:off x="5613375" y="2346442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基础信息</a:t>
            </a: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E328BB30-B069-446F-07C9-15FDB34C8A62}"/>
              </a:ext>
            </a:extLst>
          </p:cNvPr>
          <p:cNvSpPr/>
          <p:nvPr/>
        </p:nvSpPr>
        <p:spPr>
          <a:xfrm>
            <a:off x="5613375" y="2945278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1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技术</a:t>
            </a: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能力</a:t>
            </a:r>
          </a:p>
        </p:txBody>
      </p:sp>
      <p:sp>
        <p:nvSpPr>
          <p:cNvPr id="1041" name="矩形 1040">
            <a:extLst>
              <a:ext uri="{FF2B5EF4-FFF2-40B4-BE49-F238E27FC236}">
                <a16:creationId xmlns:a16="http://schemas.microsoft.com/office/drawing/2014/main" id="{11A2CABF-7F72-C578-A578-E3FECAD7D983}"/>
              </a:ext>
            </a:extLst>
          </p:cNvPr>
          <p:cNvSpPr/>
          <p:nvPr/>
        </p:nvSpPr>
        <p:spPr>
          <a:xfrm>
            <a:off x="5613375" y="3547839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工作习惯</a:t>
            </a:r>
          </a:p>
        </p:txBody>
      </p:sp>
      <p:sp>
        <p:nvSpPr>
          <p:cNvPr id="1042" name="矩形 1041">
            <a:extLst>
              <a:ext uri="{FF2B5EF4-FFF2-40B4-BE49-F238E27FC236}">
                <a16:creationId xmlns:a16="http://schemas.microsoft.com/office/drawing/2014/main" id="{19FE624A-62FE-9051-E347-6666C1DF7F82}"/>
              </a:ext>
            </a:extLst>
          </p:cNvPr>
          <p:cNvSpPr/>
          <p:nvPr/>
        </p:nvSpPr>
        <p:spPr>
          <a:xfrm>
            <a:off x="5619725" y="4148146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学习能力</a:t>
            </a:r>
          </a:p>
        </p:txBody>
      </p:sp>
      <p:pic>
        <p:nvPicPr>
          <p:cNvPr id="1043" name="图形 1042" descr="关闭 纯色填充">
            <a:extLst>
              <a:ext uri="{FF2B5EF4-FFF2-40B4-BE49-F238E27FC236}">
                <a16:creationId xmlns:a16="http://schemas.microsoft.com/office/drawing/2014/main" id="{505112F1-C594-8AB6-AF0E-F0F2C01AC3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62671" y="4889470"/>
            <a:ext cx="233959" cy="233959"/>
          </a:xfrm>
          <a:prstGeom prst="rect">
            <a:avLst/>
          </a:prstGeom>
        </p:spPr>
      </p:pic>
      <p:pic>
        <p:nvPicPr>
          <p:cNvPr id="1044" name="图形 1043" descr="关闭 纯色填充">
            <a:extLst>
              <a:ext uri="{FF2B5EF4-FFF2-40B4-BE49-F238E27FC236}">
                <a16:creationId xmlns:a16="http://schemas.microsoft.com/office/drawing/2014/main" id="{996BA450-29F1-04D3-0DA6-9A2A827E9D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50141" y="4889313"/>
            <a:ext cx="233959" cy="233959"/>
          </a:xfrm>
          <a:prstGeom prst="rect">
            <a:avLst/>
          </a:prstGeom>
        </p:spPr>
      </p:pic>
      <p:sp>
        <p:nvSpPr>
          <p:cNvPr id="1045" name="文本框 1044">
            <a:extLst>
              <a:ext uri="{FF2B5EF4-FFF2-40B4-BE49-F238E27FC236}">
                <a16:creationId xmlns:a16="http://schemas.microsoft.com/office/drawing/2014/main" id="{01CAD8E0-366B-2DD5-315E-F8F5C74C4D7A}"/>
              </a:ext>
            </a:extLst>
          </p:cNvPr>
          <p:cNvSpPr txBox="1"/>
          <p:nvPr/>
        </p:nvSpPr>
        <p:spPr>
          <a:xfrm>
            <a:off x="6189946" y="2336126"/>
            <a:ext cx="2430813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常用编程语言及其熟练度、技术栈、常发生行为模式占比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046" name="文本框 1045">
            <a:extLst>
              <a:ext uri="{FF2B5EF4-FFF2-40B4-BE49-F238E27FC236}">
                <a16:creationId xmlns:a16="http://schemas.microsoft.com/office/drawing/2014/main" id="{9756126A-E37A-9D62-8F77-8F2F474C5009}"/>
              </a:ext>
            </a:extLst>
          </p:cNvPr>
          <p:cNvSpPr txBox="1"/>
          <p:nvPr/>
        </p:nvSpPr>
        <p:spPr>
          <a:xfrm>
            <a:off x="6170976" y="4140277"/>
            <a:ext cx="2430813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新</a:t>
            </a:r>
            <a:r>
              <a:rPr lang="en-US" altLang="zh-CN" sz="1100" dirty="0">
                <a:solidFill>
                  <a:schemeClr val="tx2"/>
                </a:solidFill>
              </a:rPr>
              <a:t>Repo</a:t>
            </a:r>
            <a:r>
              <a:rPr lang="zh-CN" altLang="en-US" sz="1100" dirty="0">
                <a:solidFill>
                  <a:schemeClr val="tx2"/>
                </a:solidFill>
              </a:rPr>
              <a:t>探索效率、新技术栈尝试频率、新插件尝试频率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047" name="文本框 1046">
            <a:extLst>
              <a:ext uri="{FF2B5EF4-FFF2-40B4-BE49-F238E27FC236}">
                <a16:creationId xmlns:a16="http://schemas.microsoft.com/office/drawing/2014/main" id="{D526F10E-A129-7F34-DBEF-4A5E3606C544}"/>
              </a:ext>
            </a:extLst>
          </p:cNvPr>
          <p:cNvSpPr txBox="1"/>
          <p:nvPr/>
        </p:nvSpPr>
        <p:spPr>
          <a:xfrm>
            <a:off x="6189947" y="3529125"/>
            <a:ext cx="2430813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活跃时间热力图、提交粒度、插件生态、注释编写率、代码调试频率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048" name="文本框 1047">
            <a:extLst>
              <a:ext uri="{FF2B5EF4-FFF2-40B4-BE49-F238E27FC236}">
                <a16:creationId xmlns:a16="http://schemas.microsoft.com/office/drawing/2014/main" id="{554F8476-AD01-92CB-2722-11B5A2813EC5}"/>
              </a:ext>
            </a:extLst>
          </p:cNvPr>
          <p:cNvSpPr txBox="1"/>
          <p:nvPr/>
        </p:nvSpPr>
        <p:spPr>
          <a:xfrm>
            <a:off x="6189947" y="2959730"/>
            <a:ext cx="2430813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项目复杂度、</a:t>
            </a:r>
            <a:r>
              <a:rPr lang="en-US" altLang="zh-CN" sz="1100" dirty="0">
                <a:solidFill>
                  <a:schemeClr val="tx2"/>
                </a:solidFill>
              </a:rPr>
              <a:t>AI</a:t>
            </a:r>
            <a:r>
              <a:rPr lang="zh-CN" altLang="en-US" sz="1100" dirty="0">
                <a:solidFill>
                  <a:schemeClr val="tx2"/>
                </a:solidFill>
              </a:rPr>
              <a:t>助手依赖度、缺陷修复效率、单元测试覆盖率、生产力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049" name="矩形 1048">
            <a:extLst>
              <a:ext uri="{FF2B5EF4-FFF2-40B4-BE49-F238E27FC236}">
                <a16:creationId xmlns:a16="http://schemas.microsoft.com/office/drawing/2014/main" id="{C9F82B1C-DB6C-1426-6B25-114F770B3170}"/>
              </a:ext>
            </a:extLst>
          </p:cNvPr>
          <p:cNvSpPr/>
          <p:nvPr/>
        </p:nvSpPr>
        <p:spPr>
          <a:xfrm>
            <a:off x="5486400" y="1844877"/>
            <a:ext cx="3444240" cy="36979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+mn-ea"/>
              </a:rPr>
              <a:t>基于启发式模型的</a:t>
            </a:r>
            <a:r>
              <a:rPr lang="zh-CN" altLang="en-US" sz="1400" b="1" dirty="0">
                <a:solidFill>
                  <a:srgbClr val="C00000"/>
                </a:solidFill>
                <a:latin typeface="+mn-ea"/>
              </a:rPr>
              <a:t>用户维</a:t>
            </a:r>
            <a:r>
              <a:rPr lang="zh-CN" altLang="en-US" sz="1400" b="1" dirty="0">
                <a:solidFill>
                  <a:schemeClr val="tx1"/>
                </a:solidFill>
                <a:latin typeface="+mn-ea"/>
              </a:rPr>
              <a:t>能力建模</a:t>
            </a:r>
          </a:p>
        </p:txBody>
      </p:sp>
      <p:sp>
        <p:nvSpPr>
          <p:cNvPr id="1089" name="标题 4">
            <a:extLst>
              <a:ext uri="{FF2B5EF4-FFF2-40B4-BE49-F238E27FC236}">
                <a16:creationId xmlns:a16="http://schemas.microsoft.com/office/drawing/2014/main" id="{6691670C-CFBC-5FE0-1054-E0CB93EE34AC}"/>
              </a:ext>
            </a:extLst>
          </p:cNvPr>
          <p:cNvSpPr txBox="1"/>
          <p:nvPr/>
        </p:nvSpPr>
        <p:spPr bwMode="auto">
          <a:xfrm>
            <a:off x="131345" y="233853"/>
            <a:ext cx="10385425" cy="6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marR="0" lvl="0" algn="l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>
                <a:solidFill>
                  <a:srgbClr val="005FB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200"/>
              <a:t>核心算法</a:t>
            </a:r>
            <a:r>
              <a:rPr lang="en-US" altLang="zh-CN" sz="3200"/>
              <a:t>for</a:t>
            </a:r>
            <a:r>
              <a:rPr lang="zh-CN" altLang="en-US" sz="3200"/>
              <a:t>申请书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880233-C553-726D-6C40-241606693237}"/>
              </a:ext>
            </a:extLst>
          </p:cNvPr>
          <p:cNvSpPr/>
          <p:nvPr/>
        </p:nvSpPr>
        <p:spPr>
          <a:xfrm>
            <a:off x="4787836" y="1844877"/>
            <a:ext cx="576269" cy="3596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EC1C0B-FE06-AD48-6A91-194DD2EE781C}"/>
              </a:ext>
            </a:extLst>
          </p:cNvPr>
          <p:cNvSpPr/>
          <p:nvPr/>
        </p:nvSpPr>
        <p:spPr>
          <a:xfrm>
            <a:off x="4854185" y="1910691"/>
            <a:ext cx="416558" cy="350708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60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0</a:t>
            </a:r>
            <a:endParaRPr kumimoji="0" lang="zh-CN" altLang="en-US" sz="110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CA0FDA-DCCC-91BB-859F-0469CF7907B6}"/>
              </a:ext>
            </a:extLst>
          </p:cNvPr>
          <p:cNvSpPr/>
          <p:nvPr/>
        </p:nvSpPr>
        <p:spPr>
          <a:xfrm>
            <a:off x="4857652" y="2330546"/>
            <a:ext cx="416558" cy="360037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1600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1</a:t>
            </a:r>
            <a:endParaRPr kumimoji="0" lang="zh-CN" altLang="en-US" sz="110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58EB10-DB61-8C4D-3CDB-E97A9D509DEF}"/>
              </a:ext>
            </a:extLst>
          </p:cNvPr>
          <p:cNvSpPr txBox="1"/>
          <p:nvPr/>
        </p:nvSpPr>
        <p:spPr>
          <a:xfrm>
            <a:off x="4835767" y="3963586"/>
            <a:ext cx="43152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CD38E3-D714-B525-54B7-663A92EC3695}"/>
              </a:ext>
            </a:extLst>
          </p:cNvPr>
          <p:cNvSpPr/>
          <p:nvPr/>
        </p:nvSpPr>
        <p:spPr>
          <a:xfrm>
            <a:off x="4852754" y="2784789"/>
            <a:ext cx="416558" cy="360037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60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2</a:t>
            </a:r>
            <a:endParaRPr kumimoji="0" lang="zh-CN" altLang="en-US" sz="110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02083B-0004-5683-1199-26027B30F906}"/>
              </a:ext>
            </a:extLst>
          </p:cNvPr>
          <p:cNvSpPr/>
          <p:nvPr/>
        </p:nvSpPr>
        <p:spPr>
          <a:xfrm>
            <a:off x="4844257" y="3216202"/>
            <a:ext cx="416558" cy="360037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1600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3</a:t>
            </a:r>
            <a:endParaRPr kumimoji="0" lang="zh-CN" altLang="en-US" sz="110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D6731B-338A-811E-B7F7-DEF0CCC2E7B2}"/>
              </a:ext>
            </a:extLst>
          </p:cNvPr>
          <p:cNvSpPr/>
          <p:nvPr/>
        </p:nvSpPr>
        <p:spPr>
          <a:xfrm>
            <a:off x="4852754" y="3659629"/>
            <a:ext cx="416558" cy="360037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60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4</a:t>
            </a:r>
            <a:endParaRPr kumimoji="0" lang="zh-CN" altLang="en-US" sz="110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2428EF-E4BB-0E36-3AAB-A476F1997D65}"/>
              </a:ext>
            </a:extLst>
          </p:cNvPr>
          <p:cNvSpPr txBox="1"/>
          <p:nvPr/>
        </p:nvSpPr>
        <p:spPr>
          <a:xfrm>
            <a:off x="4803264" y="4249992"/>
            <a:ext cx="636276" cy="417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dirty="0"/>
              <a:t>静态</a:t>
            </a:r>
            <a:endParaRPr lang="en-US" altLang="zh-CN" sz="1400" dirty="0"/>
          </a:p>
          <a:p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BF70E8-EFF1-2FA1-00C7-8F2FF36B8EB6}"/>
              </a:ext>
            </a:extLst>
          </p:cNvPr>
          <p:cNvSpPr txBox="1"/>
          <p:nvPr/>
        </p:nvSpPr>
        <p:spPr>
          <a:xfrm>
            <a:off x="4803264" y="4780291"/>
            <a:ext cx="636276" cy="68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dirty="0">
                <a:solidFill>
                  <a:srgbClr val="E89A40"/>
                </a:solidFill>
              </a:rPr>
              <a:t>动态</a:t>
            </a:r>
            <a:endParaRPr lang="en-US" altLang="zh-CN" sz="1400" dirty="0">
              <a:solidFill>
                <a:srgbClr val="E89A40"/>
              </a:solidFill>
            </a:endParaRPr>
          </a:p>
          <a:p>
            <a:r>
              <a:rPr lang="zh-CN" altLang="en-US" sz="1400" dirty="0">
                <a:solidFill>
                  <a:srgbClr val="E89A40"/>
                </a:solidFill>
              </a:rPr>
              <a:t>数据</a:t>
            </a:r>
            <a:endParaRPr lang="en-US" altLang="zh-CN" sz="1400" dirty="0">
              <a:solidFill>
                <a:srgbClr val="E89A40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FDC2842-0069-3A13-7E4E-DAA6B6A3956E}"/>
              </a:ext>
            </a:extLst>
          </p:cNvPr>
          <p:cNvSpPr/>
          <p:nvPr/>
        </p:nvSpPr>
        <p:spPr>
          <a:xfrm>
            <a:off x="5339509" y="4849597"/>
            <a:ext cx="304595" cy="298644"/>
          </a:xfrm>
          <a:prstGeom prst="rightArrow">
            <a:avLst/>
          </a:prstGeom>
          <a:solidFill>
            <a:srgbClr val="005BAC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C09041C-6ED3-466B-C361-ADFBCE30BA36}"/>
              </a:ext>
            </a:extLst>
          </p:cNvPr>
          <p:cNvSpPr/>
          <p:nvPr/>
        </p:nvSpPr>
        <p:spPr>
          <a:xfrm>
            <a:off x="6051249" y="4861337"/>
            <a:ext cx="304595" cy="298644"/>
          </a:xfrm>
          <a:prstGeom prst="rightArrow">
            <a:avLst/>
          </a:prstGeom>
          <a:solidFill>
            <a:srgbClr val="005BAC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B2397B0-7384-8F61-79F6-006A294B0762}"/>
              </a:ext>
            </a:extLst>
          </p:cNvPr>
          <p:cNvSpPr/>
          <p:nvPr/>
        </p:nvSpPr>
        <p:spPr>
          <a:xfrm rot="10800000" flipH="1">
            <a:off x="4852755" y="4653077"/>
            <a:ext cx="3843860" cy="141007"/>
          </a:xfrm>
          <a:prstGeom prst="triangle">
            <a:avLst>
              <a:gd name="adj" fmla="val 84592"/>
            </a:avLst>
          </a:prstGeom>
          <a:gradFill>
            <a:gsLst>
              <a:gs pos="0">
                <a:srgbClr val="01548D"/>
              </a:gs>
              <a:gs pos="22000">
                <a:srgbClr val="0179CB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74A441-B6CE-ED00-A453-FE615A09C04A}"/>
              </a:ext>
            </a:extLst>
          </p:cNvPr>
          <p:cNvSpPr txBox="1"/>
          <p:nvPr/>
        </p:nvSpPr>
        <p:spPr>
          <a:xfrm>
            <a:off x="6355844" y="5250764"/>
            <a:ext cx="954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b="1" kern="0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启发式模型</a:t>
            </a:r>
          </a:p>
        </p:txBody>
      </p:sp>
      <p:pic>
        <p:nvPicPr>
          <p:cNvPr id="23" name="图形 22" descr="书籍 纯色填充">
            <a:extLst>
              <a:ext uri="{FF2B5EF4-FFF2-40B4-BE49-F238E27FC236}">
                <a16:creationId xmlns:a16="http://schemas.microsoft.com/office/drawing/2014/main" id="{319FB27D-0A4D-94A4-D1C2-F3986811A2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7481" y="4789279"/>
            <a:ext cx="498979" cy="4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84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0A5380-778E-544F-600C-0DF4AA5E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>
            <a:extLst>
              <a:ext uri="{FF2B5EF4-FFF2-40B4-BE49-F238E27FC236}">
                <a16:creationId xmlns:a16="http://schemas.microsoft.com/office/drawing/2014/main" id="{6B4615DA-8D11-EC93-D092-5CA9C38225D2}"/>
              </a:ext>
            </a:extLst>
          </p:cNvPr>
          <p:cNvSpPr/>
          <p:nvPr/>
        </p:nvSpPr>
        <p:spPr>
          <a:xfrm>
            <a:off x="2457926" y="5736932"/>
            <a:ext cx="7061946" cy="634288"/>
          </a:xfrm>
          <a:custGeom>
            <a:avLst/>
            <a:gdLst>
              <a:gd name="connsiteX0" fmla="*/ 0 w 6048251"/>
              <a:gd name="connsiteY0" fmla="*/ 0 h 778207"/>
              <a:gd name="connsiteX1" fmla="*/ 732510 w 6048251"/>
              <a:gd name="connsiteY1" fmla="*/ 0 h 778207"/>
              <a:gd name="connsiteX2" fmla="*/ 1223091 w 6048251"/>
              <a:gd name="connsiteY2" fmla="*/ 0 h 778207"/>
              <a:gd name="connsiteX3" fmla="*/ 1955601 w 6048251"/>
              <a:gd name="connsiteY3" fmla="*/ 0 h 778207"/>
              <a:gd name="connsiteX4" fmla="*/ 2748594 w 6048251"/>
              <a:gd name="connsiteY4" fmla="*/ 0 h 778207"/>
              <a:gd name="connsiteX5" fmla="*/ 3239174 w 6048251"/>
              <a:gd name="connsiteY5" fmla="*/ 0 h 778207"/>
              <a:gd name="connsiteX6" fmla="*/ 3850720 w 6048251"/>
              <a:gd name="connsiteY6" fmla="*/ 0 h 778207"/>
              <a:gd name="connsiteX7" fmla="*/ 4462265 w 6048251"/>
              <a:gd name="connsiteY7" fmla="*/ 0 h 778207"/>
              <a:gd name="connsiteX8" fmla="*/ 5194776 w 6048251"/>
              <a:gd name="connsiteY8" fmla="*/ 0 h 778207"/>
              <a:gd name="connsiteX9" fmla="*/ 6048251 w 6048251"/>
              <a:gd name="connsiteY9" fmla="*/ 0 h 778207"/>
              <a:gd name="connsiteX10" fmla="*/ 6048251 w 6048251"/>
              <a:gd name="connsiteY10" fmla="*/ 381321 h 778207"/>
              <a:gd name="connsiteX11" fmla="*/ 6048251 w 6048251"/>
              <a:gd name="connsiteY11" fmla="*/ 778207 h 778207"/>
              <a:gd name="connsiteX12" fmla="*/ 5376223 w 6048251"/>
              <a:gd name="connsiteY12" fmla="*/ 778207 h 778207"/>
              <a:gd name="connsiteX13" fmla="*/ 4764678 w 6048251"/>
              <a:gd name="connsiteY13" fmla="*/ 778207 h 778207"/>
              <a:gd name="connsiteX14" fmla="*/ 4153132 w 6048251"/>
              <a:gd name="connsiteY14" fmla="*/ 778207 h 778207"/>
              <a:gd name="connsiteX15" fmla="*/ 3541587 w 6048251"/>
              <a:gd name="connsiteY15" fmla="*/ 778207 h 778207"/>
              <a:gd name="connsiteX16" fmla="*/ 2748594 w 6048251"/>
              <a:gd name="connsiteY16" fmla="*/ 778207 h 778207"/>
              <a:gd name="connsiteX17" fmla="*/ 2016084 w 6048251"/>
              <a:gd name="connsiteY17" fmla="*/ 778207 h 778207"/>
              <a:gd name="connsiteX18" fmla="*/ 1283573 w 6048251"/>
              <a:gd name="connsiteY18" fmla="*/ 778207 h 778207"/>
              <a:gd name="connsiteX19" fmla="*/ 0 w 6048251"/>
              <a:gd name="connsiteY19" fmla="*/ 778207 h 778207"/>
              <a:gd name="connsiteX20" fmla="*/ 0 w 6048251"/>
              <a:gd name="connsiteY20" fmla="*/ 404668 h 778207"/>
              <a:gd name="connsiteX21" fmla="*/ 0 w 6048251"/>
              <a:gd name="connsiteY21" fmla="*/ 0 h 77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48251" h="778207" fill="none" extrusionOk="0">
                <a:moveTo>
                  <a:pt x="0" y="0"/>
                </a:moveTo>
                <a:cubicBezTo>
                  <a:pt x="271706" y="-32865"/>
                  <a:pt x="412012" y="-14999"/>
                  <a:pt x="732510" y="0"/>
                </a:cubicBezTo>
                <a:cubicBezTo>
                  <a:pt x="1053008" y="14999"/>
                  <a:pt x="1064109" y="-4564"/>
                  <a:pt x="1223091" y="0"/>
                </a:cubicBezTo>
                <a:cubicBezTo>
                  <a:pt x="1382073" y="4564"/>
                  <a:pt x="1699969" y="-62"/>
                  <a:pt x="1955601" y="0"/>
                </a:cubicBezTo>
                <a:cubicBezTo>
                  <a:pt x="2211233" y="62"/>
                  <a:pt x="2404361" y="-30833"/>
                  <a:pt x="2748594" y="0"/>
                </a:cubicBezTo>
                <a:cubicBezTo>
                  <a:pt x="3092827" y="30833"/>
                  <a:pt x="3044369" y="-17751"/>
                  <a:pt x="3239174" y="0"/>
                </a:cubicBezTo>
                <a:cubicBezTo>
                  <a:pt x="3433979" y="17751"/>
                  <a:pt x="3634044" y="29993"/>
                  <a:pt x="3850720" y="0"/>
                </a:cubicBezTo>
                <a:cubicBezTo>
                  <a:pt x="4067396" y="-29993"/>
                  <a:pt x="4175108" y="10828"/>
                  <a:pt x="4462265" y="0"/>
                </a:cubicBezTo>
                <a:cubicBezTo>
                  <a:pt x="4749423" y="-10828"/>
                  <a:pt x="4920039" y="29528"/>
                  <a:pt x="5194776" y="0"/>
                </a:cubicBezTo>
                <a:cubicBezTo>
                  <a:pt x="5469513" y="-29528"/>
                  <a:pt x="5764398" y="37793"/>
                  <a:pt x="6048251" y="0"/>
                </a:cubicBezTo>
                <a:cubicBezTo>
                  <a:pt x="6058941" y="150126"/>
                  <a:pt x="6062007" y="264418"/>
                  <a:pt x="6048251" y="381321"/>
                </a:cubicBezTo>
                <a:cubicBezTo>
                  <a:pt x="6034495" y="498224"/>
                  <a:pt x="6049058" y="594676"/>
                  <a:pt x="6048251" y="778207"/>
                </a:cubicBezTo>
                <a:cubicBezTo>
                  <a:pt x="5864035" y="809859"/>
                  <a:pt x="5522314" y="793515"/>
                  <a:pt x="5376223" y="778207"/>
                </a:cubicBezTo>
                <a:cubicBezTo>
                  <a:pt x="5230132" y="762899"/>
                  <a:pt x="5056880" y="804768"/>
                  <a:pt x="4764678" y="778207"/>
                </a:cubicBezTo>
                <a:cubicBezTo>
                  <a:pt x="4472477" y="751646"/>
                  <a:pt x="4318669" y="756121"/>
                  <a:pt x="4153132" y="778207"/>
                </a:cubicBezTo>
                <a:cubicBezTo>
                  <a:pt x="3987595" y="800293"/>
                  <a:pt x="3809555" y="772502"/>
                  <a:pt x="3541587" y="778207"/>
                </a:cubicBezTo>
                <a:cubicBezTo>
                  <a:pt x="3273620" y="783912"/>
                  <a:pt x="3066425" y="744122"/>
                  <a:pt x="2748594" y="778207"/>
                </a:cubicBezTo>
                <a:cubicBezTo>
                  <a:pt x="2430763" y="812292"/>
                  <a:pt x="2320258" y="771455"/>
                  <a:pt x="2016084" y="778207"/>
                </a:cubicBezTo>
                <a:cubicBezTo>
                  <a:pt x="1711910" y="784960"/>
                  <a:pt x="1535938" y="787863"/>
                  <a:pt x="1283573" y="778207"/>
                </a:cubicBezTo>
                <a:cubicBezTo>
                  <a:pt x="1031208" y="768551"/>
                  <a:pt x="426381" y="812147"/>
                  <a:pt x="0" y="778207"/>
                </a:cubicBezTo>
                <a:cubicBezTo>
                  <a:pt x="3917" y="615085"/>
                  <a:pt x="16282" y="573300"/>
                  <a:pt x="0" y="404668"/>
                </a:cubicBezTo>
                <a:cubicBezTo>
                  <a:pt x="-16282" y="236036"/>
                  <a:pt x="-4707" y="179606"/>
                  <a:pt x="0" y="0"/>
                </a:cubicBezTo>
                <a:close/>
              </a:path>
              <a:path w="6048251" h="778207" stroke="0" extrusionOk="0">
                <a:moveTo>
                  <a:pt x="0" y="0"/>
                </a:moveTo>
                <a:cubicBezTo>
                  <a:pt x="229209" y="-11347"/>
                  <a:pt x="499975" y="16121"/>
                  <a:pt x="672028" y="0"/>
                </a:cubicBezTo>
                <a:cubicBezTo>
                  <a:pt x="844081" y="-16121"/>
                  <a:pt x="993071" y="14727"/>
                  <a:pt x="1283573" y="0"/>
                </a:cubicBezTo>
                <a:cubicBezTo>
                  <a:pt x="1574076" y="-14727"/>
                  <a:pt x="1733464" y="-17980"/>
                  <a:pt x="2076566" y="0"/>
                </a:cubicBezTo>
                <a:cubicBezTo>
                  <a:pt x="2419668" y="17980"/>
                  <a:pt x="2606449" y="-22090"/>
                  <a:pt x="2809077" y="0"/>
                </a:cubicBezTo>
                <a:cubicBezTo>
                  <a:pt x="3011705" y="22090"/>
                  <a:pt x="3081964" y="-9087"/>
                  <a:pt x="3299657" y="0"/>
                </a:cubicBezTo>
                <a:cubicBezTo>
                  <a:pt x="3517350" y="9087"/>
                  <a:pt x="3697551" y="16585"/>
                  <a:pt x="3971685" y="0"/>
                </a:cubicBezTo>
                <a:cubicBezTo>
                  <a:pt x="4245819" y="-16585"/>
                  <a:pt x="4439818" y="-13894"/>
                  <a:pt x="4643713" y="0"/>
                </a:cubicBezTo>
                <a:cubicBezTo>
                  <a:pt x="4847608" y="13894"/>
                  <a:pt x="5178947" y="10593"/>
                  <a:pt x="5376223" y="0"/>
                </a:cubicBezTo>
                <a:cubicBezTo>
                  <a:pt x="5573499" y="-10593"/>
                  <a:pt x="5881203" y="-28063"/>
                  <a:pt x="6048251" y="0"/>
                </a:cubicBezTo>
                <a:cubicBezTo>
                  <a:pt x="6036891" y="187086"/>
                  <a:pt x="6062489" y="248589"/>
                  <a:pt x="6048251" y="389104"/>
                </a:cubicBezTo>
                <a:cubicBezTo>
                  <a:pt x="6034013" y="529619"/>
                  <a:pt x="6049610" y="695259"/>
                  <a:pt x="6048251" y="778207"/>
                </a:cubicBezTo>
                <a:cubicBezTo>
                  <a:pt x="5748171" y="805421"/>
                  <a:pt x="5652847" y="786571"/>
                  <a:pt x="5376223" y="778207"/>
                </a:cubicBezTo>
                <a:cubicBezTo>
                  <a:pt x="5099599" y="769843"/>
                  <a:pt x="4952809" y="789807"/>
                  <a:pt x="4643713" y="778207"/>
                </a:cubicBezTo>
                <a:cubicBezTo>
                  <a:pt x="4334617" y="766608"/>
                  <a:pt x="4238307" y="756976"/>
                  <a:pt x="4032167" y="778207"/>
                </a:cubicBezTo>
                <a:cubicBezTo>
                  <a:pt x="3826027" y="799438"/>
                  <a:pt x="3496600" y="785847"/>
                  <a:pt x="3239174" y="778207"/>
                </a:cubicBezTo>
                <a:cubicBezTo>
                  <a:pt x="2981748" y="770567"/>
                  <a:pt x="2936884" y="805559"/>
                  <a:pt x="2688112" y="778207"/>
                </a:cubicBezTo>
                <a:cubicBezTo>
                  <a:pt x="2439340" y="750855"/>
                  <a:pt x="2132900" y="790949"/>
                  <a:pt x="1955601" y="778207"/>
                </a:cubicBezTo>
                <a:cubicBezTo>
                  <a:pt x="1778302" y="765465"/>
                  <a:pt x="1536949" y="796459"/>
                  <a:pt x="1344056" y="778207"/>
                </a:cubicBezTo>
                <a:cubicBezTo>
                  <a:pt x="1151163" y="759955"/>
                  <a:pt x="960393" y="792606"/>
                  <a:pt x="792993" y="778207"/>
                </a:cubicBezTo>
                <a:cubicBezTo>
                  <a:pt x="625593" y="763808"/>
                  <a:pt x="389515" y="786165"/>
                  <a:pt x="0" y="778207"/>
                </a:cubicBezTo>
                <a:cubicBezTo>
                  <a:pt x="5852" y="584336"/>
                  <a:pt x="-4594" y="573393"/>
                  <a:pt x="0" y="381321"/>
                </a:cubicBezTo>
                <a:cubicBezTo>
                  <a:pt x="4594" y="189249"/>
                  <a:pt x="14582" y="164183"/>
                  <a:pt x="0" y="0"/>
                </a:cubicBezTo>
                <a:close/>
              </a:path>
            </a:pathLst>
          </a:custGeom>
          <a:ln w="19050">
            <a:solidFill>
              <a:srgbClr val="C00000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E3853A1-C4F5-AD20-727A-F21A1AE74AFD}"/>
              </a:ext>
            </a:extLst>
          </p:cNvPr>
          <p:cNvSpPr txBox="1"/>
          <p:nvPr/>
        </p:nvSpPr>
        <p:spPr>
          <a:xfrm>
            <a:off x="7020252" y="5860526"/>
            <a:ext cx="229695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超维需求理解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320B958-1986-0FF2-298F-F4DC6D47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45" y="234292"/>
            <a:ext cx="10385425" cy="66167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下游任务</a:t>
            </a:r>
            <a:r>
              <a:rPr lang="en-US" altLang="zh-CN" sz="3200" dirty="0"/>
              <a:t>for</a:t>
            </a:r>
            <a:r>
              <a:rPr lang="zh-CN" altLang="en-US" sz="3200" dirty="0"/>
              <a:t>申请书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D1CE223C-5C1A-E6D0-5CAA-59A408CB8B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11" y="46618"/>
            <a:ext cx="849344" cy="849344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46B207F5-1298-5150-6871-B84541EC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/>
          <a:stretch>
            <a:fillRect/>
          </a:stretch>
        </p:blipFill>
        <p:spPr bwMode="auto">
          <a:xfrm>
            <a:off x="2851899" y="630730"/>
            <a:ext cx="118001" cy="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10">
            <a:extLst>
              <a:ext uri="{FF2B5EF4-FFF2-40B4-BE49-F238E27FC236}">
                <a16:creationId xmlns:a16="http://schemas.microsoft.com/office/drawing/2014/main" id="{56B5EB86-615A-7453-5DE3-3284F1B532EC}"/>
              </a:ext>
            </a:extLst>
          </p:cNvPr>
          <p:cNvCxnSpPr/>
          <p:nvPr/>
        </p:nvCxnSpPr>
        <p:spPr>
          <a:xfrm>
            <a:off x="399090" y="2291969"/>
            <a:ext cx="84944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8C95191-1498-1639-7959-292C1802EBEE}"/>
              </a:ext>
            </a:extLst>
          </p:cNvPr>
          <p:cNvSpPr/>
          <p:nvPr/>
        </p:nvSpPr>
        <p:spPr>
          <a:xfrm>
            <a:off x="2457927" y="1552317"/>
            <a:ext cx="4949087" cy="39415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+mn-ea"/>
                <a:sym typeface="+mn-ea"/>
              </a:rPr>
              <a:t>面向智能化软件开发的应用示范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2D72B6A-E5B9-E509-B94F-E932E7EDC420}"/>
              </a:ext>
            </a:extLst>
          </p:cNvPr>
          <p:cNvSpPr/>
          <p:nvPr/>
        </p:nvSpPr>
        <p:spPr>
          <a:xfrm>
            <a:off x="7634572" y="1552317"/>
            <a:ext cx="1885300" cy="39415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面向用户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6DD6280F-FE4E-B2C8-CCC5-774C62D16EE5}"/>
              </a:ext>
            </a:extLst>
          </p:cNvPr>
          <p:cNvSpPr/>
          <p:nvPr/>
        </p:nvSpPr>
        <p:spPr>
          <a:xfrm rot="10800000">
            <a:off x="7520793" y="5482191"/>
            <a:ext cx="989557" cy="23664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0D89094-C0D4-FEDC-0F7C-56BC2EF68715}"/>
              </a:ext>
            </a:extLst>
          </p:cNvPr>
          <p:cNvSpPr/>
          <p:nvPr/>
        </p:nvSpPr>
        <p:spPr>
          <a:xfrm>
            <a:off x="5529269" y="1990445"/>
            <a:ext cx="801155" cy="902031"/>
          </a:xfrm>
          <a:custGeom>
            <a:avLst/>
            <a:gdLst>
              <a:gd name="connsiteX0" fmla="*/ 0 w 801155"/>
              <a:gd name="connsiteY0" fmla="*/ 0 h 902031"/>
              <a:gd name="connsiteX1" fmla="*/ 384554 w 801155"/>
              <a:gd name="connsiteY1" fmla="*/ 0 h 902031"/>
              <a:gd name="connsiteX2" fmla="*/ 801155 w 801155"/>
              <a:gd name="connsiteY2" fmla="*/ 0 h 902031"/>
              <a:gd name="connsiteX3" fmla="*/ 801155 w 801155"/>
              <a:gd name="connsiteY3" fmla="*/ 423955 h 902031"/>
              <a:gd name="connsiteX4" fmla="*/ 801155 w 801155"/>
              <a:gd name="connsiteY4" fmla="*/ 902031 h 902031"/>
              <a:gd name="connsiteX5" fmla="*/ 384554 w 801155"/>
              <a:gd name="connsiteY5" fmla="*/ 902031 h 902031"/>
              <a:gd name="connsiteX6" fmla="*/ 0 w 801155"/>
              <a:gd name="connsiteY6" fmla="*/ 902031 h 902031"/>
              <a:gd name="connsiteX7" fmla="*/ 0 w 801155"/>
              <a:gd name="connsiteY7" fmla="*/ 451016 h 902031"/>
              <a:gd name="connsiteX8" fmla="*/ 0 w 801155"/>
              <a:gd name="connsiteY8" fmla="*/ 0 h 90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1155" h="902031" fill="none" extrusionOk="0">
                <a:moveTo>
                  <a:pt x="0" y="0"/>
                </a:moveTo>
                <a:cubicBezTo>
                  <a:pt x="86269" y="13612"/>
                  <a:pt x="260727" y="3476"/>
                  <a:pt x="384554" y="0"/>
                </a:cubicBezTo>
                <a:cubicBezTo>
                  <a:pt x="508381" y="-3476"/>
                  <a:pt x="651019" y="-20096"/>
                  <a:pt x="801155" y="0"/>
                </a:cubicBezTo>
                <a:cubicBezTo>
                  <a:pt x="817546" y="189451"/>
                  <a:pt x="799521" y="277734"/>
                  <a:pt x="801155" y="423955"/>
                </a:cubicBezTo>
                <a:cubicBezTo>
                  <a:pt x="802789" y="570176"/>
                  <a:pt x="784613" y="756806"/>
                  <a:pt x="801155" y="902031"/>
                </a:cubicBezTo>
                <a:cubicBezTo>
                  <a:pt x="704202" y="919377"/>
                  <a:pt x="551530" y="913192"/>
                  <a:pt x="384554" y="902031"/>
                </a:cubicBezTo>
                <a:cubicBezTo>
                  <a:pt x="217578" y="890870"/>
                  <a:pt x="116684" y="910943"/>
                  <a:pt x="0" y="902031"/>
                </a:cubicBezTo>
                <a:cubicBezTo>
                  <a:pt x="-321" y="762185"/>
                  <a:pt x="309" y="551982"/>
                  <a:pt x="0" y="451016"/>
                </a:cubicBezTo>
                <a:cubicBezTo>
                  <a:pt x="-309" y="350050"/>
                  <a:pt x="772" y="151136"/>
                  <a:pt x="0" y="0"/>
                </a:cubicBezTo>
                <a:close/>
              </a:path>
              <a:path w="801155" h="902031" stroke="0" extrusionOk="0">
                <a:moveTo>
                  <a:pt x="0" y="0"/>
                </a:moveTo>
                <a:cubicBezTo>
                  <a:pt x="106373" y="14372"/>
                  <a:pt x="251488" y="2711"/>
                  <a:pt x="400578" y="0"/>
                </a:cubicBezTo>
                <a:cubicBezTo>
                  <a:pt x="549668" y="-2711"/>
                  <a:pt x="648204" y="-1196"/>
                  <a:pt x="801155" y="0"/>
                </a:cubicBezTo>
                <a:cubicBezTo>
                  <a:pt x="798170" y="98323"/>
                  <a:pt x="790145" y="342228"/>
                  <a:pt x="801155" y="469056"/>
                </a:cubicBezTo>
                <a:cubicBezTo>
                  <a:pt x="812165" y="595884"/>
                  <a:pt x="797392" y="741034"/>
                  <a:pt x="801155" y="902031"/>
                </a:cubicBezTo>
                <a:cubicBezTo>
                  <a:pt x="614205" y="891117"/>
                  <a:pt x="520753" y="906552"/>
                  <a:pt x="392566" y="902031"/>
                </a:cubicBezTo>
                <a:cubicBezTo>
                  <a:pt x="264379" y="897510"/>
                  <a:pt x="170869" y="890579"/>
                  <a:pt x="0" y="902031"/>
                </a:cubicBezTo>
                <a:cubicBezTo>
                  <a:pt x="-2880" y="701973"/>
                  <a:pt x="11198" y="582489"/>
                  <a:pt x="0" y="469056"/>
                </a:cubicBezTo>
                <a:cubicBezTo>
                  <a:pt x="-11198" y="355623"/>
                  <a:pt x="3205" y="13958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Code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Chat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50B0E73-01CD-5364-C525-A81598B4F34E}"/>
              </a:ext>
            </a:extLst>
          </p:cNvPr>
          <p:cNvSpPr/>
          <p:nvPr/>
        </p:nvSpPr>
        <p:spPr>
          <a:xfrm>
            <a:off x="6496375" y="2005260"/>
            <a:ext cx="819534" cy="902031"/>
          </a:xfrm>
          <a:custGeom>
            <a:avLst/>
            <a:gdLst>
              <a:gd name="connsiteX0" fmla="*/ 0 w 819534"/>
              <a:gd name="connsiteY0" fmla="*/ 0 h 902031"/>
              <a:gd name="connsiteX1" fmla="*/ 393376 w 819534"/>
              <a:gd name="connsiteY1" fmla="*/ 0 h 902031"/>
              <a:gd name="connsiteX2" fmla="*/ 819534 w 819534"/>
              <a:gd name="connsiteY2" fmla="*/ 0 h 902031"/>
              <a:gd name="connsiteX3" fmla="*/ 819534 w 819534"/>
              <a:gd name="connsiteY3" fmla="*/ 423955 h 902031"/>
              <a:gd name="connsiteX4" fmla="*/ 819534 w 819534"/>
              <a:gd name="connsiteY4" fmla="*/ 902031 h 902031"/>
              <a:gd name="connsiteX5" fmla="*/ 393376 w 819534"/>
              <a:gd name="connsiteY5" fmla="*/ 902031 h 902031"/>
              <a:gd name="connsiteX6" fmla="*/ 0 w 819534"/>
              <a:gd name="connsiteY6" fmla="*/ 902031 h 902031"/>
              <a:gd name="connsiteX7" fmla="*/ 0 w 819534"/>
              <a:gd name="connsiteY7" fmla="*/ 451016 h 902031"/>
              <a:gd name="connsiteX8" fmla="*/ 0 w 819534"/>
              <a:gd name="connsiteY8" fmla="*/ 0 h 90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534" h="902031" fill="none" extrusionOk="0">
                <a:moveTo>
                  <a:pt x="0" y="0"/>
                </a:moveTo>
                <a:cubicBezTo>
                  <a:pt x="140076" y="-8440"/>
                  <a:pt x="266100" y="-2720"/>
                  <a:pt x="393376" y="0"/>
                </a:cubicBezTo>
                <a:cubicBezTo>
                  <a:pt x="520652" y="2720"/>
                  <a:pt x="675234" y="-18811"/>
                  <a:pt x="819534" y="0"/>
                </a:cubicBezTo>
                <a:cubicBezTo>
                  <a:pt x="835925" y="189451"/>
                  <a:pt x="817900" y="277734"/>
                  <a:pt x="819534" y="423955"/>
                </a:cubicBezTo>
                <a:cubicBezTo>
                  <a:pt x="821168" y="570176"/>
                  <a:pt x="802992" y="756806"/>
                  <a:pt x="819534" y="902031"/>
                </a:cubicBezTo>
                <a:cubicBezTo>
                  <a:pt x="661596" y="923139"/>
                  <a:pt x="541799" y="905847"/>
                  <a:pt x="393376" y="902031"/>
                </a:cubicBezTo>
                <a:cubicBezTo>
                  <a:pt x="244953" y="898215"/>
                  <a:pt x="192361" y="900208"/>
                  <a:pt x="0" y="902031"/>
                </a:cubicBezTo>
                <a:cubicBezTo>
                  <a:pt x="-321" y="762185"/>
                  <a:pt x="309" y="551982"/>
                  <a:pt x="0" y="451016"/>
                </a:cubicBezTo>
                <a:cubicBezTo>
                  <a:pt x="-309" y="350050"/>
                  <a:pt x="772" y="151136"/>
                  <a:pt x="0" y="0"/>
                </a:cubicBezTo>
                <a:close/>
              </a:path>
              <a:path w="819534" h="902031" stroke="0" extrusionOk="0">
                <a:moveTo>
                  <a:pt x="0" y="0"/>
                </a:moveTo>
                <a:cubicBezTo>
                  <a:pt x="84473" y="10680"/>
                  <a:pt x="231730" y="9610"/>
                  <a:pt x="409767" y="0"/>
                </a:cubicBezTo>
                <a:cubicBezTo>
                  <a:pt x="587804" y="-9610"/>
                  <a:pt x="671546" y="8595"/>
                  <a:pt x="819534" y="0"/>
                </a:cubicBezTo>
                <a:cubicBezTo>
                  <a:pt x="816549" y="98323"/>
                  <a:pt x="808524" y="342228"/>
                  <a:pt x="819534" y="469056"/>
                </a:cubicBezTo>
                <a:cubicBezTo>
                  <a:pt x="830544" y="595884"/>
                  <a:pt x="815771" y="741034"/>
                  <a:pt x="819534" y="902031"/>
                </a:cubicBezTo>
                <a:cubicBezTo>
                  <a:pt x="718516" y="893066"/>
                  <a:pt x="601622" y="894580"/>
                  <a:pt x="401572" y="902031"/>
                </a:cubicBezTo>
                <a:cubicBezTo>
                  <a:pt x="201522" y="909482"/>
                  <a:pt x="151183" y="886361"/>
                  <a:pt x="0" y="902031"/>
                </a:cubicBezTo>
                <a:cubicBezTo>
                  <a:pt x="-2880" y="701973"/>
                  <a:pt x="11198" y="582489"/>
                  <a:pt x="0" y="469056"/>
                </a:cubicBezTo>
                <a:cubicBezTo>
                  <a:pt x="-11198" y="355623"/>
                  <a:pt x="3205" y="13958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重构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89629CF-021F-65DF-8FA5-9C79EB420C39}"/>
              </a:ext>
            </a:extLst>
          </p:cNvPr>
          <p:cNvSpPr/>
          <p:nvPr/>
        </p:nvSpPr>
        <p:spPr>
          <a:xfrm>
            <a:off x="2596673" y="1990521"/>
            <a:ext cx="812254" cy="912142"/>
          </a:xfrm>
          <a:custGeom>
            <a:avLst/>
            <a:gdLst>
              <a:gd name="connsiteX0" fmla="*/ 0 w 812254"/>
              <a:gd name="connsiteY0" fmla="*/ 0 h 912142"/>
              <a:gd name="connsiteX1" fmla="*/ 389882 w 812254"/>
              <a:gd name="connsiteY1" fmla="*/ 0 h 912142"/>
              <a:gd name="connsiteX2" fmla="*/ 812254 w 812254"/>
              <a:gd name="connsiteY2" fmla="*/ 0 h 912142"/>
              <a:gd name="connsiteX3" fmla="*/ 812254 w 812254"/>
              <a:gd name="connsiteY3" fmla="*/ 428707 h 912142"/>
              <a:gd name="connsiteX4" fmla="*/ 812254 w 812254"/>
              <a:gd name="connsiteY4" fmla="*/ 912142 h 912142"/>
              <a:gd name="connsiteX5" fmla="*/ 389882 w 812254"/>
              <a:gd name="connsiteY5" fmla="*/ 912142 h 912142"/>
              <a:gd name="connsiteX6" fmla="*/ 0 w 812254"/>
              <a:gd name="connsiteY6" fmla="*/ 912142 h 912142"/>
              <a:gd name="connsiteX7" fmla="*/ 0 w 812254"/>
              <a:gd name="connsiteY7" fmla="*/ 456071 h 912142"/>
              <a:gd name="connsiteX8" fmla="*/ 0 w 812254"/>
              <a:gd name="connsiteY8" fmla="*/ 0 h 9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254" h="912142" fill="none" extrusionOk="0">
                <a:moveTo>
                  <a:pt x="0" y="0"/>
                </a:moveTo>
                <a:cubicBezTo>
                  <a:pt x="191252" y="-19020"/>
                  <a:pt x="280928" y="-18215"/>
                  <a:pt x="389882" y="0"/>
                </a:cubicBezTo>
                <a:cubicBezTo>
                  <a:pt x="498836" y="18215"/>
                  <a:pt x="685967" y="-375"/>
                  <a:pt x="812254" y="0"/>
                </a:cubicBezTo>
                <a:cubicBezTo>
                  <a:pt x="819458" y="178429"/>
                  <a:pt x="800988" y="243942"/>
                  <a:pt x="812254" y="428707"/>
                </a:cubicBezTo>
                <a:cubicBezTo>
                  <a:pt x="823520" y="613472"/>
                  <a:pt x="815515" y="765434"/>
                  <a:pt x="812254" y="912142"/>
                </a:cubicBezTo>
                <a:cubicBezTo>
                  <a:pt x="618722" y="931733"/>
                  <a:pt x="583112" y="903139"/>
                  <a:pt x="389882" y="912142"/>
                </a:cubicBezTo>
                <a:cubicBezTo>
                  <a:pt x="196652" y="921145"/>
                  <a:pt x="86748" y="923467"/>
                  <a:pt x="0" y="912142"/>
                </a:cubicBezTo>
                <a:cubicBezTo>
                  <a:pt x="-18613" y="698852"/>
                  <a:pt x="21588" y="624681"/>
                  <a:pt x="0" y="456071"/>
                </a:cubicBezTo>
                <a:cubicBezTo>
                  <a:pt x="-21588" y="287461"/>
                  <a:pt x="8754" y="107750"/>
                  <a:pt x="0" y="0"/>
                </a:cubicBezTo>
                <a:close/>
              </a:path>
              <a:path w="812254" h="912142" stroke="0" extrusionOk="0">
                <a:moveTo>
                  <a:pt x="0" y="0"/>
                </a:moveTo>
                <a:cubicBezTo>
                  <a:pt x="107499" y="7449"/>
                  <a:pt x="290336" y="16075"/>
                  <a:pt x="406127" y="0"/>
                </a:cubicBezTo>
                <a:cubicBezTo>
                  <a:pt x="521918" y="-16075"/>
                  <a:pt x="622468" y="-17100"/>
                  <a:pt x="812254" y="0"/>
                </a:cubicBezTo>
                <a:cubicBezTo>
                  <a:pt x="823209" y="130099"/>
                  <a:pt x="797376" y="285849"/>
                  <a:pt x="812254" y="474314"/>
                </a:cubicBezTo>
                <a:cubicBezTo>
                  <a:pt x="827132" y="662779"/>
                  <a:pt x="819047" y="741023"/>
                  <a:pt x="812254" y="912142"/>
                </a:cubicBezTo>
                <a:cubicBezTo>
                  <a:pt x="693011" y="894448"/>
                  <a:pt x="484163" y="904180"/>
                  <a:pt x="398004" y="912142"/>
                </a:cubicBezTo>
                <a:cubicBezTo>
                  <a:pt x="311845" y="920105"/>
                  <a:pt x="145472" y="924073"/>
                  <a:pt x="0" y="912142"/>
                </a:cubicBezTo>
                <a:cubicBezTo>
                  <a:pt x="1742" y="705572"/>
                  <a:pt x="-19427" y="610928"/>
                  <a:pt x="0" y="474314"/>
                </a:cubicBezTo>
                <a:cubicBezTo>
                  <a:pt x="19427" y="337700"/>
                  <a:pt x="5030" y="19041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补全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2B4C34E-735F-0461-C1E0-214705C4CE02}"/>
              </a:ext>
            </a:extLst>
          </p:cNvPr>
          <p:cNvSpPr/>
          <p:nvPr/>
        </p:nvSpPr>
        <p:spPr>
          <a:xfrm>
            <a:off x="3555086" y="1990521"/>
            <a:ext cx="812254" cy="912142"/>
          </a:xfrm>
          <a:custGeom>
            <a:avLst/>
            <a:gdLst>
              <a:gd name="connsiteX0" fmla="*/ 0 w 812254"/>
              <a:gd name="connsiteY0" fmla="*/ 0 h 912142"/>
              <a:gd name="connsiteX1" fmla="*/ 389882 w 812254"/>
              <a:gd name="connsiteY1" fmla="*/ 0 h 912142"/>
              <a:gd name="connsiteX2" fmla="*/ 812254 w 812254"/>
              <a:gd name="connsiteY2" fmla="*/ 0 h 912142"/>
              <a:gd name="connsiteX3" fmla="*/ 812254 w 812254"/>
              <a:gd name="connsiteY3" fmla="*/ 428707 h 912142"/>
              <a:gd name="connsiteX4" fmla="*/ 812254 w 812254"/>
              <a:gd name="connsiteY4" fmla="*/ 912142 h 912142"/>
              <a:gd name="connsiteX5" fmla="*/ 389882 w 812254"/>
              <a:gd name="connsiteY5" fmla="*/ 912142 h 912142"/>
              <a:gd name="connsiteX6" fmla="*/ 0 w 812254"/>
              <a:gd name="connsiteY6" fmla="*/ 912142 h 912142"/>
              <a:gd name="connsiteX7" fmla="*/ 0 w 812254"/>
              <a:gd name="connsiteY7" fmla="*/ 456071 h 912142"/>
              <a:gd name="connsiteX8" fmla="*/ 0 w 812254"/>
              <a:gd name="connsiteY8" fmla="*/ 0 h 9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254" h="912142" fill="none" extrusionOk="0">
                <a:moveTo>
                  <a:pt x="0" y="0"/>
                </a:moveTo>
                <a:cubicBezTo>
                  <a:pt x="191252" y="-19020"/>
                  <a:pt x="280928" y="-18215"/>
                  <a:pt x="389882" y="0"/>
                </a:cubicBezTo>
                <a:cubicBezTo>
                  <a:pt x="498836" y="18215"/>
                  <a:pt x="685967" y="-375"/>
                  <a:pt x="812254" y="0"/>
                </a:cubicBezTo>
                <a:cubicBezTo>
                  <a:pt x="819458" y="178429"/>
                  <a:pt x="800988" y="243942"/>
                  <a:pt x="812254" y="428707"/>
                </a:cubicBezTo>
                <a:cubicBezTo>
                  <a:pt x="823520" y="613472"/>
                  <a:pt x="815515" y="765434"/>
                  <a:pt x="812254" y="912142"/>
                </a:cubicBezTo>
                <a:cubicBezTo>
                  <a:pt x="618722" y="931733"/>
                  <a:pt x="583112" y="903139"/>
                  <a:pt x="389882" y="912142"/>
                </a:cubicBezTo>
                <a:cubicBezTo>
                  <a:pt x="196652" y="921145"/>
                  <a:pt x="86748" y="923467"/>
                  <a:pt x="0" y="912142"/>
                </a:cubicBezTo>
                <a:cubicBezTo>
                  <a:pt x="-18613" y="698852"/>
                  <a:pt x="21588" y="624681"/>
                  <a:pt x="0" y="456071"/>
                </a:cubicBezTo>
                <a:cubicBezTo>
                  <a:pt x="-21588" y="287461"/>
                  <a:pt x="8754" y="107750"/>
                  <a:pt x="0" y="0"/>
                </a:cubicBezTo>
                <a:close/>
              </a:path>
              <a:path w="812254" h="912142" stroke="0" extrusionOk="0">
                <a:moveTo>
                  <a:pt x="0" y="0"/>
                </a:moveTo>
                <a:cubicBezTo>
                  <a:pt x="107499" y="7449"/>
                  <a:pt x="290336" y="16075"/>
                  <a:pt x="406127" y="0"/>
                </a:cubicBezTo>
                <a:cubicBezTo>
                  <a:pt x="521918" y="-16075"/>
                  <a:pt x="622468" y="-17100"/>
                  <a:pt x="812254" y="0"/>
                </a:cubicBezTo>
                <a:cubicBezTo>
                  <a:pt x="823209" y="130099"/>
                  <a:pt x="797376" y="285849"/>
                  <a:pt x="812254" y="474314"/>
                </a:cubicBezTo>
                <a:cubicBezTo>
                  <a:pt x="827132" y="662779"/>
                  <a:pt x="819047" y="741023"/>
                  <a:pt x="812254" y="912142"/>
                </a:cubicBezTo>
                <a:cubicBezTo>
                  <a:pt x="693011" y="894448"/>
                  <a:pt x="484163" y="904180"/>
                  <a:pt x="398004" y="912142"/>
                </a:cubicBezTo>
                <a:cubicBezTo>
                  <a:pt x="311845" y="920105"/>
                  <a:pt x="145472" y="924073"/>
                  <a:pt x="0" y="912142"/>
                </a:cubicBezTo>
                <a:cubicBezTo>
                  <a:pt x="1742" y="705572"/>
                  <a:pt x="-19427" y="610928"/>
                  <a:pt x="0" y="474314"/>
                </a:cubicBezTo>
                <a:cubicBezTo>
                  <a:pt x="19427" y="337700"/>
                  <a:pt x="5030" y="19041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代码生成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4C08293-E7B7-B533-78FB-4C1B9962E69E}"/>
              </a:ext>
            </a:extLst>
          </p:cNvPr>
          <p:cNvSpPr/>
          <p:nvPr/>
        </p:nvSpPr>
        <p:spPr>
          <a:xfrm>
            <a:off x="4549548" y="1990445"/>
            <a:ext cx="812255" cy="912142"/>
          </a:xfrm>
          <a:custGeom>
            <a:avLst/>
            <a:gdLst>
              <a:gd name="connsiteX0" fmla="*/ 0 w 812255"/>
              <a:gd name="connsiteY0" fmla="*/ 0 h 912142"/>
              <a:gd name="connsiteX1" fmla="*/ 389882 w 812255"/>
              <a:gd name="connsiteY1" fmla="*/ 0 h 912142"/>
              <a:gd name="connsiteX2" fmla="*/ 812255 w 812255"/>
              <a:gd name="connsiteY2" fmla="*/ 0 h 912142"/>
              <a:gd name="connsiteX3" fmla="*/ 812255 w 812255"/>
              <a:gd name="connsiteY3" fmla="*/ 428707 h 912142"/>
              <a:gd name="connsiteX4" fmla="*/ 812255 w 812255"/>
              <a:gd name="connsiteY4" fmla="*/ 912142 h 912142"/>
              <a:gd name="connsiteX5" fmla="*/ 389882 w 812255"/>
              <a:gd name="connsiteY5" fmla="*/ 912142 h 912142"/>
              <a:gd name="connsiteX6" fmla="*/ 0 w 812255"/>
              <a:gd name="connsiteY6" fmla="*/ 912142 h 912142"/>
              <a:gd name="connsiteX7" fmla="*/ 0 w 812255"/>
              <a:gd name="connsiteY7" fmla="*/ 456071 h 912142"/>
              <a:gd name="connsiteX8" fmla="*/ 0 w 812255"/>
              <a:gd name="connsiteY8" fmla="*/ 0 h 9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255" h="912142" fill="none" extrusionOk="0">
                <a:moveTo>
                  <a:pt x="0" y="0"/>
                </a:moveTo>
                <a:cubicBezTo>
                  <a:pt x="191252" y="-19020"/>
                  <a:pt x="280928" y="-18215"/>
                  <a:pt x="389882" y="0"/>
                </a:cubicBezTo>
                <a:cubicBezTo>
                  <a:pt x="498836" y="18215"/>
                  <a:pt x="683634" y="-10037"/>
                  <a:pt x="812255" y="0"/>
                </a:cubicBezTo>
                <a:cubicBezTo>
                  <a:pt x="819459" y="178429"/>
                  <a:pt x="800989" y="243942"/>
                  <a:pt x="812255" y="428707"/>
                </a:cubicBezTo>
                <a:cubicBezTo>
                  <a:pt x="823521" y="613472"/>
                  <a:pt x="815516" y="765434"/>
                  <a:pt x="812255" y="912142"/>
                </a:cubicBezTo>
                <a:cubicBezTo>
                  <a:pt x="620894" y="896903"/>
                  <a:pt x="586949" y="911033"/>
                  <a:pt x="389882" y="912142"/>
                </a:cubicBezTo>
                <a:cubicBezTo>
                  <a:pt x="192815" y="913251"/>
                  <a:pt x="86748" y="923467"/>
                  <a:pt x="0" y="912142"/>
                </a:cubicBezTo>
                <a:cubicBezTo>
                  <a:pt x="-18613" y="698852"/>
                  <a:pt x="21588" y="624681"/>
                  <a:pt x="0" y="456071"/>
                </a:cubicBezTo>
                <a:cubicBezTo>
                  <a:pt x="-21588" y="287461"/>
                  <a:pt x="8754" y="107750"/>
                  <a:pt x="0" y="0"/>
                </a:cubicBezTo>
                <a:close/>
              </a:path>
              <a:path w="812255" h="912142" stroke="0" extrusionOk="0">
                <a:moveTo>
                  <a:pt x="0" y="0"/>
                </a:moveTo>
                <a:cubicBezTo>
                  <a:pt x="106243" y="-3121"/>
                  <a:pt x="284105" y="12584"/>
                  <a:pt x="406128" y="0"/>
                </a:cubicBezTo>
                <a:cubicBezTo>
                  <a:pt x="528151" y="-12584"/>
                  <a:pt x="622469" y="-17100"/>
                  <a:pt x="812255" y="0"/>
                </a:cubicBezTo>
                <a:cubicBezTo>
                  <a:pt x="823210" y="130099"/>
                  <a:pt x="797377" y="285849"/>
                  <a:pt x="812255" y="474314"/>
                </a:cubicBezTo>
                <a:cubicBezTo>
                  <a:pt x="827133" y="662779"/>
                  <a:pt x="819048" y="741023"/>
                  <a:pt x="812255" y="912142"/>
                </a:cubicBezTo>
                <a:cubicBezTo>
                  <a:pt x="693012" y="894448"/>
                  <a:pt x="484164" y="904180"/>
                  <a:pt x="398005" y="912142"/>
                </a:cubicBezTo>
                <a:cubicBezTo>
                  <a:pt x="311846" y="920105"/>
                  <a:pt x="150167" y="929051"/>
                  <a:pt x="0" y="912142"/>
                </a:cubicBezTo>
                <a:cubicBezTo>
                  <a:pt x="1742" y="705572"/>
                  <a:pt x="-19427" y="610928"/>
                  <a:pt x="0" y="474314"/>
                </a:cubicBezTo>
                <a:cubicBezTo>
                  <a:pt x="19427" y="337700"/>
                  <a:pt x="5030" y="19041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缺陷修复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A51B0D5-84BE-3AEB-63DB-F9AC4F7C9ABF}"/>
              </a:ext>
            </a:extLst>
          </p:cNvPr>
          <p:cNvSpPr/>
          <p:nvPr/>
        </p:nvSpPr>
        <p:spPr>
          <a:xfrm>
            <a:off x="3396222" y="3173630"/>
            <a:ext cx="3487853" cy="552397"/>
          </a:xfrm>
          <a:prstGeom prst="rect">
            <a:avLst/>
          </a:prstGeom>
          <a:solidFill>
            <a:schemeClr val="tx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Code Agents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19855DA-7C7D-C1B1-EE48-8E55A711AE6A}"/>
              </a:ext>
            </a:extLst>
          </p:cNvPr>
          <p:cNvSpPr/>
          <p:nvPr/>
        </p:nvSpPr>
        <p:spPr>
          <a:xfrm>
            <a:off x="7801928" y="2255268"/>
            <a:ext cx="1520884" cy="707886"/>
          </a:xfrm>
          <a:custGeom>
            <a:avLst/>
            <a:gdLst>
              <a:gd name="connsiteX0" fmla="*/ 0 w 1520884"/>
              <a:gd name="connsiteY0" fmla="*/ 0 h 707886"/>
              <a:gd name="connsiteX1" fmla="*/ 491752 w 1520884"/>
              <a:gd name="connsiteY1" fmla="*/ 0 h 707886"/>
              <a:gd name="connsiteX2" fmla="*/ 1029132 w 1520884"/>
              <a:gd name="connsiteY2" fmla="*/ 0 h 707886"/>
              <a:gd name="connsiteX3" fmla="*/ 1520884 w 1520884"/>
              <a:gd name="connsiteY3" fmla="*/ 0 h 707886"/>
              <a:gd name="connsiteX4" fmla="*/ 1520884 w 1520884"/>
              <a:gd name="connsiteY4" fmla="*/ 368101 h 707886"/>
              <a:gd name="connsiteX5" fmla="*/ 1520884 w 1520884"/>
              <a:gd name="connsiteY5" fmla="*/ 707886 h 707886"/>
              <a:gd name="connsiteX6" fmla="*/ 1029132 w 1520884"/>
              <a:gd name="connsiteY6" fmla="*/ 707886 h 707886"/>
              <a:gd name="connsiteX7" fmla="*/ 537379 w 1520884"/>
              <a:gd name="connsiteY7" fmla="*/ 707886 h 707886"/>
              <a:gd name="connsiteX8" fmla="*/ 0 w 1520884"/>
              <a:gd name="connsiteY8" fmla="*/ 707886 h 707886"/>
              <a:gd name="connsiteX9" fmla="*/ 0 w 1520884"/>
              <a:gd name="connsiteY9" fmla="*/ 361022 h 707886"/>
              <a:gd name="connsiteX10" fmla="*/ 0 w 1520884"/>
              <a:gd name="connsiteY10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0884" h="707886" fill="none" extrusionOk="0">
                <a:moveTo>
                  <a:pt x="0" y="0"/>
                </a:moveTo>
                <a:cubicBezTo>
                  <a:pt x="154919" y="-17309"/>
                  <a:pt x="289567" y="14934"/>
                  <a:pt x="491752" y="0"/>
                </a:cubicBezTo>
                <a:cubicBezTo>
                  <a:pt x="693937" y="-14934"/>
                  <a:pt x="829727" y="-15725"/>
                  <a:pt x="1029132" y="0"/>
                </a:cubicBezTo>
                <a:cubicBezTo>
                  <a:pt x="1228537" y="15725"/>
                  <a:pt x="1412274" y="-23580"/>
                  <a:pt x="1520884" y="0"/>
                </a:cubicBezTo>
                <a:cubicBezTo>
                  <a:pt x="1525979" y="134016"/>
                  <a:pt x="1508969" y="234693"/>
                  <a:pt x="1520884" y="368101"/>
                </a:cubicBezTo>
                <a:cubicBezTo>
                  <a:pt x="1532799" y="501509"/>
                  <a:pt x="1517194" y="618436"/>
                  <a:pt x="1520884" y="707886"/>
                </a:cubicBezTo>
                <a:cubicBezTo>
                  <a:pt x="1333096" y="716577"/>
                  <a:pt x="1207367" y="718863"/>
                  <a:pt x="1029132" y="707886"/>
                </a:cubicBezTo>
                <a:cubicBezTo>
                  <a:pt x="850897" y="696909"/>
                  <a:pt x="741721" y="683604"/>
                  <a:pt x="537379" y="707886"/>
                </a:cubicBezTo>
                <a:cubicBezTo>
                  <a:pt x="333037" y="732168"/>
                  <a:pt x="267167" y="691951"/>
                  <a:pt x="0" y="707886"/>
                </a:cubicBezTo>
                <a:cubicBezTo>
                  <a:pt x="-11523" y="592877"/>
                  <a:pt x="3617" y="475215"/>
                  <a:pt x="0" y="361022"/>
                </a:cubicBezTo>
                <a:cubicBezTo>
                  <a:pt x="-3617" y="246829"/>
                  <a:pt x="-16216" y="171647"/>
                  <a:pt x="0" y="0"/>
                </a:cubicBezTo>
                <a:close/>
              </a:path>
              <a:path w="1520884" h="707886" stroke="0" extrusionOk="0">
                <a:moveTo>
                  <a:pt x="0" y="0"/>
                </a:moveTo>
                <a:cubicBezTo>
                  <a:pt x="160465" y="1388"/>
                  <a:pt x="355247" y="-17159"/>
                  <a:pt x="506961" y="0"/>
                </a:cubicBezTo>
                <a:cubicBezTo>
                  <a:pt x="658675" y="17159"/>
                  <a:pt x="804743" y="-5111"/>
                  <a:pt x="998714" y="0"/>
                </a:cubicBezTo>
                <a:cubicBezTo>
                  <a:pt x="1192685" y="5111"/>
                  <a:pt x="1313450" y="-13887"/>
                  <a:pt x="1520884" y="0"/>
                </a:cubicBezTo>
                <a:cubicBezTo>
                  <a:pt x="1521421" y="174501"/>
                  <a:pt x="1530617" y="181207"/>
                  <a:pt x="1520884" y="361022"/>
                </a:cubicBezTo>
                <a:cubicBezTo>
                  <a:pt x="1511151" y="540837"/>
                  <a:pt x="1516390" y="556653"/>
                  <a:pt x="1520884" y="707886"/>
                </a:cubicBezTo>
                <a:cubicBezTo>
                  <a:pt x="1350598" y="690943"/>
                  <a:pt x="1240241" y="689600"/>
                  <a:pt x="1029132" y="707886"/>
                </a:cubicBezTo>
                <a:cubicBezTo>
                  <a:pt x="818023" y="726172"/>
                  <a:pt x="671620" y="710352"/>
                  <a:pt x="552588" y="707886"/>
                </a:cubicBezTo>
                <a:cubicBezTo>
                  <a:pt x="433556" y="705420"/>
                  <a:pt x="143352" y="724806"/>
                  <a:pt x="0" y="707886"/>
                </a:cubicBezTo>
                <a:cubicBezTo>
                  <a:pt x="-17165" y="573679"/>
                  <a:pt x="4880" y="524757"/>
                  <a:pt x="0" y="346864"/>
                </a:cubicBezTo>
                <a:cubicBezTo>
                  <a:pt x="-4880" y="168971"/>
                  <a:pt x="5695" y="8957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个人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实时画像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AFB7249-E230-22BF-5FC3-251B1FBA57B0}"/>
              </a:ext>
            </a:extLst>
          </p:cNvPr>
          <p:cNvSpPr/>
          <p:nvPr/>
        </p:nvSpPr>
        <p:spPr>
          <a:xfrm>
            <a:off x="7796323" y="3136016"/>
            <a:ext cx="1520884" cy="707886"/>
          </a:xfrm>
          <a:custGeom>
            <a:avLst/>
            <a:gdLst>
              <a:gd name="connsiteX0" fmla="*/ 0 w 1520884"/>
              <a:gd name="connsiteY0" fmla="*/ 0 h 707886"/>
              <a:gd name="connsiteX1" fmla="*/ 491752 w 1520884"/>
              <a:gd name="connsiteY1" fmla="*/ 0 h 707886"/>
              <a:gd name="connsiteX2" fmla="*/ 1029132 w 1520884"/>
              <a:gd name="connsiteY2" fmla="*/ 0 h 707886"/>
              <a:gd name="connsiteX3" fmla="*/ 1520884 w 1520884"/>
              <a:gd name="connsiteY3" fmla="*/ 0 h 707886"/>
              <a:gd name="connsiteX4" fmla="*/ 1520884 w 1520884"/>
              <a:gd name="connsiteY4" fmla="*/ 368101 h 707886"/>
              <a:gd name="connsiteX5" fmla="*/ 1520884 w 1520884"/>
              <a:gd name="connsiteY5" fmla="*/ 707886 h 707886"/>
              <a:gd name="connsiteX6" fmla="*/ 1029132 w 1520884"/>
              <a:gd name="connsiteY6" fmla="*/ 707886 h 707886"/>
              <a:gd name="connsiteX7" fmla="*/ 537379 w 1520884"/>
              <a:gd name="connsiteY7" fmla="*/ 707886 h 707886"/>
              <a:gd name="connsiteX8" fmla="*/ 0 w 1520884"/>
              <a:gd name="connsiteY8" fmla="*/ 707886 h 707886"/>
              <a:gd name="connsiteX9" fmla="*/ 0 w 1520884"/>
              <a:gd name="connsiteY9" fmla="*/ 361022 h 707886"/>
              <a:gd name="connsiteX10" fmla="*/ 0 w 1520884"/>
              <a:gd name="connsiteY10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0884" h="707886" fill="none" extrusionOk="0">
                <a:moveTo>
                  <a:pt x="0" y="0"/>
                </a:moveTo>
                <a:cubicBezTo>
                  <a:pt x="154919" y="-17309"/>
                  <a:pt x="289567" y="14934"/>
                  <a:pt x="491752" y="0"/>
                </a:cubicBezTo>
                <a:cubicBezTo>
                  <a:pt x="693937" y="-14934"/>
                  <a:pt x="829727" y="-15725"/>
                  <a:pt x="1029132" y="0"/>
                </a:cubicBezTo>
                <a:cubicBezTo>
                  <a:pt x="1228537" y="15725"/>
                  <a:pt x="1412274" y="-23580"/>
                  <a:pt x="1520884" y="0"/>
                </a:cubicBezTo>
                <a:cubicBezTo>
                  <a:pt x="1525979" y="134016"/>
                  <a:pt x="1508969" y="234693"/>
                  <a:pt x="1520884" y="368101"/>
                </a:cubicBezTo>
                <a:cubicBezTo>
                  <a:pt x="1532799" y="501509"/>
                  <a:pt x="1517194" y="618436"/>
                  <a:pt x="1520884" y="707886"/>
                </a:cubicBezTo>
                <a:cubicBezTo>
                  <a:pt x="1333096" y="716577"/>
                  <a:pt x="1207367" y="718863"/>
                  <a:pt x="1029132" y="707886"/>
                </a:cubicBezTo>
                <a:cubicBezTo>
                  <a:pt x="850897" y="696909"/>
                  <a:pt x="741721" y="683604"/>
                  <a:pt x="537379" y="707886"/>
                </a:cubicBezTo>
                <a:cubicBezTo>
                  <a:pt x="333037" y="732168"/>
                  <a:pt x="267167" y="691951"/>
                  <a:pt x="0" y="707886"/>
                </a:cubicBezTo>
                <a:cubicBezTo>
                  <a:pt x="-11523" y="592877"/>
                  <a:pt x="3617" y="475215"/>
                  <a:pt x="0" y="361022"/>
                </a:cubicBezTo>
                <a:cubicBezTo>
                  <a:pt x="-3617" y="246829"/>
                  <a:pt x="-16216" y="171647"/>
                  <a:pt x="0" y="0"/>
                </a:cubicBezTo>
                <a:close/>
              </a:path>
              <a:path w="1520884" h="707886" stroke="0" extrusionOk="0">
                <a:moveTo>
                  <a:pt x="0" y="0"/>
                </a:moveTo>
                <a:cubicBezTo>
                  <a:pt x="160465" y="1388"/>
                  <a:pt x="355247" y="-17159"/>
                  <a:pt x="506961" y="0"/>
                </a:cubicBezTo>
                <a:cubicBezTo>
                  <a:pt x="658675" y="17159"/>
                  <a:pt x="804743" y="-5111"/>
                  <a:pt x="998714" y="0"/>
                </a:cubicBezTo>
                <a:cubicBezTo>
                  <a:pt x="1192685" y="5111"/>
                  <a:pt x="1313450" y="-13887"/>
                  <a:pt x="1520884" y="0"/>
                </a:cubicBezTo>
                <a:cubicBezTo>
                  <a:pt x="1521421" y="174501"/>
                  <a:pt x="1530617" y="181207"/>
                  <a:pt x="1520884" y="361022"/>
                </a:cubicBezTo>
                <a:cubicBezTo>
                  <a:pt x="1511151" y="540837"/>
                  <a:pt x="1516390" y="556653"/>
                  <a:pt x="1520884" y="707886"/>
                </a:cubicBezTo>
                <a:cubicBezTo>
                  <a:pt x="1350598" y="690943"/>
                  <a:pt x="1240241" y="689600"/>
                  <a:pt x="1029132" y="707886"/>
                </a:cubicBezTo>
                <a:cubicBezTo>
                  <a:pt x="818023" y="726172"/>
                  <a:pt x="671620" y="710352"/>
                  <a:pt x="552588" y="707886"/>
                </a:cubicBezTo>
                <a:cubicBezTo>
                  <a:pt x="433556" y="705420"/>
                  <a:pt x="143352" y="724806"/>
                  <a:pt x="0" y="707886"/>
                </a:cubicBezTo>
                <a:cubicBezTo>
                  <a:pt x="-17165" y="573679"/>
                  <a:pt x="4880" y="524757"/>
                  <a:pt x="0" y="346864"/>
                </a:cubicBezTo>
                <a:cubicBezTo>
                  <a:pt x="-4880" y="168971"/>
                  <a:pt x="5695" y="8957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能力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提升引导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51682A7-ED24-4786-F5EA-B492937E0245}"/>
              </a:ext>
            </a:extLst>
          </p:cNvPr>
          <p:cNvSpPr/>
          <p:nvPr/>
        </p:nvSpPr>
        <p:spPr>
          <a:xfrm>
            <a:off x="4472695" y="4014382"/>
            <a:ext cx="1390812" cy="1405287"/>
          </a:xfrm>
          <a:prstGeom prst="rect">
            <a:avLst/>
          </a:prstGeom>
          <a:solidFill>
            <a:schemeClr val="tx1">
              <a:lumMod val="20000"/>
              <a:lumOff val="80000"/>
              <a:alpha val="54000"/>
            </a:schemeClr>
          </a:solidFill>
          <a:ln w="19050">
            <a:solidFill>
              <a:srgbClr val="0179C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超维需求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上下文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FDC8AD-14CB-1493-A3B7-2D53A72F2392}"/>
              </a:ext>
            </a:extLst>
          </p:cNvPr>
          <p:cNvSpPr/>
          <p:nvPr/>
        </p:nvSpPr>
        <p:spPr>
          <a:xfrm>
            <a:off x="2584910" y="5855983"/>
            <a:ext cx="1300091" cy="403878"/>
          </a:xfrm>
          <a:custGeom>
            <a:avLst/>
            <a:gdLst>
              <a:gd name="connsiteX0" fmla="*/ 0 w 1778498"/>
              <a:gd name="connsiteY0" fmla="*/ 0 h 522530"/>
              <a:gd name="connsiteX1" fmla="*/ 557263 w 1778498"/>
              <a:gd name="connsiteY1" fmla="*/ 0 h 522530"/>
              <a:gd name="connsiteX2" fmla="*/ 1150095 w 1778498"/>
              <a:gd name="connsiteY2" fmla="*/ 0 h 522530"/>
              <a:gd name="connsiteX3" fmla="*/ 1778498 w 1778498"/>
              <a:gd name="connsiteY3" fmla="*/ 0 h 522530"/>
              <a:gd name="connsiteX4" fmla="*/ 1778498 w 1778498"/>
              <a:gd name="connsiteY4" fmla="*/ 522530 h 522530"/>
              <a:gd name="connsiteX5" fmla="*/ 1150095 w 1778498"/>
              <a:gd name="connsiteY5" fmla="*/ 522530 h 522530"/>
              <a:gd name="connsiteX6" fmla="*/ 557263 w 1778498"/>
              <a:gd name="connsiteY6" fmla="*/ 522530 h 522530"/>
              <a:gd name="connsiteX7" fmla="*/ 0 w 1778498"/>
              <a:gd name="connsiteY7" fmla="*/ 522530 h 522530"/>
              <a:gd name="connsiteX8" fmla="*/ 0 w 1778498"/>
              <a:gd name="connsiteY8" fmla="*/ 0 h 5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498" h="522530" fill="none" extrusionOk="0">
                <a:moveTo>
                  <a:pt x="0" y="0"/>
                </a:moveTo>
                <a:cubicBezTo>
                  <a:pt x="255023" y="-3868"/>
                  <a:pt x="444054" y="11256"/>
                  <a:pt x="557263" y="0"/>
                </a:cubicBezTo>
                <a:cubicBezTo>
                  <a:pt x="670472" y="-11256"/>
                  <a:pt x="885593" y="28735"/>
                  <a:pt x="1150095" y="0"/>
                </a:cubicBezTo>
                <a:cubicBezTo>
                  <a:pt x="1414597" y="-28735"/>
                  <a:pt x="1578400" y="-28951"/>
                  <a:pt x="1778498" y="0"/>
                </a:cubicBezTo>
                <a:cubicBezTo>
                  <a:pt x="1763250" y="188481"/>
                  <a:pt x="1774763" y="361470"/>
                  <a:pt x="1778498" y="522530"/>
                </a:cubicBezTo>
                <a:cubicBezTo>
                  <a:pt x="1621908" y="526751"/>
                  <a:pt x="1388248" y="542136"/>
                  <a:pt x="1150095" y="522530"/>
                </a:cubicBezTo>
                <a:cubicBezTo>
                  <a:pt x="911942" y="502924"/>
                  <a:pt x="751366" y="497407"/>
                  <a:pt x="557263" y="522530"/>
                </a:cubicBezTo>
                <a:cubicBezTo>
                  <a:pt x="363160" y="547653"/>
                  <a:pt x="211340" y="501330"/>
                  <a:pt x="0" y="522530"/>
                </a:cubicBezTo>
                <a:cubicBezTo>
                  <a:pt x="14690" y="315307"/>
                  <a:pt x="-18393" y="206537"/>
                  <a:pt x="0" y="0"/>
                </a:cubicBezTo>
                <a:close/>
              </a:path>
              <a:path w="1778498" h="522530" stroke="0" extrusionOk="0">
                <a:moveTo>
                  <a:pt x="0" y="0"/>
                </a:moveTo>
                <a:cubicBezTo>
                  <a:pt x="208770" y="-5804"/>
                  <a:pt x="397351" y="1908"/>
                  <a:pt x="592833" y="0"/>
                </a:cubicBezTo>
                <a:cubicBezTo>
                  <a:pt x="788315" y="-1908"/>
                  <a:pt x="966019" y="-12656"/>
                  <a:pt x="1167880" y="0"/>
                </a:cubicBezTo>
                <a:cubicBezTo>
                  <a:pt x="1369741" y="12656"/>
                  <a:pt x="1529494" y="-998"/>
                  <a:pt x="1778498" y="0"/>
                </a:cubicBezTo>
                <a:cubicBezTo>
                  <a:pt x="1771859" y="239465"/>
                  <a:pt x="1775113" y="262321"/>
                  <a:pt x="1778498" y="522530"/>
                </a:cubicBezTo>
                <a:cubicBezTo>
                  <a:pt x="1506073" y="540223"/>
                  <a:pt x="1387861" y="547658"/>
                  <a:pt x="1167880" y="522530"/>
                </a:cubicBezTo>
                <a:cubicBezTo>
                  <a:pt x="947899" y="497402"/>
                  <a:pt x="718449" y="510359"/>
                  <a:pt x="557263" y="522530"/>
                </a:cubicBezTo>
                <a:cubicBezTo>
                  <a:pt x="396077" y="534701"/>
                  <a:pt x="249135" y="541841"/>
                  <a:pt x="0" y="522530"/>
                </a:cubicBezTo>
                <a:cubicBezTo>
                  <a:pt x="14947" y="274132"/>
                  <a:pt x="-20417" y="250041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环境维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CB1F4F-C6EA-D2AB-657C-9959E7C111C7}"/>
              </a:ext>
            </a:extLst>
          </p:cNvPr>
          <p:cNvSpPr/>
          <p:nvPr/>
        </p:nvSpPr>
        <p:spPr>
          <a:xfrm>
            <a:off x="4178807" y="5856758"/>
            <a:ext cx="1182996" cy="403878"/>
          </a:xfrm>
          <a:custGeom>
            <a:avLst/>
            <a:gdLst>
              <a:gd name="connsiteX0" fmla="*/ 0 w 1681387"/>
              <a:gd name="connsiteY0" fmla="*/ 0 h 522530"/>
              <a:gd name="connsiteX1" fmla="*/ 526835 w 1681387"/>
              <a:gd name="connsiteY1" fmla="*/ 0 h 522530"/>
              <a:gd name="connsiteX2" fmla="*/ 1120925 w 1681387"/>
              <a:gd name="connsiteY2" fmla="*/ 0 h 522530"/>
              <a:gd name="connsiteX3" fmla="*/ 1681387 w 1681387"/>
              <a:gd name="connsiteY3" fmla="*/ 0 h 522530"/>
              <a:gd name="connsiteX4" fmla="*/ 1681387 w 1681387"/>
              <a:gd name="connsiteY4" fmla="*/ 522530 h 522530"/>
              <a:gd name="connsiteX5" fmla="*/ 1120925 w 1681387"/>
              <a:gd name="connsiteY5" fmla="*/ 522530 h 522530"/>
              <a:gd name="connsiteX6" fmla="*/ 526835 w 1681387"/>
              <a:gd name="connsiteY6" fmla="*/ 522530 h 522530"/>
              <a:gd name="connsiteX7" fmla="*/ 0 w 1681387"/>
              <a:gd name="connsiteY7" fmla="*/ 522530 h 522530"/>
              <a:gd name="connsiteX8" fmla="*/ 0 w 1681387"/>
              <a:gd name="connsiteY8" fmla="*/ 0 h 5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1387" h="522530" fill="none" extrusionOk="0">
                <a:moveTo>
                  <a:pt x="0" y="0"/>
                </a:moveTo>
                <a:cubicBezTo>
                  <a:pt x="155503" y="-4879"/>
                  <a:pt x="282606" y="-10408"/>
                  <a:pt x="526835" y="0"/>
                </a:cubicBezTo>
                <a:cubicBezTo>
                  <a:pt x="771064" y="10408"/>
                  <a:pt x="926293" y="21152"/>
                  <a:pt x="1120925" y="0"/>
                </a:cubicBezTo>
                <a:cubicBezTo>
                  <a:pt x="1315557" y="-21152"/>
                  <a:pt x="1516476" y="18871"/>
                  <a:pt x="1681387" y="0"/>
                </a:cubicBezTo>
                <a:cubicBezTo>
                  <a:pt x="1689471" y="117734"/>
                  <a:pt x="1690499" y="356127"/>
                  <a:pt x="1681387" y="522530"/>
                </a:cubicBezTo>
                <a:cubicBezTo>
                  <a:pt x="1507624" y="541399"/>
                  <a:pt x="1257966" y="548432"/>
                  <a:pt x="1120925" y="522530"/>
                </a:cubicBezTo>
                <a:cubicBezTo>
                  <a:pt x="983884" y="496628"/>
                  <a:pt x="661226" y="526528"/>
                  <a:pt x="526835" y="522530"/>
                </a:cubicBezTo>
                <a:cubicBezTo>
                  <a:pt x="392444" y="518533"/>
                  <a:pt x="117438" y="498398"/>
                  <a:pt x="0" y="522530"/>
                </a:cubicBezTo>
                <a:cubicBezTo>
                  <a:pt x="1345" y="275848"/>
                  <a:pt x="16635" y="124999"/>
                  <a:pt x="0" y="0"/>
                </a:cubicBezTo>
                <a:close/>
              </a:path>
              <a:path w="1681387" h="522530" stroke="0" extrusionOk="0">
                <a:moveTo>
                  <a:pt x="0" y="0"/>
                </a:moveTo>
                <a:cubicBezTo>
                  <a:pt x="118871" y="-2407"/>
                  <a:pt x="435619" y="4812"/>
                  <a:pt x="560462" y="0"/>
                </a:cubicBezTo>
                <a:cubicBezTo>
                  <a:pt x="685305" y="-4812"/>
                  <a:pt x="874100" y="16251"/>
                  <a:pt x="1137739" y="0"/>
                </a:cubicBezTo>
                <a:cubicBezTo>
                  <a:pt x="1401378" y="-16251"/>
                  <a:pt x="1537742" y="-3358"/>
                  <a:pt x="1681387" y="0"/>
                </a:cubicBezTo>
                <a:cubicBezTo>
                  <a:pt x="1656705" y="199320"/>
                  <a:pt x="1657247" y="292414"/>
                  <a:pt x="1681387" y="522530"/>
                </a:cubicBezTo>
                <a:cubicBezTo>
                  <a:pt x="1482937" y="508653"/>
                  <a:pt x="1287864" y="529278"/>
                  <a:pt x="1137739" y="522530"/>
                </a:cubicBezTo>
                <a:cubicBezTo>
                  <a:pt x="987614" y="515782"/>
                  <a:pt x="793835" y="501642"/>
                  <a:pt x="577276" y="522530"/>
                </a:cubicBezTo>
                <a:cubicBezTo>
                  <a:pt x="360717" y="543418"/>
                  <a:pt x="192268" y="539595"/>
                  <a:pt x="0" y="522530"/>
                </a:cubicBezTo>
                <a:cubicBezTo>
                  <a:pt x="18867" y="275154"/>
                  <a:pt x="-22677" y="133274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任务维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DC94C7-9528-921D-FD1D-ED0FEC0A4B2D}"/>
              </a:ext>
            </a:extLst>
          </p:cNvPr>
          <p:cNvSpPr/>
          <p:nvPr/>
        </p:nvSpPr>
        <p:spPr>
          <a:xfrm>
            <a:off x="5593177" y="5854021"/>
            <a:ext cx="1155863" cy="400110"/>
          </a:xfrm>
          <a:custGeom>
            <a:avLst/>
            <a:gdLst>
              <a:gd name="connsiteX0" fmla="*/ 0 w 1114396"/>
              <a:gd name="connsiteY0" fmla="*/ 0 h 517655"/>
              <a:gd name="connsiteX1" fmla="*/ 534910 w 1114396"/>
              <a:gd name="connsiteY1" fmla="*/ 0 h 517655"/>
              <a:gd name="connsiteX2" fmla="*/ 1114396 w 1114396"/>
              <a:gd name="connsiteY2" fmla="*/ 0 h 517655"/>
              <a:gd name="connsiteX3" fmla="*/ 1114396 w 1114396"/>
              <a:gd name="connsiteY3" fmla="*/ 517655 h 517655"/>
              <a:gd name="connsiteX4" fmla="*/ 557198 w 1114396"/>
              <a:gd name="connsiteY4" fmla="*/ 517655 h 517655"/>
              <a:gd name="connsiteX5" fmla="*/ 0 w 1114396"/>
              <a:gd name="connsiteY5" fmla="*/ 517655 h 517655"/>
              <a:gd name="connsiteX6" fmla="*/ 0 w 1114396"/>
              <a:gd name="connsiteY6" fmla="*/ 0 h 51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396" h="517655" fill="none" extrusionOk="0">
                <a:moveTo>
                  <a:pt x="0" y="0"/>
                </a:moveTo>
                <a:cubicBezTo>
                  <a:pt x="167094" y="25175"/>
                  <a:pt x="369000" y="18273"/>
                  <a:pt x="534910" y="0"/>
                </a:cubicBezTo>
                <a:cubicBezTo>
                  <a:pt x="700820" y="-18273"/>
                  <a:pt x="994052" y="-25054"/>
                  <a:pt x="1114396" y="0"/>
                </a:cubicBezTo>
                <a:cubicBezTo>
                  <a:pt x="1113428" y="144337"/>
                  <a:pt x="1114400" y="286828"/>
                  <a:pt x="1114396" y="517655"/>
                </a:cubicBezTo>
                <a:cubicBezTo>
                  <a:pt x="940296" y="491115"/>
                  <a:pt x="798239" y="538329"/>
                  <a:pt x="557198" y="517655"/>
                </a:cubicBezTo>
                <a:cubicBezTo>
                  <a:pt x="316157" y="496981"/>
                  <a:pt x="171305" y="508335"/>
                  <a:pt x="0" y="517655"/>
                </a:cubicBezTo>
                <a:cubicBezTo>
                  <a:pt x="-5355" y="395793"/>
                  <a:pt x="21096" y="150992"/>
                  <a:pt x="0" y="0"/>
                </a:cubicBezTo>
                <a:close/>
              </a:path>
              <a:path w="1114396" h="517655" stroke="0" extrusionOk="0">
                <a:moveTo>
                  <a:pt x="0" y="0"/>
                </a:moveTo>
                <a:cubicBezTo>
                  <a:pt x="169919" y="17167"/>
                  <a:pt x="385939" y="-18783"/>
                  <a:pt x="568342" y="0"/>
                </a:cubicBezTo>
                <a:cubicBezTo>
                  <a:pt x="750745" y="18783"/>
                  <a:pt x="952740" y="-12300"/>
                  <a:pt x="1114396" y="0"/>
                </a:cubicBezTo>
                <a:cubicBezTo>
                  <a:pt x="1106163" y="258294"/>
                  <a:pt x="1113642" y="347939"/>
                  <a:pt x="1114396" y="517655"/>
                </a:cubicBezTo>
                <a:cubicBezTo>
                  <a:pt x="883264" y="531604"/>
                  <a:pt x="732671" y="508026"/>
                  <a:pt x="534910" y="517655"/>
                </a:cubicBezTo>
                <a:cubicBezTo>
                  <a:pt x="337149" y="527284"/>
                  <a:pt x="159361" y="497851"/>
                  <a:pt x="0" y="517655"/>
                </a:cubicBezTo>
                <a:cubicBezTo>
                  <a:pt x="21632" y="267257"/>
                  <a:pt x="25667" y="232187"/>
                  <a:pt x="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用户维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56DD530-8BEA-72D6-BD1D-F343A76FA9AD}"/>
              </a:ext>
            </a:extLst>
          </p:cNvPr>
          <p:cNvSpPr/>
          <p:nvPr/>
        </p:nvSpPr>
        <p:spPr>
          <a:xfrm rot="10800000">
            <a:off x="5434653" y="5494430"/>
            <a:ext cx="989557" cy="23664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1502132E-62C5-499F-844A-A40A49DF7987}"/>
              </a:ext>
            </a:extLst>
          </p:cNvPr>
          <p:cNvSpPr/>
          <p:nvPr/>
        </p:nvSpPr>
        <p:spPr>
          <a:xfrm rot="10800000">
            <a:off x="3465700" y="5502209"/>
            <a:ext cx="989557" cy="23664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E44457-47C3-EE50-5453-8044C49F0A10}"/>
              </a:ext>
            </a:extLst>
          </p:cNvPr>
          <p:cNvSpPr/>
          <p:nvPr/>
        </p:nvSpPr>
        <p:spPr>
          <a:xfrm>
            <a:off x="6328494" y="3990153"/>
            <a:ext cx="870265" cy="1405287"/>
          </a:xfrm>
          <a:prstGeom prst="rect">
            <a:avLst/>
          </a:prstGeom>
          <a:solidFill>
            <a:schemeClr val="tx2">
              <a:lumMod val="20000"/>
              <a:lumOff val="80000"/>
              <a:alpha val="54000"/>
            </a:schemeClr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用户</a:t>
            </a: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指令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DA7620-09CC-128F-F60F-91A419A2875A}"/>
              </a:ext>
            </a:extLst>
          </p:cNvPr>
          <p:cNvSpPr/>
          <p:nvPr/>
        </p:nvSpPr>
        <p:spPr>
          <a:xfrm>
            <a:off x="2736850" y="4004833"/>
            <a:ext cx="1289960" cy="1405287"/>
          </a:xfrm>
          <a:prstGeom prst="rect">
            <a:avLst/>
          </a:prstGeom>
          <a:solidFill>
            <a:schemeClr val="tx2">
              <a:lumMod val="20000"/>
              <a:lumOff val="80000"/>
              <a:alpha val="54000"/>
            </a:schemeClr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代码片段</a:t>
            </a: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上下文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2E78E62-601D-AD17-710B-67E1D55050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00" y="4533023"/>
            <a:ext cx="333135" cy="32634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06DF59E3-6A8B-53DA-6BAE-AF454B239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433" y="4526228"/>
            <a:ext cx="333135" cy="333135"/>
          </a:xfrm>
          <a:prstGeom prst="rect">
            <a:avLst/>
          </a:prstGeom>
        </p:spPr>
      </p:pic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FAD2C1CA-F252-7CD7-F4CE-910A34A61864}"/>
              </a:ext>
            </a:extLst>
          </p:cNvPr>
          <p:cNvSpPr/>
          <p:nvPr/>
        </p:nvSpPr>
        <p:spPr>
          <a:xfrm rot="10800000">
            <a:off x="2457926" y="2867846"/>
            <a:ext cx="4949088" cy="310412"/>
          </a:xfrm>
          <a:prstGeom prst="triangle">
            <a:avLst>
              <a:gd name="adj" fmla="val 488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DFC0A5E2-D46F-3400-8BC3-BCE4DF5E0812}"/>
              </a:ext>
            </a:extLst>
          </p:cNvPr>
          <p:cNvSpPr/>
          <p:nvPr/>
        </p:nvSpPr>
        <p:spPr>
          <a:xfrm>
            <a:off x="2571705" y="3714481"/>
            <a:ext cx="4949088" cy="305031"/>
          </a:xfrm>
          <a:prstGeom prst="triangle">
            <a:avLst>
              <a:gd name="adj" fmla="val 488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2054" name="Picture 6" descr="LLM Chatbot">
            <a:extLst>
              <a:ext uri="{FF2B5EF4-FFF2-40B4-BE49-F238E27FC236}">
                <a16:creationId xmlns:a16="http://schemas.microsoft.com/office/drawing/2014/main" id="{65293F47-C047-1A4B-D676-D72F9B93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417" y="3058126"/>
            <a:ext cx="763020" cy="7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D2527547-887F-48F5-A2BD-90C5920A4822}"/>
              </a:ext>
            </a:extLst>
          </p:cNvPr>
          <p:cNvSpPr/>
          <p:nvPr/>
        </p:nvSpPr>
        <p:spPr>
          <a:xfrm>
            <a:off x="8128822" y="4766023"/>
            <a:ext cx="1188385" cy="479433"/>
          </a:xfrm>
          <a:prstGeom prst="rect">
            <a:avLst/>
          </a:prstGeom>
          <a:solidFill>
            <a:schemeClr val="tx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LLM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69" name="Picture 6" descr="LLM Chatbot">
            <a:extLst>
              <a:ext uri="{FF2B5EF4-FFF2-40B4-BE49-F238E27FC236}">
                <a16:creationId xmlns:a16="http://schemas.microsoft.com/office/drawing/2014/main" id="{A72E1575-B947-FC0E-096D-428CAB3CC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945" y="4707475"/>
            <a:ext cx="596531" cy="59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id="{6215AB86-4E32-1D0F-E601-5557673C8278}"/>
              </a:ext>
            </a:extLst>
          </p:cNvPr>
          <p:cNvGrpSpPr/>
          <p:nvPr/>
        </p:nvGrpSpPr>
        <p:grpSpPr>
          <a:xfrm>
            <a:off x="4885922" y="4091309"/>
            <a:ext cx="519323" cy="611550"/>
            <a:chOff x="2693224" y="4044324"/>
            <a:chExt cx="890184" cy="1093394"/>
          </a:xfrm>
          <a:solidFill>
            <a:srgbClr val="00B050"/>
          </a:solidFill>
        </p:grpSpPr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96EC365F-7168-4A64-B0D7-5D02C3C3FD43}"/>
                </a:ext>
              </a:extLst>
            </p:cNvPr>
            <p:cNvSpPr/>
            <p:nvPr/>
          </p:nvSpPr>
          <p:spPr>
            <a:xfrm>
              <a:off x="2748150" y="4302462"/>
              <a:ext cx="835258" cy="835256"/>
            </a:xfrm>
            <a:custGeom>
              <a:avLst/>
              <a:gdLst>
                <a:gd name="T0" fmla="*/ 6200 w 12400"/>
                <a:gd name="T1" fmla="*/ 2400 h 12400"/>
                <a:gd name="T2" fmla="*/ 3800 w 12400"/>
                <a:gd name="T3" fmla="*/ 4800 h 12400"/>
                <a:gd name="T4" fmla="*/ 6200 w 12400"/>
                <a:gd name="T5" fmla="*/ 7200 h 12400"/>
                <a:gd name="T6" fmla="*/ 8600 w 12400"/>
                <a:gd name="T7" fmla="*/ 4800 h 12400"/>
                <a:gd name="T8" fmla="*/ 6200 w 12400"/>
                <a:gd name="T9" fmla="*/ 2400 h 12400"/>
                <a:gd name="T10" fmla="*/ 6200 w 12400"/>
                <a:gd name="T11" fmla="*/ 6000 h 12400"/>
                <a:gd name="T12" fmla="*/ 5000 w 12400"/>
                <a:gd name="T13" fmla="*/ 4800 h 12400"/>
                <a:gd name="T14" fmla="*/ 6200 w 12400"/>
                <a:gd name="T15" fmla="*/ 3600 h 12400"/>
                <a:gd name="T16" fmla="*/ 7400 w 12400"/>
                <a:gd name="T17" fmla="*/ 4800 h 12400"/>
                <a:gd name="T18" fmla="*/ 6200 w 12400"/>
                <a:gd name="T19" fmla="*/ 6000 h 12400"/>
                <a:gd name="T20" fmla="*/ 6200 w 12400"/>
                <a:gd name="T21" fmla="*/ 0 h 12400"/>
                <a:gd name="T22" fmla="*/ 0 w 12400"/>
                <a:gd name="T23" fmla="*/ 6200 h 12400"/>
                <a:gd name="T24" fmla="*/ 6200 w 12400"/>
                <a:gd name="T25" fmla="*/ 12400 h 12400"/>
                <a:gd name="T26" fmla="*/ 12400 w 12400"/>
                <a:gd name="T27" fmla="*/ 6200 h 12400"/>
                <a:gd name="T28" fmla="*/ 6200 w 12400"/>
                <a:gd name="T29" fmla="*/ 0 h 12400"/>
                <a:gd name="T30" fmla="*/ 6200 w 12400"/>
                <a:gd name="T31" fmla="*/ 11200 h 12400"/>
                <a:gd name="T32" fmla="*/ 2948 w 12400"/>
                <a:gd name="T33" fmla="*/ 9990 h 12400"/>
                <a:gd name="T34" fmla="*/ 4688 w 12400"/>
                <a:gd name="T35" fmla="*/ 9003 h 12400"/>
                <a:gd name="T36" fmla="*/ 6200 w 12400"/>
                <a:gd name="T37" fmla="*/ 9243 h 12400"/>
                <a:gd name="T38" fmla="*/ 7713 w 12400"/>
                <a:gd name="T39" fmla="*/ 9003 h 12400"/>
                <a:gd name="T40" fmla="*/ 9453 w 12400"/>
                <a:gd name="T41" fmla="*/ 9990 h 12400"/>
                <a:gd name="T42" fmla="*/ 6200 w 12400"/>
                <a:gd name="T43" fmla="*/ 11200 h 12400"/>
                <a:gd name="T44" fmla="*/ 10268 w 12400"/>
                <a:gd name="T45" fmla="*/ 9098 h 12400"/>
                <a:gd name="T46" fmla="*/ 7640 w 12400"/>
                <a:gd name="T47" fmla="*/ 7800 h 12400"/>
                <a:gd name="T48" fmla="*/ 6200 w 12400"/>
                <a:gd name="T49" fmla="*/ 8040 h 12400"/>
                <a:gd name="T50" fmla="*/ 4760 w 12400"/>
                <a:gd name="T51" fmla="*/ 7800 h 12400"/>
                <a:gd name="T52" fmla="*/ 2133 w 12400"/>
                <a:gd name="T53" fmla="*/ 9098 h 12400"/>
                <a:gd name="T54" fmla="*/ 1200 w 12400"/>
                <a:gd name="T55" fmla="*/ 6200 h 12400"/>
                <a:gd name="T56" fmla="*/ 6200 w 12400"/>
                <a:gd name="T57" fmla="*/ 1200 h 12400"/>
                <a:gd name="T58" fmla="*/ 11200 w 12400"/>
                <a:gd name="T59" fmla="*/ 6200 h 12400"/>
                <a:gd name="T60" fmla="*/ 10268 w 12400"/>
                <a:gd name="T61" fmla="*/ 9098 h 1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00" h="12400">
                  <a:moveTo>
                    <a:pt x="6200" y="2400"/>
                  </a:moveTo>
                  <a:cubicBezTo>
                    <a:pt x="4875" y="2400"/>
                    <a:pt x="3800" y="3475"/>
                    <a:pt x="3800" y="4800"/>
                  </a:cubicBezTo>
                  <a:cubicBezTo>
                    <a:pt x="3800" y="6125"/>
                    <a:pt x="4875" y="7200"/>
                    <a:pt x="6200" y="7200"/>
                  </a:cubicBezTo>
                  <a:cubicBezTo>
                    <a:pt x="7525" y="7200"/>
                    <a:pt x="8600" y="6125"/>
                    <a:pt x="8600" y="4800"/>
                  </a:cubicBezTo>
                  <a:cubicBezTo>
                    <a:pt x="8600" y="3475"/>
                    <a:pt x="7525" y="2400"/>
                    <a:pt x="6200" y="2400"/>
                  </a:cubicBezTo>
                  <a:close/>
                  <a:moveTo>
                    <a:pt x="6200" y="6000"/>
                  </a:moveTo>
                  <a:cubicBezTo>
                    <a:pt x="5538" y="6000"/>
                    <a:pt x="5000" y="5463"/>
                    <a:pt x="5000" y="4800"/>
                  </a:cubicBezTo>
                  <a:cubicBezTo>
                    <a:pt x="5000" y="4138"/>
                    <a:pt x="5538" y="3600"/>
                    <a:pt x="6200" y="3600"/>
                  </a:cubicBezTo>
                  <a:cubicBezTo>
                    <a:pt x="6863" y="3600"/>
                    <a:pt x="7400" y="4138"/>
                    <a:pt x="7400" y="4800"/>
                  </a:cubicBezTo>
                  <a:cubicBezTo>
                    <a:pt x="7400" y="5463"/>
                    <a:pt x="6863" y="6000"/>
                    <a:pt x="6200" y="6000"/>
                  </a:cubicBezTo>
                  <a:close/>
                  <a:moveTo>
                    <a:pt x="6200" y="0"/>
                  </a:moveTo>
                  <a:cubicBezTo>
                    <a:pt x="2775" y="0"/>
                    <a:pt x="0" y="2775"/>
                    <a:pt x="0" y="6200"/>
                  </a:cubicBezTo>
                  <a:cubicBezTo>
                    <a:pt x="0" y="9625"/>
                    <a:pt x="2775" y="12400"/>
                    <a:pt x="6200" y="12400"/>
                  </a:cubicBezTo>
                  <a:cubicBezTo>
                    <a:pt x="9625" y="12400"/>
                    <a:pt x="12400" y="9625"/>
                    <a:pt x="12400" y="6200"/>
                  </a:cubicBezTo>
                  <a:cubicBezTo>
                    <a:pt x="12400" y="2775"/>
                    <a:pt x="9625" y="0"/>
                    <a:pt x="6200" y="0"/>
                  </a:cubicBezTo>
                  <a:close/>
                  <a:moveTo>
                    <a:pt x="6200" y="11200"/>
                  </a:moveTo>
                  <a:cubicBezTo>
                    <a:pt x="4958" y="11200"/>
                    <a:pt x="3823" y="10743"/>
                    <a:pt x="2948" y="9990"/>
                  </a:cubicBezTo>
                  <a:cubicBezTo>
                    <a:pt x="3320" y="9415"/>
                    <a:pt x="3958" y="9025"/>
                    <a:pt x="4688" y="9003"/>
                  </a:cubicBezTo>
                  <a:cubicBezTo>
                    <a:pt x="5208" y="9163"/>
                    <a:pt x="5703" y="9243"/>
                    <a:pt x="6200" y="9243"/>
                  </a:cubicBezTo>
                  <a:cubicBezTo>
                    <a:pt x="6697" y="9243"/>
                    <a:pt x="7193" y="9165"/>
                    <a:pt x="7713" y="9003"/>
                  </a:cubicBezTo>
                  <a:cubicBezTo>
                    <a:pt x="8443" y="9028"/>
                    <a:pt x="9080" y="9415"/>
                    <a:pt x="9453" y="9990"/>
                  </a:cubicBezTo>
                  <a:cubicBezTo>
                    <a:pt x="8578" y="10743"/>
                    <a:pt x="7443" y="11200"/>
                    <a:pt x="6200" y="11200"/>
                  </a:cubicBezTo>
                  <a:close/>
                  <a:moveTo>
                    <a:pt x="10268" y="9098"/>
                  </a:moveTo>
                  <a:cubicBezTo>
                    <a:pt x="9658" y="8313"/>
                    <a:pt x="8715" y="7800"/>
                    <a:pt x="7640" y="7800"/>
                  </a:cubicBezTo>
                  <a:cubicBezTo>
                    <a:pt x="7385" y="7800"/>
                    <a:pt x="6990" y="8040"/>
                    <a:pt x="6200" y="8040"/>
                  </a:cubicBezTo>
                  <a:cubicBezTo>
                    <a:pt x="5413" y="8040"/>
                    <a:pt x="5015" y="7800"/>
                    <a:pt x="4760" y="7800"/>
                  </a:cubicBezTo>
                  <a:cubicBezTo>
                    <a:pt x="3688" y="7800"/>
                    <a:pt x="2745" y="8313"/>
                    <a:pt x="2133" y="9098"/>
                  </a:cubicBezTo>
                  <a:cubicBezTo>
                    <a:pt x="1548" y="8280"/>
                    <a:pt x="1200" y="7280"/>
                    <a:pt x="1200" y="6200"/>
                  </a:cubicBezTo>
                  <a:cubicBezTo>
                    <a:pt x="1200" y="3442"/>
                    <a:pt x="3442" y="1200"/>
                    <a:pt x="6200" y="1200"/>
                  </a:cubicBezTo>
                  <a:cubicBezTo>
                    <a:pt x="8958" y="1200"/>
                    <a:pt x="11200" y="3442"/>
                    <a:pt x="11200" y="6200"/>
                  </a:cubicBezTo>
                  <a:cubicBezTo>
                    <a:pt x="11200" y="7280"/>
                    <a:pt x="10853" y="8280"/>
                    <a:pt x="10268" y="909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53F90B2-9B67-2E12-DDDC-9EFEE6940B1A}"/>
                </a:ext>
              </a:extLst>
            </p:cNvPr>
            <p:cNvSpPr/>
            <p:nvPr/>
          </p:nvSpPr>
          <p:spPr>
            <a:xfrm>
              <a:off x="2834215" y="4303574"/>
              <a:ext cx="146050" cy="1460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CFAC938-7149-65B2-070E-917B6B84C1AC}"/>
                </a:ext>
              </a:extLst>
            </p:cNvPr>
            <p:cNvSpPr/>
            <p:nvPr/>
          </p:nvSpPr>
          <p:spPr>
            <a:xfrm>
              <a:off x="2788084" y="4422149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736446B-A7E2-049D-E87C-7D4135E1C265}"/>
                </a:ext>
              </a:extLst>
            </p:cNvPr>
            <p:cNvSpPr/>
            <p:nvPr/>
          </p:nvSpPr>
          <p:spPr>
            <a:xfrm>
              <a:off x="2834214" y="4097263"/>
              <a:ext cx="82214" cy="822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F6AD971-34DA-208A-46B3-04E56D5ABAE6}"/>
                </a:ext>
              </a:extLst>
            </p:cNvPr>
            <p:cNvSpPr/>
            <p:nvPr/>
          </p:nvSpPr>
          <p:spPr>
            <a:xfrm>
              <a:off x="2760621" y="4044324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E87304F-1E7B-3F01-6487-C29167AFBA57}"/>
                </a:ext>
              </a:extLst>
            </p:cNvPr>
            <p:cNvSpPr/>
            <p:nvPr/>
          </p:nvSpPr>
          <p:spPr>
            <a:xfrm>
              <a:off x="2948529" y="4246423"/>
              <a:ext cx="112076" cy="1120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66DA1FC-EAED-1C09-BE7B-9B5C45032C5F}"/>
                </a:ext>
              </a:extLst>
            </p:cNvPr>
            <p:cNvSpPr/>
            <p:nvPr/>
          </p:nvSpPr>
          <p:spPr>
            <a:xfrm>
              <a:off x="2934135" y="4322276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AEE5941-F50C-F5BF-1D9E-A8BDE6F3908C}"/>
                </a:ext>
              </a:extLst>
            </p:cNvPr>
            <p:cNvSpPr/>
            <p:nvPr/>
          </p:nvSpPr>
          <p:spPr>
            <a:xfrm>
              <a:off x="2761534" y="4255103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8E7CFC2-5858-8333-FD25-61D164543231}"/>
                </a:ext>
              </a:extLst>
            </p:cNvPr>
            <p:cNvSpPr/>
            <p:nvPr/>
          </p:nvSpPr>
          <p:spPr>
            <a:xfrm>
              <a:off x="2693224" y="4452243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739BA17-1AC2-B894-8778-7E47882DCE29}"/>
                </a:ext>
              </a:extLst>
            </p:cNvPr>
            <p:cNvSpPr/>
            <p:nvPr/>
          </p:nvSpPr>
          <p:spPr>
            <a:xfrm>
              <a:off x="2920510" y="4145303"/>
              <a:ext cx="84057" cy="8405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1A9BBEA-E65E-5C6F-DA46-D7F29206959F}"/>
                </a:ext>
              </a:extLst>
            </p:cNvPr>
            <p:cNvSpPr/>
            <p:nvPr/>
          </p:nvSpPr>
          <p:spPr>
            <a:xfrm>
              <a:off x="2980265" y="4102578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</p:grpSp>
      <p:sp>
        <p:nvSpPr>
          <p:cNvPr id="88" name="任意多边形: 形状 2">
            <a:extLst>
              <a:ext uri="{FF2B5EF4-FFF2-40B4-BE49-F238E27FC236}">
                <a16:creationId xmlns:a16="http://schemas.microsoft.com/office/drawing/2014/main" id="{E64FA0B5-6C57-9BB3-CB75-9C3B0FDEE8F4}"/>
              </a:ext>
            </a:extLst>
          </p:cNvPr>
          <p:cNvSpPr/>
          <p:nvPr/>
        </p:nvSpPr>
        <p:spPr>
          <a:xfrm>
            <a:off x="6561385" y="4204911"/>
            <a:ext cx="446742" cy="446742"/>
          </a:xfrm>
          <a:custGeom>
            <a:avLst/>
            <a:gdLst>
              <a:gd name="T0" fmla="*/ 6200 w 12400"/>
              <a:gd name="T1" fmla="*/ 2400 h 12400"/>
              <a:gd name="T2" fmla="*/ 3800 w 12400"/>
              <a:gd name="T3" fmla="*/ 4800 h 12400"/>
              <a:gd name="T4" fmla="*/ 6200 w 12400"/>
              <a:gd name="T5" fmla="*/ 7200 h 12400"/>
              <a:gd name="T6" fmla="*/ 8600 w 12400"/>
              <a:gd name="T7" fmla="*/ 4800 h 12400"/>
              <a:gd name="T8" fmla="*/ 6200 w 12400"/>
              <a:gd name="T9" fmla="*/ 2400 h 12400"/>
              <a:gd name="T10" fmla="*/ 6200 w 12400"/>
              <a:gd name="T11" fmla="*/ 6000 h 12400"/>
              <a:gd name="T12" fmla="*/ 5000 w 12400"/>
              <a:gd name="T13" fmla="*/ 4800 h 12400"/>
              <a:gd name="T14" fmla="*/ 6200 w 12400"/>
              <a:gd name="T15" fmla="*/ 3600 h 12400"/>
              <a:gd name="T16" fmla="*/ 7400 w 12400"/>
              <a:gd name="T17" fmla="*/ 4800 h 12400"/>
              <a:gd name="T18" fmla="*/ 6200 w 12400"/>
              <a:gd name="T19" fmla="*/ 6000 h 12400"/>
              <a:gd name="T20" fmla="*/ 6200 w 12400"/>
              <a:gd name="T21" fmla="*/ 0 h 12400"/>
              <a:gd name="T22" fmla="*/ 0 w 12400"/>
              <a:gd name="T23" fmla="*/ 6200 h 12400"/>
              <a:gd name="T24" fmla="*/ 6200 w 12400"/>
              <a:gd name="T25" fmla="*/ 12400 h 12400"/>
              <a:gd name="T26" fmla="*/ 12400 w 12400"/>
              <a:gd name="T27" fmla="*/ 6200 h 12400"/>
              <a:gd name="T28" fmla="*/ 6200 w 12400"/>
              <a:gd name="T29" fmla="*/ 0 h 12400"/>
              <a:gd name="T30" fmla="*/ 6200 w 12400"/>
              <a:gd name="T31" fmla="*/ 11200 h 12400"/>
              <a:gd name="T32" fmla="*/ 2948 w 12400"/>
              <a:gd name="T33" fmla="*/ 9990 h 12400"/>
              <a:gd name="T34" fmla="*/ 4688 w 12400"/>
              <a:gd name="T35" fmla="*/ 9003 h 12400"/>
              <a:gd name="T36" fmla="*/ 6200 w 12400"/>
              <a:gd name="T37" fmla="*/ 9243 h 12400"/>
              <a:gd name="T38" fmla="*/ 7713 w 12400"/>
              <a:gd name="T39" fmla="*/ 9003 h 12400"/>
              <a:gd name="T40" fmla="*/ 9453 w 12400"/>
              <a:gd name="T41" fmla="*/ 9990 h 12400"/>
              <a:gd name="T42" fmla="*/ 6200 w 12400"/>
              <a:gd name="T43" fmla="*/ 11200 h 12400"/>
              <a:gd name="T44" fmla="*/ 10268 w 12400"/>
              <a:gd name="T45" fmla="*/ 9098 h 12400"/>
              <a:gd name="T46" fmla="*/ 7640 w 12400"/>
              <a:gd name="T47" fmla="*/ 7800 h 12400"/>
              <a:gd name="T48" fmla="*/ 6200 w 12400"/>
              <a:gd name="T49" fmla="*/ 8040 h 12400"/>
              <a:gd name="T50" fmla="*/ 4760 w 12400"/>
              <a:gd name="T51" fmla="*/ 7800 h 12400"/>
              <a:gd name="T52" fmla="*/ 2133 w 12400"/>
              <a:gd name="T53" fmla="*/ 9098 h 12400"/>
              <a:gd name="T54" fmla="*/ 1200 w 12400"/>
              <a:gd name="T55" fmla="*/ 6200 h 12400"/>
              <a:gd name="T56" fmla="*/ 6200 w 12400"/>
              <a:gd name="T57" fmla="*/ 1200 h 12400"/>
              <a:gd name="T58" fmla="*/ 11200 w 12400"/>
              <a:gd name="T59" fmla="*/ 6200 h 12400"/>
              <a:gd name="T60" fmla="*/ 10268 w 12400"/>
              <a:gd name="T61" fmla="*/ 9098 h 1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400" h="12400">
                <a:moveTo>
                  <a:pt x="6200" y="2400"/>
                </a:moveTo>
                <a:cubicBezTo>
                  <a:pt x="4875" y="2400"/>
                  <a:pt x="3800" y="3475"/>
                  <a:pt x="3800" y="4800"/>
                </a:cubicBezTo>
                <a:cubicBezTo>
                  <a:pt x="3800" y="6125"/>
                  <a:pt x="4875" y="7200"/>
                  <a:pt x="6200" y="7200"/>
                </a:cubicBezTo>
                <a:cubicBezTo>
                  <a:pt x="7525" y="7200"/>
                  <a:pt x="8600" y="6125"/>
                  <a:pt x="8600" y="4800"/>
                </a:cubicBezTo>
                <a:cubicBezTo>
                  <a:pt x="8600" y="3475"/>
                  <a:pt x="7525" y="2400"/>
                  <a:pt x="6200" y="2400"/>
                </a:cubicBezTo>
                <a:close/>
                <a:moveTo>
                  <a:pt x="6200" y="6000"/>
                </a:moveTo>
                <a:cubicBezTo>
                  <a:pt x="5538" y="6000"/>
                  <a:pt x="5000" y="5463"/>
                  <a:pt x="5000" y="4800"/>
                </a:cubicBezTo>
                <a:cubicBezTo>
                  <a:pt x="5000" y="4138"/>
                  <a:pt x="5538" y="3600"/>
                  <a:pt x="6200" y="3600"/>
                </a:cubicBezTo>
                <a:cubicBezTo>
                  <a:pt x="6863" y="3600"/>
                  <a:pt x="7400" y="4138"/>
                  <a:pt x="7400" y="4800"/>
                </a:cubicBezTo>
                <a:cubicBezTo>
                  <a:pt x="7400" y="5463"/>
                  <a:pt x="6863" y="6000"/>
                  <a:pt x="6200" y="6000"/>
                </a:cubicBezTo>
                <a:close/>
                <a:moveTo>
                  <a:pt x="6200" y="0"/>
                </a:moveTo>
                <a:cubicBezTo>
                  <a:pt x="2775" y="0"/>
                  <a:pt x="0" y="2775"/>
                  <a:pt x="0" y="6200"/>
                </a:cubicBezTo>
                <a:cubicBezTo>
                  <a:pt x="0" y="9625"/>
                  <a:pt x="2775" y="12400"/>
                  <a:pt x="6200" y="12400"/>
                </a:cubicBezTo>
                <a:cubicBezTo>
                  <a:pt x="9625" y="12400"/>
                  <a:pt x="12400" y="9625"/>
                  <a:pt x="12400" y="6200"/>
                </a:cubicBezTo>
                <a:cubicBezTo>
                  <a:pt x="12400" y="2775"/>
                  <a:pt x="9625" y="0"/>
                  <a:pt x="6200" y="0"/>
                </a:cubicBezTo>
                <a:close/>
                <a:moveTo>
                  <a:pt x="6200" y="11200"/>
                </a:moveTo>
                <a:cubicBezTo>
                  <a:pt x="4958" y="11200"/>
                  <a:pt x="3823" y="10743"/>
                  <a:pt x="2948" y="9990"/>
                </a:cubicBezTo>
                <a:cubicBezTo>
                  <a:pt x="3320" y="9415"/>
                  <a:pt x="3958" y="9025"/>
                  <a:pt x="4688" y="9003"/>
                </a:cubicBezTo>
                <a:cubicBezTo>
                  <a:pt x="5208" y="9163"/>
                  <a:pt x="5703" y="9243"/>
                  <a:pt x="6200" y="9243"/>
                </a:cubicBezTo>
                <a:cubicBezTo>
                  <a:pt x="6697" y="9243"/>
                  <a:pt x="7193" y="9165"/>
                  <a:pt x="7713" y="9003"/>
                </a:cubicBezTo>
                <a:cubicBezTo>
                  <a:pt x="8443" y="9028"/>
                  <a:pt x="9080" y="9415"/>
                  <a:pt x="9453" y="9990"/>
                </a:cubicBezTo>
                <a:cubicBezTo>
                  <a:pt x="8578" y="10743"/>
                  <a:pt x="7443" y="11200"/>
                  <a:pt x="6200" y="11200"/>
                </a:cubicBezTo>
                <a:close/>
                <a:moveTo>
                  <a:pt x="10268" y="9098"/>
                </a:moveTo>
                <a:cubicBezTo>
                  <a:pt x="9658" y="8313"/>
                  <a:pt x="8715" y="7800"/>
                  <a:pt x="7640" y="7800"/>
                </a:cubicBezTo>
                <a:cubicBezTo>
                  <a:pt x="7385" y="7800"/>
                  <a:pt x="6990" y="8040"/>
                  <a:pt x="6200" y="8040"/>
                </a:cubicBezTo>
                <a:cubicBezTo>
                  <a:pt x="5413" y="8040"/>
                  <a:pt x="5015" y="7800"/>
                  <a:pt x="4760" y="7800"/>
                </a:cubicBezTo>
                <a:cubicBezTo>
                  <a:pt x="3688" y="7800"/>
                  <a:pt x="2745" y="8313"/>
                  <a:pt x="2133" y="9098"/>
                </a:cubicBezTo>
                <a:cubicBezTo>
                  <a:pt x="1548" y="8280"/>
                  <a:pt x="1200" y="7280"/>
                  <a:pt x="1200" y="6200"/>
                </a:cubicBezTo>
                <a:cubicBezTo>
                  <a:pt x="1200" y="3442"/>
                  <a:pt x="3442" y="1200"/>
                  <a:pt x="6200" y="1200"/>
                </a:cubicBezTo>
                <a:cubicBezTo>
                  <a:pt x="8958" y="1200"/>
                  <a:pt x="11200" y="3442"/>
                  <a:pt x="11200" y="6200"/>
                </a:cubicBezTo>
                <a:cubicBezTo>
                  <a:pt x="11200" y="7280"/>
                  <a:pt x="10853" y="8280"/>
                  <a:pt x="10268" y="909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Sans Light" panose="00000400000000000000" charset="-122"/>
              <a:ea typeface="MiSans Light" panose="00000400000000000000" charset="-122"/>
            </a:endParaRPr>
          </a:p>
        </p:txBody>
      </p:sp>
      <p:pic>
        <p:nvPicPr>
          <p:cNvPr id="91" name="Picture 10" descr="Cpp file Icon - Download in Glyph Style">
            <a:extLst>
              <a:ext uri="{FF2B5EF4-FFF2-40B4-BE49-F238E27FC236}">
                <a16:creationId xmlns:a16="http://schemas.microsoft.com/office/drawing/2014/main" id="{E34BF5BF-34DE-2471-21EA-BFD373EF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5000" contrast="-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4082872"/>
            <a:ext cx="624603" cy="62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8" descr="Html Justicon Flat icon">
            <a:extLst>
              <a:ext uri="{FF2B5EF4-FFF2-40B4-BE49-F238E27FC236}">
                <a16:creationId xmlns:a16="http://schemas.microsoft.com/office/drawing/2014/main" id="{EC78990E-64F0-24F1-9E67-57D596C3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597" y="4144969"/>
            <a:ext cx="535545" cy="53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E443E19F-0D26-EE5F-0895-3779D257A7A0}"/>
              </a:ext>
            </a:extLst>
          </p:cNvPr>
          <p:cNvSpPr/>
          <p:nvPr/>
        </p:nvSpPr>
        <p:spPr>
          <a:xfrm rot="10800000">
            <a:off x="7796319" y="3843902"/>
            <a:ext cx="1520885" cy="284774"/>
          </a:xfrm>
          <a:prstGeom prst="triangle">
            <a:avLst>
              <a:gd name="adj" fmla="val 488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080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>
          <a:xfrm>
            <a:off x="2905307" y="5736931"/>
            <a:ext cx="6048251" cy="778207"/>
          </a:xfrm>
          <a:custGeom>
            <a:avLst/>
            <a:gdLst>
              <a:gd name="connsiteX0" fmla="*/ 0 w 6048251"/>
              <a:gd name="connsiteY0" fmla="*/ 0 h 778207"/>
              <a:gd name="connsiteX1" fmla="*/ 732510 w 6048251"/>
              <a:gd name="connsiteY1" fmla="*/ 0 h 778207"/>
              <a:gd name="connsiteX2" fmla="*/ 1223091 w 6048251"/>
              <a:gd name="connsiteY2" fmla="*/ 0 h 778207"/>
              <a:gd name="connsiteX3" fmla="*/ 1955601 w 6048251"/>
              <a:gd name="connsiteY3" fmla="*/ 0 h 778207"/>
              <a:gd name="connsiteX4" fmla="*/ 2748594 w 6048251"/>
              <a:gd name="connsiteY4" fmla="*/ 0 h 778207"/>
              <a:gd name="connsiteX5" fmla="*/ 3239174 w 6048251"/>
              <a:gd name="connsiteY5" fmla="*/ 0 h 778207"/>
              <a:gd name="connsiteX6" fmla="*/ 3850720 w 6048251"/>
              <a:gd name="connsiteY6" fmla="*/ 0 h 778207"/>
              <a:gd name="connsiteX7" fmla="*/ 4462265 w 6048251"/>
              <a:gd name="connsiteY7" fmla="*/ 0 h 778207"/>
              <a:gd name="connsiteX8" fmla="*/ 5194776 w 6048251"/>
              <a:gd name="connsiteY8" fmla="*/ 0 h 778207"/>
              <a:gd name="connsiteX9" fmla="*/ 6048251 w 6048251"/>
              <a:gd name="connsiteY9" fmla="*/ 0 h 778207"/>
              <a:gd name="connsiteX10" fmla="*/ 6048251 w 6048251"/>
              <a:gd name="connsiteY10" fmla="*/ 381321 h 778207"/>
              <a:gd name="connsiteX11" fmla="*/ 6048251 w 6048251"/>
              <a:gd name="connsiteY11" fmla="*/ 778207 h 778207"/>
              <a:gd name="connsiteX12" fmla="*/ 5376223 w 6048251"/>
              <a:gd name="connsiteY12" fmla="*/ 778207 h 778207"/>
              <a:gd name="connsiteX13" fmla="*/ 4764678 w 6048251"/>
              <a:gd name="connsiteY13" fmla="*/ 778207 h 778207"/>
              <a:gd name="connsiteX14" fmla="*/ 4153132 w 6048251"/>
              <a:gd name="connsiteY14" fmla="*/ 778207 h 778207"/>
              <a:gd name="connsiteX15" fmla="*/ 3541587 w 6048251"/>
              <a:gd name="connsiteY15" fmla="*/ 778207 h 778207"/>
              <a:gd name="connsiteX16" fmla="*/ 2748594 w 6048251"/>
              <a:gd name="connsiteY16" fmla="*/ 778207 h 778207"/>
              <a:gd name="connsiteX17" fmla="*/ 2016084 w 6048251"/>
              <a:gd name="connsiteY17" fmla="*/ 778207 h 778207"/>
              <a:gd name="connsiteX18" fmla="*/ 1283573 w 6048251"/>
              <a:gd name="connsiteY18" fmla="*/ 778207 h 778207"/>
              <a:gd name="connsiteX19" fmla="*/ 0 w 6048251"/>
              <a:gd name="connsiteY19" fmla="*/ 778207 h 778207"/>
              <a:gd name="connsiteX20" fmla="*/ 0 w 6048251"/>
              <a:gd name="connsiteY20" fmla="*/ 404668 h 778207"/>
              <a:gd name="connsiteX21" fmla="*/ 0 w 6048251"/>
              <a:gd name="connsiteY21" fmla="*/ 0 h 77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48251" h="778207" fill="none" extrusionOk="0">
                <a:moveTo>
                  <a:pt x="0" y="0"/>
                </a:moveTo>
                <a:cubicBezTo>
                  <a:pt x="271706" y="-32865"/>
                  <a:pt x="412012" y="-14999"/>
                  <a:pt x="732510" y="0"/>
                </a:cubicBezTo>
                <a:cubicBezTo>
                  <a:pt x="1053008" y="14999"/>
                  <a:pt x="1064109" y="-4564"/>
                  <a:pt x="1223091" y="0"/>
                </a:cubicBezTo>
                <a:cubicBezTo>
                  <a:pt x="1382073" y="4564"/>
                  <a:pt x="1699969" y="-62"/>
                  <a:pt x="1955601" y="0"/>
                </a:cubicBezTo>
                <a:cubicBezTo>
                  <a:pt x="2211233" y="62"/>
                  <a:pt x="2404361" y="-30833"/>
                  <a:pt x="2748594" y="0"/>
                </a:cubicBezTo>
                <a:cubicBezTo>
                  <a:pt x="3092827" y="30833"/>
                  <a:pt x="3044369" y="-17751"/>
                  <a:pt x="3239174" y="0"/>
                </a:cubicBezTo>
                <a:cubicBezTo>
                  <a:pt x="3433979" y="17751"/>
                  <a:pt x="3634044" y="29993"/>
                  <a:pt x="3850720" y="0"/>
                </a:cubicBezTo>
                <a:cubicBezTo>
                  <a:pt x="4067396" y="-29993"/>
                  <a:pt x="4175108" y="10828"/>
                  <a:pt x="4462265" y="0"/>
                </a:cubicBezTo>
                <a:cubicBezTo>
                  <a:pt x="4749423" y="-10828"/>
                  <a:pt x="4920039" y="29528"/>
                  <a:pt x="5194776" y="0"/>
                </a:cubicBezTo>
                <a:cubicBezTo>
                  <a:pt x="5469513" y="-29528"/>
                  <a:pt x="5764398" y="37793"/>
                  <a:pt x="6048251" y="0"/>
                </a:cubicBezTo>
                <a:cubicBezTo>
                  <a:pt x="6058941" y="150126"/>
                  <a:pt x="6062007" y="264418"/>
                  <a:pt x="6048251" y="381321"/>
                </a:cubicBezTo>
                <a:cubicBezTo>
                  <a:pt x="6034495" y="498224"/>
                  <a:pt x="6049058" y="594676"/>
                  <a:pt x="6048251" y="778207"/>
                </a:cubicBezTo>
                <a:cubicBezTo>
                  <a:pt x="5864035" y="809859"/>
                  <a:pt x="5522314" y="793515"/>
                  <a:pt x="5376223" y="778207"/>
                </a:cubicBezTo>
                <a:cubicBezTo>
                  <a:pt x="5230132" y="762899"/>
                  <a:pt x="5056880" y="804768"/>
                  <a:pt x="4764678" y="778207"/>
                </a:cubicBezTo>
                <a:cubicBezTo>
                  <a:pt x="4472477" y="751646"/>
                  <a:pt x="4318669" y="756121"/>
                  <a:pt x="4153132" y="778207"/>
                </a:cubicBezTo>
                <a:cubicBezTo>
                  <a:pt x="3987595" y="800293"/>
                  <a:pt x="3809555" y="772502"/>
                  <a:pt x="3541587" y="778207"/>
                </a:cubicBezTo>
                <a:cubicBezTo>
                  <a:pt x="3273620" y="783912"/>
                  <a:pt x="3066425" y="744122"/>
                  <a:pt x="2748594" y="778207"/>
                </a:cubicBezTo>
                <a:cubicBezTo>
                  <a:pt x="2430763" y="812292"/>
                  <a:pt x="2320258" y="771455"/>
                  <a:pt x="2016084" y="778207"/>
                </a:cubicBezTo>
                <a:cubicBezTo>
                  <a:pt x="1711910" y="784960"/>
                  <a:pt x="1535938" y="787863"/>
                  <a:pt x="1283573" y="778207"/>
                </a:cubicBezTo>
                <a:cubicBezTo>
                  <a:pt x="1031208" y="768551"/>
                  <a:pt x="426381" y="812147"/>
                  <a:pt x="0" y="778207"/>
                </a:cubicBezTo>
                <a:cubicBezTo>
                  <a:pt x="3917" y="615085"/>
                  <a:pt x="16282" y="573300"/>
                  <a:pt x="0" y="404668"/>
                </a:cubicBezTo>
                <a:cubicBezTo>
                  <a:pt x="-16282" y="236036"/>
                  <a:pt x="-4707" y="179606"/>
                  <a:pt x="0" y="0"/>
                </a:cubicBezTo>
                <a:close/>
              </a:path>
              <a:path w="6048251" h="778207" stroke="0" extrusionOk="0">
                <a:moveTo>
                  <a:pt x="0" y="0"/>
                </a:moveTo>
                <a:cubicBezTo>
                  <a:pt x="229209" y="-11347"/>
                  <a:pt x="499975" y="16121"/>
                  <a:pt x="672028" y="0"/>
                </a:cubicBezTo>
                <a:cubicBezTo>
                  <a:pt x="844081" y="-16121"/>
                  <a:pt x="993071" y="14727"/>
                  <a:pt x="1283573" y="0"/>
                </a:cubicBezTo>
                <a:cubicBezTo>
                  <a:pt x="1574076" y="-14727"/>
                  <a:pt x="1733464" y="-17980"/>
                  <a:pt x="2076566" y="0"/>
                </a:cubicBezTo>
                <a:cubicBezTo>
                  <a:pt x="2419668" y="17980"/>
                  <a:pt x="2606449" y="-22090"/>
                  <a:pt x="2809077" y="0"/>
                </a:cubicBezTo>
                <a:cubicBezTo>
                  <a:pt x="3011705" y="22090"/>
                  <a:pt x="3081964" y="-9087"/>
                  <a:pt x="3299657" y="0"/>
                </a:cubicBezTo>
                <a:cubicBezTo>
                  <a:pt x="3517350" y="9087"/>
                  <a:pt x="3697551" y="16585"/>
                  <a:pt x="3971685" y="0"/>
                </a:cubicBezTo>
                <a:cubicBezTo>
                  <a:pt x="4245819" y="-16585"/>
                  <a:pt x="4439818" y="-13894"/>
                  <a:pt x="4643713" y="0"/>
                </a:cubicBezTo>
                <a:cubicBezTo>
                  <a:pt x="4847608" y="13894"/>
                  <a:pt x="5178947" y="10593"/>
                  <a:pt x="5376223" y="0"/>
                </a:cubicBezTo>
                <a:cubicBezTo>
                  <a:pt x="5573499" y="-10593"/>
                  <a:pt x="5881203" y="-28063"/>
                  <a:pt x="6048251" y="0"/>
                </a:cubicBezTo>
                <a:cubicBezTo>
                  <a:pt x="6036891" y="187086"/>
                  <a:pt x="6062489" y="248589"/>
                  <a:pt x="6048251" y="389104"/>
                </a:cubicBezTo>
                <a:cubicBezTo>
                  <a:pt x="6034013" y="529619"/>
                  <a:pt x="6049610" y="695259"/>
                  <a:pt x="6048251" y="778207"/>
                </a:cubicBezTo>
                <a:cubicBezTo>
                  <a:pt x="5748171" y="805421"/>
                  <a:pt x="5652847" y="786571"/>
                  <a:pt x="5376223" y="778207"/>
                </a:cubicBezTo>
                <a:cubicBezTo>
                  <a:pt x="5099599" y="769843"/>
                  <a:pt x="4952809" y="789807"/>
                  <a:pt x="4643713" y="778207"/>
                </a:cubicBezTo>
                <a:cubicBezTo>
                  <a:pt x="4334617" y="766608"/>
                  <a:pt x="4238307" y="756976"/>
                  <a:pt x="4032167" y="778207"/>
                </a:cubicBezTo>
                <a:cubicBezTo>
                  <a:pt x="3826027" y="799438"/>
                  <a:pt x="3496600" y="785847"/>
                  <a:pt x="3239174" y="778207"/>
                </a:cubicBezTo>
                <a:cubicBezTo>
                  <a:pt x="2981748" y="770567"/>
                  <a:pt x="2936884" y="805559"/>
                  <a:pt x="2688112" y="778207"/>
                </a:cubicBezTo>
                <a:cubicBezTo>
                  <a:pt x="2439340" y="750855"/>
                  <a:pt x="2132900" y="790949"/>
                  <a:pt x="1955601" y="778207"/>
                </a:cubicBezTo>
                <a:cubicBezTo>
                  <a:pt x="1778302" y="765465"/>
                  <a:pt x="1536949" y="796459"/>
                  <a:pt x="1344056" y="778207"/>
                </a:cubicBezTo>
                <a:cubicBezTo>
                  <a:pt x="1151163" y="759955"/>
                  <a:pt x="960393" y="792606"/>
                  <a:pt x="792993" y="778207"/>
                </a:cubicBezTo>
                <a:cubicBezTo>
                  <a:pt x="625593" y="763808"/>
                  <a:pt x="389515" y="786165"/>
                  <a:pt x="0" y="778207"/>
                </a:cubicBezTo>
                <a:cubicBezTo>
                  <a:pt x="5852" y="584336"/>
                  <a:pt x="-4594" y="573393"/>
                  <a:pt x="0" y="381321"/>
                </a:cubicBezTo>
                <a:cubicBezTo>
                  <a:pt x="4594" y="189249"/>
                  <a:pt x="14582" y="164183"/>
                  <a:pt x="0" y="0"/>
                </a:cubicBezTo>
                <a:close/>
              </a:path>
            </a:pathLst>
          </a:custGeom>
          <a:ln w="19050">
            <a:solidFill>
              <a:srgbClr val="10A37F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822382" y="5756118"/>
            <a:ext cx="12861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数字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程序员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1345" y="234292"/>
            <a:ext cx="10385425" cy="66167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下游任务</a:t>
            </a:r>
            <a:r>
              <a:rPr lang="en-US" altLang="zh-CN" sz="3200" dirty="0"/>
              <a:t>for</a:t>
            </a:r>
            <a:r>
              <a:rPr lang="zh-CN" altLang="en-US" sz="3200" dirty="0"/>
              <a:t>申请书</a:t>
            </a: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11" y="46618"/>
            <a:ext cx="849344" cy="849344"/>
          </a:xfrm>
          <a:prstGeom prst="rect">
            <a:avLst/>
          </a:prstGeom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/>
          <a:stretch>
            <a:fillRect/>
          </a:stretch>
        </p:blipFill>
        <p:spPr bwMode="auto">
          <a:xfrm>
            <a:off x="2851899" y="630730"/>
            <a:ext cx="118001" cy="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10"/>
          <p:cNvCxnSpPr/>
          <p:nvPr/>
        </p:nvCxnSpPr>
        <p:spPr>
          <a:xfrm>
            <a:off x="399090" y="2291969"/>
            <a:ext cx="84944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457927" y="1552317"/>
            <a:ext cx="4949087" cy="3941577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sym typeface="+mn-ea"/>
              </a:rPr>
              <a:t>面向智能化软件开发的超维需求增强</a:t>
            </a:r>
          </a:p>
        </p:txBody>
      </p:sp>
      <p:sp>
        <p:nvSpPr>
          <p:cNvPr id="35" name="矩形 34"/>
          <p:cNvSpPr/>
          <p:nvPr/>
        </p:nvSpPr>
        <p:spPr>
          <a:xfrm>
            <a:off x="7634572" y="1552317"/>
            <a:ext cx="1885300" cy="3941577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面向用户</a:t>
            </a:r>
          </a:p>
        </p:txBody>
      </p:sp>
      <p:sp>
        <p:nvSpPr>
          <p:cNvPr id="41" name="箭头: 下 40"/>
          <p:cNvSpPr/>
          <p:nvPr/>
        </p:nvSpPr>
        <p:spPr>
          <a:xfrm rot="10800000">
            <a:off x="7520793" y="5482191"/>
            <a:ext cx="989557" cy="236643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529269" y="1990445"/>
            <a:ext cx="801155" cy="902031"/>
          </a:xfrm>
          <a:custGeom>
            <a:avLst/>
            <a:gdLst>
              <a:gd name="connsiteX0" fmla="*/ 0 w 801155"/>
              <a:gd name="connsiteY0" fmla="*/ 0 h 902031"/>
              <a:gd name="connsiteX1" fmla="*/ 384554 w 801155"/>
              <a:gd name="connsiteY1" fmla="*/ 0 h 902031"/>
              <a:gd name="connsiteX2" fmla="*/ 801155 w 801155"/>
              <a:gd name="connsiteY2" fmla="*/ 0 h 902031"/>
              <a:gd name="connsiteX3" fmla="*/ 801155 w 801155"/>
              <a:gd name="connsiteY3" fmla="*/ 423955 h 902031"/>
              <a:gd name="connsiteX4" fmla="*/ 801155 w 801155"/>
              <a:gd name="connsiteY4" fmla="*/ 902031 h 902031"/>
              <a:gd name="connsiteX5" fmla="*/ 384554 w 801155"/>
              <a:gd name="connsiteY5" fmla="*/ 902031 h 902031"/>
              <a:gd name="connsiteX6" fmla="*/ 0 w 801155"/>
              <a:gd name="connsiteY6" fmla="*/ 902031 h 902031"/>
              <a:gd name="connsiteX7" fmla="*/ 0 w 801155"/>
              <a:gd name="connsiteY7" fmla="*/ 451016 h 902031"/>
              <a:gd name="connsiteX8" fmla="*/ 0 w 801155"/>
              <a:gd name="connsiteY8" fmla="*/ 0 h 90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1155" h="902031" fill="none" extrusionOk="0">
                <a:moveTo>
                  <a:pt x="0" y="0"/>
                </a:moveTo>
                <a:cubicBezTo>
                  <a:pt x="86269" y="13612"/>
                  <a:pt x="260727" y="3476"/>
                  <a:pt x="384554" y="0"/>
                </a:cubicBezTo>
                <a:cubicBezTo>
                  <a:pt x="508381" y="-3476"/>
                  <a:pt x="651019" y="-20096"/>
                  <a:pt x="801155" y="0"/>
                </a:cubicBezTo>
                <a:cubicBezTo>
                  <a:pt x="817546" y="189451"/>
                  <a:pt x="799521" y="277734"/>
                  <a:pt x="801155" y="423955"/>
                </a:cubicBezTo>
                <a:cubicBezTo>
                  <a:pt x="802789" y="570176"/>
                  <a:pt x="784613" y="756806"/>
                  <a:pt x="801155" y="902031"/>
                </a:cubicBezTo>
                <a:cubicBezTo>
                  <a:pt x="704202" y="919377"/>
                  <a:pt x="551530" y="913192"/>
                  <a:pt x="384554" y="902031"/>
                </a:cubicBezTo>
                <a:cubicBezTo>
                  <a:pt x="217578" y="890870"/>
                  <a:pt x="116684" y="910943"/>
                  <a:pt x="0" y="902031"/>
                </a:cubicBezTo>
                <a:cubicBezTo>
                  <a:pt x="-321" y="762185"/>
                  <a:pt x="309" y="551982"/>
                  <a:pt x="0" y="451016"/>
                </a:cubicBezTo>
                <a:cubicBezTo>
                  <a:pt x="-309" y="350050"/>
                  <a:pt x="772" y="151136"/>
                  <a:pt x="0" y="0"/>
                </a:cubicBezTo>
                <a:close/>
              </a:path>
              <a:path w="801155" h="902031" stroke="0" extrusionOk="0">
                <a:moveTo>
                  <a:pt x="0" y="0"/>
                </a:moveTo>
                <a:cubicBezTo>
                  <a:pt x="106373" y="14372"/>
                  <a:pt x="251488" y="2711"/>
                  <a:pt x="400578" y="0"/>
                </a:cubicBezTo>
                <a:cubicBezTo>
                  <a:pt x="549668" y="-2711"/>
                  <a:pt x="648204" y="-1196"/>
                  <a:pt x="801155" y="0"/>
                </a:cubicBezTo>
                <a:cubicBezTo>
                  <a:pt x="798170" y="98323"/>
                  <a:pt x="790145" y="342228"/>
                  <a:pt x="801155" y="469056"/>
                </a:cubicBezTo>
                <a:cubicBezTo>
                  <a:pt x="812165" y="595884"/>
                  <a:pt x="797392" y="741034"/>
                  <a:pt x="801155" y="902031"/>
                </a:cubicBezTo>
                <a:cubicBezTo>
                  <a:pt x="614205" y="891117"/>
                  <a:pt x="520753" y="906552"/>
                  <a:pt x="392566" y="902031"/>
                </a:cubicBezTo>
                <a:cubicBezTo>
                  <a:pt x="264379" y="897510"/>
                  <a:pt x="170869" y="890579"/>
                  <a:pt x="0" y="902031"/>
                </a:cubicBezTo>
                <a:cubicBezTo>
                  <a:pt x="-2880" y="701973"/>
                  <a:pt x="11198" y="582489"/>
                  <a:pt x="0" y="469056"/>
                </a:cubicBezTo>
                <a:cubicBezTo>
                  <a:pt x="-11198" y="355623"/>
                  <a:pt x="3205" y="139585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Code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Chat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496375" y="2005260"/>
            <a:ext cx="819534" cy="902031"/>
          </a:xfrm>
          <a:custGeom>
            <a:avLst/>
            <a:gdLst>
              <a:gd name="connsiteX0" fmla="*/ 0 w 819534"/>
              <a:gd name="connsiteY0" fmla="*/ 0 h 902031"/>
              <a:gd name="connsiteX1" fmla="*/ 393376 w 819534"/>
              <a:gd name="connsiteY1" fmla="*/ 0 h 902031"/>
              <a:gd name="connsiteX2" fmla="*/ 819534 w 819534"/>
              <a:gd name="connsiteY2" fmla="*/ 0 h 902031"/>
              <a:gd name="connsiteX3" fmla="*/ 819534 w 819534"/>
              <a:gd name="connsiteY3" fmla="*/ 423955 h 902031"/>
              <a:gd name="connsiteX4" fmla="*/ 819534 w 819534"/>
              <a:gd name="connsiteY4" fmla="*/ 902031 h 902031"/>
              <a:gd name="connsiteX5" fmla="*/ 393376 w 819534"/>
              <a:gd name="connsiteY5" fmla="*/ 902031 h 902031"/>
              <a:gd name="connsiteX6" fmla="*/ 0 w 819534"/>
              <a:gd name="connsiteY6" fmla="*/ 902031 h 902031"/>
              <a:gd name="connsiteX7" fmla="*/ 0 w 819534"/>
              <a:gd name="connsiteY7" fmla="*/ 451016 h 902031"/>
              <a:gd name="connsiteX8" fmla="*/ 0 w 819534"/>
              <a:gd name="connsiteY8" fmla="*/ 0 h 90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534" h="902031" fill="none" extrusionOk="0">
                <a:moveTo>
                  <a:pt x="0" y="0"/>
                </a:moveTo>
                <a:cubicBezTo>
                  <a:pt x="140076" y="-8440"/>
                  <a:pt x="266100" y="-2720"/>
                  <a:pt x="393376" y="0"/>
                </a:cubicBezTo>
                <a:cubicBezTo>
                  <a:pt x="520652" y="2720"/>
                  <a:pt x="675234" y="-18811"/>
                  <a:pt x="819534" y="0"/>
                </a:cubicBezTo>
                <a:cubicBezTo>
                  <a:pt x="835925" y="189451"/>
                  <a:pt x="817900" y="277734"/>
                  <a:pt x="819534" y="423955"/>
                </a:cubicBezTo>
                <a:cubicBezTo>
                  <a:pt x="821168" y="570176"/>
                  <a:pt x="802992" y="756806"/>
                  <a:pt x="819534" y="902031"/>
                </a:cubicBezTo>
                <a:cubicBezTo>
                  <a:pt x="661596" y="923139"/>
                  <a:pt x="541799" y="905847"/>
                  <a:pt x="393376" y="902031"/>
                </a:cubicBezTo>
                <a:cubicBezTo>
                  <a:pt x="244953" y="898215"/>
                  <a:pt x="192361" y="900208"/>
                  <a:pt x="0" y="902031"/>
                </a:cubicBezTo>
                <a:cubicBezTo>
                  <a:pt x="-321" y="762185"/>
                  <a:pt x="309" y="551982"/>
                  <a:pt x="0" y="451016"/>
                </a:cubicBezTo>
                <a:cubicBezTo>
                  <a:pt x="-309" y="350050"/>
                  <a:pt x="772" y="151136"/>
                  <a:pt x="0" y="0"/>
                </a:cubicBezTo>
                <a:close/>
              </a:path>
              <a:path w="819534" h="902031" stroke="0" extrusionOk="0">
                <a:moveTo>
                  <a:pt x="0" y="0"/>
                </a:moveTo>
                <a:cubicBezTo>
                  <a:pt x="84473" y="10680"/>
                  <a:pt x="231730" y="9610"/>
                  <a:pt x="409767" y="0"/>
                </a:cubicBezTo>
                <a:cubicBezTo>
                  <a:pt x="587804" y="-9610"/>
                  <a:pt x="671546" y="8595"/>
                  <a:pt x="819534" y="0"/>
                </a:cubicBezTo>
                <a:cubicBezTo>
                  <a:pt x="816549" y="98323"/>
                  <a:pt x="808524" y="342228"/>
                  <a:pt x="819534" y="469056"/>
                </a:cubicBezTo>
                <a:cubicBezTo>
                  <a:pt x="830544" y="595884"/>
                  <a:pt x="815771" y="741034"/>
                  <a:pt x="819534" y="902031"/>
                </a:cubicBezTo>
                <a:cubicBezTo>
                  <a:pt x="718516" y="893066"/>
                  <a:pt x="601622" y="894580"/>
                  <a:pt x="401572" y="902031"/>
                </a:cubicBezTo>
                <a:cubicBezTo>
                  <a:pt x="201522" y="909482"/>
                  <a:pt x="151183" y="886361"/>
                  <a:pt x="0" y="902031"/>
                </a:cubicBezTo>
                <a:cubicBezTo>
                  <a:pt x="-2880" y="701973"/>
                  <a:pt x="11198" y="582489"/>
                  <a:pt x="0" y="469056"/>
                </a:cubicBezTo>
                <a:cubicBezTo>
                  <a:pt x="-11198" y="355623"/>
                  <a:pt x="3205" y="139585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</a:t>
            </a:r>
            <a:r>
              <a:rPr lang="zh-CN" altLang="en-US" sz="20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重构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596673" y="1990521"/>
            <a:ext cx="812254" cy="912142"/>
          </a:xfrm>
          <a:custGeom>
            <a:avLst/>
            <a:gdLst>
              <a:gd name="connsiteX0" fmla="*/ 0 w 812254"/>
              <a:gd name="connsiteY0" fmla="*/ 0 h 912142"/>
              <a:gd name="connsiteX1" fmla="*/ 389882 w 812254"/>
              <a:gd name="connsiteY1" fmla="*/ 0 h 912142"/>
              <a:gd name="connsiteX2" fmla="*/ 812254 w 812254"/>
              <a:gd name="connsiteY2" fmla="*/ 0 h 912142"/>
              <a:gd name="connsiteX3" fmla="*/ 812254 w 812254"/>
              <a:gd name="connsiteY3" fmla="*/ 428707 h 912142"/>
              <a:gd name="connsiteX4" fmla="*/ 812254 w 812254"/>
              <a:gd name="connsiteY4" fmla="*/ 912142 h 912142"/>
              <a:gd name="connsiteX5" fmla="*/ 389882 w 812254"/>
              <a:gd name="connsiteY5" fmla="*/ 912142 h 912142"/>
              <a:gd name="connsiteX6" fmla="*/ 0 w 812254"/>
              <a:gd name="connsiteY6" fmla="*/ 912142 h 912142"/>
              <a:gd name="connsiteX7" fmla="*/ 0 w 812254"/>
              <a:gd name="connsiteY7" fmla="*/ 456071 h 912142"/>
              <a:gd name="connsiteX8" fmla="*/ 0 w 812254"/>
              <a:gd name="connsiteY8" fmla="*/ 0 h 9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254" h="912142" fill="none" extrusionOk="0">
                <a:moveTo>
                  <a:pt x="0" y="0"/>
                </a:moveTo>
                <a:cubicBezTo>
                  <a:pt x="191252" y="-19020"/>
                  <a:pt x="280928" y="-18215"/>
                  <a:pt x="389882" y="0"/>
                </a:cubicBezTo>
                <a:cubicBezTo>
                  <a:pt x="498836" y="18215"/>
                  <a:pt x="685967" y="-375"/>
                  <a:pt x="812254" y="0"/>
                </a:cubicBezTo>
                <a:cubicBezTo>
                  <a:pt x="819458" y="178429"/>
                  <a:pt x="800988" y="243942"/>
                  <a:pt x="812254" y="428707"/>
                </a:cubicBezTo>
                <a:cubicBezTo>
                  <a:pt x="823520" y="613472"/>
                  <a:pt x="815515" y="765434"/>
                  <a:pt x="812254" y="912142"/>
                </a:cubicBezTo>
                <a:cubicBezTo>
                  <a:pt x="618722" y="931733"/>
                  <a:pt x="583112" y="903139"/>
                  <a:pt x="389882" y="912142"/>
                </a:cubicBezTo>
                <a:cubicBezTo>
                  <a:pt x="196652" y="921145"/>
                  <a:pt x="86748" y="923467"/>
                  <a:pt x="0" y="912142"/>
                </a:cubicBezTo>
                <a:cubicBezTo>
                  <a:pt x="-18613" y="698852"/>
                  <a:pt x="21588" y="624681"/>
                  <a:pt x="0" y="456071"/>
                </a:cubicBezTo>
                <a:cubicBezTo>
                  <a:pt x="-21588" y="287461"/>
                  <a:pt x="8754" y="107750"/>
                  <a:pt x="0" y="0"/>
                </a:cubicBezTo>
                <a:close/>
              </a:path>
              <a:path w="812254" h="912142" stroke="0" extrusionOk="0">
                <a:moveTo>
                  <a:pt x="0" y="0"/>
                </a:moveTo>
                <a:cubicBezTo>
                  <a:pt x="107499" y="7449"/>
                  <a:pt x="290336" y="16075"/>
                  <a:pt x="406127" y="0"/>
                </a:cubicBezTo>
                <a:cubicBezTo>
                  <a:pt x="521918" y="-16075"/>
                  <a:pt x="622468" y="-17100"/>
                  <a:pt x="812254" y="0"/>
                </a:cubicBezTo>
                <a:cubicBezTo>
                  <a:pt x="823209" y="130099"/>
                  <a:pt x="797376" y="285849"/>
                  <a:pt x="812254" y="474314"/>
                </a:cubicBezTo>
                <a:cubicBezTo>
                  <a:pt x="827132" y="662779"/>
                  <a:pt x="819047" y="741023"/>
                  <a:pt x="812254" y="912142"/>
                </a:cubicBezTo>
                <a:cubicBezTo>
                  <a:pt x="693011" y="894448"/>
                  <a:pt x="484163" y="904180"/>
                  <a:pt x="398004" y="912142"/>
                </a:cubicBezTo>
                <a:cubicBezTo>
                  <a:pt x="311845" y="920105"/>
                  <a:pt x="145472" y="924073"/>
                  <a:pt x="0" y="912142"/>
                </a:cubicBezTo>
                <a:cubicBezTo>
                  <a:pt x="1742" y="705572"/>
                  <a:pt x="-19427" y="610928"/>
                  <a:pt x="0" y="474314"/>
                </a:cubicBezTo>
                <a:cubicBezTo>
                  <a:pt x="19427" y="337700"/>
                  <a:pt x="5030" y="190413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</a:t>
            </a:r>
            <a:r>
              <a:rPr lang="zh-CN" altLang="en-US" sz="2000" b="1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补全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555086" y="1990521"/>
            <a:ext cx="812254" cy="912142"/>
          </a:xfrm>
          <a:custGeom>
            <a:avLst/>
            <a:gdLst>
              <a:gd name="connsiteX0" fmla="*/ 0 w 812254"/>
              <a:gd name="connsiteY0" fmla="*/ 0 h 912142"/>
              <a:gd name="connsiteX1" fmla="*/ 389882 w 812254"/>
              <a:gd name="connsiteY1" fmla="*/ 0 h 912142"/>
              <a:gd name="connsiteX2" fmla="*/ 812254 w 812254"/>
              <a:gd name="connsiteY2" fmla="*/ 0 h 912142"/>
              <a:gd name="connsiteX3" fmla="*/ 812254 w 812254"/>
              <a:gd name="connsiteY3" fmla="*/ 428707 h 912142"/>
              <a:gd name="connsiteX4" fmla="*/ 812254 w 812254"/>
              <a:gd name="connsiteY4" fmla="*/ 912142 h 912142"/>
              <a:gd name="connsiteX5" fmla="*/ 389882 w 812254"/>
              <a:gd name="connsiteY5" fmla="*/ 912142 h 912142"/>
              <a:gd name="connsiteX6" fmla="*/ 0 w 812254"/>
              <a:gd name="connsiteY6" fmla="*/ 912142 h 912142"/>
              <a:gd name="connsiteX7" fmla="*/ 0 w 812254"/>
              <a:gd name="connsiteY7" fmla="*/ 456071 h 912142"/>
              <a:gd name="connsiteX8" fmla="*/ 0 w 812254"/>
              <a:gd name="connsiteY8" fmla="*/ 0 h 9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254" h="912142" fill="none" extrusionOk="0">
                <a:moveTo>
                  <a:pt x="0" y="0"/>
                </a:moveTo>
                <a:cubicBezTo>
                  <a:pt x="191252" y="-19020"/>
                  <a:pt x="280928" y="-18215"/>
                  <a:pt x="389882" y="0"/>
                </a:cubicBezTo>
                <a:cubicBezTo>
                  <a:pt x="498836" y="18215"/>
                  <a:pt x="685967" y="-375"/>
                  <a:pt x="812254" y="0"/>
                </a:cubicBezTo>
                <a:cubicBezTo>
                  <a:pt x="819458" y="178429"/>
                  <a:pt x="800988" y="243942"/>
                  <a:pt x="812254" y="428707"/>
                </a:cubicBezTo>
                <a:cubicBezTo>
                  <a:pt x="823520" y="613472"/>
                  <a:pt x="815515" y="765434"/>
                  <a:pt x="812254" y="912142"/>
                </a:cubicBezTo>
                <a:cubicBezTo>
                  <a:pt x="618722" y="931733"/>
                  <a:pt x="583112" y="903139"/>
                  <a:pt x="389882" y="912142"/>
                </a:cubicBezTo>
                <a:cubicBezTo>
                  <a:pt x="196652" y="921145"/>
                  <a:pt x="86748" y="923467"/>
                  <a:pt x="0" y="912142"/>
                </a:cubicBezTo>
                <a:cubicBezTo>
                  <a:pt x="-18613" y="698852"/>
                  <a:pt x="21588" y="624681"/>
                  <a:pt x="0" y="456071"/>
                </a:cubicBezTo>
                <a:cubicBezTo>
                  <a:pt x="-21588" y="287461"/>
                  <a:pt x="8754" y="107750"/>
                  <a:pt x="0" y="0"/>
                </a:cubicBezTo>
                <a:close/>
              </a:path>
              <a:path w="812254" h="912142" stroke="0" extrusionOk="0">
                <a:moveTo>
                  <a:pt x="0" y="0"/>
                </a:moveTo>
                <a:cubicBezTo>
                  <a:pt x="107499" y="7449"/>
                  <a:pt x="290336" y="16075"/>
                  <a:pt x="406127" y="0"/>
                </a:cubicBezTo>
                <a:cubicBezTo>
                  <a:pt x="521918" y="-16075"/>
                  <a:pt x="622468" y="-17100"/>
                  <a:pt x="812254" y="0"/>
                </a:cubicBezTo>
                <a:cubicBezTo>
                  <a:pt x="823209" y="130099"/>
                  <a:pt x="797376" y="285849"/>
                  <a:pt x="812254" y="474314"/>
                </a:cubicBezTo>
                <a:cubicBezTo>
                  <a:pt x="827132" y="662779"/>
                  <a:pt x="819047" y="741023"/>
                  <a:pt x="812254" y="912142"/>
                </a:cubicBezTo>
                <a:cubicBezTo>
                  <a:pt x="693011" y="894448"/>
                  <a:pt x="484163" y="904180"/>
                  <a:pt x="398004" y="912142"/>
                </a:cubicBezTo>
                <a:cubicBezTo>
                  <a:pt x="311845" y="920105"/>
                  <a:pt x="145472" y="924073"/>
                  <a:pt x="0" y="912142"/>
                </a:cubicBezTo>
                <a:cubicBezTo>
                  <a:pt x="1742" y="705572"/>
                  <a:pt x="-19427" y="610928"/>
                  <a:pt x="0" y="474314"/>
                </a:cubicBezTo>
                <a:cubicBezTo>
                  <a:pt x="19427" y="337700"/>
                  <a:pt x="5030" y="190413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代码生成</a:t>
            </a:r>
          </a:p>
        </p:txBody>
      </p:sp>
      <p:sp>
        <p:nvSpPr>
          <p:cNvPr id="98" name="矩形 97"/>
          <p:cNvSpPr/>
          <p:nvPr/>
        </p:nvSpPr>
        <p:spPr>
          <a:xfrm>
            <a:off x="4549548" y="1990445"/>
            <a:ext cx="812255" cy="912142"/>
          </a:xfrm>
          <a:custGeom>
            <a:avLst/>
            <a:gdLst>
              <a:gd name="connsiteX0" fmla="*/ 0 w 812255"/>
              <a:gd name="connsiteY0" fmla="*/ 0 h 912142"/>
              <a:gd name="connsiteX1" fmla="*/ 389882 w 812255"/>
              <a:gd name="connsiteY1" fmla="*/ 0 h 912142"/>
              <a:gd name="connsiteX2" fmla="*/ 812255 w 812255"/>
              <a:gd name="connsiteY2" fmla="*/ 0 h 912142"/>
              <a:gd name="connsiteX3" fmla="*/ 812255 w 812255"/>
              <a:gd name="connsiteY3" fmla="*/ 428707 h 912142"/>
              <a:gd name="connsiteX4" fmla="*/ 812255 w 812255"/>
              <a:gd name="connsiteY4" fmla="*/ 912142 h 912142"/>
              <a:gd name="connsiteX5" fmla="*/ 389882 w 812255"/>
              <a:gd name="connsiteY5" fmla="*/ 912142 h 912142"/>
              <a:gd name="connsiteX6" fmla="*/ 0 w 812255"/>
              <a:gd name="connsiteY6" fmla="*/ 912142 h 912142"/>
              <a:gd name="connsiteX7" fmla="*/ 0 w 812255"/>
              <a:gd name="connsiteY7" fmla="*/ 456071 h 912142"/>
              <a:gd name="connsiteX8" fmla="*/ 0 w 812255"/>
              <a:gd name="connsiteY8" fmla="*/ 0 h 91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255" h="912142" fill="none" extrusionOk="0">
                <a:moveTo>
                  <a:pt x="0" y="0"/>
                </a:moveTo>
                <a:cubicBezTo>
                  <a:pt x="191252" y="-19020"/>
                  <a:pt x="280928" y="-18215"/>
                  <a:pt x="389882" y="0"/>
                </a:cubicBezTo>
                <a:cubicBezTo>
                  <a:pt x="498836" y="18215"/>
                  <a:pt x="683634" y="-10037"/>
                  <a:pt x="812255" y="0"/>
                </a:cubicBezTo>
                <a:cubicBezTo>
                  <a:pt x="819459" y="178429"/>
                  <a:pt x="800989" y="243942"/>
                  <a:pt x="812255" y="428707"/>
                </a:cubicBezTo>
                <a:cubicBezTo>
                  <a:pt x="823521" y="613472"/>
                  <a:pt x="815516" y="765434"/>
                  <a:pt x="812255" y="912142"/>
                </a:cubicBezTo>
                <a:cubicBezTo>
                  <a:pt x="620894" y="896903"/>
                  <a:pt x="586949" y="911033"/>
                  <a:pt x="389882" y="912142"/>
                </a:cubicBezTo>
                <a:cubicBezTo>
                  <a:pt x="192815" y="913251"/>
                  <a:pt x="86748" y="923467"/>
                  <a:pt x="0" y="912142"/>
                </a:cubicBezTo>
                <a:cubicBezTo>
                  <a:pt x="-18613" y="698852"/>
                  <a:pt x="21588" y="624681"/>
                  <a:pt x="0" y="456071"/>
                </a:cubicBezTo>
                <a:cubicBezTo>
                  <a:pt x="-21588" y="287461"/>
                  <a:pt x="8754" y="107750"/>
                  <a:pt x="0" y="0"/>
                </a:cubicBezTo>
                <a:close/>
              </a:path>
              <a:path w="812255" h="912142" stroke="0" extrusionOk="0">
                <a:moveTo>
                  <a:pt x="0" y="0"/>
                </a:moveTo>
                <a:cubicBezTo>
                  <a:pt x="106243" y="-3121"/>
                  <a:pt x="284105" y="12584"/>
                  <a:pt x="406128" y="0"/>
                </a:cubicBezTo>
                <a:cubicBezTo>
                  <a:pt x="528151" y="-12584"/>
                  <a:pt x="622469" y="-17100"/>
                  <a:pt x="812255" y="0"/>
                </a:cubicBezTo>
                <a:cubicBezTo>
                  <a:pt x="823210" y="130099"/>
                  <a:pt x="797377" y="285849"/>
                  <a:pt x="812255" y="474314"/>
                </a:cubicBezTo>
                <a:cubicBezTo>
                  <a:pt x="827133" y="662779"/>
                  <a:pt x="819048" y="741023"/>
                  <a:pt x="812255" y="912142"/>
                </a:cubicBezTo>
                <a:cubicBezTo>
                  <a:pt x="693012" y="894448"/>
                  <a:pt x="484164" y="904180"/>
                  <a:pt x="398005" y="912142"/>
                </a:cubicBezTo>
                <a:cubicBezTo>
                  <a:pt x="311846" y="920105"/>
                  <a:pt x="150167" y="929051"/>
                  <a:pt x="0" y="912142"/>
                </a:cubicBezTo>
                <a:cubicBezTo>
                  <a:pt x="1742" y="705572"/>
                  <a:pt x="-19427" y="610928"/>
                  <a:pt x="0" y="474314"/>
                </a:cubicBezTo>
                <a:cubicBezTo>
                  <a:pt x="19427" y="337700"/>
                  <a:pt x="5030" y="190413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缺陷修复</a:t>
            </a:r>
          </a:p>
        </p:txBody>
      </p:sp>
      <p:sp>
        <p:nvSpPr>
          <p:cNvPr id="99" name="矩形 98"/>
          <p:cNvSpPr/>
          <p:nvPr/>
        </p:nvSpPr>
        <p:spPr>
          <a:xfrm>
            <a:off x="3396222" y="3173630"/>
            <a:ext cx="3487853" cy="552397"/>
          </a:xfrm>
          <a:prstGeom prst="rect">
            <a:avLst/>
          </a:prstGeom>
          <a:solidFill>
            <a:schemeClr val="tx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Code Agents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801928" y="2255268"/>
            <a:ext cx="1520884" cy="707886"/>
          </a:xfrm>
          <a:custGeom>
            <a:avLst/>
            <a:gdLst>
              <a:gd name="connsiteX0" fmla="*/ 0 w 1520884"/>
              <a:gd name="connsiteY0" fmla="*/ 0 h 707886"/>
              <a:gd name="connsiteX1" fmla="*/ 491752 w 1520884"/>
              <a:gd name="connsiteY1" fmla="*/ 0 h 707886"/>
              <a:gd name="connsiteX2" fmla="*/ 1029132 w 1520884"/>
              <a:gd name="connsiteY2" fmla="*/ 0 h 707886"/>
              <a:gd name="connsiteX3" fmla="*/ 1520884 w 1520884"/>
              <a:gd name="connsiteY3" fmla="*/ 0 h 707886"/>
              <a:gd name="connsiteX4" fmla="*/ 1520884 w 1520884"/>
              <a:gd name="connsiteY4" fmla="*/ 368101 h 707886"/>
              <a:gd name="connsiteX5" fmla="*/ 1520884 w 1520884"/>
              <a:gd name="connsiteY5" fmla="*/ 707886 h 707886"/>
              <a:gd name="connsiteX6" fmla="*/ 1029132 w 1520884"/>
              <a:gd name="connsiteY6" fmla="*/ 707886 h 707886"/>
              <a:gd name="connsiteX7" fmla="*/ 537379 w 1520884"/>
              <a:gd name="connsiteY7" fmla="*/ 707886 h 707886"/>
              <a:gd name="connsiteX8" fmla="*/ 0 w 1520884"/>
              <a:gd name="connsiteY8" fmla="*/ 707886 h 707886"/>
              <a:gd name="connsiteX9" fmla="*/ 0 w 1520884"/>
              <a:gd name="connsiteY9" fmla="*/ 361022 h 707886"/>
              <a:gd name="connsiteX10" fmla="*/ 0 w 1520884"/>
              <a:gd name="connsiteY10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0884" h="707886" fill="none" extrusionOk="0">
                <a:moveTo>
                  <a:pt x="0" y="0"/>
                </a:moveTo>
                <a:cubicBezTo>
                  <a:pt x="154919" y="-17309"/>
                  <a:pt x="289567" y="14934"/>
                  <a:pt x="491752" y="0"/>
                </a:cubicBezTo>
                <a:cubicBezTo>
                  <a:pt x="693937" y="-14934"/>
                  <a:pt x="829727" y="-15725"/>
                  <a:pt x="1029132" y="0"/>
                </a:cubicBezTo>
                <a:cubicBezTo>
                  <a:pt x="1228537" y="15725"/>
                  <a:pt x="1412274" y="-23580"/>
                  <a:pt x="1520884" y="0"/>
                </a:cubicBezTo>
                <a:cubicBezTo>
                  <a:pt x="1525979" y="134016"/>
                  <a:pt x="1508969" y="234693"/>
                  <a:pt x="1520884" y="368101"/>
                </a:cubicBezTo>
                <a:cubicBezTo>
                  <a:pt x="1532799" y="501509"/>
                  <a:pt x="1517194" y="618436"/>
                  <a:pt x="1520884" y="707886"/>
                </a:cubicBezTo>
                <a:cubicBezTo>
                  <a:pt x="1333096" y="716577"/>
                  <a:pt x="1207367" y="718863"/>
                  <a:pt x="1029132" y="707886"/>
                </a:cubicBezTo>
                <a:cubicBezTo>
                  <a:pt x="850897" y="696909"/>
                  <a:pt x="741721" y="683604"/>
                  <a:pt x="537379" y="707886"/>
                </a:cubicBezTo>
                <a:cubicBezTo>
                  <a:pt x="333037" y="732168"/>
                  <a:pt x="267167" y="691951"/>
                  <a:pt x="0" y="707886"/>
                </a:cubicBezTo>
                <a:cubicBezTo>
                  <a:pt x="-11523" y="592877"/>
                  <a:pt x="3617" y="475215"/>
                  <a:pt x="0" y="361022"/>
                </a:cubicBezTo>
                <a:cubicBezTo>
                  <a:pt x="-3617" y="246829"/>
                  <a:pt x="-16216" y="171647"/>
                  <a:pt x="0" y="0"/>
                </a:cubicBezTo>
                <a:close/>
              </a:path>
              <a:path w="1520884" h="707886" stroke="0" extrusionOk="0">
                <a:moveTo>
                  <a:pt x="0" y="0"/>
                </a:moveTo>
                <a:cubicBezTo>
                  <a:pt x="160465" y="1388"/>
                  <a:pt x="355247" y="-17159"/>
                  <a:pt x="506961" y="0"/>
                </a:cubicBezTo>
                <a:cubicBezTo>
                  <a:pt x="658675" y="17159"/>
                  <a:pt x="804743" y="-5111"/>
                  <a:pt x="998714" y="0"/>
                </a:cubicBezTo>
                <a:cubicBezTo>
                  <a:pt x="1192685" y="5111"/>
                  <a:pt x="1313450" y="-13887"/>
                  <a:pt x="1520884" y="0"/>
                </a:cubicBezTo>
                <a:cubicBezTo>
                  <a:pt x="1521421" y="174501"/>
                  <a:pt x="1530617" y="181207"/>
                  <a:pt x="1520884" y="361022"/>
                </a:cubicBezTo>
                <a:cubicBezTo>
                  <a:pt x="1511151" y="540837"/>
                  <a:pt x="1516390" y="556653"/>
                  <a:pt x="1520884" y="707886"/>
                </a:cubicBezTo>
                <a:cubicBezTo>
                  <a:pt x="1350598" y="690943"/>
                  <a:pt x="1240241" y="689600"/>
                  <a:pt x="1029132" y="707886"/>
                </a:cubicBezTo>
                <a:cubicBezTo>
                  <a:pt x="818023" y="726172"/>
                  <a:pt x="671620" y="710352"/>
                  <a:pt x="552588" y="707886"/>
                </a:cubicBezTo>
                <a:cubicBezTo>
                  <a:pt x="433556" y="705420"/>
                  <a:pt x="143352" y="724806"/>
                  <a:pt x="0" y="707886"/>
                </a:cubicBezTo>
                <a:cubicBezTo>
                  <a:pt x="-17165" y="573679"/>
                  <a:pt x="4880" y="524757"/>
                  <a:pt x="0" y="346864"/>
                </a:cubicBezTo>
                <a:cubicBezTo>
                  <a:pt x="-4880" y="168971"/>
                  <a:pt x="5695" y="89570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自我了解</a:t>
            </a:r>
          </a:p>
        </p:txBody>
      </p:sp>
      <p:sp>
        <p:nvSpPr>
          <p:cNvPr id="102" name="矩形 101"/>
          <p:cNvSpPr/>
          <p:nvPr/>
        </p:nvSpPr>
        <p:spPr>
          <a:xfrm>
            <a:off x="7796323" y="3136016"/>
            <a:ext cx="1520884" cy="707886"/>
          </a:xfrm>
          <a:custGeom>
            <a:avLst/>
            <a:gdLst>
              <a:gd name="connsiteX0" fmla="*/ 0 w 1520884"/>
              <a:gd name="connsiteY0" fmla="*/ 0 h 707886"/>
              <a:gd name="connsiteX1" fmla="*/ 491752 w 1520884"/>
              <a:gd name="connsiteY1" fmla="*/ 0 h 707886"/>
              <a:gd name="connsiteX2" fmla="*/ 1029132 w 1520884"/>
              <a:gd name="connsiteY2" fmla="*/ 0 h 707886"/>
              <a:gd name="connsiteX3" fmla="*/ 1520884 w 1520884"/>
              <a:gd name="connsiteY3" fmla="*/ 0 h 707886"/>
              <a:gd name="connsiteX4" fmla="*/ 1520884 w 1520884"/>
              <a:gd name="connsiteY4" fmla="*/ 368101 h 707886"/>
              <a:gd name="connsiteX5" fmla="*/ 1520884 w 1520884"/>
              <a:gd name="connsiteY5" fmla="*/ 707886 h 707886"/>
              <a:gd name="connsiteX6" fmla="*/ 1029132 w 1520884"/>
              <a:gd name="connsiteY6" fmla="*/ 707886 h 707886"/>
              <a:gd name="connsiteX7" fmla="*/ 537379 w 1520884"/>
              <a:gd name="connsiteY7" fmla="*/ 707886 h 707886"/>
              <a:gd name="connsiteX8" fmla="*/ 0 w 1520884"/>
              <a:gd name="connsiteY8" fmla="*/ 707886 h 707886"/>
              <a:gd name="connsiteX9" fmla="*/ 0 w 1520884"/>
              <a:gd name="connsiteY9" fmla="*/ 361022 h 707886"/>
              <a:gd name="connsiteX10" fmla="*/ 0 w 1520884"/>
              <a:gd name="connsiteY10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0884" h="707886" fill="none" extrusionOk="0">
                <a:moveTo>
                  <a:pt x="0" y="0"/>
                </a:moveTo>
                <a:cubicBezTo>
                  <a:pt x="154919" y="-17309"/>
                  <a:pt x="289567" y="14934"/>
                  <a:pt x="491752" y="0"/>
                </a:cubicBezTo>
                <a:cubicBezTo>
                  <a:pt x="693937" y="-14934"/>
                  <a:pt x="829727" y="-15725"/>
                  <a:pt x="1029132" y="0"/>
                </a:cubicBezTo>
                <a:cubicBezTo>
                  <a:pt x="1228537" y="15725"/>
                  <a:pt x="1412274" y="-23580"/>
                  <a:pt x="1520884" y="0"/>
                </a:cubicBezTo>
                <a:cubicBezTo>
                  <a:pt x="1525979" y="134016"/>
                  <a:pt x="1508969" y="234693"/>
                  <a:pt x="1520884" y="368101"/>
                </a:cubicBezTo>
                <a:cubicBezTo>
                  <a:pt x="1532799" y="501509"/>
                  <a:pt x="1517194" y="618436"/>
                  <a:pt x="1520884" y="707886"/>
                </a:cubicBezTo>
                <a:cubicBezTo>
                  <a:pt x="1333096" y="716577"/>
                  <a:pt x="1207367" y="718863"/>
                  <a:pt x="1029132" y="707886"/>
                </a:cubicBezTo>
                <a:cubicBezTo>
                  <a:pt x="850897" y="696909"/>
                  <a:pt x="741721" y="683604"/>
                  <a:pt x="537379" y="707886"/>
                </a:cubicBezTo>
                <a:cubicBezTo>
                  <a:pt x="333037" y="732168"/>
                  <a:pt x="267167" y="691951"/>
                  <a:pt x="0" y="707886"/>
                </a:cubicBezTo>
                <a:cubicBezTo>
                  <a:pt x="-11523" y="592877"/>
                  <a:pt x="3617" y="475215"/>
                  <a:pt x="0" y="361022"/>
                </a:cubicBezTo>
                <a:cubicBezTo>
                  <a:pt x="-3617" y="246829"/>
                  <a:pt x="-16216" y="171647"/>
                  <a:pt x="0" y="0"/>
                </a:cubicBezTo>
                <a:close/>
              </a:path>
              <a:path w="1520884" h="707886" stroke="0" extrusionOk="0">
                <a:moveTo>
                  <a:pt x="0" y="0"/>
                </a:moveTo>
                <a:cubicBezTo>
                  <a:pt x="160465" y="1388"/>
                  <a:pt x="355247" y="-17159"/>
                  <a:pt x="506961" y="0"/>
                </a:cubicBezTo>
                <a:cubicBezTo>
                  <a:pt x="658675" y="17159"/>
                  <a:pt x="804743" y="-5111"/>
                  <a:pt x="998714" y="0"/>
                </a:cubicBezTo>
                <a:cubicBezTo>
                  <a:pt x="1192685" y="5111"/>
                  <a:pt x="1313450" y="-13887"/>
                  <a:pt x="1520884" y="0"/>
                </a:cubicBezTo>
                <a:cubicBezTo>
                  <a:pt x="1521421" y="174501"/>
                  <a:pt x="1530617" y="181207"/>
                  <a:pt x="1520884" y="361022"/>
                </a:cubicBezTo>
                <a:cubicBezTo>
                  <a:pt x="1511151" y="540837"/>
                  <a:pt x="1516390" y="556653"/>
                  <a:pt x="1520884" y="707886"/>
                </a:cubicBezTo>
                <a:cubicBezTo>
                  <a:pt x="1350598" y="690943"/>
                  <a:pt x="1240241" y="689600"/>
                  <a:pt x="1029132" y="707886"/>
                </a:cubicBezTo>
                <a:cubicBezTo>
                  <a:pt x="818023" y="726172"/>
                  <a:pt x="671620" y="710352"/>
                  <a:pt x="552588" y="707886"/>
                </a:cubicBezTo>
                <a:cubicBezTo>
                  <a:pt x="433556" y="705420"/>
                  <a:pt x="143352" y="724806"/>
                  <a:pt x="0" y="707886"/>
                </a:cubicBezTo>
                <a:cubicBezTo>
                  <a:pt x="-17165" y="573679"/>
                  <a:pt x="4880" y="524757"/>
                  <a:pt x="0" y="346864"/>
                </a:cubicBezTo>
                <a:cubicBezTo>
                  <a:pt x="-4880" y="168971"/>
                  <a:pt x="5695" y="89570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提升指南</a:t>
            </a:r>
          </a:p>
        </p:txBody>
      </p:sp>
      <p:sp>
        <p:nvSpPr>
          <p:cNvPr id="108" name="矩形 107"/>
          <p:cNvSpPr/>
          <p:nvPr/>
        </p:nvSpPr>
        <p:spPr>
          <a:xfrm>
            <a:off x="4472695" y="4014382"/>
            <a:ext cx="1390812" cy="1405287"/>
          </a:xfrm>
          <a:prstGeom prst="rect">
            <a:avLst/>
          </a:prstGeom>
          <a:solidFill>
            <a:schemeClr val="tx1">
              <a:lumMod val="20000"/>
              <a:lumOff val="80000"/>
              <a:alpha val="54000"/>
            </a:schemeClr>
          </a:solidFill>
          <a:ln w="19050">
            <a:solidFill>
              <a:srgbClr val="0179C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超维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需求预测</a:t>
            </a:r>
            <a:endParaRPr kumimoji="0" lang="zh-CN" altLang="en-US" sz="15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71230" y="5870349"/>
            <a:ext cx="1778498" cy="522530"/>
          </a:xfrm>
          <a:custGeom>
            <a:avLst/>
            <a:gdLst>
              <a:gd name="connsiteX0" fmla="*/ 0 w 1778498"/>
              <a:gd name="connsiteY0" fmla="*/ 0 h 522530"/>
              <a:gd name="connsiteX1" fmla="*/ 557263 w 1778498"/>
              <a:gd name="connsiteY1" fmla="*/ 0 h 522530"/>
              <a:gd name="connsiteX2" fmla="*/ 1150095 w 1778498"/>
              <a:gd name="connsiteY2" fmla="*/ 0 h 522530"/>
              <a:gd name="connsiteX3" fmla="*/ 1778498 w 1778498"/>
              <a:gd name="connsiteY3" fmla="*/ 0 h 522530"/>
              <a:gd name="connsiteX4" fmla="*/ 1778498 w 1778498"/>
              <a:gd name="connsiteY4" fmla="*/ 522530 h 522530"/>
              <a:gd name="connsiteX5" fmla="*/ 1150095 w 1778498"/>
              <a:gd name="connsiteY5" fmla="*/ 522530 h 522530"/>
              <a:gd name="connsiteX6" fmla="*/ 557263 w 1778498"/>
              <a:gd name="connsiteY6" fmla="*/ 522530 h 522530"/>
              <a:gd name="connsiteX7" fmla="*/ 0 w 1778498"/>
              <a:gd name="connsiteY7" fmla="*/ 522530 h 522530"/>
              <a:gd name="connsiteX8" fmla="*/ 0 w 1778498"/>
              <a:gd name="connsiteY8" fmla="*/ 0 h 5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498" h="522530" fill="none" extrusionOk="0">
                <a:moveTo>
                  <a:pt x="0" y="0"/>
                </a:moveTo>
                <a:cubicBezTo>
                  <a:pt x="255023" y="-3868"/>
                  <a:pt x="444054" y="11256"/>
                  <a:pt x="557263" y="0"/>
                </a:cubicBezTo>
                <a:cubicBezTo>
                  <a:pt x="670472" y="-11256"/>
                  <a:pt x="885593" y="28735"/>
                  <a:pt x="1150095" y="0"/>
                </a:cubicBezTo>
                <a:cubicBezTo>
                  <a:pt x="1414597" y="-28735"/>
                  <a:pt x="1578400" y="-28951"/>
                  <a:pt x="1778498" y="0"/>
                </a:cubicBezTo>
                <a:cubicBezTo>
                  <a:pt x="1763250" y="188481"/>
                  <a:pt x="1774763" y="361470"/>
                  <a:pt x="1778498" y="522530"/>
                </a:cubicBezTo>
                <a:cubicBezTo>
                  <a:pt x="1621908" y="526751"/>
                  <a:pt x="1388248" y="542136"/>
                  <a:pt x="1150095" y="522530"/>
                </a:cubicBezTo>
                <a:cubicBezTo>
                  <a:pt x="911942" y="502924"/>
                  <a:pt x="751366" y="497407"/>
                  <a:pt x="557263" y="522530"/>
                </a:cubicBezTo>
                <a:cubicBezTo>
                  <a:pt x="363160" y="547653"/>
                  <a:pt x="211340" y="501330"/>
                  <a:pt x="0" y="522530"/>
                </a:cubicBezTo>
                <a:cubicBezTo>
                  <a:pt x="14690" y="315307"/>
                  <a:pt x="-18393" y="206537"/>
                  <a:pt x="0" y="0"/>
                </a:cubicBezTo>
                <a:close/>
              </a:path>
              <a:path w="1778498" h="522530" stroke="0" extrusionOk="0">
                <a:moveTo>
                  <a:pt x="0" y="0"/>
                </a:moveTo>
                <a:cubicBezTo>
                  <a:pt x="208770" y="-5804"/>
                  <a:pt x="397351" y="1908"/>
                  <a:pt x="592833" y="0"/>
                </a:cubicBezTo>
                <a:cubicBezTo>
                  <a:pt x="788315" y="-1908"/>
                  <a:pt x="966019" y="-12656"/>
                  <a:pt x="1167880" y="0"/>
                </a:cubicBezTo>
                <a:cubicBezTo>
                  <a:pt x="1369741" y="12656"/>
                  <a:pt x="1529494" y="-998"/>
                  <a:pt x="1778498" y="0"/>
                </a:cubicBezTo>
                <a:cubicBezTo>
                  <a:pt x="1771859" y="239465"/>
                  <a:pt x="1775113" y="262321"/>
                  <a:pt x="1778498" y="522530"/>
                </a:cubicBezTo>
                <a:cubicBezTo>
                  <a:pt x="1506073" y="540223"/>
                  <a:pt x="1387861" y="547658"/>
                  <a:pt x="1167880" y="522530"/>
                </a:cubicBezTo>
                <a:cubicBezTo>
                  <a:pt x="947899" y="497402"/>
                  <a:pt x="718449" y="510359"/>
                  <a:pt x="557263" y="522530"/>
                </a:cubicBezTo>
                <a:cubicBezTo>
                  <a:pt x="396077" y="534701"/>
                  <a:pt x="249135" y="541841"/>
                  <a:pt x="0" y="522530"/>
                </a:cubicBezTo>
                <a:cubicBezTo>
                  <a:pt x="14947" y="274132"/>
                  <a:pt x="-20417" y="250041"/>
                  <a:pt x="0" y="0"/>
                </a:cubicBezTo>
                <a:close/>
              </a:path>
            </a:pathLst>
          </a:custGeom>
          <a:solidFill>
            <a:srgbClr val="CCFFCC"/>
          </a:solidFill>
          <a:ln>
            <a:noFill/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超维上下文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Compressed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4422" y="5860085"/>
            <a:ext cx="1681387" cy="522530"/>
          </a:xfrm>
          <a:custGeom>
            <a:avLst/>
            <a:gdLst>
              <a:gd name="connsiteX0" fmla="*/ 0 w 1681387"/>
              <a:gd name="connsiteY0" fmla="*/ 0 h 522530"/>
              <a:gd name="connsiteX1" fmla="*/ 526835 w 1681387"/>
              <a:gd name="connsiteY1" fmla="*/ 0 h 522530"/>
              <a:gd name="connsiteX2" fmla="*/ 1120925 w 1681387"/>
              <a:gd name="connsiteY2" fmla="*/ 0 h 522530"/>
              <a:gd name="connsiteX3" fmla="*/ 1681387 w 1681387"/>
              <a:gd name="connsiteY3" fmla="*/ 0 h 522530"/>
              <a:gd name="connsiteX4" fmla="*/ 1681387 w 1681387"/>
              <a:gd name="connsiteY4" fmla="*/ 522530 h 522530"/>
              <a:gd name="connsiteX5" fmla="*/ 1120925 w 1681387"/>
              <a:gd name="connsiteY5" fmla="*/ 522530 h 522530"/>
              <a:gd name="connsiteX6" fmla="*/ 526835 w 1681387"/>
              <a:gd name="connsiteY6" fmla="*/ 522530 h 522530"/>
              <a:gd name="connsiteX7" fmla="*/ 0 w 1681387"/>
              <a:gd name="connsiteY7" fmla="*/ 522530 h 522530"/>
              <a:gd name="connsiteX8" fmla="*/ 0 w 1681387"/>
              <a:gd name="connsiteY8" fmla="*/ 0 h 5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1387" h="522530" fill="none" extrusionOk="0">
                <a:moveTo>
                  <a:pt x="0" y="0"/>
                </a:moveTo>
                <a:cubicBezTo>
                  <a:pt x="155503" y="-4879"/>
                  <a:pt x="282606" y="-10408"/>
                  <a:pt x="526835" y="0"/>
                </a:cubicBezTo>
                <a:cubicBezTo>
                  <a:pt x="771064" y="10408"/>
                  <a:pt x="926293" y="21152"/>
                  <a:pt x="1120925" y="0"/>
                </a:cubicBezTo>
                <a:cubicBezTo>
                  <a:pt x="1315557" y="-21152"/>
                  <a:pt x="1516476" y="18871"/>
                  <a:pt x="1681387" y="0"/>
                </a:cubicBezTo>
                <a:cubicBezTo>
                  <a:pt x="1689471" y="117734"/>
                  <a:pt x="1690499" y="356127"/>
                  <a:pt x="1681387" y="522530"/>
                </a:cubicBezTo>
                <a:cubicBezTo>
                  <a:pt x="1507624" y="541399"/>
                  <a:pt x="1257966" y="548432"/>
                  <a:pt x="1120925" y="522530"/>
                </a:cubicBezTo>
                <a:cubicBezTo>
                  <a:pt x="983884" y="496628"/>
                  <a:pt x="661226" y="526528"/>
                  <a:pt x="526835" y="522530"/>
                </a:cubicBezTo>
                <a:cubicBezTo>
                  <a:pt x="392444" y="518533"/>
                  <a:pt x="117438" y="498398"/>
                  <a:pt x="0" y="522530"/>
                </a:cubicBezTo>
                <a:cubicBezTo>
                  <a:pt x="1345" y="275848"/>
                  <a:pt x="16635" y="124999"/>
                  <a:pt x="0" y="0"/>
                </a:cubicBezTo>
                <a:close/>
              </a:path>
              <a:path w="1681387" h="522530" stroke="0" extrusionOk="0">
                <a:moveTo>
                  <a:pt x="0" y="0"/>
                </a:moveTo>
                <a:cubicBezTo>
                  <a:pt x="118871" y="-2407"/>
                  <a:pt x="435619" y="4812"/>
                  <a:pt x="560462" y="0"/>
                </a:cubicBezTo>
                <a:cubicBezTo>
                  <a:pt x="685305" y="-4812"/>
                  <a:pt x="874100" y="16251"/>
                  <a:pt x="1137739" y="0"/>
                </a:cubicBezTo>
                <a:cubicBezTo>
                  <a:pt x="1401378" y="-16251"/>
                  <a:pt x="1537742" y="-3358"/>
                  <a:pt x="1681387" y="0"/>
                </a:cubicBezTo>
                <a:cubicBezTo>
                  <a:pt x="1656705" y="199320"/>
                  <a:pt x="1657247" y="292414"/>
                  <a:pt x="1681387" y="522530"/>
                </a:cubicBezTo>
                <a:cubicBezTo>
                  <a:pt x="1482937" y="508653"/>
                  <a:pt x="1287864" y="529278"/>
                  <a:pt x="1137739" y="522530"/>
                </a:cubicBezTo>
                <a:cubicBezTo>
                  <a:pt x="987614" y="515782"/>
                  <a:pt x="793835" y="501642"/>
                  <a:pt x="577276" y="522530"/>
                </a:cubicBezTo>
                <a:cubicBezTo>
                  <a:pt x="360717" y="543418"/>
                  <a:pt x="192268" y="539595"/>
                  <a:pt x="0" y="522530"/>
                </a:cubicBezTo>
                <a:cubicBezTo>
                  <a:pt x="18867" y="275154"/>
                  <a:pt x="-22677" y="133274"/>
                  <a:pt x="0" y="0"/>
                </a:cubicBezTo>
                <a:close/>
              </a:path>
            </a:pathLst>
          </a:custGeom>
          <a:solidFill>
            <a:srgbClr val="CCFFCC"/>
          </a:solidFill>
          <a:ln>
            <a:noFill/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函数级</a:t>
            </a:r>
            <a:endParaRPr lang="en-US" altLang="zh-CN" sz="16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行为</a:t>
            </a:r>
            <a:r>
              <a:rPr lang="en-US" altLang="zh-CN" sz="16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位置预测</a:t>
            </a:r>
          </a:p>
        </p:txBody>
      </p:sp>
      <p:sp>
        <p:nvSpPr>
          <p:cNvPr id="20" name="矩形 19"/>
          <p:cNvSpPr/>
          <p:nvPr/>
        </p:nvSpPr>
        <p:spPr>
          <a:xfrm>
            <a:off x="6845252" y="5860085"/>
            <a:ext cx="1114396" cy="517655"/>
          </a:xfrm>
          <a:custGeom>
            <a:avLst/>
            <a:gdLst>
              <a:gd name="connsiteX0" fmla="*/ 0 w 1114396"/>
              <a:gd name="connsiteY0" fmla="*/ 0 h 517655"/>
              <a:gd name="connsiteX1" fmla="*/ 534910 w 1114396"/>
              <a:gd name="connsiteY1" fmla="*/ 0 h 517655"/>
              <a:gd name="connsiteX2" fmla="*/ 1114396 w 1114396"/>
              <a:gd name="connsiteY2" fmla="*/ 0 h 517655"/>
              <a:gd name="connsiteX3" fmla="*/ 1114396 w 1114396"/>
              <a:gd name="connsiteY3" fmla="*/ 517655 h 517655"/>
              <a:gd name="connsiteX4" fmla="*/ 557198 w 1114396"/>
              <a:gd name="connsiteY4" fmla="*/ 517655 h 517655"/>
              <a:gd name="connsiteX5" fmla="*/ 0 w 1114396"/>
              <a:gd name="connsiteY5" fmla="*/ 517655 h 517655"/>
              <a:gd name="connsiteX6" fmla="*/ 0 w 1114396"/>
              <a:gd name="connsiteY6" fmla="*/ 0 h 51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396" h="517655" fill="none" extrusionOk="0">
                <a:moveTo>
                  <a:pt x="0" y="0"/>
                </a:moveTo>
                <a:cubicBezTo>
                  <a:pt x="167094" y="25175"/>
                  <a:pt x="369000" y="18273"/>
                  <a:pt x="534910" y="0"/>
                </a:cubicBezTo>
                <a:cubicBezTo>
                  <a:pt x="700820" y="-18273"/>
                  <a:pt x="994052" y="-25054"/>
                  <a:pt x="1114396" y="0"/>
                </a:cubicBezTo>
                <a:cubicBezTo>
                  <a:pt x="1113428" y="144337"/>
                  <a:pt x="1114400" y="286828"/>
                  <a:pt x="1114396" y="517655"/>
                </a:cubicBezTo>
                <a:cubicBezTo>
                  <a:pt x="940296" y="491115"/>
                  <a:pt x="798239" y="538329"/>
                  <a:pt x="557198" y="517655"/>
                </a:cubicBezTo>
                <a:cubicBezTo>
                  <a:pt x="316157" y="496981"/>
                  <a:pt x="171305" y="508335"/>
                  <a:pt x="0" y="517655"/>
                </a:cubicBezTo>
                <a:cubicBezTo>
                  <a:pt x="-5355" y="395793"/>
                  <a:pt x="21096" y="150992"/>
                  <a:pt x="0" y="0"/>
                </a:cubicBezTo>
                <a:close/>
              </a:path>
              <a:path w="1114396" h="517655" stroke="0" extrusionOk="0">
                <a:moveTo>
                  <a:pt x="0" y="0"/>
                </a:moveTo>
                <a:cubicBezTo>
                  <a:pt x="169919" y="17167"/>
                  <a:pt x="385939" y="-18783"/>
                  <a:pt x="568342" y="0"/>
                </a:cubicBezTo>
                <a:cubicBezTo>
                  <a:pt x="750745" y="18783"/>
                  <a:pt x="952740" y="-12300"/>
                  <a:pt x="1114396" y="0"/>
                </a:cubicBezTo>
                <a:cubicBezTo>
                  <a:pt x="1106163" y="258294"/>
                  <a:pt x="1113642" y="347939"/>
                  <a:pt x="1114396" y="517655"/>
                </a:cubicBezTo>
                <a:cubicBezTo>
                  <a:pt x="883264" y="531604"/>
                  <a:pt x="732671" y="508026"/>
                  <a:pt x="534910" y="517655"/>
                </a:cubicBezTo>
                <a:cubicBezTo>
                  <a:pt x="337149" y="527284"/>
                  <a:pt x="159361" y="497851"/>
                  <a:pt x="0" y="517655"/>
                </a:cubicBezTo>
                <a:cubicBezTo>
                  <a:pt x="21632" y="267257"/>
                  <a:pt x="25667" y="232187"/>
                  <a:pt x="0" y="0"/>
                </a:cubicBezTo>
                <a:close/>
              </a:path>
            </a:pathLst>
          </a:custGeom>
          <a:solidFill>
            <a:srgbClr val="CCFFCC"/>
          </a:solidFill>
          <a:ln>
            <a:noFill/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开发者</a:t>
            </a:r>
            <a:endParaRPr lang="en-US" altLang="zh-CN" sz="1600" kern="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画像</a:t>
            </a:r>
          </a:p>
        </p:txBody>
      </p:sp>
      <p:sp>
        <p:nvSpPr>
          <p:cNvPr id="21" name="箭头: 下 20"/>
          <p:cNvSpPr/>
          <p:nvPr/>
        </p:nvSpPr>
        <p:spPr>
          <a:xfrm rot="10800000">
            <a:off x="5434653" y="5494430"/>
            <a:ext cx="989557" cy="236643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2" name="箭头: 下 21"/>
          <p:cNvSpPr/>
          <p:nvPr/>
        </p:nvSpPr>
        <p:spPr>
          <a:xfrm rot="10800000">
            <a:off x="3465700" y="5502209"/>
            <a:ext cx="989557" cy="236643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28494" y="3990153"/>
            <a:ext cx="870265" cy="1405287"/>
          </a:xfrm>
          <a:prstGeom prst="rect">
            <a:avLst/>
          </a:prstGeom>
          <a:solidFill>
            <a:schemeClr val="tx2">
              <a:lumMod val="20000"/>
              <a:lumOff val="80000"/>
              <a:alpha val="54000"/>
            </a:schemeClr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用户</a:t>
            </a: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指令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36850" y="4004833"/>
            <a:ext cx="1289960" cy="1405287"/>
          </a:xfrm>
          <a:prstGeom prst="rect">
            <a:avLst/>
          </a:prstGeom>
          <a:solidFill>
            <a:schemeClr val="tx2">
              <a:lumMod val="20000"/>
              <a:lumOff val="80000"/>
              <a:alpha val="54000"/>
            </a:schemeClr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代码片段</a:t>
            </a:r>
            <a:endParaRPr lang="en-US" altLang="zh-CN" sz="16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上下文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00" y="4533023"/>
            <a:ext cx="333135" cy="32634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433" y="4526228"/>
            <a:ext cx="333135" cy="333135"/>
          </a:xfrm>
          <a:prstGeom prst="rect">
            <a:avLst/>
          </a:prstGeom>
        </p:spPr>
      </p:pic>
      <p:sp>
        <p:nvSpPr>
          <p:cNvPr id="51" name="等腰三角形 50"/>
          <p:cNvSpPr/>
          <p:nvPr/>
        </p:nvSpPr>
        <p:spPr>
          <a:xfrm rot="10800000">
            <a:off x="2457926" y="2867846"/>
            <a:ext cx="4949088" cy="310412"/>
          </a:xfrm>
          <a:prstGeom prst="triangle">
            <a:avLst>
              <a:gd name="adj" fmla="val 488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>
            <a:off x="2571705" y="3714481"/>
            <a:ext cx="4949088" cy="305031"/>
          </a:xfrm>
          <a:prstGeom prst="triangle">
            <a:avLst>
              <a:gd name="adj" fmla="val 488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2054" name="Picture 6" descr="LLM Chatbo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417" y="3058126"/>
            <a:ext cx="763020" cy="7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矩形 63"/>
          <p:cNvSpPr/>
          <p:nvPr/>
        </p:nvSpPr>
        <p:spPr>
          <a:xfrm>
            <a:off x="8128822" y="4766023"/>
            <a:ext cx="1188385" cy="479433"/>
          </a:xfrm>
          <a:prstGeom prst="rect">
            <a:avLst/>
          </a:prstGeom>
          <a:solidFill>
            <a:schemeClr val="tx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LLM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69" name="Picture 6" descr="LLM Chatbo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945" y="4707475"/>
            <a:ext cx="596531" cy="59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组合 69"/>
          <p:cNvGrpSpPr/>
          <p:nvPr/>
        </p:nvGrpSpPr>
        <p:grpSpPr>
          <a:xfrm>
            <a:off x="4885922" y="4091309"/>
            <a:ext cx="519323" cy="611550"/>
            <a:chOff x="2693224" y="4044324"/>
            <a:chExt cx="890184" cy="1093394"/>
          </a:xfrm>
          <a:solidFill>
            <a:srgbClr val="00B050"/>
          </a:solidFill>
        </p:grpSpPr>
        <p:sp>
          <p:nvSpPr>
            <p:cNvPr id="72" name="任意多边形: 形状 71"/>
            <p:cNvSpPr/>
            <p:nvPr/>
          </p:nvSpPr>
          <p:spPr>
            <a:xfrm>
              <a:off x="2748150" y="4302462"/>
              <a:ext cx="835258" cy="835256"/>
            </a:xfrm>
            <a:custGeom>
              <a:avLst/>
              <a:gdLst>
                <a:gd name="T0" fmla="*/ 6200 w 12400"/>
                <a:gd name="T1" fmla="*/ 2400 h 12400"/>
                <a:gd name="T2" fmla="*/ 3800 w 12400"/>
                <a:gd name="T3" fmla="*/ 4800 h 12400"/>
                <a:gd name="T4" fmla="*/ 6200 w 12400"/>
                <a:gd name="T5" fmla="*/ 7200 h 12400"/>
                <a:gd name="T6" fmla="*/ 8600 w 12400"/>
                <a:gd name="T7" fmla="*/ 4800 h 12400"/>
                <a:gd name="T8" fmla="*/ 6200 w 12400"/>
                <a:gd name="T9" fmla="*/ 2400 h 12400"/>
                <a:gd name="T10" fmla="*/ 6200 w 12400"/>
                <a:gd name="T11" fmla="*/ 6000 h 12400"/>
                <a:gd name="T12" fmla="*/ 5000 w 12400"/>
                <a:gd name="T13" fmla="*/ 4800 h 12400"/>
                <a:gd name="T14" fmla="*/ 6200 w 12400"/>
                <a:gd name="T15" fmla="*/ 3600 h 12400"/>
                <a:gd name="T16" fmla="*/ 7400 w 12400"/>
                <a:gd name="T17" fmla="*/ 4800 h 12400"/>
                <a:gd name="T18" fmla="*/ 6200 w 12400"/>
                <a:gd name="T19" fmla="*/ 6000 h 12400"/>
                <a:gd name="T20" fmla="*/ 6200 w 12400"/>
                <a:gd name="T21" fmla="*/ 0 h 12400"/>
                <a:gd name="T22" fmla="*/ 0 w 12400"/>
                <a:gd name="T23" fmla="*/ 6200 h 12400"/>
                <a:gd name="T24" fmla="*/ 6200 w 12400"/>
                <a:gd name="T25" fmla="*/ 12400 h 12400"/>
                <a:gd name="T26" fmla="*/ 12400 w 12400"/>
                <a:gd name="T27" fmla="*/ 6200 h 12400"/>
                <a:gd name="T28" fmla="*/ 6200 w 12400"/>
                <a:gd name="T29" fmla="*/ 0 h 12400"/>
                <a:gd name="T30" fmla="*/ 6200 w 12400"/>
                <a:gd name="T31" fmla="*/ 11200 h 12400"/>
                <a:gd name="T32" fmla="*/ 2948 w 12400"/>
                <a:gd name="T33" fmla="*/ 9990 h 12400"/>
                <a:gd name="T34" fmla="*/ 4688 w 12400"/>
                <a:gd name="T35" fmla="*/ 9003 h 12400"/>
                <a:gd name="T36" fmla="*/ 6200 w 12400"/>
                <a:gd name="T37" fmla="*/ 9243 h 12400"/>
                <a:gd name="T38" fmla="*/ 7713 w 12400"/>
                <a:gd name="T39" fmla="*/ 9003 h 12400"/>
                <a:gd name="T40" fmla="*/ 9453 w 12400"/>
                <a:gd name="T41" fmla="*/ 9990 h 12400"/>
                <a:gd name="T42" fmla="*/ 6200 w 12400"/>
                <a:gd name="T43" fmla="*/ 11200 h 12400"/>
                <a:gd name="T44" fmla="*/ 10268 w 12400"/>
                <a:gd name="T45" fmla="*/ 9098 h 12400"/>
                <a:gd name="T46" fmla="*/ 7640 w 12400"/>
                <a:gd name="T47" fmla="*/ 7800 h 12400"/>
                <a:gd name="T48" fmla="*/ 6200 w 12400"/>
                <a:gd name="T49" fmla="*/ 8040 h 12400"/>
                <a:gd name="T50" fmla="*/ 4760 w 12400"/>
                <a:gd name="T51" fmla="*/ 7800 h 12400"/>
                <a:gd name="T52" fmla="*/ 2133 w 12400"/>
                <a:gd name="T53" fmla="*/ 9098 h 12400"/>
                <a:gd name="T54" fmla="*/ 1200 w 12400"/>
                <a:gd name="T55" fmla="*/ 6200 h 12400"/>
                <a:gd name="T56" fmla="*/ 6200 w 12400"/>
                <a:gd name="T57" fmla="*/ 1200 h 12400"/>
                <a:gd name="T58" fmla="*/ 11200 w 12400"/>
                <a:gd name="T59" fmla="*/ 6200 h 12400"/>
                <a:gd name="T60" fmla="*/ 10268 w 12400"/>
                <a:gd name="T61" fmla="*/ 9098 h 1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00" h="12400">
                  <a:moveTo>
                    <a:pt x="6200" y="2400"/>
                  </a:moveTo>
                  <a:cubicBezTo>
                    <a:pt x="4875" y="2400"/>
                    <a:pt x="3800" y="3475"/>
                    <a:pt x="3800" y="4800"/>
                  </a:cubicBezTo>
                  <a:cubicBezTo>
                    <a:pt x="3800" y="6125"/>
                    <a:pt x="4875" y="7200"/>
                    <a:pt x="6200" y="7200"/>
                  </a:cubicBezTo>
                  <a:cubicBezTo>
                    <a:pt x="7525" y="7200"/>
                    <a:pt x="8600" y="6125"/>
                    <a:pt x="8600" y="4800"/>
                  </a:cubicBezTo>
                  <a:cubicBezTo>
                    <a:pt x="8600" y="3475"/>
                    <a:pt x="7525" y="2400"/>
                    <a:pt x="6200" y="2400"/>
                  </a:cubicBezTo>
                  <a:close/>
                  <a:moveTo>
                    <a:pt x="6200" y="6000"/>
                  </a:moveTo>
                  <a:cubicBezTo>
                    <a:pt x="5538" y="6000"/>
                    <a:pt x="5000" y="5463"/>
                    <a:pt x="5000" y="4800"/>
                  </a:cubicBezTo>
                  <a:cubicBezTo>
                    <a:pt x="5000" y="4138"/>
                    <a:pt x="5538" y="3600"/>
                    <a:pt x="6200" y="3600"/>
                  </a:cubicBezTo>
                  <a:cubicBezTo>
                    <a:pt x="6863" y="3600"/>
                    <a:pt x="7400" y="4138"/>
                    <a:pt x="7400" y="4800"/>
                  </a:cubicBezTo>
                  <a:cubicBezTo>
                    <a:pt x="7400" y="5463"/>
                    <a:pt x="6863" y="6000"/>
                    <a:pt x="6200" y="6000"/>
                  </a:cubicBezTo>
                  <a:close/>
                  <a:moveTo>
                    <a:pt x="6200" y="0"/>
                  </a:moveTo>
                  <a:cubicBezTo>
                    <a:pt x="2775" y="0"/>
                    <a:pt x="0" y="2775"/>
                    <a:pt x="0" y="6200"/>
                  </a:cubicBezTo>
                  <a:cubicBezTo>
                    <a:pt x="0" y="9625"/>
                    <a:pt x="2775" y="12400"/>
                    <a:pt x="6200" y="12400"/>
                  </a:cubicBezTo>
                  <a:cubicBezTo>
                    <a:pt x="9625" y="12400"/>
                    <a:pt x="12400" y="9625"/>
                    <a:pt x="12400" y="6200"/>
                  </a:cubicBezTo>
                  <a:cubicBezTo>
                    <a:pt x="12400" y="2775"/>
                    <a:pt x="9625" y="0"/>
                    <a:pt x="6200" y="0"/>
                  </a:cubicBezTo>
                  <a:close/>
                  <a:moveTo>
                    <a:pt x="6200" y="11200"/>
                  </a:moveTo>
                  <a:cubicBezTo>
                    <a:pt x="4958" y="11200"/>
                    <a:pt x="3823" y="10743"/>
                    <a:pt x="2948" y="9990"/>
                  </a:cubicBezTo>
                  <a:cubicBezTo>
                    <a:pt x="3320" y="9415"/>
                    <a:pt x="3958" y="9025"/>
                    <a:pt x="4688" y="9003"/>
                  </a:cubicBezTo>
                  <a:cubicBezTo>
                    <a:pt x="5208" y="9163"/>
                    <a:pt x="5703" y="9243"/>
                    <a:pt x="6200" y="9243"/>
                  </a:cubicBezTo>
                  <a:cubicBezTo>
                    <a:pt x="6697" y="9243"/>
                    <a:pt x="7193" y="9165"/>
                    <a:pt x="7713" y="9003"/>
                  </a:cubicBezTo>
                  <a:cubicBezTo>
                    <a:pt x="8443" y="9028"/>
                    <a:pt x="9080" y="9415"/>
                    <a:pt x="9453" y="9990"/>
                  </a:cubicBezTo>
                  <a:cubicBezTo>
                    <a:pt x="8578" y="10743"/>
                    <a:pt x="7443" y="11200"/>
                    <a:pt x="6200" y="11200"/>
                  </a:cubicBezTo>
                  <a:close/>
                  <a:moveTo>
                    <a:pt x="10268" y="9098"/>
                  </a:moveTo>
                  <a:cubicBezTo>
                    <a:pt x="9658" y="8313"/>
                    <a:pt x="8715" y="7800"/>
                    <a:pt x="7640" y="7800"/>
                  </a:cubicBezTo>
                  <a:cubicBezTo>
                    <a:pt x="7385" y="7800"/>
                    <a:pt x="6990" y="8040"/>
                    <a:pt x="6200" y="8040"/>
                  </a:cubicBezTo>
                  <a:cubicBezTo>
                    <a:pt x="5413" y="8040"/>
                    <a:pt x="5015" y="7800"/>
                    <a:pt x="4760" y="7800"/>
                  </a:cubicBezTo>
                  <a:cubicBezTo>
                    <a:pt x="3688" y="7800"/>
                    <a:pt x="2745" y="8313"/>
                    <a:pt x="2133" y="9098"/>
                  </a:cubicBezTo>
                  <a:cubicBezTo>
                    <a:pt x="1548" y="8280"/>
                    <a:pt x="1200" y="7280"/>
                    <a:pt x="1200" y="6200"/>
                  </a:cubicBezTo>
                  <a:cubicBezTo>
                    <a:pt x="1200" y="3442"/>
                    <a:pt x="3442" y="1200"/>
                    <a:pt x="6200" y="1200"/>
                  </a:cubicBezTo>
                  <a:cubicBezTo>
                    <a:pt x="8958" y="1200"/>
                    <a:pt x="11200" y="3442"/>
                    <a:pt x="11200" y="6200"/>
                  </a:cubicBezTo>
                  <a:cubicBezTo>
                    <a:pt x="11200" y="7280"/>
                    <a:pt x="10853" y="8280"/>
                    <a:pt x="10268" y="909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34215" y="4303574"/>
              <a:ext cx="146050" cy="1460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788084" y="4422149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834214" y="4097263"/>
              <a:ext cx="82214" cy="822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760621" y="4044324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948529" y="4246423"/>
              <a:ext cx="112076" cy="1120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934135" y="4322276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761534" y="4255103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693224" y="4452243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920510" y="4145303"/>
              <a:ext cx="84057" cy="8405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980265" y="4102578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</p:grpSp>
      <p:sp>
        <p:nvSpPr>
          <p:cNvPr id="88" name="任意多边形: 形状 2"/>
          <p:cNvSpPr/>
          <p:nvPr/>
        </p:nvSpPr>
        <p:spPr>
          <a:xfrm>
            <a:off x="6561385" y="4204911"/>
            <a:ext cx="446742" cy="446742"/>
          </a:xfrm>
          <a:custGeom>
            <a:avLst/>
            <a:gdLst>
              <a:gd name="T0" fmla="*/ 6200 w 12400"/>
              <a:gd name="T1" fmla="*/ 2400 h 12400"/>
              <a:gd name="T2" fmla="*/ 3800 w 12400"/>
              <a:gd name="T3" fmla="*/ 4800 h 12400"/>
              <a:gd name="T4" fmla="*/ 6200 w 12400"/>
              <a:gd name="T5" fmla="*/ 7200 h 12400"/>
              <a:gd name="T6" fmla="*/ 8600 w 12400"/>
              <a:gd name="T7" fmla="*/ 4800 h 12400"/>
              <a:gd name="T8" fmla="*/ 6200 w 12400"/>
              <a:gd name="T9" fmla="*/ 2400 h 12400"/>
              <a:gd name="T10" fmla="*/ 6200 w 12400"/>
              <a:gd name="T11" fmla="*/ 6000 h 12400"/>
              <a:gd name="T12" fmla="*/ 5000 w 12400"/>
              <a:gd name="T13" fmla="*/ 4800 h 12400"/>
              <a:gd name="T14" fmla="*/ 6200 w 12400"/>
              <a:gd name="T15" fmla="*/ 3600 h 12400"/>
              <a:gd name="T16" fmla="*/ 7400 w 12400"/>
              <a:gd name="T17" fmla="*/ 4800 h 12400"/>
              <a:gd name="T18" fmla="*/ 6200 w 12400"/>
              <a:gd name="T19" fmla="*/ 6000 h 12400"/>
              <a:gd name="T20" fmla="*/ 6200 w 12400"/>
              <a:gd name="T21" fmla="*/ 0 h 12400"/>
              <a:gd name="T22" fmla="*/ 0 w 12400"/>
              <a:gd name="T23" fmla="*/ 6200 h 12400"/>
              <a:gd name="T24" fmla="*/ 6200 w 12400"/>
              <a:gd name="T25" fmla="*/ 12400 h 12400"/>
              <a:gd name="T26" fmla="*/ 12400 w 12400"/>
              <a:gd name="T27" fmla="*/ 6200 h 12400"/>
              <a:gd name="T28" fmla="*/ 6200 w 12400"/>
              <a:gd name="T29" fmla="*/ 0 h 12400"/>
              <a:gd name="T30" fmla="*/ 6200 w 12400"/>
              <a:gd name="T31" fmla="*/ 11200 h 12400"/>
              <a:gd name="T32" fmla="*/ 2948 w 12400"/>
              <a:gd name="T33" fmla="*/ 9990 h 12400"/>
              <a:gd name="T34" fmla="*/ 4688 w 12400"/>
              <a:gd name="T35" fmla="*/ 9003 h 12400"/>
              <a:gd name="T36" fmla="*/ 6200 w 12400"/>
              <a:gd name="T37" fmla="*/ 9243 h 12400"/>
              <a:gd name="T38" fmla="*/ 7713 w 12400"/>
              <a:gd name="T39" fmla="*/ 9003 h 12400"/>
              <a:gd name="T40" fmla="*/ 9453 w 12400"/>
              <a:gd name="T41" fmla="*/ 9990 h 12400"/>
              <a:gd name="T42" fmla="*/ 6200 w 12400"/>
              <a:gd name="T43" fmla="*/ 11200 h 12400"/>
              <a:gd name="T44" fmla="*/ 10268 w 12400"/>
              <a:gd name="T45" fmla="*/ 9098 h 12400"/>
              <a:gd name="T46" fmla="*/ 7640 w 12400"/>
              <a:gd name="T47" fmla="*/ 7800 h 12400"/>
              <a:gd name="T48" fmla="*/ 6200 w 12400"/>
              <a:gd name="T49" fmla="*/ 8040 h 12400"/>
              <a:gd name="T50" fmla="*/ 4760 w 12400"/>
              <a:gd name="T51" fmla="*/ 7800 h 12400"/>
              <a:gd name="T52" fmla="*/ 2133 w 12400"/>
              <a:gd name="T53" fmla="*/ 9098 h 12400"/>
              <a:gd name="T54" fmla="*/ 1200 w 12400"/>
              <a:gd name="T55" fmla="*/ 6200 h 12400"/>
              <a:gd name="T56" fmla="*/ 6200 w 12400"/>
              <a:gd name="T57" fmla="*/ 1200 h 12400"/>
              <a:gd name="T58" fmla="*/ 11200 w 12400"/>
              <a:gd name="T59" fmla="*/ 6200 h 12400"/>
              <a:gd name="T60" fmla="*/ 10268 w 12400"/>
              <a:gd name="T61" fmla="*/ 9098 h 1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400" h="12400">
                <a:moveTo>
                  <a:pt x="6200" y="2400"/>
                </a:moveTo>
                <a:cubicBezTo>
                  <a:pt x="4875" y="2400"/>
                  <a:pt x="3800" y="3475"/>
                  <a:pt x="3800" y="4800"/>
                </a:cubicBezTo>
                <a:cubicBezTo>
                  <a:pt x="3800" y="6125"/>
                  <a:pt x="4875" y="7200"/>
                  <a:pt x="6200" y="7200"/>
                </a:cubicBezTo>
                <a:cubicBezTo>
                  <a:pt x="7525" y="7200"/>
                  <a:pt x="8600" y="6125"/>
                  <a:pt x="8600" y="4800"/>
                </a:cubicBezTo>
                <a:cubicBezTo>
                  <a:pt x="8600" y="3475"/>
                  <a:pt x="7525" y="2400"/>
                  <a:pt x="6200" y="2400"/>
                </a:cubicBezTo>
                <a:close/>
                <a:moveTo>
                  <a:pt x="6200" y="6000"/>
                </a:moveTo>
                <a:cubicBezTo>
                  <a:pt x="5538" y="6000"/>
                  <a:pt x="5000" y="5463"/>
                  <a:pt x="5000" y="4800"/>
                </a:cubicBezTo>
                <a:cubicBezTo>
                  <a:pt x="5000" y="4138"/>
                  <a:pt x="5538" y="3600"/>
                  <a:pt x="6200" y="3600"/>
                </a:cubicBezTo>
                <a:cubicBezTo>
                  <a:pt x="6863" y="3600"/>
                  <a:pt x="7400" y="4138"/>
                  <a:pt x="7400" y="4800"/>
                </a:cubicBezTo>
                <a:cubicBezTo>
                  <a:pt x="7400" y="5463"/>
                  <a:pt x="6863" y="6000"/>
                  <a:pt x="6200" y="6000"/>
                </a:cubicBezTo>
                <a:close/>
                <a:moveTo>
                  <a:pt x="6200" y="0"/>
                </a:moveTo>
                <a:cubicBezTo>
                  <a:pt x="2775" y="0"/>
                  <a:pt x="0" y="2775"/>
                  <a:pt x="0" y="6200"/>
                </a:cubicBezTo>
                <a:cubicBezTo>
                  <a:pt x="0" y="9625"/>
                  <a:pt x="2775" y="12400"/>
                  <a:pt x="6200" y="12400"/>
                </a:cubicBezTo>
                <a:cubicBezTo>
                  <a:pt x="9625" y="12400"/>
                  <a:pt x="12400" y="9625"/>
                  <a:pt x="12400" y="6200"/>
                </a:cubicBezTo>
                <a:cubicBezTo>
                  <a:pt x="12400" y="2775"/>
                  <a:pt x="9625" y="0"/>
                  <a:pt x="6200" y="0"/>
                </a:cubicBezTo>
                <a:close/>
                <a:moveTo>
                  <a:pt x="6200" y="11200"/>
                </a:moveTo>
                <a:cubicBezTo>
                  <a:pt x="4958" y="11200"/>
                  <a:pt x="3823" y="10743"/>
                  <a:pt x="2948" y="9990"/>
                </a:cubicBezTo>
                <a:cubicBezTo>
                  <a:pt x="3320" y="9415"/>
                  <a:pt x="3958" y="9025"/>
                  <a:pt x="4688" y="9003"/>
                </a:cubicBezTo>
                <a:cubicBezTo>
                  <a:pt x="5208" y="9163"/>
                  <a:pt x="5703" y="9243"/>
                  <a:pt x="6200" y="9243"/>
                </a:cubicBezTo>
                <a:cubicBezTo>
                  <a:pt x="6697" y="9243"/>
                  <a:pt x="7193" y="9165"/>
                  <a:pt x="7713" y="9003"/>
                </a:cubicBezTo>
                <a:cubicBezTo>
                  <a:pt x="8443" y="9028"/>
                  <a:pt x="9080" y="9415"/>
                  <a:pt x="9453" y="9990"/>
                </a:cubicBezTo>
                <a:cubicBezTo>
                  <a:pt x="8578" y="10743"/>
                  <a:pt x="7443" y="11200"/>
                  <a:pt x="6200" y="11200"/>
                </a:cubicBezTo>
                <a:close/>
                <a:moveTo>
                  <a:pt x="10268" y="9098"/>
                </a:moveTo>
                <a:cubicBezTo>
                  <a:pt x="9658" y="8313"/>
                  <a:pt x="8715" y="7800"/>
                  <a:pt x="7640" y="7800"/>
                </a:cubicBezTo>
                <a:cubicBezTo>
                  <a:pt x="7385" y="7800"/>
                  <a:pt x="6990" y="8040"/>
                  <a:pt x="6200" y="8040"/>
                </a:cubicBezTo>
                <a:cubicBezTo>
                  <a:pt x="5413" y="8040"/>
                  <a:pt x="5015" y="7800"/>
                  <a:pt x="4760" y="7800"/>
                </a:cubicBezTo>
                <a:cubicBezTo>
                  <a:pt x="3688" y="7800"/>
                  <a:pt x="2745" y="8313"/>
                  <a:pt x="2133" y="9098"/>
                </a:cubicBezTo>
                <a:cubicBezTo>
                  <a:pt x="1548" y="8280"/>
                  <a:pt x="1200" y="7280"/>
                  <a:pt x="1200" y="6200"/>
                </a:cubicBezTo>
                <a:cubicBezTo>
                  <a:pt x="1200" y="3442"/>
                  <a:pt x="3442" y="1200"/>
                  <a:pt x="6200" y="1200"/>
                </a:cubicBezTo>
                <a:cubicBezTo>
                  <a:pt x="8958" y="1200"/>
                  <a:pt x="11200" y="3442"/>
                  <a:pt x="11200" y="6200"/>
                </a:cubicBezTo>
                <a:cubicBezTo>
                  <a:pt x="11200" y="7280"/>
                  <a:pt x="10853" y="8280"/>
                  <a:pt x="10268" y="909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Sans Light" panose="00000400000000000000" charset="-122"/>
              <a:ea typeface="MiSans Light" panose="00000400000000000000" charset="-122"/>
            </a:endParaRPr>
          </a:p>
        </p:txBody>
      </p:sp>
      <p:pic>
        <p:nvPicPr>
          <p:cNvPr id="91" name="Picture 10" descr="Cpp file Icon - Download in Glyph Style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5000" contrast="-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4082872"/>
            <a:ext cx="624603" cy="62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8" descr="Html Justicon Flat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597" y="4144969"/>
            <a:ext cx="535545" cy="53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等腰三角形 102"/>
          <p:cNvSpPr/>
          <p:nvPr/>
        </p:nvSpPr>
        <p:spPr>
          <a:xfrm rot="10800000">
            <a:off x="7796319" y="3843902"/>
            <a:ext cx="1520885" cy="284774"/>
          </a:xfrm>
          <a:prstGeom prst="triangle">
            <a:avLst>
              <a:gd name="adj" fmla="val 488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F441C7C8-4258-1ACA-E5AF-2603618C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矩形 1177">
            <a:extLst>
              <a:ext uri="{FF2B5EF4-FFF2-40B4-BE49-F238E27FC236}">
                <a16:creationId xmlns:a16="http://schemas.microsoft.com/office/drawing/2014/main" id="{D68DB01C-7797-49EE-9BB7-C16761304E0D}"/>
              </a:ext>
            </a:extLst>
          </p:cNvPr>
          <p:cNvSpPr/>
          <p:nvPr/>
        </p:nvSpPr>
        <p:spPr>
          <a:xfrm>
            <a:off x="2807978" y="4506838"/>
            <a:ext cx="667239" cy="866520"/>
          </a:xfrm>
          <a:custGeom>
            <a:avLst/>
            <a:gdLst>
              <a:gd name="connsiteX0" fmla="*/ 0 w 2226195"/>
              <a:gd name="connsiteY0" fmla="*/ 0 h 577464"/>
              <a:gd name="connsiteX1" fmla="*/ 534287 w 2226195"/>
              <a:gd name="connsiteY1" fmla="*/ 0 h 577464"/>
              <a:gd name="connsiteX2" fmla="*/ 1135359 w 2226195"/>
              <a:gd name="connsiteY2" fmla="*/ 0 h 577464"/>
              <a:gd name="connsiteX3" fmla="*/ 1691908 w 2226195"/>
              <a:gd name="connsiteY3" fmla="*/ 0 h 577464"/>
              <a:gd name="connsiteX4" fmla="*/ 2226195 w 2226195"/>
              <a:gd name="connsiteY4" fmla="*/ 0 h 577464"/>
              <a:gd name="connsiteX5" fmla="*/ 2226195 w 2226195"/>
              <a:gd name="connsiteY5" fmla="*/ 577464 h 577464"/>
              <a:gd name="connsiteX6" fmla="*/ 1691908 w 2226195"/>
              <a:gd name="connsiteY6" fmla="*/ 577464 h 577464"/>
              <a:gd name="connsiteX7" fmla="*/ 1157621 w 2226195"/>
              <a:gd name="connsiteY7" fmla="*/ 577464 h 577464"/>
              <a:gd name="connsiteX8" fmla="*/ 578811 w 2226195"/>
              <a:gd name="connsiteY8" fmla="*/ 577464 h 577464"/>
              <a:gd name="connsiteX9" fmla="*/ 0 w 2226195"/>
              <a:gd name="connsiteY9" fmla="*/ 577464 h 577464"/>
              <a:gd name="connsiteX10" fmla="*/ 0 w 2226195"/>
              <a:gd name="connsiteY10" fmla="*/ 0 h 57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6195" h="577464" fill="none" extrusionOk="0">
                <a:moveTo>
                  <a:pt x="0" y="0"/>
                </a:moveTo>
                <a:cubicBezTo>
                  <a:pt x="109148" y="17154"/>
                  <a:pt x="324737" y="19784"/>
                  <a:pt x="534287" y="0"/>
                </a:cubicBezTo>
                <a:cubicBezTo>
                  <a:pt x="743837" y="-19784"/>
                  <a:pt x="927579" y="7118"/>
                  <a:pt x="1135359" y="0"/>
                </a:cubicBezTo>
                <a:cubicBezTo>
                  <a:pt x="1343139" y="-7118"/>
                  <a:pt x="1468548" y="20600"/>
                  <a:pt x="1691908" y="0"/>
                </a:cubicBezTo>
                <a:cubicBezTo>
                  <a:pt x="1915268" y="-20600"/>
                  <a:pt x="2104415" y="12494"/>
                  <a:pt x="2226195" y="0"/>
                </a:cubicBezTo>
                <a:cubicBezTo>
                  <a:pt x="2222373" y="281119"/>
                  <a:pt x="2237744" y="301439"/>
                  <a:pt x="2226195" y="577464"/>
                </a:cubicBezTo>
                <a:cubicBezTo>
                  <a:pt x="1977738" y="554805"/>
                  <a:pt x="1869659" y="589902"/>
                  <a:pt x="1691908" y="577464"/>
                </a:cubicBezTo>
                <a:cubicBezTo>
                  <a:pt x="1514157" y="565026"/>
                  <a:pt x="1412658" y="567520"/>
                  <a:pt x="1157621" y="577464"/>
                </a:cubicBezTo>
                <a:cubicBezTo>
                  <a:pt x="902584" y="587408"/>
                  <a:pt x="856008" y="602036"/>
                  <a:pt x="578811" y="577464"/>
                </a:cubicBezTo>
                <a:cubicBezTo>
                  <a:pt x="301614" y="552893"/>
                  <a:pt x="192794" y="594192"/>
                  <a:pt x="0" y="577464"/>
                </a:cubicBezTo>
                <a:cubicBezTo>
                  <a:pt x="-7127" y="312740"/>
                  <a:pt x="4445" y="148622"/>
                  <a:pt x="0" y="0"/>
                </a:cubicBezTo>
                <a:close/>
              </a:path>
              <a:path w="2226195" h="577464" stroke="0" extrusionOk="0">
                <a:moveTo>
                  <a:pt x="0" y="0"/>
                </a:moveTo>
                <a:cubicBezTo>
                  <a:pt x="197681" y="-21957"/>
                  <a:pt x="309665" y="25432"/>
                  <a:pt x="556549" y="0"/>
                </a:cubicBezTo>
                <a:cubicBezTo>
                  <a:pt x="803433" y="-25432"/>
                  <a:pt x="948365" y="4872"/>
                  <a:pt x="1090836" y="0"/>
                </a:cubicBezTo>
                <a:cubicBezTo>
                  <a:pt x="1233307" y="-4872"/>
                  <a:pt x="1499305" y="6554"/>
                  <a:pt x="1691908" y="0"/>
                </a:cubicBezTo>
                <a:cubicBezTo>
                  <a:pt x="1884511" y="-6554"/>
                  <a:pt x="2046591" y="3657"/>
                  <a:pt x="2226195" y="0"/>
                </a:cubicBezTo>
                <a:cubicBezTo>
                  <a:pt x="2236908" y="150844"/>
                  <a:pt x="2207983" y="321152"/>
                  <a:pt x="2226195" y="577464"/>
                </a:cubicBezTo>
                <a:cubicBezTo>
                  <a:pt x="2072428" y="556089"/>
                  <a:pt x="1806333" y="588978"/>
                  <a:pt x="1691908" y="577464"/>
                </a:cubicBezTo>
                <a:cubicBezTo>
                  <a:pt x="1577483" y="565950"/>
                  <a:pt x="1318697" y="561894"/>
                  <a:pt x="1179883" y="577464"/>
                </a:cubicBezTo>
                <a:cubicBezTo>
                  <a:pt x="1041069" y="593034"/>
                  <a:pt x="823430" y="604833"/>
                  <a:pt x="601073" y="577464"/>
                </a:cubicBezTo>
                <a:cubicBezTo>
                  <a:pt x="378716" y="550096"/>
                  <a:pt x="218722" y="587103"/>
                  <a:pt x="0" y="577464"/>
                </a:cubicBezTo>
                <a:cubicBezTo>
                  <a:pt x="18046" y="302101"/>
                  <a:pt x="-669" y="208244"/>
                  <a:pt x="0" y="0"/>
                </a:cubicBezTo>
                <a:close/>
              </a:path>
            </a:pathLst>
          </a:custGeom>
          <a:ln w="19050">
            <a:solidFill>
              <a:srgbClr val="10A37F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21" name="左大括号 1120">
            <a:extLst>
              <a:ext uri="{FF2B5EF4-FFF2-40B4-BE49-F238E27FC236}">
                <a16:creationId xmlns:a16="http://schemas.microsoft.com/office/drawing/2014/main" id="{69819D5D-A2D2-1EEB-3EBA-3D4377A29D6D}"/>
              </a:ext>
            </a:extLst>
          </p:cNvPr>
          <p:cNvSpPr/>
          <p:nvPr/>
        </p:nvSpPr>
        <p:spPr>
          <a:xfrm>
            <a:off x="3061313" y="3142490"/>
            <a:ext cx="1047804" cy="883826"/>
          </a:xfrm>
          <a:prstGeom prst="leftBrace">
            <a:avLst>
              <a:gd name="adj1" fmla="val 0"/>
              <a:gd name="adj2" fmla="val 8989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3" name="梯形 1052">
            <a:extLst>
              <a:ext uri="{FF2B5EF4-FFF2-40B4-BE49-F238E27FC236}">
                <a16:creationId xmlns:a16="http://schemas.microsoft.com/office/drawing/2014/main" id="{C3E6B8A6-5042-C5FD-BD84-2AE7D0120830}"/>
              </a:ext>
            </a:extLst>
          </p:cNvPr>
          <p:cNvSpPr/>
          <p:nvPr/>
        </p:nvSpPr>
        <p:spPr>
          <a:xfrm rot="5400000">
            <a:off x="2643900" y="3630495"/>
            <a:ext cx="960440" cy="579776"/>
          </a:xfrm>
          <a:prstGeom prst="trapezoid">
            <a:avLst>
              <a:gd name="adj" fmla="val 3628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vert270"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883D052-FB00-209A-CB83-99B4B91A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45" y="234292"/>
            <a:ext cx="10385425" cy="66167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核心算法</a:t>
            </a:r>
            <a:r>
              <a:rPr lang="en-US" altLang="zh-CN" sz="3200" dirty="0"/>
              <a:t>for</a:t>
            </a:r>
            <a:r>
              <a:rPr lang="zh-CN" altLang="en-US" sz="3200" dirty="0"/>
              <a:t>申请书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8E50A41B-B52F-6C2E-5E6F-35882C2F24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11" y="46618"/>
            <a:ext cx="849344" cy="849344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F85D818-A38A-7D32-A845-776F19E76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/>
          <a:stretch>
            <a:fillRect/>
          </a:stretch>
        </p:blipFill>
        <p:spPr bwMode="auto">
          <a:xfrm>
            <a:off x="2851899" y="630730"/>
            <a:ext cx="118001" cy="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矩形: 圆角 1050">
            <a:extLst>
              <a:ext uri="{FF2B5EF4-FFF2-40B4-BE49-F238E27FC236}">
                <a16:creationId xmlns:a16="http://schemas.microsoft.com/office/drawing/2014/main" id="{AF849B79-93F2-5531-EA53-D62D87D083E0}"/>
              </a:ext>
            </a:extLst>
          </p:cNvPr>
          <p:cNvSpPr/>
          <p:nvPr/>
        </p:nvSpPr>
        <p:spPr>
          <a:xfrm>
            <a:off x="4691658" y="3287346"/>
            <a:ext cx="1705857" cy="1188000"/>
          </a:xfrm>
          <a:prstGeom prst="roundRect">
            <a:avLst>
              <a:gd name="adj" fmla="val 6867"/>
            </a:avLst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052" name="图片 1051">
            <a:extLst>
              <a:ext uri="{FF2B5EF4-FFF2-40B4-BE49-F238E27FC236}">
                <a16:creationId xmlns:a16="http://schemas.microsoft.com/office/drawing/2014/main" id="{7EFE7847-4321-FC24-E525-35F6DBA19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992" y="3647956"/>
            <a:ext cx="509175" cy="466561"/>
          </a:xfrm>
          <a:prstGeom prst="rect">
            <a:avLst/>
          </a:prstGeom>
        </p:spPr>
      </p:pic>
      <p:sp>
        <p:nvSpPr>
          <p:cNvPr id="1055" name="文本框 1054">
            <a:extLst>
              <a:ext uri="{FF2B5EF4-FFF2-40B4-BE49-F238E27FC236}">
                <a16:creationId xmlns:a16="http://schemas.microsoft.com/office/drawing/2014/main" id="{0BB81108-D901-B0AD-7693-A294389BFF12}"/>
              </a:ext>
            </a:extLst>
          </p:cNvPr>
          <p:cNvSpPr txBox="1"/>
          <p:nvPr/>
        </p:nvSpPr>
        <p:spPr>
          <a:xfrm>
            <a:off x="2807246" y="3800131"/>
            <a:ext cx="810772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编码器</a:t>
            </a:r>
          </a:p>
        </p:txBody>
      </p:sp>
      <p:cxnSp>
        <p:nvCxnSpPr>
          <p:cNvPr id="1056" name="直接箭头连接符 1055">
            <a:extLst>
              <a:ext uri="{FF2B5EF4-FFF2-40B4-BE49-F238E27FC236}">
                <a16:creationId xmlns:a16="http://schemas.microsoft.com/office/drawing/2014/main" id="{F393E1F7-C0DC-CC84-BF6F-482136B030B3}"/>
              </a:ext>
            </a:extLst>
          </p:cNvPr>
          <p:cNvCxnSpPr/>
          <p:nvPr/>
        </p:nvCxnSpPr>
        <p:spPr>
          <a:xfrm flipV="1">
            <a:off x="4554244" y="3893975"/>
            <a:ext cx="136386" cy="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箭头连接符 1056">
            <a:extLst>
              <a:ext uri="{FF2B5EF4-FFF2-40B4-BE49-F238E27FC236}">
                <a16:creationId xmlns:a16="http://schemas.microsoft.com/office/drawing/2014/main" id="{874A78FB-497A-8600-AB0A-FA0BBFA628F0}"/>
              </a:ext>
            </a:extLst>
          </p:cNvPr>
          <p:cNvCxnSpPr>
            <a:cxnSpLocks/>
            <a:stCxn id="1051" idx="3"/>
            <a:endCxn id="1072" idx="1"/>
          </p:cNvCxnSpPr>
          <p:nvPr/>
        </p:nvCxnSpPr>
        <p:spPr>
          <a:xfrm flipV="1">
            <a:off x="6397515" y="3876738"/>
            <a:ext cx="116819" cy="4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9F4AB2DE-0CA6-A5B7-DD8A-4658E586A921}"/>
              </a:ext>
            </a:extLst>
          </p:cNvPr>
          <p:cNvSpPr txBox="1"/>
          <p:nvPr/>
        </p:nvSpPr>
        <p:spPr>
          <a:xfrm>
            <a:off x="4741875" y="3306998"/>
            <a:ext cx="1430648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液态神经网络模型</a:t>
            </a:r>
          </a:p>
        </p:txBody>
      </p:sp>
      <p:cxnSp>
        <p:nvCxnSpPr>
          <p:cNvPr id="1062" name="直接连接符 1061">
            <a:extLst>
              <a:ext uri="{FF2B5EF4-FFF2-40B4-BE49-F238E27FC236}">
                <a16:creationId xmlns:a16="http://schemas.microsoft.com/office/drawing/2014/main" id="{8B8F76E4-E4C9-AD43-BD94-875BF41B65CF}"/>
              </a:ext>
            </a:extLst>
          </p:cNvPr>
          <p:cNvCxnSpPr/>
          <p:nvPr/>
        </p:nvCxnSpPr>
        <p:spPr>
          <a:xfrm flipH="1" flipV="1">
            <a:off x="2620355" y="3062436"/>
            <a:ext cx="177116" cy="35908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67" name="文本框 1066">
            <a:extLst>
              <a:ext uri="{FF2B5EF4-FFF2-40B4-BE49-F238E27FC236}">
                <a16:creationId xmlns:a16="http://schemas.microsoft.com/office/drawing/2014/main" id="{1E25D1B3-EB5C-D607-1BC8-CE3EBE594FA3}"/>
              </a:ext>
            </a:extLst>
          </p:cNvPr>
          <p:cNvSpPr txBox="1"/>
          <p:nvPr/>
        </p:nvSpPr>
        <p:spPr>
          <a:xfrm>
            <a:off x="2527445" y="2235815"/>
            <a:ext cx="86551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编程超维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向量空间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068" name="Picture 24" descr="线路图标_马术舞步线路图标_微信公众号文章">
            <a:extLst>
              <a:ext uri="{FF2B5EF4-FFF2-40B4-BE49-F238E27FC236}">
                <a16:creationId xmlns:a16="http://schemas.microsoft.com/office/drawing/2014/main" id="{900573A8-A00D-B7CF-B9D1-2BCB77F8F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t="4894" r="3059" b="5133"/>
          <a:stretch>
            <a:fillRect/>
          </a:stretch>
        </p:blipFill>
        <p:spPr bwMode="auto">
          <a:xfrm>
            <a:off x="3242586" y="2608928"/>
            <a:ext cx="565400" cy="43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32" descr="Logo">
            <a:extLst>
              <a:ext uri="{FF2B5EF4-FFF2-40B4-BE49-F238E27FC236}">
                <a16:creationId xmlns:a16="http://schemas.microsoft.com/office/drawing/2014/main" id="{7037222F-E582-8BEF-A9D3-472676A07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8"/>
          <a:stretch>
            <a:fillRect/>
          </a:stretch>
        </p:blipFill>
        <p:spPr bwMode="auto">
          <a:xfrm>
            <a:off x="4898666" y="3568010"/>
            <a:ext cx="1319994" cy="8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36" descr="Mastering TensorFlow Tensors in 5 Easy Steps | by Orhan G. Yalçın ...">
            <a:extLst>
              <a:ext uri="{FF2B5EF4-FFF2-40B4-BE49-F238E27FC236}">
                <a16:creationId xmlns:a16="http://schemas.microsoft.com/office/drawing/2014/main" id="{C2FA3F70-824B-5F9B-C358-5F2E28BD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07" y="2705326"/>
            <a:ext cx="1130006" cy="56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图片 1071">
            <a:extLst>
              <a:ext uri="{FF2B5EF4-FFF2-40B4-BE49-F238E27FC236}">
                <a16:creationId xmlns:a16="http://schemas.microsoft.com/office/drawing/2014/main" id="{C02FA851-3FA2-334A-7998-5428407D42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E89A4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514334" y="3643457"/>
            <a:ext cx="509175" cy="466561"/>
          </a:xfrm>
          <a:prstGeom prst="rect">
            <a:avLst/>
          </a:prstGeom>
        </p:spPr>
      </p:pic>
      <p:sp>
        <p:nvSpPr>
          <p:cNvPr id="1073" name="矩形 1072">
            <a:extLst>
              <a:ext uri="{FF2B5EF4-FFF2-40B4-BE49-F238E27FC236}">
                <a16:creationId xmlns:a16="http://schemas.microsoft.com/office/drawing/2014/main" id="{BEC6F41F-2872-10CB-3839-8260EC2E4439}"/>
              </a:ext>
            </a:extLst>
          </p:cNvPr>
          <p:cNvSpPr/>
          <p:nvPr/>
        </p:nvSpPr>
        <p:spPr>
          <a:xfrm>
            <a:off x="2566714" y="1769677"/>
            <a:ext cx="4515000" cy="369072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基于液态神经网络的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任务维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需求建模</a:t>
            </a:r>
          </a:p>
        </p:txBody>
      </p:sp>
      <p:sp>
        <p:nvSpPr>
          <p:cNvPr id="1074" name="矩形 1073">
            <a:extLst>
              <a:ext uri="{FF2B5EF4-FFF2-40B4-BE49-F238E27FC236}">
                <a16:creationId xmlns:a16="http://schemas.microsoft.com/office/drawing/2014/main" id="{01D4E853-E5BB-D7AF-F13D-0A402765EE39}"/>
              </a:ext>
            </a:extLst>
          </p:cNvPr>
          <p:cNvSpPr/>
          <p:nvPr/>
        </p:nvSpPr>
        <p:spPr>
          <a:xfrm>
            <a:off x="4789283" y="4559095"/>
            <a:ext cx="1774777" cy="719699"/>
          </a:xfrm>
          <a:prstGeom prst="rect">
            <a:avLst/>
          </a:prstGeom>
          <a:noFill/>
          <a:ln w="12700" cap="rnd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  <a:latin typeface="Inter" panose="020B0502030000000004" pitchFamily="34" charset="0"/>
              </a:rPr>
              <a:t>强化学习</a:t>
            </a:r>
            <a:endParaRPr lang="en-US" altLang="zh-CN" sz="1200" b="1" i="0" dirty="0">
              <a:solidFill>
                <a:srgbClr val="C00000"/>
              </a:solidFill>
              <a:effectLst/>
              <a:latin typeface="Inter" panose="020B0502030000000004" pitchFamily="34" charset="0"/>
            </a:endParaRPr>
          </a:p>
        </p:txBody>
      </p:sp>
      <p:pic>
        <p:nvPicPr>
          <p:cNvPr id="1088" name="图形 1087" descr="箭头: 顺时针弯曲 纯色填充">
            <a:extLst>
              <a:ext uri="{FF2B5EF4-FFF2-40B4-BE49-F238E27FC236}">
                <a16:creationId xmlns:a16="http://schemas.microsoft.com/office/drawing/2014/main" id="{566328B0-E352-3BBF-9033-020B2CC8D2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384430" flipH="1">
            <a:off x="6698191" y="4151250"/>
            <a:ext cx="406777" cy="884346"/>
          </a:xfrm>
          <a:prstGeom prst="rect">
            <a:avLst/>
          </a:prstGeom>
        </p:spPr>
      </p:pic>
      <p:sp>
        <p:nvSpPr>
          <p:cNvPr id="1091" name="文本框 1090">
            <a:extLst>
              <a:ext uri="{FF2B5EF4-FFF2-40B4-BE49-F238E27FC236}">
                <a16:creationId xmlns:a16="http://schemas.microsoft.com/office/drawing/2014/main" id="{40E99736-7866-DD70-FF92-2512DA5FAF92}"/>
              </a:ext>
            </a:extLst>
          </p:cNvPr>
          <p:cNvSpPr txBox="1"/>
          <p:nvPr/>
        </p:nvSpPr>
        <p:spPr>
          <a:xfrm>
            <a:off x="6276808" y="4919575"/>
            <a:ext cx="1012408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grad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92" name="矩形 1091">
            <a:extLst>
              <a:ext uri="{FF2B5EF4-FFF2-40B4-BE49-F238E27FC236}">
                <a16:creationId xmlns:a16="http://schemas.microsoft.com/office/drawing/2014/main" id="{2FE6B4D0-7596-6E09-A356-BDDA1024F225}"/>
              </a:ext>
            </a:extLst>
          </p:cNvPr>
          <p:cNvSpPr/>
          <p:nvPr/>
        </p:nvSpPr>
        <p:spPr>
          <a:xfrm>
            <a:off x="4892148" y="4824655"/>
            <a:ext cx="679405" cy="408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050" i="0" dirty="0">
                <a:solidFill>
                  <a:srgbClr val="C00000"/>
                </a:solidFill>
                <a:effectLst/>
                <a:latin typeface="Inter" panose="020B0502030000000004" pitchFamily="34" charset="0"/>
              </a:rPr>
              <a:t>GRPO</a:t>
            </a:r>
            <a:r>
              <a:rPr lang="zh-CN" altLang="en-US" sz="1050" i="0" dirty="0">
                <a:solidFill>
                  <a:srgbClr val="C00000"/>
                </a:solidFill>
                <a:effectLst/>
                <a:latin typeface="Inter" panose="020B0502030000000004" pitchFamily="34" charset="0"/>
              </a:rPr>
              <a:t>算法</a:t>
            </a:r>
            <a:endParaRPr lang="en-US" altLang="zh-CN" sz="1050" i="0" dirty="0">
              <a:solidFill>
                <a:srgbClr val="C00000"/>
              </a:solidFill>
              <a:effectLst/>
              <a:latin typeface="Inter" panose="020B0502030000000004" pitchFamily="34" charset="0"/>
            </a:endParaRPr>
          </a:p>
        </p:txBody>
      </p:sp>
      <p:sp>
        <p:nvSpPr>
          <p:cNvPr id="1093" name="矩形 1092">
            <a:extLst>
              <a:ext uri="{FF2B5EF4-FFF2-40B4-BE49-F238E27FC236}">
                <a16:creationId xmlns:a16="http://schemas.microsoft.com/office/drawing/2014/main" id="{13CDD948-5F82-9A94-43E2-BADADF9250B7}"/>
              </a:ext>
            </a:extLst>
          </p:cNvPr>
          <p:cNvSpPr/>
          <p:nvPr/>
        </p:nvSpPr>
        <p:spPr>
          <a:xfrm>
            <a:off x="5642491" y="4824655"/>
            <a:ext cx="871844" cy="408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050" i="0" dirty="0">
                <a:solidFill>
                  <a:srgbClr val="C00000"/>
                </a:solidFill>
                <a:effectLst/>
                <a:latin typeface="Inter" panose="020B0502030000000004" pitchFamily="34" charset="0"/>
              </a:rPr>
              <a:t>联合</a:t>
            </a:r>
            <a:endParaRPr lang="en-US" altLang="zh-CN" sz="1050" i="0" dirty="0">
              <a:solidFill>
                <a:srgbClr val="C00000"/>
              </a:solidFill>
              <a:effectLst/>
              <a:latin typeface="Inter" panose="020B0502030000000004" pitchFamily="34" charset="0"/>
            </a:endParaRPr>
          </a:p>
          <a:p>
            <a:pPr algn="ctr"/>
            <a:r>
              <a:rPr lang="zh-CN" altLang="en-US" sz="1050" i="0" dirty="0">
                <a:solidFill>
                  <a:srgbClr val="C00000"/>
                </a:solidFill>
                <a:effectLst/>
                <a:latin typeface="Inter" panose="020B0502030000000004" pitchFamily="34" charset="0"/>
              </a:rPr>
              <a:t>奖励函数</a:t>
            </a:r>
            <a:endParaRPr lang="en-US" altLang="zh-CN" sz="1050" i="0" dirty="0">
              <a:solidFill>
                <a:srgbClr val="C00000"/>
              </a:solidFill>
              <a:effectLst/>
              <a:latin typeface="Inter" panose="020B0502030000000004" pitchFamily="34" charset="0"/>
            </a:endParaRPr>
          </a:p>
        </p:txBody>
      </p:sp>
      <p:sp>
        <p:nvSpPr>
          <p:cNvPr id="1094" name="矩形 1093">
            <a:extLst>
              <a:ext uri="{FF2B5EF4-FFF2-40B4-BE49-F238E27FC236}">
                <a16:creationId xmlns:a16="http://schemas.microsoft.com/office/drawing/2014/main" id="{7C8A603A-2B59-60BC-900A-0715302AECE9}"/>
              </a:ext>
            </a:extLst>
          </p:cNvPr>
          <p:cNvSpPr/>
          <p:nvPr/>
        </p:nvSpPr>
        <p:spPr>
          <a:xfrm>
            <a:off x="1888845" y="2019281"/>
            <a:ext cx="525060" cy="2456065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95" name="矩形 1094">
            <a:extLst>
              <a:ext uri="{FF2B5EF4-FFF2-40B4-BE49-F238E27FC236}">
                <a16:creationId xmlns:a16="http://schemas.microsoft.com/office/drawing/2014/main" id="{70BA4121-39FF-A039-58F9-DD88FC4D29D3}"/>
              </a:ext>
            </a:extLst>
          </p:cNvPr>
          <p:cNvSpPr/>
          <p:nvPr/>
        </p:nvSpPr>
        <p:spPr>
          <a:xfrm>
            <a:off x="1953205" y="2094382"/>
            <a:ext cx="371672" cy="370132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2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0</a:t>
            </a:r>
            <a:endParaRPr kumimoji="0" lang="zh-CN" altLang="en-US" sz="10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96" name="矩形 1095">
            <a:extLst>
              <a:ext uri="{FF2B5EF4-FFF2-40B4-BE49-F238E27FC236}">
                <a16:creationId xmlns:a16="http://schemas.microsoft.com/office/drawing/2014/main" id="{4A4417BB-F1B8-B283-475F-86F6C8226A6C}"/>
              </a:ext>
            </a:extLst>
          </p:cNvPr>
          <p:cNvSpPr/>
          <p:nvPr/>
        </p:nvSpPr>
        <p:spPr>
          <a:xfrm>
            <a:off x="1953205" y="2532562"/>
            <a:ext cx="371673" cy="379978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1200" b="1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1</a:t>
            </a:r>
            <a:endParaRPr kumimoji="0" lang="zh-CN" altLang="en-US" sz="10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97" name="文本框 1096">
            <a:extLst>
              <a:ext uri="{FF2B5EF4-FFF2-40B4-BE49-F238E27FC236}">
                <a16:creationId xmlns:a16="http://schemas.microsoft.com/office/drawing/2014/main" id="{9803483A-2D39-7625-7558-B689DBD488BF}"/>
              </a:ext>
            </a:extLst>
          </p:cNvPr>
          <p:cNvSpPr txBox="1"/>
          <p:nvPr/>
        </p:nvSpPr>
        <p:spPr>
          <a:xfrm>
            <a:off x="1893349" y="4075236"/>
            <a:ext cx="43152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8" name="文本框 1097">
            <a:extLst>
              <a:ext uri="{FF2B5EF4-FFF2-40B4-BE49-F238E27FC236}">
                <a16:creationId xmlns:a16="http://schemas.microsoft.com/office/drawing/2014/main" id="{A87E00AE-5ACA-2D9C-2F5E-60198F2E154C}"/>
              </a:ext>
            </a:extLst>
          </p:cNvPr>
          <p:cNvSpPr txBox="1"/>
          <p:nvPr/>
        </p:nvSpPr>
        <p:spPr>
          <a:xfrm>
            <a:off x="1829070" y="4569172"/>
            <a:ext cx="666706" cy="6639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本地行为建模</a:t>
            </a:r>
          </a:p>
        </p:txBody>
      </p:sp>
      <p:sp>
        <p:nvSpPr>
          <p:cNvPr id="1099" name="矩形 1098">
            <a:extLst>
              <a:ext uri="{FF2B5EF4-FFF2-40B4-BE49-F238E27FC236}">
                <a16:creationId xmlns:a16="http://schemas.microsoft.com/office/drawing/2014/main" id="{4313666E-CFE5-6066-D308-7DD17A50D5F2}"/>
              </a:ext>
            </a:extLst>
          </p:cNvPr>
          <p:cNvSpPr/>
          <p:nvPr/>
        </p:nvSpPr>
        <p:spPr>
          <a:xfrm>
            <a:off x="1963805" y="2977795"/>
            <a:ext cx="371673" cy="379978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2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2</a:t>
            </a:r>
            <a:endParaRPr kumimoji="0" lang="zh-CN" altLang="en-US" sz="10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00" name="矩形 1099">
            <a:extLst>
              <a:ext uri="{FF2B5EF4-FFF2-40B4-BE49-F238E27FC236}">
                <a16:creationId xmlns:a16="http://schemas.microsoft.com/office/drawing/2014/main" id="{F917CCFB-534B-7CC0-5314-6AFAAEDE390E}"/>
              </a:ext>
            </a:extLst>
          </p:cNvPr>
          <p:cNvSpPr/>
          <p:nvPr/>
        </p:nvSpPr>
        <p:spPr>
          <a:xfrm>
            <a:off x="1963805" y="3422099"/>
            <a:ext cx="371673" cy="379978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lang="en-US" altLang="zh-CN" sz="1200" b="1" kern="0" baseline="-25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3</a:t>
            </a:r>
            <a:endParaRPr kumimoji="0" lang="zh-CN" altLang="en-US" sz="10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01" name="矩形 1100">
            <a:extLst>
              <a:ext uri="{FF2B5EF4-FFF2-40B4-BE49-F238E27FC236}">
                <a16:creationId xmlns:a16="http://schemas.microsoft.com/office/drawing/2014/main" id="{99905F83-0C28-06C9-8F96-511D1AAB858E}"/>
              </a:ext>
            </a:extLst>
          </p:cNvPr>
          <p:cNvSpPr/>
          <p:nvPr/>
        </p:nvSpPr>
        <p:spPr>
          <a:xfrm>
            <a:off x="1970473" y="3856342"/>
            <a:ext cx="371673" cy="379978"/>
          </a:xfrm>
          <a:prstGeom prst="rect">
            <a:avLst/>
          </a:prstGeom>
          <a:solidFill>
            <a:srgbClr val="0179C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B</a:t>
            </a:r>
            <a:r>
              <a:rPr kumimoji="0" lang="en-US" altLang="zh-CN" sz="1200" b="1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4</a:t>
            </a:r>
            <a:endParaRPr kumimoji="0" lang="zh-CN" altLang="en-US" sz="1000" b="1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05" name="文本框 1104">
            <a:extLst>
              <a:ext uri="{FF2B5EF4-FFF2-40B4-BE49-F238E27FC236}">
                <a16:creationId xmlns:a16="http://schemas.microsoft.com/office/drawing/2014/main" id="{54DFC043-3DD3-8CB5-E3D5-4547D70E5A53}"/>
              </a:ext>
            </a:extLst>
          </p:cNvPr>
          <p:cNvSpPr txBox="1"/>
          <p:nvPr/>
        </p:nvSpPr>
        <p:spPr>
          <a:xfrm>
            <a:off x="3445606" y="3362799"/>
            <a:ext cx="1430648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prev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[…, n-1, n]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06" name="文本框 1105">
            <a:extLst>
              <a:ext uri="{FF2B5EF4-FFF2-40B4-BE49-F238E27FC236}">
                <a16:creationId xmlns:a16="http://schemas.microsoft.com/office/drawing/2014/main" id="{63FFEC56-A0E6-FF26-F8B8-C71D1A8B73E1}"/>
              </a:ext>
            </a:extLst>
          </p:cNvPr>
          <p:cNvSpPr txBox="1"/>
          <p:nvPr/>
        </p:nvSpPr>
        <p:spPr>
          <a:xfrm>
            <a:off x="6289598" y="3354748"/>
            <a:ext cx="575098" cy="22229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pred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A896D26B-E991-FDAC-1B0D-1239EBDB2B3B}"/>
              </a:ext>
            </a:extLst>
          </p:cNvPr>
          <p:cNvSpPr txBox="1"/>
          <p:nvPr/>
        </p:nvSpPr>
        <p:spPr>
          <a:xfrm>
            <a:off x="3067181" y="2244499"/>
            <a:ext cx="1169778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轨迹抽象</a:t>
            </a:r>
          </a:p>
        </p:txBody>
      </p:sp>
      <p:pic>
        <p:nvPicPr>
          <p:cNvPr id="1119" name="图片 1118">
            <a:extLst>
              <a:ext uri="{FF2B5EF4-FFF2-40B4-BE49-F238E27FC236}">
                <a16:creationId xmlns:a16="http://schemas.microsoft.com/office/drawing/2014/main" id="{608C7401-D2C7-F01D-3EB9-3D4D7CAF350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67619" y="4707956"/>
            <a:ext cx="509175" cy="466561"/>
          </a:xfrm>
          <a:prstGeom prst="rect">
            <a:avLst/>
          </a:prstGeom>
        </p:spPr>
      </p:pic>
      <p:sp>
        <p:nvSpPr>
          <p:cNvPr id="1120" name="文本框 1119">
            <a:extLst>
              <a:ext uri="{FF2B5EF4-FFF2-40B4-BE49-F238E27FC236}">
                <a16:creationId xmlns:a16="http://schemas.microsoft.com/office/drawing/2014/main" id="{F1A95DC4-2B71-DF92-1382-1F874AA67AB0}"/>
              </a:ext>
            </a:extLst>
          </p:cNvPr>
          <p:cNvSpPr txBox="1"/>
          <p:nvPr/>
        </p:nvSpPr>
        <p:spPr>
          <a:xfrm>
            <a:off x="3555498" y="4429146"/>
            <a:ext cx="1492021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true next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122" name="直接箭头连接符 1121">
            <a:extLst>
              <a:ext uri="{FF2B5EF4-FFF2-40B4-BE49-F238E27FC236}">
                <a16:creationId xmlns:a16="http://schemas.microsoft.com/office/drawing/2014/main" id="{2D65C75C-2C34-7824-B210-47F47C992F14}"/>
              </a:ext>
            </a:extLst>
          </p:cNvPr>
          <p:cNvCxnSpPr>
            <a:cxnSpLocks/>
            <a:stCxn id="1143" idx="3"/>
            <a:endCxn id="1142" idx="1"/>
          </p:cNvCxnSpPr>
          <p:nvPr/>
        </p:nvCxnSpPr>
        <p:spPr>
          <a:xfrm>
            <a:off x="4565167" y="2972314"/>
            <a:ext cx="177526" cy="3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连接符: 肘形 1124">
            <a:extLst>
              <a:ext uri="{FF2B5EF4-FFF2-40B4-BE49-F238E27FC236}">
                <a16:creationId xmlns:a16="http://schemas.microsoft.com/office/drawing/2014/main" id="{0651C9D2-FB8C-C74A-BF74-1A852D4C2E48}"/>
              </a:ext>
            </a:extLst>
          </p:cNvPr>
          <p:cNvCxnSpPr>
            <a:cxnSpLocks/>
            <a:stCxn id="1072" idx="0"/>
            <a:endCxn id="1142" idx="3"/>
          </p:cNvCxnSpPr>
          <p:nvPr/>
        </p:nvCxnSpPr>
        <p:spPr>
          <a:xfrm rot="16200000" flipV="1">
            <a:off x="6133575" y="3008110"/>
            <a:ext cx="667653" cy="60304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直接连接符 1062">
            <a:extLst>
              <a:ext uri="{FF2B5EF4-FFF2-40B4-BE49-F238E27FC236}">
                <a16:creationId xmlns:a16="http://schemas.microsoft.com/office/drawing/2014/main" id="{86E842F9-82B9-E470-B721-12E26F274D92}"/>
              </a:ext>
            </a:extLst>
          </p:cNvPr>
          <p:cNvCxnSpPr/>
          <p:nvPr/>
        </p:nvCxnSpPr>
        <p:spPr>
          <a:xfrm flipV="1">
            <a:off x="3070974" y="2794440"/>
            <a:ext cx="865906" cy="61981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41" name="矩形 1140">
            <a:extLst>
              <a:ext uri="{FF2B5EF4-FFF2-40B4-BE49-F238E27FC236}">
                <a16:creationId xmlns:a16="http://schemas.microsoft.com/office/drawing/2014/main" id="{EF0010FC-33C1-5D9A-0125-C4B68E1CF8CB}"/>
              </a:ext>
            </a:extLst>
          </p:cNvPr>
          <p:cNvSpPr/>
          <p:nvPr/>
        </p:nvSpPr>
        <p:spPr>
          <a:xfrm>
            <a:off x="4741875" y="2337244"/>
            <a:ext cx="1103288" cy="27699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混合排序</a:t>
            </a:r>
          </a:p>
        </p:txBody>
      </p:sp>
      <p:sp>
        <p:nvSpPr>
          <p:cNvPr id="1142" name="矩形 1141">
            <a:extLst>
              <a:ext uri="{FF2B5EF4-FFF2-40B4-BE49-F238E27FC236}">
                <a16:creationId xmlns:a16="http://schemas.microsoft.com/office/drawing/2014/main" id="{EEFE71A8-6FE2-3045-5DED-8BB1E91C310C}"/>
              </a:ext>
            </a:extLst>
          </p:cNvPr>
          <p:cNvSpPr/>
          <p:nvPr/>
        </p:nvSpPr>
        <p:spPr>
          <a:xfrm>
            <a:off x="4742693" y="2837304"/>
            <a:ext cx="1423187" cy="27699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向量相似度检索</a:t>
            </a:r>
            <a:endParaRPr lang="en-US" altLang="zh-CN" sz="700" kern="0" dirty="0">
              <a:solidFill>
                <a:schemeClr val="accent3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143" name="图片 1142">
            <a:extLst>
              <a:ext uri="{FF2B5EF4-FFF2-40B4-BE49-F238E27FC236}">
                <a16:creationId xmlns:a16="http://schemas.microsoft.com/office/drawing/2014/main" id="{3E0BD6C0-0B1A-AD21-8C34-CA7D44328AB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55992" y="2739033"/>
            <a:ext cx="509175" cy="466561"/>
          </a:xfrm>
          <a:prstGeom prst="rect">
            <a:avLst/>
          </a:prstGeom>
        </p:spPr>
      </p:pic>
      <p:sp>
        <p:nvSpPr>
          <p:cNvPr id="1147" name="文本框 1146">
            <a:extLst>
              <a:ext uri="{FF2B5EF4-FFF2-40B4-BE49-F238E27FC236}">
                <a16:creationId xmlns:a16="http://schemas.microsoft.com/office/drawing/2014/main" id="{9DFB2B9F-31D6-5ED2-35AE-D92B431B86DF}"/>
              </a:ext>
            </a:extLst>
          </p:cNvPr>
          <p:cNvSpPr txBox="1"/>
          <p:nvPr/>
        </p:nvSpPr>
        <p:spPr>
          <a:xfrm>
            <a:off x="3776876" y="2464552"/>
            <a:ext cx="1012408" cy="276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candidate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155" name="连接符: 肘形 1154">
            <a:extLst>
              <a:ext uri="{FF2B5EF4-FFF2-40B4-BE49-F238E27FC236}">
                <a16:creationId xmlns:a16="http://schemas.microsoft.com/office/drawing/2014/main" id="{EE109A1F-D5EB-344C-CFA4-3BB59A645323}"/>
              </a:ext>
            </a:extLst>
          </p:cNvPr>
          <p:cNvCxnSpPr>
            <a:cxnSpLocks/>
            <a:endCxn id="1119" idx="1"/>
          </p:cNvCxnSpPr>
          <p:nvPr/>
        </p:nvCxnSpPr>
        <p:spPr>
          <a:xfrm rot="16200000" flipH="1">
            <a:off x="3368957" y="4242574"/>
            <a:ext cx="914921" cy="4824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连接符: 肘形 1155">
            <a:extLst>
              <a:ext uri="{FF2B5EF4-FFF2-40B4-BE49-F238E27FC236}">
                <a16:creationId xmlns:a16="http://schemas.microsoft.com/office/drawing/2014/main" id="{296F3D63-1669-E0D0-E952-7BB72DF94DEB}"/>
              </a:ext>
            </a:extLst>
          </p:cNvPr>
          <p:cNvCxnSpPr>
            <a:cxnSpLocks/>
            <a:stCxn id="1072" idx="2"/>
            <a:endCxn id="1074" idx="3"/>
          </p:cNvCxnSpPr>
          <p:nvPr/>
        </p:nvCxnSpPr>
        <p:spPr>
          <a:xfrm rot="5400000">
            <a:off x="6262028" y="4412050"/>
            <a:ext cx="808927" cy="204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直接箭头连接符 1160">
            <a:extLst>
              <a:ext uri="{FF2B5EF4-FFF2-40B4-BE49-F238E27FC236}">
                <a16:creationId xmlns:a16="http://schemas.microsoft.com/office/drawing/2014/main" id="{CD1FBABF-B650-D466-A4E3-DF10CE0300F9}"/>
              </a:ext>
            </a:extLst>
          </p:cNvPr>
          <p:cNvCxnSpPr/>
          <p:nvPr/>
        </p:nvCxnSpPr>
        <p:spPr>
          <a:xfrm>
            <a:off x="4597583" y="4938859"/>
            <a:ext cx="177526" cy="3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箭头: 下 1161">
            <a:extLst>
              <a:ext uri="{FF2B5EF4-FFF2-40B4-BE49-F238E27FC236}">
                <a16:creationId xmlns:a16="http://schemas.microsoft.com/office/drawing/2014/main" id="{68E58233-C1D9-3F89-4A1B-C87EAF982BEB}"/>
              </a:ext>
            </a:extLst>
          </p:cNvPr>
          <p:cNvSpPr/>
          <p:nvPr/>
        </p:nvSpPr>
        <p:spPr>
          <a:xfrm rot="10800000">
            <a:off x="5009165" y="2608928"/>
            <a:ext cx="535421" cy="227185"/>
          </a:xfrm>
          <a:prstGeom prst="downArrow">
            <a:avLst>
              <a:gd name="adj1" fmla="val 50000"/>
              <a:gd name="adj2" fmla="val 52795"/>
            </a:avLst>
          </a:prstGeom>
          <a:solidFill>
            <a:srgbClr val="005BAC"/>
          </a:solidFill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63" name="矩形 1162">
            <a:extLst>
              <a:ext uri="{FF2B5EF4-FFF2-40B4-BE49-F238E27FC236}">
                <a16:creationId xmlns:a16="http://schemas.microsoft.com/office/drawing/2014/main" id="{084A2FF5-6EC1-88AA-AA32-DE1811D68160}"/>
              </a:ext>
            </a:extLst>
          </p:cNvPr>
          <p:cNvSpPr/>
          <p:nvPr/>
        </p:nvSpPr>
        <p:spPr>
          <a:xfrm>
            <a:off x="6011366" y="2166877"/>
            <a:ext cx="926365" cy="593307"/>
          </a:xfrm>
          <a:custGeom>
            <a:avLst/>
            <a:gdLst>
              <a:gd name="connsiteX0" fmla="*/ 0 w 926365"/>
              <a:gd name="connsiteY0" fmla="*/ 0 h 646331"/>
              <a:gd name="connsiteX1" fmla="*/ 481710 w 926365"/>
              <a:gd name="connsiteY1" fmla="*/ 0 h 646331"/>
              <a:gd name="connsiteX2" fmla="*/ 926365 w 926365"/>
              <a:gd name="connsiteY2" fmla="*/ 0 h 646331"/>
              <a:gd name="connsiteX3" fmla="*/ 926365 w 926365"/>
              <a:gd name="connsiteY3" fmla="*/ 646331 h 646331"/>
              <a:gd name="connsiteX4" fmla="*/ 481710 w 926365"/>
              <a:gd name="connsiteY4" fmla="*/ 646331 h 646331"/>
              <a:gd name="connsiteX5" fmla="*/ 0 w 926365"/>
              <a:gd name="connsiteY5" fmla="*/ 646331 h 646331"/>
              <a:gd name="connsiteX6" fmla="*/ 0 w 926365"/>
              <a:gd name="connsiteY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6365" h="646331" fill="none" extrusionOk="0">
                <a:moveTo>
                  <a:pt x="0" y="0"/>
                </a:moveTo>
                <a:cubicBezTo>
                  <a:pt x="98858" y="-2588"/>
                  <a:pt x="296046" y="23139"/>
                  <a:pt x="481710" y="0"/>
                </a:cubicBezTo>
                <a:cubicBezTo>
                  <a:pt x="667374" y="-23139"/>
                  <a:pt x="800970" y="-15927"/>
                  <a:pt x="926365" y="0"/>
                </a:cubicBezTo>
                <a:cubicBezTo>
                  <a:pt x="941280" y="135129"/>
                  <a:pt x="900982" y="424865"/>
                  <a:pt x="926365" y="646331"/>
                </a:cubicBezTo>
                <a:cubicBezTo>
                  <a:pt x="778912" y="668098"/>
                  <a:pt x="606154" y="659355"/>
                  <a:pt x="481710" y="646331"/>
                </a:cubicBezTo>
                <a:cubicBezTo>
                  <a:pt x="357267" y="633307"/>
                  <a:pt x="238005" y="664852"/>
                  <a:pt x="0" y="646331"/>
                </a:cubicBezTo>
                <a:cubicBezTo>
                  <a:pt x="19325" y="492175"/>
                  <a:pt x="26891" y="241912"/>
                  <a:pt x="0" y="0"/>
                </a:cubicBezTo>
                <a:close/>
              </a:path>
              <a:path w="926365" h="646331" stroke="0" extrusionOk="0">
                <a:moveTo>
                  <a:pt x="0" y="0"/>
                </a:moveTo>
                <a:cubicBezTo>
                  <a:pt x="152113" y="4059"/>
                  <a:pt x="269237" y="17207"/>
                  <a:pt x="463183" y="0"/>
                </a:cubicBezTo>
                <a:cubicBezTo>
                  <a:pt x="657129" y="-17207"/>
                  <a:pt x="772876" y="-7470"/>
                  <a:pt x="926365" y="0"/>
                </a:cubicBezTo>
                <a:cubicBezTo>
                  <a:pt x="954400" y="234669"/>
                  <a:pt x="942177" y="510517"/>
                  <a:pt x="926365" y="646331"/>
                </a:cubicBezTo>
                <a:cubicBezTo>
                  <a:pt x="731090" y="636775"/>
                  <a:pt x="633788" y="645588"/>
                  <a:pt x="490973" y="646331"/>
                </a:cubicBezTo>
                <a:cubicBezTo>
                  <a:pt x="348158" y="647074"/>
                  <a:pt x="139643" y="653123"/>
                  <a:pt x="0" y="646331"/>
                </a:cubicBezTo>
                <a:cubicBezTo>
                  <a:pt x="16318" y="481200"/>
                  <a:pt x="-29602" y="23074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行为模式</a:t>
            </a:r>
            <a:r>
              <a:rPr lang="zh-CN" altLang="en-US" sz="12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操作工件预测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cxnSp>
        <p:nvCxnSpPr>
          <p:cNvPr id="1164" name="直接箭头连接符 1163">
            <a:extLst>
              <a:ext uri="{FF2B5EF4-FFF2-40B4-BE49-F238E27FC236}">
                <a16:creationId xmlns:a16="http://schemas.microsoft.com/office/drawing/2014/main" id="{9BB1F01C-FCEC-EDE4-3BEA-6D15AD165E31}"/>
              </a:ext>
            </a:extLst>
          </p:cNvPr>
          <p:cNvCxnSpPr/>
          <p:nvPr/>
        </p:nvCxnSpPr>
        <p:spPr>
          <a:xfrm>
            <a:off x="5845355" y="2464902"/>
            <a:ext cx="177526" cy="3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0" name="文本框 1179">
            <a:extLst>
              <a:ext uri="{FF2B5EF4-FFF2-40B4-BE49-F238E27FC236}">
                <a16:creationId xmlns:a16="http://schemas.microsoft.com/office/drawing/2014/main" id="{3AF6FF36-74D1-05CC-75FA-1854E532BC19}"/>
              </a:ext>
            </a:extLst>
          </p:cNvPr>
          <p:cNvSpPr txBox="1"/>
          <p:nvPr/>
        </p:nvSpPr>
        <p:spPr>
          <a:xfrm>
            <a:off x="2802116" y="4513513"/>
            <a:ext cx="676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数字</a:t>
            </a:r>
            <a:endParaRPr lang="en-US" altLang="zh-CN" sz="1200" kern="0" dirty="0">
              <a:solidFill>
                <a:srgbClr val="10A37F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程序员</a:t>
            </a:r>
          </a:p>
        </p:txBody>
      </p:sp>
      <p:grpSp>
        <p:nvGrpSpPr>
          <p:cNvPr id="1181" name="组合 1180">
            <a:extLst>
              <a:ext uri="{FF2B5EF4-FFF2-40B4-BE49-F238E27FC236}">
                <a16:creationId xmlns:a16="http://schemas.microsoft.com/office/drawing/2014/main" id="{F3AE531C-F621-9DA0-2B6F-B42A9A8092EF}"/>
              </a:ext>
            </a:extLst>
          </p:cNvPr>
          <p:cNvGrpSpPr/>
          <p:nvPr/>
        </p:nvGrpSpPr>
        <p:grpSpPr>
          <a:xfrm>
            <a:off x="2981087" y="4926021"/>
            <a:ext cx="318336" cy="374870"/>
            <a:chOff x="2693224" y="4044324"/>
            <a:chExt cx="890184" cy="1093394"/>
          </a:xfrm>
          <a:solidFill>
            <a:srgbClr val="00B050"/>
          </a:solidFill>
        </p:grpSpPr>
        <p:sp>
          <p:nvSpPr>
            <p:cNvPr id="1182" name="任意多边形: 形状 1181">
              <a:extLst>
                <a:ext uri="{FF2B5EF4-FFF2-40B4-BE49-F238E27FC236}">
                  <a16:creationId xmlns:a16="http://schemas.microsoft.com/office/drawing/2014/main" id="{B41CCDD9-6D5D-8447-E833-A28A9CAA7EFC}"/>
                </a:ext>
              </a:extLst>
            </p:cNvPr>
            <p:cNvSpPr/>
            <p:nvPr/>
          </p:nvSpPr>
          <p:spPr>
            <a:xfrm>
              <a:off x="2748150" y="4302462"/>
              <a:ext cx="835258" cy="835256"/>
            </a:xfrm>
            <a:custGeom>
              <a:avLst/>
              <a:gdLst>
                <a:gd name="T0" fmla="*/ 6200 w 12400"/>
                <a:gd name="T1" fmla="*/ 2400 h 12400"/>
                <a:gd name="T2" fmla="*/ 3800 w 12400"/>
                <a:gd name="T3" fmla="*/ 4800 h 12400"/>
                <a:gd name="T4" fmla="*/ 6200 w 12400"/>
                <a:gd name="T5" fmla="*/ 7200 h 12400"/>
                <a:gd name="T6" fmla="*/ 8600 w 12400"/>
                <a:gd name="T7" fmla="*/ 4800 h 12400"/>
                <a:gd name="T8" fmla="*/ 6200 w 12400"/>
                <a:gd name="T9" fmla="*/ 2400 h 12400"/>
                <a:gd name="T10" fmla="*/ 6200 w 12400"/>
                <a:gd name="T11" fmla="*/ 6000 h 12400"/>
                <a:gd name="T12" fmla="*/ 5000 w 12400"/>
                <a:gd name="T13" fmla="*/ 4800 h 12400"/>
                <a:gd name="T14" fmla="*/ 6200 w 12400"/>
                <a:gd name="T15" fmla="*/ 3600 h 12400"/>
                <a:gd name="T16" fmla="*/ 7400 w 12400"/>
                <a:gd name="T17" fmla="*/ 4800 h 12400"/>
                <a:gd name="T18" fmla="*/ 6200 w 12400"/>
                <a:gd name="T19" fmla="*/ 6000 h 12400"/>
                <a:gd name="T20" fmla="*/ 6200 w 12400"/>
                <a:gd name="T21" fmla="*/ 0 h 12400"/>
                <a:gd name="T22" fmla="*/ 0 w 12400"/>
                <a:gd name="T23" fmla="*/ 6200 h 12400"/>
                <a:gd name="T24" fmla="*/ 6200 w 12400"/>
                <a:gd name="T25" fmla="*/ 12400 h 12400"/>
                <a:gd name="T26" fmla="*/ 12400 w 12400"/>
                <a:gd name="T27" fmla="*/ 6200 h 12400"/>
                <a:gd name="T28" fmla="*/ 6200 w 12400"/>
                <a:gd name="T29" fmla="*/ 0 h 12400"/>
                <a:gd name="T30" fmla="*/ 6200 w 12400"/>
                <a:gd name="T31" fmla="*/ 11200 h 12400"/>
                <a:gd name="T32" fmla="*/ 2948 w 12400"/>
                <a:gd name="T33" fmla="*/ 9990 h 12400"/>
                <a:gd name="T34" fmla="*/ 4688 w 12400"/>
                <a:gd name="T35" fmla="*/ 9003 h 12400"/>
                <a:gd name="T36" fmla="*/ 6200 w 12400"/>
                <a:gd name="T37" fmla="*/ 9243 h 12400"/>
                <a:gd name="T38" fmla="*/ 7713 w 12400"/>
                <a:gd name="T39" fmla="*/ 9003 h 12400"/>
                <a:gd name="T40" fmla="*/ 9453 w 12400"/>
                <a:gd name="T41" fmla="*/ 9990 h 12400"/>
                <a:gd name="T42" fmla="*/ 6200 w 12400"/>
                <a:gd name="T43" fmla="*/ 11200 h 12400"/>
                <a:gd name="T44" fmla="*/ 10268 w 12400"/>
                <a:gd name="T45" fmla="*/ 9098 h 12400"/>
                <a:gd name="T46" fmla="*/ 7640 w 12400"/>
                <a:gd name="T47" fmla="*/ 7800 h 12400"/>
                <a:gd name="T48" fmla="*/ 6200 w 12400"/>
                <a:gd name="T49" fmla="*/ 8040 h 12400"/>
                <a:gd name="T50" fmla="*/ 4760 w 12400"/>
                <a:gd name="T51" fmla="*/ 7800 h 12400"/>
                <a:gd name="T52" fmla="*/ 2133 w 12400"/>
                <a:gd name="T53" fmla="*/ 9098 h 12400"/>
                <a:gd name="T54" fmla="*/ 1200 w 12400"/>
                <a:gd name="T55" fmla="*/ 6200 h 12400"/>
                <a:gd name="T56" fmla="*/ 6200 w 12400"/>
                <a:gd name="T57" fmla="*/ 1200 h 12400"/>
                <a:gd name="T58" fmla="*/ 11200 w 12400"/>
                <a:gd name="T59" fmla="*/ 6200 h 12400"/>
                <a:gd name="T60" fmla="*/ 10268 w 12400"/>
                <a:gd name="T61" fmla="*/ 9098 h 1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00" h="12400">
                  <a:moveTo>
                    <a:pt x="6200" y="2400"/>
                  </a:moveTo>
                  <a:cubicBezTo>
                    <a:pt x="4875" y="2400"/>
                    <a:pt x="3800" y="3475"/>
                    <a:pt x="3800" y="4800"/>
                  </a:cubicBezTo>
                  <a:cubicBezTo>
                    <a:pt x="3800" y="6125"/>
                    <a:pt x="4875" y="7200"/>
                    <a:pt x="6200" y="7200"/>
                  </a:cubicBezTo>
                  <a:cubicBezTo>
                    <a:pt x="7525" y="7200"/>
                    <a:pt x="8600" y="6125"/>
                    <a:pt x="8600" y="4800"/>
                  </a:cubicBezTo>
                  <a:cubicBezTo>
                    <a:pt x="8600" y="3475"/>
                    <a:pt x="7525" y="2400"/>
                    <a:pt x="6200" y="2400"/>
                  </a:cubicBezTo>
                  <a:close/>
                  <a:moveTo>
                    <a:pt x="6200" y="6000"/>
                  </a:moveTo>
                  <a:cubicBezTo>
                    <a:pt x="5538" y="6000"/>
                    <a:pt x="5000" y="5463"/>
                    <a:pt x="5000" y="4800"/>
                  </a:cubicBezTo>
                  <a:cubicBezTo>
                    <a:pt x="5000" y="4138"/>
                    <a:pt x="5538" y="3600"/>
                    <a:pt x="6200" y="3600"/>
                  </a:cubicBezTo>
                  <a:cubicBezTo>
                    <a:pt x="6863" y="3600"/>
                    <a:pt x="7400" y="4138"/>
                    <a:pt x="7400" y="4800"/>
                  </a:cubicBezTo>
                  <a:cubicBezTo>
                    <a:pt x="7400" y="5463"/>
                    <a:pt x="6863" y="6000"/>
                    <a:pt x="6200" y="6000"/>
                  </a:cubicBezTo>
                  <a:close/>
                  <a:moveTo>
                    <a:pt x="6200" y="0"/>
                  </a:moveTo>
                  <a:cubicBezTo>
                    <a:pt x="2775" y="0"/>
                    <a:pt x="0" y="2775"/>
                    <a:pt x="0" y="6200"/>
                  </a:cubicBezTo>
                  <a:cubicBezTo>
                    <a:pt x="0" y="9625"/>
                    <a:pt x="2775" y="12400"/>
                    <a:pt x="6200" y="12400"/>
                  </a:cubicBezTo>
                  <a:cubicBezTo>
                    <a:pt x="9625" y="12400"/>
                    <a:pt x="12400" y="9625"/>
                    <a:pt x="12400" y="6200"/>
                  </a:cubicBezTo>
                  <a:cubicBezTo>
                    <a:pt x="12400" y="2775"/>
                    <a:pt x="9625" y="0"/>
                    <a:pt x="6200" y="0"/>
                  </a:cubicBezTo>
                  <a:close/>
                  <a:moveTo>
                    <a:pt x="6200" y="11200"/>
                  </a:moveTo>
                  <a:cubicBezTo>
                    <a:pt x="4958" y="11200"/>
                    <a:pt x="3823" y="10743"/>
                    <a:pt x="2948" y="9990"/>
                  </a:cubicBezTo>
                  <a:cubicBezTo>
                    <a:pt x="3320" y="9415"/>
                    <a:pt x="3958" y="9025"/>
                    <a:pt x="4688" y="9003"/>
                  </a:cubicBezTo>
                  <a:cubicBezTo>
                    <a:pt x="5208" y="9163"/>
                    <a:pt x="5703" y="9243"/>
                    <a:pt x="6200" y="9243"/>
                  </a:cubicBezTo>
                  <a:cubicBezTo>
                    <a:pt x="6697" y="9243"/>
                    <a:pt x="7193" y="9165"/>
                    <a:pt x="7713" y="9003"/>
                  </a:cubicBezTo>
                  <a:cubicBezTo>
                    <a:pt x="8443" y="9028"/>
                    <a:pt x="9080" y="9415"/>
                    <a:pt x="9453" y="9990"/>
                  </a:cubicBezTo>
                  <a:cubicBezTo>
                    <a:pt x="8578" y="10743"/>
                    <a:pt x="7443" y="11200"/>
                    <a:pt x="6200" y="11200"/>
                  </a:cubicBezTo>
                  <a:close/>
                  <a:moveTo>
                    <a:pt x="10268" y="9098"/>
                  </a:moveTo>
                  <a:cubicBezTo>
                    <a:pt x="9658" y="8313"/>
                    <a:pt x="8715" y="7800"/>
                    <a:pt x="7640" y="7800"/>
                  </a:cubicBezTo>
                  <a:cubicBezTo>
                    <a:pt x="7385" y="7800"/>
                    <a:pt x="6990" y="8040"/>
                    <a:pt x="6200" y="8040"/>
                  </a:cubicBezTo>
                  <a:cubicBezTo>
                    <a:pt x="5413" y="8040"/>
                    <a:pt x="5015" y="7800"/>
                    <a:pt x="4760" y="7800"/>
                  </a:cubicBezTo>
                  <a:cubicBezTo>
                    <a:pt x="3688" y="7800"/>
                    <a:pt x="2745" y="8313"/>
                    <a:pt x="2133" y="9098"/>
                  </a:cubicBezTo>
                  <a:cubicBezTo>
                    <a:pt x="1548" y="8280"/>
                    <a:pt x="1200" y="7280"/>
                    <a:pt x="1200" y="6200"/>
                  </a:cubicBezTo>
                  <a:cubicBezTo>
                    <a:pt x="1200" y="3442"/>
                    <a:pt x="3442" y="1200"/>
                    <a:pt x="6200" y="1200"/>
                  </a:cubicBezTo>
                  <a:cubicBezTo>
                    <a:pt x="8958" y="1200"/>
                    <a:pt x="11200" y="3442"/>
                    <a:pt x="11200" y="6200"/>
                  </a:cubicBezTo>
                  <a:cubicBezTo>
                    <a:pt x="11200" y="7280"/>
                    <a:pt x="10853" y="8280"/>
                    <a:pt x="10268" y="909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3" name="矩形 1182">
              <a:extLst>
                <a:ext uri="{FF2B5EF4-FFF2-40B4-BE49-F238E27FC236}">
                  <a16:creationId xmlns:a16="http://schemas.microsoft.com/office/drawing/2014/main" id="{2BF82586-471E-48AE-07CF-709378CDEDD3}"/>
                </a:ext>
              </a:extLst>
            </p:cNvPr>
            <p:cNvSpPr/>
            <p:nvPr/>
          </p:nvSpPr>
          <p:spPr>
            <a:xfrm>
              <a:off x="2834215" y="4303574"/>
              <a:ext cx="146050" cy="1460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4" name="矩形 1183">
              <a:extLst>
                <a:ext uri="{FF2B5EF4-FFF2-40B4-BE49-F238E27FC236}">
                  <a16:creationId xmlns:a16="http://schemas.microsoft.com/office/drawing/2014/main" id="{0EEF96F8-0257-DAF9-5B29-63DD9E237FDF}"/>
                </a:ext>
              </a:extLst>
            </p:cNvPr>
            <p:cNvSpPr/>
            <p:nvPr/>
          </p:nvSpPr>
          <p:spPr>
            <a:xfrm>
              <a:off x="2788084" y="4422149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5" name="矩形 1184">
              <a:extLst>
                <a:ext uri="{FF2B5EF4-FFF2-40B4-BE49-F238E27FC236}">
                  <a16:creationId xmlns:a16="http://schemas.microsoft.com/office/drawing/2014/main" id="{04218E46-0A72-56D8-3E71-775483C968CF}"/>
                </a:ext>
              </a:extLst>
            </p:cNvPr>
            <p:cNvSpPr/>
            <p:nvPr/>
          </p:nvSpPr>
          <p:spPr>
            <a:xfrm>
              <a:off x="2834214" y="4097263"/>
              <a:ext cx="82214" cy="822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6" name="矩形 1185">
              <a:extLst>
                <a:ext uri="{FF2B5EF4-FFF2-40B4-BE49-F238E27FC236}">
                  <a16:creationId xmlns:a16="http://schemas.microsoft.com/office/drawing/2014/main" id="{B522AEB7-FE2B-4BF4-650F-D584B61FA5FF}"/>
                </a:ext>
              </a:extLst>
            </p:cNvPr>
            <p:cNvSpPr/>
            <p:nvPr/>
          </p:nvSpPr>
          <p:spPr>
            <a:xfrm>
              <a:off x="2760621" y="4044324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7" name="矩形 1186">
              <a:extLst>
                <a:ext uri="{FF2B5EF4-FFF2-40B4-BE49-F238E27FC236}">
                  <a16:creationId xmlns:a16="http://schemas.microsoft.com/office/drawing/2014/main" id="{194CB44F-3471-E9CC-E5D5-04C58C5F532F}"/>
                </a:ext>
              </a:extLst>
            </p:cNvPr>
            <p:cNvSpPr/>
            <p:nvPr/>
          </p:nvSpPr>
          <p:spPr>
            <a:xfrm>
              <a:off x="2948529" y="4246423"/>
              <a:ext cx="112076" cy="11207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8" name="矩形 1187">
              <a:extLst>
                <a:ext uri="{FF2B5EF4-FFF2-40B4-BE49-F238E27FC236}">
                  <a16:creationId xmlns:a16="http://schemas.microsoft.com/office/drawing/2014/main" id="{BF1A9EA8-C4F9-B0D7-0D76-0DA117F93E08}"/>
                </a:ext>
              </a:extLst>
            </p:cNvPr>
            <p:cNvSpPr/>
            <p:nvPr/>
          </p:nvSpPr>
          <p:spPr>
            <a:xfrm>
              <a:off x="2934135" y="4322276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89" name="矩形 1188">
              <a:extLst>
                <a:ext uri="{FF2B5EF4-FFF2-40B4-BE49-F238E27FC236}">
                  <a16:creationId xmlns:a16="http://schemas.microsoft.com/office/drawing/2014/main" id="{3FB3078F-72E6-A51F-F50D-2D4AD0F4851B}"/>
                </a:ext>
              </a:extLst>
            </p:cNvPr>
            <p:cNvSpPr/>
            <p:nvPr/>
          </p:nvSpPr>
          <p:spPr>
            <a:xfrm>
              <a:off x="2761534" y="4255103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90" name="矩形 1189">
              <a:extLst>
                <a:ext uri="{FF2B5EF4-FFF2-40B4-BE49-F238E27FC236}">
                  <a16:creationId xmlns:a16="http://schemas.microsoft.com/office/drawing/2014/main" id="{63DBDD84-EBE7-79F0-D3AB-505A97107AE2}"/>
                </a:ext>
              </a:extLst>
            </p:cNvPr>
            <p:cNvSpPr/>
            <p:nvPr/>
          </p:nvSpPr>
          <p:spPr>
            <a:xfrm>
              <a:off x="2693224" y="4452243"/>
              <a:ext cx="54925" cy="549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91" name="矩形 1190">
              <a:extLst>
                <a:ext uri="{FF2B5EF4-FFF2-40B4-BE49-F238E27FC236}">
                  <a16:creationId xmlns:a16="http://schemas.microsoft.com/office/drawing/2014/main" id="{22BAF7F7-64A4-FE54-07BC-9CB58C36D0FA}"/>
                </a:ext>
              </a:extLst>
            </p:cNvPr>
            <p:cNvSpPr/>
            <p:nvPr/>
          </p:nvSpPr>
          <p:spPr>
            <a:xfrm>
              <a:off x="2920510" y="4145303"/>
              <a:ext cx="84057" cy="8405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  <p:sp>
          <p:nvSpPr>
            <p:cNvPr id="1192" name="矩形 1191">
              <a:extLst>
                <a:ext uri="{FF2B5EF4-FFF2-40B4-BE49-F238E27FC236}">
                  <a16:creationId xmlns:a16="http://schemas.microsoft.com/office/drawing/2014/main" id="{B0D2F4D3-E7BD-EC6F-2611-B9E8BC34528C}"/>
                </a:ext>
              </a:extLst>
            </p:cNvPr>
            <p:cNvSpPr/>
            <p:nvPr/>
          </p:nvSpPr>
          <p:spPr>
            <a:xfrm>
              <a:off x="2980265" y="4102578"/>
              <a:ext cx="92261" cy="9226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Light" panose="00000400000000000000" charset="-122"/>
                <a:ea typeface="MiSans Light" panose="00000400000000000000" charset="-122"/>
              </a:endParaRPr>
            </a:p>
          </p:txBody>
        </p:sp>
      </p:grpSp>
      <p:pic>
        <p:nvPicPr>
          <p:cNvPr id="1194" name="图形 1193" descr="箭头: 顺时针弯曲 纯色填充">
            <a:extLst>
              <a:ext uri="{FF2B5EF4-FFF2-40B4-BE49-F238E27FC236}">
                <a16:creationId xmlns:a16="http://schemas.microsoft.com/office/drawing/2014/main" id="{5B71B055-29FD-C41B-62EC-443A2AC01E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3732098" flipV="1">
            <a:off x="3761522" y="3700234"/>
            <a:ext cx="592940" cy="1101853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70BA1E0E-601F-4D08-FDE6-D407A6BA3FD9}"/>
              </a:ext>
            </a:extLst>
          </p:cNvPr>
          <p:cNvCxnSpPr>
            <a:cxnSpLocks/>
            <a:endCxn id="1055" idx="1"/>
          </p:cNvCxnSpPr>
          <p:nvPr/>
        </p:nvCxnSpPr>
        <p:spPr>
          <a:xfrm>
            <a:off x="2364592" y="3923241"/>
            <a:ext cx="4426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8508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文本框 1129"/>
          <p:cNvSpPr txBox="1"/>
          <p:nvPr/>
        </p:nvSpPr>
        <p:spPr>
          <a:xfrm>
            <a:off x="4659606" y="1581328"/>
            <a:ext cx="1391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</a:rPr>
              <a:t>Learnable</a:t>
            </a:r>
            <a:r>
              <a:rPr lang="en-US" altLang="zh-CN" sz="1050" dirty="0">
                <a:solidFill>
                  <a:schemeClr val="tx2"/>
                </a:solidFill>
              </a:rPr>
              <a:t> </a:t>
            </a:r>
            <a:r>
              <a:rPr lang="en-US" altLang="zh-CN" sz="1050" dirty="0" err="1">
                <a:solidFill>
                  <a:schemeClr val="tx2"/>
                </a:solidFill>
              </a:rPr>
              <a:t>LinearRs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1230" name="矩形 1229"/>
          <p:cNvSpPr/>
          <p:nvPr/>
        </p:nvSpPr>
        <p:spPr>
          <a:xfrm>
            <a:off x="8762239" y="3955041"/>
            <a:ext cx="874717" cy="961075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ln>
            <a:solidFill>
              <a:schemeClr val="accent3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29" name="矩形 1228"/>
          <p:cNvSpPr/>
          <p:nvPr/>
        </p:nvSpPr>
        <p:spPr>
          <a:xfrm>
            <a:off x="8758306" y="2871025"/>
            <a:ext cx="874717" cy="961075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ln>
            <a:solidFill>
              <a:schemeClr val="accent3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28" name="矩形 1227"/>
          <p:cNvSpPr/>
          <p:nvPr/>
        </p:nvSpPr>
        <p:spPr>
          <a:xfrm>
            <a:off x="8752728" y="1773657"/>
            <a:ext cx="874717" cy="961075"/>
          </a:xfrm>
          <a:custGeom>
            <a:avLst/>
            <a:gdLst>
              <a:gd name="connsiteX0" fmla="*/ 0 w 874717"/>
              <a:gd name="connsiteY0" fmla="*/ 0 h 961075"/>
              <a:gd name="connsiteX1" fmla="*/ 419864 w 874717"/>
              <a:gd name="connsiteY1" fmla="*/ 0 h 961075"/>
              <a:gd name="connsiteX2" fmla="*/ 874717 w 874717"/>
              <a:gd name="connsiteY2" fmla="*/ 0 h 961075"/>
              <a:gd name="connsiteX3" fmla="*/ 874717 w 874717"/>
              <a:gd name="connsiteY3" fmla="*/ 451705 h 961075"/>
              <a:gd name="connsiteX4" fmla="*/ 874717 w 874717"/>
              <a:gd name="connsiteY4" fmla="*/ 961075 h 961075"/>
              <a:gd name="connsiteX5" fmla="*/ 419864 w 874717"/>
              <a:gd name="connsiteY5" fmla="*/ 961075 h 961075"/>
              <a:gd name="connsiteX6" fmla="*/ 0 w 874717"/>
              <a:gd name="connsiteY6" fmla="*/ 961075 h 961075"/>
              <a:gd name="connsiteX7" fmla="*/ 0 w 874717"/>
              <a:gd name="connsiteY7" fmla="*/ 480538 h 961075"/>
              <a:gd name="connsiteX8" fmla="*/ 0 w 874717"/>
              <a:gd name="connsiteY8" fmla="*/ 0 h 96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717" h="961075" fill="none" extrusionOk="0">
                <a:moveTo>
                  <a:pt x="0" y="0"/>
                </a:moveTo>
                <a:cubicBezTo>
                  <a:pt x="144902" y="-10668"/>
                  <a:pt x="314025" y="-20219"/>
                  <a:pt x="419864" y="0"/>
                </a:cubicBezTo>
                <a:cubicBezTo>
                  <a:pt x="525703" y="20219"/>
                  <a:pt x="781828" y="-4339"/>
                  <a:pt x="874717" y="0"/>
                </a:cubicBezTo>
                <a:cubicBezTo>
                  <a:pt x="869488" y="191763"/>
                  <a:pt x="859981" y="334159"/>
                  <a:pt x="874717" y="451705"/>
                </a:cubicBezTo>
                <a:cubicBezTo>
                  <a:pt x="889453" y="569251"/>
                  <a:pt x="862822" y="719223"/>
                  <a:pt x="874717" y="961075"/>
                </a:cubicBezTo>
                <a:cubicBezTo>
                  <a:pt x="772683" y="948572"/>
                  <a:pt x="547069" y="954826"/>
                  <a:pt x="419864" y="961075"/>
                </a:cubicBezTo>
                <a:cubicBezTo>
                  <a:pt x="292659" y="967324"/>
                  <a:pt x="135748" y="958338"/>
                  <a:pt x="0" y="961075"/>
                </a:cubicBezTo>
                <a:cubicBezTo>
                  <a:pt x="-4564" y="759713"/>
                  <a:pt x="5970" y="682593"/>
                  <a:pt x="0" y="480538"/>
                </a:cubicBezTo>
                <a:cubicBezTo>
                  <a:pt x="-5970" y="278483"/>
                  <a:pt x="7091" y="200469"/>
                  <a:pt x="0" y="0"/>
                </a:cubicBezTo>
                <a:close/>
              </a:path>
              <a:path w="874717" h="961075" stroke="0" extrusionOk="0">
                <a:moveTo>
                  <a:pt x="0" y="0"/>
                </a:moveTo>
                <a:cubicBezTo>
                  <a:pt x="114631" y="11590"/>
                  <a:pt x="291231" y="1584"/>
                  <a:pt x="437359" y="0"/>
                </a:cubicBezTo>
                <a:cubicBezTo>
                  <a:pt x="583487" y="-1584"/>
                  <a:pt x="662107" y="-16528"/>
                  <a:pt x="874717" y="0"/>
                </a:cubicBezTo>
                <a:cubicBezTo>
                  <a:pt x="891738" y="162520"/>
                  <a:pt x="863393" y="324299"/>
                  <a:pt x="874717" y="499759"/>
                </a:cubicBezTo>
                <a:cubicBezTo>
                  <a:pt x="886041" y="675219"/>
                  <a:pt x="892851" y="748302"/>
                  <a:pt x="874717" y="961075"/>
                </a:cubicBezTo>
                <a:cubicBezTo>
                  <a:pt x="771520" y="959066"/>
                  <a:pt x="577016" y="966499"/>
                  <a:pt x="428611" y="961075"/>
                </a:cubicBezTo>
                <a:cubicBezTo>
                  <a:pt x="280206" y="955651"/>
                  <a:pt x="213613" y="968032"/>
                  <a:pt x="0" y="961075"/>
                </a:cubicBezTo>
                <a:cubicBezTo>
                  <a:pt x="-3377" y="864368"/>
                  <a:pt x="14897" y="669099"/>
                  <a:pt x="0" y="499759"/>
                </a:cubicBezTo>
                <a:cubicBezTo>
                  <a:pt x="-14897" y="330419"/>
                  <a:pt x="-13666" y="101268"/>
                  <a:pt x="0" y="0"/>
                </a:cubicBezTo>
                <a:close/>
              </a:path>
            </a:pathLst>
          </a:custGeom>
          <a:ln>
            <a:solidFill>
              <a:schemeClr val="accent3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57" name="文本框 1156"/>
          <p:cNvSpPr txBox="1"/>
          <p:nvPr/>
        </p:nvSpPr>
        <p:spPr>
          <a:xfrm>
            <a:off x="1673037" y="1302726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+mn-ea"/>
              </a:rPr>
              <a:t>③意图预测</a:t>
            </a: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-API</a:t>
            </a:r>
            <a:endParaRPr lang="zh-CN" altLang="en-US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42" name="文本框 1141"/>
          <p:cNvSpPr txBox="1"/>
          <p:nvPr/>
        </p:nvSpPr>
        <p:spPr>
          <a:xfrm>
            <a:off x="3770983" y="2700450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err="1">
                <a:solidFill>
                  <a:schemeClr val="tx2"/>
                </a:solidFill>
              </a:rPr>
              <a:t>Partten</a:t>
            </a:r>
            <a:r>
              <a:rPr lang="zh-CN" altLang="en-US" sz="900" dirty="0">
                <a:solidFill>
                  <a:schemeClr val="tx2"/>
                </a:solidFill>
              </a:rPr>
              <a:t>：行为模式分类</a:t>
            </a:r>
            <a:r>
              <a:rPr lang="en-US" altLang="zh-CN" sz="900" dirty="0">
                <a:solidFill>
                  <a:schemeClr val="tx2"/>
                </a:solidFill>
              </a:rPr>
              <a:t>+</a:t>
            </a:r>
            <a:r>
              <a:rPr lang="zh-CN" altLang="en-US" sz="900" dirty="0">
                <a:solidFill>
                  <a:schemeClr val="tx2"/>
                </a:solidFill>
              </a:rPr>
              <a:t>新旧工件置信度</a:t>
            </a:r>
            <a:endParaRPr lang="en-US" altLang="zh-CN" sz="900" dirty="0">
              <a:solidFill>
                <a:schemeClr val="tx2"/>
              </a:solidFill>
            </a:endParaRPr>
          </a:p>
          <a:p>
            <a:r>
              <a:rPr lang="zh-CN" altLang="en-US" sz="900" b="1" dirty="0">
                <a:solidFill>
                  <a:schemeClr val="tx2"/>
                </a:solidFill>
              </a:rPr>
              <a:t>模型路由</a:t>
            </a:r>
            <a:r>
              <a:rPr lang="zh-CN" altLang="en-US" sz="900" dirty="0">
                <a:solidFill>
                  <a:schemeClr val="tx2"/>
                </a:solidFill>
              </a:rPr>
              <a:t>：每个行为模式只激活对应模型</a:t>
            </a:r>
            <a:endParaRPr lang="en-US" altLang="zh-CN" sz="900" dirty="0">
              <a:solidFill>
                <a:schemeClr val="tx2"/>
              </a:solidFill>
            </a:endParaRPr>
          </a:p>
          <a:p>
            <a:r>
              <a:rPr lang="zh-CN" altLang="en-US" sz="900" b="1" dirty="0">
                <a:solidFill>
                  <a:schemeClr val="tx2"/>
                </a:solidFill>
              </a:rPr>
              <a:t>意图</a:t>
            </a:r>
            <a:r>
              <a:rPr lang="zh-CN" altLang="en-US" sz="900" dirty="0">
                <a:solidFill>
                  <a:schemeClr val="tx2"/>
                </a:solidFill>
              </a:rPr>
              <a:t>：工件、终端命令、</a:t>
            </a:r>
            <a:r>
              <a:rPr lang="en-US" altLang="zh-CN" sz="900" dirty="0">
                <a:solidFill>
                  <a:schemeClr val="tx2"/>
                </a:solidFill>
              </a:rPr>
              <a:t>IDE</a:t>
            </a:r>
            <a:r>
              <a:rPr lang="zh-CN" altLang="en-US" sz="900" dirty="0">
                <a:solidFill>
                  <a:schemeClr val="tx2"/>
                </a:solidFill>
              </a:rPr>
              <a:t>命令</a:t>
            </a:r>
            <a:endParaRPr lang="en-US" altLang="zh-CN" sz="900" dirty="0">
              <a:solidFill>
                <a:schemeClr val="tx2"/>
              </a:solidFill>
            </a:endParaRPr>
          </a:p>
          <a:p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33" name="矩形 1132"/>
          <p:cNvSpPr/>
          <p:nvPr/>
        </p:nvSpPr>
        <p:spPr>
          <a:xfrm>
            <a:off x="4611123" y="2398880"/>
            <a:ext cx="1662180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模型路由</a:t>
            </a:r>
          </a:p>
        </p:txBody>
      </p:sp>
      <p:sp>
        <p:nvSpPr>
          <p:cNvPr id="103" name="矩形 102"/>
          <p:cNvSpPr/>
          <p:nvPr/>
        </p:nvSpPr>
        <p:spPr>
          <a:xfrm>
            <a:off x="331910" y="1245718"/>
            <a:ext cx="1512706" cy="307777"/>
          </a:xfrm>
          <a:prstGeom prst="rect">
            <a:avLst/>
          </a:prstGeom>
          <a:solidFill>
            <a:srgbClr val="003F7F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Event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03287" y="240930"/>
            <a:ext cx="10385425" cy="661670"/>
          </a:xfrm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dirty="0"/>
              <a:t>2.2 </a:t>
            </a:r>
            <a:r>
              <a:rPr lang="zh-CN" altLang="en-US" sz="3200" dirty="0"/>
              <a:t>计划方案</a:t>
            </a:r>
            <a:r>
              <a:rPr lang="en-US" altLang="zh-CN" sz="3200" dirty="0"/>
              <a:t>-</a:t>
            </a:r>
            <a:r>
              <a:rPr lang="zh-CN" altLang="en-US" sz="3200" dirty="0"/>
              <a:t>总技术路线图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08840" y="5614263"/>
            <a:ext cx="452045" cy="45431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01549" y="5625166"/>
            <a:ext cx="980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API-based</a:t>
            </a: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事件流</a:t>
            </a:r>
          </a:p>
        </p:txBody>
      </p:sp>
      <p:sp>
        <p:nvSpPr>
          <p:cNvPr id="28" name="矩形 27"/>
          <p:cNvSpPr/>
          <p:nvPr/>
        </p:nvSpPr>
        <p:spPr>
          <a:xfrm>
            <a:off x="1944594" y="3302504"/>
            <a:ext cx="3308973" cy="283575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+mn-ea"/>
              </a:rPr>
              <a:t>②行为模式识别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8312" y="6213434"/>
            <a:ext cx="28777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000000"/>
                </a:solidFill>
                <a:latin typeface="+mn-ea"/>
              </a:rPr>
              <a:t>终端操作</a:t>
            </a:r>
            <a:r>
              <a:rPr lang="zh-CN" altLang="en-US" sz="1100" dirty="0">
                <a:solidFill>
                  <a:srgbClr val="000000"/>
                </a:solidFill>
                <a:latin typeface="+mn-ea"/>
              </a:rPr>
              <a:t>：终端执行的命令</a:t>
            </a:r>
            <a:r>
              <a:rPr lang="en-US" altLang="zh-CN" sz="1100" dirty="0">
                <a:solidFill>
                  <a:srgbClr val="000000"/>
                </a:solidFill>
                <a:latin typeface="+mn-ea"/>
              </a:rPr>
              <a:t>+</a:t>
            </a:r>
            <a:r>
              <a:rPr lang="zh-CN" altLang="en-US" sz="1100" dirty="0">
                <a:solidFill>
                  <a:srgbClr val="000000"/>
                </a:solidFill>
                <a:latin typeface="+mn-ea"/>
              </a:rPr>
              <a:t>输出情况</a:t>
            </a:r>
            <a:endParaRPr lang="en-US" altLang="zh-CN" sz="11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1100" b="1" dirty="0">
                <a:solidFill>
                  <a:srgbClr val="000000"/>
                </a:solidFill>
                <a:latin typeface="+mn-ea"/>
              </a:rPr>
              <a:t>操作工件</a:t>
            </a:r>
            <a:r>
              <a:rPr lang="zh-CN" altLang="en-US" sz="1100" dirty="0">
                <a:solidFill>
                  <a:srgbClr val="000000"/>
                </a:solidFill>
                <a:latin typeface="+mn-ea"/>
              </a:rPr>
              <a:t>：由粗到细：文件</a:t>
            </a:r>
            <a:r>
              <a:rPr lang="en-US" altLang="zh-CN" sz="1100" dirty="0">
                <a:solidFill>
                  <a:srgbClr val="000000"/>
                </a:solidFill>
                <a:latin typeface="+mn-ea"/>
              </a:rPr>
              <a:t>-Class-Method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+mn-ea"/>
              </a:rPr>
              <a:t>IDE</a:t>
            </a:r>
            <a:r>
              <a:rPr lang="zh-CN" altLang="en-US" sz="1100" b="1" dirty="0">
                <a:solidFill>
                  <a:srgbClr val="000000"/>
                </a:solidFill>
                <a:latin typeface="+mn-ea"/>
              </a:rPr>
              <a:t>命令</a:t>
            </a:r>
            <a:r>
              <a:rPr lang="zh-CN" altLang="en-US" sz="1100" dirty="0">
                <a:solidFill>
                  <a:srgbClr val="000000"/>
                </a:solidFill>
                <a:latin typeface="+mn-ea"/>
              </a:rPr>
              <a:t>：</a:t>
            </a:r>
            <a:r>
              <a:rPr lang="en-US" altLang="zh-CN" sz="1100" dirty="0">
                <a:solidFill>
                  <a:srgbClr val="000000"/>
                </a:solidFill>
                <a:latin typeface="+mn-ea"/>
              </a:rPr>
              <a:t>IDE</a:t>
            </a:r>
            <a:r>
              <a:rPr lang="zh-CN" altLang="en-US" sz="1100" dirty="0">
                <a:solidFill>
                  <a:srgbClr val="000000"/>
                </a:solidFill>
                <a:latin typeface="+mn-ea"/>
              </a:rPr>
              <a:t>发生的事件，编辑、点击等</a:t>
            </a:r>
          </a:p>
        </p:txBody>
      </p:sp>
      <p:sp>
        <p:nvSpPr>
          <p:cNvPr id="78" name="矩形 77"/>
          <p:cNvSpPr/>
          <p:nvPr/>
        </p:nvSpPr>
        <p:spPr>
          <a:xfrm>
            <a:off x="5743439" y="5463788"/>
            <a:ext cx="3253173" cy="1299148"/>
          </a:xfrm>
          <a:custGeom>
            <a:avLst/>
            <a:gdLst>
              <a:gd name="connsiteX0" fmla="*/ 0 w 3253173"/>
              <a:gd name="connsiteY0" fmla="*/ 0 h 1299148"/>
              <a:gd name="connsiteX1" fmla="*/ 683166 w 3253173"/>
              <a:gd name="connsiteY1" fmla="*/ 0 h 1299148"/>
              <a:gd name="connsiteX2" fmla="*/ 1268737 w 3253173"/>
              <a:gd name="connsiteY2" fmla="*/ 0 h 1299148"/>
              <a:gd name="connsiteX3" fmla="*/ 1984436 w 3253173"/>
              <a:gd name="connsiteY3" fmla="*/ 0 h 1299148"/>
              <a:gd name="connsiteX4" fmla="*/ 2537475 w 3253173"/>
              <a:gd name="connsiteY4" fmla="*/ 0 h 1299148"/>
              <a:gd name="connsiteX5" fmla="*/ 3253173 w 3253173"/>
              <a:gd name="connsiteY5" fmla="*/ 0 h 1299148"/>
              <a:gd name="connsiteX6" fmla="*/ 3253173 w 3253173"/>
              <a:gd name="connsiteY6" fmla="*/ 636583 h 1299148"/>
              <a:gd name="connsiteX7" fmla="*/ 3253173 w 3253173"/>
              <a:gd name="connsiteY7" fmla="*/ 1299148 h 1299148"/>
              <a:gd name="connsiteX8" fmla="*/ 2537475 w 3253173"/>
              <a:gd name="connsiteY8" fmla="*/ 1299148 h 1299148"/>
              <a:gd name="connsiteX9" fmla="*/ 1919372 w 3253173"/>
              <a:gd name="connsiteY9" fmla="*/ 1299148 h 1299148"/>
              <a:gd name="connsiteX10" fmla="*/ 1236206 w 3253173"/>
              <a:gd name="connsiteY10" fmla="*/ 1299148 h 1299148"/>
              <a:gd name="connsiteX11" fmla="*/ 585571 w 3253173"/>
              <a:gd name="connsiteY11" fmla="*/ 1299148 h 1299148"/>
              <a:gd name="connsiteX12" fmla="*/ 0 w 3253173"/>
              <a:gd name="connsiteY12" fmla="*/ 1299148 h 1299148"/>
              <a:gd name="connsiteX13" fmla="*/ 0 w 3253173"/>
              <a:gd name="connsiteY13" fmla="*/ 662565 h 1299148"/>
              <a:gd name="connsiteX14" fmla="*/ 0 w 3253173"/>
              <a:gd name="connsiteY14" fmla="*/ 0 h 129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53173" h="1299148" extrusionOk="0">
                <a:moveTo>
                  <a:pt x="0" y="0"/>
                </a:moveTo>
                <a:cubicBezTo>
                  <a:pt x="235257" y="-14102"/>
                  <a:pt x="452174" y="-29366"/>
                  <a:pt x="683166" y="0"/>
                </a:cubicBezTo>
                <a:cubicBezTo>
                  <a:pt x="914158" y="29366"/>
                  <a:pt x="1116677" y="-18282"/>
                  <a:pt x="1268737" y="0"/>
                </a:cubicBezTo>
                <a:cubicBezTo>
                  <a:pt x="1420797" y="18282"/>
                  <a:pt x="1789227" y="7948"/>
                  <a:pt x="1984436" y="0"/>
                </a:cubicBezTo>
                <a:cubicBezTo>
                  <a:pt x="2179645" y="-7948"/>
                  <a:pt x="2379502" y="22041"/>
                  <a:pt x="2537475" y="0"/>
                </a:cubicBezTo>
                <a:cubicBezTo>
                  <a:pt x="2695448" y="-22041"/>
                  <a:pt x="3008498" y="-3347"/>
                  <a:pt x="3253173" y="0"/>
                </a:cubicBezTo>
                <a:cubicBezTo>
                  <a:pt x="3223642" y="219627"/>
                  <a:pt x="3281716" y="494639"/>
                  <a:pt x="3253173" y="636583"/>
                </a:cubicBezTo>
                <a:cubicBezTo>
                  <a:pt x="3224630" y="778527"/>
                  <a:pt x="3244562" y="1062906"/>
                  <a:pt x="3253173" y="1299148"/>
                </a:cubicBezTo>
                <a:cubicBezTo>
                  <a:pt x="2979098" y="1317963"/>
                  <a:pt x="2704973" y="1308316"/>
                  <a:pt x="2537475" y="1299148"/>
                </a:cubicBezTo>
                <a:cubicBezTo>
                  <a:pt x="2369977" y="1289980"/>
                  <a:pt x="2147221" y="1308194"/>
                  <a:pt x="1919372" y="1299148"/>
                </a:cubicBezTo>
                <a:cubicBezTo>
                  <a:pt x="1691523" y="1290102"/>
                  <a:pt x="1529461" y="1321779"/>
                  <a:pt x="1236206" y="1299148"/>
                </a:cubicBezTo>
                <a:cubicBezTo>
                  <a:pt x="942951" y="1276517"/>
                  <a:pt x="719513" y="1295938"/>
                  <a:pt x="585571" y="1299148"/>
                </a:cubicBezTo>
                <a:cubicBezTo>
                  <a:pt x="451629" y="1302358"/>
                  <a:pt x="292614" y="1291957"/>
                  <a:pt x="0" y="1299148"/>
                </a:cubicBezTo>
                <a:cubicBezTo>
                  <a:pt x="-22303" y="1108093"/>
                  <a:pt x="-25745" y="816111"/>
                  <a:pt x="0" y="662565"/>
                </a:cubicBezTo>
                <a:cubicBezTo>
                  <a:pt x="25745" y="509019"/>
                  <a:pt x="24550" y="167158"/>
                  <a:pt x="0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To Agent</a:t>
            </a:r>
            <a:endParaRPr lang="zh-CN" altLang="en-US" sz="16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10094349" y="1933176"/>
            <a:ext cx="4363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9775621" y="6060005"/>
            <a:ext cx="4696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图片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11" y="46618"/>
            <a:ext cx="849344" cy="849344"/>
          </a:xfrm>
          <a:prstGeom prst="rect">
            <a:avLst/>
          </a:prstGeom>
        </p:spPr>
      </p:pic>
      <p:sp>
        <p:nvSpPr>
          <p:cNvPr id="1042" name="矩形: 圆角 1041"/>
          <p:cNvSpPr/>
          <p:nvPr/>
        </p:nvSpPr>
        <p:spPr>
          <a:xfrm>
            <a:off x="3366582" y="3834831"/>
            <a:ext cx="1705857" cy="1188000"/>
          </a:xfrm>
          <a:prstGeom prst="roundRect">
            <a:avLst/>
          </a:prstGeom>
          <a:noFill/>
          <a:ln>
            <a:solidFill>
              <a:srgbClr val="003F7F"/>
            </a:solidFill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/>
          <a:stretch>
            <a:fillRect/>
          </a:stretch>
        </p:blipFill>
        <p:spPr bwMode="auto">
          <a:xfrm>
            <a:off x="2851899" y="630730"/>
            <a:ext cx="118001" cy="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0"/>
          <p:cNvCxnSpPr/>
          <p:nvPr/>
        </p:nvCxnSpPr>
        <p:spPr>
          <a:xfrm>
            <a:off x="399090" y="2291969"/>
            <a:ext cx="84944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24449" y="932955"/>
            <a:ext cx="1512706" cy="4536451"/>
          </a:xfrm>
          <a:prstGeom prst="rect">
            <a:avLst/>
          </a:prstGeom>
          <a:noFill/>
          <a:ln w="12700">
            <a:solidFill>
              <a:srgbClr val="003F7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①开发者行为</a:t>
            </a:r>
          </a:p>
        </p:txBody>
      </p:sp>
      <p:sp>
        <p:nvSpPr>
          <p:cNvPr id="82" name="矩形: 圆角 81"/>
          <p:cNvSpPr/>
          <p:nvPr/>
        </p:nvSpPr>
        <p:spPr>
          <a:xfrm>
            <a:off x="388195" y="2467458"/>
            <a:ext cx="1365649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IDE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命令</a:t>
            </a:r>
            <a:endParaRPr lang="en-US" altLang="zh-CN" sz="14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83" name="矩形: 圆角 82"/>
          <p:cNvSpPr/>
          <p:nvPr/>
        </p:nvSpPr>
        <p:spPr>
          <a:xfrm>
            <a:off x="388195" y="2063326"/>
            <a:ext cx="1365649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操作工件</a:t>
            </a:r>
          </a:p>
        </p:txBody>
      </p:sp>
      <p:sp>
        <p:nvSpPr>
          <p:cNvPr id="97" name="矩形: 圆角 96"/>
          <p:cNvSpPr/>
          <p:nvPr/>
        </p:nvSpPr>
        <p:spPr>
          <a:xfrm>
            <a:off x="381349" y="1651783"/>
            <a:ext cx="1365649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终端操作</a:t>
            </a:r>
          </a:p>
        </p:txBody>
      </p:sp>
      <p:sp>
        <p:nvSpPr>
          <p:cNvPr id="104" name="矩形: 圆角 103"/>
          <p:cNvSpPr/>
          <p:nvPr/>
        </p:nvSpPr>
        <p:spPr>
          <a:xfrm>
            <a:off x="393576" y="4762434"/>
            <a:ext cx="1365649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终端特征</a:t>
            </a:r>
            <a:endParaRPr lang="en-US" altLang="zh-CN" sz="14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105" name="矩形: 圆角 104"/>
          <p:cNvSpPr/>
          <p:nvPr/>
        </p:nvSpPr>
        <p:spPr>
          <a:xfrm>
            <a:off x="389526" y="4060152"/>
            <a:ext cx="1365649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工件特征</a:t>
            </a:r>
          </a:p>
        </p:txBody>
      </p:sp>
      <p:sp>
        <p:nvSpPr>
          <p:cNvPr id="106" name="矩形: 圆角 105"/>
          <p:cNvSpPr/>
          <p:nvPr/>
        </p:nvSpPr>
        <p:spPr>
          <a:xfrm>
            <a:off x="388195" y="3326795"/>
            <a:ext cx="1365649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代码快照</a:t>
            </a:r>
          </a:p>
        </p:txBody>
      </p:sp>
      <p:sp>
        <p:nvSpPr>
          <p:cNvPr id="107" name="矩形 106"/>
          <p:cNvSpPr/>
          <p:nvPr/>
        </p:nvSpPr>
        <p:spPr>
          <a:xfrm>
            <a:off x="331911" y="2934523"/>
            <a:ext cx="1512706" cy="307777"/>
          </a:xfrm>
          <a:prstGeom prst="rect">
            <a:avLst/>
          </a:prstGeom>
          <a:solidFill>
            <a:srgbClr val="003F7F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Context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028" name="Picture 4" descr="Gi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7"/>
          <a:stretch>
            <a:fillRect/>
          </a:stretch>
        </p:blipFill>
        <p:spPr bwMode="auto">
          <a:xfrm>
            <a:off x="580018" y="3667582"/>
            <a:ext cx="279019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文本框 112"/>
          <p:cNvSpPr txBox="1"/>
          <p:nvPr/>
        </p:nvSpPr>
        <p:spPr>
          <a:xfrm>
            <a:off x="793531" y="3690712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2">
                    <a:lumMod val="50000"/>
                  </a:schemeClr>
                </a:solidFill>
              </a:rPr>
              <a:t>Internal-git</a:t>
            </a:r>
            <a:endParaRPr lang="zh-CN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30" name="Picture 6" descr="python™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7"/>
          <a:stretch>
            <a:fillRect/>
          </a:stretch>
        </p:blipFill>
        <p:spPr bwMode="auto">
          <a:xfrm>
            <a:off x="570755" y="4353036"/>
            <a:ext cx="297540" cy="36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文本框 113"/>
          <p:cNvSpPr txBox="1"/>
          <p:nvPr/>
        </p:nvSpPr>
        <p:spPr>
          <a:xfrm>
            <a:off x="793531" y="4394688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2">
                    <a:lumMod val="50000"/>
                  </a:schemeClr>
                </a:solidFill>
              </a:rPr>
              <a:t>Py-module</a:t>
            </a:r>
            <a:endParaRPr lang="zh-CN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7" name="图形 116" descr="书籍 纯色填充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000" y="5092791"/>
            <a:ext cx="287943" cy="287943"/>
          </a:xfrm>
          <a:prstGeom prst="rect">
            <a:avLst/>
          </a:prstGeom>
        </p:spPr>
      </p:pic>
      <p:sp>
        <p:nvSpPr>
          <p:cNvPr id="118" name="文本框 117"/>
          <p:cNvSpPr txBox="1"/>
          <p:nvPr/>
        </p:nvSpPr>
        <p:spPr>
          <a:xfrm>
            <a:off x="791273" y="5100386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2">
                    <a:lumMod val="50000"/>
                  </a:schemeClr>
                </a:solidFill>
              </a:rPr>
              <a:t>Rule-based</a:t>
            </a:r>
            <a:endParaRPr lang="zh-CN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946023" y="6210084"/>
            <a:ext cx="2864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000000"/>
                </a:solidFill>
                <a:latin typeface="+mn-ea"/>
              </a:rPr>
              <a:t>代码快照</a:t>
            </a:r>
            <a:r>
              <a:rPr lang="zh-CN" altLang="en-US" sz="1100" dirty="0">
                <a:solidFill>
                  <a:srgbClr val="000000"/>
                </a:solidFill>
                <a:latin typeface="+mn-ea"/>
              </a:rPr>
              <a:t>：过去</a:t>
            </a:r>
            <a:r>
              <a:rPr lang="en-US" altLang="zh-CN" sz="1100" dirty="0">
                <a:solidFill>
                  <a:srgbClr val="000000"/>
                </a:solidFill>
                <a:latin typeface="+mn-ea"/>
              </a:rPr>
              <a:t>T</a:t>
            </a:r>
            <a:r>
              <a:rPr lang="zh-CN" altLang="en-US" sz="1100" dirty="0">
                <a:solidFill>
                  <a:srgbClr val="000000"/>
                </a:solidFill>
                <a:latin typeface="+mn-ea"/>
              </a:rPr>
              <a:t>时间内代码变更情况</a:t>
            </a:r>
            <a:endParaRPr lang="en-US" altLang="zh-CN" sz="11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1100" b="1" dirty="0">
                <a:solidFill>
                  <a:srgbClr val="000000"/>
                </a:solidFill>
                <a:latin typeface="+mn-ea"/>
              </a:rPr>
              <a:t>工件特征</a:t>
            </a:r>
            <a:r>
              <a:rPr lang="zh-CN" altLang="en-US" sz="1100" dirty="0">
                <a:solidFill>
                  <a:srgbClr val="000000"/>
                </a:solidFill>
                <a:latin typeface="+mn-ea"/>
              </a:rPr>
              <a:t>：工件间联系，相似度、依赖度等</a:t>
            </a:r>
            <a:endParaRPr lang="en-US" altLang="zh-CN" sz="11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1100" b="1" dirty="0">
                <a:solidFill>
                  <a:srgbClr val="000000"/>
                </a:solidFill>
                <a:latin typeface="+mn-ea"/>
              </a:rPr>
              <a:t>终端特征</a:t>
            </a:r>
            <a:r>
              <a:rPr lang="zh-CN" altLang="en-US" sz="1100" dirty="0">
                <a:solidFill>
                  <a:srgbClr val="000000"/>
                </a:solidFill>
                <a:latin typeface="+mn-ea"/>
              </a:rPr>
              <a:t>：终端操作类型</a:t>
            </a:r>
            <a:r>
              <a:rPr lang="en-US" altLang="zh-CN" sz="1100" dirty="0">
                <a:solidFill>
                  <a:srgbClr val="000000"/>
                </a:solidFill>
                <a:latin typeface="+mn-ea"/>
              </a:rPr>
              <a:t>+</a:t>
            </a:r>
            <a:r>
              <a:rPr lang="zh-CN" altLang="en-US" sz="1100" dirty="0">
                <a:solidFill>
                  <a:srgbClr val="000000"/>
                </a:solidFill>
                <a:latin typeface="+mn-ea"/>
              </a:rPr>
              <a:t>执行成功与否</a:t>
            </a:r>
          </a:p>
        </p:txBody>
      </p:sp>
      <p:sp>
        <p:nvSpPr>
          <p:cNvPr id="120" name="箭头: 圆角右 119"/>
          <p:cNvSpPr/>
          <p:nvPr/>
        </p:nvSpPr>
        <p:spPr>
          <a:xfrm rot="16200000" flipV="1">
            <a:off x="757798" y="5659282"/>
            <a:ext cx="359402" cy="319484"/>
          </a:xfrm>
          <a:prstGeom prst="bentArrow">
            <a:avLst/>
          </a:prstGeom>
          <a:solidFill>
            <a:srgbClr val="0179CB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23" name="图片 1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7262" y="4195550"/>
            <a:ext cx="509175" cy="466561"/>
          </a:xfrm>
          <a:prstGeom prst="rect">
            <a:avLst/>
          </a:prstGeom>
        </p:spPr>
      </p:pic>
      <p:sp>
        <p:nvSpPr>
          <p:cNvPr id="124" name="梯形 123"/>
          <p:cNvSpPr/>
          <p:nvPr/>
        </p:nvSpPr>
        <p:spPr>
          <a:xfrm rot="5400000">
            <a:off x="2022255" y="4139358"/>
            <a:ext cx="697466" cy="579776"/>
          </a:xfrm>
          <a:prstGeom prst="trapezoid">
            <a:avLst>
              <a:gd name="adj" fmla="val 36286"/>
            </a:avLst>
          </a:prstGeom>
          <a:solidFill>
            <a:srgbClr val="0179CB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vert="vert270"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cxnSp>
        <p:nvCxnSpPr>
          <p:cNvPr id="126" name="直接箭头连接符 125"/>
          <p:cNvCxnSpPr>
            <a:stCxn id="124" idx="0"/>
            <a:endCxn id="123" idx="1"/>
          </p:cNvCxnSpPr>
          <p:nvPr/>
        </p:nvCxnSpPr>
        <p:spPr>
          <a:xfrm flipV="1">
            <a:off x="2660876" y="4428831"/>
            <a:ext cx="136386" cy="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文本框 1024"/>
          <p:cNvSpPr txBox="1"/>
          <p:nvPr/>
        </p:nvSpPr>
        <p:spPr>
          <a:xfrm>
            <a:off x="2013557" y="4306136"/>
            <a:ext cx="70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Encoder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029" name="文本框 1028"/>
          <p:cNvSpPr txBox="1"/>
          <p:nvPr/>
        </p:nvSpPr>
        <p:spPr>
          <a:xfrm>
            <a:off x="6009148" y="4094304"/>
            <a:ext cx="765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</a:rPr>
              <a:t>解码</a:t>
            </a:r>
          </a:p>
        </p:txBody>
      </p:sp>
      <p:cxnSp>
        <p:nvCxnSpPr>
          <p:cNvPr id="1045" name="直接箭头连接符 1044"/>
          <p:cNvCxnSpPr/>
          <p:nvPr/>
        </p:nvCxnSpPr>
        <p:spPr>
          <a:xfrm flipV="1">
            <a:off x="3295514" y="4441569"/>
            <a:ext cx="136386" cy="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箭头连接符 1045"/>
          <p:cNvCxnSpPr/>
          <p:nvPr/>
        </p:nvCxnSpPr>
        <p:spPr>
          <a:xfrm>
            <a:off x="5053255" y="4458536"/>
            <a:ext cx="192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8" descr="雪花图标 Snowflake Icon素材 - Canva中国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798" y="3515432"/>
            <a:ext cx="278758" cy="27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文本框 1049"/>
          <p:cNvSpPr txBox="1"/>
          <p:nvPr/>
        </p:nvSpPr>
        <p:spPr>
          <a:xfrm>
            <a:off x="3308370" y="3867628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tx2">
                    <a:lumMod val="50000"/>
                  </a:schemeClr>
                </a:solidFill>
              </a:rPr>
              <a:t>CfC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frozen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rgbClr val="C00000"/>
                </a:solidFill>
              </a:rPr>
              <a:t>learnable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051" name="等腰三角形 1050"/>
          <p:cNvSpPr/>
          <p:nvPr/>
        </p:nvSpPr>
        <p:spPr>
          <a:xfrm rot="5400000">
            <a:off x="189422" y="3557555"/>
            <a:ext cx="3419957" cy="355132"/>
          </a:xfrm>
          <a:prstGeom prst="triangle">
            <a:avLst>
              <a:gd name="adj" fmla="val 71184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052" name="Picture 6" descr="python™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7"/>
          <a:stretch>
            <a:fillRect/>
          </a:stretch>
        </p:blipFill>
        <p:spPr bwMode="auto">
          <a:xfrm>
            <a:off x="2283669" y="3811785"/>
            <a:ext cx="297540" cy="36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文本框 1052"/>
          <p:cNvSpPr txBox="1"/>
          <p:nvPr/>
        </p:nvSpPr>
        <p:spPr>
          <a:xfrm>
            <a:off x="2506445" y="385343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2">
                    <a:lumMod val="50000"/>
                  </a:schemeClr>
                </a:solidFill>
              </a:rPr>
              <a:t>Py-module</a:t>
            </a:r>
            <a:endParaRPr lang="zh-CN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58" name="直接连接符 1057"/>
          <p:cNvCxnSpPr>
            <a:stCxn id="123" idx="2"/>
          </p:cNvCxnSpPr>
          <p:nvPr/>
        </p:nvCxnSpPr>
        <p:spPr>
          <a:xfrm flipH="1">
            <a:off x="2213736" y="4662111"/>
            <a:ext cx="838114" cy="26731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0" name="直接连接符 1059"/>
          <p:cNvCxnSpPr>
            <a:stCxn id="123" idx="2"/>
          </p:cNvCxnSpPr>
          <p:nvPr/>
        </p:nvCxnSpPr>
        <p:spPr>
          <a:xfrm>
            <a:off x="3051850" y="4662111"/>
            <a:ext cx="287986" cy="32197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65" name="文本框 1064"/>
          <p:cNvSpPr txBox="1"/>
          <p:nvPr/>
        </p:nvSpPr>
        <p:spPr>
          <a:xfrm>
            <a:off x="3388822" y="5051533"/>
            <a:ext cx="17948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err="1">
                <a:solidFill>
                  <a:schemeClr val="tx2">
                    <a:lumMod val="50000"/>
                  </a:schemeClr>
                </a:solidFill>
              </a:rPr>
              <a:t>CfC</a:t>
            </a:r>
            <a:r>
              <a:rPr lang="zh-CN" altLang="en-US" sz="1050" dirty="0">
                <a:solidFill>
                  <a:schemeClr val="tx2">
                    <a:lumMod val="50000"/>
                  </a:schemeClr>
                </a:solidFill>
              </a:rPr>
              <a:t>：液态神经网络</a:t>
            </a:r>
            <a:endParaRPr lang="en-US" altLang="zh-CN" sz="105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1050" b="1" dirty="0">
                <a:solidFill>
                  <a:schemeClr val="tx1">
                    <a:lumMod val="75000"/>
                  </a:schemeClr>
                </a:solidFill>
              </a:rPr>
              <a:t>方案</a:t>
            </a:r>
            <a:r>
              <a:rPr lang="en-US" altLang="zh-CN" sz="1050" b="1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en-US" sz="1050" dirty="0">
                <a:solidFill>
                  <a:schemeClr val="tx2">
                    <a:lumMod val="50000"/>
                  </a:schemeClr>
                </a:solidFill>
              </a:rPr>
              <a:t>：</a:t>
            </a:r>
            <a:r>
              <a:rPr lang="zh-CN" altLang="en-US"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预训练</a:t>
            </a:r>
            <a:r>
              <a:rPr lang="zh-CN" altLang="en-US" sz="1050" dirty="0">
                <a:solidFill>
                  <a:schemeClr val="tx2">
                    <a:lumMod val="50000"/>
                  </a:schemeClr>
                </a:solidFill>
              </a:rPr>
              <a:t>，支持预设置的行为任务分类，后接预测模型</a:t>
            </a:r>
            <a:endParaRPr lang="en-US" altLang="zh-CN" sz="105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1050" b="1" dirty="0">
                <a:solidFill>
                  <a:schemeClr val="accent6">
                    <a:lumMod val="75000"/>
                  </a:schemeClr>
                </a:solidFill>
              </a:rPr>
              <a:t>方案</a:t>
            </a:r>
            <a:r>
              <a:rPr lang="en-US" altLang="zh-CN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sz="1050" dirty="0">
                <a:solidFill>
                  <a:schemeClr val="tx2">
                    <a:lumMod val="50000"/>
                  </a:schemeClr>
                </a:solidFill>
              </a:rPr>
              <a:t>：</a:t>
            </a:r>
            <a:r>
              <a:rPr lang="zh-CN" altLang="en-US" sz="1050" dirty="0">
                <a:solidFill>
                  <a:srgbClr val="C00000"/>
                </a:solidFill>
              </a:rPr>
              <a:t>可学习</a:t>
            </a:r>
            <a:r>
              <a:rPr lang="zh-CN" altLang="en-US" sz="1050" dirty="0">
                <a:solidFill>
                  <a:schemeClr val="tx2">
                    <a:lumMod val="50000"/>
                  </a:schemeClr>
                </a:solidFill>
              </a:rPr>
              <a:t>，直接输出下一步的向量，特征检索</a:t>
            </a:r>
          </a:p>
        </p:txBody>
      </p:sp>
      <p:sp>
        <p:nvSpPr>
          <p:cNvPr id="1066" name="矩形 1065"/>
          <p:cNvSpPr/>
          <p:nvPr/>
        </p:nvSpPr>
        <p:spPr>
          <a:xfrm>
            <a:off x="5366594" y="3936847"/>
            <a:ext cx="552813" cy="533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68" name="图形 1067" descr="火 纯色填充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33242" y="3466395"/>
            <a:ext cx="340951" cy="340951"/>
          </a:xfrm>
          <a:prstGeom prst="rect">
            <a:avLst/>
          </a:prstGeom>
        </p:spPr>
      </p:pic>
      <p:pic>
        <p:nvPicPr>
          <p:cNvPr id="1069" name="Picture 20" descr="三维坐标系中如何确定坐标？_百度知道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2" r="17009"/>
          <a:stretch>
            <a:fillRect/>
          </a:stretch>
        </p:blipFill>
        <p:spPr bwMode="auto">
          <a:xfrm>
            <a:off x="2703454" y="4982851"/>
            <a:ext cx="746713" cy="64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文本框 1070"/>
          <p:cNvSpPr txBox="1"/>
          <p:nvPr/>
        </p:nvSpPr>
        <p:spPr>
          <a:xfrm>
            <a:off x="1948190" y="5018487"/>
            <a:ext cx="865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构建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编程超维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向量空间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zh-CN" sz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轨迹抽象</a:t>
            </a:r>
          </a:p>
        </p:txBody>
      </p:sp>
      <p:pic>
        <p:nvPicPr>
          <p:cNvPr id="1073" name="Picture 24" descr="线路图标_马术舞步线路图标_微信公众号文章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t="4894" r="3059" b="5133"/>
          <a:stretch>
            <a:fillRect/>
          </a:stretch>
        </p:blipFill>
        <p:spPr bwMode="auto">
          <a:xfrm>
            <a:off x="2768445" y="5633673"/>
            <a:ext cx="565400" cy="43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图形 1076" descr="列表 纯色填充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37675" y="1799626"/>
            <a:ext cx="508850" cy="508850"/>
          </a:xfrm>
          <a:prstGeom prst="rect">
            <a:avLst/>
          </a:prstGeom>
        </p:spPr>
      </p:pic>
      <p:sp>
        <p:nvSpPr>
          <p:cNvPr id="1078" name="文本框 1077"/>
          <p:cNvSpPr txBox="1"/>
          <p:nvPr/>
        </p:nvSpPr>
        <p:spPr>
          <a:xfrm>
            <a:off x="2444637" y="1846302"/>
            <a:ext cx="11913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2">
                    <a:lumMod val="50000"/>
                  </a:schemeClr>
                </a:solidFill>
              </a:rPr>
              <a:t>History </a:t>
            </a:r>
            <a:r>
              <a:rPr lang="zh-CN" altLang="en-US" sz="1050" dirty="0">
                <a:solidFill>
                  <a:schemeClr val="tx2">
                    <a:lumMod val="50000"/>
                  </a:schemeClr>
                </a:solidFill>
              </a:rPr>
              <a:t>操作过</a:t>
            </a:r>
            <a:r>
              <a:rPr lang="en-US" altLang="zh-CN" sz="1050" dirty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r>
              <a:rPr lang="zh-CN" altLang="en-US" sz="1050" dirty="0">
                <a:solidFill>
                  <a:schemeClr val="tx2">
                    <a:lumMod val="50000"/>
                  </a:schemeClr>
                </a:solidFill>
              </a:rPr>
              <a:t>终端</a:t>
            </a:r>
            <a:r>
              <a:rPr lang="en-US" altLang="zh-CN" sz="1050" dirty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zh-CN" altLang="en-US" sz="1050" dirty="0">
                <a:solidFill>
                  <a:schemeClr val="tx2">
                    <a:lumMod val="50000"/>
                  </a:schemeClr>
                </a:solidFill>
              </a:rPr>
              <a:t>工件</a:t>
            </a:r>
            <a:r>
              <a:rPr lang="en-US" altLang="zh-CN" sz="1050" dirty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zh-CN" altLang="en-US" sz="1050" dirty="0">
                <a:solidFill>
                  <a:schemeClr val="tx2">
                    <a:lumMod val="50000"/>
                  </a:schemeClr>
                </a:solidFill>
              </a:rPr>
              <a:t>命令</a:t>
            </a:r>
          </a:p>
        </p:txBody>
      </p:sp>
      <p:pic>
        <p:nvPicPr>
          <p:cNvPr id="1036" name="Picture 12" descr="Files, git, layers, repository, stack, version control icon | Icon 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009" y="2627827"/>
            <a:ext cx="421415" cy="42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文本框 1054"/>
          <p:cNvSpPr txBox="1"/>
          <p:nvPr/>
        </p:nvSpPr>
        <p:spPr>
          <a:xfrm>
            <a:off x="2454207" y="2637422"/>
            <a:ext cx="1250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2">
                    <a:lumMod val="50000"/>
                  </a:schemeClr>
                </a:solidFill>
              </a:rPr>
              <a:t>External </a:t>
            </a:r>
            <a:r>
              <a:rPr lang="zh-CN" altLang="en-US" sz="1050" dirty="0">
                <a:solidFill>
                  <a:schemeClr val="tx2">
                    <a:lumMod val="50000"/>
                  </a:schemeClr>
                </a:solidFill>
              </a:rPr>
              <a:t>未操作</a:t>
            </a:r>
            <a:r>
              <a:rPr lang="en-US" altLang="zh-CN" sz="1050" dirty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r>
              <a:rPr lang="en-US" altLang="zh-CN" sz="1050" dirty="0" err="1">
                <a:solidFill>
                  <a:schemeClr val="tx2">
                    <a:lumMod val="50000"/>
                  </a:schemeClr>
                </a:solidFill>
              </a:rPr>
              <a:t>Repo+CodeMap</a:t>
            </a:r>
            <a:endParaRPr lang="zh-CN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79" name="矩形 1078"/>
          <p:cNvSpPr/>
          <p:nvPr/>
        </p:nvSpPr>
        <p:spPr>
          <a:xfrm>
            <a:off x="2035861" y="2503326"/>
            <a:ext cx="1626468" cy="612000"/>
          </a:xfrm>
          <a:prstGeom prst="rect">
            <a:avLst/>
          </a:prstGeom>
          <a:noFill/>
          <a:ln w="12700">
            <a:solidFill>
              <a:srgbClr val="FF990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81" name="矩形 1080"/>
          <p:cNvSpPr/>
          <p:nvPr/>
        </p:nvSpPr>
        <p:spPr>
          <a:xfrm>
            <a:off x="2040298" y="1770570"/>
            <a:ext cx="1626467" cy="539286"/>
          </a:xfrm>
          <a:prstGeom prst="rect">
            <a:avLst/>
          </a:prstGeom>
          <a:noFill/>
          <a:ln w="12700">
            <a:solidFill>
              <a:srgbClr val="0070C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084" name="矩形 1083"/>
          <p:cNvSpPr/>
          <p:nvPr/>
        </p:nvSpPr>
        <p:spPr>
          <a:xfrm>
            <a:off x="9855032" y="1316241"/>
            <a:ext cx="2205624" cy="4030363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+mn-ea"/>
              </a:rPr>
              <a:t>④开发者画像</a:t>
            </a: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-API</a:t>
            </a:r>
            <a:endParaRPr lang="zh-CN" altLang="en-US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91" name="矩形 1090"/>
          <p:cNvSpPr/>
          <p:nvPr/>
        </p:nvSpPr>
        <p:spPr>
          <a:xfrm>
            <a:off x="7519774" y="1316243"/>
            <a:ext cx="2243109" cy="403036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+mn-ea"/>
              </a:rPr>
              <a:t>⑤行为总结</a:t>
            </a: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-API</a:t>
            </a:r>
            <a:endParaRPr lang="zh-CN" altLang="en-US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93" name="矩形 1092"/>
          <p:cNvSpPr/>
          <p:nvPr/>
        </p:nvSpPr>
        <p:spPr>
          <a:xfrm>
            <a:off x="324449" y="932955"/>
            <a:ext cx="11736206" cy="318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①数据底座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09" name="矩形 1108"/>
          <p:cNvSpPr/>
          <p:nvPr/>
        </p:nvSpPr>
        <p:spPr>
          <a:xfrm>
            <a:off x="9113566" y="5463788"/>
            <a:ext cx="2947089" cy="1299148"/>
          </a:xfrm>
          <a:custGeom>
            <a:avLst/>
            <a:gdLst>
              <a:gd name="connsiteX0" fmla="*/ 0 w 2947089"/>
              <a:gd name="connsiteY0" fmla="*/ 0 h 1299148"/>
              <a:gd name="connsiteX1" fmla="*/ 589418 w 2947089"/>
              <a:gd name="connsiteY1" fmla="*/ 0 h 1299148"/>
              <a:gd name="connsiteX2" fmla="*/ 1090423 w 2947089"/>
              <a:gd name="connsiteY2" fmla="*/ 0 h 1299148"/>
              <a:gd name="connsiteX3" fmla="*/ 1679841 w 2947089"/>
              <a:gd name="connsiteY3" fmla="*/ 0 h 1299148"/>
              <a:gd name="connsiteX4" fmla="*/ 2269259 w 2947089"/>
              <a:gd name="connsiteY4" fmla="*/ 0 h 1299148"/>
              <a:gd name="connsiteX5" fmla="*/ 2947089 w 2947089"/>
              <a:gd name="connsiteY5" fmla="*/ 0 h 1299148"/>
              <a:gd name="connsiteX6" fmla="*/ 2947089 w 2947089"/>
              <a:gd name="connsiteY6" fmla="*/ 636583 h 1299148"/>
              <a:gd name="connsiteX7" fmla="*/ 2947089 w 2947089"/>
              <a:gd name="connsiteY7" fmla="*/ 1299148 h 1299148"/>
              <a:gd name="connsiteX8" fmla="*/ 2446084 w 2947089"/>
              <a:gd name="connsiteY8" fmla="*/ 1299148 h 1299148"/>
              <a:gd name="connsiteX9" fmla="*/ 1886137 w 2947089"/>
              <a:gd name="connsiteY9" fmla="*/ 1299148 h 1299148"/>
              <a:gd name="connsiteX10" fmla="*/ 1267248 w 2947089"/>
              <a:gd name="connsiteY10" fmla="*/ 1299148 h 1299148"/>
              <a:gd name="connsiteX11" fmla="*/ 677830 w 2947089"/>
              <a:gd name="connsiteY11" fmla="*/ 1299148 h 1299148"/>
              <a:gd name="connsiteX12" fmla="*/ 0 w 2947089"/>
              <a:gd name="connsiteY12" fmla="*/ 1299148 h 1299148"/>
              <a:gd name="connsiteX13" fmla="*/ 0 w 2947089"/>
              <a:gd name="connsiteY13" fmla="*/ 662565 h 1299148"/>
              <a:gd name="connsiteX14" fmla="*/ 0 w 2947089"/>
              <a:gd name="connsiteY14" fmla="*/ 0 h 129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7089" h="1299148" extrusionOk="0">
                <a:moveTo>
                  <a:pt x="0" y="0"/>
                </a:moveTo>
                <a:cubicBezTo>
                  <a:pt x="217627" y="4617"/>
                  <a:pt x="406160" y="7735"/>
                  <a:pt x="589418" y="0"/>
                </a:cubicBezTo>
                <a:cubicBezTo>
                  <a:pt x="772676" y="-7735"/>
                  <a:pt x="902773" y="12916"/>
                  <a:pt x="1090423" y="0"/>
                </a:cubicBezTo>
                <a:cubicBezTo>
                  <a:pt x="1278073" y="-12916"/>
                  <a:pt x="1520052" y="-3122"/>
                  <a:pt x="1679841" y="0"/>
                </a:cubicBezTo>
                <a:cubicBezTo>
                  <a:pt x="1839630" y="3122"/>
                  <a:pt x="2094785" y="14605"/>
                  <a:pt x="2269259" y="0"/>
                </a:cubicBezTo>
                <a:cubicBezTo>
                  <a:pt x="2443733" y="-14605"/>
                  <a:pt x="2727981" y="1970"/>
                  <a:pt x="2947089" y="0"/>
                </a:cubicBezTo>
                <a:cubicBezTo>
                  <a:pt x="2963775" y="154110"/>
                  <a:pt x="2932465" y="319418"/>
                  <a:pt x="2947089" y="636583"/>
                </a:cubicBezTo>
                <a:cubicBezTo>
                  <a:pt x="2961713" y="953748"/>
                  <a:pt x="2968030" y="1017237"/>
                  <a:pt x="2947089" y="1299148"/>
                </a:cubicBezTo>
                <a:cubicBezTo>
                  <a:pt x="2720439" y="1299198"/>
                  <a:pt x="2556296" y="1281556"/>
                  <a:pt x="2446084" y="1299148"/>
                </a:cubicBezTo>
                <a:cubicBezTo>
                  <a:pt x="2335873" y="1316740"/>
                  <a:pt x="2159311" y="1272985"/>
                  <a:pt x="1886137" y="1299148"/>
                </a:cubicBezTo>
                <a:cubicBezTo>
                  <a:pt x="1612963" y="1325311"/>
                  <a:pt x="1492699" y="1280825"/>
                  <a:pt x="1267248" y="1299148"/>
                </a:cubicBezTo>
                <a:cubicBezTo>
                  <a:pt x="1041797" y="1317471"/>
                  <a:pt x="945011" y="1272003"/>
                  <a:pt x="677830" y="1299148"/>
                </a:cubicBezTo>
                <a:cubicBezTo>
                  <a:pt x="410649" y="1326293"/>
                  <a:pt x="239234" y="1309778"/>
                  <a:pt x="0" y="1299148"/>
                </a:cubicBezTo>
                <a:cubicBezTo>
                  <a:pt x="-330" y="1167980"/>
                  <a:pt x="-27473" y="921959"/>
                  <a:pt x="0" y="662565"/>
                </a:cubicBezTo>
                <a:cubicBezTo>
                  <a:pt x="27473" y="403171"/>
                  <a:pt x="-1787" y="202583"/>
                  <a:pt x="0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To User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13" name="矩形 1112"/>
          <p:cNvSpPr/>
          <p:nvPr/>
        </p:nvSpPr>
        <p:spPr>
          <a:xfrm>
            <a:off x="1821757" y="939464"/>
            <a:ext cx="45719" cy="298800"/>
          </a:xfrm>
          <a:prstGeom prst="rect">
            <a:avLst/>
          </a:prstGeom>
          <a:solidFill>
            <a:srgbClr val="FCFDFF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114" name="Picture 28" descr="Wireless Router Icon at GetDrawings | Free download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41" y="2386783"/>
            <a:ext cx="312313" cy="31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图形 1117" descr="火 纯色填充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4348" y="1620902"/>
            <a:ext cx="168337" cy="168337"/>
          </a:xfrm>
          <a:prstGeom prst="rect">
            <a:avLst/>
          </a:prstGeom>
        </p:spPr>
      </p:pic>
      <p:grpSp>
        <p:nvGrpSpPr>
          <p:cNvPr id="1171" name="组合 1170"/>
          <p:cNvGrpSpPr/>
          <p:nvPr/>
        </p:nvGrpSpPr>
        <p:grpSpPr>
          <a:xfrm>
            <a:off x="4768023" y="1818898"/>
            <a:ext cx="1639146" cy="468361"/>
            <a:chOff x="4599729" y="1902743"/>
            <a:chExt cx="2095260" cy="605671"/>
          </a:xfrm>
        </p:grpSpPr>
        <p:sp>
          <p:nvSpPr>
            <p:cNvPr id="1119" name="矩形: 圆角 1118"/>
            <p:cNvSpPr/>
            <p:nvPr/>
          </p:nvSpPr>
          <p:spPr>
            <a:xfrm>
              <a:off x="4599729" y="1902743"/>
              <a:ext cx="596900" cy="605671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  <p:pic>
          <p:nvPicPr>
            <p:cNvPr id="1117" name="Picture 26" descr="Artificial Neural Networks vector concept colored icon 22821429 Vector ...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9" t="24209" r="23693" b="23859"/>
            <a:stretch>
              <a:fillRect/>
            </a:stretch>
          </p:blipFill>
          <p:spPr bwMode="auto">
            <a:xfrm>
              <a:off x="4647593" y="1944418"/>
              <a:ext cx="517892" cy="50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2" name="矩形: 圆角 1121"/>
            <p:cNvSpPr/>
            <p:nvPr/>
          </p:nvSpPr>
          <p:spPr>
            <a:xfrm>
              <a:off x="5356099" y="1902743"/>
              <a:ext cx="596900" cy="605671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  <p:pic>
          <p:nvPicPr>
            <p:cNvPr id="1123" name="Picture 26" descr="Artificial Neural Networks vector concept colored icon 22821429 Vector ...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9" t="24209" r="23693" b="23859"/>
            <a:stretch>
              <a:fillRect/>
            </a:stretch>
          </p:blipFill>
          <p:spPr bwMode="auto">
            <a:xfrm>
              <a:off x="5403963" y="1944418"/>
              <a:ext cx="517892" cy="50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5" name="矩形: 圆角 1124"/>
            <p:cNvSpPr/>
            <p:nvPr/>
          </p:nvSpPr>
          <p:spPr>
            <a:xfrm>
              <a:off x="6098089" y="1902743"/>
              <a:ext cx="596900" cy="605671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  <p:pic>
          <p:nvPicPr>
            <p:cNvPr id="1126" name="Picture 26" descr="Artificial Neural Networks vector concept colored icon 22821429 Vector ...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9" t="24209" r="23693" b="23859"/>
            <a:stretch>
              <a:fillRect/>
            </a:stretch>
          </p:blipFill>
          <p:spPr bwMode="auto">
            <a:xfrm>
              <a:off x="6145953" y="1944418"/>
              <a:ext cx="517892" cy="50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8" name="梯形 1127"/>
          <p:cNvSpPr/>
          <p:nvPr/>
        </p:nvSpPr>
        <p:spPr>
          <a:xfrm rot="5400000">
            <a:off x="3817354" y="1757199"/>
            <a:ext cx="697466" cy="579776"/>
          </a:xfrm>
          <a:prstGeom prst="trapezoid">
            <a:avLst>
              <a:gd name="adj" fmla="val 36286"/>
            </a:avLst>
          </a:prstGeom>
          <a:solidFill>
            <a:srgbClr val="0179CB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vert="vert270"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29" name="文本框 1128"/>
          <p:cNvSpPr txBox="1"/>
          <p:nvPr/>
        </p:nvSpPr>
        <p:spPr>
          <a:xfrm>
            <a:off x="3816211" y="1933176"/>
            <a:ext cx="70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Encoder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131" name="文本框 1130"/>
          <p:cNvSpPr txBox="1"/>
          <p:nvPr/>
        </p:nvSpPr>
        <p:spPr>
          <a:xfrm>
            <a:off x="3784112" y="2386783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</a:rPr>
              <a:t>*</a:t>
            </a:r>
            <a:r>
              <a:rPr lang="zh-CN" altLang="en-US" sz="900" dirty="0">
                <a:solidFill>
                  <a:schemeClr val="tx2"/>
                </a:solidFill>
              </a:rPr>
              <a:t>与下图相同</a:t>
            </a:r>
          </a:p>
        </p:txBody>
      </p:sp>
      <p:sp>
        <p:nvSpPr>
          <p:cNvPr id="1132" name="右大括号 1131"/>
          <p:cNvSpPr/>
          <p:nvPr/>
        </p:nvSpPr>
        <p:spPr>
          <a:xfrm>
            <a:off x="3666571" y="1989667"/>
            <a:ext cx="172424" cy="917759"/>
          </a:xfrm>
          <a:prstGeom prst="rightBrace">
            <a:avLst>
              <a:gd name="adj1" fmla="val 8333"/>
              <a:gd name="adj2" fmla="val 89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4" name="文本框 1133"/>
          <p:cNvSpPr txBox="1"/>
          <p:nvPr/>
        </p:nvSpPr>
        <p:spPr>
          <a:xfrm>
            <a:off x="5150734" y="1957210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2"/>
                </a:solidFill>
              </a:rPr>
              <a:t>or</a:t>
            </a:r>
            <a:endParaRPr lang="zh-CN" altLang="en-US" sz="800" dirty="0">
              <a:solidFill>
                <a:schemeClr val="tx2"/>
              </a:solidFill>
            </a:endParaRPr>
          </a:p>
        </p:txBody>
      </p:sp>
      <p:sp>
        <p:nvSpPr>
          <p:cNvPr id="1135" name="文本框 1134"/>
          <p:cNvSpPr txBox="1"/>
          <p:nvPr/>
        </p:nvSpPr>
        <p:spPr>
          <a:xfrm>
            <a:off x="5735853" y="1949734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tx2"/>
                </a:solidFill>
              </a:rPr>
              <a:t>or</a:t>
            </a:r>
            <a:endParaRPr lang="zh-CN" altLang="en-US" sz="800" dirty="0">
              <a:solidFill>
                <a:schemeClr val="tx2"/>
              </a:solidFill>
            </a:endParaRPr>
          </a:p>
        </p:txBody>
      </p:sp>
      <p:sp>
        <p:nvSpPr>
          <p:cNvPr id="1139" name="文本框 1138"/>
          <p:cNvSpPr txBox="1"/>
          <p:nvPr/>
        </p:nvSpPr>
        <p:spPr>
          <a:xfrm>
            <a:off x="6310712" y="2094977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2"/>
                </a:solidFill>
              </a:rPr>
              <a:t>…</a:t>
            </a:r>
            <a:endParaRPr lang="zh-CN" altLang="en-US" sz="105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6342" y="3341247"/>
            <a:ext cx="552813" cy="479803"/>
          </a:xfrm>
          <a:custGeom>
            <a:avLst/>
            <a:gdLst>
              <a:gd name="connsiteX0" fmla="*/ 0 w 552813"/>
              <a:gd name="connsiteY0" fmla="*/ 0 h 479803"/>
              <a:gd name="connsiteX1" fmla="*/ 552813 w 552813"/>
              <a:gd name="connsiteY1" fmla="*/ 0 h 479803"/>
              <a:gd name="connsiteX2" fmla="*/ 552813 w 552813"/>
              <a:gd name="connsiteY2" fmla="*/ 479803 h 479803"/>
              <a:gd name="connsiteX3" fmla="*/ 0 w 552813"/>
              <a:gd name="connsiteY3" fmla="*/ 479803 h 479803"/>
              <a:gd name="connsiteX4" fmla="*/ 0 w 552813"/>
              <a:gd name="connsiteY4" fmla="*/ 0 h 47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813" h="479803" fill="none" extrusionOk="0">
                <a:moveTo>
                  <a:pt x="0" y="0"/>
                </a:moveTo>
                <a:cubicBezTo>
                  <a:pt x="59257" y="-13681"/>
                  <a:pt x="478613" y="-43896"/>
                  <a:pt x="552813" y="0"/>
                </a:cubicBezTo>
                <a:cubicBezTo>
                  <a:pt x="524044" y="229439"/>
                  <a:pt x="579037" y="272453"/>
                  <a:pt x="552813" y="479803"/>
                </a:cubicBezTo>
                <a:cubicBezTo>
                  <a:pt x="289629" y="469907"/>
                  <a:pt x="213885" y="516696"/>
                  <a:pt x="0" y="479803"/>
                </a:cubicBezTo>
                <a:cubicBezTo>
                  <a:pt x="-10617" y="393162"/>
                  <a:pt x="21107" y="199720"/>
                  <a:pt x="0" y="0"/>
                </a:cubicBezTo>
                <a:close/>
              </a:path>
              <a:path w="552813" h="479803" stroke="0" extrusionOk="0">
                <a:moveTo>
                  <a:pt x="0" y="0"/>
                </a:moveTo>
                <a:cubicBezTo>
                  <a:pt x="269600" y="-18394"/>
                  <a:pt x="497133" y="40673"/>
                  <a:pt x="552813" y="0"/>
                </a:cubicBezTo>
                <a:cubicBezTo>
                  <a:pt x="567585" y="114510"/>
                  <a:pt x="573331" y="346574"/>
                  <a:pt x="552813" y="479803"/>
                </a:cubicBezTo>
                <a:cubicBezTo>
                  <a:pt x="298481" y="500194"/>
                  <a:pt x="262024" y="486062"/>
                  <a:pt x="0" y="479803"/>
                </a:cubicBezTo>
                <a:cubicBezTo>
                  <a:pt x="-22609" y="377713"/>
                  <a:pt x="-503" y="188836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7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43" name="直接箭头连接符 1142"/>
          <p:cNvCxnSpPr/>
          <p:nvPr/>
        </p:nvCxnSpPr>
        <p:spPr>
          <a:xfrm flipV="1">
            <a:off x="4632072" y="2035593"/>
            <a:ext cx="136386" cy="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6" name="图形 1145" descr="条形图 纯色填充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81682" y="1933790"/>
            <a:ext cx="444054" cy="444054"/>
          </a:xfrm>
          <a:prstGeom prst="rect">
            <a:avLst/>
          </a:prstGeom>
        </p:spPr>
      </p:pic>
      <p:sp>
        <p:nvSpPr>
          <p:cNvPr id="1149" name="文本框 1148"/>
          <p:cNvSpPr txBox="1"/>
          <p:nvPr/>
        </p:nvSpPr>
        <p:spPr>
          <a:xfrm>
            <a:off x="5328052" y="3399032"/>
            <a:ext cx="6844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000000"/>
                </a:solidFill>
                <a:latin typeface="+mn-ea"/>
              </a:rPr>
              <a:t>方案</a:t>
            </a:r>
            <a:r>
              <a:rPr lang="en-US" altLang="zh-CN" sz="10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000" b="1" dirty="0">
                <a:solidFill>
                  <a:srgbClr val="000000"/>
                </a:solidFill>
                <a:latin typeface="+mn-ea"/>
              </a:rPr>
              <a:t>：</a:t>
            </a:r>
            <a:endParaRPr lang="en-US" altLang="zh-CN" sz="10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000" b="1" dirty="0" err="1">
                <a:solidFill>
                  <a:srgbClr val="000000"/>
                </a:solidFill>
                <a:latin typeface="+mn-ea"/>
              </a:rPr>
              <a:t>Partten</a:t>
            </a:r>
            <a:endParaRPr lang="zh-CN" altLang="en-US" sz="1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1" name="文本框 1150"/>
          <p:cNvSpPr txBox="1"/>
          <p:nvPr/>
        </p:nvSpPr>
        <p:spPr>
          <a:xfrm>
            <a:off x="5293569" y="4021251"/>
            <a:ext cx="827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方案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：</a:t>
            </a:r>
            <a:endParaRPr lang="en-US" altLang="zh-CN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Vector-P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152" name="Picture 32" descr="Logo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8"/>
          <a:stretch>
            <a:fillRect/>
          </a:stretch>
        </p:blipFill>
        <p:spPr bwMode="auto">
          <a:xfrm>
            <a:off x="3573590" y="4115495"/>
            <a:ext cx="1319994" cy="8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5" name="任意多边形: 形状 1154"/>
          <p:cNvSpPr/>
          <p:nvPr/>
        </p:nvSpPr>
        <p:spPr>
          <a:xfrm>
            <a:off x="1945640" y="1315720"/>
            <a:ext cx="5496560" cy="4023360"/>
          </a:xfrm>
          <a:custGeom>
            <a:avLst/>
            <a:gdLst>
              <a:gd name="connsiteX0" fmla="*/ 5471160 w 5491480"/>
              <a:gd name="connsiteY0" fmla="*/ 0 h 4023360"/>
              <a:gd name="connsiteX1" fmla="*/ 0 w 5491480"/>
              <a:gd name="connsiteY1" fmla="*/ 5080 h 4023360"/>
              <a:gd name="connsiteX2" fmla="*/ 15240 w 5491480"/>
              <a:gd name="connsiteY2" fmla="*/ 1884680 h 4023360"/>
              <a:gd name="connsiteX3" fmla="*/ 3368040 w 5491480"/>
              <a:gd name="connsiteY3" fmla="*/ 1899920 h 4023360"/>
              <a:gd name="connsiteX4" fmla="*/ 3357880 w 5491480"/>
              <a:gd name="connsiteY4" fmla="*/ 4023360 h 4023360"/>
              <a:gd name="connsiteX5" fmla="*/ 5491480 w 5491480"/>
              <a:gd name="connsiteY5" fmla="*/ 4023360 h 4023360"/>
              <a:gd name="connsiteX6" fmla="*/ 5491480 w 5491480"/>
              <a:gd name="connsiteY6" fmla="*/ 1910080 h 4023360"/>
              <a:gd name="connsiteX7" fmla="*/ 5471160 w 5491480"/>
              <a:gd name="connsiteY7" fmla="*/ 0 h 4023360"/>
              <a:gd name="connsiteX0-1" fmla="*/ 5496560 w 5502689"/>
              <a:gd name="connsiteY0-2" fmla="*/ 0 h 4023360"/>
              <a:gd name="connsiteX1-3" fmla="*/ 0 w 5502689"/>
              <a:gd name="connsiteY1-4" fmla="*/ 5080 h 4023360"/>
              <a:gd name="connsiteX2-5" fmla="*/ 15240 w 5502689"/>
              <a:gd name="connsiteY2-6" fmla="*/ 1884680 h 4023360"/>
              <a:gd name="connsiteX3-7" fmla="*/ 3368040 w 5502689"/>
              <a:gd name="connsiteY3-8" fmla="*/ 1899920 h 4023360"/>
              <a:gd name="connsiteX4-9" fmla="*/ 3357880 w 5502689"/>
              <a:gd name="connsiteY4-10" fmla="*/ 4023360 h 4023360"/>
              <a:gd name="connsiteX5-11" fmla="*/ 5491480 w 5502689"/>
              <a:gd name="connsiteY5-12" fmla="*/ 4023360 h 4023360"/>
              <a:gd name="connsiteX6-13" fmla="*/ 5491480 w 5502689"/>
              <a:gd name="connsiteY6-14" fmla="*/ 1910080 h 4023360"/>
              <a:gd name="connsiteX7-15" fmla="*/ 5496560 w 5502689"/>
              <a:gd name="connsiteY7-16" fmla="*/ 0 h 4023360"/>
              <a:gd name="connsiteX0-17" fmla="*/ 5496560 w 5496560"/>
              <a:gd name="connsiteY0-18" fmla="*/ 0 h 4023360"/>
              <a:gd name="connsiteX1-19" fmla="*/ 0 w 5496560"/>
              <a:gd name="connsiteY1-20" fmla="*/ 5080 h 4023360"/>
              <a:gd name="connsiteX2-21" fmla="*/ 15240 w 5496560"/>
              <a:gd name="connsiteY2-22" fmla="*/ 1884680 h 4023360"/>
              <a:gd name="connsiteX3-23" fmla="*/ 3368040 w 5496560"/>
              <a:gd name="connsiteY3-24" fmla="*/ 1899920 h 4023360"/>
              <a:gd name="connsiteX4-25" fmla="*/ 3357880 w 5496560"/>
              <a:gd name="connsiteY4-26" fmla="*/ 4023360 h 4023360"/>
              <a:gd name="connsiteX5-27" fmla="*/ 5491480 w 5496560"/>
              <a:gd name="connsiteY5-28" fmla="*/ 4023360 h 4023360"/>
              <a:gd name="connsiteX6-29" fmla="*/ 5491480 w 5496560"/>
              <a:gd name="connsiteY6-30" fmla="*/ 1910080 h 4023360"/>
              <a:gd name="connsiteX7-31" fmla="*/ 5496560 w 5496560"/>
              <a:gd name="connsiteY7-32" fmla="*/ 0 h 4023360"/>
              <a:gd name="connsiteX0-33" fmla="*/ 5496560 w 5496560"/>
              <a:gd name="connsiteY0-34" fmla="*/ 0 h 4023360"/>
              <a:gd name="connsiteX1-35" fmla="*/ 0 w 5496560"/>
              <a:gd name="connsiteY1-36" fmla="*/ 5080 h 4023360"/>
              <a:gd name="connsiteX2-37" fmla="*/ 15240 w 5496560"/>
              <a:gd name="connsiteY2-38" fmla="*/ 1884680 h 4023360"/>
              <a:gd name="connsiteX3-39" fmla="*/ 3368040 w 5496560"/>
              <a:gd name="connsiteY3-40" fmla="*/ 1899920 h 4023360"/>
              <a:gd name="connsiteX4-41" fmla="*/ 3357880 w 5496560"/>
              <a:gd name="connsiteY4-42" fmla="*/ 4023360 h 4023360"/>
              <a:gd name="connsiteX5-43" fmla="*/ 5491480 w 5496560"/>
              <a:gd name="connsiteY5-44" fmla="*/ 4023360 h 4023360"/>
              <a:gd name="connsiteX6-45" fmla="*/ 5491480 w 5496560"/>
              <a:gd name="connsiteY6-46" fmla="*/ 1910080 h 4023360"/>
              <a:gd name="connsiteX7-47" fmla="*/ 5496560 w 5496560"/>
              <a:gd name="connsiteY7-48" fmla="*/ 0 h 4023360"/>
              <a:gd name="connsiteX0-49" fmla="*/ 5496560 w 5496560"/>
              <a:gd name="connsiteY0-50" fmla="*/ 0 h 4023360"/>
              <a:gd name="connsiteX1-51" fmla="*/ 0 w 5496560"/>
              <a:gd name="connsiteY1-52" fmla="*/ 5080 h 4023360"/>
              <a:gd name="connsiteX2-53" fmla="*/ 15240 w 5496560"/>
              <a:gd name="connsiteY2-54" fmla="*/ 1894840 h 4023360"/>
              <a:gd name="connsiteX3-55" fmla="*/ 3368040 w 5496560"/>
              <a:gd name="connsiteY3-56" fmla="*/ 1899920 h 4023360"/>
              <a:gd name="connsiteX4-57" fmla="*/ 3357880 w 5496560"/>
              <a:gd name="connsiteY4-58" fmla="*/ 4023360 h 4023360"/>
              <a:gd name="connsiteX5-59" fmla="*/ 5491480 w 5496560"/>
              <a:gd name="connsiteY5-60" fmla="*/ 4023360 h 4023360"/>
              <a:gd name="connsiteX6-61" fmla="*/ 5491480 w 5496560"/>
              <a:gd name="connsiteY6-62" fmla="*/ 1910080 h 4023360"/>
              <a:gd name="connsiteX7-63" fmla="*/ 5496560 w 5496560"/>
              <a:gd name="connsiteY7-64" fmla="*/ 0 h 4023360"/>
              <a:gd name="connsiteX0-65" fmla="*/ 5496560 w 5496560"/>
              <a:gd name="connsiteY0-66" fmla="*/ 0 h 4023360"/>
              <a:gd name="connsiteX1-67" fmla="*/ 0 w 5496560"/>
              <a:gd name="connsiteY1-68" fmla="*/ 5080 h 4023360"/>
              <a:gd name="connsiteX2-69" fmla="*/ 15240 w 5496560"/>
              <a:gd name="connsiteY2-70" fmla="*/ 1894840 h 4023360"/>
              <a:gd name="connsiteX3-71" fmla="*/ 3368040 w 5496560"/>
              <a:gd name="connsiteY3-72" fmla="*/ 1899920 h 4023360"/>
              <a:gd name="connsiteX4-73" fmla="*/ 3393440 w 5496560"/>
              <a:gd name="connsiteY4-74" fmla="*/ 4018280 h 4023360"/>
              <a:gd name="connsiteX5-75" fmla="*/ 5491480 w 5496560"/>
              <a:gd name="connsiteY5-76" fmla="*/ 4023360 h 4023360"/>
              <a:gd name="connsiteX6-77" fmla="*/ 5491480 w 5496560"/>
              <a:gd name="connsiteY6-78" fmla="*/ 1910080 h 4023360"/>
              <a:gd name="connsiteX7-79" fmla="*/ 5496560 w 5496560"/>
              <a:gd name="connsiteY7-80" fmla="*/ 0 h 4023360"/>
              <a:gd name="connsiteX0-81" fmla="*/ 5496560 w 5496560"/>
              <a:gd name="connsiteY0-82" fmla="*/ 0 h 4023360"/>
              <a:gd name="connsiteX1-83" fmla="*/ 0 w 5496560"/>
              <a:gd name="connsiteY1-84" fmla="*/ 5080 h 4023360"/>
              <a:gd name="connsiteX2-85" fmla="*/ 15240 w 5496560"/>
              <a:gd name="connsiteY2-86" fmla="*/ 1894840 h 4023360"/>
              <a:gd name="connsiteX3-87" fmla="*/ 3368040 w 5496560"/>
              <a:gd name="connsiteY3-88" fmla="*/ 1899920 h 4023360"/>
              <a:gd name="connsiteX4-89" fmla="*/ 3373120 w 5496560"/>
              <a:gd name="connsiteY4-90" fmla="*/ 4023360 h 4023360"/>
              <a:gd name="connsiteX5-91" fmla="*/ 5491480 w 5496560"/>
              <a:gd name="connsiteY5-92" fmla="*/ 4023360 h 4023360"/>
              <a:gd name="connsiteX6-93" fmla="*/ 5491480 w 5496560"/>
              <a:gd name="connsiteY6-94" fmla="*/ 1910080 h 4023360"/>
              <a:gd name="connsiteX7-95" fmla="*/ 5496560 w 5496560"/>
              <a:gd name="connsiteY7-96" fmla="*/ 0 h 4023360"/>
              <a:gd name="connsiteX0-97" fmla="*/ 5496560 w 5496560"/>
              <a:gd name="connsiteY0-98" fmla="*/ 0 h 4023360"/>
              <a:gd name="connsiteX1-99" fmla="*/ 0 w 5496560"/>
              <a:gd name="connsiteY1-100" fmla="*/ 5080 h 4023360"/>
              <a:gd name="connsiteX2-101" fmla="*/ 15240 w 5496560"/>
              <a:gd name="connsiteY2-102" fmla="*/ 1894840 h 4023360"/>
              <a:gd name="connsiteX3-103" fmla="*/ 3368040 w 5496560"/>
              <a:gd name="connsiteY3-104" fmla="*/ 1899920 h 4023360"/>
              <a:gd name="connsiteX4-105" fmla="*/ 3373120 w 5496560"/>
              <a:gd name="connsiteY4-106" fmla="*/ 4023360 h 4023360"/>
              <a:gd name="connsiteX5-107" fmla="*/ 5491480 w 5496560"/>
              <a:gd name="connsiteY5-108" fmla="*/ 4023360 h 4023360"/>
              <a:gd name="connsiteX6-109" fmla="*/ 5491480 w 5496560"/>
              <a:gd name="connsiteY6-110" fmla="*/ 1910080 h 4023360"/>
              <a:gd name="connsiteX7-111" fmla="*/ 5496560 w 5496560"/>
              <a:gd name="connsiteY7-112" fmla="*/ 0 h 40233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5496560" h="4023360">
                <a:moveTo>
                  <a:pt x="5496560" y="0"/>
                </a:moveTo>
                <a:lnTo>
                  <a:pt x="0" y="5080"/>
                </a:lnTo>
                <a:lnTo>
                  <a:pt x="15240" y="1894840"/>
                </a:lnTo>
                <a:lnTo>
                  <a:pt x="3368040" y="1899920"/>
                </a:lnTo>
                <a:cubicBezTo>
                  <a:pt x="3364653" y="2607733"/>
                  <a:pt x="3366982" y="3321897"/>
                  <a:pt x="3373120" y="4023360"/>
                </a:cubicBezTo>
                <a:lnTo>
                  <a:pt x="5491480" y="4023360"/>
                </a:lnTo>
                <a:lnTo>
                  <a:pt x="5491480" y="1910080"/>
                </a:lnTo>
                <a:cubicBezTo>
                  <a:pt x="5489787" y="1275080"/>
                  <a:pt x="5494443" y="642197"/>
                  <a:pt x="549656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58" name="箭头: 圆角右 1157"/>
          <p:cNvSpPr/>
          <p:nvPr/>
        </p:nvSpPr>
        <p:spPr>
          <a:xfrm rot="16200000" flipV="1">
            <a:off x="5636365" y="2961259"/>
            <a:ext cx="794021" cy="216252"/>
          </a:xfrm>
          <a:prstGeom prst="bentArrow">
            <a:avLst>
              <a:gd name="adj1" fmla="val 13832"/>
              <a:gd name="adj2" fmla="val 16491"/>
              <a:gd name="adj3" fmla="val 25000"/>
              <a:gd name="adj4" fmla="val 90425"/>
            </a:avLst>
          </a:prstGeom>
          <a:solidFill>
            <a:srgbClr val="005BAC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59" name="等腰三角形 1158"/>
          <p:cNvSpPr/>
          <p:nvPr/>
        </p:nvSpPr>
        <p:spPr>
          <a:xfrm rot="16200000">
            <a:off x="4590787" y="3683114"/>
            <a:ext cx="1374015" cy="199840"/>
          </a:xfrm>
          <a:prstGeom prst="triangle">
            <a:avLst>
              <a:gd name="adj" fmla="val 6440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cxnSp>
        <p:nvCxnSpPr>
          <p:cNvPr id="1160" name="直接箭头连接符 1159"/>
          <p:cNvCxnSpPr/>
          <p:nvPr/>
        </p:nvCxnSpPr>
        <p:spPr>
          <a:xfrm>
            <a:off x="5919155" y="4214041"/>
            <a:ext cx="13675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文本框 1161"/>
          <p:cNvSpPr txBox="1"/>
          <p:nvPr/>
        </p:nvSpPr>
        <p:spPr>
          <a:xfrm>
            <a:off x="6669234" y="1602199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</a:schemeClr>
                </a:solidFill>
              </a:rPr>
              <a:t>意图</a:t>
            </a:r>
            <a:endParaRPr lang="en-US" altLang="zh-CN" sz="10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>
                    <a:lumMod val="75000"/>
                  </a:schemeClr>
                </a:solidFill>
              </a:rPr>
              <a:t>双</a:t>
            </a:r>
            <a:r>
              <a:rPr lang="en-US" altLang="zh-CN" sz="1000" dirty="0">
                <a:solidFill>
                  <a:schemeClr val="tx1">
                    <a:lumMod val="75000"/>
                  </a:schemeClr>
                </a:solidFill>
              </a:rPr>
              <a:t>Rank</a:t>
            </a:r>
            <a:endParaRPr lang="zh-CN" altLang="en-US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63" name="矩形 1162"/>
          <p:cNvSpPr/>
          <p:nvPr/>
        </p:nvSpPr>
        <p:spPr>
          <a:xfrm>
            <a:off x="5361006" y="4623934"/>
            <a:ext cx="1969865" cy="27699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混合排序</a:t>
            </a:r>
          </a:p>
        </p:txBody>
      </p:sp>
      <p:cxnSp>
        <p:nvCxnSpPr>
          <p:cNvPr id="1164" name="直接箭头连接符 1163"/>
          <p:cNvCxnSpPr/>
          <p:nvPr/>
        </p:nvCxnSpPr>
        <p:spPr>
          <a:xfrm>
            <a:off x="6441227" y="2063326"/>
            <a:ext cx="192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直接箭头连接符 1164"/>
          <p:cNvCxnSpPr/>
          <p:nvPr/>
        </p:nvCxnSpPr>
        <p:spPr>
          <a:xfrm>
            <a:off x="7279896" y="2369244"/>
            <a:ext cx="0" cy="2269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图形 1172" descr="条形图 纯色填充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957142" y="1933176"/>
            <a:ext cx="438518" cy="438518"/>
          </a:xfrm>
          <a:prstGeom prst="rect">
            <a:avLst/>
          </a:prstGeom>
        </p:spPr>
      </p:pic>
      <p:sp>
        <p:nvSpPr>
          <p:cNvPr id="1174" name="矩形 1173"/>
          <p:cNvSpPr/>
          <p:nvPr/>
        </p:nvSpPr>
        <p:spPr>
          <a:xfrm>
            <a:off x="6060917" y="3438991"/>
            <a:ext cx="1145491" cy="1031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特征检索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7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7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7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7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7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7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7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79" name="矩形 1178"/>
          <p:cNvSpPr/>
          <p:nvPr/>
        </p:nvSpPr>
        <p:spPr>
          <a:xfrm>
            <a:off x="5361006" y="4973739"/>
            <a:ext cx="1977640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意图预测结果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81" name="文本框 1180"/>
          <p:cNvSpPr txBox="1"/>
          <p:nvPr/>
        </p:nvSpPr>
        <p:spPr>
          <a:xfrm>
            <a:off x="6378866" y="2348893"/>
            <a:ext cx="8649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chemeClr val="tx2"/>
                </a:solidFill>
              </a:rPr>
              <a:t>双</a:t>
            </a:r>
            <a:r>
              <a:rPr lang="en-US" altLang="zh-CN" sz="1000" b="1" dirty="0">
                <a:solidFill>
                  <a:schemeClr val="tx2"/>
                </a:solidFill>
              </a:rPr>
              <a:t>Rank</a:t>
            </a:r>
            <a:r>
              <a:rPr lang="zh-CN" altLang="en-US" sz="1000" dirty="0">
                <a:solidFill>
                  <a:schemeClr val="tx2"/>
                </a:solidFill>
              </a:rPr>
              <a:t>：分别为未操作过的工件与</a:t>
            </a:r>
            <a:r>
              <a:rPr lang="en-US" altLang="zh-CN" sz="1000" dirty="0">
                <a:solidFill>
                  <a:schemeClr val="tx2"/>
                </a:solidFill>
              </a:rPr>
              <a:t>History</a:t>
            </a:r>
            <a:r>
              <a:rPr lang="zh-CN" altLang="en-US" sz="1000" dirty="0">
                <a:solidFill>
                  <a:schemeClr val="tx2"/>
                </a:solidFill>
              </a:rPr>
              <a:t>中的操作赋分</a:t>
            </a:r>
            <a:endParaRPr lang="en-US" altLang="zh-CN" sz="1000" dirty="0">
              <a:solidFill>
                <a:schemeClr val="tx2"/>
              </a:solidFill>
            </a:endParaRPr>
          </a:p>
        </p:txBody>
      </p:sp>
      <p:cxnSp>
        <p:nvCxnSpPr>
          <p:cNvPr id="1182" name="直接箭头连接符 1181"/>
          <p:cNvCxnSpPr/>
          <p:nvPr/>
        </p:nvCxnSpPr>
        <p:spPr>
          <a:xfrm>
            <a:off x="6357275" y="4470042"/>
            <a:ext cx="0" cy="1574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6" name="箭头: 圆角右 1185"/>
          <p:cNvSpPr/>
          <p:nvPr/>
        </p:nvSpPr>
        <p:spPr>
          <a:xfrm rot="5400000">
            <a:off x="4973876" y="2000635"/>
            <a:ext cx="1119231" cy="1760015"/>
          </a:xfrm>
          <a:prstGeom prst="bentArrow">
            <a:avLst>
              <a:gd name="adj1" fmla="val 1127"/>
              <a:gd name="adj2" fmla="val 1946"/>
              <a:gd name="adj3" fmla="val 6164"/>
              <a:gd name="adj4" fmla="val 10567"/>
            </a:avLst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87" name="左大括号 1186"/>
          <p:cNvSpPr/>
          <p:nvPr/>
        </p:nvSpPr>
        <p:spPr>
          <a:xfrm>
            <a:off x="4455975" y="2032243"/>
            <a:ext cx="200267" cy="297849"/>
          </a:xfrm>
          <a:prstGeom prst="leftBrace">
            <a:avLst>
              <a:gd name="adj1" fmla="val 0"/>
              <a:gd name="adj2" fmla="val 249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89" name="Picture 36" descr="Mastering TensorFlow Tensors in 5 Easy Steps | by Orhan G. Yalçın ...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67" y="3842756"/>
            <a:ext cx="1005667" cy="50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1" name="文本框 1190"/>
          <p:cNvSpPr txBox="1"/>
          <p:nvPr/>
        </p:nvSpPr>
        <p:spPr>
          <a:xfrm>
            <a:off x="6520663" y="3731155"/>
            <a:ext cx="6992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检索与</a:t>
            </a:r>
            <a:r>
              <a:rPr lang="en-US" altLang="zh-CN" sz="8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Vector-P</a:t>
            </a:r>
            <a:r>
              <a:rPr lang="zh-CN" altLang="en-US" sz="8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在特征层面最相似的操作</a:t>
            </a:r>
            <a:endParaRPr lang="en-US" altLang="zh-CN" sz="800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94" name="矩形 1193"/>
          <p:cNvSpPr/>
          <p:nvPr/>
        </p:nvSpPr>
        <p:spPr>
          <a:xfrm>
            <a:off x="5898490" y="6128253"/>
            <a:ext cx="92193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Code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Chat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95" name="矩形 1194"/>
          <p:cNvSpPr/>
          <p:nvPr/>
        </p:nvSpPr>
        <p:spPr>
          <a:xfrm>
            <a:off x="7907867" y="6126339"/>
            <a:ext cx="97628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</a:t>
            </a:r>
            <a:endParaRPr lang="en-US" altLang="zh-CN" sz="1600" b="1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生成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97" name="矩形 1196"/>
          <p:cNvSpPr/>
          <p:nvPr/>
        </p:nvSpPr>
        <p:spPr>
          <a:xfrm>
            <a:off x="5880284" y="5835781"/>
            <a:ext cx="3024956" cy="27699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开发者相关上下文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+method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级位置预测</a:t>
            </a:r>
          </a:p>
        </p:txBody>
      </p:sp>
      <p:sp>
        <p:nvSpPr>
          <p:cNvPr id="1198" name="等腰三角形 1197"/>
          <p:cNvSpPr/>
          <p:nvPr/>
        </p:nvSpPr>
        <p:spPr>
          <a:xfrm rot="10800000">
            <a:off x="5735853" y="5216710"/>
            <a:ext cx="5094452" cy="535197"/>
          </a:xfrm>
          <a:prstGeom prst="triangle">
            <a:avLst>
              <a:gd name="adj" fmla="val 7023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199" name="等腰三角形 1198"/>
          <p:cNvSpPr/>
          <p:nvPr/>
        </p:nvSpPr>
        <p:spPr>
          <a:xfrm rot="10800000">
            <a:off x="8080723" y="5272523"/>
            <a:ext cx="3913056" cy="535197"/>
          </a:xfrm>
          <a:prstGeom prst="triangle">
            <a:avLst>
              <a:gd name="adj" fmla="val 18488"/>
            </a:avLst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22000">
                <a:srgbClr val="BBDDFF"/>
              </a:gs>
              <a:gs pos="95000">
                <a:schemeClr val="accent5">
                  <a:lumMod val="20000"/>
                  <a:lumOff val="80000"/>
                  <a:alpha val="1000"/>
                </a:scheme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00" name="矩形 1199"/>
          <p:cNvSpPr/>
          <p:nvPr/>
        </p:nvSpPr>
        <p:spPr>
          <a:xfrm>
            <a:off x="9206335" y="6243151"/>
            <a:ext cx="128894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自我了解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01" name="矩形 1200"/>
          <p:cNvSpPr/>
          <p:nvPr/>
        </p:nvSpPr>
        <p:spPr>
          <a:xfrm>
            <a:off x="10586201" y="6253116"/>
            <a:ext cx="140502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提升指南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02" name="矩形 1201"/>
          <p:cNvSpPr/>
          <p:nvPr/>
        </p:nvSpPr>
        <p:spPr>
          <a:xfrm>
            <a:off x="9217844" y="5834260"/>
            <a:ext cx="2765316" cy="2769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开发状态明细</a:t>
            </a:r>
            <a:r>
              <a:rPr lang="en-US" altLang="zh-CN" sz="12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+</a:t>
            </a:r>
            <a:r>
              <a:rPr lang="zh-CN" altLang="en-US" sz="12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个人画像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03" name="矩形 1202"/>
          <p:cNvSpPr/>
          <p:nvPr/>
        </p:nvSpPr>
        <p:spPr>
          <a:xfrm>
            <a:off x="7639606" y="4982851"/>
            <a:ext cx="1977640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行为总结结果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04" name="矩形 1203"/>
          <p:cNvSpPr/>
          <p:nvPr/>
        </p:nvSpPr>
        <p:spPr>
          <a:xfrm>
            <a:off x="9969024" y="4978233"/>
            <a:ext cx="1977640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个人画像结果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05" name="矩形 1204"/>
          <p:cNvSpPr/>
          <p:nvPr/>
        </p:nvSpPr>
        <p:spPr>
          <a:xfrm>
            <a:off x="6881881" y="6138258"/>
            <a:ext cx="97628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错误</a:t>
            </a:r>
            <a:endParaRPr lang="en-US" altLang="zh-CN" sz="1600" b="1" kern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修复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cxnSp>
        <p:nvCxnSpPr>
          <p:cNvPr id="1206" name="直接箭头连接符 1205"/>
          <p:cNvCxnSpPr/>
          <p:nvPr/>
        </p:nvCxnSpPr>
        <p:spPr>
          <a:xfrm>
            <a:off x="7691376" y="1260218"/>
            <a:ext cx="0" cy="508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8" name="Picture 38" descr="Category, chart, flowchart, mindmap icon - Download on Iconfinder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900" y="4342970"/>
            <a:ext cx="540436" cy="54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9" name="矩形: 圆角 1208"/>
          <p:cNvSpPr/>
          <p:nvPr/>
        </p:nvSpPr>
        <p:spPr>
          <a:xfrm>
            <a:off x="7582703" y="1867811"/>
            <a:ext cx="828703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代码快照</a:t>
            </a:r>
            <a:endParaRPr lang="en-US" altLang="zh-CN" sz="12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1210" name="矩形: 圆角 1209"/>
          <p:cNvSpPr/>
          <p:nvPr/>
        </p:nvSpPr>
        <p:spPr>
          <a:xfrm>
            <a:off x="7607223" y="3944582"/>
            <a:ext cx="828703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工件历史</a:t>
            </a:r>
            <a:endParaRPr lang="en-US" altLang="zh-CN" sz="12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sp>
        <p:nvSpPr>
          <p:cNvPr id="1211" name="矩形: 圆角 1210"/>
          <p:cNvSpPr/>
          <p:nvPr/>
        </p:nvSpPr>
        <p:spPr>
          <a:xfrm>
            <a:off x="7594902" y="2942137"/>
            <a:ext cx="828703" cy="307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+mn-ea"/>
                <a:cs typeface="MiSans Light" panose="00000400000000000000" charset="-122"/>
              </a:rPr>
              <a:t>终端历史</a:t>
            </a:r>
            <a:endParaRPr lang="en-US" altLang="zh-CN" sz="1200" dirty="0">
              <a:solidFill>
                <a:srgbClr val="000000"/>
              </a:solidFill>
              <a:latin typeface="+mn-ea"/>
              <a:cs typeface="MiSans Light" panose="00000400000000000000" charset="-122"/>
            </a:endParaRPr>
          </a:p>
        </p:txBody>
      </p:sp>
      <p:pic>
        <p:nvPicPr>
          <p:cNvPr id="1214" name="图形 1213" descr="照相机 纯色填充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51320" y="2232238"/>
            <a:ext cx="491614" cy="491614"/>
          </a:xfrm>
          <a:prstGeom prst="rect">
            <a:avLst/>
          </a:prstGeom>
        </p:spPr>
      </p:pic>
      <p:sp>
        <p:nvSpPr>
          <p:cNvPr id="1215" name="文本框 1214"/>
          <p:cNvSpPr txBox="1"/>
          <p:nvPr/>
        </p:nvSpPr>
        <p:spPr>
          <a:xfrm>
            <a:off x="8859050" y="394714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/>
              <a:t>可视化</a:t>
            </a:r>
            <a:endParaRPr lang="en-US" altLang="zh-CN" sz="1100" b="1" dirty="0"/>
          </a:p>
          <a:p>
            <a:pPr algn="ctr"/>
            <a:r>
              <a:rPr lang="zh-CN" altLang="en-US" sz="1100" b="1" dirty="0"/>
              <a:t>开发区域</a:t>
            </a:r>
          </a:p>
        </p:txBody>
      </p:sp>
      <p:cxnSp>
        <p:nvCxnSpPr>
          <p:cNvPr id="1216" name="直接箭头连接符 1215"/>
          <p:cNvCxnSpPr/>
          <p:nvPr/>
        </p:nvCxnSpPr>
        <p:spPr>
          <a:xfrm>
            <a:off x="2266145" y="1261005"/>
            <a:ext cx="0" cy="508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9" name="Picture 44" descr="Terminal - Free computer icons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02" y="3239006"/>
            <a:ext cx="562932" cy="56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0" name="文本框 1219"/>
          <p:cNvSpPr txBox="1"/>
          <p:nvPr/>
        </p:nvSpPr>
        <p:spPr>
          <a:xfrm>
            <a:off x="8827362" y="2878955"/>
            <a:ext cx="748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/>
              <a:t>执行构建</a:t>
            </a:r>
            <a:endParaRPr lang="en-US" altLang="zh-CN" sz="1100" b="1" dirty="0"/>
          </a:p>
          <a:p>
            <a:pPr algn="ctr"/>
            <a:r>
              <a:rPr lang="zh-CN" altLang="en-US" sz="1100" b="1" dirty="0"/>
              <a:t>情况</a:t>
            </a:r>
          </a:p>
        </p:txBody>
      </p:sp>
      <p:sp>
        <p:nvSpPr>
          <p:cNvPr id="1221" name="文本框 1220"/>
          <p:cNvSpPr txBox="1"/>
          <p:nvPr/>
        </p:nvSpPr>
        <p:spPr>
          <a:xfrm>
            <a:off x="8816219" y="180969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/>
              <a:t>代码变更</a:t>
            </a:r>
            <a:endParaRPr lang="en-US" altLang="zh-CN" sz="1100" b="1" dirty="0"/>
          </a:p>
          <a:p>
            <a:pPr algn="ctr"/>
            <a:r>
              <a:rPr lang="zh-CN" altLang="en-US" sz="1100" b="1" dirty="0"/>
              <a:t>摘要</a:t>
            </a:r>
          </a:p>
        </p:txBody>
      </p:sp>
      <p:pic>
        <p:nvPicPr>
          <p:cNvPr id="1222" name="Picture 46" descr="OpenAI Logo PNG Images with Transparent Background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88" y="2288975"/>
            <a:ext cx="348447" cy="3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4" name="文本框 1223"/>
          <p:cNvSpPr txBox="1"/>
          <p:nvPr/>
        </p:nvSpPr>
        <p:spPr>
          <a:xfrm>
            <a:off x="7906476" y="2187812"/>
            <a:ext cx="742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tx2"/>
                </a:solidFill>
              </a:rPr>
              <a:t>Context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+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LLM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pic>
        <p:nvPicPr>
          <p:cNvPr id="1226" name="Picture 46" descr="OpenAI Logo PNG Images with Transparent Background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54" y="3368627"/>
            <a:ext cx="348447" cy="3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7" name="文本框 1226"/>
          <p:cNvSpPr txBox="1"/>
          <p:nvPr/>
        </p:nvSpPr>
        <p:spPr>
          <a:xfrm>
            <a:off x="7900142" y="3267464"/>
            <a:ext cx="742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tx2"/>
                </a:solidFill>
              </a:rPr>
              <a:t>Context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+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LLM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1231" name="文本框 1230"/>
          <p:cNvSpPr txBox="1"/>
          <p:nvPr/>
        </p:nvSpPr>
        <p:spPr>
          <a:xfrm>
            <a:off x="7977035" y="4307352"/>
            <a:ext cx="8386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tx2"/>
                </a:solidFill>
              </a:rPr>
              <a:t>Node</a:t>
            </a:r>
          </a:p>
          <a:p>
            <a:r>
              <a:rPr lang="en-US" altLang="zh-CN" sz="1100" b="1" dirty="0">
                <a:solidFill>
                  <a:schemeClr val="tx2"/>
                </a:solidFill>
              </a:rPr>
              <a:t>+</a:t>
            </a:r>
          </a:p>
          <a:p>
            <a:r>
              <a:rPr lang="en-US" altLang="zh-CN" sz="1100" b="1" dirty="0" err="1">
                <a:solidFill>
                  <a:schemeClr val="tx2"/>
                </a:solidFill>
              </a:rPr>
              <a:t>Webview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pic>
        <p:nvPicPr>
          <p:cNvPr id="1232" name="Picture 48" descr="Html Justicon Flat icon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515" y="4426437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3" name="直接箭头连接符 1232"/>
          <p:cNvCxnSpPr/>
          <p:nvPr/>
        </p:nvCxnSpPr>
        <p:spPr>
          <a:xfrm>
            <a:off x="8448892" y="2010256"/>
            <a:ext cx="192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直接箭头连接符 1233"/>
          <p:cNvCxnSpPr/>
          <p:nvPr/>
        </p:nvCxnSpPr>
        <p:spPr>
          <a:xfrm>
            <a:off x="8448892" y="3115326"/>
            <a:ext cx="192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直接箭头连接符 1234"/>
          <p:cNvCxnSpPr/>
          <p:nvPr/>
        </p:nvCxnSpPr>
        <p:spPr>
          <a:xfrm>
            <a:off x="8460038" y="4123861"/>
            <a:ext cx="192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直接箭头连接符 1236"/>
          <p:cNvCxnSpPr/>
          <p:nvPr/>
        </p:nvCxnSpPr>
        <p:spPr>
          <a:xfrm>
            <a:off x="9964676" y="1261832"/>
            <a:ext cx="0" cy="508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9" name="Picture 46" descr="OpenAI Logo PNG Images with Transparent Background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307" y="1770485"/>
            <a:ext cx="348447" cy="3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" name="Picture 48" descr="Html Justicon Flat icon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501" y="1761758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2" name="图形 1241" descr="数据库 纯色填充"/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899591" y="1703115"/>
            <a:ext cx="504222" cy="504222"/>
          </a:xfrm>
          <a:prstGeom prst="rect">
            <a:avLst/>
          </a:prstGeom>
        </p:spPr>
      </p:pic>
      <p:sp>
        <p:nvSpPr>
          <p:cNvPr id="1243" name="文本框 1242"/>
          <p:cNvSpPr txBox="1"/>
          <p:nvPr/>
        </p:nvSpPr>
        <p:spPr>
          <a:xfrm>
            <a:off x="9855032" y="2193111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tx2"/>
                </a:solidFill>
              </a:rPr>
              <a:t>UserDB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1244" name="文本框 1243"/>
          <p:cNvSpPr txBox="1"/>
          <p:nvPr/>
        </p:nvSpPr>
        <p:spPr>
          <a:xfrm>
            <a:off x="10712190" y="2195336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tx2"/>
                </a:solidFill>
              </a:rPr>
              <a:t>LLM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1245" name="文本框 1244"/>
          <p:cNvSpPr txBox="1"/>
          <p:nvPr/>
        </p:nvSpPr>
        <p:spPr>
          <a:xfrm>
            <a:off x="11257942" y="2195635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tx2"/>
                </a:solidFill>
              </a:rPr>
              <a:t>Webview</a:t>
            </a:r>
            <a:endParaRPr lang="zh-CN" altLang="en-US" sz="1100" b="1" dirty="0">
              <a:solidFill>
                <a:schemeClr val="tx2"/>
              </a:solidFill>
            </a:endParaRPr>
          </a:p>
        </p:txBody>
      </p:sp>
      <p:sp>
        <p:nvSpPr>
          <p:cNvPr id="1246" name="矩形 1245"/>
          <p:cNvSpPr/>
          <p:nvPr/>
        </p:nvSpPr>
        <p:spPr>
          <a:xfrm>
            <a:off x="9938609" y="2448546"/>
            <a:ext cx="2038470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48" name="矩形 1247"/>
          <p:cNvSpPr/>
          <p:nvPr/>
        </p:nvSpPr>
        <p:spPr>
          <a:xfrm>
            <a:off x="9937577" y="3050585"/>
            <a:ext cx="2038470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49" name="矩形 1248"/>
          <p:cNvSpPr/>
          <p:nvPr/>
        </p:nvSpPr>
        <p:spPr>
          <a:xfrm>
            <a:off x="9937577" y="3654623"/>
            <a:ext cx="2038470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50" name="矩形 1249"/>
          <p:cNvSpPr/>
          <p:nvPr/>
        </p:nvSpPr>
        <p:spPr>
          <a:xfrm>
            <a:off x="9944959" y="4248254"/>
            <a:ext cx="2038470" cy="563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1251" name="矩形 1250"/>
          <p:cNvSpPr/>
          <p:nvPr/>
        </p:nvSpPr>
        <p:spPr>
          <a:xfrm>
            <a:off x="9930981" y="2512515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基础信息</a:t>
            </a:r>
          </a:p>
        </p:txBody>
      </p:sp>
      <p:sp>
        <p:nvSpPr>
          <p:cNvPr id="1252" name="矩形 1251"/>
          <p:cNvSpPr/>
          <p:nvPr/>
        </p:nvSpPr>
        <p:spPr>
          <a:xfrm>
            <a:off x="9930981" y="3111351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1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技术</a:t>
            </a: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能力</a:t>
            </a:r>
          </a:p>
        </p:txBody>
      </p:sp>
      <p:sp>
        <p:nvSpPr>
          <p:cNvPr id="1253" name="矩形 1252"/>
          <p:cNvSpPr/>
          <p:nvPr/>
        </p:nvSpPr>
        <p:spPr>
          <a:xfrm>
            <a:off x="9930981" y="3713912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工作习惯</a:t>
            </a:r>
          </a:p>
        </p:txBody>
      </p:sp>
      <p:sp>
        <p:nvSpPr>
          <p:cNvPr id="1254" name="矩形 1253"/>
          <p:cNvSpPr/>
          <p:nvPr/>
        </p:nvSpPr>
        <p:spPr>
          <a:xfrm>
            <a:off x="9937331" y="4314219"/>
            <a:ext cx="576572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学习能力</a:t>
            </a:r>
          </a:p>
        </p:txBody>
      </p:sp>
      <p:pic>
        <p:nvPicPr>
          <p:cNvPr id="1256" name="图形 1255" descr="关闭 纯色填充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421907" y="1829367"/>
            <a:ext cx="233959" cy="233959"/>
          </a:xfrm>
          <a:prstGeom prst="rect">
            <a:avLst/>
          </a:prstGeom>
        </p:spPr>
      </p:pic>
      <p:pic>
        <p:nvPicPr>
          <p:cNvPr id="1258" name="图形 1257" descr="关闭 纯色填充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196186" y="1835244"/>
            <a:ext cx="233959" cy="233959"/>
          </a:xfrm>
          <a:prstGeom prst="rect">
            <a:avLst/>
          </a:prstGeom>
        </p:spPr>
      </p:pic>
      <p:sp>
        <p:nvSpPr>
          <p:cNvPr id="1259" name="文本框 1258"/>
          <p:cNvSpPr txBox="1"/>
          <p:nvPr/>
        </p:nvSpPr>
        <p:spPr>
          <a:xfrm>
            <a:off x="10507552" y="2502199"/>
            <a:ext cx="1485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常用编程语言、技术栈、行为模式占比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1" name="文本框 1260"/>
          <p:cNvSpPr txBox="1"/>
          <p:nvPr/>
        </p:nvSpPr>
        <p:spPr>
          <a:xfrm>
            <a:off x="10488582" y="4306350"/>
            <a:ext cx="1485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新</a:t>
            </a:r>
            <a:r>
              <a:rPr lang="en-US" altLang="zh-CN" sz="1100" dirty="0">
                <a:solidFill>
                  <a:schemeClr val="tx2"/>
                </a:solidFill>
              </a:rPr>
              <a:t>Repo</a:t>
            </a:r>
            <a:r>
              <a:rPr lang="zh-CN" altLang="en-US" sz="1100" dirty="0">
                <a:solidFill>
                  <a:schemeClr val="tx2"/>
                </a:solidFill>
              </a:rPr>
              <a:t>探索效率、新技术栈尝试频率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2" name="文本框 1261"/>
          <p:cNvSpPr txBox="1"/>
          <p:nvPr/>
        </p:nvSpPr>
        <p:spPr>
          <a:xfrm>
            <a:off x="10507553" y="3695198"/>
            <a:ext cx="1485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活跃时间、提交粒度、插件生态、注释率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3" name="文本框 1262"/>
          <p:cNvSpPr txBox="1"/>
          <p:nvPr/>
        </p:nvSpPr>
        <p:spPr>
          <a:xfrm>
            <a:off x="10507553" y="3125803"/>
            <a:ext cx="1485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项目复杂度、</a:t>
            </a:r>
            <a:r>
              <a:rPr lang="en-US" altLang="zh-CN" sz="1100" dirty="0">
                <a:solidFill>
                  <a:schemeClr val="tx2"/>
                </a:solidFill>
              </a:rPr>
              <a:t>AI</a:t>
            </a:r>
            <a:r>
              <a:rPr lang="zh-CN" altLang="en-US" sz="1100" dirty="0">
                <a:solidFill>
                  <a:schemeClr val="tx2"/>
                </a:solidFill>
              </a:rPr>
              <a:t>依赖度、代码生产力</a:t>
            </a:r>
            <a:r>
              <a:rPr lang="en-US" altLang="zh-CN" sz="1100" dirty="0">
                <a:solidFill>
                  <a:schemeClr val="tx2"/>
                </a:solidFill>
              </a:rPr>
              <a:t>…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3501464" y="3481899"/>
            <a:ext cx="954603" cy="1152000"/>
          </a:xfrm>
          <a:custGeom>
            <a:avLst/>
            <a:gdLst>
              <a:gd name="connsiteX0" fmla="*/ 0 w 954603"/>
              <a:gd name="connsiteY0" fmla="*/ 0 h 1152000"/>
              <a:gd name="connsiteX1" fmla="*/ 458209 w 954603"/>
              <a:gd name="connsiteY1" fmla="*/ 0 h 1152000"/>
              <a:gd name="connsiteX2" fmla="*/ 954603 w 954603"/>
              <a:gd name="connsiteY2" fmla="*/ 0 h 1152000"/>
              <a:gd name="connsiteX3" fmla="*/ 954603 w 954603"/>
              <a:gd name="connsiteY3" fmla="*/ 541440 h 1152000"/>
              <a:gd name="connsiteX4" fmla="*/ 954603 w 954603"/>
              <a:gd name="connsiteY4" fmla="*/ 1152000 h 1152000"/>
              <a:gd name="connsiteX5" fmla="*/ 458209 w 954603"/>
              <a:gd name="connsiteY5" fmla="*/ 1152000 h 1152000"/>
              <a:gd name="connsiteX6" fmla="*/ 0 w 954603"/>
              <a:gd name="connsiteY6" fmla="*/ 1152000 h 1152000"/>
              <a:gd name="connsiteX7" fmla="*/ 0 w 954603"/>
              <a:gd name="connsiteY7" fmla="*/ 576000 h 1152000"/>
              <a:gd name="connsiteX8" fmla="*/ 0 w 954603"/>
              <a:gd name="connsiteY8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603" h="1152000" fill="none" extrusionOk="0">
                <a:moveTo>
                  <a:pt x="0" y="0"/>
                </a:moveTo>
                <a:cubicBezTo>
                  <a:pt x="201650" y="10424"/>
                  <a:pt x="248375" y="-14683"/>
                  <a:pt x="458209" y="0"/>
                </a:cubicBezTo>
                <a:cubicBezTo>
                  <a:pt x="668043" y="14683"/>
                  <a:pt x="748023" y="5061"/>
                  <a:pt x="954603" y="0"/>
                </a:cubicBezTo>
                <a:cubicBezTo>
                  <a:pt x="951881" y="256728"/>
                  <a:pt x="951924" y="330600"/>
                  <a:pt x="954603" y="541440"/>
                </a:cubicBezTo>
                <a:cubicBezTo>
                  <a:pt x="957282" y="752280"/>
                  <a:pt x="975484" y="934844"/>
                  <a:pt x="954603" y="1152000"/>
                </a:cubicBezTo>
                <a:cubicBezTo>
                  <a:pt x="749408" y="1132032"/>
                  <a:pt x="595237" y="1163587"/>
                  <a:pt x="458209" y="1152000"/>
                </a:cubicBezTo>
                <a:cubicBezTo>
                  <a:pt x="321181" y="1140413"/>
                  <a:pt x="132068" y="1156251"/>
                  <a:pt x="0" y="1152000"/>
                </a:cubicBezTo>
                <a:cubicBezTo>
                  <a:pt x="1920" y="985997"/>
                  <a:pt x="-19163" y="762452"/>
                  <a:pt x="0" y="576000"/>
                </a:cubicBezTo>
                <a:cubicBezTo>
                  <a:pt x="19163" y="389548"/>
                  <a:pt x="10856" y="173913"/>
                  <a:pt x="0" y="0"/>
                </a:cubicBezTo>
                <a:close/>
              </a:path>
              <a:path w="954603" h="1152000" stroke="0" extrusionOk="0">
                <a:moveTo>
                  <a:pt x="0" y="0"/>
                </a:moveTo>
                <a:cubicBezTo>
                  <a:pt x="213566" y="-18825"/>
                  <a:pt x="320236" y="-11575"/>
                  <a:pt x="477302" y="0"/>
                </a:cubicBezTo>
                <a:cubicBezTo>
                  <a:pt x="634368" y="11575"/>
                  <a:pt x="744843" y="5955"/>
                  <a:pt x="954603" y="0"/>
                </a:cubicBezTo>
                <a:cubicBezTo>
                  <a:pt x="941394" y="242090"/>
                  <a:pt x="933004" y="452933"/>
                  <a:pt x="954603" y="599040"/>
                </a:cubicBezTo>
                <a:cubicBezTo>
                  <a:pt x="976202" y="745147"/>
                  <a:pt x="941191" y="961762"/>
                  <a:pt x="954603" y="1152000"/>
                </a:cubicBezTo>
                <a:cubicBezTo>
                  <a:pt x="780826" y="1175356"/>
                  <a:pt x="614120" y="1170788"/>
                  <a:pt x="467755" y="1152000"/>
                </a:cubicBezTo>
                <a:cubicBezTo>
                  <a:pt x="321390" y="1133212"/>
                  <a:pt x="95057" y="1133559"/>
                  <a:pt x="0" y="1152000"/>
                </a:cubicBezTo>
                <a:cubicBezTo>
                  <a:pt x="18251" y="954355"/>
                  <a:pt x="17076" y="774508"/>
                  <a:pt x="0" y="599040"/>
                </a:cubicBezTo>
                <a:cubicBezTo>
                  <a:pt x="-17076" y="423572"/>
                  <a:pt x="-7345" y="22845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39409" y="3473969"/>
            <a:ext cx="954603" cy="1152000"/>
          </a:xfrm>
          <a:custGeom>
            <a:avLst/>
            <a:gdLst>
              <a:gd name="connsiteX0" fmla="*/ 0 w 954603"/>
              <a:gd name="connsiteY0" fmla="*/ 0 h 1152000"/>
              <a:gd name="connsiteX1" fmla="*/ 458209 w 954603"/>
              <a:gd name="connsiteY1" fmla="*/ 0 h 1152000"/>
              <a:gd name="connsiteX2" fmla="*/ 954603 w 954603"/>
              <a:gd name="connsiteY2" fmla="*/ 0 h 1152000"/>
              <a:gd name="connsiteX3" fmla="*/ 954603 w 954603"/>
              <a:gd name="connsiteY3" fmla="*/ 541440 h 1152000"/>
              <a:gd name="connsiteX4" fmla="*/ 954603 w 954603"/>
              <a:gd name="connsiteY4" fmla="*/ 1152000 h 1152000"/>
              <a:gd name="connsiteX5" fmla="*/ 458209 w 954603"/>
              <a:gd name="connsiteY5" fmla="*/ 1152000 h 1152000"/>
              <a:gd name="connsiteX6" fmla="*/ 0 w 954603"/>
              <a:gd name="connsiteY6" fmla="*/ 1152000 h 1152000"/>
              <a:gd name="connsiteX7" fmla="*/ 0 w 954603"/>
              <a:gd name="connsiteY7" fmla="*/ 576000 h 1152000"/>
              <a:gd name="connsiteX8" fmla="*/ 0 w 954603"/>
              <a:gd name="connsiteY8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603" h="1152000" fill="none" extrusionOk="0">
                <a:moveTo>
                  <a:pt x="0" y="0"/>
                </a:moveTo>
                <a:cubicBezTo>
                  <a:pt x="201650" y="10424"/>
                  <a:pt x="248375" y="-14683"/>
                  <a:pt x="458209" y="0"/>
                </a:cubicBezTo>
                <a:cubicBezTo>
                  <a:pt x="668043" y="14683"/>
                  <a:pt x="748023" y="5061"/>
                  <a:pt x="954603" y="0"/>
                </a:cubicBezTo>
                <a:cubicBezTo>
                  <a:pt x="951881" y="256728"/>
                  <a:pt x="951924" y="330600"/>
                  <a:pt x="954603" y="541440"/>
                </a:cubicBezTo>
                <a:cubicBezTo>
                  <a:pt x="957282" y="752280"/>
                  <a:pt x="975484" y="934844"/>
                  <a:pt x="954603" y="1152000"/>
                </a:cubicBezTo>
                <a:cubicBezTo>
                  <a:pt x="749408" y="1132032"/>
                  <a:pt x="595237" y="1163587"/>
                  <a:pt x="458209" y="1152000"/>
                </a:cubicBezTo>
                <a:cubicBezTo>
                  <a:pt x="321181" y="1140413"/>
                  <a:pt x="132068" y="1156251"/>
                  <a:pt x="0" y="1152000"/>
                </a:cubicBezTo>
                <a:cubicBezTo>
                  <a:pt x="1920" y="985997"/>
                  <a:pt x="-19163" y="762452"/>
                  <a:pt x="0" y="576000"/>
                </a:cubicBezTo>
                <a:cubicBezTo>
                  <a:pt x="19163" y="389548"/>
                  <a:pt x="10856" y="173913"/>
                  <a:pt x="0" y="0"/>
                </a:cubicBezTo>
                <a:close/>
              </a:path>
              <a:path w="954603" h="1152000" stroke="0" extrusionOk="0">
                <a:moveTo>
                  <a:pt x="0" y="0"/>
                </a:moveTo>
                <a:cubicBezTo>
                  <a:pt x="213566" y="-18825"/>
                  <a:pt x="320236" y="-11575"/>
                  <a:pt x="477302" y="0"/>
                </a:cubicBezTo>
                <a:cubicBezTo>
                  <a:pt x="634368" y="11575"/>
                  <a:pt x="744843" y="5955"/>
                  <a:pt x="954603" y="0"/>
                </a:cubicBezTo>
                <a:cubicBezTo>
                  <a:pt x="941394" y="242090"/>
                  <a:pt x="933004" y="452933"/>
                  <a:pt x="954603" y="599040"/>
                </a:cubicBezTo>
                <a:cubicBezTo>
                  <a:pt x="976202" y="745147"/>
                  <a:pt x="941191" y="961762"/>
                  <a:pt x="954603" y="1152000"/>
                </a:cubicBezTo>
                <a:cubicBezTo>
                  <a:pt x="780826" y="1175356"/>
                  <a:pt x="614120" y="1170788"/>
                  <a:pt x="467755" y="1152000"/>
                </a:cubicBezTo>
                <a:cubicBezTo>
                  <a:pt x="321390" y="1133212"/>
                  <a:pt x="95057" y="1133559"/>
                  <a:pt x="0" y="1152000"/>
                </a:cubicBezTo>
                <a:cubicBezTo>
                  <a:pt x="18251" y="954355"/>
                  <a:pt x="17076" y="774508"/>
                  <a:pt x="0" y="599040"/>
                </a:cubicBezTo>
                <a:cubicBezTo>
                  <a:pt x="-17076" y="423572"/>
                  <a:pt x="-7345" y="22845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1345" y="234292"/>
            <a:ext cx="10385425" cy="661670"/>
          </a:xfrm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总技术路线图</a:t>
            </a:r>
            <a:r>
              <a:rPr lang="en-US" altLang="zh-CN" sz="3200" dirty="0"/>
              <a:t>for</a:t>
            </a:r>
            <a:r>
              <a:rPr lang="zh-CN" altLang="en-US" sz="3200" dirty="0"/>
              <a:t>申请书</a:t>
            </a: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311" y="46618"/>
            <a:ext cx="849344" cy="849344"/>
          </a:xfrm>
          <a:prstGeom prst="rect">
            <a:avLst/>
          </a:prstGeom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/>
          <a:stretch>
            <a:fillRect/>
          </a:stretch>
        </p:blipFill>
        <p:spPr bwMode="auto">
          <a:xfrm>
            <a:off x="2851899" y="630730"/>
            <a:ext cx="118001" cy="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347735" y="5979747"/>
            <a:ext cx="1132419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本地行为建模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cxnSp>
        <p:nvCxnSpPr>
          <p:cNvPr id="6" name="直接连接符 10"/>
          <p:cNvCxnSpPr/>
          <p:nvPr/>
        </p:nvCxnSpPr>
        <p:spPr>
          <a:xfrm>
            <a:off x="399090" y="2291969"/>
            <a:ext cx="84944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48539" y="5574081"/>
            <a:ext cx="10292109" cy="1090485"/>
          </a:xfrm>
          <a:prstGeom prst="rect">
            <a:avLst/>
          </a:prstGeom>
          <a:noFill/>
          <a:ln w="19050">
            <a:solidFill>
              <a:srgbClr val="003F7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程序员行为建模</a:t>
            </a:r>
          </a:p>
        </p:txBody>
      </p:sp>
      <p:sp>
        <p:nvSpPr>
          <p:cNvPr id="17" name="矩形 16"/>
          <p:cNvSpPr/>
          <p:nvPr/>
        </p:nvSpPr>
        <p:spPr>
          <a:xfrm>
            <a:off x="7396168" y="5979747"/>
            <a:ext cx="1132419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本地</a:t>
            </a:r>
            <a:r>
              <a:rPr lang="zh-CN" altLang="en-US" sz="1600" b="1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仓库建模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668" y="5574081"/>
            <a:ext cx="849449" cy="1116000"/>
          </a:xfrm>
          <a:prstGeom prst="rect">
            <a:avLst/>
          </a:prstGeom>
          <a:solidFill>
            <a:srgbClr val="003F7F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数据底座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48539" y="3018774"/>
            <a:ext cx="3323461" cy="225642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超维上下文压缩</a:t>
            </a:r>
          </a:p>
        </p:txBody>
      </p:sp>
      <p:sp>
        <p:nvSpPr>
          <p:cNvPr id="30" name="矩形 29"/>
          <p:cNvSpPr/>
          <p:nvPr/>
        </p:nvSpPr>
        <p:spPr>
          <a:xfrm>
            <a:off x="299764" y="3018773"/>
            <a:ext cx="849449" cy="2268000"/>
          </a:xfrm>
          <a:prstGeom prst="rect">
            <a:avLst/>
          </a:prstGeom>
          <a:solidFill>
            <a:srgbClr val="0179CB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算法层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2863" y="3018773"/>
            <a:ext cx="3323461" cy="225642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超维意图预测</a:t>
            </a:r>
          </a:p>
        </p:txBody>
      </p:sp>
      <p:sp>
        <p:nvSpPr>
          <p:cNvPr id="32" name="矩形 31"/>
          <p:cNvSpPr/>
          <p:nvPr/>
        </p:nvSpPr>
        <p:spPr>
          <a:xfrm>
            <a:off x="299764" y="1327465"/>
            <a:ext cx="849449" cy="1404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应用层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17187" y="3012490"/>
            <a:ext cx="3323461" cy="225642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开发者画像</a:t>
            </a:r>
          </a:p>
        </p:txBody>
      </p:sp>
      <p:sp>
        <p:nvSpPr>
          <p:cNvPr id="34" name="矩形 33"/>
          <p:cNvSpPr/>
          <p:nvPr/>
        </p:nvSpPr>
        <p:spPr>
          <a:xfrm>
            <a:off x="1248537" y="1327466"/>
            <a:ext cx="6927578" cy="1404000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代码智能体增强</a:t>
            </a:r>
          </a:p>
        </p:txBody>
      </p:sp>
      <p:sp>
        <p:nvSpPr>
          <p:cNvPr id="35" name="矩形 34"/>
          <p:cNvSpPr/>
          <p:nvPr/>
        </p:nvSpPr>
        <p:spPr>
          <a:xfrm>
            <a:off x="8416976" y="1327465"/>
            <a:ext cx="3123671" cy="1404000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用户界面</a:t>
            </a:r>
          </a:p>
        </p:txBody>
      </p:sp>
      <p:sp>
        <p:nvSpPr>
          <p:cNvPr id="36" name="箭头: 下 35"/>
          <p:cNvSpPr/>
          <p:nvPr/>
        </p:nvSpPr>
        <p:spPr>
          <a:xfrm rot="10800000">
            <a:off x="2357120" y="5255528"/>
            <a:ext cx="989557" cy="33193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7" name="箭头: 下 36"/>
          <p:cNvSpPr/>
          <p:nvPr/>
        </p:nvSpPr>
        <p:spPr>
          <a:xfrm rot="10800000">
            <a:off x="5899814" y="5268913"/>
            <a:ext cx="989557" cy="33193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8" name="箭头: 下 37"/>
          <p:cNvSpPr/>
          <p:nvPr/>
        </p:nvSpPr>
        <p:spPr>
          <a:xfrm rot="10800000">
            <a:off x="9498987" y="5249264"/>
            <a:ext cx="989557" cy="33193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9" name="箭头: 下 38"/>
          <p:cNvSpPr/>
          <p:nvPr/>
        </p:nvSpPr>
        <p:spPr>
          <a:xfrm rot="10800000">
            <a:off x="2357119" y="2724489"/>
            <a:ext cx="989557" cy="288000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0" name="箭头: 下 39"/>
          <p:cNvSpPr/>
          <p:nvPr/>
        </p:nvSpPr>
        <p:spPr>
          <a:xfrm rot="10800000">
            <a:off x="5899813" y="2724663"/>
            <a:ext cx="989557" cy="288000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1" name="箭头: 下 40"/>
          <p:cNvSpPr/>
          <p:nvPr/>
        </p:nvSpPr>
        <p:spPr>
          <a:xfrm rot="10800000">
            <a:off x="9379820" y="2718400"/>
            <a:ext cx="989557" cy="288000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2661780" y="5979747"/>
            <a:ext cx="4316141" cy="584775"/>
          </a:xfrm>
          <a:custGeom>
            <a:avLst/>
            <a:gdLst>
              <a:gd name="connsiteX0" fmla="*/ 0 w 4316141"/>
              <a:gd name="connsiteY0" fmla="*/ 97464 h 584775"/>
              <a:gd name="connsiteX1" fmla="*/ 97464 w 4316141"/>
              <a:gd name="connsiteY1" fmla="*/ 0 h 584775"/>
              <a:gd name="connsiteX2" fmla="*/ 784333 w 4316141"/>
              <a:gd name="connsiteY2" fmla="*/ 0 h 584775"/>
              <a:gd name="connsiteX3" fmla="*/ 1553626 w 4316141"/>
              <a:gd name="connsiteY3" fmla="*/ 0 h 584775"/>
              <a:gd name="connsiteX4" fmla="*/ 2240495 w 4316141"/>
              <a:gd name="connsiteY4" fmla="*/ 0 h 584775"/>
              <a:gd name="connsiteX5" fmla="*/ 2927364 w 4316141"/>
              <a:gd name="connsiteY5" fmla="*/ 0 h 584775"/>
              <a:gd name="connsiteX6" fmla="*/ 3614232 w 4316141"/>
              <a:gd name="connsiteY6" fmla="*/ 0 h 584775"/>
              <a:gd name="connsiteX7" fmla="*/ 4218677 w 4316141"/>
              <a:gd name="connsiteY7" fmla="*/ 0 h 584775"/>
              <a:gd name="connsiteX8" fmla="*/ 4316141 w 4316141"/>
              <a:gd name="connsiteY8" fmla="*/ 97464 h 584775"/>
              <a:gd name="connsiteX9" fmla="*/ 4316141 w 4316141"/>
              <a:gd name="connsiteY9" fmla="*/ 487311 h 584775"/>
              <a:gd name="connsiteX10" fmla="*/ 4218677 w 4316141"/>
              <a:gd name="connsiteY10" fmla="*/ 584775 h 584775"/>
              <a:gd name="connsiteX11" fmla="*/ 3531808 w 4316141"/>
              <a:gd name="connsiteY11" fmla="*/ 584775 h 584775"/>
              <a:gd name="connsiteX12" fmla="*/ 2927364 w 4316141"/>
              <a:gd name="connsiteY12" fmla="*/ 584775 h 584775"/>
              <a:gd name="connsiteX13" fmla="*/ 2158071 w 4316141"/>
              <a:gd name="connsiteY13" fmla="*/ 584775 h 584775"/>
              <a:gd name="connsiteX14" fmla="*/ 1429990 w 4316141"/>
              <a:gd name="connsiteY14" fmla="*/ 584775 h 584775"/>
              <a:gd name="connsiteX15" fmla="*/ 97464 w 4316141"/>
              <a:gd name="connsiteY15" fmla="*/ 584775 h 584775"/>
              <a:gd name="connsiteX16" fmla="*/ 0 w 4316141"/>
              <a:gd name="connsiteY16" fmla="*/ 487311 h 584775"/>
              <a:gd name="connsiteX17" fmla="*/ 0 w 4316141"/>
              <a:gd name="connsiteY17" fmla="*/ 97464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16141" h="584775" extrusionOk="0">
                <a:moveTo>
                  <a:pt x="0" y="97464"/>
                </a:moveTo>
                <a:cubicBezTo>
                  <a:pt x="-1352" y="43752"/>
                  <a:pt x="36905" y="4783"/>
                  <a:pt x="97464" y="0"/>
                </a:cubicBezTo>
                <a:cubicBezTo>
                  <a:pt x="291924" y="-9588"/>
                  <a:pt x="635975" y="188"/>
                  <a:pt x="784333" y="0"/>
                </a:cubicBezTo>
                <a:cubicBezTo>
                  <a:pt x="932691" y="-188"/>
                  <a:pt x="1305646" y="-16255"/>
                  <a:pt x="1553626" y="0"/>
                </a:cubicBezTo>
                <a:cubicBezTo>
                  <a:pt x="1801606" y="16255"/>
                  <a:pt x="1992907" y="-6935"/>
                  <a:pt x="2240495" y="0"/>
                </a:cubicBezTo>
                <a:cubicBezTo>
                  <a:pt x="2488083" y="6935"/>
                  <a:pt x="2748395" y="-20807"/>
                  <a:pt x="2927364" y="0"/>
                </a:cubicBezTo>
                <a:cubicBezTo>
                  <a:pt x="3106333" y="20807"/>
                  <a:pt x="3373032" y="22580"/>
                  <a:pt x="3614232" y="0"/>
                </a:cubicBezTo>
                <a:cubicBezTo>
                  <a:pt x="3855432" y="-22580"/>
                  <a:pt x="4052851" y="3015"/>
                  <a:pt x="4218677" y="0"/>
                </a:cubicBezTo>
                <a:cubicBezTo>
                  <a:pt x="4274449" y="-1255"/>
                  <a:pt x="4307446" y="49088"/>
                  <a:pt x="4316141" y="97464"/>
                </a:cubicBezTo>
                <a:cubicBezTo>
                  <a:pt x="4313161" y="257865"/>
                  <a:pt x="4303547" y="353409"/>
                  <a:pt x="4316141" y="487311"/>
                </a:cubicBezTo>
                <a:cubicBezTo>
                  <a:pt x="4315164" y="542395"/>
                  <a:pt x="4265181" y="589706"/>
                  <a:pt x="4218677" y="584775"/>
                </a:cubicBezTo>
                <a:cubicBezTo>
                  <a:pt x="3966579" y="561354"/>
                  <a:pt x="3694453" y="604439"/>
                  <a:pt x="3531808" y="584775"/>
                </a:cubicBezTo>
                <a:cubicBezTo>
                  <a:pt x="3369163" y="565111"/>
                  <a:pt x="3102296" y="560896"/>
                  <a:pt x="2927364" y="584775"/>
                </a:cubicBezTo>
                <a:cubicBezTo>
                  <a:pt x="2752432" y="608654"/>
                  <a:pt x="2494566" y="582513"/>
                  <a:pt x="2158071" y="584775"/>
                </a:cubicBezTo>
                <a:cubicBezTo>
                  <a:pt x="1821576" y="587037"/>
                  <a:pt x="1665456" y="614007"/>
                  <a:pt x="1429990" y="584775"/>
                </a:cubicBezTo>
                <a:cubicBezTo>
                  <a:pt x="1194524" y="555543"/>
                  <a:pt x="719167" y="642363"/>
                  <a:pt x="97464" y="584775"/>
                </a:cubicBezTo>
                <a:cubicBezTo>
                  <a:pt x="31299" y="583401"/>
                  <a:pt x="3508" y="548163"/>
                  <a:pt x="0" y="487311"/>
                </a:cubicBezTo>
                <a:cubicBezTo>
                  <a:pt x="-6617" y="309958"/>
                  <a:pt x="9864" y="187301"/>
                  <a:pt x="0" y="97464"/>
                </a:cubicBezTo>
                <a:close/>
              </a:path>
            </a:pathLst>
          </a:custGeom>
          <a:noFill/>
          <a:ln w="12700">
            <a:solidFill>
              <a:srgbClr val="00206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8705315" y="5979747"/>
            <a:ext cx="2690818" cy="584775"/>
          </a:xfrm>
          <a:custGeom>
            <a:avLst/>
            <a:gdLst>
              <a:gd name="connsiteX0" fmla="*/ 0 w 2690818"/>
              <a:gd name="connsiteY0" fmla="*/ 97464 h 584775"/>
              <a:gd name="connsiteX1" fmla="*/ 97464 w 2690818"/>
              <a:gd name="connsiteY1" fmla="*/ 0 h 584775"/>
              <a:gd name="connsiteX2" fmla="*/ 721437 w 2690818"/>
              <a:gd name="connsiteY2" fmla="*/ 0 h 584775"/>
              <a:gd name="connsiteX3" fmla="*/ 1395327 w 2690818"/>
              <a:gd name="connsiteY3" fmla="*/ 0 h 584775"/>
              <a:gd name="connsiteX4" fmla="*/ 2019299 w 2690818"/>
              <a:gd name="connsiteY4" fmla="*/ 0 h 584775"/>
              <a:gd name="connsiteX5" fmla="*/ 2593354 w 2690818"/>
              <a:gd name="connsiteY5" fmla="*/ 0 h 584775"/>
              <a:gd name="connsiteX6" fmla="*/ 2690818 w 2690818"/>
              <a:gd name="connsiteY6" fmla="*/ 97464 h 584775"/>
              <a:gd name="connsiteX7" fmla="*/ 2690818 w 2690818"/>
              <a:gd name="connsiteY7" fmla="*/ 487311 h 584775"/>
              <a:gd name="connsiteX8" fmla="*/ 2593354 w 2690818"/>
              <a:gd name="connsiteY8" fmla="*/ 584775 h 584775"/>
              <a:gd name="connsiteX9" fmla="*/ 1994340 w 2690818"/>
              <a:gd name="connsiteY9" fmla="*/ 584775 h 584775"/>
              <a:gd name="connsiteX10" fmla="*/ 1370368 w 2690818"/>
              <a:gd name="connsiteY10" fmla="*/ 584775 h 584775"/>
              <a:gd name="connsiteX11" fmla="*/ 746395 w 2690818"/>
              <a:gd name="connsiteY11" fmla="*/ 584775 h 584775"/>
              <a:gd name="connsiteX12" fmla="*/ 97464 w 2690818"/>
              <a:gd name="connsiteY12" fmla="*/ 584775 h 584775"/>
              <a:gd name="connsiteX13" fmla="*/ 0 w 2690818"/>
              <a:gd name="connsiteY13" fmla="*/ 487311 h 584775"/>
              <a:gd name="connsiteX14" fmla="*/ 0 w 2690818"/>
              <a:gd name="connsiteY14" fmla="*/ 97464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90818" h="584775" extrusionOk="0">
                <a:moveTo>
                  <a:pt x="0" y="97464"/>
                </a:moveTo>
                <a:cubicBezTo>
                  <a:pt x="-1352" y="43752"/>
                  <a:pt x="36905" y="4783"/>
                  <a:pt x="97464" y="0"/>
                </a:cubicBezTo>
                <a:cubicBezTo>
                  <a:pt x="317139" y="20438"/>
                  <a:pt x="584742" y="12153"/>
                  <a:pt x="721437" y="0"/>
                </a:cubicBezTo>
                <a:cubicBezTo>
                  <a:pt x="858132" y="-12153"/>
                  <a:pt x="1127848" y="9526"/>
                  <a:pt x="1395327" y="0"/>
                </a:cubicBezTo>
                <a:cubicBezTo>
                  <a:pt x="1662806" y="-9526"/>
                  <a:pt x="1787483" y="-6128"/>
                  <a:pt x="2019299" y="0"/>
                </a:cubicBezTo>
                <a:cubicBezTo>
                  <a:pt x="2251115" y="6128"/>
                  <a:pt x="2464382" y="-19150"/>
                  <a:pt x="2593354" y="0"/>
                </a:cubicBezTo>
                <a:cubicBezTo>
                  <a:pt x="2649328" y="6779"/>
                  <a:pt x="2687840" y="44924"/>
                  <a:pt x="2690818" y="97464"/>
                </a:cubicBezTo>
                <a:cubicBezTo>
                  <a:pt x="2708584" y="178973"/>
                  <a:pt x="2703153" y="406915"/>
                  <a:pt x="2690818" y="487311"/>
                </a:cubicBezTo>
                <a:cubicBezTo>
                  <a:pt x="2703110" y="543912"/>
                  <a:pt x="2642682" y="590440"/>
                  <a:pt x="2593354" y="584775"/>
                </a:cubicBezTo>
                <a:cubicBezTo>
                  <a:pt x="2450284" y="601184"/>
                  <a:pt x="2255995" y="612570"/>
                  <a:pt x="1994340" y="584775"/>
                </a:cubicBezTo>
                <a:cubicBezTo>
                  <a:pt x="1732685" y="556980"/>
                  <a:pt x="1545885" y="575999"/>
                  <a:pt x="1370368" y="584775"/>
                </a:cubicBezTo>
                <a:cubicBezTo>
                  <a:pt x="1194851" y="593551"/>
                  <a:pt x="973768" y="586006"/>
                  <a:pt x="746395" y="584775"/>
                </a:cubicBezTo>
                <a:cubicBezTo>
                  <a:pt x="519022" y="583544"/>
                  <a:pt x="344293" y="566970"/>
                  <a:pt x="97464" y="584775"/>
                </a:cubicBezTo>
                <a:cubicBezTo>
                  <a:pt x="46192" y="593065"/>
                  <a:pt x="10993" y="536610"/>
                  <a:pt x="0" y="487311"/>
                </a:cubicBezTo>
                <a:cubicBezTo>
                  <a:pt x="17371" y="364015"/>
                  <a:pt x="8490" y="199660"/>
                  <a:pt x="0" y="97464"/>
                </a:cubicBezTo>
                <a:close/>
              </a:path>
            </a:pathLst>
          </a:custGeom>
          <a:noFill/>
          <a:ln w="12700">
            <a:solidFill>
              <a:srgbClr val="002060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724661" y="6077319"/>
            <a:ext cx="12105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基础事件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089991" y="6077319"/>
            <a:ext cx="12105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操作工件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455322" y="6077319"/>
            <a:ext cx="146706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增强上下文</a:t>
            </a:r>
          </a:p>
        </p:txBody>
      </p:sp>
      <p:sp>
        <p:nvSpPr>
          <p:cNvPr id="47" name="箭头: 下 46"/>
          <p:cNvSpPr/>
          <p:nvPr/>
        </p:nvSpPr>
        <p:spPr>
          <a:xfrm rot="5400000">
            <a:off x="7031429" y="5956128"/>
            <a:ext cx="202467" cy="632011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809044" y="6072413"/>
            <a:ext cx="12105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代码地图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0123361" y="6072078"/>
            <a:ext cx="12105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</a:rPr>
              <a:t>工件统计</a:t>
            </a:r>
          </a:p>
        </p:txBody>
      </p:sp>
      <p:sp>
        <p:nvSpPr>
          <p:cNvPr id="52" name="矩形 51"/>
          <p:cNvSpPr/>
          <p:nvPr/>
        </p:nvSpPr>
        <p:spPr>
          <a:xfrm>
            <a:off x="1338970" y="3473969"/>
            <a:ext cx="954603" cy="1152000"/>
          </a:xfrm>
          <a:custGeom>
            <a:avLst/>
            <a:gdLst>
              <a:gd name="connsiteX0" fmla="*/ 0 w 954603"/>
              <a:gd name="connsiteY0" fmla="*/ 0 h 1152000"/>
              <a:gd name="connsiteX1" fmla="*/ 458209 w 954603"/>
              <a:gd name="connsiteY1" fmla="*/ 0 h 1152000"/>
              <a:gd name="connsiteX2" fmla="*/ 954603 w 954603"/>
              <a:gd name="connsiteY2" fmla="*/ 0 h 1152000"/>
              <a:gd name="connsiteX3" fmla="*/ 954603 w 954603"/>
              <a:gd name="connsiteY3" fmla="*/ 541440 h 1152000"/>
              <a:gd name="connsiteX4" fmla="*/ 954603 w 954603"/>
              <a:gd name="connsiteY4" fmla="*/ 1152000 h 1152000"/>
              <a:gd name="connsiteX5" fmla="*/ 458209 w 954603"/>
              <a:gd name="connsiteY5" fmla="*/ 1152000 h 1152000"/>
              <a:gd name="connsiteX6" fmla="*/ 0 w 954603"/>
              <a:gd name="connsiteY6" fmla="*/ 1152000 h 1152000"/>
              <a:gd name="connsiteX7" fmla="*/ 0 w 954603"/>
              <a:gd name="connsiteY7" fmla="*/ 576000 h 1152000"/>
              <a:gd name="connsiteX8" fmla="*/ 0 w 954603"/>
              <a:gd name="connsiteY8" fmla="*/ 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603" h="1152000" fill="none" extrusionOk="0">
                <a:moveTo>
                  <a:pt x="0" y="0"/>
                </a:moveTo>
                <a:cubicBezTo>
                  <a:pt x="201650" y="10424"/>
                  <a:pt x="248375" y="-14683"/>
                  <a:pt x="458209" y="0"/>
                </a:cubicBezTo>
                <a:cubicBezTo>
                  <a:pt x="668043" y="14683"/>
                  <a:pt x="748023" y="5061"/>
                  <a:pt x="954603" y="0"/>
                </a:cubicBezTo>
                <a:cubicBezTo>
                  <a:pt x="951881" y="256728"/>
                  <a:pt x="951924" y="330600"/>
                  <a:pt x="954603" y="541440"/>
                </a:cubicBezTo>
                <a:cubicBezTo>
                  <a:pt x="957282" y="752280"/>
                  <a:pt x="975484" y="934844"/>
                  <a:pt x="954603" y="1152000"/>
                </a:cubicBezTo>
                <a:cubicBezTo>
                  <a:pt x="749408" y="1132032"/>
                  <a:pt x="595237" y="1163587"/>
                  <a:pt x="458209" y="1152000"/>
                </a:cubicBezTo>
                <a:cubicBezTo>
                  <a:pt x="321181" y="1140413"/>
                  <a:pt x="132068" y="1156251"/>
                  <a:pt x="0" y="1152000"/>
                </a:cubicBezTo>
                <a:cubicBezTo>
                  <a:pt x="1920" y="985997"/>
                  <a:pt x="-19163" y="762452"/>
                  <a:pt x="0" y="576000"/>
                </a:cubicBezTo>
                <a:cubicBezTo>
                  <a:pt x="19163" y="389548"/>
                  <a:pt x="10856" y="173913"/>
                  <a:pt x="0" y="0"/>
                </a:cubicBezTo>
                <a:close/>
              </a:path>
              <a:path w="954603" h="1152000" stroke="0" extrusionOk="0">
                <a:moveTo>
                  <a:pt x="0" y="0"/>
                </a:moveTo>
                <a:cubicBezTo>
                  <a:pt x="213566" y="-18825"/>
                  <a:pt x="320236" y="-11575"/>
                  <a:pt x="477302" y="0"/>
                </a:cubicBezTo>
                <a:cubicBezTo>
                  <a:pt x="634368" y="11575"/>
                  <a:pt x="744843" y="5955"/>
                  <a:pt x="954603" y="0"/>
                </a:cubicBezTo>
                <a:cubicBezTo>
                  <a:pt x="941394" y="242090"/>
                  <a:pt x="933004" y="452933"/>
                  <a:pt x="954603" y="599040"/>
                </a:cubicBezTo>
                <a:cubicBezTo>
                  <a:pt x="976202" y="745147"/>
                  <a:pt x="941191" y="961762"/>
                  <a:pt x="954603" y="1152000"/>
                </a:cubicBezTo>
                <a:cubicBezTo>
                  <a:pt x="780826" y="1175356"/>
                  <a:pt x="614120" y="1170788"/>
                  <a:pt x="467755" y="1152000"/>
                </a:cubicBezTo>
                <a:cubicBezTo>
                  <a:pt x="321390" y="1133212"/>
                  <a:pt x="95057" y="1133559"/>
                  <a:pt x="0" y="1152000"/>
                </a:cubicBezTo>
                <a:cubicBezTo>
                  <a:pt x="18251" y="954355"/>
                  <a:pt x="17076" y="774508"/>
                  <a:pt x="0" y="599040"/>
                </a:cubicBezTo>
                <a:cubicBezTo>
                  <a:pt x="-17076" y="423572"/>
                  <a:pt x="-7345" y="22845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53" name="Picture 38" descr="Category, chart, flowchart, mindmap icon - Download on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56" y="4057899"/>
            <a:ext cx="526936" cy="52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形 53" descr="照相机 纯色填充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8993" y="4093706"/>
            <a:ext cx="432694" cy="432694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3464229" y="34979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开发区域</a:t>
            </a:r>
            <a:endParaRPr lang="en-US" altLang="zh-CN" sz="1600" dirty="0"/>
          </a:p>
          <a:p>
            <a:pPr algn="ctr"/>
            <a:r>
              <a:rPr lang="zh-CN" altLang="en-US" sz="1600" dirty="0"/>
              <a:t>概要</a:t>
            </a:r>
          </a:p>
        </p:txBody>
      </p:sp>
      <p:pic>
        <p:nvPicPr>
          <p:cNvPr id="56" name="Picture 44" descr="Terminal - Free computer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62" y="4066674"/>
            <a:ext cx="492096" cy="4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本框 56"/>
          <p:cNvSpPr txBox="1"/>
          <p:nvPr/>
        </p:nvSpPr>
        <p:spPr>
          <a:xfrm>
            <a:off x="2410757" y="348189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执行构建</a:t>
            </a:r>
            <a:endParaRPr lang="en-US" altLang="zh-CN" sz="1600" dirty="0"/>
          </a:p>
          <a:p>
            <a:pPr algn="ctr"/>
            <a:r>
              <a:rPr lang="zh-CN" altLang="en-US" sz="1600" dirty="0"/>
              <a:t>摘要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311012" y="350264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/>
              <a:t>代码变更</a:t>
            </a:r>
            <a:endParaRPr lang="en-US" altLang="zh-CN" sz="1600" dirty="0"/>
          </a:p>
          <a:p>
            <a:pPr algn="ctr"/>
            <a:r>
              <a:rPr lang="zh-CN" altLang="en-US" sz="1600" dirty="0"/>
              <a:t>摘要</a:t>
            </a:r>
          </a:p>
        </p:txBody>
      </p:sp>
      <p:sp>
        <p:nvSpPr>
          <p:cNvPr id="62" name="矩形 61"/>
          <p:cNvSpPr/>
          <p:nvPr/>
        </p:nvSpPr>
        <p:spPr>
          <a:xfrm>
            <a:off x="1347735" y="4779770"/>
            <a:ext cx="3121898" cy="369332"/>
          </a:xfrm>
          <a:prstGeom prst="rect">
            <a:avLst/>
          </a:prstGeom>
          <a:solidFill>
            <a:srgbClr val="0164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>
                  <a:glow rad="76200">
                    <a:schemeClr val="bg1"/>
                  </a:glo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LLM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>
                <a:glow rad="76200">
                  <a:schemeClr val="bg1"/>
                </a:glo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33642" y="3940553"/>
            <a:ext cx="3121898" cy="1200329"/>
          </a:xfrm>
          <a:prstGeom prst="rect">
            <a:avLst/>
          </a:prstGeom>
          <a:solidFill>
            <a:srgbClr val="0164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10A37F"/>
                </a:solidFill>
                <a:effectLst>
                  <a:glow rad="76200">
                    <a:schemeClr val="bg1"/>
                  </a:glo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CfC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>
                  <a:glow rad="76200">
                    <a:schemeClr val="bg1"/>
                  </a:glo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液态神经网络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>
                <a:glow rad="76200">
                  <a:schemeClr val="bg1"/>
                </a:glo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b="1" kern="0" dirty="0">
              <a:solidFill>
                <a:srgbClr val="10A37F"/>
              </a:solidFill>
              <a:effectLst>
                <a:glow rad="76200">
                  <a:schemeClr val="bg1"/>
                </a:glo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>
                <a:glow rad="76200">
                  <a:schemeClr val="bg1"/>
                </a:glo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>
                <a:glow rad="76200">
                  <a:schemeClr val="bg1"/>
                </a:glo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33642" y="3473969"/>
            <a:ext cx="3139510" cy="338554"/>
          </a:xfrm>
          <a:custGeom>
            <a:avLst/>
            <a:gdLst>
              <a:gd name="connsiteX0" fmla="*/ 0 w 3139510"/>
              <a:gd name="connsiteY0" fmla="*/ 0 h 338554"/>
              <a:gd name="connsiteX1" fmla="*/ 627902 w 3139510"/>
              <a:gd name="connsiteY1" fmla="*/ 0 h 338554"/>
              <a:gd name="connsiteX2" fmla="*/ 1318594 w 3139510"/>
              <a:gd name="connsiteY2" fmla="*/ 0 h 338554"/>
              <a:gd name="connsiteX3" fmla="*/ 1852311 w 3139510"/>
              <a:gd name="connsiteY3" fmla="*/ 0 h 338554"/>
              <a:gd name="connsiteX4" fmla="*/ 2543003 w 3139510"/>
              <a:gd name="connsiteY4" fmla="*/ 0 h 338554"/>
              <a:gd name="connsiteX5" fmla="*/ 3139510 w 3139510"/>
              <a:gd name="connsiteY5" fmla="*/ 0 h 338554"/>
              <a:gd name="connsiteX6" fmla="*/ 3139510 w 3139510"/>
              <a:gd name="connsiteY6" fmla="*/ 338554 h 338554"/>
              <a:gd name="connsiteX7" fmla="*/ 2480213 w 3139510"/>
              <a:gd name="connsiteY7" fmla="*/ 338554 h 338554"/>
              <a:gd name="connsiteX8" fmla="*/ 1852311 w 3139510"/>
              <a:gd name="connsiteY8" fmla="*/ 338554 h 338554"/>
              <a:gd name="connsiteX9" fmla="*/ 1193014 w 3139510"/>
              <a:gd name="connsiteY9" fmla="*/ 338554 h 338554"/>
              <a:gd name="connsiteX10" fmla="*/ 627902 w 3139510"/>
              <a:gd name="connsiteY10" fmla="*/ 338554 h 338554"/>
              <a:gd name="connsiteX11" fmla="*/ 0 w 3139510"/>
              <a:gd name="connsiteY11" fmla="*/ 338554 h 338554"/>
              <a:gd name="connsiteX12" fmla="*/ 0 w 3139510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39510" h="338554" fill="none" extrusionOk="0">
                <a:moveTo>
                  <a:pt x="0" y="0"/>
                </a:moveTo>
                <a:cubicBezTo>
                  <a:pt x="172514" y="11569"/>
                  <a:pt x="441593" y="-19430"/>
                  <a:pt x="627902" y="0"/>
                </a:cubicBezTo>
                <a:cubicBezTo>
                  <a:pt x="814211" y="19430"/>
                  <a:pt x="1006499" y="-13559"/>
                  <a:pt x="1318594" y="0"/>
                </a:cubicBezTo>
                <a:cubicBezTo>
                  <a:pt x="1630689" y="13559"/>
                  <a:pt x="1685496" y="18246"/>
                  <a:pt x="1852311" y="0"/>
                </a:cubicBezTo>
                <a:cubicBezTo>
                  <a:pt x="2019126" y="-18246"/>
                  <a:pt x="2304023" y="-34221"/>
                  <a:pt x="2543003" y="0"/>
                </a:cubicBezTo>
                <a:cubicBezTo>
                  <a:pt x="2781983" y="34221"/>
                  <a:pt x="2867079" y="-5067"/>
                  <a:pt x="3139510" y="0"/>
                </a:cubicBezTo>
                <a:cubicBezTo>
                  <a:pt x="3146844" y="125568"/>
                  <a:pt x="3139113" y="266619"/>
                  <a:pt x="3139510" y="338554"/>
                </a:cubicBezTo>
                <a:cubicBezTo>
                  <a:pt x="2814221" y="353688"/>
                  <a:pt x="2805661" y="312689"/>
                  <a:pt x="2480213" y="338554"/>
                </a:cubicBezTo>
                <a:cubicBezTo>
                  <a:pt x="2154765" y="364419"/>
                  <a:pt x="2148295" y="330180"/>
                  <a:pt x="1852311" y="338554"/>
                </a:cubicBezTo>
                <a:cubicBezTo>
                  <a:pt x="1556327" y="346928"/>
                  <a:pt x="1374464" y="332849"/>
                  <a:pt x="1193014" y="338554"/>
                </a:cubicBezTo>
                <a:cubicBezTo>
                  <a:pt x="1011564" y="344259"/>
                  <a:pt x="899492" y="345176"/>
                  <a:pt x="627902" y="338554"/>
                </a:cubicBezTo>
                <a:cubicBezTo>
                  <a:pt x="356312" y="331932"/>
                  <a:pt x="297244" y="345782"/>
                  <a:pt x="0" y="338554"/>
                </a:cubicBezTo>
                <a:cubicBezTo>
                  <a:pt x="9732" y="244676"/>
                  <a:pt x="-7564" y="140713"/>
                  <a:pt x="0" y="0"/>
                </a:cubicBezTo>
                <a:close/>
              </a:path>
              <a:path w="3139510" h="338554" stroke="0" extrusionOk="0">
                <a:moveTo>
                  <a:pt x="0" y="0"/>
                </a:moveTo>
                <a:cubicBezTo>
                  <a:pt x="181873" y="-15111"/>
                  <a:pt x="481788" y="6320"/>
                  <a:pt x="627902" y="0"/>
                </a:cubicBezTo>
                <a:cubicBezTo>
                  <a:pt x="774016" y="-6320"/>
                  <a:pt x="1088321" y="19520"/>
                  <a:pt x="1224409" y="0"/>
                </a:cubicBezTo>
                <a:cubicBezTo>
                  <a:pt x="1360497" y="-19520"/>
                  <a:pt x="1609572" y="515"/>
                  <a:pt x="1915101" y="0"/>
                </a:cubicBezTo>
                <a:cubicBezTo>
                  <a:pt x="2220630" y="-515"/>
                  <a:pt x="2366182" y="13261"/>
                  <a:pt x="2574398" y="0"/>
                </a:cubicBezTo>
                <a:cubicBezTo>
                  <a:pt x="2782614" y="-13261"/>
                  <a:pt x="2975185" y="-3419"/>
                  <a:pt x="3139510" y="0"/>
                </a:cubicBezTo>
                <a:cubicBezTo>
                  <a:pt x="3150436" y="160652"/>
                  <a:pt x="3154889" y="231993"/>
                  <a:pt x="3139510" y="338554"/>
                </a:cubicBezTo>
                <a:cubicBezTo>
                  <a:pt x="2898297" y="361036"/>
                  <a:pt x="2813864" y="361721"/>
                  <a:pt x="2543003" y="338554"/>
                </a:cubicBezTo>
                <a:cubicBezTo>
                  <a:pt x="2272142" y="315387"/>
                  <a:pt x="2179595" y="313982"/>
                  <a:pt x="1883706" y="338554"/>
                </a:cubicBezTo>
                <a:cubicBezTo>
                  <a:pt x="1587817" y="363126"/>
                  <a:pt x="1486847" y="353570"/>
                  <a:pt x="1224409" y="338554"/>
                </a:cubicBezTo>
                <a:cubicBezTo>
                  <a:pt x="961971" y="323538"/>
                  <a:pt x="781767" y="309217"/>
                  <a:pt x="565112" y="338554"/>
                </a:cubicBezTo>
                <a:cubicBezTo>
                  <a:pt x="348457" y="367891"/>
                  <a:pt x="129227" y="338587"/>
                  <a:pt x="0" y="338554"/>
                </a:cubicBezTo>
                <a:cubicBezTo>
                  <a:pt x="8299" y="188512"/>
                  <a:pt x="13973" y="8361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行为预测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+method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级位置预测</a:t>
            </a:r>
          </a:p>
        </p:txBody>
      </p:sp>
      <p:sp>
        <p:nvSpPr>
          <p:cNvPr id="66" name="矩形 65"/>
          <p:cNvSpPr/>
          <p:nvPr/>
        </p:nvSpPr>
        <p:spPr>
          <a:xfrm>
            <a:off x="8313649" y="4763365"/>
            <a:ext cx="3121898" cy="369332"/>
          </a:xfrm>
          <a:prstGeom prst="rect">
            <a:avLst/>
          </a:prstGeom>
          <a:solidFill>
            <a:srgbClr val="0164A7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>
                  <a:glow rad="76200">
                    <a:schemeClr val="bg1"/>
                  </a:glo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LLM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>
                <a:glow rad="76200">
                  <a:schemeClr val="bg1"/>
                </a:glo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67" name="Picture 36" descr="Mastering TensorFlow Tensors in 5 Easy Steps | by Orhan G. Yalçın 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61" y="4454552"/>
            <a:ext cx="1130006" cy="56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文本框 67"/>
          <p:cNvSpPr txBox="1"/>
          <p:nvPr/>
        </p:nvSpPr>
        <p:spPr>
          <a:xfrm>
            <a:off x="5356636" y="4418597"/>
            <a:ext cx="111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构建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超维空间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937329" y="3465481"/>
            <a:ext cx="1498217" cy="46800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技术能力</a:t>
            </a:r>
          </a:p>
        </p:txBody>
      </p:sp>
      <p:sp>
        <p:nvSpPr>
          <p:cNvPr id="81" name="矩形 80"/>
          <p:cNvSpPr/>
          <p:nvPr/>
        </p:nvSpPr>
        <p:spPr>
          <a:xfrm>
            <a:off x="9937330" y="4092122"/>
            <a:ext cx="1498217" cy="46800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学习能力</a:t>
            </a:r>
          </a:p>
        </p:txBody>
      </p:sp>
      <p:sp>
        <p:nvSpPr>
          <p:cNvPr id="84" name="矩形 83"/>
          <p:cNvSpPr/>
          <p:nvPr/>
        </p:nvSpPr>
        <p:spPr>
          <a:xfrm>
            <a:off x="8334011" y="3455584"/>
            <a:ext cx="1498217" cy="46800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基础信息</a:t>
            </a:r>
          </a:p>
        </p:txBody>
      </p:sp>
      <p:sp>
        <p:nvSpPr>
          <p:cNvPr id="85" name="矩形 84"/>
          <p:cNvSpPr/>
          <p:nvPr/>
        </p:nvSpPr>
        <p:spPr>
          <a:xfrm>
            <a:off x="8358681" y="4083285"/>
            <a:ext cx="1498217" cy="468000"/>
          </a:xfrm>
          <a:custGeom>
            <a:avLst/>
            <a:gdLst>
              <a:gd name="connsiteX0" fmla="*/ 0 w 1498217"/>
              <a:gd name="connsiteY0" fmla="*/ 0 h 468000"/>
              <a:gd name="connsiteX1" fmla="*/ 469441 w 1498217"/>
              <a:gd name="connsiteY1" fmla="*/ 0 h 468000"/>
              <a:gd name="connsiteX2" fmla="*/ 968847 w 1498217"/>
              <a:gd name="connsiteY2" fmla="*/ 0 h 468000"/>
              <a:gd name="connsiteX3" fmla="*/ 1498217 w 1498217"/>
              <a:gd name="connsiteY3" fmla="*/ 0 h 468000"/>
              <a:gd name="connsiteX4" fmla="*/ 1498217 w 1498217"/>
              <a:gd name="connsiteY4" fmla="*/ 468000 h 468000"/>
              <a:gd name="connsiteX5" fmla="*/ 968847 w 1498217"/>
              <a:gd name="connsiteY5" fmla="*/ 468000 h 468000"/>
              <a:gd name="connsiteX6" fmla="*/ 469441 w 1498217"/>
              <a:gd name="connsiteY6" fmla="*/ 468000 h 468000"/>
              <a:gd name="connsiteX7" fmla="*/ 0 w 1498217"/>
              <a:gd name="connsiteY7" fmla="*/ 468000 h 468000"/>
              <a:gd name="connsiteX8" fmla="*/ 0 w 1498217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217" h="468000" fill="none" extrusionOk="0">
                <a:moveTo>
                  <a:pt x="0" y="0"/>
                </a:moveTo>
                <a:cubicBezTo>
                  <a:pt x="142443" y="-12394"/>
                  <a:pt x="283562" y="-22391"/>
                  <a:pt x="469441" y="0"/>
                </a:cubicBezTo>
                <a:cubicBezTo>
                  <a:pt x="655320" y="22391"/>
                  <a:pt x="770937" y="11688"/>
                  <a:pt x="968847" y="0"/>
                </a:cubicBezTo>
                <a:cubicBezTo>
                  <a:pt x="1166757" y="-11688"/>
                  <a:pt x="1298066" y="-11651"/>
                  <a:pt x="1498217" y="0"/>
                </a:cubicBezTo>
                <a:cubicBezTo>
                  <a:pt x="1485807" y="133618"/>
                  <a:pt x="1499586" y="294544"/>
                  <a:pt x="1498217" y="468000"/>
                </a:cubicBezTo>
                <a:cubicBezTo>
                  <a:pt x="1371400" y="443664"/>
                  <a:pt x="1111169" y="486025"/>
                  <a:pt x="968847" y="468000"/>
                </a:cubicBezTo>
                <a:cubicBezTo>
                  <a:pt x="826525" y="449976"/>
                  <a:pt x="651620" y="481643"/>
                  <a:pt x="469441" y="468000"/>
                </a:cubicBezTo>
                <a:cubicBezTo>
                  <a:pt x="287262" y="454357"/>
                  <a:pt x="119860" y="447617"/>
                  <a:pt x="0" y="468000"/>
                </a:cubicBezTo>
                <a:cubicBezTo>
                  <a:pt x="-5441" y="293447"/>
                  <a:pt x="-12544" y="189126"/>
                  <a:pt x="0" y="0"/>
                </a:cubicBezTo>
                <a:close/>
              </a:path>
              <a:path w="1498217" h="468000" stroke="0" extrusionOk="0">
                <a:moveTo>
                  <a:pt x="0" y="0"/>
                </a:moveTo>
                <a:cubicBezTo>
                  <a:pt x="119832" y="-936"/>
                  <a:pt x="306151" y="-9565"/>
                  <a:pt x="499406" y="0"/>
                </a:cubicBezTo>
                <a:cubicBezTo>
                  <a:pt x="692661" y="9565"/>
                  <a:pt x="824490" y="7266"/>
                  <a:pt x="983829" y="0"/>
                </a:cubicBezTo>
                <a:cubicBezTo>
                  <a:pt x="1143168" y="-7266"/>
                  <a:pt x="1318698" y="-20604"/>
                  <a:pt x="1498217" y="0"/>
                </a:cubicBezTo>
                <a:cubicBezTo>
                  <a:pt x="1494137" y="159975"/>
                  <a:pt x="1491645" y="247490"/>
                  <a:pt x="1498217" y="468000"/>
                </a:cubicBezTo>
                <a:cubicBezTo>
                  <a:pt x="1286971" y="491644"/>
                  <a:pt x="1160907" y="489854"/>
                  <a:pt x="983829" y="468000"/>
                </a:cubicBezTo>
                <a:cubicBezTo>
                  <a:pt x="806751" y="446146"/>
                  <a:pt x="588241" y="450297"/>
                  <a:pt x="469441" y="468000"/>
                </a:cubicBezTo>
                <a:cubicBezTo>
                  <a:pt x="350641" y="485703"/>
                  <a:pt x="214303" y="490577"/>
                  <a:pt x="0" y="468000"/>
                </a:cubicBezTo>
                <a:cubicBezTo>
                  <a:pt x="-17937" y="301455"/>
                  <a:pt x="6695" y="14649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工作习惯</a:t>
            </a:r>
          </a:p>
        </p:txBody>
      </p:sp>
      <p:pic>
        <p:nvPicPr>
          <p:cNvPr id="86" name="Picture 46" descr="OpenAI Logo PNG Images with Transparent Backgroun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76" y="4763365"/>
            <a:ext cx="461910" cy="46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6" descr="OpenAI Logo PNG Images with Transparent Backgroun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23" y="4710986"/>
            <a:ext cx="471782" cy="47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文本框 88"/>
          <p:cNvSpPr txBox="1"/>
          <p:nvPr/>
        </p:nvSpPr>
        <p:spPr>
          <a:xfrm>
            <a:off x="7216573" y="4390555"/>
            <a:ext cx="646331" cy="646331"/>
          </a:xfrm>
          <a:custGeom>
            <a:avLst/>
            <a:gdLst>
              <a:gd name="connsiteX0" fmla="*/ 0 w 646331"/>
              <a:gd name="connsiteY0" fmla="*/ 0 h 646331"/>
              <a:gd name="connsiteX1" fmla="*/ 646331 w 646331"/>
              <a:gd name="connsiteY1" fmla="*/ 0 h 646331"/>
              <a:gd name="connsiteX2" fmla="*/ 646331 w 646331"/>
              <a:gd name="connsiteY2" fmla="*/ 646331 h 646331"/>
              <a:gd name="connsiteX3" fmla="*/ 0 w 646331"/>
              <a:gd name="connsiteY3" fmla="*/ 646331 h 646331"/>
              <a:gd name="connsiteX4" fmla="*/ 0 w 646331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31" h="646331" fill="none" extrusionOk="0">
                <a:moveTo>
                  <a:pt x="0" y="0"/>
                </a:moveTo>
                <a:cubicBezTo>
                  <a:pt x="165737" y="1339"/>
                  <a:pt x="474067" y="-9232"/>
                  <a:pt x="646331" y="0"/>
                </a:cubicBezTo>
                <a:cubicBezTo>
                  <a:pt x="626503" y="162795"/>
                  <a:pt x="668220" y="463483"/>
                  <a:pt x="646331" y="646331"/>
                </a:cubicBezTo>
                <a:cubicBezTo>
                  <a:pt x="471816" y="669770"/>
                  <a:pt x="197607" y="674532"/>
                  <a:pt x="0" y="646331"/>
                </a:cubicBezTo>
                <a:cubicBezTo>
                  <a:pt x="24375" y="399013"/>
                  <a:pt x="12915" y="204948"/>
                  <a:pt x="0" y="0"/>
                </a:cubicBezTo>
                <a:close/>
              </a:path>
              <a:path w="646331" h="646331" stroke="0" extrusionOk="0">
                <a:moveTo>
                  <a:pt x="0" y="0"/>
                </a:moveTo>
                <a:cubicBezTo>
                  <a:pt x="132789" y="-27369"/>
                  <a:pt x="359443" y="10426"/>
                  <a:pt x="646331" y="0"/>
                </a:cubicBezTo>
                <a:cubicBezTo>
                  <a:pt x="669620" y="152685"/>
                  <a:pt x="621316" y="497840"/>
                  <a:pt x="646331" y="646331"/>
                </a:cubicBezTo>
                <a:cubicBezTo>
                  <a:pt x="429617" y="623129"/>
                  <a:pt x="265895" y="664145"/>
                  <a:pt x="0" y="646331"/>
                </a:cubicBezTo>
                <a:cubicBezTo>
                  <a:pt x="-15664" y="500295"/>
                  <a:pt x="-12116" y="214351"/>
                  <a:pt x="0" y="0"/>
                </a:cubicBezTo>
                <a:close/>
              </a:path>
            </a:pathLst>
          </a:custGeom>
          <a:noFill/>
          <a:ln w="19050" cap="rnd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强化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学习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04134" y="4390555"/>
            <a:ext cx="659949" cy="646331"/>
          </a:xfrm>
          <a:custGeom>
            <a:avLst/>
            <a:gdLst>
              <a:gd name="connsiteX0" fmla="*/ 0 w 659949"/>
              <a:gd name="connsiteY0" fmla="*/ 0 h 646331"/>
              <a:gd name="connsiteX1" fmla="*/ 659949 w 659949"/>
              <a:gd name="connsiteY1" fmla="*/ 0 h 646331"/>
              <a:gd name="connsiteX2" fmla="*/ 659949 w 659949"/>
              <a:gd name="connsiteY2" fmla="*/ 646331 h 646331"/>
              <a:gd name="connsiteX3" fmla="*/ 0 w 659949"/>
              <a:gd name="connsiteY3" fmla="*/ 646331 h 646331"/>
              <a:gd name="connsiteX4" fmla="*/ 0 w 659949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949" h="646331" fill="none" extrusionOk="0">
                <a:moveTo>
                  <a:pt x="0" y="0"/>
                </a:moveTo>
                <a:cubicBezTo>
                  <a:pt x="315898" y="-15693"/>
                  <a:pt x="430411" y="-16313"/>
                  <a:pt x="659949" y="0"/>
                </a:cubicBezTo>
                <a:cubicBezTo>
                  <a:pt x="640121" y="162795"/>
                  <a:pt x="681838" y="463483"/>
                  <a:pt x="659949" y="646331"/>
                </a:cubicBezTo>
                <a:cubicBezTo>
                  <a:pt x="331476" y="639789"/>
                  <a:pt x="157600" y="630920"/>
                  <a:pt x="0" y="646331"/>
                </a:cubicBezTo>
                <a:cubicBezTo>
                  <a:pt x="24375" y="399013"/>
                  <a:pt x="12915" y="204948"/>
                  <a:pt x="0" y="0"/>
                </a:cubicBezTo>
                <a:close/>
              </a:path>
              <a:path w="659949" h="646331" stroke="0" extrusionOk="0">
                <a:moveTo>
                  <a:pt x="0" y="0"/>
                </a:moveTo>
                <a:cubicBezTo>
                  <a:pt x="166239" y="10074"/>
                  <a:pt x="512714" y="-10921"/>
                  <a:pt x="659949" y="0"/>
                </a:cubicBezTo>
                <a:cubicBezTo>
                  <a:pt x="683238" y="152685"/>
                  <a:pt x="634934" y="497840"/>
                  <a:pt x="659949" y="646331"/>
                </a:cubicBezTo>
                <a:cubicBezTo>
                  <a:pt x="349647" y="625197"/>
                  <a:pt x="231956" y="646608"/>
                  <a:pt x="0" y="646331"/>
                </a:cubicBezTo>
                <a:cubicBezTo>
                  <a:pt x="-15664" y="500295"/>
                  <a:pt x="-12116" y="214351"/>
                  <a:pt x="0" y="0"/>
                </a:cubicBezTo>
                <a:close/>
              </a:path>
            </a:pathLst>
          </a:custGeom>
          <a:noFill/>
          <a:ln w="19050" cap="rnd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数字孪生</a:t>
            </a:r>
          </a:p>
        </p:txBody>
      </p:sp>
      <p:sp>
        <p:nvSpPr>
          <p:cNvPr id="92" name="矩形 91"/>
          <p:cNvSpPr/>
          <p:nvPr/>
        </p:nvSpPr>
        <p:spPr>
          <a:xfrm>
            <a:off x="1380621" y="1739677"/>
            <a:ext cx="1399728" cy="400110"/>
          </a:xfrm>
          <a:custGeom>
            <a:avLst/>
            <a:gdLst>
              <a:gd name="connsiteX0" fmla="*/ 0 w 1399728"/>
              <a:gd name="connsiteY0" fmla="*/ 0 h 400110"/>
              <a:gd name="connsiteX1" fmla="*/ 727859 w 1399728"/>
              <a:gd name="connsiteY1" fmla="*/ 0 h 400110"/>
              <a:gd name="connsiteX2" fmla="*/ 1399728 w 1399728"/>
              <a:gd name="connsiteY2" fmla="*/ 0 h 400110"/>
              <a:gd name="connsiteX3" fmla="*/ 1399728 w 1399728"/>
              <a:gd name="connsiteY3" fmla="*/ 400110 h 400110"/>
              <a:gd name="connsiteX4" fmla="*/ 727859 w 1399728"/>
              <a:gd name="connsiteY4" fmla="*/ 400110 h 400110"/>
              <a:gd name="connsiteX5" fmla="*/ 0 w 1399728"/>
              <a:gd name="connsiteY5" fmla="*/ 400110 h 400110"/>
              <a:gd name="connsiteX6" fmla="*/ 0 w 1399728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9728" h="400110" fill="none" extrusionOk="0">
                <a:moveTo>
                  <a:pt x="0" y="0"/>
                </a:moveTo>
                <a:cubicBezTo>
                  <a:pt x="232713" y="27005"/>
                  <a:pt x="468295" y="-4969"/>
                  <a:pt x="727859" y="0"/>
                </a:cubicBezTo>
                <a:cubicBezTo>
                  <a:pt x="987423" y="4969"/>
                  <a:pt x="1070522" y="-2676"/>
                  <a:pt x="1399728" y="0"/>
                </a:cubicBezTo>
                <a:cubicBezTo>
                  <a:pt x="1402409" y="173251"/>
                  <a:pt x="1415178" y="235562"/>
                  <a:pt x="1399728" y="400110"/>
                </a:cubicBezTo>
                <a:cubicBezTo>
                  <a:pt x="1111375" y="375617"/>
                  <a:pt x="1004936" y="396994"/>
                  <a:pt x="727859" y="400110"/>
                </a:cubicBezTo>
                <a:cubicBezTo>
                  <a:pt x="450782" y="403226"/>
                  <a:pt x="272514" y="366007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399728" h="400110" stroke="0" extrusionOk="0">
                <a:moveTo>
                  <a:pt x="0" y="0"/>
                </a:moveTo>
                <a:cubicBezTo>
                  <a:pt x="313232" y="17470"/>
                  <a:pt x="473142" y="-642"/>
                  <a:pt x="699864" y="0"/>
                </a:cubicBezTo>
                <a:cubicBezTo>
                  <a:pt x="926586" y="642"/>
                  <a:pt x="1245818" y="-33740"/>
                  <a:pt x="1399728" y="0"/>
                </a:cubicBezTo>
                <a:cubicBezTo>
                  <a:pt x="1403837" y="154939"/>
                  <a:pt x="1403673" y="238533"/>
                  <a:pt x="1399728" y="400110"/>
                </a:cubicBezTo>
                <a:cubicBezTo>
                  <a:pt x="1207691" y="420124"/>
                  <a:pt x="1059194" y="406927"/>
                  <a:pt x="741856" y="400110"/>
                </a:cubicBezTo>
                <a:cubicBezTo>
                  <a:pt x="424518" y="393293"/>
                  <a:pt x="321688" y="424717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Code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Chat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44830" y="1738166"/>
            <a:ext cx="1205240" cy="400110"/>
          </a:xfrm>
          <a:custGeom>
            <a:avLst/>
            <a:gdLst>
              <a:gd name="connsiteX0" fmla="*/ 0 w 1205240"/>
              <a:gd name="connsiteY0" fmla="*/ 0 h 400110"/>
              <a:gd name="connsiteX1" fmla="*/ 626725 w 1205240"/>
              <a:gd name="connsiteY1" fmla="*/ 0 h 400110"/>
              <a:gd name="connsiteX2" fmla="*/ 1205240 w 1205240"/>
              <a:gd name="connsiteY2" fmla="*/ 0 h 400110"/>
              <a:gd name="connsiteX3" fmla="*/ 1205240 w 1205240"/>
              <a:gd name="connsiteY3" fmla="*/ 400110 h 400110"/>
              <a:gd name="connsiteX4" fmla="*/ 626725 w 1205240"/>
              <a:gd name="connsiteY4" fmla="*/ 400110 h 400110"/>
              <a:gd name="connsiteX5" fmla="*/ 0 w 1205240"/>
              <a:gd name="connsiteY5" fmla="*/ 400110 h 400110"/>
              <a:gd name="connsiteX6" fmla="*/ 0 w 120524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5240" h="400110" fill="none" extrusionOk="0">
                <a:moveTo>
                  <a:pt x="0" y="0"/>
                </a:moveTo>
                <a:cubicBezTo>
                  <a:pt x="221517" y="-15552"/>
                  <a:pt x="319880" y="9170"/>
                  <a:pt x="626725" y="0"/>
                </a:cubicBezTo>
                <a:cubicBezTo>
                  <a:pt x="933570" y="-9170"/>
                  <a:pt x="935251" y="-2890"/>
                  <a:pt x="1205240" y="0"/>
                </a:cubicBezTo>
                <a:cubicBezTo>
                  <a:pt x="1207921" y="173251"/>
                  <a:pt x="1220690" y="235562"/>
                  <a:pt x="1205240" y="400110"/>
                </a:cubicBezTo>
                <a:cubicBezTo>
                  <a:pt x="937024" y="406414"/>
                  <a:pt x="812946" y="382224"/>
                  <a:pt x="626725" y="400110"/>
                </a:cubicBezTo>
                <a:cubicBezTo>
                  <a:pt x="440504" y="417996"/>
                  <a:pt x="287214" y="431241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05240" h="400110" stroke="0" extrusionOk="0">
                <a:moveTo>
                  <a:pt x="0" y="0"/>
                </a:moveTo>
                <a:cubicBezTo>
                  <a:pt x="286982" y="-4870"/>
                  <a:pt x="389211" y="-26451"/>
                  <a:pt x="602620" y="0"/>
                </a:cubicBezTo>
                <a:cubicBezTo>
                  <a:pt x="816029" y="26451"/>
                  <a:pt x="1071883" y="17740"/>
                  <a:pt x="1205240" y="0"/>
                </a:cubicBezTo>
                <a:cubicBezTo>
                  <a:pt x="1209349" y="154939"/>
                  <a:pt x="1209185" y="238533"/>
                  <a:pt x="1205240" y="400110"/>
                </a:cubicBezTo>
                <a:cubicBezTo>
                  <a:pt x="1089332" y="416472"/>
                  <a:pt x="802677" y="412647"/>
                  <a:pt x="638777" y="400110"/>
                </a:cubicBezTo>
                <a:cubicBezTo>
                  <a:pt x="474877" y="387573"/>
                  <a:pt x="135720" y="404160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重构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99732" y="1758605"/>
            <a:ext cx="1268411" cy="400110"/>
          </a:xfrm>
          <a:custGeom>
            <a:avLst/>
            <a:gdLst>
              <a:gd name="connsiteX0" fmla="*/ 0 w 1268411"/>
              <a:gd name="connsiteY0" fmla="*/ 0 h 400110"/>
              <a:gd name="connsiteX1" fmla="*/ 659574 w 1268411"/>
              <a:gd name="connsiteY1" fmla="*/ 0 h 400110"/>
              <a:gd name="connsiteX2" fmla="*/ 1268411 w 1268411"/>
              <a:gd name="connsiteY2" fmla="*/ 0 h 400110"/>
              <a:gd name="connsiteX3" fmla="*/ 1268411 w 1268411"/>
              <a:gd name="connsiteY3" fmla="*/ 400110 h 400110"/>
              <a:gd name="connsiteX4" fmla="*/ 659574 w 1268411"/>
              <a:gd name="connsiteY4" fmla="*/ 400110 h 400110"/>
              <a:gd name="connsiteX5" fmla="*/ 0 w 1268411"/>
              <a:gd name="connsiteY5" fmla="*/ 400110 h 400110"/>
              <a:gd name="connsiteX6" fmla="*/ 0 w 1268411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411" h="400110" fill="none" extrusionOk="0">
                <a:moveTo>
                  <a:pt x="0" y="0"/>
                </a:moveTo>
                <a:cubicBezTo>
                  <a:pt x="164418" y="-19326"/>
                  <a:pt x="397907" y="5655"/>
                  <a:pt x="659574" y="0"/>
                </a:cubicBezTo>
                <a:cubicBezTo>
                  <a:pt x="921241" y="-5655"/>
                  <a:pt x="969906" y="26480"/>
                  <a:pt x="1268411" y="0"/>
                </a:cubicBezTo>
                <a:cubicBezTo>
                  <a:pt x="1271092" y="173251"/>
                  <a:pt x="1283861" y="235562"/>
                  <a:pt x="1268411" y="400110"/>
                </a:cubicBezTo>
                <a:cubicBezTo>
                  <a:pt x="1121260" y="379166"/>
                  <a:pt x="856032" y="407637"/>
                  <a:pt x="659574" y="400110"/>
                </a:cubicBezTo>
                <a:cubicBezTo>
                  <a:pt x="463116" y="392583"/>
                  <a:pt x="245343" y="426458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68411" h="400110" stroke="0" extrusionOk="0">
                <a:moveTo>
                  <a:pt x="0" y="0"/>
                </a:moveTo>
                <a:cubicBezTo>
                  <a:pt x="198859" y="13286"/>
                  <a:pt x="385403" y="-24104"/>
                  <a:pt x="634206" y="0"/>
                </a:cubicBezTo>
                <a:cubicBezTo>
                  <a:pt x="883009" y="24104"/>
                  <a:pt x="1095553" y="-17954"/>
                  <a:pt x="1268411" y="0"/>
                </a:cubicBezTo>
                <a:cubicBezTo>
                  <a:pt x="1272520" y="154939"/>
                  <a:pt x="1272356" y="238533"/>
                  <a:pt x="1268411" y="400110"/>
                </a:cubicBezTo>
                <a:cubicBezTo>
                  <a:pt x="1038410" y="406328"/>
                  <a:pt x="869101" y="376943"/>
                  <a:pt x="672258" y="400110"/>
                </a:cubicBezTo>
                <a:cubicBezTo>
                  <a:pt x="475415" y="423277"/>
                  <a:pt x="309743" y="414809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补全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443822" y="1761899"/>
            <a:ext cx="1268411" cy="400110"/>
          </a:xfrm>
          <a:custGeom>
            <a:avLst/>
            <a:gdLst>
              <a:gd name="connsiteX0" fmla="*/ 0 w 1268411"/>
              <a:gd name="connsiteY0" fmla="*/ 0 h 400110"/>
              <a:gd name="connsiteX1" fmla="*/ 659574 w 1268411"/>
              <a:gd name="connsiteY1" fmla="*/ 0 h 400110"/>
              <a:gd name="connsiteX2" fmla="*/ 1268411 w 1268411"/>
              <a:gd name="connsiteY2" fmla="*/ 0 h 400110"/>
              <a:gd name="connsiteX3" fmla="*/ 1268411 w 1268411"/>
              <a:gd name="connsiteY3" fmla="*/ 400110 h 400110"/>
              <a:gd name="connsiteX4" fmla="*/ 659574 w 1268411"/>
              <a:gd name="connsiteY4" fmla="*/ 400110 h 400110"/>
              <a:gd name="connsiteX5" fmla="*/ 0 w 1268411"/>
              <a:gd name="connsiteY5" fmla="*/ 400110 h 400110"/>
              <a:gd name="connsiteX6" fmla="*/ 0 w 1268411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411" h="400110" fill="none" extrusionOk="0">
                <a:moveTo>
                  <a:pt x="0" y="0"/>
                </a:moveTo>
                <a:cubicBezTo>
                  <a:pt x="164418" y="-19326"/>
                  <a:pt x="397907" y="5655"/>
                  <a:pt x="659574" y="0"/>
                </a:cubicBezTo>
                <a:cubicBezTo>
                  <a:pt x="921241" y="-5655"/>
                  <a:pt x="969906" y="26480"/>
                  <a:pt x="1268411" y="0"/>
                </a:cubicBezTo>
                <a:cubicBezTo>
                  <a:pt x="1271092" y="173251"/>
                  <a:pt x="1283861" y="235562"/>
                  <a:pt x="1268411" y="400110"/>
                </a:cubicBezTo>
                <a:cubicBezTo>
                  <a:pt x="1121260" y="379166"/>
                  <a:pt x="856032" y="407637"/>
                  <a:pt x="659574" y="400110"/>
                </a:cubicBezTo>
                <a:cubicBezTo>
                  <a:pt x="463116" y="392583"/>
                  <a:pt x="245343" y="426458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68411" h="400110" stroke="0" extrusionOk="0">
                <a:moveTo>
                  <a:pt x="0" y="0"/>
                </a:moveTo>
                <a:cubicBezTo>
                  <a:pt x="198859" y="13286"/>
                  <a:pt x="385403" y="-24104"/>
                  <a:pt x="634206" y="0"/>
                </a:cubicBezTo>
                <a:cubicBezTo>
                  <a:pt x="883009" y="24104"/>
                  <a:pt x="1095553" y="-17954"/>
                  <a:pt x="1268411" y="0"/>
                </a:cubicBezTo>
                <a:cubicBezTo>
                  <a:pt x="1272520" y="154939"/>
                  <a:pt x="1272356" y="238533"/>
                  <a:pt x="1268411" y="400110"/>
                </a:cubicBezTo>
                <a:cubicBezTo>
                  <a:pt x="1038410" y="406328"/>
                  <a:pt x="869101" y="376943"/>
                  <a:pt x="672258" y="400110"/>
                </a:cubicBezTo>
                <a:cubicBezTo>
                  <a:pt x="475415" y="423277"/>
                  <a:pt x="309743" y="414809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代码生成</a:t>
            </a:r>
          </a:p>
        </p:txBody>
      </p:sp>
      <p:sp>
        <p:nvSpPr>
          <p:cNvPr id="98" name="矩形 97"/>
          <p:cNvSpPr/>
          <p:nvPr/>
        </p:nvSpPr>
        <p:spPr>
          <a:xfrm>
            <a:off x="6787912" y="1747957"/>
            <a:ext cx="1268412" cy="400110"/>
          </a:xfrm>
          <a:custGeom>
            <a:avLst/>
            <a:gdLst>
              <a:gd name="connsiteX0" fmla="*/ 0 w 1268412"/>
              <a:gd name="connsiteY0" fmla="*/ 0 h 400110"/>
              <a:gd name="connsiteX1" fmla="*/ 659574 w 1268412"/>
              <a:gd name="connsiteY1" fmla="*/ 0 h 400110"/>
              <a:gd name="connsiteX2" fmla="*/ 1268412 w 1268412"/>
              <a:gd name="connsiteY2" fmla="*/ 0 h 400110"/>
              <a:gd name="connsiteX3" fmla="*/ 1268412 w 1268412"/>
              <a:gd name="connsiteY3" fmla="*/ 400110 h 400110"/>
              <a:gd name="connsiteX4" fmla="*/ 659574 w 1268412"/>
              <a:gd name="connsiteY4" fmla="*/ 400110 h 400110"/>
              <a:gd name="connsiteX5" fmla="*/ 0 w 1268412"/>
              <a:gd name="connsiteY5" fmla="*/ 400110 h 400110"/>
              <a:gd name="connsiteX6" fmla="*/ 0 w 1268412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412" h="400110" fill="none" extrusionOk="0">
                <a:moveTo>
                  <a:pt x="0" y="0"/>
                </a:moveTo>
                <a:cubicBezTo>
                  <a:pt x="164418" y="-19326"/>
                  <a:pt x="397907" y="5655"/>
                  <a:pt x="659574" y="0"/>
                </a:cubicBezTo>
                <a:cubicBezTo>
                  <a:pt x="921241" y="-5655"/>
                  <a:pt x="968350" y="21625"/>
                  <a:pt x="1268412" y="0"/>
                </a:cubicBezTo>
                <a:cubicBezTo>
                  <a:pt x="1271093" y="173251"/>
                  <a:pt x="1283862" y="235562"/>
                  <a:pt x="1268412" y="400110"/>
                </a:cubicBezTo>
                <a:cubicBezTo>
                  <a:pt x="1121918" y="379394"/>
                  <a:pt x="856433" y="411261"/>
                  <a:pt x="659574" y="400110"/>
                </a:cubicBezTo>
                <a:cubicBezTo>
                  <a:pt x="462715" y="388959"/>
                  <a:pt x="245343" y="426458"/>
                  <a:pt x="0" y="400110"/>
                </a:cubicBezTo>
                <a:cubicBezTo>
                  <a:pt x="9328" y="203501"/>
                  <a:pt x="13230" y="177503"/>
                  <a:pt x="0" y="0"/>
                </a:cubicBezTo>
                <a:close/>
              </a:path>
              <a:path w="1268412" h="400110" stroke="0" extrusionOk="0">
                <a:moveTo>
                  <a:pt x="0" y="0"/>
                </a:moveTo>
                <a:cubicBezTo>
                  <a:pt x="198859" y="13286"/>
                  <a:pt x="385403" y="-24104"/>
                  <a:pt x="634206" y="0"/>
                </a:cubicBezTo>
                <a:cubicBezTo>
                  <a:pt x="883009" y="24104"/>
                  <a:pt x="1089463" y="-21497"/>
                  <a:pt x="1268412" y="0"/>
                </a:cubicBezTo>
                <a:cubicBezTo>
                  <a:pt x="1272521" y="154939"/>
                  <a:pt x="1272357" y="238533"/>
                  <a:pt x="1268412" y="400110"/>
                </a:cubicBezTo>
                <a:cubicBezTo>
                  <a:pt x="1040004" y="408276"/>
                  <a:pt x="869749" y="380397"/>
                  <a:pt x="672258" y="400110"/>
                </a:cubicBezTo>
                <a:cubicBezTo>
                  <a:pt x="474767" y="419823"/>
                  <a:pt x="309743" y="414809"/>
                  <a:pt x="0" y="400110"/>
                </a:cubicBezTo>
                <a:cubicBezTo>
                  <a:pt x="-13033" y="310176"/>
                  <a:pt x="24" y="13803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缺陷修复</a:t>
            </a:r>
          </a:p>
        </p:txBody>
      </p:sp>
      <p:sp>
        <p:nvSpPr>
          <p:cNvPr id="99" name="矩形 98"/>
          <p:cNvSpPr/>
          <p:nvPr/>
        </p:nvSpPr>
        <p:spPr>
          <a:xfrm>
            <a:off x="1380622" y="2254893"/>
            <a:ext cx="3149516" cy="369332"/>
          </a:xfrm>
          <a:prstGeom prst="rect">
            <a:avLst/>
          </a:prstGeom>
          <a:solidFill>
            <a:schemeClr val="tx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10A3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Code LLM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10A3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pic>
        <p:nvPicPr>
          <p:cNvPr id="100" name="Picture 46" descr="OpenAI Logo PNG Images with Transparent Backgroun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79" y="2212551"/>
            <a:ext cx="461910" cy="46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矩形 100"/>
          <p:cNvSpPr/>
          <p:nvPr/>
        </p:nvSpPr>
        <p:spPr>
          <a:xfrm>
            <a:off x="8687495" y="1798077"/>
            <a:ext cx="1105363" cy="707886"/>
          </a:xfrm>
          <a:custGeom>
            <a:avLst/>
            <a:gdLst>
              <a:gd name="connsiteX0" fmla="*/ 0 w 1105363"/>
              <a:gd name="connsiteY0" fmla="*/ 0 h 707886"/>
              <a:gd name="connsiteX1" fmla="*/ 530574 w 1105363"/>
              <a:gd name="connsiteY1" fmla="*/ 0 h 707886"/>
              <a:gd name="connsiteX2" fmla="*/ 1105363 w 1105363"/>
              <a:gd name="connsiteY2" fmla="*/ 0 h 707886"/>
              <a:gd name="connsiteX3" fmla="*/ 1105363 w 1105363"/>
              <a:gd name="connsiteY3" fmla="*/ 332706 h 707886"/>
              <a:gd name="connsiteX4" fmla="*/ 1105363 w 1105363"/>
              <a:gd name="connsiteY4" fmla="*/ 707886 h 707886"/>
              <a:gd name="connsiteX5" fmla="*/ 530574 w 1105363"/>
              <a:gd name="connsiteY5" fmla="*/ 707886 h 707886"/>
              <a:gd name="connsiteX6" fmla="*/ 0 w 1105363"/>
              <a:gd name="connsiteY6" fmla="*/ 707886 h 707886"/>
              <a:gd name="connsiteX7" fmla="*/ 0 w 1105363"/>
              <a:gd name="connsiteY7" fmla="*/ 353943 h 707886"/>
              <a:gd name="connsiteX8" fmla="*/ 0 w 1105363"/>
              <a:gd name="connsiteY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363" h="707886" fill="none" extrusionOk="0">
                <a:moveTo>
                  <a:pt x="0" y="0"/>
                </a:moveTo>
                <a:cubicBezTo>
                  <a:pt x="135986" y="20271"/>
                  <a:pt x="269613" y="3477"/>
                  <a:pt x="530574" y="0"/>
                </a:cubicBezTo>
                <a:cubicBezTo>
                  <a:pt x="791535" y="-3477"/>
                  <a:pt x="854840" y="-28124"/>
                  <a:pt x="1105363" y="0"/>
                </a:cubicBezTo>
                <a:cubicBezTo>
                  <a:pt x="1113523" y="93158"/>
                  <a:pt x="1116090" y="191728"/>
                  <a:pt x="1105363" y="332706"/>
                </a:cubicBezTo>
                <a:cubicBezTo>
                  <a:pt x="1094636" y="473684"/>
                  <a:pt x="1093433" y="561176"/>
                  <a:pt x="1105363" y="707886"/>
                </a:cubicBezTo>
                <a:cubicBezTo>
                  <a:pt x="840225" y="729501"/>
                  <a:pt x="761088" y="722726"/>
                  <a:pt x="530574" y="707886"/>
                </a:cubicBezTo>
                <a:cubicBezTo>
                  <a:pt x="300060" y="693046"/>
                  <a:pt x="190650" y="685582"/>
                  <a:pt x="0" y="707886"/>
                </a:cubicBezTo>
                <a:cubicBezTo>
                  <a:pt x="-984" y="551049"/>
                  <a:pt x="-200" y="471690"/>
                  <a:pt x="0" y="353943"/>
                </a:cubicBezTo>
                <a:cubicBezTo>
                  <a:pt x="200" y="236196"/>
                  <a:pt x="1969" y="165564"/>
                  <a:pt x="0" y="0"/>
                </a:cubicBezTo>
                <a:close/>
              </a:path>
              <a:path w="1105363" h="707886" stroke="0" extrusionOk="0">
                <a:moveTo>
                  <a:pt x="0" y="0"/>
                </a:moveTo>
                <a:cubicBezTo>
                  <a:pt x="259096" y="14847"/>
                  <a:pt x="314814" y="-15040"/>
                  <a:pt x="552682" y="0"/>
                </a:cubicBezTo>
                <a:cubicBezTo>
                  <a:pt x="790550" y="15040"/>
                  <a:pt x="940925" y="-15388"/>
                  <a:pt x="1105363" y="0"/>
                </a:cubicBezTo>
                <a:cubicBezTo>
                  <a:pt x="1097815" y="119603"/>
                  <a:pt x="1108611" y="241682"/>
                  <a:pt x="1105363" y="368101"/>
                </a:cubicBezTo>
                <a:cubicBezTo>
                  <a:pt x="1102115" y="494520"/>
                  <a:pt x="1110504" y="558406"/>
                  <a:pt x="1105363" y="707886"/>
                </a:cubicBezTo>
                <a:cubicBezTo>
                  <a:pt x="881442" y="728692"/>
                  <a:pt x="720661" y="715814"/>
                  <a:pt x="541628" y="707886"/>
                </a:cubicBezTo>
                <a:cubicBezTo>
                  <a:pt x="362595" y="699958"/>
                  <a:pt x="114779" y="698509"/>
                  <a:pt x="0" y="707886"/>
                </a:cubicBezTo>
                <a:cubicBezTo>
                  <a:pt x="7015" y="560716"/>
                  <a:pt x="1996" y="515307"/>
                  <a:pt x="0" y="368101"/>
                </a:cubicBezTo>
                <a:cubicBezTo>
                  <a:pt x="-1996" y="220895"/>
                  <a:pt x="-14354" y="151226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自我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了解</a:t>
            </a:r>
          </a:p>
        </p:txBody>
      </p:sp>
      <p:sp>
        <p:nvSpPr>
          <p:cNvPr id="102" name="矩形 101"/>
          <p:cNvSpPr/>
          <p:nvPr/>
        </p:nvSpPr>
        <p:spPr>
          <a:xfrm>
            <a:off x="10123361" y="1811730"/>
            <a:ext cx="1176425" cy="707886"/>
          </a:xfrm>
          <a:custGeom>
            <a:avLst/>
            <a:gdLst>
              <a:gd name="connsiteX0" fmla="*/ 0 w 1176425"/>
              <a:gd name="connsiteY0" fmla="*/ 0 h 707886"/>
              <a:gd name="connsiteX1" fmla="*/ 564684 w 1176425"/>
              <a:gd name="connsiteY1" fmla="*/ 0 h 707886"/>
              <a:gd name="connsiteX2" fmla="*/ 1176425 w 1176425"/>
              <a:gd name="connsiteY2" fmla="*/ 0 h 707886"/>
              <a:gd name="connsiteX3" fmla="*/ 1176425 w 1176425"/>
              <a:gd name="connsiteY3" fmla="*/ 332706 h 707886"/>
              <a:gd name="connsiteX4" fmla="*/ 1176425 w 1176425"/>
              <a:gd name="connsiteY4" fmla="*/ 707886 h 707886"/>
              <a:gd name="connsiteX5" fmla="*/ 564684 w 1176425"/>
              <a:gd name="connsiteY5" fmla="*/ 707886 h 707886"/>
              <a:gd name="connsiteX6" fmla="*/ 0 w 1176425"/>
              <a:gd name="connsiteY6" fmla="*/ 707886 h 707886"/>
              <a:gd name="connsiteX7" fmla="*/ 0 w 1176425"/>
              <a:gd name="connsiteY7" fmla="*/ 353943 h 707886"/>
              <a:gd name="connsiteX8" fmla="*/ 0 w 1176425"/>
              <a:gd name="connsiteY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425" h="707886" fill="none" extrusionOk="0">
                <a:moveTo>
                  <a:pt x="0" y="0"/>
                </a:moveTo>
                <a:cubicBezTo>
                  <a:pt x="199987" y="-14696"/>
                  <a:pt x="372151" y="14440"/>
                  <a:pt x="564684" y="0"/>
                </a:cubicBezTo>
                <a:cubicBezTo>
                  <a:pt x="757217" y="-14440"/>
                  <a:pt x="1019027" y="-28238"/>
                  <a:pt x="1176425" y="0"/>
                </a:cubicBezTo>
                <a:cubicBezTo>
                  <a:pt x="1184585" y="93158"/>
                  <a:pt x="1187152" y="191728"/>
                  <a:pt x="1176425" y="332706"/>
                </a:cubicBezTo>
                <a:cubicBezTo>
                  <a:pt x="1165698" y="473684"/>
                  <a:pt x="1164495" y="561176"/>
                  <a:pt x="1176425" y="707886"/>
                </a:cubicBezTo>
                <a:cubicBezTo>
                  <a:pt x="935053" y="713253"/>
                  <a:pt x="765994" y="717993"/>
                  <a:pt x="564684" y="707886"/>
                </a:cubicBezTo>
                <a:cubicBezTo>
                  <a:pt x="363374" y="697779"/>
                  <a:pt x="221282" y="682594"/>
                  <a:pt x="0" y="707886"/>
                </a:cubicBezTo>
                <a:cubicBezTo>
                  <a:pt x="-984" y="551049"/>
                  <a:pt x="-200" y="471690"/>
                  <a:pt x="0" y="353943"/>
                </a:cubicBezTo>
                <a:cubicBezTo>
                  <a:pt x="200" y="236196"/>
                  <a:pt x="1969" y="165564"/>
                  <a:pt x="0" y="0"/>
                </a:cubicBezTo>
                <a:close/>
              </a:path>
              <a:path w="1176425" h="707886" stroke="0" extrusionOk="0">
                <a:moveTo>
                  <a:pt x="0" y="0"/>
                </a:moveTo>
                <a:cubicBezTo>
                  <a:pt x="124202" y="-21935"/>
                  <a:pt x="350981" y="-5688"/>
                  <a:pt x="588213" y="0"/>
                </a:cubicBezTo>
                <a:cubicBezTo>
                  <a:pt x="825445" y="5688"/>
                  <a:pt x="939542" y="24847"/>
                  <a:pt x="1176425" y="0"/>
                </a:cubicBezTo>
                <a:cubicBezTo>
                  <a:pt x="1168877" y="119603"/>
                  <a:pt x="1179673" y="241682"/>
                  <a:pt x="1176425" y="368101"/>
                </a:cubicBezTo>
                <a:cubicBezTo>
                  <a:pt x="1173177" y="494520"/>
                  <a:pt x="1181566" y="558406"/>
                  <a:pt x="1176425" y="707886"/>
                </a:cubicBezTo>
                <a:cubicBezTo>
                  <a:pt x="1023497" y="704651"/>
                  <a:pt x="857147" y="728734"/>
                  <a:pt x="576448" y="707886"/>
                </a:cubicBezTo>
                <a:cubicBezTo>
                  <a:pt x="295749" y="687038"/>
                  <a:pt x="223130" y="734447"/>
                  <a:pt x="0" y="707886"/>
                </a:cubicBezTo>
                <a:cubicBezTo>
                  <a:pt x="7015" y="560716"/>
                  <a:pt x="1996" y="515307"/>
                  <a:pt x="0" y="368101"/>
                </a:cubicBezTo>
                <a:cubicBezTo>
                  <a:pt x="-1996" y="220895"/>
                  <a:pt x="-14354" y="151226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提升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指南</a:t>
            </a:r>
          </a:p>
        </p:txBody>
      </p:sp>
      <p:sp>
        <p:nvSpPr>
          <p:cNvPr id="108" name="矩形 107"/>
          <p:cNvSpPr/>
          <p:nvPr/>
        </p:nvSpPr>
        <p:spPr>
          <a:xfrm>
            <a:off x="4860641" y="2270439"/>
            <a:ext cx="3115894" cy="369332"/>
          </a:xfrm>
          <a:prstGeom prst="rect">
            <a:avLst/>
          </a:prstGeom>
          <a:solidFill>
            <a:schemeClr val="tx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  <a:t>超维需求理解</a:t>
            </a:r>
          </a:p>
        </p:txBody>
      </p:sp>
      <p:pic>
        <p:nvPicPr>
          <p:cNvPr id="109" name="图形 108" descr="关闭 纯色填充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2000" y="2322579"/>
            <a:ext cx="233959" cy="23395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0&quot;:[21567262,21600627,21600604]}"/>
  <p:tag name="COMMONDATA" val="eyJoZGlkIjoiMTBhYzkzNTNlZTE2MzJkNjliZGMyYzQyMWVlYjQwY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e47c2cbf36c04dfe816e5069f848c2a7">
      <a:dk1>
        <a:srgbClr val="0056AB"/>
      </a:dk1>
      <a:lt1>
        <a:srgbClr val="FFFFFF"/>
      </a:lt1>
      <a:dk2>
        <a:srgbClr val="404040"/>
      </a:dk2>
      <a:lt2>
        <a:srgbClr val="FFFFFF"/>
      </a:lt2>
      <a:accent1>
        <a:srgbClr val="0056AB"/>
      </a:accent1>
      <a:accent2>
        <a:srgbClr val="DD1E32"/>
      </a:accent2>
      <a:accent3>
        <a:srgbClr val="0056AB"/>
      </a:accent3>
      <a:accent4>
        <a:srgbClr val="DD1E32"/>
      </a:accent4>
      <a:accent5>
        <a:srgbClr val="0056AB"/>
      </a:accent5>
      <a:accent6>
        <a:srgbClr val="DD1E32"/>
      </a:accent6>
      <a:hlink>
        <a:srgbClr val="FFFFFF"/>
      </a:hlink>
      <a:folHlink>
        <a:srgbClr val="FFFFFF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b="1" i="0" u="none" strike="noStrike" kern="0" cap="none" spc="0" normalizeH="0" baseline="0" noProof="0" dirty="0">
            <a:ln>
              <a:noFill/>
            </a:ln>
            <a:solidFill>
              <a:srgbClr val="10A37F"/>
            </a:solidFill>
            <a:effectLst/>
            <a:uLnTx/>
            <a:uFillTx/>
            <a:latin typeface="微软雅黑" panose="020B0503020204020204" charset="-122"/>
            <a:ea typeface="微软雅黑" panose="020B0503020204020204" charset="-122"/>
            <a:cs typeface="等线" panose="02010600030101010101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1475</Words>
  <Application>Microsoft Office PowerPoint</Application>
  <PresentationFormat>宽屏</PresentationFormat>
  <Paragraphs>558</Paragraphs>
  <Slides>12</Slides>
  <Notes>12</Notes>
  <HiddenSlides>7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MiSans Light</vt:lpstr>
      <vt:lpstr>等线</vt:lpstr>
      <vt:lpstr>等线 Light</vt:lpstr>
      <vt:lpstr>宋体</vt:lpstr>
      <vt:lpstr>微软雅黑</vt:lpstr>
      <vt:lpstr>Arial</vt:lpstr>
      <vt:lpstr>Calibri</vt:lpstr>
      <vt:lpstr>Inter</vt:lpstr>
      <vt:lpstr>Wingdings</vt:lpstr>
      <vt:lpstr>自定义设计方案</vt:lpstr>
      <vt:lpstr>2_Office 主题​​</vt:lpstr>
      <vt:lpstr>PowerPoint 演示文稿</vt:lpstr>
      <vt:lpstr>程序员行为建模for申请书</vt:lpstr>
      <vt:lpstr>核心算法for申请书</vt:lpstr>
      <vt:lpstr>核心算法for申请书</vt:lpstr>
      <vt:lpstr>下游任务for申请书</vt:lpstr>
      <vt:lpstr>下游任务for申请书</vt:lpstr>
      <vt:lpstr>核心算法for申请书</vt:lpstr>
      <vt:lpstr>2.2 计划方案-总技术路线图</vt:lpstr>
      <vt:lpstr>总技术路线图for申请书</vt:lpstr>
      <vt:lpstr>‘超维需求‘，’大小模型协同+icon’</vt:lpstr>
      <vt:lpstr>程序员行为建模for申请书</vt:lpstr>
      <vt:lpstr>核心算法for申请书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石琳</dc:creator>
  <cp:lastModifiedBy>总 蝈</cp:lastModifiedBy>
  <cp:revision>1215</cp:revision>
  <dcterms:created xsi:type="dcterms:W3CDTF">2023-08-09T12:44:00Z</dcterms:created>
  <dcterms:modified xsi:type="dcterms:W3CDTF">2025-03-06T06:06:35Z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3451C44982DD4E2D884410349F96E1BA_13</vt:lpwstr>
  </property>
  <property fmtid="{D5CDD505-2E9C-101B-9397-08002B2CF9AE}" pid="3" name="KSOProductBuildVer">
    <vt:lpwstr>2052-12.1.0.18276</vt:lpwstr>
  </property>
</Properties>
</file>