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C0C59-03FD-2F97-4E30-DD109520F556}" v="121" dt="2025-03-08T13:42:39.616"/>
    <p1510:client id="{B2158208-264B-208E-66A9-9633189613D8}" v="1046" dt="2025-03-08T00:14:38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-scm.com/" TargetMode="External"/><Relationship Id="rId2" Type="http://schemas.openxmlformats.org/officeDocument/2006/relationships/hyperlink" Target="http://phttps/github.com/isel-leic-ls/2425-2-comm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unit.org/" TargetMode="External"/><Relationship Id="rId5" Type="http://schemas.openxmlformats.org/officeDocument/2006/relationships/hyperlink" Target="https://gradle.org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el-leic-ls/2425-2-common/wiki/E-Learning-Guidelines" TargetMode="External"/><Relationship Id="rId2" Type="http://schemas.openxmlformats.org/officeDocument/2006/relationships/hyperlink" Target="https://github.com/isel-leic-ls/2425-2-common/wiki/LEIC44D-%E2%80%90-Group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Work-Environmen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sel-leic-ls/2425-2-common/wiki/Phase-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/>
              <a:t>Fase 0</a:t>
            </a:r>
            <a:endParaRPr lang="pt-PT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8 de Março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09F-5652-AC24-AB0C-F463FCE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Revisões da Aula Passada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2067E-FB73-7CAC-2507-59198D4C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03982"/>
            <a:ext cx="10890928" cy="3995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Página da Cadeira</a:t>
            </a:r>
            <a:endParaRPr lang="en-US" sz="3000">
              <a:solidFill>
                <a:srgbClr val="000000"/>
              </a:solidFill>
              <a:ea typeface="+mn-lt"/>
              <a:cs typeface="+mn-lt"/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6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https://github.com/isel-leic-ls/2425-2-common</a:t>
            </a:r>
            <a:endParaRPr lang="pt-PT"/>
          </a:p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Sistemas de Controlo de Versões - </a:t>
            </a:r>
            <a:r>
              <a:rPr lang="pt-PT" sz="3000" u="sng" dirty="0">
                <a:ea typeface="+mn-lt"/>
                <a:cs typeface="+mn-lt"/>
                <a:hlinkClick r:id="rId3"/>
              </a:rPr>
              <a:t>Git</a:t>
            </a:r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 e </a:t>
            </a:r>
            <a:r>
              <a:rPr lang="pt-PT" sz="3000" u="sng" dirty="0">
                <a:solidFill>
                  <a:srgbClr val="000000"/>
                </a:solidFill>
                <a:ea typeface="+mn-lt"/>
                <a:cs typeface="+mn-lt"/>
                <a:hlinkClick r:id="rId4"/>
              </a:rPr>
              <a:t>GitHub</a:t>
            </a:r>
            <a:endParaRPr lang="pt-PT" sz="3000" dirty="0"/>
          </a:p>
          <a:p>
            <a:r>
              <a:rPr lang="pt-PT" sz="3000" dirty="0"/>
              <a:t>Ferramentas de automação para tarefas de desenvolvimento de software (</a:t>
            </a:r>
            <a:r>
              <a:rPr lang="pt-PT" sz="3000" err="1"/>
              <a:t>Build</a:t>
            </a:r>
            <a:r>
              <a:rPr lang="pt-PT" sz="3000" dirty="0"/>
              <a:t> </a:t>
            </a:r>
            <a:r>
              <a:rPr lang="pt-PT" sz="3000" err="1"/>
              <a:t>Tools</a:t>
            </a:r>
            <a:r>
              <a:rPr lang="pt-PT" sz="3000" dirty="0"/>
              <a:t>) </a:t>
            </a:r>
            <a:r>
              <a:rPr lang="pt-PT" sz="3000" dirty="0">
                <a:solidFill>
                  <a:srgbClr val="1F2328"/>
                </a:solidFill>
              </a:rPr>
              <a:t>- </a:t>
            </a:r>
            <a:r>
              <a:rPr lang="pt-PT" sz="3000" dirty="0">
                <a:hlinkClick r:id="rId5"/>
              </a:rPr>
              <a:t>Gradle</a:t>
            </a:r>
            <a:endParaRPr lang="pt-PT" sz="3000"/>
          </a:p>
          <a:p>
            <a:r>
              <a:rPr lang="pt-PT" sz="3000">
                <a:solidFill>
                  <a:srgbClr val="1F2328"/>
                </a:solidFill>
                <a:ea typeface="+mn-lt"/>
                <a:cs typeface="+mn-lt"/>
              </a:rPr>
              <a:t>Testes de Software - </a:t>
            </a:r>
            <a:r>
              <a:rPr lang="pt-PT" sz="3000" u="sng" dirty="0">
                <a:ea typeface="+mn-lt"/>
                <a:cs typeface="+mn-lt"/>
                <a:hlinkClick r:id="rId6"/>
              </a:rPr>
              <a:t>JUnit</a:t>
            </a:r>
            <a:endParaRPr lang="pt-PT" sz="3000" dirty="0"/>
          </a:p>
          <a:p>
            <a:endParaRPr lang="pt-PT" sz="3000" dirty="0">
              <a:solidFill>
                <a:srgbClr val="1F2328"/>
              </a:solidFill>
            </a:endParaRP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5DF6D9-4A66-A2AA-7211-E117B001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8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pic>
        <p:nvPicPr>
          <p:cNvPr id="4" name="Marcador de Posição de Conteúdo 3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B77B7DEB-6F50-2E2E-750F-8DEA05C67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2534" y="389036"/>
            <a:ext cx="5678274" cy="6267796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CD555-C262-6537-B502-118FE6AA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0 - Grupos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15FA66-E0B4-8190-EE2A-47193224E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34330"/>
            <a:ext cx="10890928" cy="39653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200"/>
              <a:t>Grupos formados e com repositório criado no GitHub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>
                <a:ea typeface="+mn-lt"/>
                <a:cs typeface="+mn-lt"/>
                <a:hlinkClick r:id="rId2"/>
              </a:rPr>
              <a:t>https://github.com/isel-leic-ls/2425-2-</a:t>
            </a:r>
            <a:r>
              <a:rPr lang="pt-PT" sz="3200" dirty="0">
                <a:ea typeface="+mn-lt"/>
                <a:cs typeface="+mn-lt"/>
                <a:hlinkClick r:id="rId2"/>
              </a:rPr>
              <a:t>common</a:t>
            </a:r>
            <a:r>
              <a:rPr lang="pt-PT" sz="2800" dirty="0">
                <a:ea typeface="+mn-lt"/>
                <a:cs typeface="+mn-lt"/>
                <a:hlinkClick r:id="rId2"/>
              </a:rPr>
              <a:t>/wiki/LEIC44D-%E2%80%90-Groups</a:t>
            </a:r>
          </a:p>
          <a:p>
            <a:r>
              <a:rPr lang="pt-PT" sz="3000"/>
              <a:t>E-Learning: Slack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>
                <a:ea typeface="+mn-lt"/>
                <a:cs typeface="+mn-lt"/>
                <a:hlinkClick r:id="rId3"/>
              </a:rPr>
              <a:t>https://github.com/isel-leic-ls/2425-2-common/wiki/E-Learning-Guidelines</a:t>
            </a:r>
            <a:r>
              <a:rPr lang="pt-PT" sz="2800" dirty="0">
                <a:ea typeface="+mn-lt"/>
                <a:cs typeface="+mn-lt"/>
              </a:rPr>
              <a:t> </a:t>
            </a:r>
            <a:endParaRPr lang="pt-PT" sz="28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1719F5-2432-3509-1626-4707224A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05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80DA1-F00A-629C-240A-31BF112E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– Ambiente de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DECA356-251A-4353-70D7-8F97BC46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1582"/>
            <a:ext cx="11195728" cy="44667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dirty="0">
                <a:hlinkClick r:id="rId2"/>
              </a:rPr>
              <a:t>https://github.com/isel-leic-ls/2425-2-common/wiki/Work-Environment</a:t>
            </a:r>
            <a:r>
              <a:rPr lang="pt-PT" sz="2400" dirty="0"/>
              <a:t> </a:t>
            </a:r>
            <a:endParaRPr lang="pt-PT" sz="3200" dirty="0"/>
          </a:p>
          <a:p>
            <a:r>
              <a:rPr lang="pt-PT" sz="3200" dirty="0"/>
              <a:t>Setup do Ambiente de Trabalho</a:t>
            </a:r>
            <a:endParaRPr lang="en-US" sz="32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/>
              <a:t>JDK 21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 err="1"/>
              <a:t>IntelliJ</a:t>
            </a:r>
            <a:r>
              <a:rPr lang="pt-PT" sz="2800" dirty="0"/>
              <a:t> </a:t>
            </a:r>
            <a:r>
              <a:rPr lang="pt-PT" sz="2800" dirty="0" err="1"/>
              <a:t>Community</a:t>
            </a:r>
            <a:r>
              <a:rPr lang="pt-PT" sz="2800" dirty="0"/>
              <a:t> </a:t>
            </a:r>
            <a:r>
              <a:rPr lang="pt-PT" sz="2800" dirty="0" err="1"/>
              <a:t>Edition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/>
              <a:t>GIT (Windows GUI: </a:t>
            </a:r>
            <a:r>
              <a:rPr lang="pt-PT" sz="2800" dirty="0" err="1"/>
              <a:t>GitExtensions</a:t>
            </a:r>
            <a:r>
              <a:rPr lang="pt-PT" sz="2800" dirty="0"/>
              <a:t>)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 err="1"/>
              <a:t>Gradle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/>
              <a:t>PostgreSQL</a:t>
            </a:r>
            <a:endParaRPr lang="pt-PT" sz="28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77FF665-E95B-7AC6-6F46-97B3E909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1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5C7CD-5A71-EE63-8C59-BF7E3FE9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– Seguir o Guião - Testes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B8B947-2380-A5B6-58DA-1BF7E264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5436"/>
            <a:ext cx="10890928" cy="453597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PT" sz="2800" dirty="0">
                <a:hlinkClick r:id="rId2"/>
              </a:rPr>
              <a:t>https://github.com/isel-leic-ls/2425-2-common/wiki/Phase-0</a:t>
            </a:r>
            <a:r>
              <a:rPr lang="pt-PT" sz="2800" dirty="0"/>
              <a:t> </a:t>
            </a:r>
          </a:p>
          <a:p>
            <a:r>
              <a:rPr lang="pt-PT" sz="2800"/>
              <a:t>Clonar Repositório</a:t>
            </a:r>
          </a:p>
          <a:p>
            <a:r>
              <a:rPr lang="pt-PT" sz="2800"/>
              <a:t>Correr testes com Gradle, por linha de comandos</a:t>
            </a:r>
          </a:p>
          <a:p>
            <a:r>
              <a:rPr lang="pt-PT" sz="2800"/>
              <a:t>Importar projecto no IntelliJ, executar testes e corrigir o bug.</a:t>
            </a:r>
          </a:p>
          <a:p>
            <a:r>
              <a:rPr lang="pt-PT" sz="2800"/>
              <a:t>Escrever mais testes</a:t>
            </a:r>
            <a:endParaRPr lang="pt-PT" sz="2800" dirty="0"/>
          </a:p>
          <a:p>
            <a:r>
              <a:rPr lang="pt-PT" sz="3100"/>
              <a:t>Correr testes novamente com Gradle, por linha de comandos</a:t>
            </a:r>
            <a:endParaRPr lang="pt-PT" sz="2800" dirty="0"/>
          </a:p>
          <a:p>
            <a:r>
              <a:rPr lang="pt-PT" sz="2800"/>
              <a:t>Salvaguardar alterações, no repositório git local e no remoto (do grupo)</a:t>
            </a:r>
          </a:p>
          <a:p>
            <a:endParaRPr lang="pt-PT" sz="2800" dirty="0"/>
          </a:p>
        </p:txBody>
      </p:sp>
      <p:pic>
        <p:nvPicPr>
          <p:cNvPr id="5" name="Gráfico 4" descr="Aviso com preenchimento sólido">
            <a:extLst>
              <a:ext uri="{FF2B5EF4-FFF2-40B4-BE49-F238E27FC236}">
                <a16:creationId xmlns:a16="http://schemas.microsoft.com/office/drawing/2014/main" id="{EA4A07C2-CBF0-B7A4-8835-50D5FB3DA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218" y="5604163"/>
            <a:ext cx="568037" cy="568037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C1D752-0664-5115-ADE6-DB36FAA6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7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91C38-D682-4D16-EE55-E96732DB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– Seguir o Guião - Base de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FCF280-EE18-8413-32CE-BF494F602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563"/>
            <a:ext cx="11195728" cy="4328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 dirty="0"/>
              <a:t>Criar uma base de dados em </a:t>
            </a:r>
            <a:r>
              <a:rPr lang="pt-PT" sz="2800"/>
              <a:t>PostgreSQL, tabela 'Students'</a:t>
            </a:r>
          </a:p>
          <a:p>
            <a:r>
              <a:rPr lang="pt-PT" sz="2800" dirty="0"/>
              <a:t>Escrever testes, com acesso à BD via JDBC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/>
              <a:t>Leitura: SELECT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/>
              <a:t>Inserção: INSERT / UPDATE</a:t>
            </a:r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800" dirty="0"/>
              <a:t>Apagar: DELETE</a:t>
            </a:r>
          </a:p>
          <a:p>
            <a:r>
              <a:rPr lang="pt-PT" sz="2800" dirty="0"/>
              <a:t>Salvaguardar alterações, no repositório </a:t>
            </a:r>
            <a:r>
              <a:rPr lang="pt-PT" sz="2800" dirty="0" err="1"/>
              <a:t>git</a:t>
            </a:r>
            <a:r>
              <a:rPr lang="pt-PT" sz="2800" dirty="0"/>
              <a:t> local e no remoto (do grupo)</a:t>
            </a:r>
            <a:endParaRPr lang="pt-PT" dirty="0"/>
          </a:p>
          <a:p>
            <a:pPr marL="493395" lvl="1">
              <a:buFont typeface="Courier New" panose="020B0604020202020204" pitchFamily="34" charset="0"/>
              <a:buChar char="o"/>
            </a:pPr>
            <a:endParaRPr lang="pt-PT" dirty="0"/>
          </a:p>
        </p:txBody>
      </p:sp>
      <p:pic>
        <p:nvPicPr>
          <p:cNvPr id="4" name="Gráfico 3" descr="Aviso com preenchimento sólido">
            <a:extLst>
              <a:ext uri="{FF2B5EF4-FFF2-40B4-BE49-F238E27FC236}">
                <a16:creationId xmlns:a16="http://schemas.microsoft.com/office/drawing/2014/main" id="{BEAB8C22-BDCA-7313-A22B-E9A5FAC3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218" y="5063836"/>
            <a:ext cx="568037" cy="568037"/>
          </a:xfrm>
          <a:prstGeom prst="rect">
            <a:avLst/>
          </a:prstGeom>
        </p:spPr>
      </p:pic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1CE82CA-B157-F514-006D-F328975A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7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D2054-EAFB-DB1B-F613-8ABB065C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– Seguir o Guião - Tag do código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F9E1BE0-9F2A-74F7-987F-42B32EDF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64139"/>
            <a:ext cx="10890928" cy="3735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800"/>
              <a:t>Criar e aplicar a Tag 0.0.0 no repositório Git do grupo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E346C8-5FF9-EE07-20F8-8692AE97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743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9C8E-2086-E66C-A1A5-33905664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Fase 0 - Completa!</a:t>
            </a:r>
          </a:p>
        </p:txBody>
      </p:sp>
      <p:pic>
        <p:nvPicPr>
          <p:cNvPr id="4" name="Marcador de Posição de Conteúdo 3" descr="Marca de Verificação com preenchimento sólido">
            <a:extLst>
              <a:ext uri="{FF2B5EF4-FFF2-40B4-BE49-F238E27FC236}">
                <a16:creationId xmlns:a16="http://schemas.microsoft.com/office/drawing/2014/main" id="{5CDB2266-B9A2-EF4B-B9AC-DB69AF342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1243" y="3042181"/>
            <a:ext cx="1981200" cy="1981200"/>
          </a:xfrm>
        </p:spPr>
      </p:pic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9D31309-528F-3611-FB7E-D0C62CC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85557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DashVTI</vt:lpstr>
      <vt:lpstr>Laboratório de Software  Fase 0</vt:lpstr>
      <vt:lpstr>Revisões da Aula Passada</vt:lpstr>
      <vt:lpstr>Calendário</vt:lpstr>
      <vt:lpstr>Fase 0 - Grupos</vt:lpstr>
      <vt:lpstr>Fase 0 – Ambiente de Trabalho</vt:lpstr>
      <vt:lpstr>Fase 0 – Seguir o Guião - Testes</vt:lpstr>
      <vt:lpstr>Fase 0 – Seguir o Guião - Base de Dados</vt:lpstr>
      <vt:lpstr>Fase 0 – Seguir o Guião - Tag do código</vt:lpstr>
      <vt:lpstr>Fase 0 - Completa!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328</cp:revision>
  <dcterms:created xsi:type="dcterms:W3CDTF">2025-03-07T22:37:45Z</dcterms:created>
  <dcterms:modified xsi:type="dcterms:W3CDTF">2025-03-08T13:42:49Z</dcterms:modified>
</cp:coreProperties>
</file>