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6" r:id="rId2"/>
    <p:sldId id="291" r:id="rId3"/>
    <p:sldId id="294" r:id="rId4"/>
    <p:sldId id="297" r:id="rId5"/>
    <p:sldId id="296" r:id="rId6"/>
    <p:sldId id="298" r:id="rId7"/>
    <p:sldId id="299" r:id="rId8"/>
    <p:sldId id="300" r:id="rId9"/>
    <p:sldId id="301" r:id="rId10"/>
    <p:sldId id="315" r:id="rId11"/>
    <p:sldId id="317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5" r:id="rId20"/>
    <p:sldId id="267" r:id="rId21"/>
    <p:sldId id="268" r:id="rId22"/>
    <p:sldId id="258" r:id="rId23"/>
    <p:sldId id="314" r:id="rId24"/>
    <p:sldId id="276" r:id="rId25"/>
    <p:sldId id="311" r:id="rId26"/>
    <p:sldId id="312" r:id="rId27"/>
    <p:sldId id="313" r:id="rId28"/>
    <p:sldId id="309" r:id="rId29"/>
    <p:sldId id="318" r:id="rId30"/>
    <p:sldId id="269" r:id="rId31"/>
    <p:sldId id="319" r:id="rId32"/>
    <p:sldId id="270" r:id="rId33"/>
    <p:sldId id="271" r:id="rId34"/>
    <p:sldId id="2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12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8F35-E7D1-499F-BA08-F2EE993E2883}" type="datetimeFigureOut">
              <a:rPr lang="pt-PT" smtClean="0"/>
              <a:t>03/03/2025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3710-30DE-4D70-9A06-C4A0329C51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44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C4D3-B482-28C9-37CB-43D09A2E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163DF-558D-4ED3-95A4-436FD3045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E58C1-E5CD-AA83-E5D6-CE83B4892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6B5EA-5A98-3178-F837-7369A12F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47BBE-0F2D-9910-E4E4-E23AC456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A64D1-5EE7-F510-13CD-75F5FB346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C2246-CD9D-390C-2097-7BDF75095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0895-D19E-8D04-8764-A82D0E585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38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259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5E3-5B44-28CA-77EE-EDDEAB74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E62124C-2402-9597-2BCD-86DF8EF77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615D7C0-C3B0-E70D-2247-A9FEC2345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PT" dirty="0"/>
              <a:t>CREATE REMOTE GITHUB REPOSITORY</a:t>
            </a:r>
          </a:p>
          <a:p>
            <a:pPr marL="228600" indent="-228600">
              <a:buAutoNum type="arabicParenR"/>
            </a:pPr>
            <a:r>
              <a:rPr lang="pt-PT" dirty="0"/>
              <a:t>DEV1</a:t>
            </a:r>
          </a:p>
          <a:p>
            <a:pPr marL="685800" lvl="1" indent="-228600">
              <a:buAutoNum type="arabicParenR"/>
            </a:pPr>
            <a:r>
              <a:rPr lang="pt-PT" dirty="0"/>
              <a:t>DEV1 CLONE REMOTE REP -&gt; SHOW .GIT HIDDEN DIRECTORY AND REMOTE –V (AUTO CREATION)</a:t>
            </a:r>
          </a:p>
          <a:p>
            <a:pPr marL="685800" lvl="1" indent="-228600">
              <a:buAutoNum type="arabicParenR"/>
            </a:pPr>
            <a:r>
              <a:rPr lang="pt-PT" dirty="0"/>
              <a:t>DEV1 CREATE FILE1 (TOUCH) AND EDIT LINE1 (FILE STRUCTURE) &gt; ADD (STAGING) -&gt; COMMIT (REPO)</a:t>
            </a:r>
          </a:p>
          <a:p>
            <a:pPr marL="685800" lvl="1" indent="-228600">
              <a:buAutoNum type="arabicParenR"/>
            </a:pPr>
            <a:r>
              <a:rPr lang="pt-PT" dirty="0"/>
              <a:t>DEV1 PUSH ORIGIN (SHOW GITHUB CHANGES)</a:t>
            </a:r>
          </a:p>
          <a:p>
            <a:pPr marL="228600" lvl="0" indent="-228600">
              <a:buAutoNum type="arabicParenR"/>
            </a:pPr>
            <a:r>
              <a:rPr lang="pt-PT" dirty="0"/>
              <a:t>DEV 2</a:t>
            </a:r>
          </a:p>
          <a:p>
            <a:pPr marL="685800" lvl="1" indent="-228600">
              <a:buAutoNum type="arabicParenR"/>
            </a:pPr>
            <a:r>
              <a:rPr lang="pt-PT" dirty="0"/>
              <a:t>DEV 2 CLONE REMOTE REP (SHOW VSC)</a:t>
            </a:r>
          </a:p>
          <a:p>
            <a:pPr marL="685800" lvl="1" indent="-228600">
              <a:buAutoNum type="arabicParenR"/>
            </a:pPr>
            <a:r>
              <a:rPr lang="pt-PT" dirty="0"/>
              <a:t>DEV2 CREATE FILE 2 -&gt; ADD -&gt; COMMIT</a:t>
            </a:r>
          </a:p>
          <a:p>
            <a:pPr marL="685800" lvl="1" indent="-228600">
              <a:buAutoNum type="arabicParenR"/>
            </a:pPr>
            <a:r>
              <a:rPr lang="pt-PT" dirty="0"/>
              <a:t>DEV2 PUSH ORIGIN (SHOW GITHUB CHANGES)</a:t>
            </a:r>
          </a:p>
          <a:p>
            <a:pPr marL="228600" indent="-228600">
              <a:buAutoNum type="arabicParenR"/>
            </a:pPr>
            <a:r>
              <a:rPr lang="pt-PT" dirty="0"/>
              <a:t>DEV1</a:t>
            </a:r>
          </a:p>
          <a:p>
            <a:pPr marL="685800" lvl="1" indent="-228600">
              <a:buAutoNum type="arabicParenR"/>
            </a:pPr>
            <a:r>
              <a:rPr lang="pt-PT" dirty="0"/>
              <a:t>DEV1 PULL ORIGIN (SHOW VSC)</a:t>
            </a:r>
          </a:p>
          <a:p>
            <a:pPr marL="685800" lvl="1" indent="-228600">
              <a:buAutoNum type="arabicParenR"/>
            </a:pPr>
            <a:r>
              <a:rPr lang="pt-PT" dirty="0"/>
              <a:t>DEV1 EDIT FILE2 LINE1 -&gt; ADD -&gt; COMMIT</a:t>
            </a:r>
          </a:p>
          <a:p>
            <a:pPr marL="685800" lvl="1" indent="-228600">
              <a:buAutoNum type="arabicParenR"/>
            </a:pPr>
            <a:r>
              <a:rPr lang="pt-PT" dirty="0"/>
              <a:t>DEV1 PUSH ORIGIN (SHOW GITHUB CHANGES)</a:t>
            </a:r>
          </a:p>
          <a:p>
            <a:pPr marL="228600" lvl="0" indent="-228600">
              <a:buAutoNum type="arabicParenR"/>
            </a:pPr>
            <a:r>
              <a:rPr lang="pt-PT" dirty="0"/>
              <a:t>DEV2</a:t>
            </a:r>
          </a:p>
          <a:p>
            <a:pPr marL="685800" lvl="1" indent="-228600">
              <a:buAutoNum type="arabicParenR"/>
            </a:pPr>
            <a:r>
              <a:rPr lang="pt-PT" dirty="0"/>
              <a:t>DEV2 EDIT FILE 2 LINE1 -&gt; ADD -&gt; COMMIT</a:t>
            </a:r>
          </a:p>
          <a:p>
            <a:pPr marL="685800" lvl="1" indent="-228600">
              <a:buAutoNum type="arabicParenR"/>
            </a:pPr>
            <a:r>
              <a:rPr lang="pt-PT" dirty="0"/>
              <a:t>DEV2 PUSH ORIGIN (REJECTED!!!)</a:t>
            </a:r>
          </a:p>
          <a:p>
            <a:pPr marL="685800" lvl="1" indent="-228600">
              <a:buAutoNum type="arabicParenR"/>
            </a:pPr>
            <a:r>
              <a:rPr lang="pt-PT" dirty="0"/>
              <a:t>DEV2 PULL ORIGIN</a:t>
            </a:r>
          </a:p>
          <a:p>
            <a:pPr marL="685800" lvl="1" indent="-228600">
              <a:buAutoNum type="arabicParenR"/>
            </a:pPr>
            <a:r>
              <a:rPr lang="pt-PT" dirty="0"/>
              <a:t>DEV2 RESOLVES CONFICT -&gt; EDIT TEXT -&gt; SAVE -&gt; ADD -&gt; COMMIT</a:t>
            </a:r>
          </a:p>
          <a:p>
            <a:pPr marL="685800" lvl="1" indent="-228600">
              <a:buAutoNum type="arabicParenR"/>
            </a:pPr>
            <a:r>
              <a:rPr lang="pt-PT" dirty="0"/>
              <a:t>PUSH ORIGIN (OK -&gt; SHOW GITHUB)</a:t>
            </a:r>
          </a:p>
          <a:p>
            <a:pPr marL="228600" lvl="0" indent="-228600">
              <a:buAutoNum type="arabicParenR"/>
            </a:pPr>
            <a:r>
              <a:rPr lang="pt-PT" dirty="0"/>
              <a:t>DEV1</a:t>
            </a:r>
          </a:p>
          <a:p>
            <a:pPr marL="685800" lvl="1" indent="-228600">
              <a:buAutoNum type="arabicParenR"/>
            </a:pPr>
            <a:r>
              <a:rPr lang="pt-PT" dirty="0"/>
              <a:t>DEV1 PULL ORIGIN (SEE VSC)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C5C413-D51D-2B30-DF4C-B5D6C0D5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57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1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85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23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3710-30DE-4D70-9A06-C4A0329C51C9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53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LS </a:t>
            </a:r>
            <a:r>
              <a:rPr lang="en-US" sz="120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tem</a:t>
            </a:r>
            <a:r>
              <a:rPr lang="en-US" sz="1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"</a:t>
            </a:r>
            <a:r>
              <a:rPr lang="en-US" sz="120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precedência</a:t>
            </a:r>
            <a:r>
              <a:rPr lang="en-US" sz="1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" de ISI e IPW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2A9C-7AAD-CD50-4926-F590DE9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5CA6-6236-F2A9-8374-2FF68C474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50D2-F8BC-711D-F46B-9F6353A2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7ED8-BEF8-B474-B9D7-9F2E9809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2B53-A907-3FC9-FCEC-0284D03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3320-5F31-6D88-309C-F88B4D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E30C-77F6-FA67-7AC7-2C620D7B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ECEF-A46E-6DEA-A9B3-468B9EF2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F28B-B115-2682-F4CC-5A1811EF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6BD5-A277-F807-A131-1A60C510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F5A11-448B-21E2-5D40-E1776FD0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D390-4F27-6C11-5CF1-BD5D3B5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7C53-64FB-9357-97FB-533F68B0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1669-0456-0F38-500C-49D2528E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894F-50FD-2016-3AE6-8E93F493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0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836-BC5C-9A61-9733-3AC008AD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8859-A83F-8F7A-C4A2-6B796C8B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F7D8-55B6-DA8D-7A05-BF34E88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8D43-BFD0-DA08-A1AC-96F9AE2E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B4B9-C32C-5006-597A-55058F8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48A-762D-741B-51B0-32ED116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3798-53BD-B9AD-E5D6-966147AE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DB68-E56D-C51B-E171-540CC20F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F073-2CF2-4271-4734-FE01E11C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0B5B-2D9F-9458-876E-3EF1BBA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AB76-986D-D62A-7F82-BF001CB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FB87-A83F-468A-225B-462E29530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823D0-4B94-BC7C-5904-FAD6B96F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22A5-9235-10ED-0B12-69DB614B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3A9B-F779-844E-83AD-B4B771D0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9085-6EA6-D155-C883-AAB86F2B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913B-4F1D-4651-90C3-7332DD92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C25D-5056-AC8D-EDB7-7B6FCF94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CB124-3DCA-15D3-F859-E52EF3E2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E32AD-FB34-343C-7E2C-085551864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98540-CD20-7E90-3DF8-D42F39FA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034E2-8BCC-DC85-2C41-57971B38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B13AC-8804-130A-8676-AE3C5EC6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17EC-ED1C-F314-4B4F-A81B0A5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E60F-8C97-1BEC-5298-0C54CE61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43DC9-EE08-38AB-5A6B-C6C5B2F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BB541-CB29-0461-A2C8-253931BC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71E5A-B4F8-CD12-5874-82AEA36E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E01B8-1A60-1704-69F1-34D0ACBF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AAF70-C093-1D6A-9FC9-715FA4B6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3CBCF-B9A7-869E-97B4-9FFE9BF1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E521-62BC-7942-51E8-D7D71C53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BEAE-1A0D-D592-8D2D-1587F538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9666C-CF9C-1527-B2EA-095C3AB4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A0E7-AF08-E23E-3655-A520C6C4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D246-5AF5-C6EA-B6E0-25C3DC69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8AB5-60FC-7B79-32FB-931674E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0CD-D104-79A9-CC51-1D18E6AF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D7943-F977-F232-AA52-082EB2B3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41FE-52A7-4280-4E7C-D7FB5786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E5DB-7A0C-4DD8-66CD-FBD183CE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5F70-1A71-463D-49D5-E5BDA7E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3EBF-36F9-7889-2223-56D4B41C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87645-D66A-5E98-468C-FB342F9D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5CA6-A7F8-6113-992E-12B799BA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092E-108B-D4C8-2C96-19154CBDF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37615-EF96-4B1C-8483-B09ACB5744E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41A7-FB32-B73A-E8F9-40EE829CB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6DFC-27D4-4BB8-21F3-0F5B5BA29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11189-06F3-43CA-9280-E26BEB5262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refcardz/getting-started-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gadorodolfo/gitdemo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E697-9EC2-02F9-ABA0-7D524123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367910D-71DA-DF0D-352D-F9BCBE9E2F0C}"/>
              </a:ext>
            </a:extLst>
          </p:cNvPr>
          <p:cNvSpPr/>
          <p:nvPr/>
        </p:nvSpPr>
        <p:spPr>
          <a:xfrm>
            <a:off x="635288" y="5963791"/>
            <a:ext cx="10922635" cy="261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061"/>
              </a:lnSpc>
            </a:pPr>
            <a:r>
              <a:rPr lang="en-US" sz="1333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1 março 2025</a:t>
            </a:r>
            <a:endParaRPr lang="en-US" sz="1375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8ABB7E0-DA3D-B29E-4D73-AC9F4E8998E5}"/>
              </a:ext>
            </a:extLst>
          </p:cNvPr>
          <p:cNvSpPr/>
          <p:nvPr/>
        </p:nvSpPr>
        <p:spPr>
          <a:xfrm>
            <a:off x="635288" y="1744757"/>
            <a:ext cx="10923032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Laboratório de Software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1DD55EF-9172-164F-912E-5741E249200E}"/>
              </a:ext>
            </a:extLst>
          </p:cNvPr>
          <p:cNvSpPr/>
          <p:nvPr/>
        </p:nvSpPr>
        <p:spPr>
          <a:xfrm>
            <a:off x="635288" y="3154321"/>
            <a:ext cx="1092160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r>
              <a:rPr lang="en-US" sz="4800" kern="0" spc="-32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Aula de </a:t>
            </a:r>
            <a:r>
              <a:rPr lang="pt-PT" sz="4800" kern="0" spc="-32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Apresentação</a:t>
            </a:r>
            <a:r>
              <a:rPr lang="en-US" sz="4800" kern="0" spc="-32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 (I)</a:t>
            </a:r>
          </a:p>
          <a:p>
            <a:pPr algn="ctr">
              <a:lnSpc>
                <a:spcPts val="4320"/>
              </a:lnSpc>
            </a:pPr>
            <a:endParaRPr lang="en-US" sz="4800" kern="0" spc="-32" dirty="0">
              <a:solidFill>
                <a:srgbClr val="262A2D"/>
              </a:solidFill>
              <a:latin typeface="Manrope" pitchFamily="34" charset="0"/>
              <a:ea typeface="Manrope" pitchFamily="34" charset="-122"/>
            </a:endParaRPr>
          </a:p>
          <a:p>
            <a:pPr algn="ctr">
              <a:lnSpc>
                <a:spcPts val="4320"/>
              </a:lnSpc>
            </a:pPr>
            <a:r>
              <a:rPr lang="pt-PT" sz="3200" kern="0" spc="-32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Funcionamento e Objetivos da Disciplina</a:t>
            </a:r>
            <a:endParaRPr lang="pt-PT" sz="3200" noProof="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DDB1DE8-858E-57F8-95F4-1D536642A877}"/>
              </a:ext>
            </a:extLst>
          </p:cNvPr>
          <p:cNvSpPr/>
          <p:nvPr/>
        </p:nvSpPr>
        <p:spPr>
          <a:xfrm>
            <a:off x="635677" y="4559056"/>
            <a:ext cx="1092160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472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60DF-2022-1E2F-E1FA-84526302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523B226-2BF3-A2DE-6D2C-F7ED53463891}"/>
              </a:ext>
            </a:extLst>
          </p:cNvPr>
          <p:cNvSpPr/>
          <p:nvPr/>
        </p:nvSpPr>
        <p:spPr>
          <a:xfrm>
            <a:off x="635288" y="5963791"/>
            <a:ext cx="10922635" cy="261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061"/>
              </a:lnSpc>
            </a:pPr>
            <a:r>
              <a:rPr lang="en-US" sz="1333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1 março 2025</a:t>
            </a:r>
            <a:endParaRPr lang="en-US" sz="1375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89F20A9-0966-1AF5-6BDE-57570FF888BE}"/>
              </a:ext>
            </a:extLst>
          </p:cNvPr>
          <p:cNvSpPr/>
          <p:nvPr/>
        </p:nvSpPr>
        <p:spPr>
          <a:xfrm>
            <a:off x="635288" y="1744757"/>
            <a:ext cx="10923032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Laboratório de Software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30147EC-4B17-EBB8-0550-7D883929C441}"/>
              </a:ext>
            </a:extLst>
          </p:cNvPr>
          <p:cNvSpPr/>
          <p:nvPr/>
        </p:nvSpPr>
        <p:spPr>
          <a:xfrm>
            <a:off x="635288" y="3154321"/>
            <a:ext cx="1092160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r>
              <a:rPr lang="en-US" sz="4800" kern="0" spc="-32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Aula de </a:t>
            </a:r>
            <a:r>
              <a:rPr lang="pt-PT" sz="4800" kern="0" spc="-32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Apresentação</a:t>
            </a:r>
            <a:r>
              <a:rPr lang="en-US" sz="4800" kern="0" spc="-32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 (II)</a:t>
            </a:r>
          </a:p>
          <a:p>
            <a:pPr algn="ctr">
              <a:lnSpc>
                <a:spcPts val="4320"/>
              </a:lnSpc>
            </a:pPr>
            <a:endParaRPr lang="en-US" sz="4800" kern="0" spc="-32" dirty="0">
              <a:solidFill>
                <a:srgbClr val="262A2D"/>
              </a:solidFill>
              <a:latin typeface="Manrope" pitchFamily="34" charset="0"/>
              <a:ea typeface="Manrope" pitchFamily="34" charset="-122"/>
            </a:endParaRPr>
          </a:p>
          <a:p>
            <a:pPr algn="ctr">
              <a:lnSpc>
                <a:spcPts val="4320"/>
              </a:lnSpc>
            </a:pPr>
            <a:r>
              <a:rPr lang="en-US" sz="3200" kern="0" spc="-32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Git/GitHub, Gradle e Testes</a:t>
            </a:r>
            <a:endParaRPr lang="en-US" sz="3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2334DF8-D100-5EE8-6142-CB18BD404A7A}"/>
              </a:ext>
            </a:extLst>
          </p:cNvPr>
          <p:cNvSpPr/>
          <p:nvPr/>
        </p:nvSpPr>
        <p:spPr>
          <a:xfrm>
            <a:off x="635677" y="4559056"/>
            <a:ext cx="1092160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320"/>
              </a:lnSpc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07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340E-47D2-AF21-A026-EA04006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/ GitHub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C706DA-8799-7430-9997-C123F3CA4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Conceitos e 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154182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BA2-43C2-F2F3-6D69-F83DD961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são Sistemas de Controlo de Versões?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451E-4BA3-32BC-4086-90082D21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Permitem:</a:t>
            </a:r>
          </a:p>
          <a:p>
            <a:pPr lvl="1"/>
            <a:r>
              <a:rPr lang="pt-PT" dirty="0"/>
              <a:t>Registar alterações em ficheiros, ao longo do tempo</a:t>
            </a:r>
          </a:p>
          <a:p>
            <a:pPr lvl="2"/>
            <a:r>
              <a:rPr lang="pt-PT" dirty="0"/>
              <a:t>Para não se perder as várias versões de um projecto, ao ser implementado</a:t>
            </a:r>
          </a:p>
          <a:p>
            <a:pPr lvl="1"/>
            <a:r>
              <a:rPr lang="pt-PT" dirty="0"/>
              <a:t>Comparar diferenças entre versões de ficheiros</a:t>
            </a:r>
          </a:p>
          <a:p>
            <a:pPr lvl="2"/>
            <a:r>
              <a:rPr lang="pt-PT" dirty="0"/>
              <a:t>Para se saber como foi corrigido um bug</a:t>
            </a:r>
          </a:p>
          <a:p>
            <a:pPr lvl="2"/>
            <a:r>
              <a:rPr lang="pt-PT" dirty="0"/>
              <a:t>Análise do histórico do projecto</a:t>
            </a:r>
          </a:p>
          <a:p>
            <a:pPr lvl="1"/>
            <a:r>
              <a:rPr lang="pt-PT" dirty="0"/>
              <a:t>Regressar a uma versão anterior</a:t>
            </a:r>
            <a:r>
              <a:rPr lang="en-US" dirty="0"/>
              <a:t> dos </a:t>
            </a:r>
            <a:r>
              <a:rPr lang="pt-PT" noProof="0" dirty="0"/>
              <a:t>ficheiros</a:t>
            </a:r>
            <a:endParaRPr lang="en-US" dirty="0"/>
          </a:p>
          <a:p>
            <a:pPr lvl="2"/>
            <a:r>
              <a:rPr lang="pt-PT" noProof="0" dirty="0"/>
              <a:t>Útil quando se faz asneira, e se quer voltar ao estado anterior do </a:t>
            </a:r>
            <a:r>
              <a:rPr lang="pt-PT" noProof="0" dirty="0" err="1"/>
              <a:t>projecto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1065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5CEC-7423-1B37-3C25-1D875FDE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 Primórdios: Sistemas de Controlo de Versões Locais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FDD-3E8B-66BC-D7AE-4532DCE0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Antigamente, quando nada disto existia...</a:t>
            </a:r>
          </a:p>
          <a:p>
            <a:pPr lvl="1"/>
            <a:r>
              <a:rPr lang="pt-PT" dirty="0"/>
              <a:t>Faziam-se </a:t>
            </a:r>
            <a:r>
              <a:rPr lang="pt-PT" b="1" dirty="0"/>
              <a:t>cópias locais dos ficheiros para outras directorias</a:t>
            </a:r>
            <a:r>
              <a:rPr lang="pt-PT" dirty="0"/>
              <a:t>, usando uma nomenclatura no nome das pastas (dependendo da organização do developer).</a:t>
            </a:r>
          </a:p>
          <a:p>
            <a:pPr lvl="2"/>
            <a:r>
              <a:rPr lang="pt-PT" dirty="0"/>
              <a:t>Ter passos manuais é muito </a:t>
            </a:r>
            <a:r>
              <a:rPr lang="pt-PT" i="1" dirty="0"/>
              <a:t>error prone!</a:t>
            </a:r>
          </a:p>
        </p:txBody>
      </p:sp>
    </p:spTree>
    <p:extLst>
      <p:ext uri="{BB962C8B-B14F-4D97-AF65-F5344CB8AC3E}">
        <p14:creationId xmlns:p14="http://schemas.microsoft.com/office/powerpoint/2010/main" val="163763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F018-45AF-87B1-4F17-318E928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Os Primórdios: Sistemas de Controlo de Versões Locais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031D-A38D-1E1C-E515-9F2CE51D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0829" cy="4351338"/>
          </a:xfrm>
        </p:spPr>
        <p:txBody>
          <a:bodyPr/>
          <a:lstStyle/>
          <a:p>
            <a:r>
              <a:rPr lang="pt-PT" noProof="0" dirty="0"/>
              <a:t>Desenvolveram-se </a:t>
            </a:r>
            <a:r>
              <a:rPr lang="pt-PT" b="1" noProof="0" dirty="0"/>
              <a:t>sistemas com base de dados locais</a:t>
            </a:r>
            <a:r>
              <a:rPr lang="pt-PT" noProof="0" dirty="0"/>
              <a:t>, para registar as alterações nos ficheiros</a:t>
            </a:r>
          </a:p>
          <a:p>
            <a:pPr lvl="1"/>
            <a:r>
              <a:rPr lang="pt-PT" noProof="0" dirty="0"/>
              <a:t>Não é colaborativo</a:t>
            </a:r>
          </a:p>
          <a:p>
            <a:pPr lvl="1"/>
            <a:r>
              <a:rPr lang="pt-PT" noProof="0" dirty="0"/>
              <a:t>Avaria-se o computador e perde-se tudo!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595A1-AE8A-869B-7F7C-F49DB36C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01" y="1825625"/>
            <a:ext cx="4821599" cy="41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8CC1-B7B9-AADF-35D8-97D8CD1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Sistemas de Controlo de Versões Centralizados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6B0C-25B1-BAF1-F8F5-25C86C0E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553202" cy="496048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Hierárquico</a:t>
            </a:r>
          </a:p>
          <a:p>
            <a:r>
              <a:rPr lang="pt-PT" dirty="0"/>
              <a:t>Permitem a colaboração de vários developers no mesmo projecto</a:t>
            </a:r>
          </a:p>
          <a:p>
            <a:r>
              <a:rPr lang="pt-PT" dirty="0"/>
              <a:t>Servidor partilhado</a:t>
            </a:r>
          </a:p>
          <a:p>
            <a:pPr lvl="1"/>
            <a:r>
              <a:rPr lang="pt-PT" dirty="0"/>
              <a:t>Com todos os ficheiros versionados</a:t>
            </a:r>
          </a:p>
          <a:p>
            <a:pPr lvl="1"/>
            <a:r>
              <a:rPr lang="pt-PT" dirty="0"/>
              <a:t>Regista o histórico de “quem fez o quê”</a:t>
            </a:r>
          </a:p>
          <a:p>
            <a:r>
              <a:rPr lang="pt-PT" dirty="0"/>
              <a:t>MAS...</a:t>
            </a:r>
          </a:p>
          <a:p>
            <a:pPr lvl="1"/>
            <a:r>
              <a:rPr lang="pt-PT" dirty="0"/>
              <a:t>Se o servidor estiver offline, ninguém consegue colaborar, nem ir buscar/enviar ficheiros de/para o repositório</a:t>
            </a:r>
          </a:p>
          <a:p>
            <a:pPr lvl="1"/>
            <a:r>
              <a:rPr lang="pt-PT" dirty="0"/>
              <a:t>Se o disco do servidor ficar corrompido, perde-se tudo!</a:t>
            </a:r>
          </a:p>
          <a:p>
            <a:pPr lvl="2"/>
            <a:r>
              <a:rPr lang="pt-PT" dirty="0"/>
              <a:t>menos os snapshots que estiverem nas máquinas locais</a:t>
            </a:r>
          </a:p>
          <a:p>
            <a:pPr lvl="1"/>
            <a:r>
              <a:rPr lang="pt-PT" dirty="0"/>
              <a:t>Ponto central de falha!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1EDD6-EFCC-F061-4019-1E720136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2" y="1991556"/>
            <a:ext cx="4616004" cy="2049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7F6DD-7099-CFAB-9C6A-D7DDD68A2874}"/>
              </a:ext>
            </a:extLst>
          </p:cNvPr>
          <p:cNvSpPr txBox="1"/>
          <p:nvPr/>
        </p:nvSpPr>
        <p:spPr>
          <a:xfrm>
            <a:off x="8785118" y="4978983"/>
            <a:ext cx="2971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Exemplo: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CVS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SubVersion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80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C14B-91CF-D288-0595-966931E4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Sistemas de Controlo de Versões Distribuídos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9635-4717-93C2-4A68-BAFC3509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3114"/>
            <a:ext cx="6779232" cy="5081346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Os Clientes fazem mirror do </a:t>
            </a:r>
            <a:r>
              <a:rPr lang="pt-PT" b="1" dirty="0"/>
              <a:t>repositório remoto</a:t>
            </a:r>
            <a:r>
              <a:rPr lang="pt-PT" dirty="0"/>
              <a:t>, incluindo o histórico dos ficheiros (são clones do repositório remoto)</a:t>
            </a:r>
          </a:p>
          <a:p>
            <a:r>
              <a:rPr lang="pt-PT" dirty="0"/>
              <a:t>Se o Servidor morrer, os </a:t>
            </a:r>
            <a:r>
              <a:rPr lang="pt-PT" b="1" dirty="0"/>
              <a:t>repositórios locais </a:t>
            </a:r>
            <a:r>
              <a:rPr lang="pt-PT" dirty="0"/>
              <a:t>dos Clientes podem ser usados para:</a:t>
            </a:r>
          </a:p>
          <a:p>
            <a:pPr lvl="1"/>
            <a:r>
              <a:rPr lang="pt-PT" dirty="0"/>
              <a:t>Fazer colaboração entre Clientes</a:t>
            </a:r>
          </a:p>
          <a:p>
            <a:pPr lvl="1"/>
            <a:r>
              <a:rPr lang="pt-PT" dirty="0"/>
              <a:t>Para restaurar o servidor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Exemplo:</a:t>
            </a:r>
          </a:p>
          <a:p>
            <a:pPr lvl="1"/>
            <a:r>
              <a:rPr lang="pt-PT" dirty="0"/>
              <a:t>Git</a:t>
            </a:r>
          </a:p>
          <a:p>
            <a:pPr lvl="1"/>
            <a:r>
              <a:rPr lang="pt-PT" dirty="0"/>
              <a:t>Mercurial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9D851-BEFC-4730-4A28-70477240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31" y="1408127"/>
            <a:ext cx="4356520" cy="51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7CBF-50F8-B2E2-A5AD-F6EEE65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6056-22BC-5F8E-0106-75D98C87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5023304"/>
          </a:xfrm>
        </p:spPr>
        <p:txBody>
          <a:bodyPr>
            <a:normAutofit/>
          </a:bodyPr>
          <a:lstStyle/>
          <a:p>
            <a:r>
              <a:rPr lang="pt-PT" noProof="0" dirty="0"/>
              <a:t>Desenvolvido pelo Linux </a:t>
            </a:r>
            <a:r>
              <a:rPr lang="pt-PT" noProof="0" dirty="0" err="1"/>
              <a:t>kernel</a:t>
            </a:r>
            <a:r>
              <a:rPr lang="pt-PT" noProof="0" dirty="0"/>
              <a:t> </a:t>
            </a:r>
            <a:r>
              <a:rPr lang="pt-PT" noProof="0" dirty="0" err="1"/>
              <a:t>project</a:t>
            </a:r>
            <a:r>
              <a:rPr lang="pt-PT" noProof="0" dirty="0"/>
              <a:t>, 2005</a:t>
            </a:r>
          </a:p>
          <a:p>
            <a:pPr lvl="1"/>
            <a:r>
              <a:rPr lang="pt-PT" noProof="0" dirty="0"/>
              <a:t>Incluindo, Linus </a:t>
            </a:r>
            <a:r>
              <a:rPr lang="pt-PT" noProof="0" dirty="0" err="1"/>
              <a:t>Torvalds</a:t>
            </a:r>
            <a:r>
              <a:rPr lang="pt-PT" noProof="0" dirty="0"/>
              <a:t>, criador do Linux</a:t>
            </a:r>
          </a:p>
          <a:p>
            <a:pPr lvl="1"/>
            <a:endParaRPr lang="pt-PT" noProof="0" dirty="0"/>
          </a:p>
          <a:p>
            <a:r>
              <a:rPr lang="pt-PT" noProof="0" dirty="0"/>
              <a:t>Objetivo</a:t>
            </a:r>
          </a:p>
          <a:p>
            <a:pPr lvl="1"/>
            <a:r>
              <a:rPr lang="pt-PT" noProof="0" dirty="0"/>
              <a:t>Velocidade</a:t>
            </a:r>
          </a:p>
          <a:p>
            <a:pPr lvl="1"/>
            <a:r>
              <a:rPr lang="pt-PT" noProof="0" dirty="0"/>
              <a:t>Desenho simples</a:t>
            </a:r>
          </a:p>
          <a:p>
            <a:pPr lvl="1"/>
            <a:r>
              <a:rPr lang="pt-PT" noProof="0" dirty="0"/>
              <a:t>Suporte de desenvolvimento não-linear (em múltiplos </a:t>
            </a:r>
            <a:r>
              <a:rPr lang="pt-PT" noProof="0" dirty="0" err="1"/>
              <a:t>branches</a:t>
            </a:r>
            <a:r>
              <a:rPr lang="pt-PT" noProof="0" dirty="0"/>
              <a:t> de desenvolvimento em paralelo)</a:t>
            </a:r>
          </a:p>
          <a:p>
            <a:pPr lvl="1"/>
            <a:r>
              <a:rPr lang="pt-PT" noProof="0" dirty="0"/>
              <a:t>Totalmente Distribuído</a:t>
            </a:r>
          </a:p>
          <a:p>
            <a:pPr lvl="1"/>
            <a:r>
              <a:rPr lang="pt-PT" noProof="0" dirty="0"/>
              <a:t>Capaz de lidar com projetos grandes e com eficiência</a:t>
            </a:r>
          </a:p>
          <a:p>
            <a:pPr lvl="1"/>
            <a:endParaRPr lang="pt-PT" dirty="0"/>
          </a:p>
        </p:txBody>
      </p:sp>
      <p:pic>
        <p:nvPicPr>
          <p:cNvPr id="2054" name="Picture 6" descr="Git">
            <a:extLst>
              <a:ext uri="{FF2B5EF4-FFF2-40B4-BE49-F238E27FC236}">
                <a16:creationId xmlns:a16="http://schemas.microsoft.com/office/drawing/2014/main" id="{C6A98D5E-57C4-926A-5C9F-62846A55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36512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5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98CE-01AE-5A2B-8DAA-179A4EC5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– Vantagens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9980-C7FD-7079-BE5E-A834D058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Baseado em Snapshots e não em diferenças entre ficheiros, aka delta-based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A73F66-4880-168E-4EC2-68EB53C27EEB}"/>
              </a:ext>
            </a:extLst>
          </p:cNvPr>
          <p:cNvGrpSpPr/>
          <p:nvPr/>
        </p:nvGrpSpPr>
        <p:grpSpPr>
          <a:xfrm>
            <a:off x="695526" y="2922950"/>
            <a:ext cx="10658274" cy="2574336"/>
            <a:chOff x="838200" y="3010292"/>
            <a:chExt cx="10658274" cy="25743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47082D-D121-E62F-0049-E4CBDEE50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2413" y="3010292"/>
              <a:ext cx="4974061" cy="19820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5D7CF-B05F-40FC-0B07-F9946DBF0105}"/>
                </a:ext>
              </a:extLst>
            </p:cNvPr>
            <p:cNvSpPr txBox="1"/>
            <p:nvPr/>
          </p:nvSpPr>
          <p:spPr>
            <a:xfrm>
              <a:off x="2377441" y="5152454"/>
              <a:ext cx="1418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Delta-based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9CD680-20DD-6D55-CDA9-46A0280ED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083160"/>
              <a:ext cx="4945474" cy="19343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6F124C-4E21-DE5C-5C85-FF2B3B19FACC}"/>
                </a:ext>
              </a:extLst>
            </p:cNvPr>
            <p:cNvSpPr txBox="1"/>
            <p:nvPr/>
          </p:nvSpPr>
          <p:spPr>
            <a:xfrm>
              <a:off x="8396480" y="5215296"/>
              <a:ext cx="124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Snapshots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22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55A6-C738-DCDD-933A-61506BAD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- Vantagens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8E7C-3348-67A5-5BCA-D0FDBA13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40"/>
            <a:ext cx="10515600" cy="4351338"/>
          </a:xfrm>
        </p:spPr>
        <p:txBody>
          <a:bodyPr/>
          <a:lstStyle/>
          <a:p>
            <a:r>
              <a:rPr lang="pt-PT" dirty="0"/>
              <a:t>Todos os ficheiros ficam disponíveis localmente</a:t>
            </a:r>
          </a:p>
          <a:p>
            <a:r>
              <a:rPr lang="pt-PT" dirty="0"/>
              <a:t>É verificada a integridade dos dados, com um checksum (Hash SHA-1) calculado sobre os conteúdos de um ficheiro ou estrutura de directorias </a:t>
            </a:r>
          </a:p>
          <a:p>
            <a:pPr lvl="1"/>
            <a:r>
              <a:rPr lang="pt-PT" dirty="0"/>
              <a:t>String de 40 hex chars (0-9 e a-f)</a:t>
            </a:r>
          </a:p>
          <a:p>
            <a:pPr lvl="1"/>
            <a:r>
              <a:rPr lang="pt-PT" dirty="0"/>
              <a:t>Ex: 24b9da6552252987aa493b52f8696cd6d3b00373</a:t>
            </a:r>
          </a:p>
          <a:p>
            <a:r>
              <a:rPr lang="pt-PT" dirty="0"/>
              <a:t>O Git guarda tudo na sua base de dados através do valor do hash dos seus conteúdos.</a:t>
            </a:r>
          </a:p>
          <a:p>
            <a:r>
              <a:rPr lang="pt-PT" dirty="0"/>
              <a:t>Quase todas as operações adicionam dados ao Git</a:t>
            </a:r>
          </a:p>
          <a:p>
            <a:pPr lvl="1"/>
            <a:r>
              <a:rPr lang="pt-PT" dirty="0"/>
              <a:t>É difícil perder os dados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01" y="4093933"/>
            <a:ext cx="244459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00"/>
              </a:lnSpc>
            </a:pPr>
            <a:r>
              <a:rPr lang="en-US" sz="800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Professora Assistente Convidada</a:t>
            </a:r>
            <a:endParaRPr lang="en-US" sz="800" dirty="0"/>
          </a:p>
        </p:txBody>
      </p:sp>
      <p:sp>
        <p:nvSpPr>
          <p:cNvPr id="4" name="Text 1"/>
          <p:cNvSpPr/>
          <p:nvPr/>
        </p:nvSpPr>
        <p:spPr>
          <a:xfrm>
            <a:off x="9113509" y="4094675"/>
            <a:ext cx="244427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00"/>
              </a:lnSpc>
            </a:pPr>
            <a:r>
              <a:rPr lang="en-US" sz="800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Monitor </a:t>
            </a:r>
            <a:endParaRPr lang="en-US" sz="800" dirty="0"/>
          </a:p>
        </p:txBody>
      </p:sp>
      <p:sp>
        <p:nvSpPr>
          <p:cNvPr id="5" name="Text 2"/>
          <p:cNvSpPr/>
          <p:nvPr/>
        </p:nvSpPr>
        <p:spPr>
          <a:xfrm>
            <a:off x="6287669" y="4094675"/>
            <a:ext cx="244427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00"/>
              </a:lnSpc>
            </a:pPr>
            <a:r>
              <a:rPr lang="en-US" sz="800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Monitor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3460726" y="4094675"/>
            <a:ext cx="24447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00"/>
              </a:lnSpc>
            </a:pPr>
            <a:r>
              <a:rPr lang="en-US" sz="800" kern="0" spc="48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Professor Assistente Convidado</a:t>
            </a:r>
            <a:endParaRPr lang="en-US" sz="800" dirty="0"/>
          </a:p>
        </p:txBody>
      </p:sp>
      <p:sp>
        <p:nvSpPr>
          <p:cNvPr id="7" name="Text 4"/>
          <p:cNvSpPr/>
          <p:nvPr/>
        </p:nvSpPr>
        <p:spPr>
          <a:xfrm>
            <a:off x="635001" y="3681221"/>
            <a:ext cx="2444591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Ana Rito Rebelo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3458871" y="3681221"/>
            <a:ext cx="2444115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Rodolfo Morgado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6284514" y="3681221"/>
            <a:ext cx="2444273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Daniel Carvalho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9110117" y="3681221"/>
            <a:ext cx="2444751" cy="262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69"/>
              </a:lnSpc>
            </a:pPr>
            <a:r>
              <a:rPr lang="en-US" sz="1867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Mário Rijo Carvalho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635000" y="635000"/>
            <a:ext cx="109220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80"/>
              </a:lnSpc>
            </a:pPr>
            <a:r>
              <a:rPr lang="en-US" sz="3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Equipa</a:t>
            </a:r>
            <a:endParaRPr lang="en-US" sz="3200" dirty="0"/>
          </a:p>
        </p:txBody>
      </p:sp>
      <p:pic>
        <p:nvPicPr>
          <p:cNvPr id="12" name="Image 0" descr="https://pitch-assets-ccb95893-de3f-4266-973c-20049231b248.s3.eu-west-1.amazonaws.com/6718c877-9575-4686-b360-6c664ce3b5eb?pitch-bytes=95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647" b="19352"/>
          <a:stretch/>
        </p:blipFill>
        <p:spPr>
          <a:xfrm>
            <a:off x="637511" y="1905001"/>
            <a:ext cx="2442240" cy="1587500"/>
          </a:xfrm>
          <a:prstGeom prst="rect">
            <a:avLst/>
          </a:prstGeom>
        </p:spPr>
      </p:pic>
      <p:pic>
        <p:nvPicPr>
          <p:cNvPr id="13" name="Image 1" descr="https://pitch-assets-ccb95893-de3f-4266-973c-20049231b248.s3.eu-west-1.amazonaws.com/6718c877-9575-4686-b360-6c664ce3b5eb?pitch-bytes=95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647" b="19352"/>
          <a:stretch/>
        </p:blipFill>
        <p:spPr>
          <a:xfrm>
            <a:off x="3461396" y="1905001"/>
            <a:ext cx="2442240" cy="1587500"/>
          </a:xfrm>
          <a:prstGeom prst="rect">
            <a:avLst/>
          </a:prstGeom>
        </p:spPr>
      </p:pic>
      <p:pic>
        <p:nvPicPr>
          <p:cNvPr id="14" name="Image 2" descr="https://pitch-assets-ccb95893-de3f-4266-973c-20049231b248.s3.eu-west-1.amazonaws.com/6718c877-9575-4686-b360-6c664ce3b5eb?pitch-bytes=95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647" b="19352"/>
          <a:stretch/>
        </p:blipFill>
        <p:spPr>
          <a:xfrm>
            <a:off x="6285283" y="1905001"/>
            <a:ext cx="2442240" cy="1587500"/>
          </a:xfrm>
          <a:prstGeom prst="rect">
            <a:avLst/>
          </a:prstGeom>
        </p:spPr>
      </p:pic>
      <p:pic>
        <p:nvPicPr>
          <p:cNvPr id="15" name="Image 3" descr="https://pitch-assets-ccb95893-de3f-4266-973c-20049231b248.s3.eu-west-1.amazonaws.com/6718c877-9575-4686-b360-6c664ce3b5eb?pitch-bytes=95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647" b="19352"/>
          <a:stretch/>
        </p:blipFill>
        <p:spPr>
          <a:xfrm>
            <a:off x="9109168" y="1905001"/>
            <a:ext cx="2442240" cy="1587500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96758D3-68D0-684E-A678-81F3E28B8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967" y="1919667"/>
            <a:ext cx="1514197" cy="1572834"/>
          </a:xfrm>
          <a:prstGeom prst="rect">
            <a:avLst/>
          </a:prstGeom>
        </p:spPr>
      </p:pic>
      <p:pic>
        <p:nvPicPr>
          <p:cNvPr id="1026" name="Picture 2" descr="Rodolfo Morgado - Lisboa, Lisboa, Portugal | Perfil ...">
            <a:extLst>
              <a:ext uri="{FF2B5EF4-FFF2-40B4-BE49-F238E27FC236}">
                <a16:creationId xmlns:a16="http://schemas.microsoft.com/office/drawing/2014/main" id="{7A882A0C-E3C2-3B49-4A65-3C9F442E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74" y="1905001"/>
            <a:ext cx="1572834" cy="15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8C06-4775-6C06-B34C-6EA9BC86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– Os 3 Estados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71CA-705A-9A5F-8FB5-049A7BE4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78619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Modified</a:t>
            </a:r>
          </a:p>
          <a:p>
            <a:pPr lvl="1"/>
            <a:r>
              <a:rPr lang="pt-PT" dirty="0"/>
              <a:t>Ficheiros modificados localmente</a:t>
            </a:r>
          </a:p>
          <a:p>
            <a:pPr lvl="1"/>
            <a:r>
              <a:rPr lang="pt-PT" dirty="0"/>
              <a:t>Working Directory</a:t>
            </a:r>
          </a:p>
          <a:p>
            <a:r>
              <a:rPr lang="pt-PT" dirty="0"/>
              <a:t>Staged</a:t>
            </a:r>
          </a:p>
          <a:p>
            <a:pPr lvl="1"/>
            <a:r>
              <a:rPr lang="pt-PT" dirty="0"/>
              <a:t>Alterações marcadas para serem guardadas na BD local</a:t>
            </a:r>
          </a:p>
          <a:p>
            <a:pPr lvl="1"/>
            <a:r>
              <a:rPr lang="pt-PT" dirty="0"/>
              <a:t>Staging Area</a:t>
            </a:r>
          </a:p>
          <a:p>
            <a:r>
              <a:rPr lang="pt-PT" dirty="0"/>
              <a:t>Commited</a:t>
            </a:r>
          </a:p>
          <a:p>
            <a:pPr lvl="1"/>
            <a:r>
              <a:rPr lang="pt-PT" dirty="0"/>
              <a:t>Os dados foram guardados na BD local</a:t>
            </a:r>
          </a:p>
          <a:p>
            <a:pPr lvl="1"/>
            <a:r>
              <a:rPr lang="pt-PT" dirty="0"/>
              <a:t>Local Repository (.git directory)</a:t>
            </a:r>
          </a:p>
          <a:p>
            <a:pPr lvl="1"/>
            <a:endParaRPr lang="pt-PT" dirty="0"/>
          </a:p>
          <a:p>
            <a:pPr marL="0" indent="0">
              <a:buNone/>
            </a:pPr>
            <a:r>
              <a:rPr lang="pt-PT" dirty="0"/>
              <a:t>Depois, os dados guardados no repo local podem ser enviados para ficarem guardados no repositório remoto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5FDE7-05B6-F959-E152-57EA4618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49" y="2002391"/>
            <a:ext cx="6054396" cy="33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0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3AC3-D712-631D-01D4-A07F186F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Hands On!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4F339-BFEA-9C04-EF3C-79A87523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63" y="1690689"/>
            <a:ext cx="8749538" cy="4316216"/>
          </a:xfrm>
        </p:spPr>
      </p:pic>
    </p:spTree>
    <p:extLst>
      <p:ext uri="{BB962C8B-B14F-4D97-AF65-F5344CB8AC3E}">
        <p14:creationId xmlns:p14="http://schemas.microsoft.com/office/powerpoint/2010/main" val="181511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66E3-665F-CBF3-6D2C-C25BD54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- 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457-2B02-FCE5-87E3-F6B75EBB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Imagens de: Chacon, Scott; Straub, Ben - “</a:t>
            </a:r>
            <a:r>
              <a:rPr lang="pt-PT" i="1" dirty="0"/>
              <a:t>Pro Git</a:t>
            </a:r>
            <a:r>
              <a:rPr lang="pt-PT" dirty="0"/>
              <a:t>”, 2nd Edition, Apress, 2014, Disponível em </a:t>
            </a:r>
            <a:r>
              <a:rPr lang="pt-PT" dirty="0">
                <a:hlinkClick r:id="rId2"/>
              </a:rPr>
              <a:t>https://git-scm.com/book/en/v2</a:t>
            </a:r>
            <a:r>
              <a:rPr lang="pt-PT" dirty="0"/>
              <a:t> com Licença Creative Commons Attribution-NonCommercial-ShareAlike 3.0 Unported License (</a:t>
            </a:r>
            <a:r>
              <a:rPr lang="pt-PT" dirty="0">
                <a:hlinkClick r:id="rId3"/>
              </a:rPr>
              <a:t>https://creativecommons.org/licenses/by-nc-sa/3.0/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Git Reference Card: </a:t>
            </a:r>
            <a:r>
              <a:rPr lang="en-US" dirty="0">
                <a:hlinkClick r:id="rId4"/>
              </a:rPr>
              <a:t>https://dzone.com/refcardz/getting-started-git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309758-BBB3-BD52-F8CC-CB42F016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540CA87-A74F-6808-771F-60ED8154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Animação em PowerPoint do exemplo</a:t>
            </a:r>
          </a:p>
          <a:p>
            <a:r>
              <a:rPr lang="pt-PT" dirty="0"/>
              <a:t>Sequência de comandos </a:t>
            </a:r>
            <a:r>
              <a:rPr lang="pt-PT" dirty="0" err="1"/>
              <a:t>Git</a:t>
            </a:r>
            <a:r>
              <a:rPr lang="pt-PT" dirty="0"/>
              <a:t> referentes à animação</a:t>
            </a:r>
          </a:p>
          <a:p>
            <a:r>
              <a:rPr lang="pt-PT" dirty="0"/>
              <a:t>Desenho final no quadro que representa a sequência dos comandos </a:t>
            </a:r>
            <a:r>
              <a:rPr lang="pt-PT" dirty="0" err="1"/>
              <a:t>Git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406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6A69-49E5-1B42-A2ED-BFFBEF4F6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2A6F79E-E58C-E60B-9886-C0CB0E0A9F28}"/>
              </a:ext>
            </a:extLst>
          </p:cNvPr>
          <p:cNvSpPr/>
          <p:nvPr/>
        </p:nvSpPr>
        <p:spPr>
          <a:xfrm>
            <a:off x="558800" y="5045781"/>
            <a:ext cx="915384" cy="149696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DEV1</a:t>
            </a:r>
          </a:p>
          <a:p>
            <a:pPr algn="ctr"/>
            <a:r>
              <a:rPr lang="pt-PT" sz="1200" dirty="0"/>
              <a:t>REP</a:t>
            </a:r>
            <a:endParaRPr lang="pt-PT" dirty="0"/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9FCAD838-39FA-B3F1-F7F5-53548CFEB17C}"/>
              </a:ext>
            </a:extLst>
          </p:cNvPr>
          <p:cNvSpPr/>
          <p:nvPr/>
        </p:nvSpPr>
        <p:spPr>
          <a:xfrm>
            <a:off x="7136141" y="5048964"/>
            <a:ext cx="852767" cy="149696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DEV2</a:t>
            </a:r>
          </a:p>
          <a:p>
            <a:pPr algn="ctr"/>
            <a:r>
              <a:rPr lang="pt-PT" sz="1200" dirty="0"/>
              <a:t>REP</a:t>
            </a:r>
            <a:endParaRPr lang="pt-PT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F5972ED3-82B2-8B9E-EF99-4643FE26E90B}"/>
              </a:ext>
            </a:extLst>
          </p:cNvPr>
          <p:cNvSpPr/>
          <p:nvPr/>
        </p:nvSpPr>
        <p:spPr>
          <a:xfrm>
            <a:off x="3170837" y="674188"/>
            <a:ext cx="886624" cy="149696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GITHUB</a:t>
            </a:r>
          </a:p>
          <a:p>
            <a:pPr algn="ctr"/>
            <a:r>
              <a:rPr lang="pt-PT" sz="1200" dirty="0"/>
              <a:t>REP</a:t>
            </a:r>
            <a:endParaRPr lang="pt-PT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8DCF909E-C46E-1B46-2D34-AB4991899661}"/>
              </a:ext>
            </a:extLst>
          </p:cNvPr>
          <p:cNvCxnSpPr>
            <a:cxnSpLocks/>
          </p:cNvCxnSpPr>
          <p:nvPr/>
        </p:nvCxnSpPr>
        <p:spPr>
          <a:xfrm flipH="1" flipV="1">
            <a:off x="2056392" y="4055894"/>
            <a:ext cx="9691" cy="2561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263EFA-72AC-CAEA-1BAC-BD75AC223DE9}"/>
              </a:ext>
            </a:extLst>
          </p:cNvPr>
          <p:cNvSpPr/>
          <p:nvPr/>
        </p:nvSpPr>
        <p:spPr>
          <a:xfrm>
            <a:off x="1992341" y="6140233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293CFF-F4FA-E652-1F26-6730DCBD1006}"/>
              </a:ext>
            </a:extLst>
          </p:cNvPr>
          <p:cNvSpPr txBox="1"/>
          <p:nvPr/>
        </p:nvSpPr>
        <p:spPr>
          <a:xfrm>
            <a:off x="2174505" y="6103948"/>
            <a:ext cx="2403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DEV1 CREATED FILE1 AND EDIT LINE1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5372EC-64A7-EB6B-3CDA-39C9B6D15C97}"/>
              </a:ext>
            </a:extLst>
          </p:cNvPr>
          <p:cNvSpPr/>
          <p:nvPr/>
        </p:nvSpPr>
        <p:spPr>
          <a:xfrm>
            <a:off x="1983492" y="5552443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9CE44-7A40-398F-FA65-60C5C37AA921}"/>
              </a:ext>
            </a:extLst>
          </p:cNvPr>
          <p:cNvSpPr/>
          <p:nvPr/>
        </p:nvSpPr>
        <p:spPr>
          <a:xfrm>
            <a:off x="1992341" y="4962958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F7B444-53B0-FCE8-FE50-808594C07283}"/>
              </a:ext>
            </a:extLst>
          </p:cNvPr>
          <p:cNvSpPr/>
          <p:nvPr/>
        </p:nvSpPr>
        <p:spPr>
          <a:xfrm>
            <a:off x="1982650" y="4441227"/>
            <a:ext cx="147484" cy="14748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8E92263E-094D-CEAD-C988-452E2A147A01}"/>
              </a:ext>
            </a:extLst>
          </p:cNvPr>
          <p:cNvCxnSpPr>
            <a:cxnSpLocks/>
          </p:cNvCxnSpPr>
          <p:nvPr/>
        </p:nvCxnSpPr>
        <p:spPr>
          <a:xfrm flipV="1">
            <a:off x="9346963" y="3056377"/>
            <a:ext cx="0" cy="3573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1784407-F059-4C33-DD46-FBDCDE60B57D}"/>
              </a:ext>
            </a:extLst>
          </p:cNvPr>
          <p:cNvSpPr/>
          <p:nvPr/>
        </p:nvSpPr>
        <p:spPr>
          <a:xfrm>
            <a:off x="9273221" y="6152621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EE092F-F4E1-F521-A562-5ECE1BC1A98B}"/>
              </a:ext>
            </a:extLst>
          </p:cNvPr>
          <p:cNvSpPr/>
          <p:nvPr/>
        </p:nvSpPr>
        <p:spPr>
          <a:xfrm>
            <a:off x="9264372" y="5564831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1A68C1-7039-B5D9-7108-52C09C36BBAF}"/>
              </a:ext>
            </a:extLst>
          </p:cNvPr>
          <p:cNvSpPr/>
          <p:nvPr/>
        </p:nvSpPr>
        <p:spPr>
          <a:xfrm>
            <a:off x="9273221" y="4099841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FA82653-50F1-F8BC-0EDE-A2158EB66D65}"/>
              </a:ext>
            </a:extLst>
          </p:cNvPr>
          <p:cNvSpPr txBox="1"/>
          <p:nvPr/>
        </p:nvSpPr>
        <p:spPr>
          <a:xfrm>
            <a:off x="9427460" y="5495379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DEV2 CREATED FILE 2</a:t>
            </a:r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6B4BE79B-51E0-0A57-DDFF-1F317B20A8F9}"/>
              </a:ext>
            </a:extLst>
          </p:cNvPr>
          <p:cNvCxnSpPr>
            <a:cxnSpLocks/>
          </p:cNvCxnSpPr>
          <p:nvPr/>
        </p:nvCxnSpPr>
        <p:spPr>
          <a:xfrm flipH="1" flipV="1">
            <a:off x="4315756" y="1602207"/>
            <a:ext cx="8849" cy="2452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0D4F83-8104-DD2A-B148-7B32971BCDF3}"/>
              </a:ext>
            </a:extLst>
          </p:cNvPr>
          <p:cNvSpPr/>
          <p:nvPr/>
        </p:nvSpPr>
        <p:spPr>
          <a:xfrm>
            <a:off x="4250863" y="3578197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698CA0-5DB4-AEC1-F04C-80ABB0A6CFD2}"/>
              </a:ext>
            </a:extLst>
          </p:cNvPr>
          <p:cNvSpPr/>
          <p:nvPr/>
        </p:nvSpPr>
        <p:spPr>
          <a:xfrm>
            <a:off x="4242014" y="2990407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4F13A1-63BC-A5F0-9190-D1DA82BEF020}"/>
              </a:ext>
            </a:extLst>
          </p:cNvPr>
          <p:cNvSpPr/>
          <p:nvPr/>
        </p:nvSpPr>
        <p:spPr>
          <a:xfrm>
            <a:off x="4250863" y="2400922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927D00E-13C6-0F61-6B54-A0F0D18F86B5}"/>
              </a:ext>
            </a:extLst>
          </p:cNvPr>
          <p:cNvSpPr/>
          <p:nvPr/>
        </p:nvSpPr>
        <p:spPr>
          <a:xfrm>
            <a:off x="4250863" y="1886874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/>
          </a:p>
        </p:txBody>
      </p:sp>
      <p:cxnSp>
        <p:nvCxnSpPr>
          <p:cNvPr id="86" name="Conexão: Ângulo Reto 85">
            <a:extLst>
              <a:ext uri="{FF2B5EF4-FFF2-40B4-BE49-F238E27FC236}">
                <a16:creationId xmlns:a16="http://schemas.microsoft.com/office/drawing/2014/main" id="{80198F54-7D26-788A-F858-033E47F057A5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5400000" flipH="1" flipV="1">
            <a:off x="282108" y="2157053"/>
            <a:ext cx="3623112" cy="2154345"/>
          </a:xfrm>
          <a:prstGeom prst="bentConnector2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xão: Ângulo Reto 92">
            <a:extLst>
              <a:ext uri="{FF2B5EF4-FFF2-40B4-BE49-F238E27FC236}">
                <a16:creationId xmlns:a16="http://schemas.microsoft.com/office/drawing/2014/main" id="{9B547F26-0CCE-66EC-90D6-2122A485406F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4057461" y="1422669"/>
            <a:ext cx="3505064" cy="3626295"/>
          </a:xfrm>
          <a:prstGeom prst="bentConnector2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5329FB9-E4C6-5727-6ED9-7435231E1789}"/>
              </a:ext>
            </a:extLst>
          </p:cNvPr>
          <p:cNvSpPr txBox="1"/>
          <p:nvPr/>
        </p:nvSpPr>
        <p:spPr>
          <a:xfrm>
            <a:off x="7548272" y="4211207"/>
            <a:ext cx="14035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/>
              <a:t>DEV1 EDITED FILE2 LINE1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9BE4AAF-491C-67DE-6C4A-554863A47AA2}"/>
              </a:ext>
            </a:extLst>
          </p:cNvPr>
          <p:cNvSpPr/>
          <p:nvPr/>
        </p:nvSpPr>
        <p:spPr>
          <a:xfrm>
            <a:off x="9261010" y="3396517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3A6C5BC-36B2-7050-8D00-9893CCFFCBCB}"/>
              </a:ext>
            </a:extLst>
          </p:cNvPr>
          <p:cNvSpPr txBox="1"/>
          <p:nvPr/>
        </p:nvSpPr>
        <p:spPr>
          <a:xfrm>
            <a:off x="9334752" y="3339572"/>
            <a:ext cx="3052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accent6"/>
                </a:solidFill>
              </a:rPr>
              <a:t>MERGED - DEV2 RESOLVED CONFLICT FILE2 </a:t>
            </a:r>
          </a:p>
          <a:p>
            <a:endParaRPr lang="pt-PT" sz="1100" dirty="0">
              <a:solidFill>
                <a:schemeClr val="accent6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3457CCA-5D57-20F2-7C99-F60FBCEDF329}"/>
              </a:ext>
            </a:extLst>
          </p:cNvPr>
          <p:cNvSpPr/>
          <p:nvPr/>
        </p:nvSpPr>
        <p:spPr>
          <a:xfrm>
            <a:off x="8790534" y="4132167"/>
            <a:ext cx="147484" cy="147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A518D51B-0661-DB86-86A0-64E57192565E}"/>
              </a:ext>
            </a:extLst>
          </p:cNvPr>
          <p:cNvCxnSpPr>
            <a:cxnSpLocks/>
            <a:stCxn id="47" idx="1"/>
            <a:endCxn id="115" idx="4"/>
          </p:cNvCxnSpPr>
          <p:nvPr/>
        </p:nvCxnSpPr>
        <p:spPr>
          <a:xfrm flipH="1" flipV="1">
            <a:off x="8864276" y="4279651"/>
            <a:ext cx="421695" cy="130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xão reta unidirecional 117">
            <a:extLst>
              <a:ext uri="{FF2B5EF4-FFF2-40B4-BE49-F238E27FC236}">
                <a16:creationId xmlns:a16="http://schemas.microsoft.com/office/drawing/2014/main" id="{33CB917F-B5B3-E466-63CE-B7A81CE96408}"/>
              </a:ext>
            </a:extLst>
          </p:cNvPr>
          <p:cNvCxnSpPr>
            <a:cxnSpLocks/>
            <a:stCxn id="115" idx="7"/>
            <a:endCxn id="113" idx="3"/>
          </p:cNvCxnSpPr>
          <p:nvPr/>
        </p:nvCxnSpPr>
        <p:spPr>
          <a:xfrm flipV="1">
            <a:off x="8916419" y="3522402"/>
            <a:ext cx="366190" cy="631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D936E11-9043-D0C7-3C53-8E18576628BA}"/>
              </a:ext>
            </a:extLst>
          </p:cNvPr>
          <p:cNvSpPr txBox="1"/>
          <p:nvPr/>
        </p:nvSpPr>
        <p:spPr>
          <a:xfrm>
            <a:off x="9455384" y="6103948"/>
            <a:ext cx="2403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DEV1 CREATED FILE1 AND EDIT LINE1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E2EE318-67BC-69BA-A60C-A678A47DBAB3}"/>
              </a:ext>
            </a:extLst>
          </p:cNvPr>
          <p:cNvSpPr txBox="1"/>
          <p:nvPr/>
        </p:nvSpPr>
        <p:spPr>
          <a:xfrm>
            <a:off x="4413954" y="3528078"/>
            <a:ext cx="2403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DEV1 CREATED FILE1 AND EDIT LINE1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5C9253E-BF49-7A8F-1647-9CB973CEF496}"/>
              </a:ext>
            </a:extLst>
          </p:cNvPr>
          <p:cNvSpPr txBox="1"/>
          <p:nvPr/>
        </p:nvSpPr>
        <p:spPr>
          <a:xfrm>
            <a:off x="4447651" y="2944636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DEV2 CREATED FILE 2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C98DC9F-5F77-3D41-38E0-623D4FF14C3C}"/>
              </a:ext>
            </a:extLst>
          </p:cNvPr>
          <p:cNvSpPr txBox="1"/>
          <p:nvPr/>
        </p:nvSpPr>
        <p:spPr>
          <a:xfrm>
            <a:off x="2161154" y="5519724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DEV2 CREATED FILE 2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F995BAA-4771-9571-30E3-5D42E84CD6B0}"/>
              </a:ext>
            </a:extLst>
          </p:cNvPr>
          <p:cNvSpPr txBox="1"/>
          <p:nvPr/>
        </p:nvSpPr>
        <p:spPr>
          <a:xfrm>
            <a:off x="2172718" y="4895533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DEV1 EDITED FILE2 LINE1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913544D8-BF52-F7A0-80EE-CDA3C3223FA2}"/>
              </a:ext>
            </a:extLst>
          </p:cNvPr>
          <p:cNvSpPr txBox="1"/>
          <p:nvPr/>
        </p:nvSpPr>
        <p:spPr>
          <a:xfrm>
            <a:off x="4457709" y="2343859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DEV1 EDITED FILE2 LINE1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86C1B55-53F0-FECD-3EB0-0F7344CFF3BB}"/>
              </a:ext>
            </a:extLst>
          </p:cNvPr>
          <p:cNvSpPr txBox="1"/>
          <p:nvPr/>
        </p:nvSpPr>
        <p:spPr>
          <a:xfrm>
            <a:off x="9441314" y="4045094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accent2"/>
                </a:solidFill>
              </a:rPr>
              <a:t>DEV2 EDITED FILE2 LINE1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B9080FB5-1FDC-D5A0-316B-FEAEF4775F20}"/>
              </a:ext>
            </a:extLst>
          </p:cNvPr>
          <p:cNvSpPr txBox="1"/>
          <p:nvPr/>
        </p:nvSpPr>
        <p:spPr>
          <a:xfrm>
            <a:off x="9427460" y="3603000"/>
            <a:ext cx="3289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accent4"/>
                </a:solidFill>
              </a:rPr>
              <a:t>TRY TO PUSH (</a:t>
            </a:r>
            <a:r>
              <a:rPr lang="pt-PT" sz="1050" dirty="0">
                <a:solidFill>
                  <a:schemeClr val="accent2"/>
                </a:solidFill>
              </a:rPr>
              <a:t>REJECTED</a:t>
            </a:r>
            <a:r>
              <a:rPr lang="pt-PT" sz="1050" dirty="0">
                <a:solidFill>
                  <a:schemeClr val="accent4"/>
                </a:solidFill>
              </a:rPr>
              <a:t>). NEED TO PULL TO RESOLVE CONFLICT AND COMMIT (MERGE)</a:t>
            </a:r>
          </a:p>
          <a:p>
            <a:endParaRPr lang="pt-PT" sz="1100" dirty="0">
              <a:solidFill>
                <a:schemeClr val="accent4"/>
              </a:solidFill>
            </a:endParaRP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BA80A6C-2B2E-1B12-27DE-C0D05347D0D6}"/>
              </a:ext>
            </a:extLst>
          </p:cNvPr>
          <p:cNvSpPr txBox="1"/>
          <p:nvPr/>
        </p:nvSpPr>
        <p:spPr>
          <a:xfrm>
            <a:off x="4360439" y="1837001"/>
            <a:ext cx="3052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accent6"/>
                </a:solidFill>
              </a:rPr>
              <a:t>MERGED - DEV2 RESOLVED CONFLICT FILE2 </a:t>
            </a:r>
          </a:p>
          <a:p>
            <a:endParaRPr lang="pt-PT" sz="1100" dirty="0">
              <a:solidFill>
                <a:schemeClr val="accent6"/>
              </a:solidFill>
            </a:endParaRP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FBC70E87-D8D8-B499-F144-75DC1569532B}"/>
              </a:ext>
            </a:extLst>
          </p:cNvPr>
          <p:cNvSpPr txBox="1"/>
          <p:nvPr/>
        </p:nvSpPr>
        <p:spPr>
          <a:xfrm>
            <a:off x="2087930" y="4386597"/>
            <a:ext cx="3052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accent6"/>
                </a:solidFill>
              </a:rPr>
              <a:t>MERGED - DEV2 RESOLVED CONFLICT FILE2 </a:t>
            </a:r>
          </a:p>
          <a:p>
            <a:endParaRPr lang="pt-PT" sz="1100" dirty="0">
              <a:solidFill>
                <a:schemeClr val="accent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DCD2C2-0E6F-F84D-1E90-DA6977979395}"/>
              </a:ext>
            </a:extLst>
          </p:cNvPr>
          <p:cNvSpPr txBox="1"/>
          <p:nvPr/>
        </p:nvSpPr>
        <p:spPr>
          <a:xfrm>
            <a:off x="6467567" y="5275444"/>
            <a:ext cx="669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CLONE</a:t>
            </a:r>
            <a:endParaRPr lang="pt-PT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000E3A-7735-93C4-E5E5-1A4C55158583}"/>
              </a:ext>
            </a:extLst>
          </p:cNvPr>
          <p:cNvSpPr txBox="1"/>
          <p:nvPr/>
        </p:nvSpPr>
        <p:spPr>
          <a:xfrm>
            <a:off x="-63816" y="5373530"/>
            <a:ext cx="669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CLONE</a:t>
            </a:r>
            <a:endParaRPr lang="pt-PT" sz="1400" dirty="0"/>
          </a:p>
        </p:txBody>
      </p:sp>
      <p:sp>
        <p:nvSpPr>
          <p:cNvPr id="17" name="Retângulo: Canto Cortado 16">
            <a:extLst>
              <a:ext uri="{FF2B5EF4-FFF2-40B4-BE49-F238E27FC236}">
                <a16:creationId xmlns:a16="http://schemas.microsoft.com/office/drawing/2014/main" id="{48D113D7-6F94-97D3-ECB6-07B290706C69}"/>
              </a:ext>
            </a:extLst>
          </p:cNvPr>
          <p:cNvSpPr/>
          <p:nvPr/>
        </p:nvSpPr>
        <p:spPr>
          <a:xfrm>
            <a:off x="213744" y="6226363"/>
            <a:ext cx="783580" cy="447989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DEV1</a:t>
            </a:r>
          </a:p>
        </p:txBody>
      </p:sp>
      <p:sp>
        <p:nvSpPr>
          <p:cNvPr id="18" name="Retângulo: Canto Cortado 17">
            <a:extLst>
              <a:ext uri="{FF2B5EF4-FFF2-40B4-BE49-F238E27FC236}">
                <a16:creationId xmlns:a16="http://schemas.microsoft.com/office/drawing/2014/main" id="{34EEDFF9-B8C4-6752-9126-64EB4F4BEA4C}"/>
              </a:ext>
            </a:extLst>
          </p:cNvPr>
          <p:cNvSpPr/>
          <p:nvPr/>
        </p:nvSpPr>
        <p:spPr>
          <a:xfrm>
            <a:off x="6744351" y="6287717"/>
            <a:ext cx="783580" cy="447989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25943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/>
      <p:bldP spid="11" grpId="0" animBg="1"/>
      <p:bldP spid="14" grpId="0" animBg="1"/>
      <p:bldP spid="20" grpId="0" animBg="1"/>
      <p:bldP spid="45" grpId="0" animBg="1"/>
      <p:bldP spid="47" grpId="0" animBg="1"/>
      <p:bldP spid="49" grpId="0" animBg="1"/>
      <p:bldP spid="50" grpId="0"/>
      <p:bldP spid="67" grpId="0" animBg="1"/>
      <p:bldP spid="69" grpId="0" animBg="1"/>
      <p:bldP spid="71" grpId="0" animBg="1"/>
      <p:bldP spid="75" grpId="0" animBg="1"/>
      <p:bldP spid="107" grpId="0"/>
      <p:bldP spid="113" grpId="0" animBg="1"/>
      <p:bldP spid="114" grpId="0"/>
      <p:bldP spid="115" grpId="0" animBg="1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32" grpId="0"/>
      <p:bldP spid="143" grpId="0"/>
      <p:bldP spid="144" grpId="0"/>
      <p:bldP spid="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47F6FC-EA07-BBFC-1C4A-EDEC51C34616}"/>
              </a:ext>
            </a:extLst>
          </p:cNvPr>
          <p:cNvSpPr txBox="1"/>
          <p:nvPr/>
        </p:nvSpPr>
        <p:spPr>
          <a:xfrm>
            <a:off x="695324" y="930077"/>
            <a:ext cx="11144251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DEV1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f:/ls/dev1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 termos a certeza que não existe já um repositório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nesta diretoria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clona o repositório remoto na nossa diretoria local e cria um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/pull) //para podermos receber e enviar informação (de e para o repositório remoto</a:t>
            </a: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https://github.com/morgadorodolfo/gitdemo.git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 entrarmos na diretoria do repositório clonado</a:t>
            </a:r>
          </a:p>
          <a:p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gitdemo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 mostrar que foi criada uma ligação remota com o repositório remoto no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endParaRPr lang="pt-PT" sz="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–v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criámos um ficheiro local</a:t>
            </a: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aqui abrimos o ficheiro no editor de texto, editámos a linha 1 e gravámos a //alteração</a:t>
            </a: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file1 (para colocarmos esse ficheiro na zona de "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staging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 colocarmos esse ficheiro no repositório local</a:t>
            </a: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-m "dev1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file1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line1"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é o nome por omissão da ligação remota e "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é o nome por omissão do "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principal no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 foi clonado para o nosso repositório local (tudo isto é configurável)se fizermos apenas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o resultado é o mesmo de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PT" sz="9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(para fazer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do último "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enviando a informação para o servidor remoto) </a:t>
            </a:r>
          </a:p>
        </p:txBody>
      </p:sp>
    </p:spTree>
    <p:extLst>
      <p:ext uri="{BB962C8B-B14F-4D97-AF65-F5344CB8AC3E}">
        <p14:creationId xmlns:p14="http://schemas.microsoft.com/office/powerpoint/2010/main" val="120969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C15B4-CF55-4DEF-B74C-39BEBE78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E67E91-BAF3-79FC-A5C0-3537CFBBDADC}"/>
              </a:ext>
            </a:extLst>
          </p:cNvPr>
          <p:cNvSpPr txBox="1"/>
          <p:nvPr/>
        </p:nvSpPr>
        <p:spPr>
          <a:xfrm>
            <a:off x="733425" y="938242"/>
            <a:ext cx="60960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DEV2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f:/ls/dev2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https://github.com/morgadorodolfo/gitdemo.git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gitdemo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-m "dev2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file2"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DEV1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abrimos o editor de texto e editámos a linha 1 da file2 e gravámos a alteração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-m "dev1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 line1"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1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DEAE0-54A7-5E80-3DD5-77CD0231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1719EE-82EE-67FF-6663-DF57D82DC6A9}"/>
              </a:ext>
            </a:extLst>
          </p:cNvPr>
          <p:cNvSpPr txBox="1"/>
          <p:nvPr/>
        </p:nvSpPr>
        <p:spPr>
          <a:xfrm>
            <a:off x="830035" y="1056624"/>
            <a:ext cx="1091565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DEV2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vamos criar um conflito pois não vamos fazer pull e iremos editar a primeira linha do file2 (que entretanto já tinha sido editada pelo dev1 e cuja alteração já está no repositório remoto)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-m "dev2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 line1“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neste momento temos uma resposta indicando que não é possível fazer </a:t>
            </a:r>
            <a:r>
              <a:rPr lang="pt-PT" sz="9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pois há uma versão mais recente no repositório remoto, e diz que devemos fazer pull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quando fazemos pull, é indicado que existe um conflito que vai ter de ser resolvido, sendo mostrado no editor as duas versões pedido para decidirmos o que queremos fazer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 editor de texto, resolvemos este conflito aproveitando a linha 1 do dev1 e colocando na linha 2 o texto do dev2) e gravámos o ficheiro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-m "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dev2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file2"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DEV1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P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endParaRPr lang="pt-P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32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desenho, esboço, quadro branco&#10;&#10;Os conteúdos gerados por IA poderão estar incorretos.">
            <a:extLst>
              <a:ext uri="{FF2B5EF4-FFF2-40B4-BE49-F238E27FC236}">
                <a16:creationId xmlns:a16="http://schemas.microsoft.com/office/drawing/2014/main" id="{9254C495-394B-C37D-F76C-9ED3D5F31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6" y="80510"/>
            <a:ext cx="7847088" cy="588531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8CE6C93-8777-A2B0-5AE4-9ED3C88BA444}"/>
              </a:ext>
            </a:extLst>
          </p:cNvPr>
          <p:cNvSpPr txBox="1"/>
          <p:nvPr/>
        </p:nvSpPr>
        <p:spPr>
          <a:xfrm>
            <a:off x="315686" y="6226629"/>
            <a:ext cx="928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EXEMPLO NO QUADRO COM A SEQUÊNCIA DE COMANDOS GIT</a:t>
            </a:r>
          </a:p>
        </p:txBody>
      </p:sp>
    </p:spTree>
    <p:extLst>
      <p:ext uri="{BB962C8B-B14F-4D97-AF65-F5344CB8AC3E}">
        <p14:creationId xmlns:p14="http://schemas.microsoft.com/office/powerpoint/2010/main" val="232621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805E-0E92-516F-D2BD-988B69F9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2A6C5-91C4-C02A-1761-8A48DE93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Gradle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4E12DA-FB43-62E9-9C30-6E5B699AB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Tools</a:t>
            </a:r>
            <a:r>
              <a:rPr lang="pt-PT" dirty="0"/>
              <a:t> (</a:t>
            </a:r>
            <a:r>
              <a:rPr lang="pt-PT" dirty="0" err="1"/>
              <a:t>Gradle</a:t>
            </a:r>
            <a:r>
              <a:rPr lang="pt-PT" dirty="0"/>
              <a:t> e outras)</a:t>
            </a:r>
          </a:p>
        </p:txBody>
      </p:sp>
    </p:spTree>
    <p:extLst>
      <p:ext uri="{BB962C8B-B14F-4D97-AF65-F5344CB8AC3E}">
        <p14:creationId xmlns:p14="http://schemas.microsoft.com/office/powerpoint/2010/main" val="22691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881" y="636651"/>
            <a:ext cx="10923032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80"/>
              </a:lnSpc>
            </a:pPr>
            <a:r>
              <a:rPr lang="en-US" sz="3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Funcionamento da Disciplina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34881" y="1523811"/>
            <a:ext cx="10857072" cy="222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Toda a informação sobre o funcionamento da disciplina está no repositório </a:t>
            </a:r>
            <a:r>
              <a:rPr lang="pt-PT" sz="1467" b="1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GitHub 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(secção </a:t>
            </a:r>
            <a:r>
              <a:rPr lang="pt-PT" sz="1467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Wiki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)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 </a:t>
            </a:r>
            <a:r>
              <a:rPr lang="pt-PT" sz="1467" b="1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Slack</a:t>
            </a:r>
            <a:r>
              <a:rPr lang="pt-PT" sz="1467" b="1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será o meio de comunicação privilegiado. </a:t>
            </a:r>
          </a:p>
          <a:p>
            <a:pPr marL="711194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Cada turma terá um canal e haverá também um canal por grupo.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 </a:t>
            </a:r>
            <a:r>
              <a:rPr lang="pt-PT" sz="1467" b="1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Moodle 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será utilizado apenas em questões mais institucionais.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Todas as aulas serão práticas. </a:t>
            </a:r>
          </a:p>
          <a:p>
            <a:pPr marL="711194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Introdução teórica a temas relevantes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Os Monitores (Daniel e Mário) vão dar apoio fora da aula. </a:t>
            </a:r>
          </a:p>
          <a:p>
            <a:pPr marL="711194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Há uma hora de Zoom (segundas e terças de manhã) para dúvidas</a:t>
            </a:r>
            <a:endParaRPr lang="pt-PT" sz="1400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744-9AF3-E286-272A-A7CA4EBB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F36C-08F6-9ED9-D279-CCF8AEBA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noProof="0" dirty="0"/>
              <a:t>Constroem projetos</a:t>
            </a:r>
          </a:p>
          <a:p>
            <a:r>
              <a:rPr lang="pt-PT" noProof="0" dirty="0"/>
              <a:t>Executam as fases do ciclo de vida pretendidas </a:t>
            </a:r>
          </a:p>
          <a:p>
            <a:pPr lvl="1"/>
            <a:r>
              <a:rPr lang="pt-PT" noProof="0" dirty="0"/>
              <a:t>ex. compilar, correr testes, gerar os artefactos finais (zip, </a:t>
            </a:r>
            <a:r>
              <a:rPr lang="pt-PT" noProof="0" dirty="0" err="1"/>
              <a:t>jar</a:t>
            </a:r>
            <a:r>
              <a:rPr lang="pt-PT" noProof="0" dirty="0"/>
              <a:t>, </a:t>
            </a:r>
            <a:r>
              <a:rPr lang="pt-PT" noProof="0" dirty="0" err="1"/>
              <a:t>war</a:t>
            </a:r>
            <a:r>
              <a:rPr lang="pt-PT" noProof="0" dirty="0"/>
              <a:t>...)</a:t>
            </a:r>
          </a:p>
          <a:p>
            <a:r>
              <a:rPr lang="pt-PT" noProof="0" dirty="0"/>
              <a:t>Usam repositórios de </a:t>
            </a:r>
            <a:r>
              <a:rPr lang="pt-PT" noProof="0" dirty="0" err="1"/>
              <a:t>libs</a:t>
            </a:r>
            <a:r>
              <a:rPr lang="pt-PT" noProof="0" dirty="0"/>
              <a:t>, gerindo as dependências do projeto</a:t>
            </a:r>
          </a:p>
          <a:p>
            <a:pPr lvl="1"/>
            <a:r>
              <a:rPr lang="pt-PT" noProof="0" dirty="0" err="1"/>
              <a:t>Artifactory</a:t>
            </a:r>
            <a:endParaRPr lang="pt-PT" noProof="0" dirty="0"/>
          </a:p>
          <a:p>
            <a:pPr lvl="1"/>
            <a:r>
              <a:rPr lang="pt-PT" noProof="0" dirty="0"/>
              <a:t>Nexus</a:t>
            </a:r>
          </a:p>
          <a:p>
            <a:pPr lvl="1"/>
            <a:r>
              <a:rPr lang="pt-PT" noProof="0" dirty="0" err="1"/>
              <a:t>MvnRepo</a:t>
            </a:r>
            <a:endParaRPr lang="pt-PT" noProof="0" dirty="0"/>
          </a:p>
          <a:p>
            <a:r>
              <a:rPr lang="pt-PT" noProof="0" dirty="0"/>
              <a:t>Exemplos de </a:t>
            </a:r>
            <a:r>
              <a:rPr lang="pt-PT" noProof="0" dirty="0" err="1"/>
              <a:t>Build</a:t>
            </a:r>
            <a:r>
              <a:rPr lang="pt-PT" noProof="0" dirty="0"/>
              <a:t> </a:t>
            </a:r>
            <a:r>
              <a:rPr lang="pt-PT" noProof="0" dirty="0" err="1"/>
              <a:t>Tools</a:t>
            </a:r>
            <a:endParaRPr lang="pt-PT" noProof="0" dirty="0"/>
          </a:p>
          <a:p>
            <a:pPr lvl="1"/>
            <a:r>
              <a:rPr lang="pt-PT" noProof="0" dirty="0" err="1"/>
              <a:t>Maven</a:t>
            </a:r>
            <a:endParaRPr lang="pt-PT" noProof="0" dirty="0"/>
          </a:p>
          <a:p>
            <a:pPr lvl="1"/>
            <a:r>
              <a:rPr lang="pt-PT" noProof="0" dirty="0" err="1"/>
              <a:t>Gradle</a:t>
            </a:r>
            <a:endParaRPr lang="pt-PT" noProof="0" dirty="0"/>
          </a:p>
        </p:txBody>
      </p:sp>
      <p:pic>
        <p:nvPicPr>
          <p:cNvPr id="3074" name="Picture 2" descr="Comparing Maven and Gradle: Choosing the Right Build Automation Tool for  Your Project.">
            <a:extLst>
              <a:ext uri="{FF2B5EF4-FFF2-40B4-BE49-F238E27FC236}">
                <a16:creationId xmlns:a16="http://schemas.microsoft.com/office/drawing/2014/main" id="{63D56D6B-8E1B-2850-8D72-28FE9C12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6" y="273941"/>
            <a:ext cx="3225824" cy="15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5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3FCB-39DB-A454-1764-353D1538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BA83-140A-A10B-221F-72C5B0D6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3B7460-A327-43EB-7F1D-C667594AB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Conceitos gerais e JUNIT</a:t>
            </a:r>
          </a:p>
        </p:txBody>
      </p:sp>
    </p:spTree>
    <p:extLst>
      <p:ext uri="{BB962C8B-B14F-4D97-AF65-F5344CB8AC3E}">
        <p14:creationId xmlns:p14="http://schemas.microsoft.com/office/powerpoint/2010/main" val="4087671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BA3-92C6-1A55-1672-2D002210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384E-0430-98CC-8386-E28D480D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Categorias</a:t>
            </a:r>
          </a:p>
          <a:p>
            <a:pPr lvl="1"/>
            <a:r>
              <a:rPr lang="pt-PT" dirty="0"/>
              <a:t>Testes funcionais</a:t>
            </a:r>
          </a:p>
          <a:p>
            <a:pPr lvl="2"/>
            <a:r>
              <a:rPr lang="pt-PT" dirty="0"/>
              <a:t>Verificam se o software cumpre os requisitos funcionais, isto é, as funcionalidades do sistema consoante a especificação dos requisitos</a:t>
            </a:r>
          </a:p>
          <a:p>
            <a:pPr lvl="2"/>
            <a:r>
              <a:rPr lang="pt-PT" dirty="0"/>
              <a:t>Utilizado em todas as fases do ciclo de vida do desenvolvimento de software</a:t>
            </a:r>
          </a:p>
          <a:p>
            <a:pPr lvl="1"/>
            <a:r>
              <a:rPr lang="pt-PT" dirty="0"/>
              <a:t>Testes não-funcionais</a:t>
            </a:r>
          </a:p>
          <a:p>
            <a:pPr lvl="2"/>
            <a:r>
              <a:rPr lang="pt-PT" dirty="0"/>
              <a:t>Avaliam aspectos não funcionais, ou seja, a qualidade do sistema contra diversas condições de utilização e carga</a:t>
            </a:r>
          </a:p>
          <a:p>
            <a:pPr lvl="3"/>
            <a:r>
              <a:rPr lang="pt-PT" dirty="0"/>
              <a:t>Desempenho (Load, Stress and Performance tests)</a:t>
            </a:r>
          </a:p>
          <a:p>
            <a:pPr lvl="3"/>
            <a:r>
              <a:rPr lang="pt-PT" dirty="0"/>
              <a:t>Usabilidade (Usability tests and UX – User Experience)</a:t>
            </a:r>
          </a:p>
          <a:p>
            <a:pPr lvl="3"/>
            <a:r>
              <a:rPr lang="pt-PT" dirty="0"/>
              <a:t>Confiabilidade (consistente e estável)</a:t>
            </a:r>
          </a:p>
          <a:p>
            <a:pPr lvl="3"/>
            <a:r>
              <a:rPr lang="pt-PT" dirty="0"/>
              <a:t>Segurança (Penetration tests - vulnerabilidades e protegido contra ataques)</a:t>
            </a:r>
          </a:p>
          <a:p>
            <a:pPr lvl="3"/>
            <a:r>
              <a:rPr lang="pt-PT" dirty="0"/>
              <a:t>Compatibilidade (diferentes ambientes, browsers, dispositivos)</a:t>
            </a:r>
          </a:p>
          <a:p>
            <a:pPr lvl="3"/>
            <a:r>
              <a:rPr lang="pt-PT" dirty="0"/>
              <a:t>Manutenção (actualização dos sistema)</a:t>
            </a:r>
          </a:p>
          <a:p>
            <a:pPr lvl="2"/>
            <a:r>
              <a:rPr lang="pt-PT" dirty="0"/>
              <a:t>Ex: JMeter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35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F99-D14E-ACA7-1492-A2A43A9F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Funcionais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21E1-47E3-AD48-C5FE-C3BD367C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Tipos de Testes Funcionais</a:t>
            </a:r>
          </a:p>
          <a:p>
            <a:pPr lvl="1"/>
            <a:r>
              <a:rPr lang="pt-PT" dirty="0"/>
              <a:t>Testes Unitários</a:t>
            </a:r>
          </a:p>
          <a:p>
            <a:pPr lvl="2"/>
            <a:r>
              <a:rPr lang="pt-PT" dirty="0"/>
              <a:t>Validam blocos de código, tipicamente funções/métodos</a:t>
            </a:r>
          </a:p>
          <a:p>
            <a:pPr lvl="2"/>
            <a:r>
              <a:rPr lang="pt-PT" dirty="0"/>
              <a:t>Estrutura de 1 método de teste:</a:t>
            </a:r>
          </a:p>
          <a:p>
            <a:pPr lvl="3"/>
            <a:r>
              <a:rPr lang="pt-PT" dirty="0"/>
              <a:t>“Setup </a:t>
            </a:r>
            <a:r>
              <a:rPr lang="pt-PT" dirty="0" err="1"/>
              <a:t>behavior</a:t>
            </a:r>
            <a:r>
              <a:rPr lang="pt-PT" dirty="0"/>
              <a:t>” (configuração do comportamento expectável);</a:t>
            </a:r>
          </a:p>
          <a:p>
            <a:pPr lvl="3"/>
            <a:r>
              <a:rPr lang="pt-PT" dirty="0"/>
              <a:t>“</a:t>
            </a:r>
            <a:r>
              <a:rPr lang="pt-PT" dirty="0" err="1"/>
              <a:t>Call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” (invocação do método a testar);</a:t>
            </a:r>
          </a:p>
          <a:p>
            <a:pPr lvl="3"/>
            <a:r>
              <a:rPr lang="pt-PT" dirty="0"/>
              <a:t>“</a:t>
            </a:r>
            <a:r>
              <a:rPr lang="pt-PT" dirty="0" err="1"/>
              <a:t>Validate</a:t>
            </a:r>
            <a:r>
              <a:rPr lang="pt-PT" dirty="0"/>
              <a:t> </a:t>
            </a:r>
            <a:r>
              <a:rPr lang="pt-PT" dirty="0" err="1"/>
              <a:t>result</a:t>
            </a:r>
            <a:r>
              <a:rPr lang="pt-PT" dirty="0"/>
              <a:t>” (validação do resultado da invocação).</a:t>
            </a:r>
          </a:p>
          <a:p>
            <a:pPr lvl="2"/>
            <a:r>
              <a:rPr lang="pt-PT" dirty="0"/>
              <a:t>Ex: Junit</a:t>
            </a:r>
          </a:p>
          <a:p>
            <a:pPr lvl="1"/>
            <a:r>
              <a:rPr lang="pt-PT" dirty="0"/>
              <a:t>Testes de Integração</a:t>
            </a:r>
          </a:p>
          <a:p>
            <a:pPr lvl="2"/>
            <a:r>
              <a:rPr lang="pt-PT" dirty="0"/>
              <a:t>Verificam a integração entre diferentes componentes do sistema</a:t>
            </a:r>
          </a:p>
          <a:p>
            <a:pPr lvl="1"/>
            <a:r>
              <a:rPr lang="pt-PT" dirty="0"/>
              <a:t>Testes de Sistema</a:t>
            </a:r>
          </a:p>
          <a:p>
            <a:pPr lvl="2"/>
            <a:r>
              <a:rPr lang="pt-PT" dirty="0"/>
              <a:t>Avaliam o comportamento do sistema como um todo</a:t>
            </a:r>
          </a:p>
          <a:p>
            <a:pPr lvl="2"/>
            <a:r>
              <a:rPr lang="pt-PT" dirty="0"/>
              <a:t>Nesta fase, correm os testes não-funcionais</a:t>
            </a:r>
          </a:p>
          <a:p>
            <a:pPr lvl="1"/>
            <a:r>
              <a:rPr lang="pt-PT" dirty="0"/>
              <a:t>Testes de Aceitação</a:t>
            </a:r>
          </a:p>
          <a:p>
            <a:pPr lvl="2"/>
            <a:r>
              <a:rPr lang="pt-PT" dirty="0"/>
              <a:t>Confirmam que o sistema obedece aos critérios de aceitação dos clientes finais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77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066A-7252-DFBC-86DB-5B217B2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06E5-BC91-F49A-867D-B350225F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Test Driven Development (TDD)</a:t>
            </a:r>
          </a:p>
          <a:p>
            <a:pPr lvl="1"/>
            <a:r>
              <a:rPr lang="pt-PT" dirty="0"/>
              <a:t>Desenvolve-se o software em pequenas peças de cada vez, na qual cada peça passa por 3 fases:</a:t>
            </a:r>
          </a:p>
          <a:p>
            <a:pPr lvl="2"/>
            <a:r>
              <a:rPr lang="pt-PT" b="1" dirty="0"/>
              <a:t>RED</a:t>
            </a:r>
            <a:r>
              <a:rPr lang="pt-PT" dirty="0"/>
              <a:t>: escreve-se o teste para o que se vai implementar. Correr o teste nesta fase, faz o teste falhe (Red), porque ainda não há implementação</a:t>
            </a:r>
          </a:p>
          <a:p>
            <a:pPr lvl="2"/>
            <a:r>
              <a:rPr lang="pt-PT" b="1" dirty="0"/>
              <a:t>GREEN</a:t>
            </a:r>
            <a:r>
              <a:rPr lang="pt-PT" dirty="0"/>
              <a:t>: implementa-se o código com o objectivo de que o teste passe. Ao correr o teste, não são reportados erros (green)</a:t>
            </a:r>
          </a:p>
          <a:p>
            <a:pPr lvl="2"/>
            <a:r>
              <a:rPr lang="pt-PT" b="1" dirty="0"/>
              <a:t>REFACTOR</a:t>
            </a:r>
            <a:r>
              <a:rPr lang="pt-PT" dirty="0"/>
              <a:t>: refactoriza-se o código que se implementou, para que fique bem estruturado</a:t>
            </a:r>
          </a:p>
          <a:p>
            <a:pPr lvl="1"/>
            <a:r>
              <a:rPr lang="pt-PT" dirty="0"/>
              <a:t>Desta forma, </a:t>
            </a:r>
            <a:r>
              <a:rPr lang="pt-PT" u="sng" dirty="0"/>
              <a:t>há sempre testes disponíveis para tudo o que seja código novo, diminuindo a possibilidade de haver erros</a:t>
            </a:r>
            <a:r>
              <a:rPr lang="pt-PT" dirty="0"/>
              <a:t> (tem-se uma </a:t>
            </a:r>
            <a:r>
              <a:rPr lang="pt-PT" b="1" dirty="0"/>
              <a:t>boa</a:t>
            </a:r>
            <a:r>
              <a:rPr lang="pt-PT" dirty="0"/>
              <a:t> </a:t>
            </a:r>
            <a:r>
              <a:rPr lang="pt-PT" b="1" dirty="0"/>
              <a:t>cobertura de testes</a:t>
            </a:r>
            <a:r>
              <a:rPr lang="pt-PT" dirty="0"/>
              <a:t>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6D0B6-89DF-6BC9-6034-9090FE18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51" y="112541"/>
            <a:ext cx="2973544" cy="20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873bbcd-f873-4a79-99f4-1a9b7ddb0bba?pitch-bytes=10366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407" y="633984"/>
            <a:ext cx="11133188" cy="5590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f61562a8-23db-48a4-b9ee-a7f76a90e566?pitch-bytes=95412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6812" y="631420"/>
            <a:ext cx="5294627" cy="5391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881" y="636651"/>
            <a:ext cx="10923032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80"/>
              </a:lnSpc>
            </a:pPr>
            <a:r>
              <a:rPr lang="en-US" sz="32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Objetivo da Disciplina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34881" y="1523811"/>
            <a:ext cx="10857072" cy="168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Desenvolvimento de uma aplicação Web ("</a:t>
            </a:r>
            <a:r>
              <a:rPr lang="pt-PT" sz="1467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full-stack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“) </a:t>
            </a:r>
          </a:p>
          <a:p>
            <a:pPr marL="711194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utilizando os conceitos adquiridos nos semestres anteriores.</a:t>
            </a:r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00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Projeto terá 4 fases de desenvolvimento, com 4 entregas (ver calendário na </a:t>
            </a:r>
            <a:r>
              <a:rPr lang="pt-PT" sz="1400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Wiki</a:t>
            </a:r>
            <a:r>
              <a:rPr lang="pt-PT" sz="1400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)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Existirá uma fase 0 (de preparação do ambiente de trabalho).</a:t>
            </a:r>
            <a:endParaRPr lang="pt-PT" sz="1400" noProof="0" dirty="0"/>
          </a:p>
          <a:p>
            <a:pPr marL="507987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Nesta fase deverá ficar tudo preparado em termos de ambiente de desenvolvimento para a fase 1.</a:t>
            </a:r>
            <a:endParaRPr lang="pt-PT" sz="1400" noProof="0" dirty="0"/>
          </a:p>
          <a:p>
            <a:pPr marL="507987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u="sng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Todos os elementos do grupo 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devem ter o software instalado e estarem ligados ao repositório privado (GitHub) do seu grupo. </a:t>
            </a:r>
            <a:endParaRPr lang="pt-PT" sz="1400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8838" y="1051561"/>
            <a:ext cx="4825761" cy="47548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880"/>
              </a:lnSpc>
            </a:pPr>
            <a:endParaRPr lang="pt-PT" sz="3200" noProof="0" dirty="0"/>
          </a:p>
          <a:p>
            <a:pPr>
              <a:lnSpc>
                <a:spcPts val="2880"/>
              </a:lnSpc>
              <a:buSzPct val="100000"/>
            </a:pPr>
            <a:r>
              <a:rPr lang="pt-PT" sz="2800" b="1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Importante:</a:t>
            </a:r>
          </a:p>
          <a:p>
            <a:pPr>
              <a:lnSpc>
                <a:spcPts val="2880"/>
              </a:lnSpc>
              <a:buSzPct val="100000"/>
            </a:pPr>
            <a:endParaRPr lang="pt-PT" sz="4400" noProof="0" dirty="0">
              <a:solidFill>
                <a:srgbClr val="262A2D"/>
              </a:solidFill>
              <a:latin typeface="Manrope"/>
              <a:ea typeface="Manrope" pitchFamily="34" charset="-122"/>
              <a:cs typeface="Manrope" pitchFamily="34" charset="-120"/>
            </a:endParaRPr>
          </a:p>
          <a:p>
            <a:pPr marL="253994" indent="-253994">
              <a:lnSpc>
                <a:spcPts val="2880"/>
              </a:lnSpc>
              <a:buSzPct val="100000"/>
              <a:buFontTx/>
              <a:buChar char="•"/>
            </a:pPr>
            <a:r>
              <a:rPr lang="pt-PT" sz="2000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Grupos de 3 Alunos </a:t>
            </a:r>
          </a:p>
          <a:p>
            <a:pPr>
              <a:lnSpc>
                <a:spcPts val="2880"/>
              </a:lnSpc>
              <a:buSzPct val="100000"/>
            </a:pPr>
            <a:endParaRPr lang="pt-PT" sz="2000" noProof="0" dirty="0"/>
          </a:p>
          <a:p>
            <a:pPr marL="253994" indent="-253994">
              <a:lnSpc>
                <a:spcPts val="2880"/>
              </a:lnSpc>
              <a:buSzPct val="100000"/>
              <a:buFontTx/>
              <a:buChar char="•"/>
            </a:pPr>
            <a:r>
              <a:rPr lang="pt-PT" sz="2000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Alunos que não tenham AED devem criar grupos entre si</a:t>
            </a:r>
            <a:endParaRPr lang="pt-PT" sz="2000" noProof="0" dirty="0">
              <a:latin typeface="Manrope"/>
            </a:endParaRPr>
          </a:p>
          <a:p>
            <a:pPr marL="253994" indent="-253994">
              <a:lnSpc>
                <a:spcPts val="2880"/>
              </a:lnSpc>
              <a:buSzPct val="100000"/>
              <a:buChar char="•"/>
            </a:pPr>
            <a:endParaRPr lang="pt-PT" sz="3200" noProof="0" dirty="0">
              <a:solidFill>
                <a:srgbClr val="262A2D"/>
              </a:solidFill>
              <a:latin typeface="Manrope"/>
              <a:ea typeface="Manrope" pitchFamily="34" charset="-122"/>
              <a:cs typeface="Manrope" pitchFamily="34" charset="-120"/>
            </a:endParaRPr>
          </a:p>
          <a:p>
            <a:pPr marL="253994" indent="-253994">
              <a:lnSpc>
                <a:spcPts val="2880"/>
              </a:lnSpc>
              <a:buSzPct val="100000"/>
              <a:buChar char="•"/>
            </a:pPr>
            <a:r>
              <a:rPr lang="pt-PT" sz="2000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Fazer o registo no GitHub caso não tenham e utilizar o "</a:t>
            </a:r>
            <a:r>
              <a:rPr lang="pt-PT" sz="2000" noProof="0" dirty="0" err="1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username</a:t>
            </a:r>
            <a:r>
              <a:rPr lang="pt-PT" sz="2000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"/identificador </a:t>
            </a:r>
            <a:r>
              <a:rPr lang="pt-PT" sz="2000" noProof="0" dirty="0" err="1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github</a:t>
            </a:r>
            <a:r>
              <a:rPr lang="pt-PT" sz="2000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 de cada elemento do grupo, separados por vírgulas. </a:t>
            </a:r>
            <a:endParaRPr lang="pt-PT" sz="2000" noProof="0" dirty="0">
              <a:latin typeface="Manrope"/>
            </a:endParaRPr>
          </a:p>
          <a:p>
            <a:pPr>
              <a:lnSpc>
                <a:spcPts val="2880"/>
              </a:lnSpc>
            </a:pPr>
            <a:endParaRPr lang="pt-PT" sz="3200" noProof="0" dirty="0">
              <a:latin typeface="Manrope"/>
            </a:endParaRPr>
          </a:p>
          <a:p>
            <a:pPr>
              <a:lnSpc>
                <a:spcPts val="2880"/>
              </a:lnSpc>
            </a:pPr>
            <a:r>
              <a:rPr lang="pt-PT" sz="1867" noProof="0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*Haverá um script que irá criar os repositórios privados dos grupos com base nesta informação</a:t>
            </a:r>
            <a:r>
              <a:rPr lang="en-US" sz="1867" dirty="0">
                <a:solidFill>
                  <a:srgbClr val="262A2D"/>
                </a:solidFill>
                <a:latin typeface="Manrope"/>
                <a:ea typeface="Manrope" pitchFamily="34" charset="-122"/>
                <a:cs typeface="Manrope" pitchFamily="34" charset="-120"/>
              </a:rPr>
              <a:t>.</a:t>
            </a:r>
            <a:endParaRPr lang="en-US" sz="3200" dirty="0">
              <a:latin typeface="Manrope"/>
            </a:endParaRPr>
          </a:p>
          <a:p>
            <a:pPr>
              <a:lnSpc>
                <a:spcPts val="2880"/>
              </a:lnSpc>
            </a:pPr>
            <a:endParaRPr lang="en-US" sz="3200" dirty="0"/>
          </a:p>
          <a:p>
            <a:pPr>
              <a:lnSpc>
                <a:spcPts val="2880"/>
              </a:lnSpc>
            </a:pPr>
            <a:endParaRPr lang="en-US" sz="3200" dirty="0"/>
          </a:p>
        </p:txBody>
      </p:sp>
      <p:pic>
        <p:nvPicPr>
          <p:cNvPr id="4" name="Image 0" descr="https://pitch-assets-ccb95893-de3f-4266-973c-20049231b248.s3.eu-west-1.amazonaws.com/e18be9ad-e463-4b05-87e4-e766ff633f73?pitch-bytes=25054&amp;pitch-content-type=image%2Fpng"/>
          <p:cNvPicPr>
            <a:picLocks noChangeAspect="1"/>
          </p:cNvPicPr>
          <p:nvPr/>
        </p:nvPicPr>
        <p:blipFill>
          <a:blip r:embed="rId3"/>
          <a:srcRect r="23235"/>
          <a:stretch/>
        </p:blipFill>
        <p:spPr>
          <a:xfrm>
            <a:off x="305843" y="447701"/>
            <a:ext cx="5462120" cy="6146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881" y="636651"/>
            <a:ext cx="10923032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80"/>
              </a:lnSpc>
            </a:pPr>
            <a:r>
              <a:rPr lang="pt-PT" sz="3200" noProof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Ambiente de Trabalho (tecnologia)</a:t>
            </a:r>
            <a:endParaRPr lang="pt-PT" sz="3200" noProof="0"/>
          </a:p>
        </p:txBody>
      </p:sp>
      <p:sp>
        <p:nvSpPr>
          <p:cNvPr id="4" name="Text 1"/>
          <p:cNvSpPr/>
          <p:nvPr/>
        </p:nvSpPr>
        <p:spPr>
          <a:xfrm>
            <a:off x="634881" y="1523811"/>
            <a:ext cx="10857072" cy="275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Intellij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IDEA 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Community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Edition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(IDE) - </a:t>
            </a:r>
            <a:r>
              <a:rPr lang="pt-PT" b="1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Importante: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Instalar ou fazer 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update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para a última versão.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Instalar JDK 21 ou superior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Git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e GitHub (desenvolvimento colaborativo e controlo de versões)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Gradle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(definição e automatização dos processos de desenvolvimento)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Kotlin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Backend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) e 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Javascript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Frontend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)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JUNIT5 (testes)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JDBC (para acesso à base de dados através de </a:t>
            </a: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Kotlin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)</a:t>
            </a:r>
            <a:endParaRPr lang="pt-PT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PostgreSQL</a:t>
            </a:r>
            <a:r>
              <a:rPr lang="pt-PT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(motor de base de dados relacional)</a:t>
            </a:r>
            <a:endParaRPr lang="pt-PT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881" y="636651"/>
            <a:ext cx="10923032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80"/>
              </a:lnSpc>
            </a:pPr>
            <a:r>
              <a:rPr lang="pt-PT" sz="3200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Processo de Avaliação</a:t>
            </a:r>
            <a:endParaRPr lang="pt-PT" sz="3200" noProof="0" dirty="0"/>
          </a:p>
        </p:txBody>
      </p:sp>
      <p:sp>
        <p:nvSpPr>
          <p:cNvPr id="4" name="Text 1"/>
          <p:cNvSpPr/>
          <p:nvPr/>
        </p:nvSpPr>
        <p:spPr>
          <a:xfrm>
            <a:off x="634881" y="1523811"/>
            <a:ext cx="10857072" cy="444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 avaliação terá como foco a </a:t>
            </a:r>
            <a:r>
              <a:rPr lang="pt-PT" sz="1467" b="1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qualidade do código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apresentado na versão final.</a:t>
            </a:r>
            <a:endParaRPr lang="pt-PT" sz="1400" noProof="0" dirty="0"/>
          </a:p>
          <a:p>
            <a:pPr marL="507987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Reutilização de código | não repetição de código;</a:t>
            </a:r>
            <a:endParaRPr lang="pt-PT" sz="1400" noProof="0" dirty="0"/>
          </a:p>
          <a:p>
            <a:pPr marL="507987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Foco nos testes (muito importante).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Existirá uma avaliação intermédia, que é feita através de uma ficha de avaliação.</a:t>
            </a:r>
            <a:endParaRPr lang="pt-PT" sz="1400" noProof="0" dirty="0"/>
          </a:p>
          <a:p>
            <a:pPr marL="507987" lvl="1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Quem reprovar na ficha terá de ir a uma discussão individual. O resultado da discussão individual poderá implicar o aluno não continuar na disciplina (no ano passado aconteceu com 10% dos alunos). Tenham isso em consideração e sejam parte ativa no desenvolvimento do projeto, pois é a melhor forma de continuarem motivados.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Nas Demonstrações (10/15min), o grupo apresenta à turma a sua versão do projeto, a "funcionar", segundo um guião que é comum a todos os grupos da turma. O guião será publicado no dia anterior às demonstrações. 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No decorrer do semestre, mediante o estado de cada projeto, poderão ser lançados desafios diferentes por grupo, no sentido de valorizar os grupos que estão mais avançados e terem uma nota mais elevada no final (por mérito);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Haverá uma discussão final e o projeto será avaliado apenas na sua versão final (é expectável haver "</a:t>
            </a:r>
            <a:r>
              <a:rPr lang="pt-PT" sz="1467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refactoring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" de código ao longo das fases). </a:t>
            </a:r>
            <a:endParaRPr lang="pt-PT" sz="1400" noProof="0" dirty="0"/>
          </a:p>
          <a:p>
            <a:pPr marL="253994" indent="-253994">
              <a:lnSpc>
                <a:spcPts val="2100"/>
              </a:lnSpc>
              <a:spcAft>
                <a:spcPts val="700"/>
              </a:spcAft>
              <a:buSzPct val="100000"/>
              <a:buChar char="•"/>
            </a:pP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 projeto culmina com o "</a:t>
            </a:r>
            <a:r>
              <a:rPr lang="en-US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deploy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" do projeto para a “</a:t>
            </a:r>
            <a:r>
              <a:rPr lang="pt-PT" sz="1467" noProof="0" dirty="0" err="1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Cloud</a:t>
            </a:r>
            <a:r>
              <a:rPr lang="pt-PT" sz="1467" noProof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”</a:t>
            </a:r>
            <a:endParaRPr lang="pt-PT" sz="1400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2363</Words>
  <Application>Microsoft Office PowerPoint</Application>
  <PresentationFormat>Ecrã Panorâmico</PresentationFormat>
  <Paragraphs>348</Paragraphs>
  <Slides>34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Courier New</vt:lpstr>
      <vt:lpstr>Manrope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 / GitHub</vt:lpstr>
      <vt:lpstr>O que são Sistemas de Controlo de Versões?</vt:lpstr>
      <vt:lpstr>Os Primórdios: Sistemas de Controlo de Versões Locais (1/2)</vt:lpstr>
      <vt:lpstr>Os Primórdios: Sistemas de Controlo de Versões Locais (2/2)</vt:lpstr>
      <vt:lpstr>Sistemas de Controlo de Versões Centralizados</vt:lpstr>
      <vt:lpstr>Sistemas de Controlo de Versões Distribuídos</vt:lpstr>
      <vt:lpstr>Git</vt:lpstr>
      <vt:lpstr>Git – Vantagens (1/2)</vt:lpstr>
      <vt:lpstr>Git - Vantagens (2/2)</vt:lpstr>
      <vt:lpstr>Git – Os 3 Estados</vt:lpstr>
      <vt:lpstr>Hands On!</vt:lpstr>
      <vt:lpstr>Git - Bibliografia</vt:lpstr>
      <vt:lpstr>Exemplo 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Gradle</vt:lpstr>
      <vt:lpstr>Build Tools</vt:lpstr>
      <vt:lpstr>Testes</vt:lpstr>
      <vt:lpstr>Testes</vt:lpstr>
      <vt:lpstr>Testes Funcionais</vt:lpstr>
      <vt:lpstr>Metodologias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Rebelo</dc:creator>
  <cp:lastModifiedBy>Rodolfo Morgado</cp:lastModifiedBy>
  <cp:revision>9</cp:revision>
  <dcterms:created xsi:type="dcterms:W3CDTF">2025-02-27T22:09:16Z</dcterms:created>
  <dcterms:modified xsi:type="dcterms:W3CDTF">2025-03-03T08:58:25Z</dcterms:modified>
</cp:coreProperties>
</file>