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31"/>
  </p:notesMasterIdLst>
  <p:sldIdLst>
    <p:sldId id="256" r:id="rId2"/>
    <p:sldId id="257" r:id="rId3"/>
    <p:sldId id="288" r:id="rId4"/>
    <p:sldId id="274" r:id="rId5"/>
    <p:sldId id="267" r:id="rId6"/>
    <p:sldId id="272" r:id="rId7"/>
    <p:sldId id="258" r:id="rId8"/>
    <p:sldId id="271" r:id="rId9"/>
    <p:sldId id="276" r:id="rId10"/>
    <p:sldId id="269" r:id="rId11"/>
    <p:sldId id="278" r:id="rId12"/>
    <p:sldId id="279" r:id="rId13"/>
    <p:sldId id="284" r:id="rId14"/>
    <p:sldId id="305" r:id="rId15"/>
    <p:sldId id="289" r:id="rId16"/>
    <p:sldId id="291" r:id="rId17"/>
    <p:sldId id="292" r:id="rId18"/>
    <p:sldId id="296" r:id="rId19"/>
    <p:sldId id="294" r:id="rId20"/>
    <p:sldId id="295" r:id="rId21"/>
    <p:sldId id="297" r:id="rId22"/>
    <p:sldId id="298" r:id="rId23"/>
    <p:sldId id="302" r:id="rId24"/>
    <p:sldId id="299" r:id="rId25"/>
    <p:sldId id="293" r:id="rId26"/>
    <p:sldId id="301" r:id="rId27"/>
    <p:sldId id="303" r:id="rId28"/>
    <p:sldId id="300" r:id="rId29"/>
    <p:sldId id="304" r:id="rId3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E0B1E-02B5-614A-F72E-6EF77E04D5FA}" v="1933" dt="2025-04-05T01:07:36.120"/>
    <p1510:client id="{56653B57-C80A-3369-31F6-34F29E31020A}" v="317" dt="2025-04-04T20:42:10.010"/>
    <p1510:client id="{75D1F811-94F7-277F-0331-23C12B50754D}" v="277" dt="2025-04-05T07:42:47.391"/>
    <p1510:client id="{8FF8E665-2EEA-12EB-ECE7-97F1B5210E96}" v="1751" dt="2025-04-04T08:40:04.759"/>
    <p1510:client id="{BC3EB3D0-8942-A538-AF07-6F295855B243}" v="1272" dt="2025-04-04T07:08:27.066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A6D31-034A-403C-89D4-9BC92B6FA4CF}" type="datetimeFigureOut">
              <a:rPr lang="pt-PT" smtClean="0"/>
              <a:t>05/04/2025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8C029-2918-40A7-9115-2D3AB254D79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70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Quando um </a:t>
            </a:r>
            <a:r>
              <a:rPr lang="en-US" err="1"/>
              <a:t>utilizador</a:t>
            </a:r>
            <a:r>
              <a:rPr lang="en-US"/>
              <a:t> de </a:t>
            </a:r>
            <a:r>
              <a:rPr lang="en-US" err="1"/>
              <a:t>uma</a:t>
            </a:r>
            <a:r>
              <a:rPr lang="en-US"/>
              <a:t> Web Api </a:t>
            </a:r>
            <a:r>
              <a:rPr lang="en-US" err="1"/>
              <a:t>utiliza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métodos</a:t>
            </a:r>
            <a:r>
              <a:rPr lang="en-US"/>
              <a:t> HTTP </a:t>
            </a:r>
            <a:r>
              <a:rPr lang="en-US" err="1"/>
              <a:t>espera</a:t>
            </a:r>
            <a:r>
              <a:rPr lang="en-US"/>
              <a:t> que o </a:t>
            </a:r>
            <a:r>
              <a:rPr lang="en-US" err="1"/>
              <a:t>comportamento</a:t>
            </a:r>
            <a:r>
              <a:rPr lang="en-US"/>
              <a:t> da </a:t>
            </a:r>
            <a:r>
              <a:rPr lang="en-US" err="1"/>
              <a:t>mesma</a:t>
            </a:r>
            <a:r>
              <a:rPr lang="en-US"/>
              <a:t> </a:t>
            </a:r>
            <a:r>
              <a:rPr lang="en-US" err="1"/>
              <a:t>siga</a:t>
            </a:r>
            <a:r>
              <a:rPr lang="en-US"/>
              <a:t> as </a:t>
            </a:r>
            <a:r>
              <a:rPr lang="en-US" err="1"/>
              <a:t>especificações</a:t>
            </a:r>
            <a:r>
              <a:rPr lang="en-US"/>
              <a:t> do </a:t>
            </a:r>
            <a:r>
              <a:rPr lang="en-US" err="1"/>
              <a:t>protocolo</a:t>
            </a:r>
            <a:r>
              <a:rPr lang="en-US"/>
              <a:t> (e.g., num update)</a:t>
            </a:r>
          </a:p>
          <a:p>
            <a:endParaRPr lang="en-US"/>
          </a:p>
          <a:p>
            <a:r>
              <a:rPr lang="en-US"/>
              <a:t>PUT:  E.g., </a:t>
            </a:r>
            <a:r>
              <a:rPr lang="en-US" err="1"/>
              <a:t>numa</a:t>
            </a:r>
            <a:r>
              <a:rPr lang="en-US"/>
              <a:t> </a:t>
            </a:r>
            <a:r>
              <a:rPr lang="en-US" err="1"/>
              <a:t>situação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que se </a:t>
            </a:r>
            <a:r>
              <a:rPr lang="en-US" err="1"/>
              <a:t>faz</a:t>
            </a:r>
            <a:r>
              <a:rPr lang="en-US"/>
              <a:t> um </a:t>
            </a:r>
            <a:r>
              <a:rPr lang="en-US" err="1"/>
              <a:t>pedido</a:t>
            </a:r>
            <a:r>
              <a:rPr lang="en-US"/>
              <a:t> e </a:t>
            </a:r>
            <a:r>
              <a:rPr lang="en-US" err="1"/>
              <a:t>perdemos</a:t>
            </a:r>
            <a:r>
              <a:rPr lang="en-US"/>
              <a:t> a </a:t>
            </a:r>
            <a:r>
              <a:rPr lang="en-US" err="1"/>
              <a:t>ligação</a:t>
            </a:r>
            <a:r>
              <a:rPr lang="en-US"/>
              <a:t> antes da </a:t>
            </a:r>
            <a:r>
              <a:rPr lang="en-US" err="1"/>
              <a:t>resposta</a:t>
            </a:r>
            <a:r>
              <a:rPr lang="en-US"/>
              <a:t>. Como o PUT é </a:t>
            </a:r>
            <a:r>
              <a:rPr lang="en-US" err="1"/>
              <a:t>idempotente</a:t>
            </a:r>
            <a:r>
              <a:rPr lang="en-US"/>
              <a:t>, </a:t>
            </a:r>
            <a:r>
              <a:rPr lang="en-US" err="1"/>
              <a:t>podemos</a:t>
            </a:r>
            <a:r>
              <a:rPr lang="en-US"/>
              <a:t> </a:t>
            </a:r>
            <a:r>
              <a:rPr lang="en-US" err="1"/>
              <a:t>fazer</a:t>
            </a:r>
            <a:r>
              <a:rPr lang="en-US"/>
              <a:t> novo </a:t>
            </a:r>
            <a:r>
              <a:rPr lang="en-US" err="1"/>
              <a:t>pedido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preocuparmos</a:t>
            </a:r>
            <a:r>
              <a:rPr lang="en-US"/>
              <a:t> com o </a:t>
            </a:r>
            <a:r>
              <a:rPr lang="en-US" err="1"/>
              <a:t>estado</a:t>
            </a:r>
            <a:r>
              <a:rPr lang="en-US"/>
              <a:t> do </a:t>
            </a:r>
            <a:r>
              <a:rPr lang="en-US" err="1"/>
              <a:t>recurso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DELETE: Podemos </a:t>
            </a:r>
            <a:r>
              <a:rPr lang="en-US" err="1"/>
              <a:t>fazer</a:t>
            </a:r>
            <a:r>
              <a:rPr lang="en-US"/>
              <a:t> o </a:t>
            </a:r>
            <a:r>
              <a:rPr lang="en-US" err="1"/>
              <a:t>pedido</a:t>
            </a:r>
            <a:r>
              <a:rPr lang="en-US"/>
              <a:t> duas </a:t>
            </a:r>
            <a:r>
              <a:rPr lang="en-US" err="1"/>
              <a:t>vezes</a:t>
            </a:r>
            <a:r>
              <a:rPr lang="en-US"/>
              <a:t> </a:t>
            </a:r>
            <a:r>
              <a:rPr lang="en-US" err="1"/>
              <a:t>seguidas</a:t>
            </a:r>
            <a:r>
              <a:rPr lang="en-US"/>
              <a:t> que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alteramos</a:t>
            </a:r>
            <a:r>
              <a:rPr lang="en-US"/>
              <a:t> o </a:t>
            </a:r>
            <a:r>
              <a:rPr lang="en-US" err="1"/>
              <a:t>estado</a:t>
            </a:r>
            <a:r>
              <a:rPr lang="en-US"/>
              <a:t> do </a:t>
            </a:r>
            <a:r>
              <a:rPr lang="en-US" err="1"/>
              <a:t>recurso</a:t>
            </a:r>
            <a:r>
              <a:rPr lang="en-US"/>
              <a:t>. Se </a:t>
            </a:r>
            <a:r>
              <a:rPr lang="en-US" err="1"/>
              <a:t>existir</a:t>
            </a:r>
            <a:r>
              <a:rPr lang="en-US"/>
              <a:t> </a:t>
            </a:r>
            <a:r>
              <a:rPr lang="en-US" err="1"/>
              <a:t>apaga</a:t>
            </a:r>
            <a:r>
              <a:rPr lang="en-US"/>
              <a:t>, se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existir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há</a:t>
            </a:r>
            <a:r>
              <a:rPr lang="en-US"/>
              <a:t> </a:t>
            </a:r>
            <a:r>
              <a:rPr lang="en-US" err="1"/>
              <a:t>problema</a:t>
            </a:r>
            <a:r>
              <a:rPr lang="en-US"/>
              <a:t>, pois </a:t>
            </a:r>
            <a:r>
              <a:rPr lang="en-US" err="1"/>
              <a:t>podemos</a:t>
            </a:r>
            <a:r>
              <a:rPr lang="en-US"/>
              <a:t> </a:t>
            </a:r>
            <a:r>
              <a:rPr lang="en-US" err="1"/>
              <a:t>devolver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mensagem</a:t>
            </a:r>
            <a:r>
              <a:rPr lang="en-US"/>
              <a:t> a </a:t>
            </a:r>
            <a:r>
              <a:rPr lang="en-US" err="1"/>
              <a:t>dizer</a:t>
            </a:r>
            <a:r>
              <a:rPr lang="en-US"/>
              <a:t> que o </a:t>
            </a:r>
            <a:r>
              <a:rPr lang="en-US" err="1"/>
              <a:t>recurso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existe</a:t>
            </a:r>
            <a:r>
              <a:rPr lang="en-US"/>
              <a:t>, mas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realidade</a:t>
            </a:r>
            <a:r>
              <a:rPr lang="en-US"/>
              <a:t> o </a:t>
            </a:r>
            <a:r>
              <a:rPr lang="en-US" err="1"/>
              <a:t>estado</a:t>
            </a:r>
            <a:r>
              <a:rPr lang="en-US"/>
              <a:t> do </a:t>
            </a:r>
            <a:r>
              <a:rPr lang="en-US" err="1"/>
              <a:t>recurso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alterou</a:t>
            </a:r>
            <a:r>
              <a:rPr lang="en-US"/>
              <a:t>. </a:t>
            </a:r>
            <a:r>
              <a:rPr lang="en-US" err="1"/>
              <a:t>Contudo</a:t>
            </a:r>
            <a:r>
              <a:rPr lang="en-US"/>
              <a:t>,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dar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mensagem</a:t>
            </a:r>
            <a:r>
              <a:rPr lang="en-US"/>
              <a:t> de </a:t>
            </a:r>
            <a:r>
              <a:rPr lang="en-US" err="1"/>
              <a:t>erro</a:t>
            </a:r>
            <a:r>
              <a:rPr lang="en-US"/>
              <a:t> </a:t>
            </a:r>
            <a:r>
              <a:rPr lang="en-US" err="1"/>
              <a:t>diferente</a:t>
            </a:r>
            <a:r>
              <a:rPr lang="en-US"/>
              <a:t> </a:t>
            </a:r>
            <a:r>
              <a:rPr lang="en-US" err="1"/>
              <a:t>caso</a:t>
            </a:r>
            <a:r>
              <a:rPr lang="en-US"/>
              <a:t> </a:t>
            </a:r>
            <a:r>
              <a:rPr lang="en-US" err="1"/>
              <a:t>tentem</a:t>
            </a:r>
            <a:r>
              <a:rPr lang="en-US"/>
              <a:t> </a:t>
            </a:r>
            <a:r>
              <a:rPr lang="en-US" err="1"/>
              <a:t>apagar</a:t>
            </a:r>
            <a:r>
              <a:rPr lang="en-US"/>
              <a:t> e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recurso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exista</a:t>
            </a:r>
            <a:r>
              <a:rPr lang="en-US"/>
              <a:t> no </a:t>
            </a:r>
            <a:r>
              <a:rPr lang="en-US" err="1"/>
              <a:t>servidor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8C029-2918-40A7-9115-2D3AB254D79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96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8C029-2918-40A7-9115-2D3AB254D79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70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Setas representam </a:t>
            </a:r>
            <a:r>
              <a:rPr lang="pt-PT" err="1"/>
              <a:t>hyperlinks</a:t>
            </a:r>
            <a:endParaRPr lang="pt-PT"/>
          </a:p>
          <a:p>
            <a:r>
              <a:rPr lang="pt-PT"/>
              <a:t>No grafo não está a ligação de todas as páginas para HOME</a:t>
            </a:r>
          </a:p>
          <a:p>
            <a:r>
              <a:rPr lang="pt-PT" err="1"/>
              <a:t>Previous</a:t>
            </a:r>
            <a:r>
              <a:rPr lang="pt-PT"/>
              <a:t> e </a:t>
            </a:r>
            <a:r>
              <a:rPr lang="pt-PT" err="1"/>
              <a:t>next</a:t>
            </a:r>
            <a:r>
              <a:rPr lang="pt-PT"/>
              <a:t> (paginação). </a:t>
            </a:r>
            <a:r>
              <a:rPr lang="pt-PT" err="1"/>
              <a:t>Next</a:t>
            </a:r>
            <a:r>
              <a:rPr lang="pt-PT"/>
              <a:t> só deve estar visível se existir próxima página</a:t>
            </a:r>
          </a:p>
          <a:p>
            <a:r>
              <a:rPr lang="pt-PT"/>
              <a:t>Fazer testes com múltiplos das páginas (para verem o que acontece, pois há casos particulares)</a:t>
            </a:r>
          </a:p>
          <a:p>
            <a:r>
              <a:rPr lang="pt-PT"/>
              <a:t>Filipe mostrou páginas html estático que mostram a navegação</a:t>
            </a:r>
          </a:p>
          <a:p>
            <a:r>
              <a:rPr lang="pt-PT"/>
              <a:t>Filipe usou coisas básicas do </a:t>
            </a:r>
            <a:r>
              <a:rPr lang="pt-PT" err="1"/>
              <a:t>bootstrap</a:t>
            </a:r>
            <a:endParaRPr lang="pt-PT"/>
          </a:p>
          <a:p>
            <a:r>
              <a:rPr lang="pt-PT"/>
              <a:t>A seta de club </a:t>
            </a:r>
            <a:r>
              <a:rPr lang="pt-PT" err="1"/>
              <a:t>details</a:t>
            </a:r>
            <a:r>
              <a:rPr lang="pt-PT"/>
              <a:t> para </a:t>
            </a:r>
            <a:r>
              <a:rPr lang="pt-PT" err="1"/>
              <a:t>user</a:t>
            </a:r>
            <a:r>
              <a:rPr lang="pt-PT"/>
              <a:t> </a:t>
            </a:r>
            <a:r>
              <a:rPr lang="pt-PT" err="1"/>
              <a:t>details</a:t>
            </a:r>
            <a:r>
              <a:rPr lang="pt-PT"/>
              <a:t> (representa club </a:t>
            </a:r>
            <a:r>
              <a:rPr lang="pt-PT" err="1"/>
              <a:t>owner</a:t>
            </a:r>
            <a:r>
              <a:rPr lang="pt-PT"/>
              <a:t>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8C029-2918-40A7-9115-2D3AB254D79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221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Apenas os dados e não o HTML</a:t>
            </a:r>
          </a:p>
          <a:p>
            <a:r>
              <a:rPr lang="pt-PT"/>
              <a:t>Em termos de desenvolvimento teremos uma maior desacoplamento entre o </a:t>
            </a:r>
            <a:r>
              <a:rPr lang="pt-PT" err="1"/>
              <a:t>frontend</a:t>
            </a:r>
            <a:r>
              <a:rPr lang="pt-PT"/>
              <a:t> e o </a:t>
            </a:r>
            <a:r>
              <a:rPr lang="pt-PT" err="1"/>
              <a:t>backend</a:t>
            </a:r>
            <a:r>
              <a:rPr lang="pt-PT"/>
              <a:t>, uma vez que a mesma Web </a:t>
            </a:r>
            <a:r>
              <a:rPr lang="pt-PT" err="1"/>
              <a:t>Api</a:t>
            </a:r>
            <a:r>
              <a:rPr lang="pt-PT"/>
              <a:t> poderá ser utilizada por várias aplicações, de vários tipos (web, desktop, </a:t>
            </a:r>
            <a:r>
              <a:rPr lang="pt-PT" err="1"/>
              <a:t>etc</a:t>
            </a:r>
            <a:r>
              <a:rPr lang="pt-PT"/>
              <a:t>) pois apenas retorna dados em JSON, ficando do lado do cliente a responsabilidade da camada de apresentação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8C029-2918-40A7-9115-2D3AB254D793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49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9C63E-4F23-F881-1C47-6C2DF4F74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DCC98BFC-7EF8-F6D9-A341-D90976767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571C0A8-79BF-16ED-E993-A9DE849BC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Apenas os dados e não o HTML</a:t>
            </a:r>
          </a:p>
          <a:p>
            <a:r>
              <a:rPr lang="pt-PT"/>
              <a:t>Em termos de desenvolvimento teremos uma maior desacoplamento entre o </a:t>
            </a:r>
            <a:r>
              <a:rPr lang="pt-PT" err="1"/>
              <a:t>frontend</a:t>
            </a:r>
            <a:r>
              <a:rPr lang="pt-PT"/>
              <a:t> e o </a:t>
            </a:r>
            <a:r>
              <a:rPr lang="pt-PT" err="1"/>
              <a:t>backend</a:t>
            </a:r>
            <a:r>
              <a:rPr lang="pt-PT"/>
              <a:t>, uma vez que a mesma Web </a:t>
            </a:r>
            <a:r>
              <a:rPr lang="pt-PT" err="1"/>
              <a:t>Api</a:t>
            </a:r>
            <a:r>
              <a:rPr lang="pt-PT"/>
              <a:t> poderá ser utilizada por várias aplicações, de vários tipos (web, desktop, </a:t>
            </a:r>
            <a:r>
              <a:rPr lang="pt-PT" err="1"/>
              <a:t>etc</a:t>
            </a:r>
            <a:r>
              <a:rPr lang="pt-PT"/>
              <a:t>) pois apenas retorna dados em JSON, ficando do lado do cliente a responsabilidade da camada de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940AE81-27C0-F6C2-6203-995B15CCD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8C029-2918-40A7-9115-2D3AB254D793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955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92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7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28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61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48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4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40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28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37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45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73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isel-leic-ls/2425-2-common/tree/main/static-content/spasi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isel-leic-ls/2425-2-common/tree/main/static-content/sparou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el-leic-ls/2425-2-common/wiki/Phase-2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6564" y="1249217"/>
            <a:ext cx="8298873" cy="22582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/>
              <a:t>Laboratório de Software</a:t>
            </a:r>
            <a:br>
              <a:rPr lang="pt-PT" sz="6600"/>
            </a:br>
            <a:br>
              <a:rPr lang="pt-PT" sz="6600" b="0"/>
            </a:br>
            <a:r>
              <a:rPr lang="pt-PT" sz="6600"/>
              <a:t>Fase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6564" y="4490100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pt-PT" sz="2400"/>
              <a:t>5 de ABRIL de 2025</a:t>
            </a:r>
            <a:endParaRPr lang="pt-PT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6C967F-B943-B080-1FF8-D8CD9E79A968}"/>
              </a:ext>
            </a:extLst>
          </p:cNvPr>
          <p:cNvSpPr txBox="1"/>
          <p:nvPr/>
        </p:nvSpPr>
        <p:spPr>
          <a:xfrm>
            <a:off x="4335517" y="5701861"/>
            <a:ext cx="35209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/>
              <a:t>Ana Rebelo </a:t>
            </a:r>
          </a:p>
          <a:p>
            <a:pPr algn="ctr"/>
            <a:r>
              <a:rPr lang="pt-PT"/>
              <a:t>Rodolfo Morgado</a:t>
            </a:r>
          </a:p>
          <a:p>
            <a:pPr algn="ctr"/>
            <a:r>
              <a:rPr lang="pt-PT" sz="2000" b="1"/>
              <a:t>LEIC 44D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73B4F6E-0549-EA85-4919-A328BCBC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SPA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E10131FE-2051-BB68-9FAD-FFB09255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“Single </a:t>
            </a:r>
            <a:r>
              <a:rPr lang="pt-PT" err="1"/>
              <a:t>Page</a:t>
            </a:r>
            <a:r>
              <a:rPr lang="pt-PT"/>
              <a:t> </a:t>
            </a:r>
            <a:r>
              <a:rPr lang="pt-PT" err="1"/>
              <a:t>Application</a:t>
            </a:r>
            <a:r>
              <a:rPr lang="pt-PT"/>
              <a:t>”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AB6894D-BD3B-61A9-CFFC-833A2E8A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4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03C8765-EC12-02AA-3EE9-B45AAC34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Server Side </a:t>
            </a:r>
            <a:r>
              <a:rPr lang="pt-PT" err="1"/>
              <a:t>Rendering</a:t>
            </a:r>
            <a:r>
              <a:rPr lang="pt-PT"/>
              <a:t> (HTML) - IPW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3B1688DD-9BE4-1DEE-9271-DC0D745C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DD33D18-28FC-B984-524A-AF5426128F1E}"/>
              </a:ext>
            </a:extLst>
          </p:cNvPr>
          <p:cNvSpPr/>
          <p:nvPr/>
        </p:nvSpPr>
        <p:spPr>
          <a:xfrm>
            <a:off x="4267200" y="2575034"/>
            <a:ext cx="7713944" cy="340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PT"/>
              <a:t>Server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B4D5510-A200-83D4-6E0B-068245728A53}"/>
              </a:ext>
            </a:extLst>
          </p:cNvPr>
          <p:cNvSpPr/>
          <p:nvPr/>
        </p:nvSpPr>
        <p:spPr>
          <a:xfrm>
            <a:off x="1153467" y="3485747"/>
            <a:ext cx="1401012" cy="1580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Browser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A0CEBB-124B-12CD-0217-9DB43F5496F1}"/>
              </a:ext>
            </a:extLst>
          </p:cNvPr>
          <p:cNvSpPr/>
          <p:nvPr/>
        </p:nvSpPr>
        <p:spPr>
          <a:xfrm>
            <a:off x="4698124" y="3127921"/>
            <a:ext cx="1376049" cy="2293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Router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D89C845-F2CD-F253-1E53-0795F8B5D0AD}"/>
              </a:ext>
            </a:extLst>
          </p:cNvPr>
          <p:cNvSpPr/>
          <p:nvPr/>
        </p:nvSpPr>
        <p:spPr>
          <a:xfrm>
            <a:off x="6446199" y="3127921"/>
            <a:ext cx="1739801" cy="723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Web API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6BE9EF-CA13-FF0D-A057-9653F14D3182}"/>
              </a:ext>
            </a:extLst>
          </p:cNvPr>
          <p:cNvSpPr/>
          <p:nvPr/>
        </p:nvSpPr>
        <p:spPr>
          <a:xfrm>
            <a:off x="8570257" y="3075729"/>
            <a:ext cx="1376049" cy="2293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err="1"/>
              <a:t>Services</a:t>
            </a:r>
            <a:endParaRPr lang="pt-PT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1A99B226-AD10-827A-93A0-EA031E78ECB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554479" y="4275849"/>
            <a:ext cx="171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CD9CC0-5BDD-B476-0C9E-B82CD3FC7ECF}"/>
              </a:ext>
            </a:extLst>
          </p:cNvPr>
          <p:cNvSpPr txBox="1"/>
          <p:nvPr/>
        </p:nvSpPr>
        <p:spPr>
          <a:xfrm>
            <a:off x="2949029" y="3561431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/>
              <a:t>Pedido</a:t>
            </a:r>
          </a:p>
          <a:p>
            <a:pPr algn="ctr"/>
            <a:r>
              <a:rPr lang="pt-PT"/>
              <a:t>HTTP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2129334-5B3C-E14F-2D92-F3E1684F4051}"/>
              </a:ext>
            </a:extLst>
          </p:cNvPr>
          <p:cNvSpPr/>
          <p:nvPr/>
        </p:nvSpPr>
        <p:spPr>
          <a:xfrm>
            <a:off x="6446198" y="4698458"/>
            <a:ext cx="1739801" cy="723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Web Site</a:t>
            </a:r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ED319FA6-68E7-88A1-E1FC-7EE960D97AD5}"/>
              </a:ext>
            </a:extLst>
          </p:cNvPr>
          <p:cNvCxnSpPr>
            <a:cxnSpLocks/>
          </p:cNvCxnSpPr>
          <p:nvPr/>
        </p:nvCxnSpPr>
        <p:spPr>
          <a:xfrm flipH="1">
            <a:off x="2706879" y="4698458"/>
            <a:ext cx="1297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2CB9378-B13C-9BDF-A90A-656EB06BB24D}"/>
              </a:ext>
            </a:extLst>
          </p:cNvPr>
          <p:cNvSpPr txBox="1"/>
          <p:nvPr/>
        </p:nvSpPr>
        <p:spPr>
          <a:xfrm>
            <a:off x="611491" y="6169580"/>
            <a:ext cx="551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 resposta é uma página HTML gerada pelo Web Site</a:t>
            </a:r>
          </a:p>
        </p:txBody>
      </p:sp>
      <p:sp>
        <p:nvSpPr>
          <p:cNvPr id="41" name="Seta: Para Cima 40">
            <a:extLst>
              <a:ext uri="{FF2B5EF4-FFF2-40B4-BE49-F238E27FC236}">
                <a16:creationId xmlns:a16="http://schemas.microsoft.com/office/drawing/2014/main" id="{63BE4B53-F569-9193-EA67-5E39C80F2E03}"/>
              </a:ext>
            </a:extLst>
          </p:cNvPr>
          <p:cNvSpPr/>
          <p:nvPr/>
        </p:nvSpPr>
        <p:spPr>
          <a:xfrm>
            <a:off x="3048753" y="5421492"/>
            <a:ext cx="578702" cy="552887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Seta: Para Cima 41">
            <a:extLst>
              <a:ext uri="{FF2B5EF4-FFF2-40B4-BE49-F238E27FC236}">
                <a16:creationId xmlns:a16="http://schemas.microsoft.com/office/drawing/2014/main" id="{256A62F5-8BD5-0CEA-8EFA-1AF8D3623EE8}"/>
              </a:ext>
            </a:extLst>
          </p:cNvPr>
          <p:cNvSpPr/>
          <p:nvPr/>
        </p:nvSpPr>
        <p:spPr>
          <a:xfrm rot="2572627">
            <a:off x="6236931" y="5724507"/>
            <a:ext cx="578702" cy="552887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23EC333-FEE5-93EC-0CD9-027D60B4187D}"/>
              </a:ext>
            </a:extLst>
          </p:cNvPr>
          <p:cNvSpPr txBox="1"/>
          <p:nvPr/>
        </p:nvSpPr>
        <p:spPr>
          <a:xfrm>
            <a:off x="2817238" y="4761049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/>
              <a:t>Página HTML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E072DB-87DB-B70F-2C5C-BFE687833187}"/>
              </a:ext>
            </a:extLst>
          </p:cNvPr>
          <p:cNvSpPr/>
          <p:nvPr/>
        </p:nvSpPr>
        <p:spPr>
          <a:xfrm>
            <a:off x="10334338" y="3075728"/>
            <a:ext cx="1376049" cy="2293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1735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825F9-2510-152F-A89C-E2DAA192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F98F65A-0C05-82C2-A336-666D9894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Client</a:t>
            </a:r>
            <a:r>
              <a:rPr lang="pt-PT"/>
              <a:t> Side </a:t>
            </a:r>
            <a:r>
              <a:rPr lang="pt-PT" err="1"/>
              <a:t>Rendering</a:t>
            </a:r>
            <a:r>
              <a:rPr lang="pt-PT"/>
              <a:t> (JSON) – LAB SOFT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0B4F6DA-9277-E4A6-5976-DDF30CAF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660F9C8-6C84-ECC2-A28D-A267DB593F08}"/>
              </a:ext>
            </a:extLst>
          </p:cNvPr>
          <p:cNvSpPr/>
          <p:nvPr/>
        </p:nvSpPr>
        <p:spPr>
          <a:xfrm>
            <a:off x="4267200" y="2575034"/>
            <a:ext cx="7682631" cy="340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PT"/>
              <a:t>Server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CA7FB49-FC32-C604-6BE9-DBA620413D8C}"/>
              </a:ext>
            </a:extLst>
          </p:cNvPr>
          <p:cNvSpPr/>
          <p:nvPr/>
        </p:nvSpPr>
        <p:spPr>
          <a:xfrm>
            <a:off x="1153467" y="3485747"/>
            <a:ext cx="1401012" cy="1580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Browser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2AD29C-24D3-25D0-3BFB-FE43C15CA501}"/>
              </a:ext>
            </a:extLst>
          </p:cNvPr>
          <p:cNvSpPr/>
          <p:nvPr/>
        </p:nvSpPr>
        <p:spPr>
          <a:xfrm>
            <a:off x="4698124" y="3127921"/>
            <a:ext cx="1376049" cy="2293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Router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179994-58CF-9D0C-7BBE-1EB72A9FB3BD}"/>
              </a:ext>
            </a:extLst>
          </p:cNvPr>
          <p:cNvSpPr/>
          <p:nvPr/>
        </p:nvSpPr>
        <p:spPr>
          <a:xfrm>
            <a:off x="6446199" y="3127921"/>
            <a:ext cx="1739801" cy="2293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Web API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09CB2E-A7BE-F393-0C9F-F4F80589897A}"/>
              </a:ext>
            </a:extLst>
          </p:cNvPr>
          <p:cNvSpPr/>
          <p:nvPr/>
        </p:nvSpPr>
        <p:spPr>
          <a:xfrm>
            <a:off x="8549381" y="3127921"/>
            <a:ext cx="1376049" cy="2293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err="1"/>
              <a:t>Services</a:t>
            </a:r>
            <a:endParaRPr lang="pt-PT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59715104-6B9F-F5FB-28B3-E113E715442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554479" y="4275849"/>
            <a:ext cx="171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A8DB17-CD59-808A-788D-20BA4B25DCC2}"/>
              </a:ext>
            </a:extLst>
          </p:cNvPr>
          <p:cNvSpPr txBox="1"/>
          <p:nvPr/>
        </p:nvSpPr>
        <p:spPr>
          <a:xfrm>
            <a:off x="2949029" y="3561431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/>
              <a:t>Pedido</a:t>
            </a:r>
          </a:p>
          <a:p>
            <a:pPr algn="ctr"/>
            <a:r>
              <a:rPr lang="pt-PT"/>
              <a:t>HTTP</a:t>
            </a:r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33EE1DDF-A67E-6296-4239-5BF88CC6625C}"/>
              </a:ext>
            </a:extLst>
          </p:cNvPr>
          <p:cNvCxnSpPr>
            <a:cxnSpLocks/>
          </p:cNvCxnSpPr>
          <p:nvPr/>
        </p:nvCxnSpPr>
        <p:spPr>
          <a:xfrm flipH="1">
            <a:off x="2706879" y="4698458"/>
            <a:ext cx="1297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C299FAF-01F1-25C0-4BF4-F61316522034}"/>
              </a:ext>
            </a:extLst>
          </p:cNvPr>
          <p:cNvSpPr txBox="1"/>
          <p:nvPr/>
        </p:nvSpPr>
        <p:spPr>
          <a:xfrm>
            <a:off x="611491" y="6169580"/>
            <a:ext cx="821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 resposta é JSON (e.g., um “</a:t>
            </a:r>
            <a:r>
              <a:rPr lang="pt-PT" err="1"/>
              <a:t>array</a:t>
            </a:r>
            <a:r>
              <a:rPr lang="pt-PT"/>
              <a:t>” de clubes) e o HTML é gerado pelo Browser</a:t>
            </a:r>
          </a:p>
        </p:txBody>
      </p:sp>
      <p:sp>
        <p:nvSpPr>
          <p:cNvPr id="41" name="Seta: Para Cima 40">
            <a:extLst>
              <a:ext uri="{FF2B5EF4-FFF2-40B4-BE49-F238E27FC236}">
                <a16:creationId xmlns:a16="http://schemas.microsoft.com/office/drawing/2014/main" id="{036FF22E-2018-627C-185E-7954A5FF26F3}"/>
              </a:ext>
            </a:extLst>
          </p:cNvPr>
          <p:cNvSpPr/>
          <p:nvPr/>
        </p:nvSpPr>
        <p:spPr>
          <a:xfrm>
            <a:off x="3048753" y="5421492"/>
            <a:ext cx="578702" cy="552887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F14EBA-04CF-A276-4900-C5994F5910CB}"/>
              </a:ext>
            </a:extLst>
          </p:cNvPr>
          <p:cNvSpPr txBox="1"/>
          <p:nvPr/>
        </p:nvSpPr>
        <p:spPr>
          <a:xfrm>
            <a:off x="1536418" y="5113714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/>
              <a:t>HTML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591BBF-0FFD-2922-D864-AA7DEE0C40CA}"/>
              </a:ext>
            </a:extLst>
          </p:cNvPr>
          <p:cNvSpPr txBox="1"/>
          <p:nvPr/>
        </p:nvSpPr>
        <p:spPr>
          <a:xfrm>
            <a:off x="3024556" y="4758174"/>
            <a:ext cx="627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/>
              <a:t>JSON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26FBDC-81B6-965A-9C73-5091FAB0BC84}"/>
              </a:ext>
            </a:extLst>
          </p:cNvPr>
          <p:cNvSpPr/>
          <p:nvPr/>
        </p:nvSpPr>
        <p:spPr>
          <a:xfrm>
            <a:off x="10303023" y="3127920"/>
            <a:ext cx="1376049" cy="2293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5466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DECB4-7175-9412-8271-0FEDB190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Single </a:t>
            </a:r>
            <a:r>
              <a:rPr lang="pt-PT" err="1"/>
              <a:t>Page</a:t>
            </a:r>
            <a:r>
              <a:rPr lang="pt-PT"/>
              <a:t> </a:t>
            </a:r>
            <a:r>
              <a:rPr lang="pt-PT" err="1"/>
              <a:t>Application</a:t>
            </a:r>
            <a:r>
              <a:rPr lang="pt-PT"/>
              <a:t> (SPA)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6A6629-6028-C74C-92A4-D6F667F6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51946"/>
            <a:ext cx="10890928" cy="44885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Uma SPA (</a:t>
            </a:r>
            <a:r>
              <a:rPr lang="en-US" err="1">
                <a:ea typeface="+mn-lt"/>
                <a:cs typeface="+mn-lt"/>
              </a:rPr>
              <a:t>Aplicação</a:t>
            </a:r>
            <a:r>
              <a:rPr lang="en-US" dirty="0">
                <a:ea typeface="+mn-lt"/>
                <a:cs typeface="+mn-lt"/>
              </a:rPr>
              <a:t> de Página </a:t>
            </a:r>
            <a:r>
              <a:rPr lang="en-US" err="1">
                <a:ea typeface="+mn-lt"/>
                <a:cs typeface="+mn-lt"/>
              </a:rPr>
              <a:t>Única</a:t>
            </a:r>
            <a:r>
              <a:rPr lang="en-US" dirty="0">
                <a:ea typeface="+mn-lt"/>
                <a:cs typeface="+mn-lt"/>
              </a:rPr>
              <a:t>) é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implementação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aplicação</a:t>
            </a:r>
            <a:r>
              <a:rPr lang="en-US" dirty="0">
                <a:ea typeface="+mn-lt"/>
                <a:cs typeface="+mn-lt"/>
              </a:rPr>
              <a:t> web que </a:t>
            </a:r>
            <a:r>
              <a:rPr lang="en-US" err="1">
                <a:ea typeface="+mn-lt"/>
                <a:cs typeface="+mn-lt"/>
              </a:rPr>
              <a:t>carrega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apenas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err="1">
                <a:ea typeface="+mn-lt"/>
                <a:cs typeface="+mn-lt"/>
              </a:rPr>
              <a:t>único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documento</a:t>
            </a:r>
            <a:r>
              <a:rPr lang="en-US" dirty="0">
                <a:ea typeface="+mn-lt"/>
                <a:cs typeface="+mn-lt"/>
              </a:rPr>
              <a:t> web e,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seguida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atualiza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dinamicamente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conteúdo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corpo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documento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através</a:t>
            </a:r>
            <a:r>
              <a:rPr lang="en-US" dirty="0">
                <a:ea typeface="+mn-lt"/>
                <a:cs typeface="+mn-lt"/>
              </a:rPr>
              <a:t> de APIs JavaScript,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Fetch e DOM, sempre que for </a:t>
            </a:r>
            <a:r>
              <a:rPr lang="en-US" err="1">
                <a:ea typeface="+mn-lt"/>
                <a:cs typeface="+mn-lt"/>
              </a:rPr>
              <a:t>necessário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exibir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conteúdos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/>
          </a:p>
          <a:p>
            <a:pPr marL="0" indent="0">
              <a:buNone/>
            </a:pPr>
            <a:r>
              <a:rPr lang="en-US" err="1"/>
              <a:t>Vantagens</a:t>
            </a:r>
            <a:r>
              <a:rPr lang="en-US" dirty="0"/>
              <a:t>:</a:t>
            </a:r>
          </a:p>
          <a:p>
            <a:pPr marL="493395" lvl="1"/>
            <a:r>
              <a:rPr lang="en-US" dirty="0">
                <a:ea typeface="+mn-lt"/>
                <a:cs typeface="+mn-lt"/>
              </a:rPr>
              <a:t>Permite </a:t>
            </a:r>
            <a:r>
              <a:rPr lang="en-US" err="1">
                <a:ea typeface="+mn-lt"/>
                <a:cs typeface="+mn-lt"/>
              </a:rPr>
              <a:t>aos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utilizadores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navegarem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websites </a:t>
            </a:r>
            <a:r>
              <a:rPr lang="en-US" err="1">
                <a:ea typeface="+mn-lt"/>
                <a:cs typeface="+mn-lt"/>
              </a:rPr>
              <a:t>sem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carregar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páginas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inteiras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partir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servidor</a:t>
            </a:r>
            <a:r>
              <a:rPr lang="en-US" dirty="0">
                <a:ea typeface="+mn-lt"/>
                <a:cs typeface="+mn-lt"/>
              </a:rPr>
              <a:t>, o que </a:t>
            </a:r>
            <a:r>
              <a:rPr lang="en-US" err="1">
                <a:ea typeface="+mn-lt"/>
                <a:cs typeface="+mn-lt"/>
              </a:rPr>
              <a:t>pode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resultar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ganhos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desempenho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numa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experiência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dinâmica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err="1"/>
              <a:t>Desvantagens</a:t>
            </a:r>
            <a:r>
              <a:rPr lang="en-US" dirty="0"/>
              <a:t>:</a:t>
            </a:r>
          </a:p>
          <a:p>
            <a:pPr marL="493395" lvl="1"/>
            <a:r>
              <a:rPr lang="en-US" dirty="0">
                <a:ea typeface="+mn-lt"/>
                <a:cs typeface="+mn-lt"/>
              </a:rPr>
              <a:t>Uma das </a:t>
            </a:r>
            <a:r>
              <a:rPr lang="en-US" err="1">
                <a:ea typeface="+mn-lt"/>
                <a:cs typeface="+mn-lt"/>
              </a:rPr>
              <a:t>principais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desvantagem</a:t>
            </a:r>
            <a:r>
              <a:rPr lang="en-US" dirty="0">
                <a:ea typeface="+mn-lt"/>
                <a:cs typeface="+mn-lt"/>
              </a:rPr>
              <a:t> é a </a:t>
            </a:r>
            <a:r>
              <a:rPr lang="en-US" err="1">
                <a:ea typeface="+mn-lt"/>
                <a:cs typeface="+mn-lt"/>
              </a:rPr>
              <a:t>dificuldade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err="1">
                <a:ea typeface="+mn-lt"/>
                <a:cs typeface="+mn-lt"/>
              </a:rPr>
              <a:t>motores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busca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indexação</a:t>
            </a:r>
            <a:r>
              <a:rPr lang="en-US" dirty="0">
                <a:ea typeface="+mn-lt"/>
                <a:cs typeface="+mn-lt"/>
              </a:rPr>
              <a:t> das </a:t>
            </a:r>
            <a:r>
              <a:rPr lang="en-US" err="1">
                <a:ea typeface="+mn-lt"/>
                <a:cs typeface="+mn-lt"/>
              </a:rPr>
              <a:t>páginas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vez</a:t>
            </a:r>
            <a:r>
              <a:rPr lang="en-US" dirty="0">
                <a:ea typeface="+mn-lt"/>
                <a:cs typeface="+mn-lt"/>
              </a:rPr>
              <a:t> que as </a:t>
            </a:r>
            <a:r>
              <a:rPr lang="en-US" err="1">
                <a:ea typeface="+mn-lt"/>
                <a:cs typeface="+mn-lt"/>
              </a:rPr>
              <a:t>respostas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páginas</a:t>
            </a:r>
            <a:r>
              <a:rPr lang="en-US" dirty="0">
                <a:ea typeface="+mn-lt"/>
                <a:cs typeface="+mn-lt"/>
              </a:rPr>
              <a:t> HTML.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DCE30E-6354-7AAD-B9A0-A1356343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  <p:pic>
        <p:nvPicPr>
          <p:cNvPr id="5" name="Gráfico 4" descr="Fechar com preenchimento sólido">
            <a:extLst>
              <a:ext uri="{FF2B5EF4-FFF2-40B4-BE49-F238E27FC236}">
                <a16:creationId xmlns:a16="http://schemas.microsoft.com/office/drawing/2014/main" id="{F0C1071F-7E29-4893-659C-C0B6B4A06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69" y="5358062"/>
            <a:ext cx="372980" cy="403059"/>
          </a:xfrm>
          <a:prstGeom prst="rect">
            <a:avLst/>
          </a:prstGeom>
        </p:spPr>
      </p:pic>
      <p:pic>
        <p:nvPicPr>
          <p:cNvPr id="6" name="Gráfico 5" descr="Marca de Verificação com preenchimento sólido">
            <a:extLst>
              <a:ext uri="{FF2B5EF4-FFF2-40B4-BE49-F238E27FC236}">
                <a16:creationId xmlns:a16="http://schemas.microsoft.com/office/drawing/2014/main" id="{BF1C0158-882B-755B-6FF0-ABBB049D1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668" y="4154905"/>
            <a:ext cx="372980" cy="4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2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BF33A-8799-1DD5-071F-72DE22DAD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E9A42-43B6-2235-A6BD-B68CDCD6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Single </a:t>
            </a:r>
            <a:r>
              <a:rPr lang="pt-PT" err="1"/>
              <a:t>Page</a:t>
            </a:r>
            <a:r>
              <a:rPr lang="pt-PT"/>
              <a:t> </a:t>
            </a:r>
            <a:r>
              <a:rPr lang="pt-PT" err="1"/>
              <a:t>Application</a:t>
            </a:r>
            <a:r>
              <a:rPr lang="pt-PT"/>
              <a:t> (SPA)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628D88-15E8-54CA-F8F3-1EE6DAAB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14</a:t>
            </a:fld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3A9F0C-00A2-0C10-1AF2-DC575A1986A9}"/>
              </a:ext>
            </a:extLst>
          </p:cNvPr>
          <p:cNvSpPr txBox="1"/>
          <p:nvPr/>
        </p:nvSpPr>
        <p:spPr>
          <a:xfrm>
            <a:off x="286871" y="163606"/>
            <a:ext cx="116182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Adaptado</a:t>
            </a:r>
            <a:r>
              <a:rPr lang="en-US"/>
              <a:t> de: https://medium.com/@egoossaert/what-are-single-page-applications-spa-addeaf6717cc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C0191B2-43E2-2239-CC25-A19BB31B46B6}"/>
              </a:ext>
            </a:extLst>
          </p:cNvPr>
          <p:cNvSpPr/>
          <p:nvPr/>
        </p:nvSpPr>
        <p:spPr>
          <a:xfrm>
            <a:off x="1184461" y="2290328"/>
            <a:ext cx="1316086" cy="350022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Passo 1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B6D9236-C38E-CC63-D2AD-F2A7793CD2BA}"/>
              </a:ext>
            </a:extLst>
          </p:cNvPr>
          <p:cNvSpPr/>
          <p:nvPr/>
        </p:nvSpPr>
        <p:spPr>
          <a:xfrm>
            <a:off x="4725519" y="2267915"/>
            <a:ext cx="1316086" cy="350022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 dirty="0"/>
              <a:t>Passo 2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982D87B-64E6-9DC1-427F-9BFC07401142}"/>
              </a:ext>
            </a:extLst>
          </p:cNvPr>
          <p:cNvSpPr/>
          <p:nvPr/>
        </p:nvSpPr>
        <p:spPr>
          <a:xfrm>
            <a:off x="8389843" y="2267915"/>
            <a:ext cx="1316086" cy="350022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/>
              <a:t>Passo 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D892466-A281-C7F4-10A2-281DCF937687}"/>
              </a:ext>
            </a:extLst>
          </p:cNvPr>
          <p:cNvSpPr txBox="1"/>
          <p:nvPr/>
        </p:nvSpPr>
        <p:spPr>
          <a:xfrm>
            <a:off x="442491" y="2784898"/>
            <a:ext cx="28888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É carregado o conteúdo estático presente no servidor web (e.g. "</a:t>
            </a:r>
            <a:r>
              <a:rPr lang="pt-PT" dirty="0" err="1"/>
              <a:t>home</a:t>
            </a:r>
            <a:r>
              <a:rPr lang="pt-PT" dirty="0"/>
              <a:t>")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8CE2557-2865-4228-17EF-3FA4312D3D03}"/>
              </a:ext>
            </a:extLst>
          </p:cNvPr>
          <p:cNvSpPr txBox="1"/>
          <p:nvPr/>
        </p:nvSpPr>
        <p:spPr>
          <a:xfrm>
            <a:off x="3973523" y="2785011"/>
            <a:ext cx="28004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O utilizador carrega num </a:t>
            </a:r>
            <a:r>
              <a:rPr lang="pt-PT" dirty="0" err="1"/>
              <a:t>hyperlink</a:t>
            </a:r>
            <a:r>
              <a:rPr lang="pt-PT" dirty="0"/>
              <a:t> (e.g., courts) e é feito um pedido à Web API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EA22B50-98F1-3100-9B83-0FA8BF51B996}"/>
              </a:ext>
            </a:extLst>
          </p:cNvPr>
          <p:cNvSpPr txBox="1"/>
          <p:nvPr/>
        </p:nvSpPr>
        <p:spPr>
          <a:xfrm>
            <a:off x="7350921" y="2781190"/>
            <a:ext cx="43976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/>
              <a:t>Em vez de ser retornada uma nova página HTML, a resposta terá apenas os dados  (e.g., um </a:t>
            </a:r>
            <a:r>
              <a:rPr lang="pt-PT" err="1"/>
              <a:t>array</a:t>
            </a:r>
            <a:r>
              <a:rPr lang="pt-PT" dirty="0"/>
              <a:t> </a:t>
            </a:r>
            <a:r>
              <a:rPr lang="pt-PT"/>
              <a:t>de "courts") e a aplicação cliente substituirá apenas os elementos HTML relativos ao conteúdo a apresentar</a:t>
            </a:r>
          </a:p>
        </p:txBody>
      </p:sp>
      <p:pic>
        <p:nvPicPr>
          <p:cNvPr id="5" name="Imagem 4" descr="Uma imagem com texto, captura de ecrã, design, ilustração&#10;&#10;Os conteúdos gerados pela IA podem estar incorretos.">
            <a:extLst>
              <a:ext uri="{FF2B5EF4-FFF2-40B4-BE49-F238E27FC236}">
                <a16:creationId xmlns:a16="http://schemas.microsoft.com/office/drawing/2014/main" id="{8B0D215D-F626-4B59-4D8A-A570EB24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10" y="4387893"/>
            <a:ext cx="1339242" cy="2330624"/>
          </a:xfrm>
          <a:prstGeom prst="rect">
            <a:avLst/>
          </a:prstGeom>
        </p:spPr>
      </p:pic>
      <p:pic>
        <p:nvPicPr>
          <p:cNvPr id="6" name="Imagem 5" descr="Uma imagem com captura de ecrã, design, ilustração&#10;&#10;Os conteúdos gerados pela IA podem estar incorretos.">
            <a:extLst>
              <a:ext uri="{FF2B5EF4-FFF2-40B4-BE49-F238E27FC236}">
                <a16:creationId xmlns:a16="http://schemas.microsoft.com/office/drawing/2014/main" id="{3FF9338F-BC04-BE02-261A-3D4C0BC7C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72" y="4487514"/>
            <a:ext cx="2625246" cy="2246204"/>
          </a:xfrm>
          <a:prstGeom prst="rect">
            <a:avLst/>
          </a:prstGeom>
        </p:spPr>
      </p:pic>
      <p:pic>
        <p:nvPicPr>
          <p:cNvPr id="7" name="Imagem 6" descr="Uma imagem com captura de ecrã, design, ilustração&#10;&#10;Os conteúdos gerados pela IA podem estar incorretos.">
            <a:extLst>
              <a:ext uri="{FF2B5EF4-FFF2-40B4-BE49-F238E27FC236}">
                <a16:creationId xmlns:a16="http://schemas.microsoft.com/office/drawing/2014/main" id="{584D32F0-D39C-A4F2-4071-BB66E2160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37" y="4497952"/>
            <a:ext cx="2635164" cy="22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5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 animBg="1"/>
      <p:bldP spid="30" grpId="0"/>
      <p:bldP spid="31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964A4-CEED-7C0D-6824-4753BDF8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3AB4CF-59B6-0879-36D3-3AAF0373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/>
              <a:t>SPA - </a:t>
            </a:r>
            <a:r>
              <a:rPr lang="pt-PT" err="1"/>
              <a:t>Client</a:t>
            </a:r>
            <a:r>
              <a:rPr lang="pt-PT"/>
              <a:t> Side </a:t>
            </a:r>
            <a:r>
              <a:rPr lang="pt-PT" err="1"/>
              <a:t>Rendering</a:t>
            </a:r>
            <a:r>
              <a:rPr lang="pt-PT"/>
              <a:t> (JSON) – LAB SOFT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2738E2D-86CF-ED85-284C-57D5139A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15</a:t>
            </a:fld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1427C3A-3C8F-0793-52AD-3D9DC5442FBF}"/>
              </a:ext>
            </a:extLst>
          </p:cNvPr>
          <p:cNvSpPr/>
          <p:nvPr/>
        </p:nvSpPr>
        <p:spPr>
          <a:xfrm>
            <a:off x="4267200" y="2575034"/>
            <a:ext cx="7724383" cy="340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PT"/>
              <a:t>Server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CA5E87-375B-79BE-03FD-E82FABBAE41C}"/>
              </a:ext>
            </a:extLst>
          </p:cNvPr>
          <p:cNvSpPr/>
          <p:nvPr/>
        </p:nvSpPr>
        <p:spPr>
          <a:xfrm>
            <a:off x="203578" y="2577612"/>
            <a:ext cx="2747558" cy="3396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pt-PT"/>
              <a:t>Browser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315C2A-C497-E586-7839-E7091F0EC108}"/>
              </a:ext>
            </a:extLst>
          </p:cNvPr>
          <p:cNvSpPr/>
          <p:nvPr/>
        </p:nvSpPr>
        <p:spPr>
          <a:xfrm>
            <a:off x="4698124" y="3127921"/>
            <a:ext cx="1376049" cy="2293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Router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59FEF5-C149-84D4-DCD8-28B568D86FA0}"/>
              </a:ext>
            </a:extLst>
          </p:cNvPr>
          <p:cNvSpPr/>
          <p:nvPr/>
        </p:nvSpPr>
        <p:spPr>
          <a:xfrm>
            <a:off x="6446199" y="3127921"/>
            <a:ext cx="1739801" cy="2293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Web API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A5D4F5-1DE5-65E6-5774-DEF52AE13B70}"/>
              </a:ext>
            </a:extLst>
          </p:cNvPr>
          <p:cNvSpPr/>
          <p:nvPr/>
        </p:nvSpPr>
        <p:spPr>
          <a:xfrm>
            <a:off x="8591134" y="3107044"/>
            <a:ext cx="1376049" cy="2293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err="1"/>
              <a:t>Services</a:t>
            </a:r>
            <a:endParaRPr lang="pt-PT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5D294CF4-23CE-24DE-15DF-7A0DCAAB58C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2951136" y="4275849"/>
            <a:ext cx="13160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FB57E1-504D-0E84-8C31-691835F69087}"/>
              </a:ext>
            </a:extLst>
          </p:cNvPr>
          <p:cNvSpPr txBox="1"/>
          <p:nvPr/>
        </p:nvSpPr>
        <p:spPr>
          <a:xfrm>
            <a:off x="2949029" y="3561431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/>
              <a:t>Pedido</a:t>
            </a:r>
          </a:p>
          <a:p>
            <a:pPr algn="ctr"/>
            <a:r>
              <a:rPr lang="pt-PT"/>
              <a:t>HTTP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A2D9252-44FF-20B2-AB4B-71267998FE82}"/>
              </a:ext>
            </a:extLst>
          </p:cNvPr>
          <p:cNvSpPr txBox="1"/>
          <p:nvPr/>
        </p:nvSpPr>
        <p:spPr>
          <a:xfrm>
            <a:off x="611491" y="6169580"/>
            <a:ext cx="821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 resposta é JSON (e.g., um “</a:t>
            </a:r>
            <a:r>
              <a:rPr lang="pt-PT" err="1"/>
              <a:t>array</a:t>
            </a:r>
            <a:r>
              <a:rPr lang="pt-PT"/>
              <a:t>” de clubes) e o HTML é gerado pelo Browser</a:t>
            </a:r>
          </a:p>
        </p:txBody>
      </p:sp>
      <p:sp>
        <p:nvSpPr>
          <p:cNvPr id="41" name="Seta: Para Cima 40">
            <a:extLst>
              <a:ext uri="{FF2B5EF4-FFF2-40B4-BE49-F238E27FC236}">
                <a16:creationId xmlns:a16="http://schemas.microsoft.com/office/drawing/2014/main" id="{5D6BA78A-E943-EC16-7FB5-9095550A61A4}"/>
              </a:ext>
            </a:extLst>
          </p:cNvPr>
          <p:cNvSpPr/>
          <p:nvPr/>
        </p:nvSpPr>
        <p:spPr>
          <a:xfrm>
            <a:off x="3320150" y="5421492"/>
            <a:ext cx="578702" cy="552887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1530501-5729-B058-1ACC-63EF7A5B609C}"/>
              </a:ext>
            </a:extLst>
          </p:cNvPr>
          <p:cNvSpPr txBox="1"/>
          <p:nvPr/>
        </p:nvSpPr>
        <p:spPr>
          <a:xfrm>
            <a:off x="1254582" y="5969660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/>
              <a:t>HTML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73F26C0-FAEF-E1FB-E570-32707C495051}"/>
              </a:ext>
            </a:extLst>
          </p:cNvPr>
          <p:cNvSpPr txBox="1"/>
          <p:nvPr/>
        </p:nvSpPr>
        <p:spPr>
          <a:xfrm>
            <a:off x="3233323" y="4779051"/>
            <a:ext cx="627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/>
              <a:t>JSON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65DB45-AC7C-2C76-84B1-0746F01CDFF1}"/>
              </a:ext>
            </a:extLst>
          </p:cNvPr>
          <p:cNvSpPr/>
          <p:nvPr/>
        </p:nvSpPr>
        <p:spPr>
          <a:xfrm rot="5400000">
            <a:off x="-51329" y="4286578"/>
            <a:ext cx="1219474" cy="362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/>
              <a:t>Router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0E8607C-5913-05AB-73A0-38EFB4E9BB62}"/>
              </a:ext>
            </a:extLst>
          </p:cNvPr>
          <p:cNvSpPr/>
          <p:nvPr/>
        </p:nvSpPr>
        <p:spPr>
          <a:xfrm>
            <a:off x="1065575" y="3889919"/>
            <a:ext cx="1396926" cy="331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1100" err="1"/>
              <a:t>getCourtsHandler</a:t>
            </a:r>
            <a:endParaRPr lang="pt-PT" sz="1200" err="1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80445D-95EB-268F-5146-31A864419951}"/>
              </a:ext>
            </a:extLst>
          </p:cNvPr>
          <p:cNvSpPr/>
          <p:nvPr/>
        </p:nvSpPr>
        <p:spPr>
          <a:xfrm>
            <a:off x="1055133" y="4735426"/>
            <a:ext cx="1407365" cy="341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1100" err="1"/>
              <a:t>getClubsHandler</a:t>
            </a:r>
            <a:endParaRPr lang="pt-PT" sz="1200" err="1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F385DB71-A112-DFD5-548B-8B463F337CFE}"/>
              </a:ext>
            </a:extLst>
          </p:cNvPr>
          <p:cNvCxnSpPr>
            <a:cxnSpLocks/>
          </p:cNvCxnSpPr>
          <p:nvPr/>
        </p:nvCxnSpPr>
        <p:spPr>
          <a:xfrm flipH="1" flipV="1">
            <a:off x="3228796" y="4677582"/>
            <a:ext cx="838274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2817B0-4850-5C54-0A02-97E7EB6AD3F7}"/>
              </a:ext>
            </a:extLst>
          </p:cNvPr>
          <p:cNvSpPr/>
          <p:nvPr/>
        </p:nvSpPr>
        <p:spPr>
          <a:xfrm>
            <a:off x="1055133" y="4297014"/>
            <a:ext cx="1407365" cy="341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1100"/>
              <a:t>...</a:t>
            </a:r>
            <a:endParaRPr lang="pt-PT" sz="1200" err="1"/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D9DF27F5-5C8C-8B95-E1A4-CD3E072C7D8A}"/>
              </a:ext>
            </a:extLst>
          </p:cNvPr>
          <p:cNvCxnSpPr>
            <a:cxnSpLocks/>
          </p:cNvCxnSpPr>
          <p:nvPr/>
        </p:nvCxnSpPr>
        <p:spPr>
          <a:xfrm flipV="1">
            <a:off x="738204" y="4087959"/>
            <a:ext cx="293106" cy="33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408A9DA9-036C-B3F6-62E6-4F3BAD741D6E}"/>
              </a:ext>
            </a:extLst>
          </p:cNvPr>
          <p:cNvCxnSpPr>
            <a:cxnSpLocks/>
          </p:cNvCxnSpPr>
          <p:nvPr/>
        </p:nvCxnSpPr>
        <p:spPr>
          <a:xfrm flipV="1">
            <a:off x="738204" y="4401109"/>
            <a:ext cx="324421" cy="3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60E9D536-3C48-54D8-C318-5DBA6D5D5AC7}"/>
              </a:ext>
            </a:extLst>
          </p:cNvPr>
          <p:cNvCxnSpPr>
            <a:cxnSpLocks/>
          </p:cNvCxnSpPr>
          <p:nvPr/>
        </p:nvCxnSpPr>
        <p:spPr>
          <a:xfrm>
            <a:off x="748642" y="4484617"/>
            <a:ext cx="282668" cy="41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C11A923-A5B3-8935-F51C-7917ABF7C85D}"/>
              </a:ext>
            </a:extLst>
          </p:cNvPr>
          <p:cNvSpPr txBox="1"/>
          <p:nvPr/>
        </p:nvSpPr>
        <p:spPr>
          <a:xfrm>
            <a:off x="267222" y="3064702"/>
            <a:ext cx="6772405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/>
              <a:t>URL</a:t>
            </a:r>
            <a:r>
              <a:rPr lang="en-US" sz="900"/>
              <a:t> </a:t>
            </a:r>
            <a:endParaRPr lang="pt-PT" sz="900"/>
          </a:p>
          <a:p>
            <a:r>
              <a:rPr lang="en-US" sz="900"/>
              <a:t>http://www.localhost:9000/index.html#courts</a:t>
            </a:r>
          </a:p>
          <a:p>
            <a:r>
              <a:rPr lang="en-US" sz="900"/>
              <a:t>http://www.localhost:9000/index.html#clubs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7F63FD8-8DEA-BE47-D805-391E716A31DA}"/>
              </a:ext>
            </a:extLst>
          </p:cNvPr>
          <p:cNvSpPr/>
          <p:nvPr/>
        </p:nvSpPr>
        <p:spPr>
          <a:xfrm>
            <a:off x="10386530" y="3107043"/>
            <a:ext cx="1376049" cy="2293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2725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3860B-56D2-7CF1-D16A-4CBBDAB9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DOM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9F548B-804F-01FE-572D-8481EB7D1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err="1"/>
              <a:t>Document</a:t>
            </a:r>
            <a:r>
              <a:rPr lang="pt-PT"/>
              <a:t> </a:t>
            </a:r>
            <a:r>
              <a:rPr lang="pt-PT" err="1"/>
              <a:t>Object</a:t>
            </a:r>
            <a:r>
              <a:rPr lang="pt-PT"/>
              <a:t> </a:t>
            </a:r>
            <a:r>
              <a:rPr lang="pt-PT" err="1"/>
              <a:t>Model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25EC20F-9060-8490-80F5-5806AE0A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9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A63A2-E744-BC15-84EE-603785E8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DOM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DF1D06-EC82-BDDF-FA9B-BC46913B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31" y="2083674"/>
            <a:ext cx="7206321" cy="46334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PT" sz="2300"/>
              <a:t>É uma API para documentos HTML e XML</a:t>
            </a:r>
            <a:endParaRPr lang="pt-PT" sz="2300" dirty="0"/>
          </a:p>
          <a:p>
            <a:pPr marL="0" indent="0">
              <a:buNone/>
            </a:pPr>
            <a:r>
              <a:rPr lang="pt-PT" sz="2300"/>
              <a:t>Representa uma estrutura lógica dos documentos, em árvore</a:t>
            </a:r>
          </a:p>
          <a:p>
            <a:pPr marL="0" indent="0">
              <a:buNone/>
            </a:pPr>
            <a:r>
              <a:rPr lang="pt-PT" sz="2300"/>
              <a:t>Cada nó da árvore contém um dos elementos de uma estrutura HTML/XML</a:t>
            </a:r>
            <a:endParaRPr lang="pt-PT" sz="2300" dirty="0"/>
          </a:p>
          <a:p>
            <a:pPr marL="0" indent="0">
              <a:buNone/>
            </a:pPr>
            <a:endParaRPr lang="pt-PT" sz="2300" dirty="0"/>
          </a:p>
          <a:p>
            <a:pPr marL="0" indent="0">
              <a:buNone/>
            </a:pPr>
            <a:r>
              <a:rPr lang="pt-PT" sz="2300"/>
              <a:t>Os dois tipos mais comuns de nós são:</a:t>
            </a:r>
            <a:endParaRPr lang="pt-PT" sz="2300" dirty="0"/>
          </a:p>
          <a:p>
            <a:pPr marL="342900" indent="-342900"/>
            <a:r>
              <a:rPr lang="pt-PT" sz="2300" err="1"/>
              <a:t>Element</a:t>
            </a:r>
            <a:r>
              <a:rPr lang="pt-PT" sz="2300"/>
              <a:t> Nodes (elementos)</a:t>
            </a:r>
            <a:endParaRPr lang="pt-PT" sz="2300" dirty="0"/>
          </a:p>
          <a:p>
            <a:pPr marL="342900" indent="-342900"/>
            <a:r>
              <a:rPr lang="pt-PT" sz="2300" err="1"/>
              <a:t>Text</a:t>
            </a:r>
            <a:r>
              <a:rPr lang="pt-PT" sz="2300"/>
              <a:t> Nodes (texto)</a:t>
            </a:r>
            <a:endParaRPr lang="pt-PT" sz="2300" dirty="0"/>
          </a:p>
          <a:p>
            <a:pPr marL="0" indent="0">
              <a:buNone/>
            </a:pPr>
            <a:endParaRPr lang="pt-PT" sz="23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74EF0AD-8BDA-EA20-5C74-12ACD6C2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17</a:t>
            </a:fld>
            <a:endParaRPr lang="en-US"/>
          </a:p>
        </p:txBody>
      </p:sp>
      <p:pic>
        <p:nvPicPr>
          <p:cNvPr id="5" name="Imagem 4" descr="Chapter 12 Document Object Model (DOM) | Client-Side Web Development">
            <a:extLst>
              <a:ext uri="{FF2B5EF4-FFF2-40B4-BE49-F238E27FC236}">
                <a16:creationId xmlns:a16="http://schemas.microsoft.com/office/drawing/2014/main" id="{CECAD67A-0028-DBA3-69B2-6516B74A8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83" y="1917763"/>
            <a:ext cx="4556567" cy="41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2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03592-B4B3-88FD-EB06-976C5996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DOM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EDC997-5F10-450F-9EE1-DFCDC860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82288"/>
            <a:ext cx="10890928" cy="40173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PT" sz="2300"/>
              <a:t>Permite o acesso dinâmico ao conteúdos dos documentos</a:t>
            </a:r>
            <a:endParaRPr lang="pt-PT"/>
          </a:p>
          <a:p>
            <a:pPr marL="342900" indent="-342900"/>
            <a:r>
              <a:rPr lang="pt-PT" sz="2300"/>
              <a:t>Criar/remover nós</a:t>
            </a:r>
          </a:p>
          <a:p>
            <a:pPr marL="342900" indent="-342900"/>
            <a:r>
              <a:rPr lang="pt-PT" sz="2300"/>
              <a:t>Modificar os seus conteúdos</a:t>
            </a:r>
          </a:p>
          <a:p>
            <a:pPr marL="342900" indent="-342900"/>
            <a:r>
              <a:rPr lang="pt-PT" sz="2300"/>
              <a:t>Navegar na hierarquia dos nós</a:t>
            </a:r>
          </a:p>
          <a:p>
            <a:endParaRPr lang="pt-PT" sz="2300" dirty="0"/>
          </a:p>
          <a:p>
            <a:pPr marL="0" indent="0">
              <a:buNone/>
            </a:pPr>
            <a:r>
              <a:rPr lang="pt-PT" sz="2300"/>
              <a:t>Tools de visualização</a:t>
            </a:r>
            <a:endParaRPr lang="pt-PT" sz="2400" dirty="0"/>
          </a:p>
          <a:p>
            <a:r>
              <a:rPr lang="pt-PT" sz="2400"/>
              <a:t>Web </a:t>
            </a:r>
            <a:r>
              <a:rPr lang="pt-PT" sz="2400" err="1"/>
              <a:t>Inspector</a:t>
            </a:r>
            <a:endParaRPr lang="pt-PT" sz="2400" dirty="0"/>
          </a:p>
          <a:p>
            <a:r>
              <a:rPr lang="pt-PT" sz="2400"/>
              <a:t>Chrome: </a:t>
            </a:r>
            <a:r>
              <a:rPr lang="pt-PT" sz="2400" err="1"/>
              <a:t>Developer</a:t>
            </a:r>
            <a:r>
              <a:rPr lang="pt-PT" sz="2400" dirty="0"/>
              <a:t> </a:t>
            </a:r>
            <a:r>
              <a:rPr lang="pt-PT" sz="2400" err="1"/>
              <a:t>tools</a:t>
            </a:r>
            <a:endParaRPr lang="pt-PT" sz="24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D0612BA-4A7C-2AED-FFAB-68EAF8C5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7E540-7448-ED63-48C6-3F5D7C60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79895C-9018-B4D7-5D4C-5A9F2FB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19</a:t>
            </a:fld>
            <a:endParaRPr lang="en-US"/>
          </a:p>
        </p:txBody>
      </p:sp>
      <p:pic>
        <p:nvPicPr>
          <p:cNvPr id="16" name="Marcador de Posição de Conteúdo 15" descr="Uma imagem com texto, diagrama, captura de ecrã, círculo&#10;&#10;Os conteúdos gerados pela IA podem estar incorretos.">
            <a:extLst>
              <a:ext uri="{FF2B5EF4-FFF2-40B4-BE49-F238E27FC236}">
                <a16:creationId xmlns:a16="http://schemas.microsoft.com/office/drawing/2014/main" id="{40FABB23-5D00-2568-A4B0-6E054F293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800" y="2148173"/>
            <a:ext cx="7217618" cy="4208809"/>
          </a:xfrm>
        </p:spPr>
      </p:pic>
      <p:pic>
        <p:nvPicPr>
          <p:cNvPr id="22" name="Imagem 21" descr="Uma imagem com texto, captura de ecrã, número, Tipo de letra&#10;&#10;Os conteúdos gerados pela IA podem estar incorretos.">
            <a:extLst>
              <a:ext uri="{FF2B5EF4-FFF2-40B4-BE49-F238E27FC236}">
                <a16:creationId xmlns:a16="http://schemas.microsoft.com/office/drawing/2014/main" id="{D36404A3-FBFA-658C-3DB4-9615ED2DB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8" y="2612145"/>
            <a:ext cx="4870947" cy="31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1209F-5652-AC24-AB0C-F463FCE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Fase 2 – SPA e DOM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C2067E-FB73-7CAC-2507-59198D4C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03982"/>
            <a:ext cx="10890928" cy="399565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PT" sz="3000">
                <a:solidFill>
                  <a:srgbClr val="1F2328"/>
                </a:solidFill>
                <a:ea typeface="+mn-lt"/>
                <a:cs typeface="+mn-lt"/>
              </a:rPr>
              <a:t>Introdução</a:t>
            </a:r>
          </a:p>
          <a:p>
            <a:pPr marL="493395" lvl="1"/>
            <a:r>
              <a:rPr lang="pt-PT" sz="2800">
                <a:solidFill>
                  <a:srgbClr val="1F2328"/>
                </a:solidFill>
                <a:ea typeface="+mn-lt"/>
                <a:cs typeface="+mn-lt"/>
              </a:rPr>
              <a:t>Calendário</a:t>
            </a:r>
          </a:p>
          <a:p>
            <a:pPr marL="493395" lvl="1"/>
            <a:r>
              <a:rPr lang="pt-PT" sz="2800">
                <a:solidFill>
                  <a:srgbClr val="1F2328"/>
                </a:solidFill>
                <a:ea typeface="+mn-lt"/>
                <a:cs typeface="+mn-lt"/>
              </a:rPr>
              <a:t>Revisão dos Verbos HTTP (</a:t>
            </a:r>
            <a:r>
              <a:rPr lang="pt-PT" sz="2800" err="1">
                <a:solidFill>
                  <a:srgbClr val="1F2328"/>
                </a:solidFill>
                <a:ea typeface="+mn-lt"/>
                <a:cs typeface="+mn-lt"/>
              </a:rPr>
              <a:t>Idempotência</a:t>
            </a:r>
            <a:r>
              <a:rPr lang="pt-PT" sz="2800">
                <a:solidFill>
                  <a:srgbClr val="1F2328"/>
                </a:solidFill>
                <a:ea typeface="+mn-lt"/>
                <a:cs typeface="+mn-lt"/>
              </a:rPr>
              <a:t>)</a:t>
            </a:r>
          </a:p>
          <a:p>
            <a:pPr marL="493395" lvl="1"/>
            <a:r>
              <a:rPr lang="pt-PT" sz="2800">
                <a:solidFill>
                  <a:srgbClr val="1F2328"/>
                </a:solidFill>
                <a:ea typeface="+mn-lt"/>
                <a:cs typeface="+mn-lt"/>
              </a:rPr>
              <a:t>Requisitos da Fase 2</a:t>
            </a:r>
          </a:p>
          <a:p>
            <a:r>
              <a:rPr lang="pt-PT" sz="3000">
                <a:solidFill>
                  <a:srgbClr val="1F2328"/>
                </a:solidFill>
                <a:ea typeface="+mn-lt"/>
                <a:cs typeface="+mn-lt"/>
              </a:rPr>
              <a:t>Single </a:t>
            </a:r>
            <a:r>
              <a:rPr lang="pt-PT" sz="3000" err="1">
                <a:solidFill>
                  <a:srgbClr val="1F2328"/>
                </a:solidFill>
                <a:ea typeface="+mn-lt"/>
                <a:cs typeface="+mn-lt"/>
              </a:rPr>
              <a:t>Page</a:t>
            </a:r>
            <a:r>
              <a:rPr lang="pt-PT" sz="3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pt-PT" sz="3000" err="1">
                <a:solidFill>
                  <a:srgbClr val="1F2328"/>
                </a:solidFill>
                <a:ea typeface="+mn-lt"/>
                <a:cs typeface="+mn-lt"/>
              </a:rPr>
              <a:t>Application</a:t>
            </a:r>
            <a:r>
              <a:rPr lang="pt-PT" sz="3000">
                <a:solidFill>
                  <a:srgbClr val="1F2328"/>
                </a:solidFill>
                <a:ea typeface="+mn-lt"/>
                <a:cs typeface="+mn-lt"/>
              </a:rPr>
              <a:t> (SPA)</a:t>
            </a:r>
          </a:p>
          <a:p>
            <a:pPr marL="493395" lvl="1"/>
            <a:r>
              <a:rPr lang="pt-PT" sz="2800">
                <a:solidFill>
                  <a:srgbClr val="1F2328"/>
                </a:solidFill>
                <a:ea typeface="+mn-lt"/>
                <a:cs typeface="+mn-lt"/>
              </a:rPr>
              <a:t>Server Side </a:t>
            </a:r>
            <a:r>
              <a:rPr lang="pt-PT" sz="2800" err="1">
                <a:solidFill>
                  <a:srgbClr val="1F2328"/>
                </a:solidFill>
                <a:ea typeface="+mn-lt"/>
                <a:cs typeface="+mn-lt"/>
              </a:rPr>
              <a:t>Rendering</a:t>
            </a:r>
            <a:r>
              <a:rPr lang="pt-PT" sz="28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pt-PT" sz="2800" err="1">
                <a:solidFill>
                  <a:srgbClr val="1F2328"/>
                </a:solidFill>
                <a:ea typeface="+mn-lt"/>
                <a:cs typeface="+mn-lt"/>
              </a:rPr>
              <a:t>vs</a:t>
            </a:r>
            <a:r>
              <a:rPr lang="pt-PT" sz="28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pt-PT" sz="2800" err="1">
                <a:solidFill>
                  <a:srgbClr val="1F2328"/>
                </a:solidFill>
                <a:ea typeface="+mn-lt"/>
                <a:cs typeface="+mn-lt"/>
              </a:rPr>
              <a:t>Client</a:t>
            </a:r>
            <a:r>
              <a:rPr lang="pt-PT" sz="2800">
                <a:solidFill>
                  <a:srgbClr val="1F2328"/>
                </a:solidFill>
                <a:ea typeface="+mn-lt"/>
                <a:cs typeface="+mn-lt"/>
              </a:rPr>
              <a:t> Side </a:t>
            </a:r>
            <a:r>
              <a:rPr lang="pt-PT" sz="2800" err="1">
                <a:solidFill>
                  <a:srgbClr val="1F2328"/>
                </a:solidFill>
                <a:ea typeface="+mn-lt"/>
                <a:cs typeface="+mn-lt"/>
              </a:rPr>
              <a:t>Rendering</a:t>
            </a:r>
            <a:endParaRPr lang="pt-PT" sz="2800">
              <a:solidFill>
                <a:srgbClr val="1F2328"/>
              </a:solidFill>
              <a:ea typeface="+mn-lt"/>
              <a:cs typeface="+mn-lt"/>
            </a:endParaRPr>
          </a:p>
          <a:p>
            <a:pPr marL="493395" lvl="1"/>
            <a:r>
              <a:rPr lang="pt-PT" sz="2800">
                <a:solidFill>
                  <a:srgbClr val="1F2328"/>
                </a:solidFill>
                <a:ea typeface="+mn-lt"/>
                <a:cs typeface="+mn-lt"/>
              </a:rPr>
              <a:t>Single </a:t>
            </a:r>
            <a:r>
              <a:rPr lang="pt-PT" sz="2800" err="1">
                <a:solidFill>
                  <a:srgbClr val="1F2328"/>
                </a:solidFill>
                <a:ea typeface="+mn-lt"/>
                <a:cs typeface="+mn-lt"/>
              </a:rPr>
              <a:t>Page</a:t>
            </a:r>
            <a:r>
              <a:rPr lang="pt-PT" sz="28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pt-PT" sz="2800" err="1">
                <a:solidFill>
                  <a:srgbClr val="1F2328"/>
                </a:solidFill>
                <a:ea typeface="+mn-lt"/>
                <a:cs typeface="+mn-lt"/>
              </a:rPr>
              <a:t>Application</a:t>
            </a:r>
            <a:endParaRPr lang="pt-PT" sz="2800" dirty="0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pt-PT" sz="3000">
                <a:solidFill>
                  <a:srgbClr val="1F2328"/>
                </a:solidFill>
                <a:ea typeface="+mn-lt"/>
                <a:cs typeface="+mn-lt"/>
              </a:rPr>
              <a:t>DOM </a:t>
            </a:r>
          </a:p>
          <a:p>
            <a:r>
              <a:rPr lang="pt-PT" sz="3000">
                <a:solidFill>
                  <a:srgbClr val="1F2328"/>
                </a:solidFill>
              </a:rPr>
              <a:t>Event Handlers</a:t>
            </a:r>
            <a:endParaRPr lang="pt-PT" sz="2800">
              <a:solidFill>
                <a:srgbClr val="1F2328"/>
              </a:solidFill>
            </a:endParaRPr>
          </a:p>
          <a:p>
            <a:pPr marL="493395" lvl="1"/>
            <a:endParaRPr lang="pt-PT" sz="3000">
              <a:solidFill>
                <a:srgbClr val="1F2328"/>
              </a:solidFill>
            </a:endParaRPr>
          </a:p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5DF6D9-4A66-A2AA-7211-E117B001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387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A7D3F-6F41-F7C6-D4D8-B616E2DF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0850711-F552-50CE-B944-718B110A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20</a:t>
            </a:fld>
            <a:endParaRPr lang="en-US"/>
          </a:p>
        </p:txBody>
      </p:sp>
      <p:pic>
        <p:nvPicPr>
          <p:cNvPr id="7" name="Imagem 6" descr="Uma imagem com texto, captura de ecrã, número, Tipo de letra&#10;&#10;Os conteúdos gerados pela IA podem estar incorretos.">
            <a:extLst>
              <a:ext uri="{FF2B5EF4-FFF2-40B4-BE49-F238E27FC236}">
                <a16:creationId xmlns:a16="http://schemas.microsoft.com/office/drawing/2014/main" id="{A3CAD955-402B-7070-E254-D30C7E68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" y="2355659"/>
            <a:ext cx="4634314" cy="3560513"/>
          </a:xfrm>
          <a:prstGeom prst="rect">
            <a:avLst/>
          </a:prstGeom>
        </p:spPr>
      </p:pic>
      <p:pic>
        <p:nvPicPr>
          <p:cNvPr id="10" name="Marcador de Posição de Conteúdo 9" descr="Uma imagem com texto, diagrama, círculo, captura de ecrã&#10;&#10;Os conteúdos gerados pela IA podem estar incorretos.">
            <a:extLst>
              <a:ext uri="{FF2B5EF4-FFF2-40B4-BE49-F238E27FC236}">
                <a16:creationId xmlns:a16="http://schemas.microsoft.com/office/drawing/2014/main" id="{B0DBE085-6B56-832F-D296-B77826064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3095" y="2073448"/>
            <a:ext cx="7537885" cy="4291437"/>
          </a:xfrm>
        </p:spPr>
      </p:pic>
    </p:spTree>
    <p:extLst>
      <p:ext uri="{BB962C8B-B14F-4D97-AF65-F5344CB8AC3E}">
        <p14:creationId xmlns:p14="http://schemas.microsoft.com/office/powerpoint/2010/main" val="303069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5F487-ADBE-A016-8F7F-AF19E587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Particularidades do URI</a:t>
            </a:r>
          </a:p>
        </p:txBody>
      </p:sp>
      <p:pic>
        <p:nvPicPr>
          <p:cNvPr id="5" name="Marcador de Posição de Conteúdo 4" descr="Uri structure">
            <a:extLst>
              <a:ext uri="{FF2B5EF4-FFF2-40B4-BE49-F238E27FC236}">
                <a16:creationId xmlns:a16="http://schemas.microsoft.com/office/drawing/2014/main" id="{ABA8DC3D-082D-8494-D15B-B2BAB504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8833" y="2532676"/>
            <a:ext cx="9723552" cy="4391789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5F4F8A-748B-9941-22EE-C97FE4D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21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816EB4-28D4-34C9-F721-4D0172C08707}"/>
              </a:ext>
            </a:extLst>
          </p:cNvPr>
          <p:cNvSpPr txBox="1"/>
          <p:nvPr/>
        </p:nvSpPr>
        <p:spPr>
          <a:xfrm>
            <a:off x="2612834" y="3246303"/>
            <a:ext cx="7792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scheme:[//[user[:password]@]host[:port]][/path][?query][#fragment] </a:t>
            </a:r>
          </a:p>
        </p:txBody>
      </p:sp>
    </p:spTree>
    <p:extLst>
      <p:ext uri="{BB962C8B-B14F-4D97-AF65-F5344CB8AC3E}">
        <p14:creationId xmlns:p14="http://schemas.microsoft.com/office/powerpoint/2010/main" val="308449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545A3-C862-6803-FE14-6A214723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# Fragmento</a:t>
            </a:r>
          </a:p>
        </p:txBody>
      </p:sp>
      <p:pic>
        <p:nvPicPr>
          <p:cNvPr id="5" name="Marcador de Posição de Conteúdo 4" descr="Uma imagem com texto, diagrama, captura de ecrã, file&#10;&#10;Os conteúdos gerados pela IA podem estar incorretos.">
            <a:extLst>
              <a:ext uri="{FF2B5EF4-FFF2-40B4-BE49-F238E27FC236}">
                <a16:creationId xmlns:a16="http://schemas.microsoft.com/office/drawing/2014/main" id="{F801C221-D9FE-FE1C-7CCE-C3090A768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545" y="1926557"/>
            <a:ext cx="7993975" cy="4355702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CBDFF06-75CA-F49B-0683-D9B34695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22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A9064B2-6043-FC73-DD4B-2A8F7FB1F54D}"/>
              </a:ext>
            </a:extLst>
          </p:cNvPr>
          <p:cNvSpPr txBox="1"/>
          <p:nvPr/>
        </p:nvSpPr>
        <p:spPr>
          <a:xfrm>
            <a:off x="103480" y="2045374"/>
            <a:ext cx="3991778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200" dirty="0"/>
              <a:t>Há um fragmento no URL (#...), ou âncora, que indica para não se gerar um pedido HTTP ao servidor.</a:t>
            </a:r>
            <a:endParaRPr lang="pt-PT" dirty="0"/>
          </a:p>
          <a:p>
            <a:endParaRPr lang="pt-PT" sz="2200" dirty="0"/>
          </a:p>
          <a:p>
            <a:r>
              <a:rPr lang="pt-PT" sz="2200" dirty="0"/>
              <a:t>Com o fragmento, permite-se chamar o </a:t>
            </a:r>
            <a:r>
              <a:rPr lang="pt-PT" sz="2200" dirty="0" err="1"/>
              <a:t>handler</a:t>
            </a:r>
            <a:r>
              <a:rPr lang="pt-PT" sz="2200" dirty="0"/>
              <a:t> do </a:t>
            </a:r>
            <a:r>
              <a:rPr lang="pt-PT" sz="2200" dirty="0" err="1"/>
              <a:t>javascript</a:t>
            </a:r>
            <a:r>
              <a:rPr lang="pt-PT" sz="2200" dirty="0"/>
              <a:t> (</a:t>
            </a:r>
            <a:r>
              <a:rPr lang="pt-PT" sz="2200" dirty="0" err="1"/>
              <a:t>client</a:t>
            </a:r>
            <a:r>
              <a:rPr lang="pt-PT" sz="2200" dirty="0"/>
              <a:t> </a:t>
            </a:r>
            <a:r>
              <a:rPr lang="pt-PT" sz="2200" dirty="0" err="1"/>
              <a:t>side</a:t>
            </a:r>
            <a:r>
              <a:rPr lang="pt-PT" sz="2200" dirty="0"/>
              <a:t>) e só depois é feito o pedido à </a:t>
            </a:r>
            <a:r>
              <a:rPr lang="pt-PT" sz="2200" dirty="0" err="1"/>
              <a:t>webAPI</a:t>
            </a:r>
            <a:r>
              <a:rPr lang="pt-PT" sz="2200" dirty="0"/>
              <a:t> (server </a:t>
            </a:r>
            <a:r>
              <a:rPr lang="pt-PT" sz="2200" dirty="0" err="1"/>
              <a:t>side</a:t>
            </a:r>
            <a:r>
              <a:rPr lang="pt-PT" sz="2200" dirty="0"/>
              <a:t>), para obter o JSON.</a:t>
            </a:r>
          </a:p>
          <a:p>
            <a:endParaRPr lang="pt-PT" sz="2200" dirty="0"/>
          </a:p>
          <a:p>
            <a:r>
              <a:rPr lang="pt-PT" sz="2200" dirty="0"/>
              <a:t>Podem usar-se variáveis nos fragmentos com {} ou :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126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360DA-6F1F-6337-AEC7-EBD8F3C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Event Handlers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93A71E-0E33-5058-A730-EF068A7D2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Eventos: load e hashChange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D146F81-EB4A-9DD0-7DBA-56F90025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85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D99F-318A-C015-6570-B8063111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Exemplo: SPA Simple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8387189-EEF4-EBE7-0821-8B116DEB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24</a:t>
            </a:fld>
            <a:endParaRPr lang="en-US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147E08-91F1-8094-2BA6-102B7A5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58" y="2018364"/>
            <a:ext cx="10927650" cy="9955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200"/>
              <a:t>O HTTPServer.kt passa a ter uma chamada a uma singlePageApp, que recebe como parâmetro a directoria, onde se encontra o conteúdo estático</a:t>
            </a:r>
            <a:endParaRPr lang="en-US" sz="2200"/>
          </a:p>
          <a:p>
            <a:endParaRPr lang="pt-PT" sz="1800" dirty="0">
              <a:ea typeface="+mn-lt"/>
              <a:cs typeface="+mn-lt"/>
            </a:endParaRPr>
          </a:p>
          <a:p>
            <a:endParaRPr lang="pt-PT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A3E798-7823-7CE3-A2D0-B4BE82A7A9A6}"/>
              </a:ext>
            </a:extLst>
          </p:cNvPr>
          <p:cNvSpPr txBox="1"/>
          <p:nvPr/>
        </p:nvSpPr>
        <p:spPr>
          <a:xfrm>
            <a:off x="1311225" y="304002"/>
            <a:ext cx="954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https://github.com/isel-leic-ls/2425-2-common/tree/main/static-content/spasimple</a:t>
            </a:r>
            <a:r>
              <a:rPr lang="en-US" dirty="0"/>
              <a:t> </a:t>
            </a:r>
            <a:endParaRPr lang="pt-PT"/>
          </a:p>
        </p:txBody>
      </p:sp>
      <p:pic>
        <p:nvPicPr>
          <p:cNvPr id="8" name="Imagem 7" descr="Uma imagem com texto, captura de ecrã, número, software&#10;&#10;Os conteúdos gerados pela IA podem estar incorretos.">
            <a:extLst>
              <a:ext uri="{FF2B5EF4-FFF2-40B4-BE49-F238E27FC236}">
                <a16:creationId xmlns:a16="http://schemas.microsoft.com/office/drawing/2014/main" id="{86327E78-70FE-A053-AB58-1707EB8E5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89" y="2905223"/>
            <a:ext cx="5943799" cy="3818080"/>
          </a:xfrm>
          <a:prstGeom prst="rect">
            <a:avLst/>
          </a:prstGeom>
        </p:spPr>
      </p:pic>
      <p:pic>
        <p:nvPicPr>
          <p:cNvPr id="9" name="Imagem 8" descr="Uma imagem com texto, captura de ecrã, Tipo de letra&#10;&#10;Os conteúdos gerados pela IA podem estar incorretos.">
            <a:extLst>
              <a:ext uri="{FF2B5EF4-FFF2-40B4-BE49-F238E27FC236}">
                <a16:creationId xmlns:a16="http://schemas.microsoft.com/office/drawing/2014/main" id="{3F43FD9A-E253-39E8-66B5-7EB4F4CD9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897" y="3359338"/>
            <a:ext cx="47910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97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A7E47-EE8B-57E5-0AF3-7BBCFBED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Event</a:t>
            </a:r>
            <a:r>
              <a:rPr lang="pt-PT" dirty="0"/>
              <a:t> </a:t>
            </a:r>
            <a:r>
              <a:rPr lang="pt-PT"/>
              <a:t>Handlers: hashChange event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4C4D22-2D94-0554-150F-374D0D74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2200" dirty="0"/>
              <a:t>O evento </a:t>
            </a:r>
            <a:r>
              <a:rPr lang="pt-PT" sz="2200" b="1" dirty="0"/>
              <a:t>hashChange</a:t>
            </a:r>
            <a:r>
              <a:rPr lang="pt-PT" sz="2200"/>
              <a:t>, é gerado quando existe uma alteração do fragmento no URL</a:t>
            </a:r>
            <a:endParaRPr lang="pt-PT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000"/>
              <a:t>O respectivo handler (função registada para ser executada quando ocorrer o evento) retorna o conteúdo dinâmico (faz o </a:t>
            </a:r>
            <a:r>
              <a:rPr lang="pt-PT" sz="2000" err="1"/>
              <a:t>replaceChildren</a:t>
            </a:r>
            <a:r>
              <a:rPr lang="pt-PT" sz="2000"/>
              <a:t> sobre o conteúdo estático) quando é feita</a:t>
            </a:r>
            <a:r>
              <a:rPr lang="pt-PT" sz="2000" dirty="0"/>
              <a:t> a navegação</a:t>
            </a:r>
            <a:endParaRPr lang="pt-PT" dirty="0"/>
          </a:p>
          <a:p>
            <a:endParaRPr lang="pt-PT" sz="2200" dirty="0"/>
          </a:p>
          <a:p>
            <a:endParaRPr lang="pt-PT" sz="2200" dirty="0"/>
          </a:p>
          <a:p>
            <a:endParaRPr lang="pt-PT" sz="2200" dirty="0"/>
          </a:p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9346F8-D22C-26D9-FA88-1BA09C8B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25</a:t>
            </a:fld>
            <a:endParaRPr lang="en-US"/>
          </a:p>
        </p:txBody>
      </p:sp>
      <p:pic>
        <p:nvPicPr>
          <p:cNvPr id="5" name="Imagem 4" descr="Uma imagem com texto, captura de ecrã, Tipo de letra&#10;&#10;Os conteúdos gerados pela IA podem estar incorretos.">
            <a:extLst>
              <a:ext uri="{FF2B5EF4-FFF2-40B4-BE49-F238E27FC236}">
                <a16:creationId xmlns:a16="http://schemas.microsoft.com/office/drawing/2014/main" id="{5661D9CB-3A85-0BED-B5F7-D9D70EA2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57" y="4043584"/>
            <a:ext cx="4986394" cy="24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51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131D4-0058-941A-1451-592A87A77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4A250-7970-2749-5454-B8F7A986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Exemplo: SPA Router 1/2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343CDDE-6D5D-E3BF-5C66-FE779A1E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26</a:t>
            </a:fld>
            <a:endParaRPr lang="en-US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5B811B1-92C0-61EF-077C-0A30FA9B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58" y="2018364"/>
            <a:ext cx="10927650" cy="995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 sz="2200" dirty="0"/>
          </a:p>
          <a:p>
            <a:endParaRPr lang="pt-PT" sz="1800" dirty="0">
              <a:ea typeface="+mn-lt"/>
              <a:cs typeface="+mn-lt"/>
            </a:endParaRPr>
          </a:p>
          <a:p>
            <a:endParaRPr lang="pt-PT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7B6FD5-DE70-565A-A68D-57F5F68C15EF}"/>
              </a:ext>
            </a:extLst>
          </p:cNvPr>
          <p:cNvSpPr txBox="1"/>
          <p:nvPr/>
        </p:nvSpPr>
        <p:spPr>
          <a:xfrm>
            <a:off x="1311225" y="304002"/>
            <a:ext cx="954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https://github.com/isel-leic-ls/2425-2-common/tree/main/static-content/sparouter</a:t>
            </a:r>
            <a:r>
              <a:rPr lang="en-US" dirty="0">
                <a:ea typeface="+mn-lt"/>
                <a:cs typeface="+mn-lt"/>
              </a:rPr>
              <a:t> </a:t>
            </a:r>
            <a:endParaRPr lang="pt-PT">
              <a:ea typeface="+mn-lt"/>
              <a:cs typeface="+mn-lt"/>
            </a:endParaRPr>
          </a:p>
        </p:txBody>
      </p:sp>
      <p:pic>
        <p:nvPicPr>
          <p:cNvPr id="3" name="Imagem 2" descr="Uma imagem com texto, captura de ecrã, número, Tipo de letra&#10;&#10;Os conteúdos gerados pela IA podem estar incorretos.">
            <a:extLst>
              <a:ext uri="{FF2B5EF4-FFF2-40B4-BE49-F238E27FC236}">
                <a16:creationId xmlns:a16="http://schemas.microsoft.com/office/drawing/2014/main" id="{2BE5967D-D808-F5F1-68B4-DB365883A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52" y="2534626"/>
            <a:ext cx="6083607" cy="3817689"/>
          </a:xfrm>
          <a:prstGeom prst="rect">
            <a:avLst/>
          </a:prstGeom>
        </p:spPr>
      </p:pic>
      <p:pic>
        <p:nvPicPr>
          <p:cNvPr id="10" name="Imagem 9" descr="Uma imagem com texto, captura de ecrã, Tipo de letra, número&#10;&#10;Os conteúdos gerados pela IA podem estar incorretos.">
            <a:extLst>
              <a:ext uri="{FF2B5EF4-FFF2-40B4-BE49-F238E27FC236}">
                <a16:creationId xmlns:a16="http://schemas.microsoft.com/office/drawing/2014/main" id="{9831CB10-2D9C-8701-FB07-BBFB6C163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459" y="2793464"/>
            <a:ext cx="46672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31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8AC46-A88B-5C00-F501-9D5AF04C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Exemplo: SPA Router 2/2</a:t>
            </a:r>
          </a:p>
        </p:txBody>
      </p:sp>
      <p:pic>
        <p:nvPicPr>
          <p:cNvPr id="5" name="Marcador de Posição de Conteúdo 4" descr="Uma imagem com texto, captura de ecrã, número, Tipo de letra&#10;&#10;Os conteúdos gerados pela IA podem estar incorretos.">
            <a:extLst>
              <a:ext uri="{FF2B5EF4-FFF2-40B4-BE49-F238E27FC236}">
                <a16:creationId xmlns:a16="http://schemas.microsoft.com/office/drawing/2014/main" id="{629F8914-AEF6-683E-55F6-CF1AF3BEA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87" y="2110171"/>
            <a:ext cx="5115939" cy="4539316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AFCC7C8-C734-F5D0-9B79-B7EDBAD3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27</a:t>
            </a:fld>
            <a:endParaRPr lang="en-US"/>
          </a:p>
        </p:txBody>
      </p:sp>
      <p:pic>
        <p:nvPicPr>
          <p:cNvPr id="6" name="Imagem 5" descr="Uma imagem com texto, captura de ecrã, número, Tipo de letra&#10;&#10;Os conteúdos gerados pela IA podem estar incorretos.">
            <a:extLst>
              <a:ext uri="{FF2B5EF4-FFF2-40B4-BE49-F238E27FC236}">
                <a16:creationId xmlns:a16="http://schemas.microsoft.com/office/drawing/2014/main" id="{66B1439F-17AE-910B-6933-F3C8E13E0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821" y="2128091"/>
            <a:ext cx="4829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93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9D0C8-9103-B495-91D6-C4DA63CE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Event Handler: load event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D8E5D5-F811-BE27-82B3-65C4BD89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28</a:t>
            </a:fld>
            <a:endParaRPr lang="en-US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FBA705B3-BE40-BC6F-0D9A-01E8FA2D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11248976" cy="3566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2200"/>
              <a:t>O evento </a:t>
            </a:r>
            <a:r>
              <a:rPr lang="pt-PT" sz="2200" b="1"/>
              <a:t>load</a:t>
            </a:r>
            <a:r>
              <a:rPr lang="pt-PT" sz="2200"/>
              <a:t>, é gerado quando a página é carregada. </a:t>
            </a:r>
            <a:endParaRPr lang="pt-PT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000"/>
              <a:t>O handler deste evento vai definir as rotas, com base no fragmento que é indicado por </a:t>
            </a:r>
            <a:r>
              <a:rPr lang="pt-PT" sz="2000" i="1"/>
              <a:t>window</a:t>
            </a:r>
            <a:r>
              <a:rPr lang="pt-PT" sz="2000" i="1">
                <a:ea typeface="+mn-lt"/>
                <a:cs typeface="+mn-lt"/>
              </a:rPr>
              <a:t>.location.hash</a:t>
            </a:r>
            <a:endParaRPr lang="pt-PT" i="1"/>
          </a:p>
        </p:txBody>
      </p:sp>
      <p:pic>
        <p:nvPicPr>
          <p:cNvPr id="8" name="Imagem 7" descr="Uma imagem com texto, captura de ecrã, Tipo de letra&#10;&#10;Os conteúdos gerados pela IA podem estar incorretos.">
            <a:extLst>
              <a:ext uri="{FF2B5EF4-FFF2-40B4-BE49-F238E27FC236}">
                <a16:creationId xmlns:a16="http://schemas.microsoft.com/office/drawing/2014/main" id="{AF6618A0-7502-5791-EF35-DD7EDC92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88" y="4038600"/>
            <a:ext cx="5657850" cy="1828800"/>
          </a:xfrm>
          <a:prstGeom prst="rect">
            <a:avLst/>
          </a:prstGeom>
        </p:spPr>
      </p:pic>
      <p:pic>
        <p:nvPicPr>
          <p:cNvPr id="9" name="Imagem 8" descr="Uma imagem com texto, captura de ecrã, Tipo de letra, file&#10;&#10;Os conteúdos gerados pela IA podem estar incorretos.">
            <a:extLst>
              <a:ext uri="{FF2B5EF4-FFF2-40B4-BE49-F238E27FC236}">
                <a16:creationId xmlns:a16="http://schemas.microsoft.com/office/drawing/2014/main" id="{626CD21E-312E-F7F8-7F12-9A29696DE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10" y="4152900"/>
            <a:ext cx="4600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6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A9A70-A63D-B536-AAEF-98CFDEA1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Recomendações no desafio dos exemplos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EBDDD7-456B-23FC-AECF-2081577F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Não se esqueçam de modularizar as funcionalidades, para não ficarem com ficheiros monolíticos (grandes), por exemplo criar views.</a:t>
            </a:r>
          </a:p>
          <a:p>
            <a:r>
              <a:rPr lang="pt-PT"/>
              <a:t>Fazer uma DSL (Domain Specific Language) no ficheiro de handlers.js, tal como sugerido. E.g ul(li("...")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0BE13D-CB80-38D2-2CF6-40BEF353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5BCDC-01D9-2227-2B03-E1075293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Calendário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0993BB-83FD-028A-05F2-B661E13D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/>
              <a:t>Datas Importantes:</a:t>
            </a:r>
          </a:p>
          <a:p>
            <a:pPr lvl="1"/>
            <a:r>
              <a:rPr lang="pt-PT" b="1">
                <a:highlight>
                  <a:srgbClr val="FFFF00"/>
                </a:highlight>
              </a:rPr>
              <a:t>Fase 2: </a:t>
            </a:r>
            <a:r>
              <a:rPr lang="pt-PT">
                <a:highlight>
                  <a:srgbClr val="FFFF00"/>
                </a:highlight>
              </a:rPr>
              <a:t>Publicação no dia 31 de março, entrega no dia </a:t>
            </a:r>
            <a:r>
              <a:rPr lang="pt-PT" strike="sngStrike">
                <a:highlight>
                  <a:srgbClr val="FFFF00"/>
                </a:highlight>
              </a:rPr>
              <a:t>19 de abril </a:t>
            </a:r>
            <a:r>
              <a:rPr lang="pt-PT">
                <a:highlight>
                  <a:srgbClr val="FFFF00"/>
                </a:highlight>
              </a:rPr>
              <a:t> </a:t>
            </a:r>
            <a:r>
              <a:rPr lang="pt-PT" b="1">
                <a:highlight>
                  <a:srgbClr val="FFFF00"/>
                </a:highlight>
              </a:rPr>
              <a:t>26 de abril.</a:t>
            </a:r>
          </a:p>
          <a:p>
            <a:pPr lvl="1"/>
            <a:r>
              <a:rPr lang="pt-PT" b="1"/>
              <a:t>Fase 3: </a:t>
            </a:r>
            <a:r>
              <a:rPr lang="pt-PT"/>
              <a:t>Publicação no dia 5 de maio, entrega no dia 24 de maio.</a:t>
            </a:r>
          </a:p>
          <a:p>
            <a:pPr lvl="1"/>
            <a:r>
              <a:rPr lang="pt-PT" b="1"/>
              <a:t>Fase 4: </a:t>
            </a:r>
            <a:r>
              <a:rPr lang="pt-PT"/>
              <a:t>Publicação no dia 26 de maio, entrega no dia 7 de junho.</a:t>
            </a:r>
          </a:p>
          <a:p>
            <a:pPr lvl="1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17782B-1780-8F2A-69F4-F3390667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8AB16-F02D-F148-F57D-1E5784CB1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0BE53-E655-95D8-104E-A9101AA9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Calendário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7B5847C-5141-729C-FF94-F461EC99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pt-PT"/>
          </a:p>
        </p:txBody>
      </p:sp>
      <p:pic>
        <p:nvPicPr>
          <p:cNvPr id="4" name="Marcador de Posição de Conteúdo 7">
            <a:extLst>
              <a:ext uri="{FF2B5EF4-FFF2-40B4-BE49-F238E27FC236}">
                <a16:creationId xmlns:a16="http://schemas.microsoft.com/office/drawing/2014/main" id="{2DC0F389-3753-4D1D-00E1-228DAE146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648" y="390541"/>
            <a:ext cx="5362878" cy="607691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29B322-6D8B-172E-B267-85CAEE85E840}"/>
              </a:ext>
            </a:extLst>
          </p:cNvPr>
          <p:cNvSpPr txBox="1"/>
          <p:nvPr/>
        </p:nvSpPr>
        <p:spPr>
          <a:xfrm>
            <a:off x="456124" y="5224789"/>
            <a:ext cx="44278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>
                <a:highlight>
                  <a:srgbClr val="FFFF00"/>
                </a:highlight>
              </a:rPr>
              <a:t>A aula do dia 26 é remota!</a:t>
            </a:r>
          </a:p>
        </p:txBody>
      </p:sp>
      <p:pic>
        <p:nvPicPr>
          <p:cNvPr id="6" name="Gráfico 5" descr="Seta de linha: curva para a direita com preenchimento sólido">
            <a:extLst>
              <a:ext uri="{FF2B5EF4-FFF2-40B4-BE49-F238E27FC236}">
                <a16:creationId xmlns:a16="http://schemas.microsoft.com/office/drawing/2014/main" id="{FC8ED8A6-8F24-2F9A-E124-8CADDA35D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980000">
            <a:off x="3369027" y="3767538"/>
            <a:ext cx="1410304" cy="145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1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B8D388-B91D-3D39-DB38-692D100D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Fase 2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109EE2F3-56D7-CB8A-A4B3-EDD75D73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6052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err="1"/>
              <a:t>Adicionar</a:t>
            </a:r>
            <a:r>
              <a:rPr lang="en-US"/>
              <a:t> duas </a:t>
            </a:r>
            <a:r>
              <a:rPr lang="en-US" err="1"/>
              <a:t>novas</a:t>
            </a:r>
            <a:r>
              <a:rPr lang="en-US" dirty="0"/>
              <a:t> </a:t>
            </a:r>
            <a:r>
              <a:rPr lang="en-US" err="1"/>
              <a:t>operações</a:t>
            </a:r>
            <a:r>
              <a:rPr lang="en-US"/>
              <a:t> à Web API (remover e </a:t>
            </a:r>
            <a:r>
              <a:rPr lang="en-US" err="1"/>
              <a:t>atualizar</a:t>
            </a:r>
            <a:r>
              <a:rPr lang="en-US" dirty="0"/>
              <a:t> </a:t>
            </a:r>
            <a:r>
              <a:rPr lang="en-US" err="1"/>
              <a:t>uma</a:t>
            </a:r>
            <a:r>
              <a:rPr lang="en-US" dirty="0"/>
              <a:t> </a:t>
            </a:r>
            <a:r>
              <a:rPr lang="en-US" err="1"/>
              <a:t>reserva</a:t>
            </a:r>
            <a:r>
              <a:rPr lang="en-US"/>
              <a:t>)</a:t>
            </a:r>
          </a:p>
          <a:p>
            <a:r>
              <a:rPr lang="en-US" err="1"/>
              <a:t>Criação</a:t>
            </a:r>
            <a:r>
              <a:rPr lang="en-US"/>
              <a:t> de </a:t>
            </a:r>
            <a:r>
              <a:rPr lang="en-US" err="1"/>
              <a:t>uma</a:t>
            </a:r>
            <a:r>
              <a:rPr lang="en-US"/>
              <a:t> Single Page Application (SPA) para </a:t>
            </a:r>
            <a:r>
              <a:rPr lang="en-US" err="1"/>
              <a:t>providenciar</a:t>
            </a:r>
            <a:r>
              <a:rPr lang="en-US" dirty="0"/>
              <a:t> </a:t>
            </a:r>
            <a:r>
              <a:rPr lang="en-US" err="1"/>
              <a:t>uma</a:t>
            </a:r>
            <a:r>
              <a:rPr lang="en-US"/>
              <a:t> Web User Interface para as </a:t>
            </a:r>
            <a:r>
              <a:rPr lang="en-US" err="1"/>
              <a:t>operações</a:t>
            </a:r>
            <a:r>
              <a:rPr lang="en-US"/>
              <a:t> "Get" </a:t>
            </a:r>
            <a:r>
              <a:rPr lang="en-US" err="1"/>
              <a:t>desenvolvidas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fase</a:t>
            </a:r>
            <a:r>
              <a:rPr lang="en-US"/>
              <a:t> 1.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https://github.com/isel-leic-ls/2425-2-common/wiki/Phase-2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D0ED0AA-4459-D7FC-A5D1-727AC2D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8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4F6C2-C05B-C3C6-0079-F6CC24EF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Revisão dos verbos HTTP (</a:t>
            </a:r>
            <a:r>
              <a:rPr lang="pt-PT" err="1"/>
              <a:t>idempotência</a:t>
            </a:r>
            <a:r>
              <a:rPr lang="pt-PT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902362-B7E6-28B8-FEF8-40DF5DBF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92" y="2130646"/>
            <a:ext cx="10890928" cy="40775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50545" lvl="1" indent="-285750"/>
            <a:r>
              <a:rPr lang="en-US" sz="2000" b="1" dirty="0"/>
              <a:t>GET</a:t>
            </a:r>
            <a:endParaRPr lang="en-US" sz="2000" dirty="0"/>
          </a:p>
          <a:p>
            <a:pPr marL="788670" lvl="2"/>
            <a:r>
              <a:rPr lang="en-US" sz="1800" dirty="0"/>
              <a:t>"SAFE METHOD" ("READ-ONLY") -&gt; É IDEMPOTENTE!</a:t>
            </a:r>
            <a:endParaRPr lang="pt-PT" sz="1800" b="1" dirty="0"/>
          </a:p>
          <a:p>
            <a:pPr marL="550545" lvl="1" indent="-285750"/>
            <a:r>
              <a:rPr lang="en-US" sz="2000" b="1" dirty="0"/>
              <a:t>PUT</a:t>
            </a:r>
            <a:endParaRPr lang="en-US" sz="2000" dirty="0"/>
          </a:p>
          <a:p>
            <a:pPr lvl="2"/>
            <a:r>
              <a:rPr lang="en-US" sz="1800" dirty="0"/>
              <a:t>É IDEMPOTENTE! Se </a:t>
            </a:r>
            <a:r>
              <a:rPr lang="en-US" sz="1800" dirty="0" err="1"/>
              <a:t>fizermos</a:t>
            </a:r>
            <a:r>
              <a:rPr lang="en-US" sz="1800" dirty="0"/>
              <a:t> </a:t>
            </a:r>
            <a:r>
              <a:rPr lang="en-US" sz="1800" dirty="0">
                <a:latin typeface="Grandview Display"/>
              </a:rPr>
              <a:t>o </a:t>
            </a:r>
            <a:r>
              <a:rPr lang="en-US" sz="1800" dirty="0" err="1">
                <a:latin typeface="Grandview Display"/>
              </a:rPr>
              <a:t>mesmo</a:t>
            </a:r>
            <a:r>
              <a:rPr lang="en-US" sz="1800" dirty="0">
                <a:latin typeface="Grandview Display"/>
              </a:rPr>
              <a:t> </a:t>
            </a:r>
            <a:r>
              <a:rPr lang="en-US" sz="1800" dirty="0" err="1">
                <a:latin typeface="Grandview Display"/>
              </a:rPr>
              <a:t>pedido</a:t>
            </a:r>
            <a:r>
              <a:rPr lang="en-US" sz="1800" dirty="0">
                <a:latin typeface="Grandview Display"/>
              </a:rPr>
              <a:t> N </a:t>
            </a:r>
            <a:r>
              <a:rPr lang="en-US" sz="1800" dirty="0" err="1">
                <a:latin typeface="Grandview Display"/>
              </a:rPr>
              <a:t>vezes</a:t>
            </a:r>
            <a:r>
              <a:rPr lang="en-US" sz="1800" dirty="0">
                <a:latin typeface="Grandview Display"/>
              </a:rPr>
              <a:t>, o </a:t>
            </a:r>
            <a:r>
              <a:rPr lang="en-US" sz="1800" dirty="0" err="1">
                <a:latin typeface="Grandview Display"/>
              </a:rPr>
              <a:t>resultado</a:t>
            </a:r>
            <a:r>
              <a:rPr lang="en-US" sz="1800" dirty="0">
                <a:latin typeface="Grandview Display"/>
              </a:rPr>
              <a:t> da </a:t>
            </a:r>
            <a:r>
              <a:rPr lang="en-US" sz="1800" dirty="0" err="1">
                <a:latin typeface="Grandview Display"/>
              </a:rPr>
              <a:t>operação</a:t>
            </a:r>
            <a:r>
              <a:rPr lang="en-US" sz="1800" dirty="0">
                <a:latin typeface="Grandview Display"/>
              </a:rPr>
              <a:t> ("</a:t>
            </a:r>
            <a:r>
              <a:rPr lang="en-US" sz="1800" dirty="0" err="1">
                <a:latin typeface="Grandview Display"/>
              </a:rPr>
              <a:t>estado</a:t>
            </a:r>
            <a:r>
              <a:rPr lang="en-US" sz="1800" dirty="0">
                <a:latin typeface="Grandview Display"/>
              </a:rPr>
              <a:t> no </a:t>
            </a:r>
            <a:r>
              <a:rPr lang="en-US" sz="1800" dirty="0" err="1">
                <a:latin typeface="Grandview Display"/>
              </a:rPr>
              <a:t>servidor</a:t>
            </a:r>
            <a:r>
              <a:rPr lang="en-US" sz="1800" dirty="0">
                <a:latin typeface="Grandview Display"/>
              </a:rPr>
              <a:t>") </a:t>
            </a:r>
            <a:r>
              <a:rPr lang="en-US" sz="1800" b="1" dirty="0" err="1">
                <a:latin typeface="Grandview Display"/>
              </a:rPr>
              <a:t>deverá</a:t>
            </a:r>
            <a:r>
              <a:rPr lang="en-US" sz="1800" b="1" dirty="0">
                <a:latin typeface="Grandview Display"/>
              </a:rPr>
              <a:t> ser o </a:t>
            </a:r>
            <a:r>
              <a:rPr lang="en-US" sz="1800" b="1" dirty="0" err="1">
                <a:latin typeface="Grandview Display"/>
              </a:rPr>
              <a:t>mesmo</a:t>
            </a:r>
            <a:r>
              <a:rPr lang="en-US" sz="1800" b="1" dirty="0">
                <a:latin typeface="Grandview Display"/>
              </a:rPr>
              <a:t> que se </a:t>
            </a:r>
            <a:r>
              <a:rPr lang="en-US" sz="1800" b="1" dirty="0" err="1">
                <a:latin typeface="Grandview Display"/>
              </a:rPr>
              <a:t>obtém</a:t>
            </a:r>
            <a:r>
              <a:rPr lang="en-US" sz="1800" b="1" dirty="0">
                <a:latin typeface="Grandview Display"/>
              </a:rPr>
              <a:t> </a:t>
            </a:r>
            <a:r>
              <a:rPr lang="en-US" sz="1800" b="1" dirty="0" err="1">
                <a:latin typeface="Grandview Display"/>
              </a:rPr>
              <a:t>após</a:t>
            </a:r>
            <a:r>
              <a:rPr lang="en-US" sz="1800" b="1" dirty="0">
                <a:latin typeface="Grandview Display"/>
              </a:rPr>
              <a:t> o </a:t>
            </a:r>
            <a:r>
              <a:rPr lang="en-US" sz="1800" b="1" dirty="0" err="1">
                <a:latin typeface="Grandview Display"/>
              </a:rPr>
              <a:t>primeiro</a:t>
            </a:r>
            <a:r>
              <a:rPr lang="en-US" sz="1800" b="1" dirty="0">
                <a:latin typeface="Grandview Display"/>
              </a:rPr>
              <a:t> </a:t>
            </a:r>
            <a:r>
              <a:rPr lang="en-US" sz="1800" b="1" dirty="0" err="1">
                <a:latin typeface="Grandview Display"/>
              </a:rPr>
              <a:t>pedido</a:t>
            </a:r>
            <a:r>
              <a:rPr lang="en-US" sz="1800" dirty="0">
                <a:solidFill>
                  <a:srgbClr val="000000"/>
                </a:solidFill>
                <a:latin typeface="Grandview Display"/>
              </a:rPr>
              <a:t> (</a:t>
            </a:r>
            <a:r>
              <a:rPr lang="en-US" sz="1800" dirty="0">
                <a:solidFill>
                  <a:srgbClr val="1F1F1F"/>
                </a:solidFill>
                <a:latin typeface="Grandview Display"/>
              </a:rPr>
              <a:t>E.g., </a:t>
            </a:r>
            <a:r>
              <a:rPr lang="en-US" sz="1800" dirty="0" err="1">
                <a:solidFill>
                  <a:srgbClr val="1F1F1F"/>
                </a:solidFill>
                <a:latin typeface="Grandview Display"/>
              </a:rPr>
              <a:t>quebra</a:t>
            </a:r>
            <a:r>
              <a:rPr lang="en-US" sz="1800" dirty="0">
                <a:solidFill>
                  <a:srgbClr val="1F1F1F"/>
                </a:solidFill>
                <a:latin typeface="Grandview Display"/>
              </a:rPr>
              <a:t> de </a:t>
            </a:r>
            <a:r>
              <a:rPr lang="en-US" sz="1800" dirty="0" err="1">
                <a:solidFill>
                  <a:srgbClr val="1F1F1F"/>
                </a:solidFill>
                <a:latin typeface="Grandview Display"/>
              </a:rPr>
              <a:t>ligação</a:t>
            </a:r>
            <a:r>
              <a:rPr lang="en-US" sz="1800" dirty="0">
                <a:solidFill>
                  <a:srgbClr val="1F1F1F"/>
                </a:solidFill>
                <a:latin typeface="Grandview Display"/>
              </a:rPr>
              <a:t> e </a:t>
            </a:r>
            <a:r>
              <a:rPr lang="en-US" sz="1800" dirty="0" err="1">
                <a:solidFill>
                  <a:srgbClr val="1F1F1F"/>
                </a:solidFill>
                <a:latin typeface="Grandview Display"/>
              </a:rPr>
              <a:t>repetição</a:t>
            </a:r>
            <a:r>
              <a:rPr lang="en-US" sz="1800" dirty="0">
                <a:solidFill>
                  <a:srgbClr val="1F1F1F"/>
                </a:solidFill>
                <a:latin typeface="Grandview Display"/>
              </a:rPr>
              <a:t> do </a:t>
            </a:r>
            <a:r>
              <a:rPr lang="en-US" sz="1800" dirty="0" err="1">
                <a:solidFill>
                  <a:srgbClr val="1F1F1F"/>
                </a:solidFill>
                <a:latin typeface="Grandview Display"/>
              </a:rPr>
              <a:t>pedido</a:t>
            </a:r>
            <a:r>
              <a:rPr lang="en-US" sz="1800" dirty="0">
                <a:solidFill>
                  <a:srgbClr val="1F1F1F"/>
                </a:solidFill>
                <a:latin typeface="Grandview Display"/>
              </a:rPr>
              <a:t> - "retry").</a:t>
            </a:r>
            <a:endParaRPr lang="en-US" sz="1800" dirty="0"/>
          </a:p>
          <a:p>
            <a:pPr marL="493395" lvl="1" indent="-285750"/>
            <a:r>
              <a:rPr lang="en-US" b="1" dirty="0">
                <a:solidFill>
                  <a:srgbClr val="000000"/>
                </a:solidFill>
              </a:rPr>
              <a:t>POST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>
                <a:solidFill>
                  <a:srgbClr val="000000"/>
                </a:solidFill>
              </a:rPr>
              <a:t>NÃO É IDEMPOTENTE! Se </a:t>
            </a:r>
            <a:r>
              <a:rPr lang="en-US" dirty="0" err="1">
                <a:solidFill>
                  <a:srgbClr val="000000"/>
                </a:solidFill>
              </a:rPr>
              <a:t>fizermos</a:t>
            </a:r>
            <a:r>
              <a:rPr lang="en-US" dirty="0">
                <a:solidFill>
                  <a:srgbClr val="000000"/>
                </a:solidFill>
              </a:rPr>
              <a:t> o </a:t>
            </a:r>
            <a:r>
              <a:rPr lang="en-US" dirty="0" err="1">
                <a:solidFill>
                  <a:srgbClr val="000000"/>
                </a:solidFill>
              </a:rPr>
              <a:t>mesmo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pedido</a:t>
            </a:r>
            <a:r>
              <a:rPr lang="en-US" dirty="0">
                <a:solidFill>
                  <a:srgbClr val="000000"/>
                </a:solidFill>
              </a:rPr>
              <a:t> N </a:t>
            </a:r>
            <a:r>
              <a:rPr lang="en-US" dirty="0" err="1">
                <a:solidFill>
                  <a:srgbClr val="000000"/>
                </a:solidFill>
              </a:rPr>
              <a:t>vezes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não</a:t>
            </a:r>
            <a:r>
              <a:rPr lang="en-US" dirty="0">
                <a:solidFill>
                  <a:srgbClr val="000000"/>
                </a:solidFill>
              </a:rPr>
              <a:t> é </a:t>
            </a:r>
            <a:r>
              <a:rPr lang="en-US" dirty="0" err="1">
                <a:solidFill>
                  <a:srgbClr val="000000"/>
                </a:solidFill>
              </a:rPr>
              <a:t>garantido</a:t>
            </a:r>
            <a:r>
              <a:rPr lang="en-US" dirty="0">
                <a:solidFill>
                  <a:srgbClr val="000000"/>
                </a:solidFill>
              </a:rPr>
              <a:t> que o </a:t>
            </a:r>
            <a:r>
              <a:rPr lang="en-US" dirty="0" err="1">
                <a:solidFill>
                  <a:srgbClr val="000000"/>
                </a:solidFill>
              </a:rPr>
              <a:t>resultado</a:t>
            </a:r>
            <a:r>
              <a:rPr lang="en-US" dirty="0">
                <a:solidFill>
                  <a:srgbClr val="000000"/>
                </a:solidFill>
              </a:rPr>
              <a:t> da </a:t>
            </a:r>
            <a:r>
              <a:rPr lang="en-US" dirty="0" err="1">
                <a:solidFill>
                  <a:srgbClr val="000000"/>
                </a:solidFill>
              </a:rPr>
              <a:t>operação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seja</a:t>
            </a:r>
            <a:r>
              <a:rPr lang="en-US" dirty="0">
                <a:solidFill>
                  <a:srgbClr val="000000"/>
                </a:solidFill>
              </a:rPr>
              <a:t> o </a:t>
            </a:r>
            <a:r>
              <a:rPr lang="en-US" dirty="0" err="1">
                <a:solidFill>
                  <a:srgbClr val="000000"/>
                </a:solidFill>
              </a:rPr>
              <a:t>mesmo</a:t>
            </a:r>
            <a:r>
              <a:rPr lang="en-US" dirty="0">
                <a:solidFill>
                  <a:srgbClr val="000000"/>
                </a:solidFill>
              </a:rPr>
              <a:t> do </a:t>
            </a:r>
            <a:r>
              <a:rPr lang="en-US" dirty="0" err="1">
                <a:solidFill>
                  <a:srgbClr val="000000"/>
                </a:solidFill>
              </a:rPr>
              <a:t>primeiro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pedido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1F1F1F"/>
              </a:solidFill>
            </a:endParaRPr>
          </a:p>
          <a:p>
            <a:pPr marL="493395" lvl="1" indent="-285750"/>
            <a:r>
              <a:rPr lang="en-US" sz="2000" b="1" dirty="0"/>
              <a:t>DELETE</a:t>
            </a:r>
            <a:endParaRPr lang="en-US" sz="2000" dirty="0"/>
          </a:p>
          <a:p>
            <a:pPr lvl="2"/>
            <a:r>
              <a:rPr lang="en-US" sz="1800" dirty="0"/>
              <a:t>É IDEMPOTENTE! Podemos </a:t>
            </a:r>
            <a:r>
              <a:rPr lang="en-US" sz="1800" dirty="0" err="1"/>
              <a:t>fazer</a:t>
            </a:r>
            <a:r>
              <a:rPr lang="en-US" sz="1800" dirty="0"/>
              <a:t> o </a:t>
            </a:r>
            <a:r>
              <a:rPr lang="en-US" sz="1800" dirty="0" err="1"/>
              <a:t>pedido</a:t>
            </a:r>
            <a:r>
              <a:rPr lang="en-US" sz="1800" dirty="0"/>
              <a:t> N </a:t>
            </a:r>
            <a:r>
              <a:rPr lang="en-US" sz="1800" dirty="0" err="1"/>
              <a:t>vezes</a:t>
            </a:r>
            <a:r>
              <a:rPr lang="en-US" sz="1800" dirty="0"/>
              <a:t> com a </a:t>
            </a:r>
            <a:r>
              <a:rPr lang="en-US" sz="1800" dirty="0" err="1"/>
              <a:t>garantia</a:t>
            </a:r>
            <a:r>
              <a:rPr lang="en-US" sz="1800" dirty="0"/>
              <a:t> que o </a:t>
            </a:r>
            <a:r>
              <a:rPr lang="en-US" sz="1800" dirty="0" err="1"/>
              <a:t>resultado</a:t>
            </a:r>
            <a:r>
              <a:rPr lang="en-US" sz="1800" dirty="0"/>
              <a:t> da </a:t>
            </a:r>
            <a:r>
              <a:rPr lang="en-US" sz="1800" dirty="0" err="1"/>
              <a:t>operação</a:t>
            </a:r>
            <a:r>
              <a:rPr lang="en-US" sz="1800" dirty="0"/>
              <a:t> </a:t>
            </a:r>
            <a:r>
              <a:rPr lang="en-US" sz="1800" dirty="0" err="1"/>
              <a:t>será</a:t>
            </a:r>
            <a:r>
              <a:rPr lang="en-US" sz="1800" dirty="0"/>
              <a:t> </a:t>
            </a:r>
            <a:r>
              <a:rPr lang="en-US" dirty="0"/>
              <a:t>o </a:t>
            </a:r>
            <a:r>
              <a:rPr lang="en-US" dirty="0" err="1"/>
              <a:t>mesmo</a:t>
            </a:r>
            <a:r>
              <a:rPr lang="en-US" dirty="0"/>
              <a:t> do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pedido</a:t>
            </a:r>
            <a:r>
              <a:rPr lang="en-US" dirty="0"/>
              <a:t>.</a:t>
            </a:r>
          </a:p>
          <a:p>
            <a:pPr lvl="3"/>
            <a:endParaRPr lang="en-US"/>
          </a:p>
          <a:p>
            <a:pPr marL="765810" lvl="3" indent="0">
              <a:buNone/>
            </a:pPr>
            <a:endParaRPr lang="en-US"/>
          </a:p>
          <a:p>
            <a:pPr marL="493395" lvl="1"/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D3F64C5-CBAB-B61C-92A6-2A7338E7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6AE66F-2E0E-17EE-62B8-27ACD0CF3294}"/>
              </a:ext>
            </a:extLst>
          </p:cNvPr>
          <p:cNvSpPr txBox="1"/>
          <p:nvPr/>
        </p:nvSpPr>
        <p:spPr>
          <a:xfrm>
            <a:off x="398535" y="6199632"/>
            <a:ext cx="11374015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pt-PT" sz="1400">
              <a:latin typeface="Grandview Display (corpo)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492E62-82E3-3132-1D6C-6DF3620FBA60}"/>
              </a:ext>
            </a:extLst>
          </p:cNvPr>
          <p:cNvSpPr txBox="1"/>
          <p:nvPr/>
        </p:nvSpPr>
        <p:spPr>
          <a:xfrm>
            <a:off x="753293" y="286862"/>
            <a:ext cx="112102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/>
              <a:t>*</a:t>
            </a:r>
            <a:r>
              <a:rPr lang="pt-PT" sz="1600" b="1" err="1"/>
              <a:t>Idempotente</a:t>
            </a:r>
            <a:r>
              <a:rPr lang="pt-PT" sz="1600"/>
              <a:t>: diz-se do que tem a propriedade de ser aplicado mais do que uma vez sem que haja alteração do resultado</a:t>
            </a:r>
          </a:p>
        </p:txBody>
      </p:sp>
    </p:spTree>
    <p:extLst>
      <p:ext uri="{BB962C8B-B14F-4D97-AF65-F5344CB8AC3E}">
        <p14:creationId xmlns:p14="http://schemas.microsoft.com/office/powerpoint/2010/main" val="391957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CD555-C262-6537-B502-118FE6AA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Fase 2 -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15FA66-E0B4-8190-EE2A-47193224E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34330"/>
            <a:ext cx="10890928" cy="39653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PT" sz="3200"/>
              <a:t>Adicionar 2 novas operações à “Web </a:t>
            </a:r>
            <a:r>
              <a:rPr lang="pt-PT" sz="3200" err="1"/>
              <a:t>Api</a:t>
            </a:r>
            <a:r>
              <a:rPr lang="pt-PT" sz="3200"/>
              <a:t>”</a:t>
            </a:r>
          </a:p>
          <a:p>
            <a:pPr marL="493395" lvl="1"/>
            <a:r>
              <a:rPr lang="pt-PT" sz="3000"/>
              <a:t>“Delete” - remover uma reserva</a:t>
            </a:r>
          </a:p>
          <a:p>
            <a:pPr lvl="2"/>
            <a:r>
              <a:rPr lang="pt-PT" sz="1700"/>
              <a:t>É </a:t>
            </a:r>
            <a:r>
              <a:rPr lang="pt-PT" sz="1700" err="1"/>
              <a:t>idempotente</a:t>
            </a:r>
            <a:r>
              <a:rPr lang="pt-PT" sz="1700"/>
              <a:t>, mas podem retornar respostas com códigos HTTP diferentes</a:t>
            </a:r>
          </a:p>
          <a:p>
            <a:pPr marL="493395" lvl="1"/>
            <a:r>
              <a:rPr lang="pt-PT" sz="3000"/>
              <a:t>“</a:t>
            </a:r>
            <a:r>
              <a:rPr lang="pt-PT" sz="3000" err="1"/>
              <a:t>Update</a:t>
            </a:r>
            <a:r>
              <a:rPr lang="pt-PT" sz="3000"/>
              <a:t>” – atualizar uma reserva</a:t>
            </a:r>
          </a:p>
          <a:p>
            <a:pPr lvl="2"/>
            <a:r>
              <a:rPr lang="en-US" sz="1700"/>
              <a:t>Se </a:t>
            </a:r>
            <a:r>
              <a:rPr lang="en-US" sz="1700" err="1"/>
              <a:t>utilizarem</a:t>
            </a:r>
            <a:r>
              <a:rPr lang="en-US" sz="1700"/>
              <a:t> o </a:t>
            </a:r>
            <a:r>
              <a:rPr lang="en-US" sz="1700" b="1"/>
              <a:t>PUT</a:t>
            </a:r>
            <a:r>
              <a:rPr lang="en-US" sz="1700"/>
              <a:t> no </a:t>
            </a:r>
            <a:r>
              <a:rPr lang="en-US" sz="1700" b="1"/>
              <a:t>“update”</a:t>
            </a:r>
            <a:r>
              <a:rPr lang="en-US" sz="1700"/>
              <a:t>, é </a:t>
            </a:r>
            <a:r>
              <a:rPr lang="en-US" sz="1700" err="1"/>
              <a:t>mandatório</a:t>
            </a:r>
            <a:r>
              <a:rPr lang="en-US" sz="1700"/>
              <a:t> (</a:t>
            </a:r>
            <a:r>
              <a:rPr lang="en-US" sz="1700" err="1"/>
              <a:t>por</a:t>
            </a:r>
            <a:r>
              <a:rPr lang="en-US" sz="1700" dirty="0"/>
              <a:t> </a:t>
            </a:r>
            <a:r>
              <a:rPr lang="en-US" sz="1700" err="1"/>
              <a:t>definição</a:t>
            </a:r>
            <a:r>
              <a:rPr lang="en-US" sz="1700" dirty="0"/>
              <a:t> </a:t>
            </a:r>
            <a:r>
              <a:rPr lang="en-US" sz="1700" err="1"/>
              <a:t>na</a:t>
            </a:r>
            <a:r>
              <a:rPr lang="en-US" sz="1700" dirty="0"/>
              <a:t> </a:t>
            </a:r>
            <a:r>
              <a:rPr lang="en-US" sz="1700" err="1"/>
              <a:t>especificação</a:t>
            </a:r>
            <a:r>
              <a:rPr lang="en-US" sz="1700"/>
              <a:t> do </a:t>
            </a:r>
            <a:r>
              <a:rPr lang="en-US" sz="1700" err="1"/>
              <a:t>protocolo</a:t>
            </a:r>
            <a:r>
              <a:rPr lang="en-US" sz="1700"/>
              <a:t> HTTP) que a </a:t>
            </a:r>
            <a:r>
              <a:rPr lang="en-US" sz="1700" err="1"/>
              <a:t>operação</a:t>
            </a:r>
            <a:r>
              <a:rPr lang="en-US" sz="1700" dirty="0"/>
              <a:t> </a:t>
            </a:r>
            <a:r>
              <a:rPr lang="en-US" sz="1700" err="1"/>
              <a:t>seja</a:t>
            </a:r>
            <a:r>
              <a:rPr lang="en-US" sz="1700" dirty="0"/>
              <a:t> </a:t>
            </a:r>
            <a:r>
              <a:rPr lang="en-US" sz="1700" err="1"/>
              <a:t>idempotente</a:t>
            </a:r>
            <a:r>
              <a:rPr lang="en-US" sz="1700"/>
              <a:t>.</a:t>
            </a:r>
            <a:endParaRPr lang="en-US" sz="1700" dirty="0"/>
          </a:p>
          <a:p>
            <a:r>
              <a:rPr lang="pt-PT" sz="3200"/>
              <a:t>Desenvolvimento de uma “Single </a:t>
            </a:r>
            <a:r>
              <a:rPr lang="pt-PT" sz="3200" err="1"/>
              <a:t>Page</a:t>
            </a:r>
            <a:r>
              <a:rPr lang="pt-PT" sz="3200" dirty="0"/>
              <a:t> </a:t>
            </a:r>
            <a:r>
              <a:rPr lang="pt-PT" sz="3200" err="1"/>
              <a:t>Application</a:t>
            </a:r>
            <a:r>
              <a:rPr lang="pt-PT" sz="3200"/>
              <a:t>" (SPA)</a:t>
            </a:r>
          </a:p>
          <a:p>
            <a:pPr marL="493395" lvl="1"/>
            <a:r>
              <a:rPr lang="en-US" sz="3000"/>
              <a:t>“Web User Interface” para as </a:t>
            </a:r>
            <a:r>
              <a:rPr lang="en-US" sz="3000" err="1"/>
              <a:t>operações</a:t>
            </a:r>
            <a:r>
              <a:rPr lang="en-US" sz="3000"/>
              <a:t> “GET” </a:t>
            </a:r>
            <a:r>
              <a:rPr lang="en-US" sz="3000" err="1"/>
              <a:t>desenvolvidas</a:t>
            </a:r>
            <a:r>
              <a:rPr lang="en-US" sz="3000" dirty="0"/>
              <a:t> </a:t>
            </a:r>
            <a:r>
              <a:rPr lang="en-US" sz="3000" err="1"/>
              <a:t>na</a:t>
            </a:r>
            <a:r>
              <a:rPr lang="en-US" sz="3000" dirty="0"/>
              <a:t> </a:t>
            </a:r>
            <a:r>
              <a:rPr lang="en-US" sz="3000"/>
              <a:t>Fase 1.</a:t>
            </a:r>
            <a:endParaRPr lang="pt-PT" sz="260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41719F5-2432-3509-1626-4707224A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05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64EF436-87A7-BFBA-38E0-93BFDC60D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40" y="2250734"/>
            <a:ext cx="8865893" cy="4289040"/>
          </a:xfrm>
          <a:prstGeom prst="rect">
            <a:avLst/>
          </a:prstGeom>
          <a:noFill/>
          <a:ln>
            <a:solidFill>
              <a:srgbClr val="4472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C972DB-B857-75A6-95B3-B036AA4E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PT" dirty="0"/>
              <a:t>Fluxo da navegação - "Web </a:t>
            </a:r>
            <a:r>
              <a:rPr lang="pt-PT" dirty="0" err="1"/>
              <a:t>User</a:t>
            </a:r>
            <a:r>
              <a:rPr lang="pt-PT" dirty="0"/>
              <a:t> Interface"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39D48AA-BB67-DE16-2D83-88C8C050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2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4B5AC-E2AF-0783-96F2-20BA2BA5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Exemplo da navegação entre páginas HTML</a:t>
            </a:r>
            <a:br>
              <a:rPr lang="pt-PT" dirty="0"/>
            </a:br>
            <a:r>
              <a:rPr lang="pt-PT" dirty="0"/>
              <a:t>"</a:t>
            </a:r>
            <a:r>
              <a:rPr lang="pt-PT" dirty="0" err="1"/>
              <a:t>User</a:t>
            </a:r>
            <a:r>
              <a:rPr lang="pt-PT" dirty="0"/>
              <a:t> Web Interface"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612C98A-D805-DCE6-0450-85D05577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8353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Microsoft Office PowerPoint</Application>
  <PresentationFormat>Ecrã Panorâmico</PresentationFormat>
  <Paragraphs>205</Paragraphs>
  <Slides>29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5" baseType="lpstr">
      <vt:lpstr>Aptos</vt:lpstr>
      <vt:lpstr>Arial</vt:lpstr>
      <vt:lpstr>Courier New</vt:lpstr>
      <vt:lpstr>Grandview Display</vt:lpstr>
      <vt:lpstr>Grandview Display (corpo)</vt:lpstr>
      <vt:lpstr>DashVTI</vt:lpstr>
      <vt:lpstr>Laboratório de Software  Fase 2</vt:lpstr>
      <vt:lpstr>Fase 2 – SPA e DOM</vt:lpstr>
      <vt:lpstr>Calendário</vt:lpstr>
      <vt:lpstr>Calendário</vt:lpstr>
      <vt:lpstr>Fase 2</vt:lpstr>
      <vt:lpstr>Revisão dos verbos HTTP (idempotência)</vt:lpstr>
      <vt:lpstr>Fase 2 - Requisitos</vt:lpstr>
      <vt:lpstr>Fluxo da navegação - "Web User Interface"</vt:lpstr>
      <vt:lpstr>Exemplo da navegação entre páginas HTML "User Web Interface"</vt:lpstr>
      <vt:lpstr>SPA</vt:lpstr>
      <vt:lpstr>Server Side Rendering (HTML) - IPW</vt:lpstr>
      <vt:lpstr>Client Side Rendering (JSON) – LAB SOFT</vt:lpstr>
      <vt:lpstr>Single Page Application (SPA)</vt:lpstr>
      <vt:lpstr>Single Page Application (SPA)</vt:lpstr>
      <vt:lpstr>SPA - Client Side Rendering (JSON) – LAB SOFT</vt:lpstr>
      <vt:lpstr>DOM</vt:lpstr>
      <vt:lpstr>DOM</vt:lpstr>
      <vt:lpstr>DOM</vt:lpstr>
      <vt:lpstr>Exemplo</vt:lpstr>
      <vt:lpstr>Exemplo</vt:lpstr>
      <vt:lpstr>Particularidades do URI</vt:lpstr>
      <vt:lpstr># Fragmento</vt:lpstr>
      <vt:lpstr>Event Handlers</vt:lpstr>
      <vt:lpstr>Exemplo: SPA Simple</vt:lpstr>
      <vt:lpstr>Event Handlers: hashChange event</vt:lpstr>
      <vt:lpstr>Exemplo: SPA Router 1/2</vt:lpstr>
      <vt:lpstr>Exemplo: SPA Router 2/2</vt:lpstr>
      <vt:lpstr>Event Handler: load event</vt:lpstr>
      <vt:lpstr>Recomendações no desafio dos 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Rodolfo Morgado</cp:lastModifiedBy>
  <cp:revision>431</cp:revision>
  <dcterms:created xsi:type="dcterms:W3CDTF">2025-03-07T22:37:45Z</dcterms:created>
  <dcterms:modified xsi:type="dcterms:W3CDTF">2025-04-05T09:14:36Z</dcterms:modified>
</cp:coreProperties>
</file>