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57" r:id="rId4"/>
    <p:sldId id="282" r:id="rId5"/>
    <p:sldId id="278" r:id="rId6"/>
    <p:sldId id="273" r:id="rId7"/>
    <p:sldId id="283" r:id="rId8"/>
    <p:sldId id="271" r:id="rId9"/>
    <p:sldId id="279" r:id="rId10"/>
    <p:sldId id="280" r:id="rId11"/>
    <p:sldId id="281" r:id="rId12"/>
    <p:sldId id="26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6D769-70D5-FD25-D962-E3F0A223088C}" v="910" dt="2025-04-12T10:39:2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ttps/github.com/isel-leic-ls/2425-2-com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i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12 de Abril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DDC0F-F94A-9742-3632-0CC47728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1</a:t>
            </a:r>
          </a:p>
        </p:txBody>
      </p:sp>
      <p:pic>
        <p:nvPicPr>
          <p:cNvPr id="6" name="Marcador de Posição de Conteúdo 5" descr="Uma imagem com texto, eletrónica, captura de ecrã, software&#10;&#10;Os conteúdos gerados pela IA podem estar incorretos.">
            <a:extLst>
              <a:ext uri="{FF2B5EF4-FFF2-40B4-BE49-F238E27FC236}">
                <a16:creationId xmlns:a16="http://schemas.microsoft.com/office/drawing/2014/main" id="{AEBD77F0-E7B5-766E-4802-306636A1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94" y="625663"/>
            <a:ext cx="6981708" cy="591263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C42C43-BFE6-CB45-84F4-24C922A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E9E1-D64C-EFE3-8368-D36D403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2</a:t>
            </a:r>
          </a:p>
        </p:txBody>
      </p:sp>
      <p:pic>
        <p:nvPicPr>
          <p:cNvPr id="5" name="Marcador de Posição de Conteúdo 4" descr="Uma imagem com texto, captura de ecrã, Tipo de letra, software&#10;&#10;Os conteúdos gerados pela IA podem estar incorretos.">
            <a:extLst>
              <a:ext uri="{FF2B5EF4-FFF2-40B4-BE49-F238E27FC236}">
                <a16:creationId xmlns:a16="http://schemas.microsoft.com/office/drawing/2014/main" id="{7A733E1D-BD94-97B0-BC26-2A738DC3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698" y="141853"/>
            <a:ext cx="7043978" cy="6215017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00D4B4-519B-73DB-124A-9656A49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2 – Entrega: Aplicar a </a:t>
            </a:r>
            <a:r>
              <a:rPr lang="pt-PT" dirty="0" err="1"/>
              <a:t>Tag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D556CB-C038-E710-D19F-24CE7B94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3600" dirty="0"/>
              <a:t>Data Limite: 26 de Abril</a:t>
            </a:r>
          </a:p>
          <a:p>
            <a:r>
              <a:rPr lang="pt-PT" sz="3600" dirty="0"/>
              <a:t>Deverão </a:t>
            </a:r>
            <a:r>
              <a:rPr lang="pt-PT" sz="3600" dirty="0" err="1"/>
              <a:t>actualizar</a:t>
            </a:r>
            <a:r>
              <a:rPr lang="pt-PT" sz="3600" dirty="0"/>
              <a:t> o relatório da fase 1</a:t>
            </a:r>
          </a:p>
          <a:p>
            <a:r>
              <a:rPr lang="pt-PT" sz="3600" dirty="0"/>
              <a:t>Aplicar a </a:t>
            </a:r>
            <a:r>
              <a:rPr lang="pt-PT" sz="3600" dirty="0" err="1"/>
              <a:t>tag</a:t>
            </a:r>
            <a:r>
              <a:rPr lang="pt-PT" sz="3600" dirty="0"/>
              <a:t> 0.2.0 no repositório do </a:t>
            </a:r>
            <a:r>
              <a:rPr lang="pt-PT" sz="3600" dirty="0" err="1"/>
              <a:t>gitHub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689E10-422C-F244-E530-96C5D7E506AD}"/>
              </a:ext>
            </a:extLst>
          </p:cNvPr>
          <p:cNvSpPr txBox="1"/>
          <p:nvPr/>
        </p:nvSpPr>
        <p:spPr>
          <a:xfrm>
            <a:off x="645218" y="4623718"/>
            <a:ext cx="442789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highlight>
                  <a:srgbClr val="FFFF00"/>
                </a:highlight>
              </a:rPr>
              <a:t>A próxima aula é remota e é o prazo de entrega do trabalho: 26 de Abril</a:t>
            </a:r>
            <a:endParaRPr lang="pt-PT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80000">
            <a:off x="3155238" y="3099880"/>
            <a:ext cx="1410304" cy="1458685"/>
          </a:xfrm>
          <a:prstGeom prst="rect">
            <a:avLst/>
          </a:prstGeom>
        </p:spPr>
      </p:pic>
      <p:pic>
        <p:nvPicPr>
          <p:cNvPr id="6" name="Marcador de Posição de Conteúdo 5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2DE682C4-9603-5764-4E2C-D84F4082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25449" y="395853"/>
            <a:ext cx="5851142" cy="6130350"/>
          </a:xfrm>
        </p:spPr>
      </p:pic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209F-5652-AC24-AB0C-F463FCE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Revisões da Aula Passada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C2067E-FB73-7CAC-2507-59198D4C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03982"/>
            <a:ext cx="10890928" cy="39956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Página da Cadeira</a:t>
            </a:r>
            <a:endParaRPr lang="en-US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6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https://github.com/isel-leic-ls/2425-2-common</a:t>
            </a:r>
            <a:endParaRPr lang="pt-PT"/>
          </a:p>
          <a:p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Fase 2</a:t>
            </a:r>
            <a:endParaRPr lang="pt-PT" sz="3000" dirty="0">
              <a:solidFill>
                <a:srgbClr val="000000"/>
              </a:solidFill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>
                <a:solidFill>
                  <a:srgbClr val="1F2328"/>
                </a:solidFill>
              </a:rPr>
              <a:t>SPA</a:t>
            </a:r>
            <a:endParaRPr lang="pt-PT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Uso do fragmento # do URI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Eventos </a:t>
            </a:r>
            <a:r>
              <a:rPr lang="pt-PT" sz="2600" dirty="0" err="1">
                <a:solidFill>
                  <a:srgbClr val="1F2328"/>
                </a:solidFill>
              </a:rPr>
              <a:t>hashchange</a:t>
            </a:r>
            <a:r>
              <a:rPr lang="pt-PT" sz="2600" dirty="0">
                <a:solidFill>
                  <a:srgbClr val="1F2328"/>
                </a:solidFill>
              </a:rPr>
              <a:t> e </a:t>
            </a:r>
            <a:r>
              <a:rPr lang="pt-PT" sz="2600" dirty="0" err="1">
                <a:solidFill>
                  <a:srgbClr val="1F2328"/>
                </a:solidFill>
              </a:rPr>
              <a:t>load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DOM</a:t>
            </a:r>
            <a:endParaRPr lang="pt-PT" sz="2800" dirty="0">
              <a:solidFill>
                <a:srgbClr val="1F2328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DSL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5DF6D9-4A66-A2AA-7211-E117B001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38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E320-2191-1D75-8E4E-99E9B57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DSL</a:t>
            </a:r>
          </a:p>
        </p:txBody>
      </p:sp>
      <p:pic>
        <p:nvPicPr>
          <p:cNvPr id="5" name="Marcador de Posição de Conteúdo 4" descr="Uma imagem com texto, captura de ecrã, Tipo de letra, documento&#10;&#10;Os conteúdos gerados pela IA podem estar incorretos.">
            <a:extLst>
              <a:ext uri="{FF2B5EF4-FFF2-40B4-BE49-F238E27FC236}">
                <a16:creationId xmlns:a16="http://schemas.microsoft.com/office/drawing/2014/main" id="{8D64C3D7-1D8B-4854-19C0-36FFFA9D2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23" y="2274788"/>
            <a:ext cx="11187337" cy="4090004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4A5971C-02E1-88E4-F0BE-F3A396F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para </a:t>
            </a:r>
            <a:r>
              <a:rPr lang="pt-PT" dirty="0" err="1"/>
              <a:t>Javascript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Mocha e Chai</a:t>
            </a:r>
            <a:endParaRPr lang="pt-PT" sz="24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31C15-FBA5-5E3A-9166-86AB2D5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73E866-ACB9-6B51-FE16-A80B8D1E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Mocha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113EF69B-8A6B-3F5F-CA7A-7A1E7EA9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 dirty="0"/>
              <a:t>Têm uma sintaxe que torna a leitura do código de teste fácil e intuitiva</a:t>
            </a:r>
          </a:p>
          <a:p>
            <a:endParaRPr lang="pt-PT" sz="2400" b="1" dirty="0"/>
          </a:p>
          <a:p>
            <a:r>
              <a:rPr lang="pt-PT" sz="2400" b="1" dirty="0"/>
              <a:t>Mocha</a:t>
            </a:r>
            <a:r>
              <a:rPr lang="pt-PT" sz="2400" dirty="0"/>
              <a:t>: Framework de testes baseada em </a:t>
            </a:r>
            <a:r>
              <a:rPr lang="pt-PT" sz="2400" dirty="0" err="1"/>
              <a:t>javascript</a:t>
            </a:r>
            <a:endParaRPr lang="pt-PT" sz="240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400" dirty="0">
                <a:ea typeface="+mn-lt"/>
                <a:cs typeface="+mn-lt"/>
                <a:hlinkClick r:id="rId2"/>
              </a:rPr>
              <a:t>https://mochajs.org/</a:t>
            </a:r>
            <a:r>
              <a:rPr lang="pt-PT" sz="2400" dirty="0">
                <a:ea typeface="+mn-lt"/>
                <a:cs typeface="+mn-lt"/>
              </a:rPr>
              <a:t> </a:t>
            </a:r>
            <a:endParaRPr lang="pt-PT" sz="2400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400" dirty="0"/>
              <a:t>Indicado para testes BDD e TDD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000" dirty="0"/>
              <a:t>BDD: </a:t>
            </a:r>
            <a:r>
              <a:rPr lang="pt-PT" sz="2000" dirty="0" err="1"/>
              <a:t>Behavior</a:t>
            </a:r>
            <a:r>
              <a:rPr lang="pt-PT" sz="2000" dirty="0"/>
              <a:t> </a:t>
            </a:r>
            <a:r>
              <a:rPr lang="pt-PT" sz="2000" dirty="0" err="1"/>
              <a:t>Driven</a:t>
            </a:r>
            <a:r>
              <a:rPr lang="pt-PT" sz="2000" dirty="0"/>
              <a:t> </a:t>
            </a:r>
            <a:r>
              <a:rPr lang="pt-PT" sz="2000" dirty="0" err="1"/>
              <a:t>Development</a:t>
            </a:r>
            <a:r>
              <a:rPr lang="pt-PT" sz="2000" dirty="0"/>
              <a:t> – orientados ao cenário, </a:t>
            </a:r>
            <a:r>
              <a:rPr lang="pt-PT" sz="2000" dirty="0" err="1"/>
              <a:t>human-readable</a:t>
            </a:r>
            <a:endParaRPr lang="pt-PT" sz="200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000" dirty="0"/>
              <a:t>TDD: </a:t>
            </a:r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Driven</a:t>
            </a:r>
            <a:r>
              <a:rPr lang="pt-PT" sz="2000" dirty="0"/>
              <a:t> </a:t>
            </a:r>
            <a:r>
              <a:rPr lang="pt-PT" sz="2000" dirty="0" err="1"/>
              <a:t>Development</a:t>
            </a:r>
            <a:r>
              <a:rPr lang="pt-PT" sz="2000" dirty="0"/>
              <a:t> – orientado a escrever testes de funcionalidade</a:t>
            </a:r>
          </a:p>
          <a:p>
            <a:pPr marL="0" indent="0">
              <a:buNone/>
            </a:pPr>
            <a:r>
              <a:rPr lang="pt-PT" sz="2400" dirty="0"/>
              <a:t> </a:t>
            </a:r>
          </a:p>
          <a:p>
            <a:endParaRPr lang="pt-PT" sz="2800" dirty="0"/>
          </a:p>
        </p:txBody>
      </p:sp>
      <p:pic>
        <p:nvPicPr>
          <p:cNvPr id="11" name="Imagem 10" descr="Testing with Mocha and Chai in JavaScript Part 1 | by Abhay Ahire | Medium">
            <a:extLst>
              <a:ext uri="{FF2B5EF4-FFF2-40B4-BE49-F238E27FC236}">
                <a16:creationId xmlns:a16="http://schemas.microsoft.com/office/drawing/2014/main" id="{0554B617-1131-546B-9345-FF3B5D96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67" y="339876"/>
            <a:ext cx="3928533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8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4158-3EC1-6EC8-971C-966AD93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F534E3-E434-AEF2-6E42-3E8DB07D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b="1" dirty="0"/>
              <a:t>Chai</a:t>
            </a:r>
            <a:r>
              <a:rPr lang="pt-PT" sz="2400" dirty="0"/>
              <a:t>: </a:t>
            </a:r>
            <a:r>
              <a:rPr lang="pt-PT" sz="2400" dirty="0" err="1"/>
              <a:t>Assertions</a:t>
            </a:r>
            <a:r>
              <a:rPr lang="pt-PT" sz="2400" dirty="0"/>
              <a:t> </a:t>
            </a:r>
            <a:r>
              <a:rPr lang="pt-PT" sz="2400" dirty="0" err="1"/>
              <a:t>library</a:t>
            </a:r>
            <a:r>
              <a:rPr lang="pt-PT" sz="2400" dirty="0"/>
              <a:t> que integra com Mocha</a:t>
            </a:r>
            <a:endParaRPr lang="en-US" sz="24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>
                <a:hlinkClick r:id="rId2"/>
              </a:rPr>
              <a:t>https://www.chaijs.com/</a:t>
            </a:r>
            <a:r>
              <a:rPr lang="pt-PT" sz="2400" dirty="0"/>
              <a:t> 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 err="1"/>
              <a:t>Assertion</a:t>
            </a:r>
            <a:r>
              <a:rPr lang="pt-PT" sz="2400" dirty="0"/>
              <a:t> </a:t>
            </a:r>
            <a:r>
              <a:rPr lang="pt-PT" sz="2400" dirty="0" err="1"/>
              <a:t>styles</a:t>
            </a:r>
            <a:r>
              <a:rPr lang="pt-PT" sz="2400" dirty="0"/>
              <a:t>:</a:t>
            </a:r>
            <a:endParaRPr lang="en-US" sz="2400" dirty="0"/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sz="2200" dirty="0" err="1"/>
              <a:t>Should</a:t>
            </a:r>
            <a:r>
              <a:rPr lang="pt-PT" sz="2200" dirty="0"/>
              <a:t>/</a:t>
            </a:r>
            <a:r>
              <a:rPr lang="pt-PT" sz="2200" dirty="0" err="1"/>
              <a:t>Expect</a:t>
            </a:r>
            <a:r>
              <a:rPr lang="pt-PT" sz="2200" dirty="0"/>
              <a:t> (BDD </a:t>
            </a:r>
            <a:r>
              <a:rPr lang="pt-PT" sz="2200" dirty="0" err="1"/>
              <a:t>style</a:t>
            </a:r>
            <a:r>
              <a:rPr lang="pt-PT" sz="2200" dirty="0"/>
              <a:t>)</a:t>
            </a:r>
            <a:endParaRPr lang="en-US" sz="2200" dirty="0"/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sz="2200" dirty="0" err="1"/>
              <a:t>Assert</a:t>
            </a:r>
            <a:r>
              <a:rPr lang="pt-PT" sz="2200" dirty="0"/>
              <a:t> (TDD </a:t>
            </a:r>
            <a:r>
              <a:rPr lang="pt-PT" sz="2200" dirty="0" err="1"/>
              <a:t>style</a:t>
            </a:r>
            <a:r>
              <a:rPr lang="pt-PT" sz="2200" dirty="0"/>
              <a:t>)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B01C48-D9B4-E38F-58EE-023EEDC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31A01-DF09-5511-BAAC-28DCC36A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pt-PT" dirty="0"/>
              <a:t>Estrutura do </a:t>
            </a:r>
            <a:r>
              <a:rPr lang="pt-PT" dirty="0" err="1"/>
              <a:t>projecto</a:t>
            </a:r>
            <a:r>
              <a:rPr lang="pt-PT" dirty="0"/>
              <a:t> para incluir os testes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BCDEBB-D975-4566-652A-960C0EEB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What Is CRUD? Definition, Meaning, and Operations">
            <a:extLst>
              <a:ext uri="{FF2B5EF4-FFF2-40B4-BE49-F238E27FC236}">
                <a16:creationId xmlns:a16="http://schemas.microsoft.com/office/drawing/2014/main" id="{6B82CA7F-297A-B90C-7146-C93B1DB5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52623"/>
            <a:ext cx="6156193" cy="3763867"/>
          </a:xfrm>
          <a:prstGeom prst="rect">
            <a:avLst/>
          </a:prstGeom>
        </p:spPr>
      </p:pic>
      <p:pic>
        <p:nvPicPr>
          <p:cNvPr id="11" name="Marcador de Posição de Conteúdo 10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67EF5E79-F967-045B-A1A3-CC57C2B9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708" y="2113377"/>
            <a:ext cx="9606434" cy="4424922"/>
          </a:xfrm>
        </p:spPr>
      </p:pic>
    </p:spTree>
    <p:extLst>
      <p:ext uri="{BB962C8B-B14F-4D97-AF65-F5344CB8AC3E}">
        <p14:creationId xmlns:p14="http://schemas.microsoft.com/office/powerpoint/2010/main" val="300949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8EB1-7F1E-E244-4C3F-43216DD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Setup dos testes</a:t>
            </a:r>
          </a:p>
        </p:txBody>
      </p:sp>
      <p:pic>
        <p:nvPicPr>
          <p:cNvPr id="5" name="Marcador de Posição de Conteúdo 4" descr="Uma imagem com texto, captura de ecrã, Tipo de letra, número&#10;&#10;Os conteúdos gerados pela IA podem estar incorretos.">
            <a:extLst>
              <a:ext uri="{FF2B5EF4-FFF2-40B4-BE49-F238E27FC236}">
                <a16:creationId xmlns:a16="http://schemas.microsoft.com/office/drawing/2014/main" id="{DA19D982-F87A-1B38-B8D5-53D62375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489" y="274902"/>
            <a:ext cx="5661729" cy="64448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13F507-0D81-DEFF-09C6-3F7B934A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3279A42-E114-1F72-4A1C-C9F8682DBDD8}"/>
              </a:ext>
            </a:extLst>
          </p:cNvPr>
          <p:cNvSpPr txBox="1">
            <a:spLocks/>
          </p:cNvSpPr>
          <p:nvPr/>
        </p:nvSpPr>
        <p:spPr>
          <a:xfrm>
            <a:off x="809413" y="2476233"/>
            <a:ext cx="4178070" cy="2332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Execução dos testes Mocha, com verificação do resultado através de Chai</a:t>
            </a:r>
            <a:endParaRPr lang="pt-PT" dirty="0"/>
          </a:p>
          <a:p>
            <a:endParaRPr lang="pt-PT" sz="2800" dirty="0"/>
          </a:p>
        </p:txBody>
      </p:sp>
      <p:pic>
        <p:nvPicPr>
          <p:cNvPr id="8" name="Imagem 7" descr="Uma imagem com texto, captura de ecrã, Tipo de letra, design&#10;&#10;Os conteúdos gerados pela IA podem estar incorretos.">
            <a:extLst>
              <a:ext uri="{FF2B5EF4-FFF2-40B4-BE49-F238E27FC236}">
                <a16:creationId xmlns:a16="http://schemas.microsoft.com/office/drawing/2014/main" id="{265CF626-2D02-38A3-0A2D-E6BEB279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58" y="4566633"/>
            <a:ext cx="2010379" cy="18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2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DashVTI</vt:lpstr>
      <vt:lpstr>Laboratório de Software  Fase 2</vt:lpstr>
      <vt:lpstr>Calendário</vt:lpstr>
      <vt:lpstr>Revisões da Aula Passada</vt:lpstr>
      <vt:lpstr>DSL</vt:lpstr>
      <vt:lpstr>Testes para Javascript</vt:lpstr>
      <vt:lpstr>Mocha</vt:lpstr>
      <vt:lpstr>Chai</vt:lpstr>
      <vt:lpstr>Estrutura do projecto para incluir os testes</vt:lpstr>
      <vt:lpstr>Setup dos testes</vt:lpstr>
      <vt:lpstr>Exemplo 1</vt:lpstr>
      <vt:lpstr>Exemplo 2</vt:lpstr>
      <vt:lpstr>Fase 2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1284</cp:revision>
  <dcterms:created xsi:type="dcterms:W3CDTF">2025-03-07T22:37:45Z</dcterms:created>
  <dcterms:modified xsi:type="dcterms:W3CDTF">2025-04-12T10:41:59Z</dcterms:modified>
</cp:coreProperties>
</file>