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57" r:id="rId3"/>
    <p:sldId id="261" r:id="rId4"/>
    <p:sldId id="273" r:id="rId5"/>
    <p:sldId id="269" r:id="rId6"/>
    <p:sldId id="271" r:id="rId7"/>
    <p:sldId id="272" r:id="rId8"/>
    <p:sldId id="270" r:id="rId9"/>
    <p:sldId id="259" r:id="rId10"/>
    <p:sldId id="260" r:id="rId11"/>
    <p:sldId id="262" r:id="rId12"/>
    <p:sldId id="263" r:id="rId13"/>
    <p:sldId id="264" r:id="rId14"/>
    <p:sldId id="265" r:id="rId15"/>
    <p:sldId id="276" r:id="rId16"/>
    <p:sldId id="277" r:id="rId17"/>
    <p:sldId id="275" r:id="rId18"/>
    <p:sldId id="274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A2F7B-421B-8A95-2F2B-FD18714AE244}" v="33" dt="2025-03-15T10:40:48.376"/>
    <p1510:client id="{39DD95DA-9D72-0A44-C295-490504AF1039}" v="3149" dt="2025-03-15T03:26:2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el-leic-ls/2425-2-common/blob/main/src/main/kotlin/pt/isel/ls/http/HTTPServer.kt" TargetMode="External"/><Relationship Id="rId2" Type="http://schemas.openxmlformats.org/officeDocument/2006/relationships/hyperlink" Target="https://github.com/isel-leic-ls/2425-2-common/blob/main/build.gradle.k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humao.rest-client" TargetMode="External"/><Relationship Id="rId2" Type="http://schemas.openxmlformats.org/officeDocument/2006/relationships/hyperlink" Target="https://plugins.jetbrains.com/plugin/5951-restcli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https/github.com/isel-leic-ls/2425-2-comm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el-leic-ls/2425-2-common/wiki/Report-Template" TargetMode="External"/><Relationship Id="rId2" Type="http://schemas.openxmlformats.org/officeDocument/2006/relationships/hyperlink" Target="https://github.com/OAI/OpenAPI-Specific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phase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15 de Março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C7CD-5A71-EE63-8C59-BF7E3FE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 – Análise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8B947-2380-A5B6-58DA-1BF7E264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74884"/>
            <a:ext cx="10890928" cy="3773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200" dirty="0"/>
              <a:t>Ler e compreender os Requisitos da aplicação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C1D752-0664-5115-ADE6-DB36FAA6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77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1C38-D682-4D16-EE55-E96732DB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 – Desenho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FCF280-EE18-8413-32CE-BF494F60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563"/>
            <a:ext cx="11195728" cy="4328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/>
              <a:t>Fazer o modelo relacional Entidade-Associação para compreender a relação entre os vários </a:t>
            </a:r>
            <a:r>
              <a:rPr lang="pt-PT" sz="2800" dirty="0" err="1"/>
              <a:t>objectos</a:t>
            </a:r>
            <a:endParaRPr lang="pt-PT" sz="2800"/>
          </a:p>
          <a:p>
            <a:r>
              <a:rPr lang="pt-PT" sz="2800" dirty="0"/>
              <a:t>Podem fazer-se diagramas UML, para ajudar a esquematizar a solução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600" dirty="0"/>
              <a:t>Diagramas de Use Cases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600" dirty="0"/>
              <a:t>Diagramas de Sequência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600" dirty="0"/>
              <a:t>...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CE82CA-B157-F514-006D-F328975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7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2054-EAFB-DB1B-F613-8ABB065C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1 – Desenho (Arquitectura de Alto Nível)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E346C8-5FF9-EE07-20F8-8692AE97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pt-PT"/>
          </a:p>
        </p:txBody>
      </p:sp>
      <p:pic>
        <p:nvPicPr>
          <p:cNvPr id="8" name="Marcador de Posição de Conteúdo 7" descr="Uma imagem com texto, diagrama, captura de ecrã, Paralelo&#10;&#10;Os conteúdos gerados pela IA podem estar incorretos.">
            <a:extLst>
              <a:ext uri="{FF2B5EF4-FFF2-40B4-BE49-F238E27FC236}">
                <a16:creationId xmlns:a16="http://schemas.microsoft.com/office/drawing/2014/main" id="{2006D6AD-D749-CE11-8985-18EFA789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44" y="2101284"/>
            <a:ext cx="11197787" cy="4618444"/>
          </a:xfrm>
        </p:spPr>
      </p:pic>
    </p:spTree>
    <p:extLst>
      <p:ext uri="{BB962C8B-B14F-4D97-AF65-F5344CB8AC3E}">
        <p14:creationId xmlns:p14="http://schemas.microsoft.com/office/powerpoint/2010/main" val="385743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9C8E-2086-E66C-A1A5-3390566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1 - Desenho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9D31309-528F-3611-FB7E-D0C62CC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pt-PT"/>
          </a:p>
        </p:txBody>
      </p:sp>
      <p:pic>
        <p:nvPicPr>
          <p:cNvPr id="10" name="Marcador de Posição de Conteúdo 9" descr="Uma imagem com texto, captura de ecrã, diagrama, Retângulo&#10;&#10;Os conteúdos gerados pela IA podem estar incorretos.">
            <a:extLst>
              <a:ext uri="{FF2B5EF4-FFF2-40B4-BE49-F238E27FC236}">
                <a16:creationId xmlns:a16="http://schemas.microsoft.com/office/drawing/2014/main" id="{6646AB7F-0D11-7DDA-F213-F3107F39B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634" y="444234"/>
            <a:ext cx="6052201" cy="6094064"/>
          </a:xfrm>
        </p:spPr>
      </p:pic>
    </p:spTree>
    <p:extLst>
      <p:ext uri="{BB962C8B-B14F-4D97-AF65-F5344CB8AC3E}">
        <p14:creationId xmlns:p14="http://schemas.microsoft.com/office/powerpoint/2010/main" val="146855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35831-BAFE-5E4D-C0C3-2ECF4A4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1 -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E75FCA-1408-7077-D858-98D16617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76234"/>
            <a:ext cx="11157023" cy="4062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200"/>
              <a:t>O </a:t>
            </a:r>
            <a:r>
              <a:rPr lang="pt-PT" sz="3200" dirty="0">
                <a:hlinkClick r:id="rId2"/>
              </a:rPr>
              <a:t>ficheiro de configuração do Gradle</a:t>
            </a:r>
            <a:r>
              <a:rPr lang="pt-PT" sz="3200"/>
              <a:t> inclui alterações:</a:t>
            </a:r>
            <a:endParaRPr lang="pt-PT" dirty="0" err="1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/>
              <a:t>Ktlint (ferramenta de checkstyle - falha a </a:t>
            </a:r>
            <a:r>
              <a:rPr lang="pt-PT" sz="3000" err="1"/>
              <a:t>build</a:t>
            </a:r>
            <a:r>
              <a:rPr lang="pt-PT" sz="3000"/>
              <a:t> se o código não estiver bem formatado)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/>
              <a:t>HTTP4K (ver </a:t>
            </a:r>
            <a:r>
              <a:rPr lang="pt-PT" sz="3000" dirty="0">
                <a:hlinkClick r:id="rId3"/>
              </a:rPr>
              <a:t>HTTPServer.kt</a:t>
            </a:r>
            <a:r>
              <a:rPr lang="pt-PT" sz="3000"/>
              <a:t> com as rotas web)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/>
              <a:t>SLF4J (para fazer </a:t>
            </a:r>
            <a:r>
              <a:rPr lang="pt-PT" sz="3000" err="1"/>
              <a:t>logging</a:t>
            </a:r>
            <a:r>
              <a:rPr lang="pt-PT" sz="3000"/>
              <a:t> para a consola)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/>
              <a:t>Datetime (para datas e é serializável)</a:t>
            </a:r>
            <a:endParaRPr lang="pt-PT" sz="3000" dirty="0"/>
          </a:p>
          <a:p>
            <a:endParaRPr lang="pt-PT" sz="3200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pt-PT" sz="2600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3B622D-9E5D-9358-E1B3-04D87F0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35BC-2F41-027B-9DC9-5F551D2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1 -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17AA12-875F-7C94-9BC4-83DA1768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40806"/>
            <a:ext cx="11386832" cy="46668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3200"/>
              <a:t>Usam-se Design Patterns (soluções de desenho para problemas bem conhecidos)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/>
              <a:t>Facade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/>
              <a:t>Delegate</a:t>
            </a:r>
            <a:endParaRPr lang="pt-PT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/>
              <a:t>Data Transfer Object (DTO) - Serializáveis</a:t>
            </a:r>
            <a:endParaRPr lang="en-US" sz="280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400" i="1"/>
              <a:t>@Serializable</a:t>
            </a:r>
            <a:r>
              <a:rPr lang="pt-PT" sz="2400"/>
              <a:t> em </a:t>
            </a:r>
            <a:r>
              <a:rPr lang="pt-PT" sz="2400" i="1"/>
              <a:t>data class</a:t>
            </a:r>
            <a:endParaRPr lang="pt-PT" sz="240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400"/>
              <a:t>Serializar/Des-serializar com JSON.encodeToString / JSON.decodeFromString</a:t>
            </a:r>
            <a:endParaRPr lang="en-US" sz="2400"/>
          </a:p>
          <a:p>
            <a:pPr lvl="3">
              <a:buFont typeface="Wingdings,Sans-Serif" panose="020B0604020202020204" pitchFamily="34" charset="0"/>
              <a:buChar char="§"/>
            </a:pPr>
            <a:r>
              <a:rPr lang="pt-PT" sz="2000"/>
              <a:t>Formato JSON: </a:t>
            </a:r>
            <a:r>
              <a:rPr lang="pt-PT" sz="2000" dirty="0">
                <a:hlinkClick r:id="rId2"/>
              </a:rPr>
              <a:t>https://www.json.org/json-en.html</a:t>
            </a:r>
            <a:endParaRPr lang="pt-PT" sz="20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9602C6-9B0B-9CE4-CB19-5A41CA4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520EA-3773-241B-3E41-FC1C68DD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Fase 1 - Metodologia de Trabalho Agile – </a:t>
            </a:r>
            <a:r>
              <a:rPr lang="pt-PT" dirty="0" err="1"/>
              <a:t>Kanban</a:t>
            </a:r>
            <a:r>
              <a:rPr lang="pt-PT" dirty="0"/>
              <a:t> </a:t>
            </a:r>
            <a:r>
              <a:rPr lang="pt-PT" dirty="0" err="1"/>
              <a:t>Board</a:t>
            </a:r>
          </a:p>
        </p:txBody>
      </p:sp>
      <p:pic>
        <p:nvPicPr>
          <p:cNvPr id="5" name="Marcador de Posição de Conteúdo 4" descr="What is Kanban? Learn About its Origins, Properties and Principles">
            <a:extLst>
              <a:ext uri="{FF2B5EF4-FFF2-40B4-BE49-F238E27FC236}">
                <a16:creationId xmlns:a16="http://schemas.microsoft.com/office/drawing/2014/main" id="{D430FED5-F4EE-3C80-742A-6168047D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916" y="2116079"/>
            <a:ext cx="6307001" cy="442816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DF221E-FC70-90E3-1F7B-E3FE5B9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D81B4-0D74-9398-DD7B-3E13B339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31" y="270934"/>
            <a:ext cx="10890929" cy="1097280"/>
          </a:xfrm>
        </p:spPr>
        <p:txBody>
          <a:bodyPr/>
          <a:lstStyle/>
          <a:p>
            <a:r>
              <a:rPr lang="pt-PT" dirty="0"/>
              <a:t>Fase 1 - Metodologia de Trabalho Agile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6F435E-CBD6-406F-BB7B-8EB8A9E1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57" y="1121567"/>
            <a:ext cx="11810165" cy="24533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/>
              <a:t>Podem criar um </a:t>
            </a:r>
            <a:r>
              <a:rPr lang="pt-PT" sz="2800" b="1" dirty="0" err="1"/>
              <a:t>Projecto</a:t>
            </a:r>
            <a:r>
              <a:rPr lang="pt-PT" sz="2800" dirty="0"/>
              <a:t>, adicionar um </a:t>
            </a:r>
            <a:r>
              <a:rPr lang="pt-PT" sz="2800" b="1" dirty="0" err="1"/>
              <a:t>Kanban</a:t>
            </a:r>
            <a:r>
              <a:rPr lang="pt-PT" sz="2800" b="1" dirty="0"/>
              <a:t> </a:t>
            </a:r>
            <a:r>
              <a:rPr lang="pt-PT" sz="2800" b="1" dirty="0" err="1"/>
              <a:t>board</a:t>
            </a:r>
            <a:r>
              <a:rPr lang="pt-PT" sz="2800" dirty="0"/>
              <a:t> (em + New </a:t>
            </a:r>
            <a:r>
              <a:rPr lang="pt-PT" sz="2800" dirty="0" err="1"/>
              <a:t>View</a:t>
            </a:r>
            <a:r>
              <a:rPr lang="pt-PT" sz="2800" dirty="0"/>
              <a:t>), e criar </a:t>
            </a:r>
            <a:r>
              <a:rPr lang="pt-PT" sz="2800" b="1" dirty="0" err="1"/>
              <a:t>Items</a:t>
            </a:r>
            <a:endParaRPr lang="pt-PT" sz="2800" b="1" dirty="0"/>
          </a:p>
          <a:p>
            <a:r>
              <a:rPr lang="pt-PT" sz="2800" dirty="0"/>
              <a:t>Os </a:t>
            </a:r>
            <a:r>
              <a:rPr lang="pt-PT" sz="2800" dirty="0" err="1"/>
              <a:t>Items</a:t>
            </a:r>
            <a:r>
              <a:rPr lang="pt-PT" sz="2800" dirty="0"/>
              <a:t> são as tarefas a realizar, atribuídos às várias pessoas da equipa</a:t>
            </a:r>
          </a:p>
          <a:p>
            <a:r>
              <a:rPr lang="pt-PT" sz="2800" dirty="0"/>
              <a:t>Usam o quadro para mudar as tarefas de estado e terem uma noção de progresso </a:t>
            </a:r>
            <a:r>
              <a:rPr lang="pt-PT" sz="2800" err="1"/>
              <a:t>vs</a:t>
            </a:r>
            <a:r>
              <a:rPr lang="pt-PT" sz="2800" dirty="0"/>
              <a:t> o que falta fazer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86B3DD-BE38-DC3F-051D-18791B44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6" name="Imagem 5" descr="Uma imagem com texto, captura de ecrã, software, Ícone de computador&#10;&#10;Os conteúdos gerados pela IA podem estar incorretos.">
            <a:extLst>
              <a:ext uri="{FF2B5EF4-FFF2-40B4-BE49-F238E27FC236}">
                <a16:creationId xmlns:a16="http://schemas.microsoft.com/office/drawing/2014/main" id="{3EDE6AEE-FAC2-4C3C-1D89-E0FEB1EE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8" y="4018044"/>
            <a:ext cx="9869715" cy="26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04FC4-827D-5CAB-518F-6F49493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1 - Metodologia de Trabalho Agile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1C7424-37FE-DC15-1E3B-81301F4D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22234"/>
            <a:ext cx="10890928" cy="3977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/>
              <a:t>Podem criar </a:t>
            </a:r>
            <a:r>
              <a:rPr lang="pt-PT" sz="2800" b="1" err="1"/>
              <a:t>Issues</a:t>
            </a:r>
            <a:r>
              <a:rPr lang="pt-PT" sz="2800" b="1" dirty="0"/>
              <a:t> </a:t>
            </a:r>
            <a:r>
              <a:rPr lang="pt-PT" sz="2800" dirty="0"/>
              <a:t>no GitHub para registar os bugs que vão descobrindo e que têm de corrigir, podem atribuir as </a:t>
            </a:r>
            <a:r>
              <a:rPr lang="pt-PT" sz="2800" err="1"/>
              <a:t>correcções</a:t>
            </a:r>
            <a:r>
              <a:rPr lang="pt-PT" sz="2800" dirty="0"/>
              <a:t> dos </a:t>
            </a:r>
            <a:r>
              <a:rPr lang="pt-PT" sz="2800" err="1"/>
              <a:t>issues</a:t>
            </a:r>
            <a:r>
              <a:rPr lang="pt-PT" sz="2800" dirty="0"/>
              <a:t> às várias pessoas da equipa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B23C8A-1B49-5E16-36DD-CE4E737A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m 5" descr="Uma imagem com texto, captura de ecrã, Tipo de letra, software&#10;&#10;Os conteúdos gerados pela IA podem estar incorretos.">
            <a:extLst>
              <a:ext uri="{FF2B5EF4-FFF2-40B4-BE49-F238E27FC236}">
                <a16:creationId xmlns:a16="http://schemas.microsoft.com/office/drawing/2014/main" id="{D50ADC13-45C6-CBB5-787F-DA8BC3D7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" y="3949111"/>
            <a:ext cx="9978572" cy="24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6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0B6D-8001-3A96-D2AE-5C673930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1 -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DEBD55-F0C9-7349-70E3-C7039A5C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3" y="2125472"/>
            <a:ext cx="11544070" cy="40741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 err="1"/>
              <a:t>Unit</a:t>
            </a:r>
            <a:r>
              <a:rPr lang="pt-PT" sz="2800" dirty="0"/>
              <a:t> </a:t>
            </a:r>
            <a:r>
              <a:rPr lang="pt-PT" sz="2800" dirty="0" err="1"/>
              <a:t>Tests</a:t>
            </a:r>
            <a:endParaRPr lang="pt-PT" sz="2800" dirty="0"/>
          </a:p>
          <a:p>
            <a:r>
              <a:rPr lang="pt-PT" sz="2800" dirty="0"/>
              <a:t>Chamar a Web API com um REST ou HTTP </a:t>
            </a:r>
            <a:r>
              <a:rPr lang="pt-PT" sz="2800" err="1"/>
              <a:t>Client</a:t>
            </a:r>
            <a:r>
              <a:rPr lang="pt-PT" sz="2800" dirty="0"/>
              <a:t> à escolha: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err="1">
                <a:ea typeface="+mn-lt"/>
                <a:cs typeface="+mn-lt"/>
              </a:rPr>
              <a:t>IntelliJ</a:t>
            </a:r>
            <a:r>
              <a:rPr lang="pt-PT" sz="2800" dirty="0">
                <a:ea typeface="+mn-lt"/>
                <a:cs typeface="+mn-lt"/>
              </a:rPr>
              <a:t> Plugin: </a:t>
            </a:r>
            <a:r>
              <a:rPr lang="pt-PT" sz="2800" dirty="0">
                <a:ea typeface="+mn-lt"/>
                <a:cs typeface="+mn-lt"/>
                <a:hlinkClick r:id="rId2"/>
              </a:rPr>
              <a:t>https://plugins.jetbrains.com/plugin/5951-restclient</a:t>
            </a:r>
            <a:r>
              <a:rPr lang="pt-PT" sz="2800" dirty="0">
                <a:ea typeface="+mn-lt"/>
                <a:cs typeface="+mn-lt"/>
              </a:rPr>
              <a:t> 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>
                <a:solidFill>
                  <a:srgbClr val="1D1C1D"/>
                </a:solidFill>
                <a:ea typeface="+mn-lt"/>
                <a:cs typeface="+mn-lt"/>
              </a:rPr>
              <a:t>REST </a:t>
            </a:r>
            <a:r>
              <a:rPr lang="pt-PT" sz="2800" err="1">
                <a:solidFill>
                  <a:srgbClr val="1D1C1D"/>
                </a:solidFill>
                <a:ea typeface="+mn-lt"/>
                <a:cs typeface="+mn-lt"/>
              </a:rPr>
              <a:t>Client</a:t>
            </a:r>
            <a:r>
              <a:rPr lang="pt-PT" sz="2800" dirty="0">
                <a:solidFill>
                  <a:srgbClr val="1D1C1D"/>
                </a:solidFill>
                <a:ea typeface="+mn-lt"/>
                <a:cs typeface="+mn-lt"/>
              </a:rPr>
              <a:t> no VS CODE: </a:t>
            </a:r>
            <a:r>
              <a:rPr lang="pt-PT" sz="2800" dirty="0">
                <a:ea typeface="+mn-lt"/>
                <a:cs typeface="+mn-lt"/>
                <a:hlinkClick r:id="rId3"/>
              </a:rPr>
              <a:t>https://marketplace.visualstudio.com/items?itemName=humao.rest-client</a:t>
            </a:r>
            <a:endParaRPr lang="pt-PT" sz="2800" dirty="0">
              <a:ea typeface="+mn-lt"/>
              <a:cs typeface="+mn-lt"/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err="1"/>
              <a:t>Postman</a:t>
            </a:r>
            <a:endParaRPr lang="pt-PT" sz="28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9FB3BA-E0B9-B6F7-1BBC-DD22F50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09F-5652-AC24-AB0C-F463FCE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Revisões da Aula Passada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2067E-FB73-7CAC-2507-59198D4C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03982"/>
            <a:ext cx="10890928" cy="39956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Página da Cadeira</a:t>
            </a:r>
            <a:endParaRPr lang="en-US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6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https://github.com/isel-leic-ls/2425-2-common</a:t>
            </a:r>
            <a:endParaRPr lang="pt-PT"/>
          </a:p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Fase 0</a:t>
            </a:r>
            <a:endParaRPr lang="pt-PT" sz="3000" dirty="0">
              <a:solidFill>
                <a:srgbClr val="000000"/>
              </a:solidFill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Setup do Ambiente de Trabalho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Correr </a:t>
            </a:r>
            <a:r>
              <a:rPr lang="pt-PT" sz="2800" dirty="0" err="1">
                <a:solidFill>
                  <a:srgbClr val="1F2328"/>
                </a:solidFill>
              </a:rPr>
              <a:t>Unit</a:t>
            </a:r>
            <a:r>
              <a:rPr lang="pt-PT" sz="2800" dirty="0">
                <a:solidFill>
                  <a:srgbClr val="1F2328"/>
                </a:solidFill>
              </a:rPr>
              <a:t> </a:t>
            </a:r>
            <a:r>
              <a:rPr lang="pt-PT" sz="2800" dirty="0" err="1">
                <a:solidFill>
                  <a:srgbClr val="1F2328"/>
                </a:solidFill>
              </a:rPr>
              <a:t>Tests</a:t>
            </a:r>
            <a:r>
              <a:rPr lang="pt-PT" sz="2800" dirty="0">
                <a:solidFill>
                  <a:srgbClr val="1F2328"/>
                </a:solidFill>
              </a:rPr>
              <a:t> e corrigir o erro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Testes com a BD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Aplicar </a:t>
            </a:r>
            <a:r>
              <a:rPr lang="pt-PT" sz="2800" dirty="0" err="1">
                <a:solidFill>
                  <a:srgbClr val="1F2328"/>
                </a:solidFill>
              </a:rPr>
              <a:t>Tag</a:t>
            </a:r>
            <a:r>
              <a:rPr lang="pt-PT" sz="2800" dirty="0">
                <a:solidFill>
                  <a:srgbClr val="1F2328"/>
                </a:solidFill>
              </a:rPr>
              <a:t> da Fase 0 no GitHub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5DF6D9-4A66-A2AA-7211-E117B001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8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06B78-307F-6034-B960-4A6F5658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1 - Documentação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D7C4C2-F20B-957B-646F-0ABC7539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200" dirty="0"/>
              <a:t>Opcional: é uma boa prática documentar o código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/>
              <a:t> com uso de </a:t>
            </a:r>
            <a:r>
              <a:rPr lang="pt-PT" sz="2800" err="1"/>
              <a:t>KDoc</a:t>
            </a:r>
            <a:r>
              <a:rPr lang="pt-PT" sz="2800" dirty="0"/>
              <a:t> (é o equivalente ao </a:t>
            </a:r>
            <a:r>
              <a:rPr lang="pt-PT" sz="2800" err="1"/>
              <a:t>Javadoc</a:t>
            </a:r>
            <a:r>
              <a:rPr lang="pt-PT" sz="2800" dirty="0"/>
              <a:t> em </a:t>
            </a:r>
            <a:r>
              <a:rPr lang="pt-PT" sz="2800" err="1"/>
              <a:t>Kotlin</a:t>
            </a:r>
            <a:r>
              <a:rPr lang="pt-PT" sz="2800" dirty="0"/>
              <a:t>)</a:t>
            </a:r>
          </a:p>
          <a:p>
            <a:r>
              <a:rPr lang="pt-PT" sz="3200" dirty="0"/>
              <a:t>Documentação da API HTTP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/>
              <a:t> seguir a especificação da </a:t>
            </a:r>
            <a:r>
              <a:rPr lang="pt-PT" sz="2800" dirty="0">
                <a:hlinkClick r:id="rId2"/>
              </a:rPr>
              <a:t>OpenAPI</a:t>
            </a:r>
            <a:r>
              <a:rPr lang="pt-PT" sz="2800" dirty="0"/>
              <a:t>, em JSON</a:t>
            </a:r>
          </a:p>
          <a:p>
            <a:r>
              <a:rPr lang="pt-PT" sz="3200" dirty="0"/>
              <a:t>Produção do Relatório (seguir o </a:t>
            </a:r>
            <a:r>
              <a:rPr lang="pt-PT" sz="3200" dirty="0">
                <a:hlinkClick r:id="rId3"/>
              </a:rPr>
              <a:t>template</a:t>
            </a:r>
            <a:r>
              <a:rPr lang="pt-PT" sz="3200" dirty="0"/>
              <a:t>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42AD6C-8A6B-15B9-071F-FBE806CF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 – Entrega: Aplicar a </a:t>
            </a:r>
            <a:r>
              <a:rPr lang="pt-PT" dirty="0" err="1"/>
              <a:t>Tag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556CB-C038-E710-D19F-24CE7B9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600" dirty="0"/>
              <a:t>Data Limite: 29 de Março</a:t>
            </a:r>
          </a:p>
          <a:p>
            <a:r>
              <a:rPr lang="pt-PT" sz="3600" dirty="0"/>
              <a:t>Aplicar a </a:t>
            </a:r>
            <a:r>
              <a:rPr lang="pt-PT" sz="3600" err="1"/>
              <a:t>tag</a:t>
            </a:r>
            <a:r>
              <a:rPr lang="pt-PT" sz="3600" dirty="0"/>
              <a:t> 0.1.0 no repositório do </a:t>
            </a:r>
            <a:r>
              <a:rPr lang="pt-PT" sz="3600" err="1"/>
              <a:t>gitHub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pt-PT"/>
          </a:p>
        </p:txBody>
      </p:sp>
      <p:pic>
        <p:nvPicPr>
          <p:cNvPr id="7" name="Marcador de Posição de Conteúdo 6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C85828D6-D414-D474-380A-22FAB73B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106" y="189818"/>
            <a:ext cx="6098634" cy="652219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689E10-422C-F244-E530-96C5D7E506AD}"/>
              </a:ext>
            </a:extLst>
          </p:cNvPr>
          <p:cNvSpPr txBox="1"/>
          <p:nvPr/>
        </p:nvSpPr>
        <p:spPr>
          <a:xfrm>
            <a:off x="487980" y="3426289"/>
            <a:ext cx="4427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highlight>
                  <a:srgbClr val="FFFF00"/>
                </a:highlight>
              </a:rPr>
              <a:t>A próxima aula é remota!</a:t>
            </a:r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80000">
            <a:off x="3155238" y="2023404"/>
            <a:ext cx="1410304" cy="14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OSI Model Layers">
            <a:extLst>
              <a:ext uri="{FF2B5EF4-FFF2-40B4-BE49-F238E27FC236}">
                <a16:creationId xmlns:a16="http://schemas.microsoft.com/office/drawing/2014/main" id="{B54CF481-F76B-2002-A4D6-09D8876C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358" y="-3098"/>
            <a:ext cx="5054456" cy="685542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31C15-FBA5-5E3A-9166-86AB2D5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pic>
        <p:nvPicPr>
          <p:cNvPr id="6" name="Gráfico 5" descr="Seta de linha: reta com preenchimento sólido">
            <a:extLst>
              <a:ext uri="{FF2B5EF4-FFF2-40B4-BE49-F238E27FC236}">
                <a16:creationId xmlns:a16="http://schemas.microsoft.com/office/drawing/2014/main" id="{4B969A22-7156-8C2C-F866-87FE8791D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538134" y="806752"/>
            <a:ext cx="914400" cy="9144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773E866-ACB9-6B51-FE16-A80B8D1E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Protocolo HTTP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C04E8B-7250-58D5-38AE-482DFE76B86F}"/>
              </a:ext>
            </a:extLst>
          </p:cNvPr>
          <p:cNvSpPr txBox="1"/>
          <p:nvPr/>
        </p:nvSpPr>
        <p:spPr>
          <a:xfrm>
            <a:off x="237318" y="2469097"/>
            <a:ext cx="5235776" cy="10772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err="1"/>
              <a:t>Hyper</a:t>
            </a:r>
            <a:r>
              <a:rPr lang="pt-PT" sz="3200" dirty="0"/>
              <a:t> </a:t>
            </a:r>
            <a:r>
              <a:rPr lang="pt-PT" sz="3200" err="1"/>
              <a:t>Text</a:t>
            </a:r>
            <a:r>
              <a:rPr lang="pt-PT" sz="3200" dirty="0"/>
              <a:t> </a:t>
            </a:r>
            <a:r>
              <a:rPr lang="pt-PT" sz="3200" err="1"/>
              <a:t>Transfer</a:t>
            </a:r>
            <a:r>
              <a:rPr lang="pt-PT" sz="3200" dirty="0"/>
              <a:t> </a:t>
            </a:r>
            <a:r>
              <a:rPr lang="pt-PT" sz="3200" err="1"/>
              <a:t>Protocol</a:t>
            </a:r>
            <a:endParaRPr lang="pt-PT" sz="2800" dirty="0" err="1"/>
          </a:p>
        </p:txBody>
      </p:sp>
    </p:spTree>
    <p:extLst>
      <p:ext uri="{BB962C8B-B14F-4D97-AF65-F5344CB8AC3E}">
        <p14:creationId xmlns:p14="http://schemas.microsoft.com/office/powerpoint/2010/main" val="4787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600F0-B9C1-E7BF-05C1-ED6D23CF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79FD91-A2C7-54F5-94B2-AA4ED358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76234"/>
            <a:ext cx="11302166" cy="42434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/>
              <a:t>Protocolo de nível aplicacional, que define operações standard para aplicar a recursos</a:t>
            </a:r>
            <a:endParaRPr lang="pt-PT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600" dirty="0"/>
              <a:t>Tipicamente são operações CRUD = </a:t>
            </a:r>
            <a:r>
              <a:rPr lang="pt-PT" sz="2600" dirty="0" err="1"/>
              <a:t>Create</a:t>
            </a:r>
            <a:r>
              <a:rPr lang="pt-PT" sz="2600" dirty="0"/>
              <a:t>, </a:t>
            </a:r>
            <a:r>
              <a:rPr lang="pt-PT" sz="2600" dirty="0" err="1"/>
              <a:t>Read</a:t>
            </a:r>
            <a:r>
              <a:rPr lang="pt-PT" sz="2600" dirty="0"/>
              <a:t>, </a:t>
            </a:r>
            <a:r>
              <a:rPr lang="pt-PT" sz="2600" dirty="0" err="1"/>
              <a:t>Update</a:t>
            </a:r>
            <a:r>
              <a:rPr lang="pt-PT" sz="2600" dirty="0"/>
              <a:t>, Delete</a:t>
            </a:r>
          </a:p>
          <a:p>
            <a:r>
              <a:rPr lang="pt-PT" sz="2800" dirty="0"/>
              <a:t>Protocolo </a:t>
            </a:r>
            <a:r>
              <a:rPr lang="pt-PT" sz="2800" dirty="0" err="1"/>
              <a:t>stateless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600" dirty="0"/>
              <a:t>Não guarda estados</a:t>
            </a:r>
          </a:p>
          <a:p>
            <a:endParaRPr lang="pt-PT" sz="2800" dirty="0"/>
          </a:p>
          <a:p>
            <a:endParaRPr lang="pt-PT" sz="2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8E646D-4E5F-6D9F-B6AB-92B9AAF3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31A01-DF09-5511-BAAC-28DCC36A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pt-PT" dirty="0"/>
              <a:t>Pedido 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DA8466-43C1-7BF7-C051-88E677AD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968" y="602222"/>
            <a:ext cx="5228421" cy="5756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sz="2400" dirty="0"/>
              <a:t>Um pedido HTTP é composto por:</a:t>
            </a:r>
            <a:endParaRPr lang="en-US" sz="24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200" dirty="0"/>
              <a:t>Verbo/Método</a:t>
            </a:r>
            <a:endParaRPr lang="en-US" sz="22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200" dirty="0" err="1"/>
              <a:t>Path</a:t>
            </a:r>
            <a:r>
              <a:rPr lang="pt-PT" sz="2200" dirty="0"/>
              <a:t> (URI)</a:t>
            </a:r>
            <a:endParaRPr lang="en-US" sz="22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200" dirty="0" err="1"/>
              <a:t>Header</a:t>
            </a:r>
            <a:r>
              <a:rPr lang="pt-PT" sz="2200" dirty="0"/>
              <a:t> (</a:t>
            </a:r>
            <a:r>
              <a:rPr lang="pt-PT" sz="2200" dirty="0" err="1"/>
              <a:t>metadata</a:t>
            </a:r>
            <a:r>
              <a:rPr lang="pt-PT" sz="2200" dirty="0"/>
              <a:t>)</a:t>
            </a:r>
            <a:endParaRPr lang="en-US" sz="22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200" dirty="0"/>
              <a:t>Body (documento)</a:t>
            </a:r>
            <a:endParaRPr lang="en-US" sz="22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endParaRPr lang="pt-PT" sz="2200" dirty="0"/>
          </a:p>
          <a:p>
            <a:r>
              <a:rPr lang="pt-PT" sz="2400" dirty="0"/>
              <a:t>Os verbos HTTP mais usados são:</a:t>
            </a:r>
            <a:endParaRPr lang="en-US" sz="24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000" b="1" dirty="0"/>
              <a:t>GET </a:t>
            </a:r>
            <a:r>
              <a:rPr lang="pt-PT" sz="2000" dirty="0"/>
              <a:t>– Ler um recurso</a:t>
            </a:r>
            <a:endParaRPr lang="en-US" sz="20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000" b="1" dirty="0"/>
              <a:t>POST </a:t>
            </a:r>
            <a:r>
              <a:rPr lang="pt-PT" sz="2000" dirty="0"/>
              <a:t>– Criar um recurso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000" b="1" dirty="0"/>
              <a:t>PUT </a:t>
            </a:r>
            <a:r>
              <a:rPr lang="pt-PT" sz="2000" dirty="0"/>
              <a:t>– </a:t>
            </a:r>
            <a:r>
              <a:rPr lang="pt-PT" sz="2000" err="1"/>
              <a:t>Actualizar</a:t>
            </a:r>
            <a:r>
              <a:rPr lang="pt-PT" sz="2000" dirty="0"/>
              <a:t> um recurso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000" b="1" dirty="0"/>
              <a:t>PATCH </a:t>
            </a:r>
            <a:r>
              <a:rPr lang="pt-PT" sz="2000" dirty="0"/>
              <a:t>–</a:t>
            </a:r>
            <a:r>
              <a:rPr lang="pt-PT" sz="2000" dirty="0" err="1"/>
              <a:t>Actualizar</a:t>
            </a:r>
            <a:r>
              <a:rPr lang="pt-PT" sz="2000" dirty="0"/>
              <a:t> partes de um recurso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000" b="1" dirty="0"/>
              <a:t>DELETE </a:t>
            </a:r>
            <a:r>
              <a:rPr lang="pt-PT" sz="2000" dirty="0"/>
              <a:t>– Apagar um recurso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BCDEBB-D975-4566-652A-960C0EE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What Is CRUD? Definition, Meaning, and Operations">
            <a:extLst>
              <a:ext uri="{FF2B5EF4-FFF2-40B4-BE49-F238E27FC236}">
                <a16:creationId xmlns:a16="http://schemas.microsoft.com/office/drawing/2014/main" id="{6B82CA7F-297A-B90C-7146-C93B1DB5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52623"/>
            <a:ext cx="6156193" cy="37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a imagem com texto, captura de ecrã, Tipo de letra, número&#10;&#10;Os conteúdos gerados pela IA podem estar incorretos.">
            <a:extLst>
              <a:ext uri="{FF2B5EF4-FFF2-40B4-BE49-F238E27FC236}">
                <a16:creationId xmlns:a16="http://schemas.microsoft.com/office/drawing/2014/main" id="{647BB6AF-3594-533A-3A8D-75E4C7EAA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152" y="311187"/>
            <a:ext cx="4861927" cy="640854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5A967F-64BC-EB04-2A21-430EE836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1D70179-7658-DE9E-6C1F-3E2B07A4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pt-PT" dirty="0"/>
              <a:t>Pedido HTTP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2F77FA-F32A-6466-4170-46A8F0F6D231}"/>
              </a:ext>
            </a:extLst>
          </p:cNvPr>
          <p:cNvSpPr txBox="1"/>
          <p:nvPr/>
        </p:nvSpPr>
        <p:spPr>
          <a:xfrm>
            <a:off x="237318" y="2469097"/>
            <a:ext cx="523577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1087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40D4D-794A-F2ED-C059-DE85F70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Resposta 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5F7195-D4C8-4389-8EF6-C382E3746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683794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/>
              <a:t>HTTP Status </a:t>
            </a:r>
            <a:r>
              <a:rPr lang="pt-PT" sz="2800" err="1"/>
              <a:t>Code</a:t>
            </a:r>
            <a:endParaRPr lang="pt-PT" sz="2800"/>
          </a:p>
          <a:p>
            <a:r>
              <a:rPr lang="pt-PT" sz="2800" err="1"/>
              <a:t>Header</a:t>
            </a:r>
            <a:r>
              <a:rPr lang="pt-PT" sz="2800" dirty="0"/>
              <a:t> (</a:t>
            </a:r>
            <a:r>
              <a:rPr lang="pt-PT" sz="2800" err="1"/>
              <a:t>metadata</a:t>
            </a:r>
            <a:r>
              <a:rPr lang="pt-PT" sz="2800" dirty="0"/>
              <a:t>)</a:t>
            </a:r>
            <a:endParaRPr lang="pt-PT" sz="2800"/>
          </a:p>
          <a:p>
            <a:r>
              <a:rPr lang="pt-PT" sz="2800" dirty="0"/>
              <a:t>Body (dados da resposta ao GET)</a:t>
            </a:r>
          </a:p>
          <a:p>
            <a:endParaRPr lang="pt-PT" sz="3200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E26FDD7-D6A4-05B6-92BF-F2543D08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141854"/>
            <a:ext cx="5212080" cy="65778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b="1" dirty="0"/>
              <a:t>Gama 1xx:</a:t>
            </a:r>
            <a:r>
              <a:rPr lang="pt-PT" sz="2400" dirty="0"/>
              <a:t> Informativo</a:t>
            </a:r>
            <a:endParaRPr lang="pt-PT" sz="2400"/>
          </a:p>
          <a:p>
            <a:r>
              <a:rPr lang="pt-PT" sz="2400" b="1" dirty="0"/>
              <a:t>Gama 2xx:</a:t>
            </a:r>
            <a:r>
              <a:rPr lang="pt-PT" sz="2400" dirty="0"/>
              <a:t> Sucesso</a:t>
            </a:r>
            <a:endParaRPr lang="en-US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200 – OK</a:t>
            </a:r>
            <a:endParaRPr lang="en-US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201 – </a:t>
            </a:r>
            <a:r>
              <a:rPr lang="pt-PT" sz="2400" err="1"/>
              <a:t>Created</a:t>
            </a:r>
            <a:endParaRPr lang="pt-PT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204 – No </a:t>
            </a:r>
            <a:r>
              <a:rPr lang="pt-PT" sz="2400" err="1"/>
              <a:t>Content</a:t>
            </a:r>
            <a:endParaRPr lang="en-US" sz="2400"/>
          </a:p>
          <a:p>
            <a:r>
              <a:rPr lang="pt-PT" sz="2400" b="1" dirty="0"/>
              <a:t>Gama 3xx:</a:t>
            </a:r>
            <a:r>
              <a:rPr lang="pt-PT" sz="2400" dirty="0"/>
              <a:t> Redirecção</a:t>
            </a:r>
          </a:p>
          <a:p>
            <a:r>
              <a:rPr lang="pt-PT" sz="2400" b="1" dirty="0"/>
              <a:t>Gama 4xx:</a:t>
            </a:r>
            <a:r>
              <a:rPr lang="pt-PT" sz="2400" dirty="0"/>
              <a:t> Erro de Cliente</a:t>
            </a:r>
            <a:endParaRPr lang="en-US" sz="24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400 – </a:t>
            </a:r>
            <a:r>
              <a:rPr lang="pt-PT" sz="2400" err="1"/>
              <a:t>Bad</a:t>
            </a:r>
            <a:r>
              <a:rPr lang="pt-PT" sz="2400" dirty="0"/>
              <a:t> </a:t>
            </a:r>
            <a:r>
              <a:rPr lang="pt-PT" sz="2400" err="1"/>
              <a:t>Request</a:t>
            </a:r>
            <a:endParaRPr lang="pt-PT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401 – </a:t>
            </a:r>
            <a:r>
              <a:rPr lang="pt-PT" sz="2400" err="1"/>
              <a:t>Authentication</a:t>
            </a:r>
            <a:r>
              <a:rPr lang="pt-PT" sz="2400" dirty="0"/>
              <a:t> </a:t>
            </a:r>
            <a:r>
              <a:rPr lang="pt-PT" sz="2400" err="1"/>
              <a:t>Required</a:t>
            </a:r>
            <a:endParaRPr lang="pt-PT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403 - </a:t>
            </a:r>
            <a:r>
              <a:rPr lang="pt-PT" sz="2400" err="1"/>
              <a:t>Forbidden</a:t>
            </a:r>
            <a:endParaRPr lang="pt-PT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404 – </a:t>
            </a:r>
            <a:r>
              <a:rPr lang="pt-PT" sz="2400" err="1"/>
              <a:t>Not</a:t>
            </a:r>
            <a:r>
              <a:rPr lang="pt-PT" sz="2400" dirty="0"/>
              <a:t> </a:t>
            </a:r>
            <a:r>
              <a:rPr lang="pt-PT" sz="2400" err="1"/>
              <a:t>found</a:t>
            </a:r>
            <a:r>
              <a:rPr lang="pt-PT" sz="2400" dirty="0"/>
              <a:t> </a:t>
            </a:r>
            <a:endParaRPr lang="en-US" sz="2400"/>
          </a:p>
          <a:p>
            <a:r>
              <a:rPr lang="pt-PT" sz="2400" b="1" dirty="0"/>
              <a:t>Gama 5xx:</a:t>
            </a:r>
            <a:r>
              <a:rPr lang="pt-PT" sz="2400" dirty="0"/>
              <a:t> Erro de Servidor</a:t>
            </a:r>
            <a:endParaRPr lang="en-US" sz="240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/>
              <a:t>500 – </a:t>
            </a:r>
            <a:r>
              <a:rPr lang="pt-PT" sz="2400" err="1"/>
              <a:t>Internal</a:t>
            </a:r>
            <a:r>
              <a:rPr lang="pt-PT" sz="2400" dirty="0"/>
              <a:t> Server Error</a:t>
            </a:r>
            <a:endParaRPr lang="en-US" sz="240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3BB4DE6-9C1A-31C3-3334-04DC8787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0DA1-F00A-629C-240A-31BF112E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ECA356-251A-4353-70D7-8F97BC46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1582"/>
            <a:ext cx="11195728" cy="44667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>
                <a:ea typeface="+mn-lt"/>
                <a:cs typeface="+mn-lt"/>
                <a:hlinkClick r:id="rId2"/>
              </a:rPr>
              <a:t>https://github.com/isel-leic-ls/2425-2-common/wiki/phase-1</a:t>
            </a:r>
            <a:r>
              <a:rPr lang="pt-PT" sz="2800" dirty="0">
                <a:ea typeface="+mn-lt"/>
                <a:cs typeface="+mn-lt"/>
              </a:rPr>
              <a:t> </a:t>
            </a:r>
          </a:p>
          <a:p>
            <a:r>
              <a:rPr lang="pt-PT" sz="3200" err="1"/>
              <a:t>Projecto</a:t>
            </a:r>
            <a:endParaRPr lang="pt-PT" sz="320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 dirty="0"/>
              <a:t>Análise</a:t>
            </a:r>
            <a:endParaRPr lang="pt-PT" sz="2000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 dirty="0"/>
              <a:t>Desenho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 dirty="0"/>
              <a:t>Implementação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 dirty="0"/>
              <a:t>Testes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3000" dirty="0"/>
              <a:t>Documentação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7FF665-E95B-7AC6-6F46-97B3E909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117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DashVTI</vt:lpstr>
      <vt:lpstr>Laboratório de Software  Fase 1</vt:lpstr>
      <vt:lpstr>Revisões da Aula Passada</vt:lpstr>
      <vt:lpstr>Calendário</vt:lpstr>
      <vt:lpstr>Protocolo HTTP</vt:lpstr>
      <vt:lpstr>Protocolo HTTP</vt:lpstr>
      <vt:lpstr>Pedido HTTP</vt:lpstr>
      <vt:lpstr>Pedido HTTP</vt:lpstr>
      <vt:lpstr>Resposta HTTP</vt:lpstr>
      <vt:lpstr>Fase 1</vt:lpstr>
      <vt:lpstr>Fase 1 – Análise</vt:lpstr>
      <vt:lpstr>Fase 1 – Desenho</vt:lpstr>
      <vt:lpstr>Fase 1 – Desenho (Arquitectura de Alto Nível)</vt:lpstr>
      <vt:lpstr>Fase 1 - Desenho</vt:lpstr>
      <vt:lpstr>Fase 1 - Implementação</vt:lpstr>
      <vt:lpstr>Fase 1 - Implementação</vt:lpstr>
      <vt:lpstr>Fase 1 - Metodologia de Trabalho Agile – Kanban Board</vt:lpstr>
      <vt:lpstr>Fase 1 - Metodologia de Trabalho Agile</vt:lpstr>
      <vt:lpstr>Fase 1 - Metodologia de Trabalho Agile</vt:lpstr>
      <vt:lpstr>Fase 1 - Testes</vt:lpstr>
      <vt:lpstr>Fase 1 - Documentação</vt:lpstr>
      <vt:lpstr>Fase 1 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1060</cp:revision>
  <dcterms:created xsi:type="dcterms:W3CDTF">2025-03-07T22:37:45Z</dcterms:created>
  <dcterms:modified xsi:type="dcterms:W3CDTF">2025-03-15T10:41:15Z</dcterms:modified>
</cp:coreProperties>
</file>