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sldIdLst>
    <p:sldId id="256" r:id="rId2"/>
    <p:sldId id="261" r:id="rId3"/>
    <p:sldId id="278" r:id="rId4"/>
    <p:sldId id="285" r:id="rId5"/>
    <p:sldId id="288" r:id="rId6"/>
    <p:sldId id="289" r:id="rId7"/>
    <p:sldId id="293" r:id="rId8"/>
    <p:sldId id="287" r:id="rId9"/>
    <p:sldId id="284" r:id="rId10"/>
    <p:sldId id="294" r:id="rId11"/>
    <p:sldId id="292" r:id="rId12"/>
    <p:sldId id="268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92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7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28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61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48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4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40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28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37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45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73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6564" y="1249217"/>
            <a:ext cx="8298873" cy="22582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6600" dirty="0"/>
              <a:t>Laboratório de Software</a:t>
            </a:r>
            <a:br>
              <a:rPr lang="pt-PT" sz="6600" dirty="0"/>
            </a:br>
            <a:br>
              <a:rPr lang="pt-PT" sz="6600" b="0" dirty="0"/>
            </a:br>
            <a:r>
              <a:rPr lang="pt-PT" sz="6600" dirty="0"/>
              <a:t>Fase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6564" y="4490100"/>
            <a:ext cx="8298873" cy="1282843"/>
          </a:xfrm>
        </p:spPr>
        <p:txBody>
          <a:bodyPr anchor="t">
            <a:normAutofit/>
          </a:bodyPr>
          <a:lstStyle/>
          <a:p>
            <a:pPr algn="ctr"/>
            <a:r>
              <a:rPr lang="pt-PT" sz="2400" dirty="0"/>
              <a:t>10 de MAIO de 2025</a:t>
            </a:r>
            <a:endParaRPr lang="pt-P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6C967F-B943-B080-1FF8-D8CD9E79A968}"/>
              </a:ext>
            </a:extLst>
          </p:cNvPr>
          <p:cNvSpPr txBox="1"/>
          <p:nvPr/>
        </p:nvSpPr>
        <p:spPr>
          <a:xfrm>
            <a:off x="4335517" y="5701861"/>
            <a:ext cx="35209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Ana Rebelo </a:t>
            </a:r>
            <a:endParaRPr lang="pt-PT"/>
          </a:p>
          <a:p>
            <a:pPr algn="ctr"/>
            <a:r>
              <a:rPr lang="pt-PT" dirty="0"/>
              <a:t>Rodolfo Morgado</a:t>
            </a:r>
          </a:p>
          <a:p>
            <a:pPr algn="ctr"/>
            <a:r>
              <a:rPr lang="pt-PT" sz="2000" b="1"/>
              <a:t>LEIC 44D</a:t>
            </a: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7140E43-1C43-103B-A890-AB705E7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Exemplo “createStudent”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8E7CE79-0FA5-FBCC-A46A-BE756CE3B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277" y="389044"/>
            <a:ext cx="6074979" cy="6094040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F9A3C5-FDF3-E179-FFE3-B0901C10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AE23F20-46A6-D539-82A2-B52D977AFDCB}"/>
              </a:ext>
            </a:extLst>
          </p:cNvPr>
          <p:cNvSpPr/>
          <p:nvPr/>
        </p:nvSpPr>
        <p:spPr>
          <a:xfrm>
            <a:off x="5516544" y="1376624"/>
            <a:ext cx="4739505" cy="211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69E0159-78B3-EFAB-C5DB-B21F4FAFF829}"/>
              </a:ext>
            </a:extLst>
          </p:cNvPr>
          <p:cNvSpPr/>
          <p:nvPr/>
        </p:nvSpPr>
        <p:spPr>
          <a:xfrm>
            <a:off x="5516545" y="2033624"/>
            <a:ext cx="4739505" cy="242598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A560FCB-C3F1-7B32-D63B-0ED4844A9854}"/>
              </a:ext>
            </a:extLst>
          </p:cNvPr>
          <p:cNvSpPr/>
          <p:nvPr/>
        </p:nvSpPr>
        <p:spPr>
          <a:xfrm>
            <a:off x="5577462" y="4487890"/>
            <a:ext cx="4678587" cy="135020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738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B05F5B6-D7B5-D6B9-ADE3-AF07611C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Detalhes da Implementação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29682EF-C941-0E33-A8AF-DED9AD6EB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b="0" i="0" u="none" strike="noStrike" baseline="0" dirty="0">
                <a:solidFill>
                  <a:srgbClr val="000000"/>
                </a:solidFill>
              </a:rPr>
              <a:t>Não queremos que seja o browser a fazer o pedido diretamente. Queremos usar o “</a:t>
            </a:r>
            <a:r>
              <a:rPr lang="pt-PT" sz="1800" b="0" i="0" u="none" strike="noStrike" baseline="0" dirty="0" err="1">
                <a:solidFill>
                  <a:srgbClr val="000000"/>
                </a:solidFill>
              </a:rPr>
              <a:t>fetch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”. </a:t>
            </a:r>
          </a:p>
          <a:p>
            <a:pPr lvl="1"/>
            <a:r>
              <a:rPr lang="pt-PT" sz="1600" b="0" i="0" u="none" strike="noStrike" baseline="0" dirty="0" err="1">
                <a:solidFill>
                  <a:srgbClr val="000000"/>
                </a:solidFill>
              </a:rPr>
              <a:t>Form</a:t>
            </a:r>
            <a:r>
              <a:rPr lang="pt-PT" sz="1600" b="0" i="0" u="none" strike="noStrike" baseline="0" dirty="0">
                <a:solidFill>
                  <a:srgbClr val="000000"/>
                </a:solidFill>
              </a:rPr>
              <a:t>. </a:t>
            </a:r>
            <a:r>
              <a:rPr lang="pt-PT" sz="1600" b="0" i="0" u="none" strike="noStrike" baseline="0" dirty="0" err="1">
                <a:solidFill>
                  <a:srgbClr val="000000"/>
                </a:solidFill>
              </a:rPr>
              <a:t>eventListener</a:t>
            </a:r>
            <a:r>
              <a:rPr lang="pt-PT" sz="1600" b="0" i="0" u="none" strike="noStrike" baseline="0" dirty="0">
                <a:solidFill>
                  <a:srgbClr val="000000"/>
                </a:solidFill>
              </a:rPr>
              <a:t>(´</a:t>
            </a:r>
            <a:r>
              <a:rPr lang="pt-PT" sz="1600" b="0" i="0" u="none" strike="noStrike" baseline="0" dirty="0" err="1">
                <a:solidFill>
                  <a:srgbClr val="000000"/>
                </a:solidFill>
              </a:rPr>
              <a:t>submit</a:t>
            </a:r>
            <a:r>
              <a:rPr lang="pt-PT" sz="1600" b="0" i="0" u="none" strike="noStrike" baseline="0" dirty="0">
                <a:solidFill>
                  <a:srgbClr val="000000"/>
                </a:solidFill>
              </a:rPr>
              <a:t>´, </a:t>
            </a:r>
            <a:r>
              <a:rPr lang="pt-PT" sz="1600" b="0" i="0" u="none" strike="noStrike" baseline="0" dirty="0" err="1">
                <a:solidFill>
                  <a:srgbClr val="000000"/>
                </a:solidFill>
              </a:rPr>
              <a:t>handleSubmit</a:t>
            </a:r>
            <a:r>
              <a:rPr lang="pt-PT" sz="1600" b="0" i="0" u="none" strike="noStrike" baseline="0" dirty="0">
                <a:solidFill>
                  <a:srgbClr val="000000"/>
                </a:solidFill>
              </a:rPr>
              <a:t>) </a:t>
            </a:r>
          </a:p>
          <a:p>
            <a:r>
              <a:rPr lang="pt-PT" sz="1800" dirty="0">
                <a:solidFill>
                  <a:srgbClr val="000000"/>
                </a:solidFill>
              </a:rPr>
              <a:t>U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sar este método dentro do </a:t>
            </a:r>
            <a:r>
              <a:rPr lang="pt-PT" sz="1800" b="0" i="0" u="none" strike="noStrike" baseline="0" dirty="0" err="1">
                <a:solidFill>
                  <a:srgbClr val="000000"/>
                </a:solidFill>
              </a:rPr>
              <a:t>handler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 para evitar dois pedidos (o nosso e o “</a:t>
            </a:r>
            <a:r>
              <a:rPr lang="pt-PT" sz="1800" b="0" i="0" u="none" strike="noStrike" baseline="0" dirty="0" err="1">
                <a:solidFill>
                  <a:srgbClr val="000000"/>
                </a:solidFill>
              </a:rPr>
              <a:t>default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” do browser) </a:t>
            </a:r>
          </a:p>
          <a:p>
            <a:pPr lvl="1"/>
            <a:r>
              <a:rPr lang="pt-PT" sz="1600" b="0" i="0" u="none" strike="noStrike" baseline="0" dirty="0" err="1">
                <a:solidFill>
                  <a:srgbClr val="000000"/>
                </a:solidFill>
              </a:rPr>
              <a:t>e.preventDefault</a:t>
            </a:r>
            <a:r>
              <a:rPr lang="pt-PT" sz="1600" b="0" i="0" u="none" strike="noStrike" baseline="0" dirty="0">
                <a:solidFill>
                  <a:srgbClr val="000000"/>
                </a:solidFill>
              </a:rPr>
              <a:t>()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</a:rPr>
              <a:t>Nunca responder com 303 do lado do servidor. Têm de se mudar o “</a:t>
            </a:r>
            <a:r>
              <a:rPr lang="pt-PT" sz="1800" b="0" i="0" u="none" strike="noStrike" baseline="0" dirty="0" err="1">
                <a:solidFill>
                  <a:srgbClr val="000000"/>
                </a:solidFill>
              </a:rPr>
              <a:t>hash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”!</a:t>
            </a:r>
          </a:p>
          <a:p>
            <a:pPr lvl="1"/>
            <a:r>
              <a:rPr lang="en-US" sz="1600" b="0" i="0" u="none" strike="noStrike" baseline="0" dirty="0" err="1">
                <a:solidFill>
                  <a:srgbClr val="000000"/>
                </a:solidFill>
              </a:rPr>
              <a:t>window.location.hash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 = “students” </a:t>
            </a:r>
            <a:endParaRPr lang="pt-PT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</a:rPr>
              <a:t>Podem usar calendários, </a:t>
            </a:r>
            <a:r>
              <a:rPr lang="pt-PT" sz="1800" b="0" i="0" u="none" strike="noStrike" baseline="0" dirty="0" err="1">
                <a:solidFill>
                  <a:srgbClr val="000000"/>
                </a:solidFill>
              </a:rPr>
              <a:t>dropboxes</a:t>
            </a:r>
            <a:r>
              <a:rPr lang="pt-PT" sz="1800" b="0" i="0" u="none" strike="noStrike" baseline="0" dirty="0">
                <a:solidFill>
                  <a:srgbClr val="000000"/>
                </a:solidFill>
              </a:rPr>
              <a:t>, etc</a:t>
            </a:r>
            <a:r>
              <a:rPr lang="pt-PT" sz="1800" dirty="0">
                <a:solidFill>
                  <a:srgbClr val="000000"/>
                </a:solidFill>
              </a:rPr>
              <a:t>.</a:t>
            </a:r>
            <a:endParaRPr lang="pt-PT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6DAF8D7-D12A-4D82-390E-30C37E16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6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5C9C6-5E5B-E605-32F1-3804427A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3 – Entrega: Aplicar a </a:t>
            </a:r>
            <a:r>
              <a:rPr lang="pt-PT" dirty="0" err="1"/>
              <a:t>Tag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D556CB-C038-E710-D19F-24CE7B94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3600" dirty="0"/>
              <a:t>Data Limite: 24 de maio</a:t>
            </a:r>
          </a:p>
          <a:p>
            <a:r>
              <a:rPr lang="pt-PT" sz="3600" dirty="0"/>
              <a:t>Deverão </a:t>
            </a:r>
            <a:r>
              <a:rPr lang="pt-PT" sz="3600" dirty="0" err="1"/>
              <a:t>actualizar</a:t>
            </a:r>
            <a:r>
              <a:rPr lang="pt-PT" sz="3600" dirty="0"/>
              <a:t> o relatório da fase 2</a:t>
            </a:r>
          </a:p>
          <a:p>
            <a:r>
              <a:rPr lang="pt-PT" sz="3600" dirty="0"/>
              <a:t>Aplicar a </a:t>
            </a:r>
            <a:r>
              <a:rPr lang="pt-PT" sz="3600" dirty="0" err="1"/>
              <a:t>tag</a:t>
            </a:r>
            <a:r>
              <a:rPr lang="pt-PT" sz="3600" dirty="0"/>
              <a:t> 0.3.0 no repositório do </a:t>
            </a:r>
            <a:r>
              <a:rPr lang="pt-PT" sz="3600" dirty="0" err="1"/>
              <a:t>gitHub</a:t>
            </a:r>
            <a:endParaRPr lang="pt-PT" sz="3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16C35E-8E03-FF15-4897-58E95452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A0A8E-C68D-2124-2F16-9FDD537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Calendário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DD79C6A-0A58-1D03-14AF-06847171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689E10-422C-F244-E530-96C5D7E506AD}"/>
              </a:ext>
            </a:extLst>
          </p:cNvPr>
          <p:cNvSpPr txBox="1"/>
          <p:nvPr/>
        </p:nvSpPr>
        <p:spPr>
          <a:xfrm>
            <a:off x="551912" y="6094740"/>
            <a:ext cx="44278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dirty="0">
                <a:highlight>
                  <a:srgbClr val="FFFF00"/>
                </a:highlight>
              </a:rPr>
              <a:t>A próxima aula é remota</a:t>
            </a:r>
            <a:endParaRPr lang="pt-PT" dirty="0"/>
          </a:p>
        </p:txBody>
      </p:sp>
      <p:pic>
        <p:nvPicPr>
          <p:cNvPr id="9" name="Gráfico 8" descr="Seta de linha: curva para a direita com preenchimento sólido">
            <a:extLst>
              <a:ext uri="{FF2B5EF4-FFF2-40B4-BE49-F238E27FC236}">
                <a16:creationId xmlns:a16="http://schemas.microsoft.com/office/drawing/2014/main" id="{536663C4-274C-82D8-FDBC-4037149B0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980000">
            <a:off x="3742023" y="4686083"/>
            <a:ext cx="1410304" cy="14586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9DE48F-934A-CD96-F5AE-6B4932F51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23" y="565579"/>
            <a:ext cx="5660813" cy="5884077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8AB41F-899C-4F4F-8F7B-AECDAEF5FC1C}"/>
              </a:ext>
            </a:extLst>
          </p:cNvPr>
          <p:cNvSpPr/>
          <p:nvPr/>
        </p:nvSpPr>
        <p:spPr>
          <a:xfrm>
            <a:off x="5169160" y="4939564"/>
            <a:ext cx="5794309" cy="457200"/>
          </a:xfrm>
          <a:prstGeom prst="roundRect">
            <a:avLst/>
          </a:prstGeom>
          <a:noFill/>
          <a:ln w="57150">
            <a:solidFill>
              <a:srgbClr val="1973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13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1C8F-4575-0E66-9A01-D53EE015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3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071319-D154-FA1D-815E-F0051B758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/>
              <a:t>Requisitos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DCFF90-3803-53F1-ADD0-362CFB8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FF92A-8D9B-F5BE-86BD-F86F2915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205ED01-4756-11DB-D1D1-0CE7FB04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C4101D8-7491-EBF9-B33E-2BD50025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1371601"/>
            <a:ext cx="5303521" cy="1097280"/>
          </a:xfrm>
        </p:spPr>
        <p:txBody>
          <a:bodyPr>
            <a:normAutofit/>
          </a:bodyPr>
          <a:lstStyle/>
          <a:p>
            <a:r>
              <a:rPr lang="pt-PT" dirty="0"/>
              <a:t>Operações Adicionais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9C0A23C-838B-B3F7-4F2D-4B1E4B33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64997"/>
            <a:ext cx="10890929" cy="44733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PT" sz="2000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spcAft>
                <a:spcPts val="1200"/>
              </a:spcAft>
              <a:buNone/>
            </a:pPr>
            <a:r>
              <a:rPr lang="pt-PT" sz="2000" b="1" i="0" noProof="0" dirty="0">
                <a:solidFill>
                  <a:srgbClr val="1F2328"/>
                </a:solidFill>
                <a:effectLst/>
              </a:rPr>
              <a:t>Adicionar uma operação para pesquisa de clubes (dado o nome do clube)</a:t>
            </a:r>
          </a:p>
          <a:p>
            <a:pPr lvl="1">
              <a:spcAft>
                <a:spcPts val="1200"/>
              </a:spcAft>
            </a:pPr>
            <a:r>
              <a:rPr lang="pt-PT" noProof="0" dirty="0">
                <a:solidFill>
                  <a:srgbClr val="1F2328"/>
                </a:solidFill>
              </a:rPr>
              <a:t>Suporte para pesquisa parcial </a:t>
            </a:r>
            <a:r>
              <a:rPr lang="pt-PT" b="0" i="0" noProof="0" dirty="0">
                <a:solidFill>
                  <a:srgbClr val="1F2328"/>
                </a:solidFill>
                <a:effectLst/>
              </a:rPr>
              <a:t>(e.g., </a:t>
            </a:r>
            <a:r>
              <a:rPr lang="pt-PT" b="0" i="0" noProof="0" dirty="0" err="1">
                <a:solidFill>
                  <a:srgbClr val="1F2328"/>
                </a:solidFill>
                <a:effectLst/>
              </a:rPr>
              <a:t>PadelLisb</a:t>
            </a:r>
            <a:r>
              <a:rPr lang="pt-PT" b="0" i="0" noProof="0" dirty="0">
                <a:solidFill>
                  <a:srgbClr val="1F2328"/>
                </a:solidFill>
                <a:effectLst/>
              </a:rPr>
              <a:t> </a:t>
            </a:r>
            <a:r>
              <a:rPr lang="pt-PT" b="0" i="0" noProof="0" dirty="0" err="1">
                <a:solidFill>
                  <a:srgbClr val="1F2328"/>
                </a:solidFill>
                <a:effectLst/>
              </a:rPr>
              <a:t>or</a:t>
            </a:r>
            <a:r>
              <a:rPr lang="pt-PT" b="0" i="0" noProof="0" dirty="0">
                <a:solidFill>
                  <a:srgbClr val="1F2328"/>
                </a:solidFill>
                <a:effectLst/>
              </a:rPr>
              <a:t> </a:t>
            </a:r>
            <a:r>
              <a:rPr lang="pt-PT" b="0" i="0" noProof="0" dirty="0" err="1">
                <a:solidFill>
                  <a:srgbClr val="1F2328"/>
                </a:solidFill>
                <a:effectLst/>
              </a:rPr>
              <a:t>SuperPa</a:t>
            </a:r>
            <a:r>
              <a:rPr lang="pt-PT" b="0" i="0" noProof="0" dirty="0">
                <a:solidFill>
                  <a:srgbClr val="1F2328"/>
                </a:solidFill>
                <a:effectLst/>
              </a:rPr>
              <a:t>)</a:t>
            </a:r>
          </a:p>
          <a:p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91620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6EB80-9462-6176-C728-E73FC3422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6315F51-1456-5666-DDCE-69151956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7C88964-CEEE-0788-5D5D-A5A3A6C8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3827310" cy="1097280"/>
          </a:xfrm>
        </p:spPr>
        <p:txBody>
          <a:bodyPr/>
          <a:lstStyle/>
          <a:p>
            <a:r>
              <a:rPr lang="pt-PT" dirty="0"/>
              <a:t>Vistas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6F6AD642-8B6A-AC1B-8D7F-D396B2A17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64997"/>
            <a:ext cx="10890929" cy="44733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pt-PT" sz="18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pt-PT" sz="1800" b="1" i="0" u="none" strike="noStrike" baseline="0" dirty="0">
                <a:solidFill>
                  <a:srgbClr val="000000"/>
                </a:solidFill>
              </a:rPr>
              <a:t>Acrescentar vistas que permitam pesquisas e operações para criar, editar e apagar recursos. </a:t>
            </a:r>
          </a:p>
          <a:p>
            <a:r>
              <a:rPr lang="pt-PT" sz="2000" b="0" i="0" noProof="0" dirty="0">
                <a:solidFill>
                  <a:srgbClr val="1F2328"/>
                </a:solidFill>
                <a:effectLst/>
              </a:rPr>
              <a:t>Incluir uma opção para pesquisar clubes por nome  na “</a:t>
            </a:r>
            <a:r>
              <a:rPr lang="pt-PT" sz="2000" b="0" i="0" noProof="0" dirty="0" err="1">
                <a:solidFill>
                  <a:srgbClr val="1F2328"/>
                </a:solidFill>
                <a:effectLst/>
              </a:rPr>
              <a:t>Home</a:t>
            </a:r>
            <a:r>
              <a:rPr lang="pt-PT" sz="2000" b="0" i="0" noProof="0" dirty="0">
                <a:solidFill>
                  <a:srgbClr val="1F2328"/>
                </a:solidFill>
                <a:effectLst/>
              </a:rPr>
              <a:t> </a:t>
            </a:r>
            <a:r>
              <a:rPr lang="pt-PT" sz="2000" b="0" i="0" noProof="0" dirty="0" err="1">
                <a:solidFill>
                  <a:srgbClr val="1F2328"/>
                </a:solidFill>
                <a:effectLst/>
              </a:rPr>
              <a:t>Page</a:t>
            </a:r>
            <a:r>
              <a:rPr lang="pt-PT" sz="2000" b="0" i="0" noProof="0" dirty="0">
                <a:solidFill>
                  <a:srgbClr val="1F2328"/>
                </a:solidFill>
                <a:effectLst/>
              </a:rPr>
              <a:t>”.</a:t>
            </a:r>
          </a:p>
          <a:p>
            <a:r>
              <a:rPr lang="pt-PT" sz="2000" b="0" i="0" noProof="0" dirty="0">
                <a:solidFill>
                  <a:srgbClr val="1F2328"/>
                </a:solidFill>
                <a:effectLst/>
              </a:rPr>
              <a:t>Criar uma vista para mostrar as horas disponíveis de um campo dada uma data específica.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sz="2000" b="0" i="0" noProof="0" dirty="0">
                <a:solidFill>
                  <a:srgbClr val="1F2328"/>
                </a:solidFill>
                <a:effectLst/>
              </a:rPr>
              <a:t>Acrescentar uma opção na vista de detalhe de um campo para pesquisar </a:t>
            </a:r>
            <a:r>
              <a:rPr lang="pt-PT" dirty="0">
                <a:solidFill>
                  <a:srgbClr val="1F2328"/>
                </a:solidFill>
              </a:rPr>
              <a:t>reservas com base numa data. 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1F2328"/>
                </a:solidFill>
              </a:rPr>
              <a:t>Criar vistas para a criação de um clube, de um campo e de uma reserva. Também deverá ser possível atualizar e apagar uma reserva.</a:t>
            </a:r>
          </a:p>
          <a:p>
            <a:pPr marL="0" indent="0">
              <a:buNone/>
            </a:pP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6123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A2BA-D2F1-5022-F3DE-88045F0D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Detalhes da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CF27D6-0270-9010-797A-870AA367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b="0" i="0" u="none" strike="noStrike" baseline="0" dirty="0">
                <a:solidFill>
                  <a:srgbClr val="000000"/>
                </a:solidFill>
              </a:rPr>
              <a:t>Não é para implementar o “login”.</a:t>
            </a:r>
            <a:endParaRPr lang="pt-PT" sz="1800" dirty="0">
              <a:solidFill>
                <a:srgbClr val="000000"/>
              </a:solidFill>
            </a:endParaRPr>
          </a:p>
          <a:p>
            <a:pPr lvl="1"/>
            <a:r>
              <a:rPr lang="pt-PT" b="0" i="0" u="none" strike="noStrike" baseline="0" dirty="0">
                <a:solidFill>
                  <a:srgbClr val="000000"/>
                </a:solidFill>
              </a:rPr>
              <a:t>Vai ser necessário utilizar o 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Token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 (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Authorization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 – </a:t>
            </a:r>
            <a:r>
              <a:rPr lang="pt-PT" dirty="0" err="1">
                <a:solidFill>
                  <a:srgbClr val="000000"/>
                </a:solidFill>
              </a:rPr>
              <a:t>request</a:t>
            </a:r>
            <a:r>
              <a:rPr lang="pt-PT" dirty="0">
                <a:solidFill>
                  <a:srgbClr val="000000"/>
                </a:solidFill>
              </a:rPr>
              <a:t> </a:t>
            </a:r>
            <a:r>
              <a:rPr lang="pt-PT" dirty="0" err="1">
                <a:solidFill>
                  <a:srgbClr val="000000"/>
                </a:solidFill>
              </a:rPr>
              <a:t>header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) </a:t>
            </a:r>
          </a:p>
          <a:p>
            <a:pPr lvl="1"/>
            <a:r>
              <a:rPr lang="pt-PT" b="0" i="0" u="none" strike="noStrike" baseline="0" dirty="0">
                <a:solidFill>
                  <a:srgbClr val="000000"/>
                </a:solidFill>
              </a:rPr>
              <a:t>Sugestão: Criar um módulo à parte com métodos 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get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 e set (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get</a:t>
            </a:r>
            <a:r>
              <a:rPr lang="pt-PT" dirty="0" err="1">
                <a:solidFill>
                  <a:srgbClr val="000000"/>
                </a:solidFill>
              </a:rPr>
              <a:t>T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oken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 e 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setToken</a:t>
            </a:r>
            <a:r>
              <a:rPr lang="pt-PT" dirty="0">
                <a:solidFill>
                  <a:srgbClr val="000000"/>
                </a:solidFill>
              </a:rPr>
              <a:t>) guardando o </a:t>
            </a:r>
            <a:r>
              <a:rPr lang="pt-PT" dirty="0" err="1">
                <a:solidFill>
                  <a:srgbClr val="000000"/>
                </a:solidFill>
              </a:rPr>
              <a:t>Token</a:t>
            </a:r>
            <a:r>
              <a:rPr lang="pt-PT" dirty="0">
                <a:solidFill>
                  <a:srgbClr val="000000"/>
                </a:solidFill>
              </a:rPr>
              <a:t> na 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“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session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pt-PT" b="0" i="0" u="none" strike="noStrike" baseline="0" dirty="0" err="1">
                <a:solidFill>
                  <a:srgbClr val="000000"/>
                </a:solidFill>
              </a:rPr>
              <a:t>storage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”.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</a:rPr>
              <a:t>Por vezes não será necessário ter uma URL nova. Pode ser a mesma operação com um filtro (ter, por exemplo, mais um parâmetro). </a:t>
            </a:r>
          </a:p>
          <a:p>
            <a:r>
              <a:rPr lang="pt-PT" sz="1800" b="0" i="0" u="none" strike="noStrike" baseline="0" dirty="0">
                <a:solidFill>
                  <a:srgbClr val="000000"/>
                </a:solidFill>
              </a:rPr>
              <a:t>Pesquisa de clubes por nome (parcial)</a:t>
            </a:r>
          </a:p>
          <a:p>
            <a:pPr lvl="1"/>
            <a:r>
              <a:rPr lang="pt-PT" b="0" i="0" u="none" strike="noStrike" baseline="0" dirty="0">
                <a:solidFill>
                  <a:srgbClr val="000000"/>
                </a:solidFill>
              </a:rPr>
              <a:t>Opcional:  </a:t>
            </a:r>
            <a:r>
              <a:rPr lang="pt-PT" dirty="0">
                <a:solidFill>
                  <a:srgbClr val="000000"/>
                </a:solidFill>
              </a:rPr>
              <a:t>utilizar um evento para pesquisar </a:t>
            </a:r>
            <a:r>
              <a:rPr lang="pt-PT" b="0" i="0" u="none" strike="noStrike" baseline="0" dirty="0">
                <a:solidFill>
                  <a:srgbClr val="000000"/>
                </a:solidFill>
              </a:rPr>
              <a:t>à medida que se vai escrevendo.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10000C-AC45-A83F-7D8D-56B7463B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50527-8330-EECB-47B8-493E261F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da pesquisa por nome de clube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4C334B6-003A-5940-24D7-B04B3ECD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C58DC5-2B98-05E2-F2ED-032676BD315E}"/>
              </a:ext>
            </a:extLst>
          </p:cNvPr>
          <p:cNvSpPr/>
          <p:nvPr/>
        </p:nvSpPr>
        <p:spPr>
          <a:xfrm>
            <a:off x="1192541" y="3102428"/>
            <a:ext cx="4520083" cy="6531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#home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6D6BDD1-FBEA-6057-5F6A-6163F13085CA}"/>
              </a:ext>
            </a:extLst>
          </p:cNvPr>
          <p:cNvSpPr/>
          <p:nvPr/>
        </p:nvSpPr>
        <p:spPr>
          <a:xfrm>
            <a:off x="1192542" y="4060371"/>
            <a:ext cx="4520083" cy="22959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/>
              <a:t>HOME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FB83928-E2A9-A6CD-A01C-A333BCC408FB}"/>
              </a:ext>
            </a:extLst>
          </p:cNvPr>
          <p:cNvSpPr/>
          <p:nvPr/>
        </p:nvSpPr>
        <p:spPr>
          <a:xfrm>
            <a:off x="6803350" y="4060371"/>
            <a:ext cx="4520083" cy="22959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PT" dirty="0"/>
              <a:t>CLUBS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83D8A39-DF62-779D-5E79-6E3F45D3D396}"/>
              </a:ext>
            </a:extLst>
          </p:cNvPr>
          <p:cNvSpPr/>
          <p:nvPr/>
        </p:nvSpPr>
        <p:spPr>
          <a:xfrm>
            <a:off x="6803350" y="3050462"/>
            <a:ext cx="4520083" cy="6531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#clubs?name=padelLis&amp;skip=2&amp;limit=2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2EACACA-0288-9B7C-8B72-24565919F59D}"/>
              </a:ext>
            </a:extLst>
          </p:cNvPr>
          <p:cNvSpPr/>
          <p:nvPr/>
        </p:nvSpPr>
        <p:spPr>
          <a:xfrm>
            <a:off x="1593759" y="5379097"/>
            <a:ext cx="1773774" cy="65314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PadelLis</a:t>
            </a:r>
            <a:endParaRPr lang="pt-PT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3BE793A-C99E-401B-368E-3D9E88B81545}"/>
              </a:ext>
            </a:extLst>
          </p:cNvPr>
          <p:cNvSpPr/>
          <p:nvPr/>
        </p:nvSpPr>
        <p:spPr>
          <a:xfrm>
            <a:off x="3721138" y="5385556"/>
            <a:ext cx="1637882" cy="6531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Search</a:t>
            </a:r>
            <a:r>
              <a:rPr lang="pt-PT" dirty="0"/>
              <a:t> Club</a:t>
            </a:r>
          </a:p>
        </p:txBody>
      </p:sp>
    </p:spTree>
    <p:extLst>
      <p:ext uri="{BB962C8B-B14F-4D97-AF65-F5344CB8AC3E}">
        <p14:creationId xmlns:p14="http://schemas.microsoft.com/office/powerpoint/2010/main" val="129248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7BF58-91DC-16D5-DA02-F5D9DB294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4C42387-83DA-6C92-B492-E1F4857C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5581A4F-78AC-F434-E096-D75D9B64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3827310" cy="1097280"/>
          </a:xfrm>
        </p:spPr>
        <p:txBody>
          <a:bodyPr/>
          <a:lstStyle/>
          <a:p>
            <a:r>
              <a:rPr lang="pt-PT" dirty="0"/>
              <a:t>Foco da Fase 3 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0903D4D-BD71-516D-09FB-DDB2A027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64997"/>
            <a:ext cx="10890929" cy="44733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1200"/>
              </a:spcAft>
              <a:buNone/>
            </a:pP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None/>
            </a:pPr>
            <a:r>
              <a:rPr lang="pt-PT" b="1" noProof="0" dirty="0">
                <a:solidFill>
                  <a:srgbClr val="1F2328"/>
                </a:solidFill>
              </a:rPr>
              <a:t>Nesta fase devem dar prioridade ao seguinte:</a:t>
            </a:r>
          </a:p>
          <a:p>
            <a:pPr>
              <a:spcAft>
                <a:spcPts val="1200"/>
              </a:spcAft>
            </a:pPr>
            <a:r>
              <a:rPr lang="pt-PT" b="1" noProof="0" dirty="0">
                <a:solidFill>
                  <a:srgbClr val="1F2328"/>
                </a:solidFill>
              </a:rPr>
              <a:t>Qualidade do Código. “</a:t>
            </a:r>
            <a:r>
              <a:rPr lang="pt-PT" noProof="0" dirty="0" err="1">
                <a:solidFill>
                  <a:srgbClr val="1F2328"/>
                </a:solidFill>
              </a:rPr>
              <a:t>Refactoring</a:t>
            </a:r>
            <a:r>
              <a:rPr lang="pt-PT" noProof="0" dirty="0">
                <a:solidFill>
                  <a:srgbClr val="1F2328"/>
                </a:solidFill>
              </a:rPr>
              <a:t>” de todo o vosso código.</a:t>
            </a:r>
          </a:p>
          <a:p>
            <a:pPr>
              <a:spcAft>
                <a:spcPts val="1200"/>
              </a:spcAft>
            </a:pPr>
            <a:r>
              <a:rPr lang="pt-PT" sz="2000" b="1" i="0" noProof="0" dirty="0">
                <a:solidFill>
                  <a:srgbClr val="1F2328"/>
                </a:solidFill>
                <a:effectLst/>
              </a:rPr>
              <a:t>Testes. </a:t>
            </a:r>
            <a:r>
              <a:rPr lang="pt-PT" sz="2000" b="0" i="0" noProof="0" dirty="0">
                <a:solidFill>
                  <a:srgbClr val="1F2328"/>
                </a:solidFill>
                <a:effectLst/>
              </a:rPr>
              <a:t>Devem ser desenvolvidos mais testes para aumentar a cobertura.</a:t>
            </a:r>
          </a:p>
        </p:txBody>
      </p:sp>
    </p:spTree>
    <p:extLst>
      <p:ext uri="{BB962C8B-B14F-4D97-AF65-F5344CB8AC3E}">
        <p14:creationId xmlns:p14="http://schemas.microsoft.com/office/powerpoint/2010/main" val="161062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64043-4C85-584E-F86B-75AE6E6B5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2D32E-4CFE-D6A6-B7B1-37CCB078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3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E85F87-8007-4022-7895-AB15D935E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/>
              <a:t>Formulários e Eventos (exemplo </a:t>
            </a:r>
            <a:r>
              <a:rPr lang="pt-PT" sz="2400" dirty="0" err="1"/>
              <a:t>createStudent</a:t>
            </a:r>
            <a:r>
              <a:rPr lang="pt-PT" sz="2400" dirty="0"/>
              <a:t>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F731925-363B-6B28-AC95-1FC7E703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9977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450</Words>
  <Application>Microsoft Office PowerPoint</Application>
  <PresentationFormat>Ecrã Panorâmico</PresentationFormat>
  <Paragraphs>65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Grandview Display</vt:lpstr>
      <vt:lpstr>DashVTI</vt:lpstr>
      <vt:lpstr>Laboratório de Software  Fase 3</vt:lpstr>
      <vt:lpstr>Calendário</vt:lpstr>
      <vt:lpstr>Fase 3</vt:lpstr>
      <vt:lpstr>Operações Adicionais</vt:lpstr>
      <vt:lpstr>Vistas</vt:lpstr>
      <vt:lpstr>Detalhes da Implementação</vt:lpstr>
      <vt:lpstr>Exemplo da pesquisa por nome de clube</vt:lpstr>
      <vt:lpstr>Foco da Fase 3 </vt:lpstr>
      <vt:lpstr>Fase 3</vt:lpstr>
      <vt:lpstr>Exemplo “createStudent”</vt:lpstr>
      <vt:lpstr>Detalhes da Implementação</vt:lpstr>
      <vt:lpstr>Fase 3 – Entrega: Aplicar a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Rodolfo Morgado</dc:creator>
  <cp:lastModifiedBy>Rodolfo Morgado</cp:lastModifiedBy>
  <cp:revision>1294</cp:revision>
  <dcterms:created xsi:type="dcterms:W3CDTF">2025-03-07T22:37:45Z</dcterms:created>
  <dcterms:modified xsi:type="dcterms:W3CDTF">2025-05-10T07:55:34Z</dcterms:modified>
</cp:coreProperties>
</file>