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8" r:id="rId78"/>
    <p:sldId id="455" r:id="rId79"/>
    <p:sldId id="456" r:id="rId80"/>
    <p:sldId id="457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474" r:id="rId96"/>
    <p:sldId id="475" r:id="rId97"/>
    <p:sldId id="478" r:id="rId98"/>
    <p:sldId id="479" r:id="rId99"/>
    <p:sldId id="476" r:id="rId100"/>
    <p:sldId id="477" r:id="rId101"/>
    <p:sldId id="480" r:id="rId102"/>
    <p:sldId id="481" r:id="rId103"/>
    <p:sldId id="482" r:id="rId104"/>
    <p:sldId id="483" r:id="rId105"/>
    <p:sldId id="484" r:id="rId106"/>
    <p:sldId id="485" r:id="rId107"/>
    <p:sldId id="486" r:id="rId108"/>
    <p:sldId id="487" r:id="rId109"/>
    <p:sldId id="489" r:id="rId110"/>
    <p:sldId id="490" r:id="rId111"/>
    <p:sldId id="491" r:id="rId112"/>
    <p:sldId id="488" r:id="rId113"/>
    <p:sldId id="492" r:id="rId114"/>
    <p:sldId id="493" r:id="rId115"/>
    <p:sldId id="494" r:id="rId116"/>
    <p:sldId id="495" r:id="rId117"/>
    <p:sldId id="496" r:id="rId118"/>
    <p:sldId id="497" r:id="rId119"/>
    <p:sldId id="498" r:id="rId12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FE2AD-8A96-3446-B142-088D526FECCD}">
          <p14:sldIdLst>
            <p14:sldId id="256"/>
            <p14:sldId id="257"/>
            <p14:sldId id="262"/>
            <p14:sldId id="403"/>
            <p14:sldId id="265"/>
            <p14:sldId id="259"/>
            <p14:sldId id="266"/>
            <p14:sldId id="267"/>
            <p14:sldId id="269"/>
            <p14:sldId id="404"/>
            <p14:sldId id="405"/>
            <p14:sldId id="270"/>
            <p14:sldId id="271"/>
            <p14:sldId id="272"/>
            <p14:sldId id="273"/>
            <p14:sldId id="261"/>
            <p14:sldId id="268"/>
            <p14:sldId id="274"/>
            <p14:sldId id="295"/>
            <p14:sldId id="296"/>
            <p14:sldId id="278"/>
            <p14:sldId id="275"/>
            <p14:sldId id="298"/>
            <p14:sldId id="297"/>
            <p14:sldId id="276"/>
            <p14:sldId id="277"/>
            <p14:sldId id="406"/>
            <p14:sldId id="410"/>
            <p14:sldId id="294"/>
            <p14:sldId id="407"/>
            <p14:sldId id="411"/>
            <p14:sldId id="412"/>
            <p14:sldId id="308"/>
            <p14:sldId id="408"/>
            <p14:sldId id="413"/>
            <p14:sldId id="409"/>
            <p14:sldId id="414"/>
            <p14:sldId id="415"/>
            <p14:sldId id="420"/>
            <p14:sldId id="421"/>
            <p14:sldId id="422"/>
            <p14:sldId id="423"/>
            <p14:sldId id="424"/>
            <p14:sldId id="425"/>
            <p14:sldId id="419"/>
            <p14:sldId id="416"/>
            <p14:sldId id="417"/>
            <p14:sldId id="418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2"/>
            <p14:sldId id="454"/>
            <p14:sldId id="458"/>
            <p14:sldId id="455"/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8"/>
            <p14:sldId id="479"/>
            <p14:sldId id="476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9"/>
            <p14:sldId id="490"/>
            <p14:sldId id="491"/>
            <p14:sldId id="488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2277"/>
  </p:normalViewPr>
  <p:slideViewPr>
    <p:cSldViewPr snapToGrid="0" snapToObjects="1">
      <p:cViewPr varScale="1">
        <p:scale>
          <a:sx n="209" d="100"/>
          <a:sy n="209" d="100"/>
        </p:scale>
        <p:origin x="1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45B-23B3-F943-88C8-9B8299C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609-51B6-D741-BE62-11415A4A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first() throws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latch =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withThreadPool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Executors.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newSingleThreadExecutor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(group);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("about to start the connect operation...");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socketChannel.connect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80), null,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CompletionHandler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&lt;Void, Void&gt;()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completed(Void result,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success");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failed(Throwable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failure {}",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exc.getMessage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latch.await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816608" y="1072896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1816608" y="1798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1816608" y="2560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1816608" y="3322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816608" y="4084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828544" y="1627632"/>
            <a:ext cx="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8544" y="2353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182AC-AEEF-D641-B458-4057393AF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8544" y="3115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4AE031B-E704-5546-9570-154C4AC8560D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2183892" y="2470404"/>
            <a:ext cx="277368" cy="1011936"/>
          </a:xfrm>
          <a:prstGeom prst="bentConnector4">
            <a:avLst>
              <a:gd name="adj1" fmla="val -23077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AD8E-EECB-914F-8EC3-1DEC8BF356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8544" y="3877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D9FC446-556F-E347-AEF8-414A3FCBE3FA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5400000" flipH="1">
            <a:off x="1802892" y="3613404"/>
            <a:ext cx="1039368" cy="1011936"/>
          </a:xfrm>
          <a:prstGeom prst="bentConnector4">
            <a:avLst>
              <a:gd name="adj1" fmla="val -21994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42416" y="3599688"/>
            <a:ext cx="2798064" cy="2033016"/>
          </a:xfrm>
          <a:prstGeom prst="bentConnector3">
            <a:avLst>
              <a:gd name="adj1" fmla="val -8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8784" y="554736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5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091184" y="1048512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3429000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5955794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8382002" y="1048512"/>
            <a:ext cx="1261870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0232134" y="1048512"/>
            <a:ext cx="1347216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40936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0936" y="1603248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9643872" y="1325880"/>
            <a:ext cx="1005840" cy="1825752"/>
          </a:xfrm>
          <a:prstGeom prst="bentConnector3">
            <a:avLst>
              <a:gd name="adj1" fmla="val 3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3360" y="530352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DC9283F-2763-8443-9550-851D61A1577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981456" y="896112"/>
            <a:ext cx="414528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D6E2B-96D9-DD49-A7A5-6644886CC821}"/>
              </a:ext>
            </a:extLst>
          </p:cNvPr>
          <p:cNvCxnSpPr>
            <a:cxnSpLocks/>
          </p:cNvCxnSpPr>
          <p:nvPr/>
        </p:nvCxnSpPr>
        <p:spPr>
          <a:xfrm>
            <a:off x="6967730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E7BB0-3A03-594E-B037-344FD43B919B}"/>
              </a:ext>
            </a:extLst>
          </p:cNvPr>
          <p:cNvCxnSpPr>
            <a:cxnSpLocks/>
          </p:cNvCxnSpPr>
          <p:nvPr/>
        </p:nvCxnSpPr>
        <p:spPr>
          <a:xfrm>
            <a:off x="6967730" y="160858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0646F3-5271-4046-93D1-64E4B3420E33}"/>
              </a:ext>
            </a:extLst>
          </p:cNvPr>
          <p:cNvCxnSpPr>
            <a:cxnSpLocks/>
          </p:cNvCxnSpPr>
          <p:nvPr/>
        </p:nvCxnSpPr>
        <p:spPr>
          <a:xfrm>
            <a:off x="9012937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BED1EC-2149-1F49-AD1B-BCA33FA2F94C}"/>
              </a:ext>
            </a:extLst>
          </p:cNvPr>
          <p:cNvCxnSpPr>
            <a:cxnSpLocks/>
          </p:cNvCxnSpPr>
          <p:nvPr/>
        </p:nvCxnSpPr>
        <p:spPr>
          <a:xfrm>
            <a:off x="9012937" y="16093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E2A32-7A83-A748-B73C-EF3EE44D71C0}"/>
              </a:ext>
            </a:extLst>
          </p:cNvPr>
          <p:cNvCxnSpPr>
            <a:cxnSpLocks/>
          </p:cNvCxnSpPr>
          <p:nvPr/>
        </p:nvCxnSpPr>
        <p:spPr>
          <a:xfrm>
            <a:off x="10905742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79222-CFAF-9A40-A9F3-4405BD33C29B}"/>
              </a:ext>
            </a:extLst>
          </p:cNvPr>
          <p:cNvCxnSpPr>
            <a:cxnSpLocks/>
          </p:cNvCxnSpPr>
          <p:nvPr/>
        </p:nvCxnSpPr>
        <p:spPr>
          <a:xfrm>
            <a:off x="10905742" y="1603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791DB-A8E9-954B-A5A8-8A4BAFCBFE12}"/>
              </a:ext>
            </a:extLst>
          </p:cNvPr>
          <p:cNvSpPr/>
          <p:nvPr/>
        </p:nvSpPr>
        <p:spPr>
          <a:xfrm>
            <a:off x="10649712" y="2874264"/>
            <a:ext cx="1146048" cy="554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C6582-0B8A-3F45-B0A0-7FFD9C614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2872" y="1325880"/>
            <a:ext cx="5029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16C5FC-DB2E-B94D-BBA6-710548515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79666" y="1325880"/>
            <a:ext cx="4023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E5B3D99-4E70-4449-A048-2B6ECDA4069A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6323078" y="958596"/>
            <a:ext cx="277368" cy="1011936"/>
          </a:xfrm>
          <a:prstGeom prst="bentConnector4">
            <a:avLst>
              <a:gd name="adj1" fmla="val -82418"/>
              <a:gd name="adj2" fmla="val 12259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8B6DB0-CC25-7B4C-A159-3F2E04C470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643872" y="1325880"/>
            <a:ext cx="588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331DDD6-8CFA-2740-B973-F73C3452FCD7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959340" y="102109"/>
            <a:ext cx="12700" cy="18928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130936-AF31-F040-8E7F-6213BE72667D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979666" y="1325880"/>
            <a:ext cx="2670046" cy="1825752"/>
          </a:xfrm>
          <a:prstGeom prst="bentConnector3">
            <a:avLst>
              <a:gd name="adj1" fmla="val 61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C44EE25-2413-824A-80E7-42DB7F5FB069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452872" y="1325880"/>
            <a:ext cx="5196840" cy="1825752"/>
          </a:xfrm>
          <a:prstGeom prst="bentConnector3">
            <a:avLst>
              <a:gd name="adj1" fmla="val 24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E6F23F6-6774-F94C-8A47-510326F80F01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3115056" y="1325880"/>
            <a:ext cx="7534656" cy="1825752"/>
          </a:xfrm>
          <a:prstGeom prst="bentConnector3">
            <a:avLst>
              <a:gd name="adj1" fmla="val 21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F190099-5E47-F047-A409-8641A5F47CE3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H="1">
            <a:off x="10649712" y="1325880"/>
            <a:ext cx="929638" cy="1825752"/>
          </a:xfrm>
          <a:prstGeom prst="bentConnector5">
            <a:avLst>
              <a:gd name="adj1" fmla="val -24590"/>
              <a:gd name="adj2" fmla="val 50000"/>
              <a:gd name="adj3" fmla="val 1245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1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A9BA0-A26F-104F-827F-282BD811107B}"/>
              </a:ext>
            </a:extLst>
          </p:cNvPr>
          <p:cNvSpPr/>
          <p:nvPr/>
        </p:nvSpPr>
        <p:spPr>
          <a:xfrm>
            <a:off x="3956304" y="3681984"/>
            <a:ext cx="1639824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00DB-9AF4-2345-B995-507DA367D236}"/>
              </a:ext>
            </a:extLst>
          </p:cNvPr>
          <p:cNvSpPr/>
          <p:nvPr/>
        </p:nvSpPr>
        <p:spPr>
          <a:xfrm>
            <a:off x="1712976" y="1203960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8210-4EB6-3B4C-A15F-56D821C68E05}"/>
              </a:ext>
            </a:extLst>
          </p:cNvPr>
          <p:cNvSpPr/>
          <p:nvPr/>
        </p:nvSpPr>
        <p:spPr>
          <a:xfrm>
            <a:off x="1712976" y="1429512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171D-7126-4649-A4EC-0C223FA80C8B}"/>
              </a:ext>
            </a:extLst>
          </p:cNvPr>
          <p:cNvSpPr/>
          <p:nvPr/>
        </p:nvSpPr>
        <p:spPr>
          <a:xfrm>
            <a:off x="1712976" y="2502409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1C7-9015-DE46-B103-4699656791DE}"/>
              </a:ext>
            </a:extLst>
          </p:cNvPr>
          <p:cNvSpPr/>
          <p:nvPr/>
        </p:nvSpPr>
        <p:spPr>
          <a:xfrm>
            <a:off x="1712976" y="2727961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78A65-B543-2042-B6B3-B102331A5A19}"/>
              </a:ext>
            </a:extLst>
          </p:cNvPr>
          <p:cNvSpPr/>
          <p:nvPr/>
        </p:nvSpPr>
        <p:spPr>
          <a:xfrm>
            <a:off x="1712976" y="3852673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A871F-4E3A-9E43-A74E-20163E761CEF}"/>
              </a:ext>
            </a:extLst>
          </p:cNvPr>
          <p:cNvSpPr/>
          <p:nvPr/>
        </p:nvSpPr>
        <p:spPr>
          <a:xfrm>
            <a:off x="1712976" y="4078225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5AA9B-D520-B445-AB6D-75A1DB79ADBC}"/>
              </a:ext>
            </a:extLst>
          </p:cNvPr>
          <p:cNvSpPr/>
          <p:nvPr/>
        </p:nvSpPr>
        <p:spPr>
          <a:xfrm>
            <a:off x="1712976" y="5202937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4BBBF-3980-EC4C-945C-3BA44A0E87BB}"/>
              </a:ext>
            </a:extLst>
          </p:cNvPr>
          <p:cNvSpPr/>
          <p:nvPr/>
        </p:nvSpPr>
        <p:spPr>
          <a:xfrm>
            <a:off x="1712976" y="5428489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CD7-ED92-EA44-B73F-A90D83804F64}"/>
              </a:ext>
            </a:extLst>
          </p:cNvPr>
          <p:cNvSpPr/>
          <p:nvPr/>
        </p:nvSpPr>
        <p:spPr>
          <a:xfrm>
            <a:off x="4279392" y="149961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84E58-E724-0B47-BA27-1EFE60FA1ABD}"/>
              </a:ext>
            </a:extLst>
          </p:cNvPr>
          <p:cNvSpPr/>
          <p:nvPr/>
        </p:nvSpPr>
        <p:spPr>
          <a:xfrm>
            <a:off x="4279392" y="1725168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68628-B5D8-EB43-A6AA-545F511E27FD}"/>
              </a:ext>
            </a:extLst>
          </p:cNvPr>
          <p:cNvSpPr/>
          <p:nvPr/>
        </p:nvSpPr>
        <p:spPr>
          <a:xfrm>
            <a:off x="4279392" y="27980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85171-BDE7-6741-AC68-9E6DE6820379}"/>
              </a:ext>
            </a:extLst>
          </p:cNvPr>
          <p:cNvSpPr/>
          <p:nvPr/>
        </p:nvSpPr>
        <p:spPr>
          <a:xfrm>
            <a:off x="4279392" y="30236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5BFDA-3EA5-6E4B-8CCE-CAABF71A2004}"/>
              </a:ext>
            </a:extLst>
          </p:cNvPr>
          <p:cNvSpPr/>
          <p:nvPr/>
        </p:nvSpPr>
        <p:spPr>
          <a:xfrm>
            <a:off x="4901184" y="2810257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A728-FFD7-BC46-ADEF-C74674BB4230}"/>
              </a:ext>
            </a:extLst>
          </p:cNvPr>
          <p:cNvSpPr/>
          <p:nvPr/>
        </p:nvSpPr>
        <p:spPr>
          <a:xfrm>
            <a:off x="4901184" y="3035809"/>
            <a:ext cx="347472" cy="989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C87BF-B155-A54C-BA68-C6440EDB9F9C}"/>
              </a:ext>
            </a:extLst>
          </p:cNvPr>
          <p:cNvSpPr/>
          <p:nvPr/>
        </p:nvSpPr>
        <p:spPr>
          <a:xfrm>
            <a:off x="4901184" y="41910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91F55-37F8-B044-9D0E-951125F76B23}"/>
              </a:ext>
            </a:extLst>
          </p:cNvPr>
          <p:cNvSpPr/>
          <p:nvPr/>
        </p:nvSpPr>
        <p:spPr>
          <a:xfrm>
            <a:off x="4901184" y="4416553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57958-3137-C84E-9A44-B00B750AF0A3}"/>
              </a:ext>
            </a:extLst>
          </p:cNvPr>
          <p:cNvSpPr/>
          <p:nvPr/>
        </p:nvSpPr>
        <p:spPr>
          <a:xfrm>
            <a:off x="5516880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543F8D-6826-8040-979A-3B7A5EB70FCF}"/>
              </a:ext>
            </a:extLst>
          </p:cNvPr>
          <p:cNvSpPr/>
          <p:nvPr/>
        </p:nvSpPr>
        <p:spPr>
          <a:xfrm>
            <a:off x="5516880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96B5F-8AC5-8841-9643-5600949E4C13}"/>
              </a:ext>
            </a:extLst>
          </p:cNvPr>
          <p:cNvSpPr/>
          <p:nvPr/>
        </p:nvSpPr>
        <p:spPr>
          <a:xfrm>
            <a:off x="1712976" y="222199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34B50-418E-0942-A207-3D9C052C7FD3}"/>
              </a:ext>
            </a:extLst>
          </p:cNvPr>
          <p:cNvSpPr/>
          <p:nvPr/>
        </p:nvSpPr>
        <p:spPr>
          <a:xfrm>
            <a:off x="1712976" y="351434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1712976" y="486918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DEE7-0F67-514F-8C35-CC7D33A297F7}"/>
              </a:ext>
            </a:extLst>
          </p:cNvPr>
          <p:cNvSpPr/>
          <p:nvPr/>
        </p:nvSpPr>
        <p:spPr>
          <a:xfrm>
            <a:off x="1712976" y="6214873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CC3E2-7885-E147-A717-139ADC9E3030}"/>
              </a:ext>
            </a:extLst>
          </p:cNvPr>
          <p:cNvSpPr/>
          <p:nvPr/>
        </p:nvSpPr>
        <p:spPr>
          <a:xfrm>
            <a:off x="4279392" y="2511552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1B3EC-B158-3548-B2E1-772C0962D2D5}"/>
              </a:ext>
            </a:extLst>
          </p:cNvPr>
          <p:cNvSpPr/>
          <p:nvPr/>
        </p:nvSpPr>
        <p:spPr>
          <a:xfrm>
            <a:off x="4279392" y="3806192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F191DE-4AE0-9349-8D3F-D7074E539575}"/>
              </a:ext>
            </a:extLst>
          </p:cNvPr>
          <p:cNvSpPr/>
          <p:nvPr/>
        </p:nvSpPr>
        <p:spPr>
          <a:xfrm>
            <a:off x="4901184" y="379933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1A6EF1C0-DD6C-E943-A35D-A75739253C16}"/>
              </a:ext>
            </a:extLst>
          </p:cNvPr>
          <p:cNvSpPr/>
          <p:nvPr/>
        </p:nvSpPr>
        <p:spPr>
          <a:xfrm>
            <a:off x="1463040" y="1203960"/>
            <a:ext cx="201168" cy="316992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558386BA-3111-494A-B5D6-01BCD12F18DC}"/>
              </a:ext>
            </a:extLst>
          </p:cNvPr>
          <p:cNvSpPr/>
          <p:nvPr/>
        </p:nvSpPr>
        <p:spPr>
          <a:xfrm>
            <a:off x="7455410" y="3218685"/>
            <a:ext cx="219456" cy="33223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>
            <a:extLst>
              <a:ext uri="{FF2B5EF4-FFF2-40B4-BE49-F238E27FC236}">
                <a16:creationId xmlns:a16="http://schemas.microsoft.com/office/drawing/2014/main" id="{9D0F17DF-29B6-FB4F-B9F2-507039F435E1}"/>
              </a:ext>
            </a:extLst>
          </p:cNvPr>
          <p:cNvSpPr/>
          <p:nvPr/>
        </p:nvSpPr>
        <p:spPr>
          <a:xfrm>
            <a:off x="2109216" y="3578352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A5333D0C-8A97-4849-88D9-0E79054DCB48}"/>
              </a:ext>
            </a:extLst>
          </p:cNvPr>
          <p:cNvSpPr/>
          <p:nvPr/>
        </p:nvSpPr>
        <p:spPr>
          <a:xfrm>
            <a:off x="2130552" y="4869181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2E93D15B-83FC-AF4F-9543-472F55F05522}"/>
              </a:ext>
            </a:extLst>
          </p:cNvPr>
          <p:cNvSpPr/>
          <p:nvPr/>
        </p:nvSpPr>
        <p:spPr>
          <a:xfrm>
            <a:off x="2121408" y="6074664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2C23E8-253D-F64A-8351-A4B97CB33B26}"/>
              </a:ext>
            </a:extLst>
          </p:cNvPr>
          <p:cNvSpPr/>
          <p:nvPr/>
        </p:nvSpPr>
        <p:spPr>
          <a:xfrm>
            <a:off x="2350008" y="6419090"/>
            <a:ext cx="978408" cy="220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B78585-791B-2147-B4D1-2CD0156344F8}"/>
              </a:ext>
            </a:extLst>
          </p:cNvPr>
          <p:cNvSpPr/>
          <p:nvPr/>
        </p:nvSpPr>
        <p:spPr>
          <a:xfrm>
            <a:off x="7565138" y="1911857"/>
            <a:ext cx="152400" cy="1288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>
            <a:extLst>
              <a:ext uri="{FF2B5EF4-FFF2-40B4-BE49-F238E27FC236}">
                <a16:creationId xmlns:a16="http://schemas.microsoft.com/office/drawing/2014/main" id="{EC4E46FB-E327-C740-AD81-729E43A2033F}"/>
              </a:ext>
            </a:extLst>
          </p:cNvPr>
          <p:cNvSpPr/>
          <p:nvPr/>
        </p:nvSpPr>
        <p:spPr>
          <a:xfrm>
            <a:off x="8013192" y="3596640"/>
            <a:ext cx="152400" cy="7010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2017775" y="1677624"/>
            <a:ext cx="1664208" cy="11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W(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2344F6-D1E8-754C-B844-F6EDA0A088FE}"/>
              </a:ext>
            </a:extLst>
          </p:cNvPr>
          <p:cNvSpPr/>
          <p:nvPr/>
        </p:nvSpPr>
        <p:spPr>
          <a:xfrm>
            <a:off x="4431792" y="1677623"/>
            <a:ext cx="1664208" cy="1157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R(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/>
              <a:t>R(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74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E9600AF-F38B-3C4D-89CD-4524CCF3940F}"/>
              </a:ext>
            </a:extLst>
          </p:cNvPr>
          <p:cNvSpPr/>
          <p:nvPr/>
        </p:nvSpPr>
        <p:spPr>
          <a:xfrm rot="8150947">
            <a:off x="3566160" y="938784"/>
            <a:ext cx="103632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4918F5-228E-FC44-8A0A-1ABF695304A2}"/>
              </a:ext>
            </a:extLst>
          </p:cNvPr>
          <p:cNvSpPr/>
          <p:nvPr/>
        </p:nvSpPr>
        <p:spPr>
          <a:xfrm rot="2825994">
            <a:off x="4647599" y="949920"/>
            <a:ext cx="1036320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CAD2E8-A27C-9F4D-AFE1-ACA25B3595CE}"/>
              </a:ext>
            </a:extLst>
          </p:cNvPr>
          <p:cNvSpPr/>
          <p:nvPr/>
        </p:nvSpPr>
        <p:spPr>
          <a:xfrm rot="5400000">
            <a:off x="2877310" y="2200658"/>
            <a:ext cx="1664210" cy="4084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02094A-F2B0-4144-B95D-C93D8D852B72}"/>
              </a:ext>
            </a:extLst>
          </p:cNvPr>
          <p:cNvSpPr/>
          <p:nvPr/>
        </p:nvSpPr>
        <p:spPr>
          <a:xfrm rot="5400000">
            <a:off x="4696846" y="2200658"/>
            <a:ext cx="1664210" cy="4084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99FA7A-73B6-F046-94DF-5CF7BC650685}"/>
              </a:ext>
            </a:extLst>
          </p:cNvPr>
          <p:cNvSpPr/>
          <p:nvPr/>
        </p:nvSpPr>
        <p:spPr>
          <a:xfrm rot="3728622">
            <a:off x="3437125" y="3586375"/>
            <a:ext cx="1135833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4A4F1A-BA5E-6746-B00C-A0F536ED0325}"/>
              </a:ext>
            </a:extLst>
          </p:cNvPr>
          <p:cNvSpPr/>
          <p:nvPr/>
        </p:nvSpPr>
        <p:spPr>
          <a:xfrm rot="7706148">
            <a:off x="4566751" y="3570505"/>
            <a:ext cx="1161005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59F2F5-1F1A-954C-8FBE-3ED8232833CD}"/>
              </a:ext>
            </a:extLst>
          </p:cNvPr>
          <p:cNvSpPr/>
          <p:nvPr/>
        </p:nvSpPr>
        <p:spPr>
          <a:xfrm rot="5400000">
            <a:off x="3993423" y="4647080"/>
            <a:ext cx="1135833" cy="408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231038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2310384" y="950976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291840" y="591312"/>
            <a:ext cx="112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5394960" y="313334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4261626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560832" y="31089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560832" y="103022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542288" y="591312"/>
            <a:ext cx="2871216" cy="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4773168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B669-E9FE-B44F-8B1F-47B0605DFE1B}"/>
              </a:ext>
            </a:extLst>
          </p:cNvPr>
          <p:cNvSpPr/>
          <p:nvPr/>
        </p:nvSpPr>
        <p:spPr>
          <a:xfrm>
            <a:off x="4773168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6797-91ED-B842-8BEE-187E43E7AB3E}"/>
              </a:ext>
            </a:extLst>
          </p:cNvPr>
          <p:cNvSpPr/>
          <p:nvPr/>
        </p:nvSpPr>
        <p:spPr>
          <a:xfrm>
            <a:off x="4773168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C0700A-4C3F-A941-AC95-D8222A0F86B9}"/>
              </a:ext>
            </a:extLst>
          </p:cNvPr>
          <p:cNvSpPr/>
          <p:nvPr/>
        </p:nvSpPr>
        <p:spPr>
          <a:xfrm>
            <a:off x="4773168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A8AF0-39CF-9343-BF13-31A6E56F936E}"/>
              </a:ext>
            </a:extLst>
          </p:cNvPr>
          <p:cNvSpPr/>
          <p:nvPr/>
        </p:nvSpPr>
        <p:spPr>
          <a:xfrm>
            <a:off x="3297936" y="1670304"/>
            <a:ext cx="981456" cy="719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42329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3A9-44CA-B241-B0CB-5BAFD09C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6F91-6A0B-AE43-BFFB-A1072554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</a:t>
            </a:r>
          </a:p>
          <a:p>
            <a:r>
              <a:rPr lang="en-US" dirty="0"/>
              <a:t>Allows querying the operation state</a:t>
            </a:r>
          </a:p>
          <a:p>
            <a:r>
              <a:rPr lang="en-US" dirty="0"/>
              <a:t>Allows obtaining the operation result (success or failure)</a:t>
            </a:r>
          </a:p>
          <a:p>
            <a:r>
              <a:rPr lang="en-US" i="1" dirty="0"/>
              <a:t>Some</a:t>
            </a:r>
            <a:r>
              <a:rPr lang="en-US" dirty="0"/>
              <a:t> futures allow blocking until completed</a:t>
            </a:r>
          </a:p>
          <a:p>
            <a:r>
              <a:rPr lang="en-US" dirty="0"/>
              <a:t>map: (A → B, F&lt;A&gt;) → F&lt;B&gt;</a:t>
            </a:r>
          </a:p>
        </p:txBody>
      </p:sp>
    </p:spTree>
    <p:extLst>
      <p:ext uri="{BB962C8B-B14F-4D97-AF65-F5344CB8AC3E}">
        <p14:creationId xmlns:p14="http://schemas.microsoft.com/office/powerpoint/2010/main" val="28845042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206752" y="2511552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2246376" y="3596640"/>
            <a:ext cx="786384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06375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206752" y="4504944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9568" y="3182112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39568" y="4108704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032760" y="3852672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382268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382268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68956" y="1024816"/>
            <a:ext cx="457348" cy="2516124"/>
          </a:xfrm>
          <a:prstGeom prst="curvedConnector3">
            <a:avLst>
              <a:gd name="adj1" fmla="val -92637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206752" y="2846832"/>
            <a:ext cx="12700" cy="1993392"/>
          </a:xfrm>
          <a:prstGeom prst="curvedConnector3">
            <a:avLst>
              <a:gd name="adj1" fmla="val 8568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1914144" cy="987552"/>
          </a:xfrm>
          <a:prstGeom prst="curvedConnector3">
            <a:avLst>
              <a:gd name="adj1" fmla="val -11943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735BD4-97BE-6A4E-B9AC-D0E141B9D83D}"/>
              </a:ext>
            </a:extLst>
          </p:cNvPr>
          <p:cNvSpPr/>
          <p:nvPr/>
        </p:nvSpPr>
        <p:spPr>
          <a:xfrm>
            <a:off x="3848100" y="5608320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32950A-395F-2F48-A94B-F2F71EFBFB64}"/>
              </a:ext>
            </a:extLst>
          </p:cNvPr>
          <p:cNvSpPr/>
          <p:nvPr/>
        </p:nvSpPr>
        <p:spPr>
          <a:xfrm>
            <a:off x="1958850" y="560832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C5F94-6080-1A49-828A-3C14431774A1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2639568" y="5175504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A5402E-D0FF-3E43-AFFD-B8047AA83B1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3320286" y="5864352"/>
            <a:ext cx="52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342D-E213-3542-98E5-08E364FC595C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>
            <a:off x="3072384" y="4840224"/>
            <a:ext cx="1658112" cy="76809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25115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35966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45049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31821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41087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8526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543812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9897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8468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06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19019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29870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29870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38953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25725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34991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2430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14446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18531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2372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3072384" y="3794760"/>
            <a:ext cx="887159" cy="43586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16092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3878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38551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3801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2372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2430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2D8296B-65A8-C545-B2CE-B2D147856F58}"/>
              </a:ext>
            </a:extLst>
          </p:cNvPr>
          <p:cNvSpPr/>
          <p:nvPr/>
        </p:nvSpPr>
        <p:spPr>
          <a:xfrm>
            <a:off x="1888746" y="4980432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80E258-6631-9241-99E9-953C4836625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569464" y="4565904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6A4362-FFEA-DC4D-8546-D68A86E5DF99}"/>
              </a:ext>
            </a:extLst>
          </p:cNvPr>
          <p:cNvSpPr/>
          <p:nvPr/>
        </p:nvSpPr>
        <p:spPr>
          <a:xfrm>
            <a:off x="3862578" y="4980432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6C2CDD-50DC-9543-B390-41D1851BFC7D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3250182" y="5236464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4CB97-DB96-BB4D-938F-A2F4C4850D76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>
          <a:xfrm>
            <a:off x="3072384" y="4230624"/>
            <a:ext cx="1672590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3877E2-C303-2C41-A362-E3D6A7316000}"/>
              </a:ext>
            </a:extLst>
          </p:cNvPr>
          <p:cNvSpPr/>
          <p:nvPr/>
        </p:nvSpPr>
        <p:spPr>
          <a:xfrm>
            <a:off x="3959543" y="3660648"/>
            <a:ext cx="664273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</p:spTree>
    <p:extLst>
      <p:ext uri="{BB962C8B-B14F-4D97-AF65-F5344CB8AC3E}">
        <p14:creationId xmlns:p14="http://schemas.microsoft.com/office/powerpoint/2010/main" val="3835599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316-18C3-A749-8191-93DD06F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4D25-0D93-4C41-AA29-1389DBFF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pPr lvl="1"/>
            <a:r>
              <a:rPr lang="en-US" dirty="0"/>
              <a:t>Future&lt;T&gt;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&lt;T&gt; (and </a:t>
            </a:r>
            <a:r>
              <a:rPr lang="en-US" dirty="0" err="1"/>
              <a:t>CompletionStage</a:t>
            </a:r>
            <a:r>
              <a:rPr lang="en-US" dirty="0"/>
              <a:t>&lt;T&gt;)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Task, Task&lt;T&gt;</a:t>
            </a:r>
          </a:p>
          <a:p>
            <a:r>
              <a:rPr lang="en-US" dirty="0" err="1"/>
              <a:t>Javacript</a:t>
            </a:r>
            <a:endParaRPr lang="en-US" dirty="0"/>
          </a:p>
          <a:p>
            <a:pPr lvl="1"/>
            <a:r>
              <a:rPr lang="en-US" dirty="0"/>
              <a:t>Promise (and </a:t>
            </a:r>
            <a:r>
              <a:rPr lang="en-US" dirty="0" err="1"/>
              <a:t>thenable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061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E2AB-D58A-CB49-91BE-F9E8426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CCC6-01E9-D745-A3CF-6E9169A6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r>
              <a:rPr lang="en-US" dirty="0"/>
              <a:t>Task&lt;T&gt;</a:t>
            </a:r>
          </a:p>
          <a:p>
            <a:r>
              <a:rPr lang="en-US" b="1" dirty="0"/>
              <a:t>Eager</a:t>
            </a:r>
            <a:r>
              <a:rPr lang="en-US" dirty="0"/>
              <a:t> vs. Lazy</a:t>
            </a:r>
          </a:p>
          <a:p>
            <a:r>
              <a:rPr lang="en-US" dirty="0"/>
              <a:t>I/O operation</a:t>
            </a:r>
          </a:p>
        </p:txBody>
      </p:sp>
    </p:spTree>
    <p:extLst>
      <p:ext uri="{BB962C8B-B14F-4D97-AF65-F5344CB8AC3E}">
        <p14:creationId xmlns:p14="http://schemas.microsoft.com/office/powerpoint/2010/main" val="24114550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D7A-450C-A141-AB44-7BDCE179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4485-89FA-8442-8F02-8A3CA1B9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</a:t>
            </a:r>
          </a:p>
          <a:p>
            <a:pPr marL="0" indent="0">
              <a:buNone/>
            </a:pPr>
            <a:r>
              <a:rPr lang="en-US" dirty="0"/>
              <a:t>	.then(…)</a:t>
            </a:r>
          </a:p>
          <a:p>
            <a:pPr marL="0" indent="0">
              <a:buNone/>
            </a:pPr>
            <a:r>
              <a:rPr lang="en-US" dirty="0"/>
              <a:t>           .then(…)</a:t>
            </a:r>
          </a:p>
          <a:p>
            <a:pPr marL="0" indent="0">
              <a:buNone/>
            </a:pPr>
            <a:r>
              <a:rPr lang="en-US" dirty="0"/>
              <a:t>           .catch(…)</a:t>
            </a:r>
          </a:p>
        </p:txBody>
      </p:sp>
    </p:spTree>
    <p:extLst>
      <p:ext uri="{BB962C8B-B14F-4D97-AF65-F5344CB8AC3E}">
        <p14:creationId xmlns:p14="http://schemas.microsoft.com/office/powerpoint/2010/main" val="36872465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5043-2133-5045-B27A-F96065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6DA3-5AEA-4346-A52F-07393398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then(value =&gt; …, error =&gt; …) -&gt; Promise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handle ((value, error) =&gt; …) -&gt; </a:t>
            </a:r>
            <a:r>
              <a:rPr lang="en-US" dirty="0" err="1"/>
              <a:t>CompletableFuture</a:t>
            </a:r>
            <a:r>
              <a:rPr lang="en-US" dirty="0"/>
              <a:t>&lt;T&gt;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 err="1"/>
              <a:t>continueWith</a:t>
            </a:r>
            <a:r>
              <a:rPr lang="en-US" dirty="0"/>
              <a:t>(task =&gt; …) -&gt; Task&lt;T&gt;</a:t>
            </a:r>
          </a:p>
        </p:txBody>
      </p:sp>
    </p:spTree>
    <p:extLst>
      <p:ext uri="{BB962C8B-B14F-4D97-AF65-F5344CB8AC3E}">
        <p14:creationId xmlns:p14="http://schemas.microsoft.com/office/powerpoint/2010/main" val="10374891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4D307A-A041-D842-8A01-BE43D72CDAC0}"/>
              </a:ext>
            </a:extLst>
          </p:cNvPr>
          <p:cNvSpPr/>
          <p:nvPr/>
        </p:nvSpPr>
        <p:spPr>
          <a:xfrm>
            <a:off x="3007910" y="2200656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303CF-2D8E-7E4B-9675-4D5822AB9685}"/>
              </a:ext>
            </a:extLst>
          </p:cNvPr>
          <p:cNvSpPr/>
          <p:nvPr/>
        </p:nvSpPr>
        <p:spPr>
          <a:xfrm>
            <a:off x="1511808" y="10424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77BA9-BBA4-5946-A3D7-964D28C011AF}"/>
              </a:ext>
            </a:extLst>
          </p:cNvPr>
          <p:cNvSpPr/>
          <p:nvPr/>
        </p:nvSpPr>
        <p:spPr>
          <a:xfrm>
            <a:off x="1511808" y="15057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5D19-E437-3646-970D-85812D095DFE}"/>
              </a:ext>
            </a:extLst>
          </p:cNvPr>
          <p:cNvSpPr/>
          <p:nvPr/>
        </p:nvSpPr>
        <p:spPr>
          <a:xfrm>
            <a:off x="1511808" y="19690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2D2E9-E3BA-544E-B6B2-CEFA409C7D7B}"/>
              </a:ext>
            </a:extLst>
          </p:cNvPr>
          <p:cNvSpPr/>
          <p:nvPr/>
        </p:nvSpPr>
        <p:spPr>
          <a:xfrm>
            <a:off x="3163824" y="240792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61367-06F4-AD47-9E69-BD0DA96B679D}"/>
              </a:ext>
            </a:extLst>
          </p:cNvPr>
          <p:cNvSpPr/>
          <p:nvPr/>
        </p:nvSpPr>
        <p:spPr>
          <a:xfrm>
            <a:off x="3163824" y="28712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B974-C70B-C948-9F05-6A7B77D18AAC}"/>
              </a:ext>
            </a:extLst>
          </p:cNvPr>
          <p:cNvSpPr/>
          <p:nvPr/>
        </p:nvSpPr>
        <p:spPr>
          <a:xfrm>
            <a:off x="3163824" y="3334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90C17-6F05-0047-9A13-89B4BFBBCA49}"/>
              </a:ext>
            </a:extLst>
          </p:cNvPr>
          <p:cNvSpPr/>
          <p:nvPr/>
        </p:nvSpPr>
        <p:spPr>
          <a:xfrm>
            <a:off x="3163824" y="3797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CE8B-767A-BA48-B80D-97947DB1D4B3}"/>
              </a:ext>
            </a:extLst>
          </p:cNvPr>
          <p:cNvSpPr/>
          <p:nvPr/>
        </p:nvSpPr>
        <p:spPr>
          <a:xfrm>
            <a:off x="1511808" y="431596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01085-9844-9C49-8851-46F5850AE783}"/>
              </a:ext>
            </a:extLst>
          </p:cNvPr>
          <p:cNvSpPr/>
          <p:nvPr/>
        </p:nvSpPr>
        <p:spPr>
          <a:xfrm>
            <a:off x="1511808" y="48219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07463-3CC0-EF47-9580-B030536E3F2D}"/>
              </a:ext>
            </a:extLst>
          </p:cNvPr>
          <p:cNvSpPr/>
          <p:nvPr/>
        </p:nvSpPr>
        <p:spPr>
          <a:xfrm>
            <a:off x="1511808" y="528828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557C735-1D4D-0648-AAB3-E03DA75812A1}"/>
              </a:ext>
            </a:extLst>
          </p:cNvPr>
          <p:cNvSpPr/>
          <p:nvPr/>
        </p:nvSpPr>
        <p:spPr>
          <a:xfrm>
            <a:off x="1249680" y="94792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B9E21D0-AA54-CA42-AAB1-3C54421C4BBB}"/>
              </a:ext>
            </a:extLst>
          </p:cNvPr>
          <p:cNvSpPr/>
          <p:nvPr/>
        </p:nvSpPr>
        <p:spPr>
          <a:xfrm rot="16612330">
            <a:off x="2072640" y="174498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557B363-BA73-0A4F-B9BF-F6A4E5CF4F9F}"/>
              </a:ext>
            </a:extLst>
          </p:cNvPr>
          <p:cNvSpPr/>
          <p:nvPr/>
        </p:nvSpPr>
        <p:spPr>
          <a:xfrm>
            <a:off x="2910374" y="260451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E83A4E6-C55E-C744-AA4E-F59CD5706173}"/>
              </a:ext>
            </a:extLst>
          </p:cNvPr>
          <p:cNvSpPr/>
          <p:nvPr/>
        </p:nvSpPr>
        <p:spPr>
          <a:xfrm rot="4990984">
            <a:off x="2072603" y="338497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AEA7DE4-D576-EF4F-8D4D-F4DADA639A8F}"/>
              </a:ext>
            </a:extLst>
          </p:cNvPr>
          <p:cNvSpPr/>
          <p:nvPr/>
        </p:nvSpPr>
        <p:spPr>
          <a:xfrm>
            <a:off x="1283600" y="425614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7990924" y="2255520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6494822" y="10972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6494822" y="15605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6494822" y="202387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8146838" y="24627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8146838" y="29260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8146838" y="33893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8146838" y="3852672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6499128" y="362102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6499128" y="412699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6499128" y="45933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6232694" y="100279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7055654" y="179984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7878614" y="2659379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7073081" y="260451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6270920" y="356119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5BF0D-193D-2246-84B4-0FA7DC58DA15}"/>
              </a:ext>
            </a:extLst>
          </p:cNvPr>
          <p:cNvSpPr/>
          <p:nvPr/>
        </p:nvSpPr>
        <p:spPr>
          <a:xfrm>
            <a:off x="1822667" y="3675888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6494822" y="2874176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9827610" y="2871216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8067376" y="3240549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10342970" y="2528315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9649968" y="3429001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10397154" y="355879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7104422" y="3178188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0CD8391-7D46-E842-AD09-A6DBDDF13CCC}"/>
              </a:ext>
            </a:extLst>
          </p:cNvPr>
          <p:cNvSpPr/>
          <p:nvPr/>
        </p:nvSpPr>
        <p:spPr>
          <a:xfrm>
            <a:off x="5754624" y="3268105"/>
            <a:ext cx="4297679" cy="1115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96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2669116" y="1639824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1173014" y="4815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1173014" y="9448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1173014" y="14081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2825030" y="184708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2825030" y="23103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2825030" y="2773680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2825030" y="32369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1177320" y="300532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1177320" y="351129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1177320" y="397764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910886" y="38709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1733846" y="118414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2556806" y="2043683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1751273" y="198881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949112" y="294550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1173014" y="2258480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4505802" y="2255520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2745568" y="2624853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5021162" y="191261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4328160" y="2813305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5075346" y="2943101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1782614" y="2562492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61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F3FFBA-0A1D-5D40-A8EA-7400AC08F4C5}"/>
              </a:ext>
            </a:extLst>
          </p:cNvPr>
          <p:cNvSpPr/>
          <p:nvPr/>
        </p:nvSpPr>
        <p:spPr>
          <a:xfrm>
            <a:off x="2989634" y="1648978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BE4B1F-D5A1-CF40-B96A-088000AF6FA4}"/>
              </a:ext>
            </a:extLst>
          </p:cNvPr>
          <p:cNvSpPr/>
          <p:nvPr/>
        </p:nvSpPr>
        <p:spPr>
          <a:xfrm>
            <a:off x="1493532" y="4907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53D43-7F2A-274F-A13F-EBF4D4D0F3DB}"/>
              </a:ext>
            </a:extLst>
          </p:cNvPr>
          <p:cNvSpPr/>
          <p:nvPr/>
        </p:nvSpPr>
        <p:spPr>
          <a:xfrm>
            <a:off x="1493532" y="9540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CA659-9C42-AB4D-BC76-3B4777BA4A89}"/>
              </a:ext>
            </a:extLst>
          </p:cNvPr>
          <p:cNvSpPr/>
          <p:nvPr/>
        </p:nvSpPr>
        <p:spPr>
          <a:xfrm>
            <a:off x="1493532" y="14173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E6AF75-EF2F-0448-8A5A-8064C2843230}"/>
              </a:ext>
            </a:extLst>
          </p:cNvPr>
          <p:cNvSpPr/>
          <p:nvPr/>
        </p:nvSpPr>
        <p:spPr>
          <a:xfrm>
            <a:off x="3145548" y="185624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DA509C-AE7D-AB4A-AFEB-7642734918AB}"/>
              </a:ext>
            </a:extLst>
          </p:cNvPr>
          <p:cNvSpPr/>
          <p:nvPr/>
        </p:nvSpPr>
        <p:spPr>
          <a:xfrm>
            <a:off x="3145548" y="23195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A75B2E-BA3A-1D4B-944A-94815311CA89}"/>
              </a:ext>
            </a:extLst>
          </p:cNvPr>
          <p:cNvSpPr/>
          <p:nvPr/>
        </p:nvSpPr>
        <p:spPr>
          <a:xfrm>
            <a:off x="3145548" y="27828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83625C-2F31-8F45-BE96-60A0C9A6B6D9}"/>
              </a:ext>
            </a:extLst>
          </p:cNvPr>
          <p:cNvSpPr/>
          <p:nvPr/>
        </p:nvSpPr>
        <p:spPr>
          <a:xfrm>
            <a:off x="3145548" y="32461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883059-B745-DF46-B690-B3CF266EADF3}"/>
              </a:ext>
            </a:extLst>
          </p:cNvPr>
          <p:cNvSpPr/>
          <p:nvPr/>
        </p:nvSpPr>
        <p:spPr>
          <a:xfrm>
            <a:off x="1493532" y="376429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79BF73-6C83-7A4D-98B3-AAF514AA55EA}"/>
              </a:ext>
            </a:extLst>
          </p:cNvPr>
          <p:cNvSpPr/>
          <p:nvPr/>
        </p:nvSpPr>
        <p:spPr>
          <a:xfrm>
            <a:off x="1493532" y="427025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2D2564-920C-F64F-A39C-EBE2BFD63331}"/>
              </a:ext>
            </a:extLst>
          </p:cNvPr>
          <p:cNvSpPr/>
          <p:nvPr/>
        </p:nvSpPr>
        <p:spPr>
          <a:xfrm>
            <a:off x="1493532" y="47366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75B490DE-8C96-DB4D-A29E-9FC9F727C96A}"/>
              </a:ext>
            </a:extLst>
          </p:cNvPr>
          <p:cNvSpPr/>
          <p:nvPr/>
        </p:nvSpPr>
        <p:spPr>
          <a:xfrm>
            <a:off x="1231404" y="39624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237FBAEB-A9CC-454C-A946-E07F154DF930}"/>
              </a:ext>
            </a:extLst>
          </p:cNvPr>
          <p:cNvSpPr/>
          <p:nvPr/>
        </p:nvSpPr>
        <p:spPr>
          <a:xfrm rot="16612330">
            <a:off x="2054364" y="1193302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5DF98C5-A44A-C148-9BA3-773547F6F437}"/>
              </a:ext>
            </a:extLst>
          </p:cNvPr>
          <p:cNvSpPr/>
          <p:nvPr/>
        </p:nvSpPr>
        <p:spPr>
          <a:xfrm>
            <a:off x="2892098" y="205283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F4959E9E-7FB7-6743-A8D9-0BEDE0E2C665}"/>
              </a:ext>
            </a:extLst>
          </p:cNvPr>
          <p:cNvSpPr/>
          <p:nvPr/>
        </p:nvSpPr>
        <p:spPr>
          <a:xfrm rot="4990984">
            <a:off x="2054327" y="283329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B0105FDC-9B2E-E748-8E4B-B477B61DED8B}"/>
              </a:ext>
            </a:extLst>
          </p:cNvPr>
          <p:cNvSpPr/>
          <p:nvPr/>
        </p:nvSpPr>
        <p:spPr>
          <a:xfrm>
            <a:off x="1265324" y="370446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4E7954-BD69-924B-A1E6-CC97BC889A4D}"/>
              </a:ext>
            </a:extLst>
          </p:cNvPr>
          <p:cNvSpPr/>
          <p:nvPr/>
        </p:nvSpPr>
        <p:spPr>
          <a:xfrm>
            <a:off x="1804391" y="3124210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853199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098510-1750-364C-B00A-0DE5CAD8C83F}"/>
              </a:ext>
            </a:extLst>
          </p:cNvPr>
          <p:cNvSpPr/>
          <p:nvPr/>
        </p:nvSpPr>
        <p:spPr>
          <a:xfrm>
            <a:off x="4102608" y="1030224"/>
            <a:ext cx="5053584" cy="417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9BABE-8304-B248-B683-2EA5F667EE53}"/>
              </a:ext>
            </a:extLst>
          </p:cNvPr>
          <p:cNvCxnSpPr/>
          <p:nvPr/>
        </p:nvCxnSpPr>
        <p:spPr>
          <a:xfrm>
            <a:off x="2657856" y="1639824"/>
            <a:ext cx="144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6C0B3-E347-2944-B030-73F533FEF1DF}"/>
              </a:ext>
            </a:extLst>
          </p:cNvPr>
          <p:cNvCxnSpPr>
            <a:cxnSpLocks/>
          </p:cNvCxnSpPr>
          <p:nvPr/>
        </p:nvCxnSpPr>
        <p:spPr>
          <a:xfrm flipH="1">
            <a:off x="2572512" y="415137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46503-3BAC-4249-ABAA-95B87C699C63}"/>
              </a:ext>
            </a:extLst>
          </p:cNvPr>
          <p:cNvSpPr/>
          <p:nvPr/>
        </p:nvSpPr>
        <p:spPr>
          <a:xfrm>
            <a:off x="2877312" y="3429000"/>
            <a:ext cx="835152" cy="496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Task&lt;T&gt;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05087-E03C-4B45-AED5-89204E9CF3E3}"/>
              </a:ext>
            </a:extLst>
          </p:cNvPr>
          <p:cNvSpPr/>
          <p:nvPr/>
        </p:nvSpPr>
        <p:spPr>
          <a:xfrm>
            <a:off x="7802880" y="2264664"/>
            <a:ext cx="835152" cy="496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TCS&lt;T&gt;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4D44D5D-8638-D043-BA79-1E9B205B46E0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3712464" y="2513076"/>
            <a:ext cx="4090416" cy="11643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2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776-0239-7141-96A2-1B9BF9A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EE0B1-249B-0949-BD55-1C446FDAFF25}"/>
              </a:ext>
            </a:extLst>
          </p:cNvPr>
          <p:cNvCxnSpPr/>
          <p:nvPr/>
        </p:nvCxnSpPr>
        <p:spPr>
          <a:xfrm>
            <a:off x="1024128" y="3962400"/>
            <a:ext cx="846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54E9C-AFEC-B249-9C93-0579590B50A9}"/>
              </a:ext>
            </a:extLst>
          </p:cNvPr>
          <p:cNvGrpSpPr/>
          <p:nvPr/>
        </p:nvGrpSpPr>
        <p:grpSpPr>
          <a:xfrm>
            <a:off x="3718560" y="2919984"/>
            <a:ext cx="487680" cy="719328"/>
            <a:chOff x="3718560" y="2919984"/>
            <a:chExt cx="487680" cy="719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13545-E098-3B49-802E-A7C934E373AA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138DC-71C3-0A4C-9512-42DD13DAEC01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AAC0E4-6756-BD4F-B07D-FEACD2C82DFE}"/>
              </a:ext>
            </a:extLst>
          </p:cNvPr>
          <p:cNvSpPr txBox="1"/>
          <p:nvPr/>
        </p:nvSpPr>
        <p:spPr>
          <a:xfrm>
            <a:off x="3718560" y="24122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D85A2-D543-FB41-B81C-E209726ED62D}"/>
              </a:ext>
            </a:extLst>
          </p:cNvPr>
          <p:cNvGrpSpPr/>
          <p:nvPr/>
        </p:nvGrpSpPr>
        <p:grpSpPr>
          <a:xfrm>
            <a:off x="4351698" y="4285488"/>
            <a:ext cx="487680" cy="719328"/>
            <a:chOff x="3718560" y="2919984"/>
            <a:chExt cx="487680" cy="7193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2F870-1CCC-3542-B983-B32078E5E5EB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C91B58-9CBA-C64A-B61B-9964107D9D1B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B325D-4090-1040-929A-EB7E6E354725}"/>
              </a:ext>
            </a:extLst>
          </p:cNvPr>
          <p:cNvSpPr txBox="1"/>
          <p:nvPr/>
        </p:nvSpPr>
        <p:spPr>
          <a:xfrm>
            <a:off x="4322065" y="51432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CD3C0-823F-0B44-B481-A2A6B3E61532}"/>
              </a:ext>
            </a:extLst>
          </p:cNvPr>
          <p:cNvCxnSpPr>
            <a:stCxn id="8" idx="2"/>
          </p:cNvCxnSpPr>
          <p:nvPr/>
        </p:nvCxnSpPr>
        <p:spPr>
          <a:xfrm>
            <a:off x="4084320" y="3639312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16159-61E1-1542-9789-7222B4E26D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7432" y="3639312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4CBF3-137E-8741-8947-E35A47FAB719}"/>
              </a:ext>
            </a:extLst>
          </p:cNvPr>
          <p:cNvCxnSpPr/>
          <p:nvPr/>
        </p:nvCxnSpPr>
        <p:spPr>
          <a:xfrm>
            <a:off x="4473618" y="3962400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357FD-FBF3-234B-BE12-133B3EAF9C45}"/>
              </a:ext>
            </a:extLst>
          </p:cNvPr>
          <p:cNvCxnSpPr>
            <a:cxnSpLocks/>
          </p:cNvCxnSpPr>
          <p:nvPr/>
        </p:nvCxnSpPr>
        <p:spPr>
          <a:xfrm flipH="1">
            <a:off x="4714410" y="3962400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7BE-F158-8F43-91BC-717066C7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05453-FCED-B243-98F2-4575AAA7C9B7}"/>
              </a:ext>
            </a:extLst>
          </p:cNvPr>
          <p:cNvSpPr/>
          <p:nvPr/>
        </p:nvSpPr>
        <p:spPr>
          <a:xfrm>
            <a:off x="475488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0B29-BAC2-CE4C-9E28-E6F63BE12C65}"/>
              </a:ext>
            </a:extLst>
          </p:cNvPr>
          <p:cNvSpPr/>
          <p:nvPr/>
        </p:nvSpPr>
        <p:spPr>
          <a:xfrm>
            <a:off x="2164080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F905B-EE59-FD4A-A91A-4DF1FE1DDE06}"/>
              </a:ext>
            </a:extLst>
          </p:cNvPr>
          <p:cNvSpPr txBox="1"/>
          <p:nvPr/>
        </p:nvSpPr>
        <p:spPr>
          <a:xfrm>
            <a:off x="1139952" y="19263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1EDE7-F7FF-CA45-8032-9FF3F90F0297}"/>
              </a:ext>
            </a:extLst>
          </p:cNvPr>
          <p:cNvSpPr/>
          <p:nvPr/>
        </p:nvSpPr>
        <p:spPr>
          <a:xfrm>
            <a:off x="5212080" y="16032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DE6E-2779-444D-A6F4-8EB6D5D77731}"/>
              </a:ext>
            </a:extLst>
          </p:cNvPr>
          <p:cNvSpPr/>
          <p:nvPr/>
        </p:nvSpPr>
        <p:spPr>
          <a:xfrm>
            <a:off x="6577584" y="19263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85ED-693A-044C-B45B-FD1CD75A29D7}"/>
              </a:ext>
            </a:extLst>
          </p:cNvPr>
          <p:cNvSpPr txBox="1"/>
          <p:nvPr/>
        </p:nvSpPr>
        <p:spPr>
          <a:xfrm>
            <a:off x="5532141" y="19611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AA54-B1DC-684F-B7D3-E9AF8847EB2E}"/>
              </a:ext>
            </a:extLst>
          </p:cNvPr>
          <p:cNvSpPr/>
          <p:nvPr/>
        </p:nvSpPr>
        <p:spPr>
          <a:xfrm>
            <a:off x="6577584" y="25542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24DE-06CE-CF49-B85B-C91EBACB41F5}"/>
              </a:ext>
            </a:extLst>
          </p:cNvPr>
          <p:cNvSpPr txBox="1"/>
          <p:nvPr/>
        </p:nvSpPr>
        <p:spPr>
          <a:xfrm>
            <a:off x="5532140" y="25890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7DAD6-2358-6549-AEAE-BC7DA5E81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8000" y="2145792"/>
            <a:ext cx="216408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6950C-5794-8C44-AF29-44D3140A2730}"/>
              </a:ext>
            </a:extLst>
          </p:cNvPr>
          <p:cNvSpPr/>
          <p:nvPr/>
        </p:nvSpPr>
        <p:spPr>
          <a:xfrm>
            <a:off x="2164080" y="488289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1001C-448C-2447-AE0A-D887C9AFAC43}"/>
              </a:ext>
            </a:extLst>
          </p:cNvPr>
          <p:cNvSpPr txBox="1"/>
          <p:nvPr/>
        </p:nvSpPr>
        <p:spPr>
          <a:xfrm>
            <a:off x="294849" y="48828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observedHolder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CCADB-66E9-CD45-AAEA-D9BD8EF8A21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048000" y="2727960"/>
            <a:ext cx="2164080" cy="2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6D215-2107-DD4F-8253-88801F14779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606040" y="2365248"/>
            <a:ext cx="0" cy="2517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A13D3B-B7F2-8346-8085-FCC59CDE3737}"/>
              </a:ext>
            </a:extLst>
          </p:cNvPr>
          <p:cNvSpPr/>
          <p:nvPr/>
        </p:nvSpPr>
        <p:spPr>
          <a:xfrm>
            <a:off x="5212080" y="40416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D4BE2-2044-4443-B271-28FFD9D7145B}"/>
              </a:ext>
            </a:extLst>
          </p:cNvPr>
          <p:cNvSpPr/>
          <p:nvPr/>
        </p:nvSpPr>
        <p:spPr>
          <a:xfrm>
            <a:off x="6577584" y="43647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newLow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88BAF-3646-264E-A054-E01F6BB128DA}"/>
              </a:ext>
            </a:extLst>
          </p:cNvPr>
          <p:cNvSpPr txBox="1"/>
          <p:nvPr/>
        </p:nvSpPr>
        <p:spPr>
          <a:xfrm>
            <a:off x="5532141" y="43995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36666-119A-D54B-BC96-01C670296B55}"/>
              </a:ext>
            </a:extLst>
          </p:cNvPr>
          <p:cNvSpPr/>
          <p:nvPr/>
        </p:nvSpPr>
        <p:spPr>
          <a:xfrm>
            <a:off x="6577584" y="49926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93EBB-CE6D-BA4F-A639-893098D99F01}"/>
              </a:ext>
            </a:extLst>
          </p:cNvPr>
          <p:cNvSpPr txBox="1"/>
          <p:nvPr/>
        </p:nvSpPr>
        <p:spPr>
          <a:xfrm>
            <a:off x="5532140" y="50274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26609-7AB6-8644-A918-C5DE1B57E133}"/>
              </a:ext>
            </a:extLst>
          </p:cNvPr>
          <p:cNvSpPr/>
          <p:nvPr/>
        </p:nvSpPr>
        <p:spPr>
          <a:xfrm>
            <a:off x="8570976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11A5-064D-DB4B-9B84-102115CD795C}"/>
              </a:ext>
            </a:extLst>
          </p:cNvPr>
          <p:cNvSpPr/>
          <p:nvPr/>
        </p:nvSpPr>
        <p:spPr>
          <a:xfrm>
            <a:off x="10369296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BADF7-C618-154A-B4AD-EEB1D365C54B}"/>
              </a:ext>
            </a:extLst>
          </p:cNvPr>
          <p:cNvSpPr txBox="1"/>
          <p:nvPr/>
        </p:nvSpPr>
        <p:spPr>
          <a:xfrm>
            <a:off x="8876427" y="192812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4B605-FF2F-A742-B6ED-3A4669BEAC31}"/>
              </a:ext>
            </a:extLst>
          </p:cNvPr>
          <p:cNvSpPr/>
          <p:nvPr/>
        </p:nvSpPr>
        <p:spPr>
          <a:xfrm>
            <a:off x="10369296" y="2589014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397FD-50AB-2549-9BF3-35BBFAEB973C}"/>
              </a:ext>
            </a:extLst>
          </p:cNvPr>
          <p:cNvSpPr txBox="1"/>
          <p:nvPr/>
        </p:nvSpPr>
        <p:spPr>
          <a:xfrm>
            <a:off x="8879910" y="26223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77272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4227576" y="2068068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4581144" y="2235285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753DF-3D3F-584A-AA72-66B93D5957C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3896" y="2416641"/>
            <a:ext cx="681228" cy="10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A8CC6C-B6D3-D547-A993-CFBDF65A1AE7}"/>
              </a:ext>
            </a:extLst>
          </p:cNvPr>
          <p:cNvSpPr txBox="1"/>
          <p:nvPr/>
        </p:nvSpPr>
        <p:spPr>
          <a:xfrm>
            <a:off x="3975167" y="1644550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AtomicReference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13176" y="2409613"/>
            <a:ext cx="914400" cy="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9C3D621-D9BD-A541-A5CB-76EDD694DEA0}"/>
              </a:ext>
            </a:extLst>
          </p:cNvPr>
          <p:cNvCxnSpPr>
            <a:cxnSpLocks/>
            <a:stCxn id="44" idx="3"/>
            <a:endCxn id="10" idx="0"/>
          </p:cNvCxnSpPr>
          <p:nvPr/>
        </p:nvCxnSpPr>
        <p:spPr>
          <a:xfrm>
            <a:off x="4226052" y="2376747"/>
            <a:ext cx="3814572" cy="19757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9820656" y="2475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8653272" y="5143500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450B3-390C-4F44-A3EE-B93C08704A55}"/>
              </a:ext>
            </a:extLst>
          </p:cNvPr>
          <p:cNvSpPr/>
          <p:nvPr/>
        </p:nvSpPr>
        <p:spPr>
          <a:xfrm>
            <a:off x="10661904" y="4367022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value-1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6052" y="3375491"/>
            <a:ext cx="2394204" cy="983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10006584" y="1397225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10585704" y="1357601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</p:spTree>
    <p:extLst>
      <p:ext uri="{BB962C8B-B14F-4D97-AF65-F5344CB8AC3E}">
        <p14:creationId xmlns:p14="http://schemas.microsoft.com/office/powerpoint/2010/main" val="1235013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4226052" y="2376747"/>
            <a:ext cx="1040892" cy="19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6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13959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33019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43600" y="31577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43600" y="409041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1667256"/>
            <a:ext cx="12700" cy="2694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205892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88645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77128" y="357225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77128" y="439978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2330196"/>
            <a:ext cx="33528" cy="2340864"/>
          </a:xfrm>
          <a:prstGeom prst="curvedConnector3">
            <a:avLst>
              <a:gd name="adj1" fmla="val 78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50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3AA4-E9C8-6845-89FF-CFFBB56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B990-41A1-6641-BC59-4F4F375B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units than the ones available – OK</a:t>
            </a:r>
          </a:p>
          <a:p>
            <a:r>
              <a:rPr lang="en-US" dirty="0"/>
              <a:t>Threads waiting while there are available units - </a:t>
            </a:r>
          </a:p>
        </p:txBody>
      </p:sp>
    </p:spTree>
    <p:extLst>
      <p:ext uri="{BB962C8B-B14F-4D97-AF65-F5344CB8AC3E}">
        <p14:creationId xmlns:p14="http://schemas.microsoft.com/office/powerpoint/2010/main" val="2953137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06B-E385-B04C-AFAE-B6D659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D21-DB65-CD44-830B-9DFC4A96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pPr lvl="1"/>
            <a:r>
              <a:rPr lang="en-US" dirty="0"/>
              <a:t>Volatile write defines a release barrier</a:t>
            </a:r>
          </a:p>
          <a:p>
            <a:pPr lvl="1"/>
            <a:r>
              <a:rPr lang="en-US" dirty="0"/>
              <a:t>Volatile read defines an acquire barrier</a:t>
            </a:r>
          </a:p>
          <a:p>
            <a:pPr lvl="1"/>
            <a:r>
              <a:rPr lang="en-US" dirty="0"/>
              <a:t>Important: a volatile read after a volatile write in program order can be reordered (this isn’t allowed in the JMM).</a:t>
            </a:r>
          </a:p>
          <a:p>
            <a:r>
              <a:rPr lang="en-US" b="1" dirty="0" err="1"/>
              <a:t>readonly</a:t>
            </a:r>
            <a:r>
              <a:rPr lang="en-US" dirty="0"/>
              <a:t> fields do not provide any memory visibility insurance.</a:t>
            </a:r>
          </a:p>
        </p:txBody>
      </p:sp>
    </p:spTree>
    <p:extLst>
      <p:ext uri="{BB962C8B-B14F-4D97-AF65-F5344CB8AC3E}">
        <p14:creationId xmlns:p14="http://schemas.microsoft.com/office/powerpoint/2010/main" val="13582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020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release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acquire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09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850AC-1473-D540-BEA6-8B2E2F0FB0D8}"/>
              </a:ext>
            </a:extLst>
          </p:cNvPr>
          <p:cNvSpPr/>
          <p:nvPr/>
        </p:nvSpPr>
        <p:spPr>
          <a:xfrm>
            <a:off x="3316224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E8F18-0E7B-4E41-94C3-4F681B0DC0B7}"/>
              </a:ext>
            </a:extLst>
          </p:cNvPr>
          <p:cNvCxnSpPr/>
          <p:nvPr/>
        </p:nvCxnSpPr>
        <p:spPr>
          <a:xfrm>
            <a:off x="1487424" y="5425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61037-54F6-204B-804B-E26EBCEAD6DD}"/>
              </a:ext>
            </a:extLst>
          </p:cNvPr>
          <p:cNvCxnSpPr>
            <a:cxnSpLocks/>
          </p:cNvCxnSpPr>
          <p:nvPr/>
        </p:nvCxnSpPr>
        <p:spPr>
          <a:xfrm>
            <a:off x="3602736" y="510136"/>
            <a:ext cx="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B9929-0F8C-FF40-8BCA-D86AE4BCBD63}"/>
              </a:ext>
            </a:extLst>
          </p:cNvPr>
          <p:cNvCxnSpPr>
            <a:cxnSpLocks/>
          </p:cNvCxnSpPr>
          <p:nvPr/>
        </p:nvCxnSpPr>
        <p:spPr>
          <a:xfrm>
            <a:off x="3602736" y="1034392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66794-C5FD-3941-96D3-2A914821A1F2}"/>
              </a:ext>
            </a:extLst>
          </p:cNvPr>
          <p:cNvCxnSpPr>
            <a:cxnSpLocks/>
          </p:cNvCxnSpPr>
          <p:nvPr/>
        </p:nvCxnSpPr>
        <p:spPr>
          <a:xfrm>
            <a:off x="3992880" y="103439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979F9-0DE0-3D44-B2DF-4EB62E1C0CE3}"/>
              </a:ext>
            </a:extLst>
          </p:cNvPr>
          <p:cNvCxnSpPr>
            <a:cxnSpLocks/>
          </p:cNvCxnSpPr>
          <p:nvPr/>
        </p:nvCxnSpPr>
        <p:spPr>
          <a:xfrm>
            <a:off x="3992880" y="138796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8E08C-B533-764A-852A-B4E5C09DD44C}"/>
              </a:ext>
            </a:extLst>
          </p:cNvPr>
          <p:cNvCxnSpPr>
            <a:cxnSpLocks/>
          </p:cNvCxnSpPr>
          <p:nvPr/>
        </p:nvCxnSpPr>
        <p:spPr>
          <a:xfrm>
            <a:off x="4315968" y="138796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ACBD7-C3D5-004E-94C6-3F3277A07E0B}"/>
              </a:ext>
            </a:extLst>
          </p:cNvPr>
          <p:cNvCxnSpPr>
            <a:cxnSpLocks/>
          </p:cNvCxnSpPr>
          <p:nvPr/>
        </p:nvCxnSpPr>
        <p:spPr>
          <a:xfrm>
            <a:off x="4315968" y="17415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97198-5BBA-C346-997C-938B4AE8DC96}"/>
              </a:ext>
            </a:extLst>
          </p:cNvPr>
          <p:cNvCxnSpPr>
            <a:cxnSpLocks/>
          </p:cNvCxnSpPr>
          <p:nvPr/>
        </p:nvCxnSpPr>
        <p:spPr>
          <a:xfrm>
            <a:off x="4773168" y="174152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6881FE-E8C5-9B4A-8FB3-EB9374B7AC1B}"/>
              </a:ext>
            </a:extLst>
          </p:cNvPr>
          <p:cNvSpPr txBox="1"/>
          <p:nvPr/>
        </p:nvSpPr>
        <p:spPr>
          <a:xfrm>
            <a:off x="3566160" y="6015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jetty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03CE-51C2-FC42-BD8E-5DF5C2F2C3AA}"/>
              </a:ext>
            </a:extLst>
          </p:cNvPr>
          <p:cNvSpPr txBox="1"/>
          <p:nvPr/>
        </p:nvSpPr>
        <p:spPr>
          <a:xfrm>
            <a:off x="3976556" y="10607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servlet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C74E7-6DD8-A347-B0EA-9A0B1EE7B5FE}"/>
              </a:ext>
            </a:extLst>
          </p:cNvPr>
          <p:cNvSpPr txBox="1"/>
          <p:nvPr/>
        </p:nvSpPr>
        <p:spPr>
          <a:xfrm>
            <a:off x="4306374" y="142036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B0FBF-DD6C-DA4E-8EF7-2FD04F0A4B49}"/>
              </a:ext>
            </a:extLst>
          </p:cNvPr>
          <p:cNvSpPr txBox="1"/>
          <p:nvPr/>
        </p:nvSpPr>
        <p:spPr>
          <a:xfrm>
            <a:off x="4755536" y="178003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handler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56912-A598-1F44-91BD-D6F2BF684F6F}"/>
              </a:ext>
            </a:extLst>
          </p:cNvPr>
          <p:cNvCxnSpPr>
            <a:cxnSpLocks/>
          </p:cNvCxnSpPr>
          <p:nvPr/>
        </p:nvCxnSpPr>
        <p:spPr>
          <a:xfrm>
            <a:off x="4773168" y="218044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9017D-972A-A24A-A38F-3CA40FDAEF12}"/>
              </a:ext>
            </a:extLst>
          </p:cNvPr>
          <p:cNvCxnSpPr>
            <a:cxnSpLocks/>
          </p:cNvCxnSpPr>
          <p:nvPr/>
        </p:nvCxnSpPr>
        <p:spPr>
          <a:xfrm>
            <a:off x="5096256" y="2180440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D0188-F8C2-2F47-BEB7-AC256672E328}"/>
              </a:ext>
            </a:extLst>
          </p:cNvPr>
          <p:cNvSpPr txBox="1"/>
          <p:nvPr/>
        </p:nvSpPr>
        <p:spPr>
          <a:xfrm>
            <a:off x="5080473" y="22576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JDBC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2414AA-8DDA-D449-B13D-8696BED9F7EA}"/>
              </a:ext>
            </a:extLst>
          </p:cNvPr>
          <p:cNvSpPr/>
          <p:nvPr/>
        </p:nvSpPr>
        <p:spPr>
          <a:xfrm>
            <a:off x="7748016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15218-EC4B-984D-BDF8-F942D78A27FD}"/>
              </a:ext>
            </a:extLst>
          </p:cNvPr>
          <p:cNvCxnSpPr>
            <a:endCxn id="41" idx="1"/>
          </p:cNvCxnSpPr>
          <p:nvPr/>
        </p:nvCxnSpPr>
        <p:spPr>
          <a:xfrm>
            <a:off x="5096256" y="2613256"/>
            <a:ext cx="2651760" cy="27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A0389D-45DD-204E-98B1-EC352FB9E0E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96256" y="2886456"/>
            <a:ext cx="2651760" cy="660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9A14F4-7475-DF4D-BAB4-B9D9DF02BA85}"/>
              </a:ext>
            </a:extLst>
          </p:cNvPr>
          <p:cNvCxnSpPr>
            <a:cxnSpLocks/>
          </p:cNvCxnSpPr>
          <p:nvPr/>
        </p:nvCxnSpPr>
        <p:spPr>
          <a:xfrm>
            <a:off x="5096256" y="2613256"/>
            <a:ext cx="0" cy="9341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1DB619-77D6-9B45-BBF5-58F3D77DEA94}"/>
              </a:ext>
            </a:extLst>
          </p:cNvPr>
          <p:cNvCxnSpPr>
            <a:cxnSpLocks/>
          </p:cNvCxnSpPr>
          <p:nvPr/>
        </p:nvCxnSpPr>
        <p:spPr>
          <a:xfrm>
            <a:off x="5096256" y="3547389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64007C-1F89-8048-898E-A715F5AED2A6}"/>
              </a:ext>
            </a:extLst>
          </p:cNvPr>
          <p:cNvCxnSpPr>
            <a:cxnSpLocks/>
          </p:cNvCxnSpPr>
          <p:nvPr/>
        </p:nvCxnSpPr>
        <p:spPr>
          <a:xfrm flipH="1" flipV="1">
            <a:off x="4700016" y="3971545"/>
            <a:ext cx="396240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7B8654-3407-1F4E-A3C8-811F28495EBD}"/>
              </a:ext>
            </a:extLst>
          </p:cNvPr>
          <p:cNvCxnSpPr>
            <a:cxnSpLocks/>
          </p:cNvCxnSpPr>
          <p:nvPr/>
        </p:nvCxnSpPr>
        <p:spPr>
          <a:xfrm>
            <a:off x="4712208" y="398020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B1D9F-B4EC-A64D-973A-1C9FDB25894C}"/>
              </a:ext>
            </a:extLst>
          </p:cNvPr>
          <p:cNvCxnSpPr>
            <a:cxnSpLocks/>
          </p:cNvCxnSpPr>
          <p:nvPr/>
        </p:nvCxnSpPr>
        <p:spPr>
          <a:xfrm flipH="1">
            <a:off x="4261104" y="4419117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5AF95-7F75-DB4C-82C5-1E770BFB9778}"/>
              </a:ext>
            </a:extLst>
          </p:cNvPr>
          <p:cNvCxnSpPr>
            <a:cxnSpLocks/>
          </p:cNvCxnSpPr>
          <p:nvPr/>
        </p:nvCxnSpPr>
        <p:spPr>
          <a:xfrm flipH="1">
            <a:off x="3797808" y="4869738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E49DA5-A829-3C4C-BA5E-3B3906289135}"/>
              </a:ext>
            </a:extLst>
          </p:cNvPr>
          <p:cNvCxnSpPr>
            <a:cxnSpLocks/>
          </p:cNvCxnSpPr>
          <p:nvPr/>
        </p:nvCxnSpPr>
        <p:spPr>
          <a:xfrm>
            <a:off x="4261104" y="4430826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8AC84-2D40-6348-A1BB-E2B69B8E5D0E}"/>
              </a:ext>
            </a:extLst>
          </p:cNvPr>
          <p:cNvCxnSpPr>
            <a:cxnSpLocks/>
          </p:cNvCxnSpPr>
          <p:nvPr/>
        </p:nvCxnSpPr>
        <p:spPr>
          <a:xfrm>
            <a:off x="3797808" y="486973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6FC947-E299-9444-A7B8-4E819E2A1E3E}"/>
              </a:ext>
            </a:extLst>
          </p:cNvPr>
          <p:cNvCxnSpPr>
            <a:cxnSpLocks/>
          </p:cNvCxnSpPr>
          <p:nvPr/>
        </p:nvCxnSpPr>
        <p:spPr>
          <a:xfrm flipH="1">
            <a:off x="3346704" y="530768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F3392-A9CD-9648-9815-10EF3DBFB372}"/>
              </a:ext>
            </a:extLst>
          </p:cNvPr>
          <p:cNvCxnSpPr>
            <a:cxnSpLocks/>
          </p:cNvCxnSpPr>
          <p:nvPr/>
        </p:nvCxnSpPr>
        <p:spPr>
          <a:xfrm flipH="1">
            <a:off x="3566160" y="261325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32DE15-4706-EB44-94C4-EEB84697D4C7}"/>
              </a:ext>
            </a:extLst>
          </p:cNvPr>
          <p:cNvCxnSpPr>
            <a:cxnSpLocks/>
          </p:cNvCxnSpPr>
          <p:nvPr/>
        </p:nvCxnSpPr>
        <p:spPr>
          <a:xfrm>
            <a:off x="3602736" y="354738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E7F-79EC-0D4B-B718-9617F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9560-032A-E447-8108-4245E16865E1}"/>
              </a:ext>
            </a:extLst>
          </p:cNvPr>
          <p:cNvSpPr/>
          <p:nvPr/>
        </p:nvSpPr>
        <p:spPr>
          <a:xfrm>
            <a:off x="1402080" y="1322832"/>
            <a:ext cx="469392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9366-83E4-7A44-B44C-21B66A24D96F}"/>
              </a:ext>
            </a:extLst>
          </p:cNvPr>
          <p:cNvCxnSpPr/>
          <p:nvPr/>
        </p:nvCxnSpPr>
        <p:spPr>
          <a:xfrm>
            <a:off x="1395984" y="1597152"/>
            <a:ext cx="467563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B-42BB-674C-B5DD-2B89225F9B43}"/>
              </a:ext>
            </a:extLst>
          </p:cNvPr>
          <p:cNvSpPr txBox="1"/>
          <p:nvPr/>
        </p:nvSpPr>
        <p:spPr>
          <a:xfrm>
            <a:off x="79248" y="127049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req/s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A7C95-FCBA-4C42-9B65-BD61D8C577FE}"/>
              </a:ext>
            </a:extLst>
          </p:cNvPr>
          <p:cNvCxnSpPr/>
          <p:nvPr/>
        </p:nvCxnSpPr>
        <p:spPr>
          <a:xfrm>
            <a:off x="6004560" y="1682496"/>
            <a:ext cx="0" cy="19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AED27-8A15-8943-847A-136FE51C5703}"/>
              </a:ext>
            </a:extLst>
          </p:cNvPr>
          <p:cNvCxnSpPr>
            <a:cxnSpLocks/>
          </p:cNvCxnSpPr>
          <p:nvPr/>
        </p:nvCxnSpPr>
        <p:spPr>
          <a:xfrm flipH="1">
            <a:off x="1341120" y="3633216"/>
            <a:ext cx="4882896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8E8A1-B211-8D41-9AB2-DDA0EFCBC47F}"/>
              </a:ext>
            </a:extLst>
          </p:cNvPr>
          <p:cNvSpPr txBox="1"/>
          <p:nvPr/>
        </p:nvSpPr>
        <p:spPr>
          <a:xfrm>
            <a:off x="6156960" y="2137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4631C-BECF-854E-A62D-C21F1843B922}"/>
              </a:ext>
            </a:extLst>
          </p:cNvPr>
          <p:cNvCxnSpPr>
            <a:cxnSpLocks/>
          </p:cNvCxnSpPr>
          <p:nvPr/>
        </p:nvCxnSpPr>
        <p:spPr>
          <a:xfrm>
            <a:off x="5096256" y="6002478"/>
            <a:ext cx="464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49856-3027-3B42-B06C-13A5F39315A4}"/>
              </a:ext>
            </a:extLst>
          </p:cNvPr>
          <p:cNvCxnSpPr>
            <a:cxnSpLocks/>
          </p:cNvCxnSpPr>
          <p:nvPr/>
        </p:nvCxnSpPr>
        <p:spPr>
          <a:xfrm>
            <a:off x="5541263" y="4224528"/>
            <a:ext cx="1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5C002-7442-E346-AA0A-76B16B220116}"/>
              </a:ext>
            </a:extLst>
          </p:cNvPr>
          <p:cNvCxnSpPr>
            <a:cxnSpLocks/>
          </p:cNvCxnSpPr>
          <p:nvPr/>
        </p:nvCxnSpPr>
        <p:spPr>
          <a:xfrm flipH="1">
            <a:off x="6650736" y="4224528"/>
            <a:ext cx="8488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D4443-7462-3A49-AE74-D57819C5326D}"/>
              </a:ext>
            </a:extLst>
          </p:cNvPr>
          <p:cNvCxnSpPr>
            <a:cxnSpLocks/>
          </p:cNvCxnSpPr>
          <p:nvPr/>
        </p:nvCxnSpPr>
        <p:spPr>
          <a:xfrm>
            <a:off x="7741920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4DB02-1881-AC46-B39D-0B3BDC19531C}"/>
              </a:ext>
            </a:extLst>
          </p:cNvPr>
          <p:cNvCxnSpPr>
            <a:cxnSpLocks/>
          </p:cNvCxnSpPr>
          <p:nvPr/>
        </p:nvCxnSpPr>
        <p:spPr>
          <a:xfrm>
            <a:off x="8851392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852FE-7D06-5B4C-ACDB-6FA35C5C2C0C}"/>
              </a:ext>
            </a:extLst>
          </p:cNvPr>
          <p:cNvSpPr txBox="1"/>
          <p:nvPr/>
        </p:nvSpPr>
        <p:spPr>
          <a:xfrm>
            <a:off x="5390421" y="6058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2804C-60FE-104B-B003-FEBE8ACC6142}"/>
              </a:ext>
            </a:extLst>
          </p:cNvPr>
          <p:cNvSpPr txBox="1"/>
          <p:nvPr/>
        </p:nvSpPr>
        <p:spPr>
          <a:xfrm>
            <a:off x="6499895" y="60586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99E2E-9E39-A74D-A22D-1A0B6BEA2F88}"/>
              </a:ext>
            </a:extLst>
          </p:cNvPr>
          <p:cNvCxnSpPr>
            <a:cxnSpLocks/>
          </p:cNvCxnSpPr>
          <p:nvPr/>
        </p:nvCxnSpPr>
        <p:spPr>
          <a:xfrm flipH="1">
            <a:off x="5541264" y="5155430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692B5C-AC43-4647-88BD-AF390EC5229F}"/>
              </a:ext>
            </a:extLst>
          </p:cNvPr>
          <p:cNvCxnSpPr>
            <a:cxnSpLocks/>
          </p:cNvCxnSpPr>
          <p:nvPr/>
        </p:nvCxnSpPr>
        <p:spPr>
          <a:xfrm flipH="1">
            <a:off x="5541264" y="5175504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86C0F6-F145-5944-83E6-C24F40C9221D}"/>
              </a:ext>
            </a:extLst>
          </p:cNvPr>
          <p:cNvSpPr txBox="1"/>
          <p:nvPr/>
        </p:nvSpPr>
        <p:spPr>
          <a:xfrm>
            <a:off x="5005539" y="49707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284357-4FCA-F147-AC56-B5C9484F6E02}"/>
              </a:ext>
            </a:extLst>
          </p:cNvPr>
          <p:cNvCxnSpPr>
            <a:cxnSpLocks/>
          </p:cNvCxnSpPr>
          <p:nvPr/>
        </p:nvCxnSpPr>
        <p:spPr>
          <a:xfrm flipH="1">
            <a:off x="6722072" y="5155429"/>
            <a:ext cx="212932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0FD4D-0884-C14B-9B1B-DAA0893A5295}"/>
              </a:ext>
            </a:extLst>
          </p:cNvPr>
          <p:cNvCxnSpPr>
            <a:cxnSpLocks/>
          </p:cNvCxnSpPr>
          <p:nvPr/>
        </p:nvCxnSpPr>
        <p:spPr>
          <a:xfrm flipH="1">
            <a:off x="6659224" y="4308381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208AB-5196-7040-89F2-70F58B72D503}"/>
              </a:ext>
            </a:extLst>
          </p:cNvPr>
          <p:cNvCxnSpPr>
            <a:cxnSpLocks/>
          </p:cNvCxnSpPr>
          <p:nvPr/>
        </p:nvCxnSpPr>
        <p:spPr>
          <a:xfrm flipH="1">
            <a:off x="5541265" y="4267496"/>
            <a:ext cx="1109469" cy="17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CCD99-D55C-2E45-BADB-AD644793E536}"/>
              </a:ext>
            </a:extLst>
          </p:cNvPr>
          <p:cNvCxnSpPr>
            <a:cxnSpLocks/>
          </p:cNvCxnSpPr>
          <p:nvPr/>
        </p:nvCxnSpPr>
        <p:spPr>
          <a:xfrm flipH="1">
            <a:off x="5541263" y="4224528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1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13176" y="2505457"/>
            <a:ext cx="2447544" cy="1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4D9E4-38C3-494E-A827-E2732EBFB041}"/>
              </a:ext>
            </a:extLst>
          </p:cNvPr>
          <p:cNvSpPr txBox="1"/>
          <p:nvPr/>
        </p:nvSpPr>
        <p:spPr>
          <a:xfrm>
            <a:off x="3957528" y="769562"/>
            <a:ext cx="3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Interlocked.</a:t>
            </a:r>
            <a:r>
              <a:rPr lang="en-GB" dirty="0"/>
              <a:t> </a:t>
            </a:r>
            <a:r>
              <a:rPr lang="en-GB" dirty="0" err="1"/>
              <a:t>CompareExchange</a:t>
            </a:r>
            <a:r>
              <a:rPr lang="en-GB" dirty="0"/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56922-08B5-9B4A-AD6B-FF0FEAEC5469}"/>
              </a:ext>
            </a:extLst>
          </p:cNvPr>
          <p:cNvSpPr/>
          <p:nvPr/>
        </p:nvSpPr>
        <p:spPr>
          <a:xfrm>
            <a:off x="7053072" y="890016"/>
            <a:ext cx="408432" cy="15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61FE-6783-E54F-A7FD-F35A179D45BE}"/>
              </a:ext>
            </a:extLst>
          </p:cNvPr>
          <p:cNvCxnSpPr>
            <a:endCxn id="39" idx="0"/>
          </p:cNvCxnSpPr>
          <p:nvPr/>
        </p:nvCxnSpPr>
        <p:spPr>
          <a:xfrm flipH="1">
            <a:off x="2971800" y="1048216"/>
            <a:ext cx="4312920" cy="125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9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322-B00E-C745-9B52-E8B5758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883-B601-4048-91C2-76B0EE53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and threads pools on the Java </a:t>
            </a:r>
            <a:r>
              <a:rPr lang="en-US" dirty="0" err="1"/>
              <a:t>plataform</a:t>
            </a:r>
            <a:r>
              <a:rPr lang="en-US" dirty="0"/>
              <a:t>.</a:t>
            </a:r>
          </a:p>
          <a:p>
            <a:r>
              <a:rPr lang="en-US" dirty="0"/>
              <a:t>NIO2 – Asynchronous I/O on the Java platform.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Tasks</a:t>
            </a:r>
          </a:p>
          <a:p>
            <a:r>
              <a:rPr lang="en-US" dirty="0"/>
              <a:t>async-await</a:t>
            </a:r>
          </a:p>
          <a:p>
            <a:r>
              <a:rPr lang="en-US" dirty="0"/>
              <a:t>Asynchronous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asynchronizers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16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96D-3598-AA48-94C1-8A618C9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3A4-E77B-E443-ADF9-E2A4AB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tasks</a:t>
            </a:r>
            <a:r>
              <a:rPr lang="en-GB" dirty="0"/>
              <a:t>: abstract, discrete units of work – work item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Handling of an incoming HTTP request</a:t>
            </a:r>
          </a:p>
          <a:p>
            <a:pPr lvl="1"/>
            <a:r>
              <a:rPr lang="en-GB" dirty="0"/>
              <a:t>JDBC queries</a:t>
            </a:r>
          </a:p>
          <a:p>
            <a:pPr lvl="1"/>
            <a:r>
              <a:rPr lang="en-GB" dirty="0"/>
              <a:t>Handling the response to an external interaction (e.g., socket read)</a:t>
            </a:r>
          </a:p>
          <a:p>
            <a:pPr lvl="1"/>
            <a:r>
              <a:rPr lang="en-GB" dirty="0"/>
              <a:t>Handling a coordination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7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793-7072-6D47-8920-4C2467C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B7A-19BC-BD43-9BAE-32966C1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distinct thread for each task/unit-of-work than needs to be executed</a:t>
            </a:r>
          </a:p>
          <a:p>
            <a:pPr lvl="1"/>
            <a:r>
              <a:rPr lang="en-US" dirty="0"/>
              <a:t>Lifecycle cost – thread creation and termination cost</a:t>
            </a:r>
          </a:p>
          <a:p>
            <a:pPr lvl="1"/>
            <a:r>
              <a:rPr lang="en-US" dirty="0"/>
              <a:t>Resource cost – E.g. thread’s stack (~ 1Mb)</a:t>
            </a:r>
          </a:p>
          <a:p>
            <a:pPr lvl="1"/>
            <a:r>
              <a:rPr lang="en-US" dirty="0"/>
              <a:t>Scheduling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D10-5494-F34C-A111-F5E8D4FD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8402-9EC7-D14E-94D7-CF339B2B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void run(Runnable)</a:t>
            </a:r>
          </a:p>
          <a:p>
            <a:pPr lvl="1"/>
            <a:endParaRPr lang="en-US" dirty="0"/>
          </a:p>
          <a:p>
            <a:r>
              <a:rPr lang="en-US" dirty="0"/>
              <a:t>“Decouples </a:t>
            </a:r>
            <a:r>
              <a:rPr lang="en-US" b="1" dirty="0"/>
              <a:t>task submission </a:t>
            </a:r>
            <a:r>
              <a:rPr lang="en-US" dirty="0"/>
              <a:t>from </a:t>
            </a:r>
            <a:r>
              <a:rPr lang="en-US" b="1" dirty="0"/>
              <a:t>task execution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2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2962656" y="1505712"/>
            <a:ext cx="5480304" cy="36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Thread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3291840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3797808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4303776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4809744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74976" y="3285744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1425861" y="310107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6358128" y="1897642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6358128" y="2972693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6358128" y="4047744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6641592" y="2263771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6641592" y="333882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4E159-8D08-E544-AE17-5E6ED85BE8FD}"/>
              </a:ext>
            </a:extLst>
          </p:cNvPr>
          <p:cNvSpPr txBox="1"/>
          <p:nvPr/>
        </p:nvSpPr>
        <p:spPr>
          <a:xfrm>
            <a:off x="838200" y="5303520"/>
            <a:ext cx="473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vs. 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vs 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the bound limit is reached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05B7-3B5B-5E40-8019-9D8465C39B57}"/>
              </a:ext>
            </a:extLst>
          </p:cNvPr>
          <p:cNvSpPr txBox="1"/>
          <p:nvPr/>
        </p:nvSpPr>
        <p:spPr>
          <a:xfrm>
            <a:off x="6513576" y="5303520"/>
            <a:ext cx="473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thread set vs dynamic thread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and maximum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are threads added or removed</a:t>
            </a:r>
          </a:p>
        </p:txBody>
      </p:sp>
    </p:spTree>
    <p:extLst>
      <p:ext uri="{BB962C8B-B14F-4D97-AF65-F5344CB8AC3E}">
        <p14:creationId xmlns:p14="http://schemas.microsoft.com/office/powerpoint/2010/main" val="14262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E47-0FE8-0F45-921B-BAA67264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70B-A5E1-C045-9382-515F081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It is common for an application to have multiple thread pools (i.e. multiple executors)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The common scenario is for a unique, global, implicit thread pool to be used.</a:t>
            </a:r>
          </a:p>
        </p:txBody>
      </p:sp>
    </p:spTree>
    <p:extLst>
      <p:ext uri="{BB962C8B-B14F-4D97-AF65-F5344CB8AC3E}">
        <p14:creationId xmlns:p14="http://schemas.microsoft.com/office/powerpoint/2010/main" val="852644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E48-D3AC-994F-8DC6-599BC1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FCE1-0113-7B44-ADE9-870B0D5130F7}"/>
              </a:ext>
            </a:extLst>
          </p:cNvPr>
          <p:cNvSpPr/>
          <p:nvPr/>
        </p:nvSpPr>
        <p:spPr>
          <a:xfrm>
            <a:off x="3767328" y="2651760"/>
            <a:ext cx="3017520" cy="16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178FE-35A7-C442-A127-BD2733FF4D43}"/>
              </a:ext>
            </a:extLst>
          </p:cNvPr>
          <p:cNvSpPr/>
          <p:nvPr/>
        </p:nvSpPr>
        <p:spPr>
          <a:xfrm>
            <a:off x="408432" y="1676400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413B5-63DE-3248-8233-7B6526FDDEC4}"/>
              </a:ext>
            </a:extLst>
          </p:cNvPr>
          <p:cNvSpPr/>
          <p:nvPr/>
        </p:nvSpPr>
        <p:spPr>
          <a:xfrm>
            <a:off x="408432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469B0-252B-9642-9743-178D699F3DE0}"/>
              </a:ext>
            </a:extLst>
          </p:cNvPr>
          <p:cNvSpPr/>
          <p:nvPr/>
        </p:nvSpPr>
        <p:spPr>
          <a:xfrm>
            <a:off x="408432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A572-4E18-2C43-98E2-11A0EE10C48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55776" y="2164080"/>
            <a:ext cx="2511552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31A6-AA86-6446-AD8A-B309180686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55776" y="3499104"/>
            <a:ext cx="251155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E8F2D-018A-564D-A027-09757C014FE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255776" y="3499104"/>
            <a:ext cx="251155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731A01-99BD-A142-AF97-91B4FBF90D01}"/>
              </a:ext>
            </a:extLst>
          </p:cNvPr>
          <p:cNvSpPr/>
          <p:nvPr/>
        </p:nvSpPr>
        <p:spPr>
          <a:xfrm>
            <a:off x="8723376" y="1676400"/>
            <a:ext cx="847344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144F7-39C0-3044-977A-7C64BACCC705}"/>
              </a:ext>
            </a:extLst>
          </p:cNvPr>
          <p:cNvSpPr/>
          <p:nvPr/>
        </p:nvSpPr>
        <p:spPr>
          <a:xfrm>
            <a:off x="8723376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6960C-68A8-B342-B780-5EA928D351FA}"/>
              </a:ext>
            </a:extLst>
          </p:cNvPr>
          <p:cNvSpPr/>
          <p:nvPr/>
        </p:nvSpPr>
        <p:spPr>
          <a:xfrm>
            <a:off x="8723376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D05A-7154-7C42-9103-4BA543EE538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784848" y="2164080"/>
            <a:ext cx="1938528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55BE9-8A71-F54B-8DF8-71802D67A8A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784848" y="3499104"/>
            <a:ext cx="193852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90B99-85CF-0745-8FF9-C908414F7C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6784848" y="3499104"/>
            <a:ext cx="193852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DC2-5DDF-4B49-8852-0CD787F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95A32-78F1-C74B-A9A0-75E396F9F48E}"/>
              </a:ext>
            </a:extLst>
          </p:cNvPr>
          <p:cNvSpPr/>
          <p:nvPr/>
        </p:nvSpPr>
        <p:spPr>
          <a:xfrm>
            <a:off x="7857744" y="3712760"/>
            <a:ext cx="16946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284705A4-F786-2848-96A7-88EB17C47D81}"/>
              </a:ext>
            </a:extLst>
          </p:cNvPr>
          <p:cNvSpPr/>
          <p:nvPr/>
        </p:nvSpPr>
        <p:spPr>
          <a:xfrm rot="16200000">
            <a:off x="4462272" y="2877312"/>
            <a:ext cx="1487424" cy="5516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6C179-4C47-4241-B6F7-DA60023F33E4}"/>
              </a:ext>
            </a:extLst>
          </p:cNvPr>
          <p:cNvCxnSpPr>
            <a:cxnSpLocks/>
          </p:cNvCxnSpPr>
          <p:nvPr/>
        </p:nvCxnSpPr>
        <p:spPr>
          <a:xfrm flipV="1">
            <a:off x="5481828" y="2380488"/>
            <a:ext cx="2375916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13743-CF16-2F46-99CA-768567D820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1828" y="3535680"/>
            <a:ext cx="2375916" cy="8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10813-3435-F341-BE0E-D82D06E056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56560" y="3153156"/>
            <a:ext cx="197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D5E-4037-AF46-8A31-9B194FC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BFB76-87FD-454D-BDDB-6377F79DC68A}"/>
              </a:ext>
            </a:extLst>
          </p:cNvPr>
          <p:cNvSpPr/>
          <p:nvPr/>
        </p:nvSpPr>
        <p:spPr>
          <a:xfrm>
            <a:off x="1639824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5C8CA-4BCD-7A44-B5BA-CEF180DD71FB}"/>
              </a:ext>
            </a:extLst>
          </p:cNvPr>
          <p:cNvSpPr/>
          <p:nvPr/>
        </p:nvSpPr>
        <p:spPr>
          <a:xfrm>
            <a:off x="5026152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F9D3F-D73C-2349-9EDE-6215C59A7210}"/>
              </a:ext>
            </a:extLst>
          </p:cNvPr>
          <p:cNvSpPr/>
          <p:nvPr/>
        </p:nvSpPr>
        <p:spPr>
          <a:xfrm>
            <a:off x="8412480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F404C-62A5-3D42-B2A8-2BAD78F1E6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91840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2AE60-959F-8F4C-A903-A10DDAE5C79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678168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9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AB3-2ECC-8F48-A305-BC34954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4B506-C3BF-5847-B6FC-20DF61D6845A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9FDBF-1830-6449-BF89-7C630AD0C46F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AD5C6-2E74-724F-BE73-34C64810FCD2}"/>
              </a:ext>
            </a:extLst>
          </p:cNvPr>
          <p:cNvCxnSpPr>
            <a:endCxn id="6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1CCC4-03E6-C243-976E-BA92C7E160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39D65-D3B1-2246-B870-FD05E06A28F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9B7D31-44E6-C741-A10C-D0469DF7EE29}"/>
              </a:ext>
            </a:extLst>
          </p:cNvPr>
          <p:cNvSpPr txBox="1"/>
          <p:nvPr/>
        </p:nvSpPr>
        <p:spPr>
          <a:xfrm>
            <a:off x="152400" y="5058190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síncrona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C4BB0-9409-CA4B-898B-1C6D252E95E2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60342-5CCB-F848-A162-C0BB42B888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C2B28-4CE4-6A44-9757-02C291B09997}"/>
              </a:ext>
            </a:extLst>
          </p:cNvPr>
          <p:cNvCxnSpPr/>
          <p:nvPr/>
        </p:nvCxnSpPr>
        <p:spPr>
          <a:xfrm>
            <a:off x="3413760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EC62-384A-1344-AE91-F74513084590}"/>
              </a:ext>
            </a:extLst>
          </p:cNvPr>
          <p:cNvSpPr/>
          <p:nvPr/>
        </p:nvSpPr>
        <p:spPr>
          <a:xfrm>
            <a:off x="5457416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820F6-AE7D-FA4A-93CF-301381E2BCB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2864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CDE09-F69D-6846-9521-8A8A1CC3B51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12864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5252D-CB63-224E-A1F4-E0D83159FB0B}"/>
              </a:ext>
            </a:extLst>
          </p:cNvPr>
          <p:cNvCxnSpPr>
            <a:cxnSpLocks/>
          </p:cNvCxnSpPr>
          <p:nvPr/>
        </p:nvCxnSpPr>
        <p:spPr>
          <a:xfrm>
            <a:off x="3413760" y="2767584"/>
            <a:ext cx="0" cy="15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8E43F-10C7-B74A-B90A-6313AEBF96DC}"/>
              </a:ext>
            </a:extLst>
          </p:cNvPr>
          <p:cNvCxnSpPr/>
          <p:nvPr/>
        </p:nvCxnSpPr>
        <p:spPr>
          <a:xfrm>
            <a:off x="3413760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DB889-9CB0-7146-82E0-4D2EB1E63039}"/>
              </a:ext>
            </a:extLst>
          </p:cNvPr>
          <p:cNvCxnSpPr>
            <a:cxnSpLocks/>
          </p:cNvCxnSpPr>
          <p:nvPr/>
        </p:nvCxnSpPr>
        <p:spPr>
          <a:xfrm flipH="1">
            <a:off x="3413760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B7DDD-1D06-C74D-962C-F3EB4B12E861}"/>
              </a:ext>
            </a:extLst>
          </p:cNvPr>
          <p:cNvSpPr/>
          <p:nvPr/>
        </p:nvSpPr>
        <p:spPr>
          <a:xfrm>
            <a:off x="4218431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1B848-F0C4-6E43-9CA2-DE8060E33C3A}"/>
              </a:ext>
            </a:extLst>
          </p:cNvPr>
          <p:cNvSpPr/>
          <p:nvPr/>
        </p:nvSpPr>
        <p:spPr>
          <a:xfrm>
            <a:off x="4724399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8E8D3-546F-2748-92F2-9B0BBFD88DE1}"/>
              </a:ext>
            </a:extLst>
          </p:cNvPr>
          <p:cNvSpPr txBox="1"/>
          <p:nvPr/>
        </p:nvSpPr>
        <p:spPr>
          <a:xfrm>
            <a:off x="2688501" y="5058190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assincrona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482A8-896B-5B41-899A-5D3C42A5625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A6230-DABC-C043-AA6E-0387B5FB23FA}"/>
              </a:ext>
            </a:extLst>
          </p:cNvPr>
          <p:cNvCxnSpPr/>
          <p:nvPr/>
        </p:nvCxnSpPr>
        <p:spPr>
          <a:xfrm>
            <a:off x="7671759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C32F1-2ECC-E74B-B9CF-86BF44AE6215}"/>
              </a:ext>
            </a:extLst>
          </p:cNvPr>
          <p:cNvSpPr/>
          <p:nvPr/>
        </p:nvSpPr>
        <p:spPr>
          <a:xfrm>
            <a:off x="9715415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90074-9773-F443-8E4E-444BA4BA666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70863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EB1BE-3C96-C44E-9004-E040F7DF28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70863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0F0DEB-B9BC-9E46-8F7E-69829403D1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71759" y="2767584"/>
            <a:ext cx="0" cy="18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01BE87-F6A7-174F-90B0-F79632721F01}"/>
              </a:ext>
            </a:extLst>
          </p:cNvPr>
          <p:cNvCxnSpPr/>
          <p:nvPr/>
        </p:nvCxnSpPr>
        <p:spPr>
          <a:xfrm>
            <a:off x="7671759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72A6-3E15-134B-8142-BF606F8E5798}"/>
              </a:ext>
            </a:extLst>
          </p:cNvPr>
          <p:cNvCxnSpPr>
            <a:cxnSpLocks/>
          </p:cNvCxnSpPr>
          <p:nvPr/>
        </p:nvCxnSpPr>
        <p:spPr>
          <a:xfrm flipH="1">
            <a:off x="7671759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E4EBE-7CF1-6547-9F5C-7FFFD57007D1}"/>
              </a:ext>
            </a:extLst>
          </p:cNvPr>
          <p:cNvSpPr/>
          <p:nvPr/>
        </p:nvSpPr>
        <p:spPr>
          <a:xfrm>
            <a:off x="8476430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E8BE2D-01D0-EB47-B6B6-2FAAA795BD7C}"/>
              </a:ext>
            </a:extLst>
          </p:cNvPr>
          <p:cNvSpPr/>
          <p:nvPr/>
        </p:nvSpPr>
        <p:spPr>
          <a:xfrm>
            <a:off x="8982398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0EE1F-A409-A44A-BFA2-0783A1807562}"/>
              </a:ext>
            </a:extLst>
          </p:cNvPr>
          <p:cNvSpPr txBox="1"/>
          <p:nvPr/>
        </p:nvSpPr>
        <p:spPr>
          <a:xfrm>
            <a:off x="10113152" y="40823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043CDC-01A7-CF47-8937-8D41A80AAB62}"/>
              </a:ext>
            </a:extLst>
          </p:cNvPr>
          <p:cNvSpPr/>
          <p:nvPr/>
        </p:nvSpPr>
        <p:spPr>
          <a:xfrm>
            <a:off x="7516311" y="4598766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7CD18-21F7-864B-B034-9010239AC0F4}"/>
              </a:ext>
            </a:extLst>
          </p:cNvPr>
          <p:cNvSpPr txBox="1"/>
          <p:nvPr/>
        </p:nvSpPr>
        <p:spPr>
          <a:xfrm>
            <a:off x="7891215" y="2914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1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1267968" y="1438655"/>
            <a:ext cx="7772400" cy="409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/>
              <a:t>CompletionService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1597152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2103120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2609088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3115056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0288" y="3218688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209709" y="27835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4663440" y="1830586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4663440" y="2905637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4663440" y="3980688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4946904" y="2196715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4946904" y="3271766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B30B-CC3D-B642-AB3F-468E915735F3}"/>
              </a:ext>
            </a:extLst>
          </p:cNvPr>
          <p:cNvSpPr/>
          <p:nvPr/>
        </p:nvSpPr>
        <p:spPr>
          <a:xfrm>
            <a:off x="6464609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BA7E8-EE06-1A49-B794-0BFACE1912B4}"/>
              </a:ext>
            </a:extLst>
          </p:cNvPr>
          <p:cNvSpPr/>
          <p:nvPr/>
        </p:nvSpPr>
        <p:spPr>
          <a:xfrm>
            <a:off x="6970577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9A251-1548-B840-86FA-23C61D06FA55}"/>
              </a:ext>
            </a:extLst>
          </p:cNvPr>
          <p:cNvSpPr/>
          <p:nvPr/>
        </p:nvSpPr>
        <p:spPr>
          <a:xfrm>
            <a:off x="7476545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72E41-D3BF-5E46-9547-43EE53867976}"/>
              </a:ext>
            </a:extLst>
          </p:cNvPr>
          <p:cNvSpPr/>
          <p:nvPr/>
        </p:nvSpPr>
        <p:spPr>
          <a:xfrm>
            <a:off x="7982513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65610-AFB8-4F47-88DA-ECC755D88E85}"/>
              </a:ext>
            </a:extLst>
          </p:cNvPr>
          <p:cNvSpPr txBox="1"/>
          <p:nvPr/>
        </p:nvSpPr>
        <p:spPr>
          <a:xfrm>
            <a:off x="9111908" y="2831807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poll/take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193E5-3430-0B41-B4AD-5CC41C400FE3}"/>
              </a:ext>
            </a:extLst>
          </p:cNvPr>
          <p:cNvCxnSpPr>
            <a:cxnSpLocks/>
          </p:cNvCxnSpPr>
          <p:nvPr/>
        </p:nvCxnSpPr>
        <p:spPr>
          <a:xfrm>
            <a:off x="8488481" y="3191256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13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71C0-237E-7E49-A99B-91859E9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7D7-24A8-3E44-83BB-4A6B10BA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IO 2 (“new new IO”)</a:t>
            </a:r>
          </a:p>
          <a:p>
            <a:r>
              <a:rPr lang="en-US" dirty="0"/>
              <a:t>Ability to perform I/O operations asynchronously</a:t>
            </a:r>
          </a:p>
          <a:p>
            <a:r>
              <a:rPr lang="en-US" dirty="0"/>
              <a:t>Asynchronous channels</a:t>
            </a:r>
          </a:p>
          <a:p>
            <a:pPr lvl="1"/>
            <a:r>
              <a:rPr lang="en-US" dirty="0"/>
              <a:t>socket I/O operation</a:t>
            </a:r>
          </a:p>
          <a:p>
            <a:pPr lvl="1"/>
            <a:r>
              <a:rPr lang="en-US" dirty="0"/>
              <a:t>file system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893025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D67-B60F-8C44-9DF1-1A57BCC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AsynchronousSocketChannel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B2D-1148-444D-B95E-4547311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73607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BE4-444F-8243-92BA-DDDC16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FA9FE-A307-C843-B497-D06D994235F7}"/>
              </a:ext>
            </a:extLst>
          </p:cNvPr>
          <p:cNvSpPr/>
          <p:nvPr/>
        </p:nvSpPr>
        <p:spPr>
          <a:xfrm>
            <a:off x="2718816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31554-DD1B-C84F-8DAE-750CA34FF6AB}"/>
              </a:ext>
            </a:extLst>
          </p:cNvPr>
          <p:cNvSpPr/>
          <p:nvPr/>
        </p:nvSpPr>
        <p:spPr>
          <a:xfrm>
            <a:off x="3334512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80F5-8205-8D4E-BF5F-184B74B4E049}"/>
              </a:ext>
            </a:extLst>
          </p:cNvPr>
          <p:cNvSpPr/>
          <p:nvPr/>
        </p:nvSpPr>
        <p:spPr>
          <a:xfrm>
            <a:off x="3950208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9BE8-1A9D-D34C-A10C-574C407F7FFE}"/>
              </a:ext>
            </a:extLst>
          </p:cNvPr>
          <p:cNvSpPr/>
          <p:nvPr/>
        </p:nvSpPr>
        <p:spPr>
          <a:xfrm>
            <a:off x="4565904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9525-3702-BD4D-91F5-73F1A1FD068E}"/>
              </a:ext>
            </a:extLst>
          </p:cNvPr>
          <p:cNvSpPr/>
          <p:nvPr/>
        </p:nvSpPr>
        <p:spPr>
          <a:xfrm>
            <a:off x="5181600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E6EB-365D-F641-8133-6A93C5B8D3AB}"/>
              </a:ext>
            </a:extLst>
          </p:cNvPr>
          <p:cNvSpPr/>
          <p:nvPr/>
        </p:nvSpPr>
        <p:spPr>
          <a:xfrm>
            <a:off x="5797296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B49AD-0678-2F4E-BAC8-D15434F9A82A}"/>
              </a:ext>
            </a:extLst>
          </p:cNvPr>
          <p:cNvSpPr/>
          <p:nvPr/>
        </p:nvSpPr>
        <p:spPr>
          <a:xfrm>
            <a:off x="6412992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93960-C7D5-164A-B5BC-D44CAC8BAE09}"/>
              </a:ext>
            </a:extLst>
          </p:cNvPr>
          <p:cNvSpPr/>
          <p:nvPr/>
        </p:nvSpPr>
        <p:spPr>
          <a:xfrm>
            <a:off x="7028688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774F3-880F-B74F-8C10-5BF35C699978}"/>
              </a:ext>
            </a:extLst>
          </p:cNvPr>
          <p:cNvSpPr txBox="1"/>
          <p:nvPr/>
        </p:nvSpPr>
        <p:spPr>
          <a:xfrm>
            <a:off x="1895856" y="4596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A33B8-2F27-EC40-9A7B-2CAA4C5804F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68101" y="3285744"/>
            <a:ext cx="3774389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4906B-2922-DD40-821D-A26B67C3D340}"/>
              </a:ext>
            </a:extLst>
          </p:cNvPr>
          <p:cNvSpPr txBox="1"/>
          <p:nvPr/>
        </p:nvSpPr>
        <p:spPr>
          <a:xfrm>
            <a:off x="7126224" y="44927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11041-3ED2-634B-9A4D-1FF10EB4A0D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428551" y="3285744"/>
            <a:ext cx="523681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F0509-8E9A-8D4F-95C9-6A53A2491144}"/>
              </a:ext>
            </a:extLst>
          </p:cNvPr>
          <p:cNvSpPr/>
          <p:nvPr/>
        </p:nvSpPr>
        <p:spPr>
          <a:xfrm>
            <a:off x="7644384" y="2706624"/>
            <a:ext cx="615696" cy="57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DC601-34FA-CB47-B9EC-17E3C85237E5}"/>
              </a:ext>
            </a:extLst>
          </p:cNvPr>
          <p:cNvSpPr txBox="1"/>
          <p:nvPr/>
        </p:nvSpPr>
        <p:spPr>
          <a:xfrm>
            <a:off x="1895856" y="12580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CA93-6F84-D340-B4EF-35933D19A724}"/>
              </a:ext>
            </a:extLst>
          </p:cNvPr>
          <p:cNvSpPr txBox="1"/>
          <p:nvPr/>
        </p:nvSpPr>
        <p:spPr>
          <a:xfrm>
            <a:off x="7133469" y="12580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5C89F-AB9D-DE45-B3C4-83A7465961E9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368101" y="1627336"/>
            <a:ext cx="658563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23F6-8BED-DF4B-9E0B-A522044D868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105144" y="1627336"/>
            <a:ext cx="1330652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ACA8AB6-E053-7E4E-912F-B8B98329D80C}"/>
              </a:ext>
            </a:extLst>
          </p:cNvPr>
          <p:cNvSpPr/>
          <p:nvPr/>
        </p:nvSpPr>
        <p:spPr>
          <a:xfrm>
            <a:off x="9590732" y="224942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5870A-74BC-134B-A2A9-41074B6F0B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89308" y="1442670"/>
            <a:ext cx="0" cy="8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20727B9-2EC9-6943-9CA6-FB5BC1126632}"/>
              </a:ext>
            </a:extLst>
          </p:cNvPr>
          <p:cNvSpPr/>
          <p:nvPr/>
        </p:nvSpPr>
        <p:spPr>
          <a:xfrm>
            <a:off x="9629793" y="394106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0CF986-12C1-3D47-87E3-20B07346E4F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rot="16200000" flipH="1">
            <a:off x="9379925" y="3615357"/>
            <a:ext cx="928468" cy="3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7E50D0-1B8D-2B44-A446-68E67FAE0045}"/>
              </a:ext>
            </a:extLst>
          </p:cNvPr>
          <p:cNvSpPr txBox="1"/>
          <p:nvPr/>
        </p:nvSpPr>
        <p:spPr>
          <a:xfrm>
            <a:off x="9103027" y="345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F3AA0B1-0D39-BA4B-BACC-BBAD8D645389}"/>
              </a:ext>
            </a:extLst>
          </p:cNvPr>
          <p:cNvCxnSpPr>
            <a:cxnSpLocks/>
            <a:stCxn id="36" idx="7"/>
            <a:endCxn id="32" idx="5"/>
          </p:cNvCxnSpPr>
          <p:nvPr/>
        </p:nvCxnSpPr>
        <p:spPr>
          <a:xfrm rot="16200000" flipV="1">
            <a:off x="10509284" y="3615357"/>
            <a:ext cx="928468" cy="3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A1156F-754C-ED41-B7F0-EEDA3E979010}"/>
              </a:ext>
            </a:extLst>
          </p:cNvPr>
          <p:cNvSpPr txBox="1"/>
          <p:nvPr/>
        </p:nvSpPr>
        <p:spPr>
          <a:xfrm>
            <a:off x="11051473" y="3429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A4E881-1C47-2B41-B9E3-B1F6EA5C49FA}"/>
              </a:ext>
            </a:extLst>
          </p:cNvPr>
          <p:cNvSpPr/>
          <p:nvPr/>
        </p:nvSpPr>
        <p:spPr>
          <a:xfrm>
            <a:off x="704088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br>
              <a:rPr lang="en-US" dirty="0"/>
            </a:br>
            <a:r>
              <a:rPr lang="en-US" dirty="0" err="1"/>
              <a:t>SocketChannel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F801-7AB5-F043-A49C-CBE7820B387A}"/>
              </a:ext>
            </a:extLst>
          </p:cNvPr>
          <p:cNvSpPr/>
          <p:nvPr/>
        </p:nvSpPr>
        <p:spPr>
          <a:xfrm>
            <a:off x="379476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C30B-C34B-CC45-B65F-6A9E2F8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83EE3-4F9F-184A-A82E-A4EA17CA087E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BB8639-3EF0-5249-8DAA-86E44CC69B9E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25B62-C699-D34A-8464-846ADDA2E7F4}"/>
              </a:ext>
            </a:extLst>
          </p:cNvPr>
          <p:cNvCxnSpPr>
            <a:endCxn id="5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51D74-0CA2-9245-8029-D6C8BAB740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D33D-3139-9041-ADD5-64305137CE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D3840A-BB10-D643-B3A9-073DCF75B0BE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1FB78-2C0A-3747-8D70-95B8F8811B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9F5111-A0CC-1E4D-87C2-FC1AF6FECA8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8DD4A-B4A4-A04D-8305-30410CB66A00}"/>
              </a:ext>
            </a:extLst>
          </p:cNvPr>
          <p:cNvCxnSpPr/>
          <p:nvPr/>
        </p:nvCxnSpPr>
        <p:spPr>
          <a:xfrm>
            <a:off x="4322064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6F532-2F76-7444-BA47-B77C3866CAA8}"/>
              </a:ext>
            </a:extLst>
          </p:cNvPr>
          <p:cNvSpPr/>
          <p:nvPr/>
        </p:nvSpPr>
        <p:spPr>
          <a:xfrm>
            <a:off x="5388864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75137-8832-5142-A362-5C2C79FA6DDE}"/>
              </a:ext>
            </a:extLst>
          </p:cNvPr>
          <p:cNvCxnSpPr>
            <a:cxnSpLocks/>
          </p:cNvCxnSpPr>
          <p:nvPr/>
        </p:nvCxnSpPr>
        <p:spPr>
          <a:xfrm>
            <a:off x="4325112" y="26578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B7018-9CAA-3343-B2B4-0E8A06F36D8A}"/>
              </a:ext>
            </a:extLst>
          </p:cNvPr>
          <p:cNvCxnSpPr>
            <a:cxnSpLocks/>
          </p:cNvCxnSpPr>
          <p:nvPr/>
        </p:nvCxnSpPr>
        <p:spPr>
          <a:xfrm flipH="1">
            <a:off x="4320771" y="28102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58940-6768-9F48-B4F0-69EB8102D45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22064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733A0-F7DE-3A4C-8847-E87F98A0F0ED}"/>
              </a:ext>
            </a:extLst>
          </p:cNvPr>
          <p:cNvSpPr/>
          <p:nvPr/>
        </p:nvSpPr>
        <p:spPr>
          <a:xfrm>
            <a:off x="4166616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301C2-DD64-334D-A13E-91B67E6BED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2064" y="2810256"/>
            <a:ext cx="0" cy="10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C2840-E767-5E4A-81D0-2A4A4FF20A5A}"/>
              </a:ext>
            </a:extLst>
          </p:cNvPr>
          <p:cNvSpPr txBox="1"/>
          <p:nvPr/>
        </p:nvSpPr>
        <p:spPr>
          <a:xfrm>
            <a:off x="4503651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66372</TotalTime>
  <Words>4857</Words>
  <Application>Microsoft Macintosh PowerPoint</Application>
  <PresentationFormat>Widescreen</PresentationFormat>
  <Paragraphs>1492</Paragraphs>
  <Slides>119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4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  <vt:lpstr>PowerPoint Presentation</vt:lpstr>
      <vt:lpstr>Stack (LIFO)</vt:lpstr>
      <vt:lpstr>Queue (FIFO)</vt:lpstr>
      <vt:lpstr>Queue (FIFO)</vt:lpstr>
      <vt:lpstr>Queue (FIFO)</vt:lpstr>
      <vt:lpstr>PowerPoint Presentation</vt:lpstr>
      <vt:lpstr>PowerPoint Presentation</vt:lpstr>
      <vt:lpstr>Problems</vt:lpstr>
      <vt:lpstr>.NET Memory Model</vt:lpstr>
      <vt:lpstr>PowerPoint Presentation</vt:lpstr>
      <vt:lpstr>PowerPoint Presentation</vt:lpstr>
      <vt:lpstr>PowerPoint Presentation</vt:lpstr>
      <vt:lpstr>PowerPoint Presentation</vt:lpstr>
      <vt:lpstr>Stack (LIFO)</vt:lpstr>
      <vt:lpstr>Asynchronous Programming</vt:lpstr>
      <vt:lpstr>Task</vt:lpstr>
      <vt:lpstr>Option</vt:lpstr>
      <vt:lpstr>Executor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NIO2</vt:lpstr>
      <vt:lpstr>AsynchronousSocketChannel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</vt:lpstr>
      <vt:lpstr>PowerPoint Presentation</vt:lpstr>
      <vt:lpstr>PowerPoint Presentation</vt:lpstr>
      <vt:lpstr>PowerPoint Presentation</vt:lpstr>
      <vt:lpstr>Futures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440</cp:revision>
  <dcterms:created xsi:type="dcterms:W3CDTF">2020-09-26T13:47:30Z</dcterms:created>
  <dcterms:modified xsi:type="dcterms:W3CDTF">2021-06-09T08:26:37Z</dcterms:modified>
</cp:coreProperties>
</file>