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262" r:id="rId4"/>
    <p:sldId id="403" r:id="rId5"/>
    <p:sldId id="265" r:id="rId6"/>
    <p:sldId id="259" r:id="rId7"/>
    <p:sldId id="266" r:id="rId8"/>
    <p:sldId id="267" r:id="rId9"/>
    <p:sldId id="269" r:id="rId10"/>
    <p:sldId id="404" r:id="rId11"/>
    <p:sldId id="405" r:id="rId12"/>
    <p:sldId id="270" r:id="rId13"/>
    <p:sldId id="271" r:id="rId14"/>
    <p:sldId id="272" r:id="rId15"/>
    <p:sldId id="273" r:id="rId16"/>
    <p:sldId id="261" r:id="rId17"/>
    <p:sldId id="268" r:id="rId18"/>
    <p:sldId id="274" r:id="rId19"/>
    <p:sldId id="295" r:id="rId20"/>
    <p:sldId id="296" r:id="rId21"/>
    <p:sldId id="278" r:id="rId22"/>
    <p:sldId id="275" r:id="rId23"/>
    <p:sldId id="298" r:id="rId24"/>
    <p:sldId id="297" r:id="rId25"/>
    <p:sldId id="276" r:id="rId26"/>
    <p:sldId id="277" r:id="rId27"/>
    <p:sldId id="406" r:id="rId28"/>
    <p:sldId id="410" r:id="rId29"/>
    <p:sldId id="294" r:id="rId30"/>
    <p:sldId id="407" r:id="rId31"/>
    <p:sldId id="411" r:id="rId32"/>
    <p:sldId id="412" r:id="rId33"/>
    <p:sldId id="308" r:id="rId34"/>
    <p:sldId id="408" r:id="rId35"/>
    <p:sldId id="413" r:id="rId36"/>
    <p:sldId id="409" r:id="rId37"/>
    <p:sldId id="414" r:id="rId38"/>
    <p:sldId id="415" r:id="rId39"/>
    <p:sldId id="420" r:id="rId40"/>
    <p:sldId id="421" r:id="rId41"/>
    <p:sldId id="422" r:id="rId42"/>
    <p:sldId id="423" r:id="rId43"/>
    <p:sldId id="424" r:id="rId44"/>
    <p:sldId id="425" r:id="rId45"/>
    <p:sldId id="419" r:id="rId46"/>
    <p:sldId id="416" r:id="rId47"/>
    <p:sldId id="417" r:id="rId48"/>
    <p:sldId id="418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4" r:id="rId57"/>
    <p:sldId id="433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8" r:id="rId71"/>
    <p:sldId id="449" r:id="rId72"/>
    <p:sldId id="450" r:id="rId73"/>
    <p:sldId id="451" r:id="rId74"/>
    <p:sldId id="453" r:id="rId75"/>
    <p:sldId id="452" r:id="rId76"/>
    <p:sldId id="454" r:id="rId77"/>
    <p:sldId id="458" r:id="rId78"/>
    <p:sldId id="455" r:id="rId79"/>
    <p:sldId id="456" r:id="rId80"/>
    <p:sldId id="457" r:id="rId81"/>
    <p:sldId id="459" r:id="rId82"/>
    <p:sldId id="460" r:id="rId83"/>
    <p:sldId id="461" r:id="rId84"/>
    <p:sldId id="462" r:id="rId85"/>
    <p:sldId id="463" r:id="rId86"/>
    <p:sldId id="464" r:id="rId87"/>
    <p:sldId id="465" r:id="rId88"/>
    <p:sldId id="466" r:id="rId89"/>
    <p:sldId id="467" r:id="rId90"/>
    <p:sldId id="468" r:id="rId91"/>
    <p:sldId id="469" r:id="rId92"/>
    <p:sldId id="470" r:id="rId93"/>
    <p:sldId id="471" r:id="rId94"/>
    <p:sldId id="472" r:id="rId95"/>
    <p:sldId id="474" r:id="rId96"/>
    <p:sldId id="475" r:id="rId97"/>
    <p:sldId id="478" r:id="rId98"/>
    <p:sldId id="479" r:id="rId99"/>
    <p:sldId id="476" r:id="rId100"/>
    <p:sldId id="477" r:id="rId101"/>
    <p:sldId id="480" r:id="rId102"/>
    <p:sldId id="481" r:id="rId103"/>
    <p:sldId id="482" r:id="rId104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6FE2AD-8A96-3446-B142-088D526FECCD}">
          <p14:sldIdLst>
            <p14:sldId id="256"/>
            <p14:sldId id="257"/>
            <p14:sldId id="262"/>
            <p14:sldId id="403"/>
            <p14:sldId id="265"/>
            <p14:sldId id="259"/>
            <p14:sldId id="266"/>
            <p14:sldId id="267"/>
            <p14:sldId id="269"/>
            <p14:sldId id="404"/>
            <p14:sldId id="405"/>
            <p14:sldId id="270"/>
            <p14:sldId id="271"/>
            <p14:sldId id="272"/>
            <p14:sldId id="273"/>
            <p14:sldId id="261"/>
            <p14:sldId id="268"/>
            <p14:sldId id="274"/>
            <p14:sldId id="295"/>
            <p14:sldId id="296"/>
            <p14:sldId id="278"/>
            <p14:sldId id="275"/>
            <p14:sldId id="298"/>
            <p14:sldId id="297"/>
            <p14:sldId id="276"/>
            <p14:sldId id="277"/>
            <p14:sldId id="406"/>
            <p14:sldId id="410"/>
            <p14:sldId id="294"/>
            <p14:sldId id="407"/>
            <p14:sldId id="411"/>
            <p14:sldId id="412"/>
            <p14:sldId id="308"/>
            <p14:sldId id="408"/>
            <p14:sldId id="413"/>
            <p14:sldId id="409"/>
            <p14:sldId id="414"/>
            <p14:sldId id="415"/>
            <p14:sldId id="420"/>
            <p14:sldId id="421"/>
            <p14:sldId id="422"/>
            <p14:sldId id="423"/>
            <p14:sldId id="424"/>
            <p14:sldId id="425"/>
            <p14:sldId id="419"/>
            <p14:sldId id="416"/>
            <p14:sldId id="417"/>
            <p14:sldId id="418"/>
            <p14:sldId id="426"/>
            <p14:sldId id="427"/>
            <p14:sldId id="428"/>
            <p14:sldId id="429"/>
            <p14:sldId id="430"/>
            <p14:sldId id="431"/>
            <p14:sldId id="432"/>
            <p14:sldId id="434"/>
            <p14:sldId id="433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3"/>
            <p14:sldId id="452"/>
            <p14:sldId id="454"/>
            <p14:sldId id="458"/>
            <p14:sldId id="455"/>
            <p14:sldId id="456"/>
            <p14:sldId id="457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4"/>
            <p14:sldId id="475"/>
            <p14:sldId id="478"/>
            <p14:sldId id="479"/>
            <p14:sldId id="476"/>
            <p14:sldId id="477"/>
            <p14:sldId id="480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8"/>
    <p:restoredTop sz="92277"/>
  </p:normalViewPr>
  <p:slideViewPr>
    <p:cSldViewPr snapToGrid="0" snapToObjects="1">
      <p:cViewPr varScale="1">
        <p:scale>
          <a:sx n="209" d="100"/>
          <a:sy n="209" d="100"/>
        </p:scale>
        <p:origin x="5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7D4-B36D-FD45-B8E7-E16176A25010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D1E7-680E-3C42-9F2A-98512007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4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CBE-4937-3443-9717-B0CFC586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3545-0C77-5841-AF60-83DEAA4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DE0-375B-0344-B239-3668B3E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50C-CA2A-B24F-8BEB-A3C518D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F2-3B7F-2D4E-B686-D3CA38A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F91-9E7D-E84C-BFC1-3FB2E54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90C7-C1FA-BB47-A161-5593ADB4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7FB5-6788-DF43-B59A-1D4E760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2D11-B14D-C143-A737-1E0EEF97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B794-E57F-5F41-82C4-2DAF82E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5D06-1426-3F4E-8656-6EEC2802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2800-CDC6-A944-9DD4-13FCEE18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B62E-F19B-1647-8A06-6B4A45B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6FE-148D-0046-91F0-DC31422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0E94-3ABD-A344-BF2D-672494C7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EB0-6AD4-7449-B35B-FE829E09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90D-5846-A54D-BD73-1F33E3E7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2BA-C922-2846-B450-D87F1AF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A6-5510-E847-990E-182C174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7B66-C929-114B-931A-1CCE7A2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DEE-6F4E-884E-8FA2-5EC366D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1F6-3239-D949-8F23-B5C36BC4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7A6-C4FC-2443-A1FE-F78B77F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C8-8C34-164C-9E5B-F870B43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C612-6E42-BD4A-A9B9-96E5F65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E4F-7964-544B-AA73-73037A8C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7225-46A5-CE43-B22E-A4E22075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7C13-26C9-C74F-9013-5208DF6A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32B5-4EB9-7A49-BFDF-E822273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7210-9166-6D40-AC46-0684EAA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59D-FA65-C44A-9078-90A06E7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443-33B7-9C49-9E63-99C86BFA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7E6E-FD1F-414B-9D99-92B7D787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70C1-D1B8-E245-8280-426FD5F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1E4A-8AB8-104C-881A-4A7221F4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ADB-9ED7-4449-B7C5-7A84943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3C81-B6BE-9248-AAC8-72656A1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A6232-37D9-2342-99AD-E46072E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08985-3253-9745-9869-EA2BB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5F9-D862-CA43-82C8-47C0BBE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57F-AD01-FD4E-9D39-1236014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AC73-1CF6-CE40-92EE-C6B6A9D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4F80-26A6-A04F-838E-C516A63F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D415-F8D5-904D-876F-F38EF6D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4717-5089-6D4B-9BFC-F0C8041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43D-A0A6-C04D-A36D-B301A46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3B0-739D-6340-A04B-F227CD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AC52-28D0-1245-87BB-E6AD4AB1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DA9F-8E5D-9F41-9D77-6BE0128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5ECD-A44B-3B4B-8897-5A3C45E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3CF2-2DD4-ED49-A0D4-631A99E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F388E-50C8-D04B-8C39-EBED4EE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0A2-15E7-404B-8675-2EE62EA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1BE7-3425-824F-B58D-87A3CD81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67BC-88FA-F047-8F67-49F98CC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2608-3A0A-184F-9E8C-D5CF5F2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07C2-2C51-544D-85F7-0ECAAF3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0AB-A6BD-7D4E-941A-F8684AC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21C8F-CBFB-FB43-B53B-27816EF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69F7-EDC4-2A4C-8BC7-DFD5BA61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1849"/>
            <a:ext cx="10515600" cy="50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2B5-5F16-2249-97B3-877C87CF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B44-9638-BC48-AB6D-327BA370E3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3893-77BC-A14D-81A9-BFDE20A5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B0AB-3753-C74A-9B91-8FB0D88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C7C-164D-714A-A657-415553BE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9B87-4FA8-BD40-8FC9-A11FF6E4E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6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24C-AD0D-8E48-A836-64E20E3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69B-2AA1-E94C-9D77-B6C1AAF3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Waiting for an I/O operation to complete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Read from a socket</a:t>
            </a:r>
          </a:p>
          <a:p>
            <a:pPr lvl="1"/>
            <a:endParaRPr lang="en-US" dirty="0"/>
          </a:p>
          <a:p>
            <a:r>
              <a:rPr lang="en-US" dirty="0"/>
              <a:t>Coordination with other threads</a:t>
            </a:r>
          </a:p>
          <a:p>
            <a:pPr lvl="1"/>
            <a:r>
              <a:rPr lang="en-US" dirty="0"/>
              <a:t>Control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07313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B45B-23B3-F943-88C8-9B8299C3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1609-51B6-D741-BE62-11415A4A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first() throws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CountDownLatch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latch = 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CountDownLatch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AsynchronousChannelGroup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AsynchronousChannelGroup.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withThreadPool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Executors.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newSingleThreadExecutor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AsynchronousSocketChannel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socketChannel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AsynchronousSocketChannel.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(group);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("about to start the connect operation...");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socketChannel.connect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InetSocketAddress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httpbin.org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80), null, 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CompletionHandler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&lt;Void, Void&gt;() {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completed(Void result, Void attachment)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("...connect operation completed with success");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latch.countDown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failed(Throwable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exc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attachment)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("...connect operation completed with failure {}",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exc.getMessage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latch.countDown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latch.await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78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CDC93-BF00-B246-9AB7-0ECDEE3896AE}"/>
              </a:ext>
            </a:extLst>
          </p:cNvPr>
          <p:cNvSpPr/>
          <p:nvPr/>
        </p:nvSpPr>
        <p:spPr>
          <a:xfrm>
            <a:off x="1816608" y="1072896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D9569-FC2F-7D40-95FF-1945D6644CA7}"/>
              </a:ext>
            </a:extLst>
          </p:cNvPr>
          <p:cNvSpPr/>
          <p:nvPr/>
        </p:nvSpPr>
        <p:spPr>
          <a:xfrm>
            <a:off x="1816608" y="1798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startWriteRequest_1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A2784-DE5D-C149-A373-42B750493AA6}"/>
              </a:ext>
            </a:extLst>
          </p:cNvPr>
          <p:cNvSpPr/>
          <p:nvPr/>
        </p:nvSpPr>
        <p:spPr>
          <a:xfrm>
            <a:off x="1816608" y="2560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continueWriteRequest_2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09716-5DD2-EF46-8B6A-38043AF57D86}"/>
              </a:ext>
            </a:extLst>
          </p:cNvPr>
          <p:cNvSpPr/>
          <p:nvPr/>
        </p:nvSpPr>
        <p:spPr>
          <a:xfrm>
            <a:off x="1816608" y="3322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writeFile_3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0D802-C99B-CE48-A34D-9F5D4450C6F6}"/>
              </a:ext>
            </a:extLst>
          </p:cNvPr>
          <p:cNvSpPr/>
          <p:nvPr/>
        </p:nvSpPr>
        <p:spPr>
          <a:xfrm>
            <a:off x="1816608" y="4084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readSocket_4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D168A-BCC0-5C43-8EC1-E8B4E5CB813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828544" y="1627632"/>
            <a:ext cx="0" cy="17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23112-DB54-4E4F-B260-E0D60ACF33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828544" y="2353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D182AC-AEEF-D641-B458-4057393AF7D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8544" y="3115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4AE031B-E704-5546-9570-154C4AC8560D}"/>
              </a:ext>
            </a:extLst>
          </p:cNvPr>
          <p:cNvCxnSpPr>
            <a:stCxn id="7" idx="2"/>
            <a:endCxn id="7" idx="1"/>
          </p:cNvCxnSpPr>
          <p:nvPr/>
        </p:nvCxnSpPr>
        <p:spPr>
          <a:xfrm rot="5400000" flipH="1">
            <a:off x="2183892" y="2470404"/>
            <a:ext cx="277368" cy="1011936"/>
          </a:xfrm>
          <a:prstGeom prst="bentConnector4">
            <a:avLst>
              <a:gd name="adj1" fmla="val -23077"/>
              <a:gd name="adj2" fmla="val 12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BAD8E-EECB-914F-8EC3-1DEC8BF356B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828544" y="3877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D9FC446-556F-E347-AEF8-414A3FCBE3FA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5400000" flipH="1">
            <a:off x="1802892" y="3613404"/>
            <a:ext cx="1039368" cy="1011936"/>
          </a:xfrm>
          <a:prstGeom prst="bentConnector4">
            <a:avLst>
              <a:gd name="adj1" fmla="val -21994"/>
              <a:gd name="adj2" fmla="val 12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A704CD8-3E76-DA47-821C-A474CEE8721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042416" y="3599688"/>
            <a:ext cx="2798064" cy="2033016"/>
          </a:xfrm>
          <a:prstGeom prst="bentConnector3">
            <a:avLst>
              <a:gd name="adj1" fmla="val -8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390A49B-70AC-9D47-B978-356BBB0477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38784" y="554736"/>
            <a:ext cx="1889760" cy="51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856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CDC93-BF00-B246-9AB7-0ECDEE3896AE}"/>
              </a:ext>
            </a:extLst>
          </p:cNvPr>
          <p:cNvSpPr/>
          <p:nvPr/>
        </p:nvSpPr>
        <p:spPr>
          <a:xfrm>
            <a:off x="1091184" y="1048512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D9569-FC2F-7D40-95FF-1945D6644CA7}"/>
              </a:ext>
            </a:extLst>
          </p:cNvPr>
          <p:cNvSpPr/>
          <p:nvPr/>
        </p:nvSpPr>
        <p:spPr>
          <a:xfrm>
            <a:off x="3429000" y="1048512"/>
            <a:ext cx="2023872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startWriteRequest_1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A2784-DE5D-C149-A373-42B750493AA6}"/>
              </a:ext>
            </a:extLst>
          </p:cNvPr>
          <p:cNvSpPr/>
          <p:nvPr/>
        </p:nvSpPr>
        <p:spPr>
          <a:xfrm>
            <a:off x="5955794" y="1048512"/>
            <a:ext cx="2023872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continueWriteRequest_2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09716-5DD2-EF46-8B6A-38043AF57D86}"/>
              </a:ext>
            </a:extLst>
          </p:cNvPr>
          <p:cNvSpPr/>
          <p:nvPr/>
        </p:nvSpPr>
        <p:spPr>
          <a:xfrm>
            <a:off x="8382002" y="1048512"/>
            <a:ext cx="1261870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writeFile_3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0D802-C99B-CE48-A34D-9F5D4450C6F6}"/>
              </a:ext>
            </a:extLst>
          </p:cNvPr>
          <p:cNvSpPr/>
          <p:nvPr/>
        </p:nvSpPr>
        <p:spPr>
          <a:xfrm>
            <a:off x="10232134" y="1048512"/>
            <a:ext cx="1347216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readSocket_4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D168A-BCC0-5C43-8EC1-E8B4E5CB81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440936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23112-DB54-4E4F-B260-E0D60ACF333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40936" y="1603248"/>
            <a:ext cx="0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A704CD8-3E76-DA47-821C-A474CEE8721D}"/>
              </a:ext>
            </a:extLst>
          </p:cNvPr>
          <p:cNvCxnSpPr>
            <a:cxnSpLocks/>
            <a:stCxn id="8" idx="3"/>
            <a:endCxn id="57" idx="1"/>
          </p:cNvCxnSpPr>
          <p:nvPr/>
        </p:nvCxnSpPr>
        <p:spPr>
          <a:xfrm>
            <a:off x="9643872" y="1325880"/>
            <a:ext cx="1005840" cy="1825752"/>
          </a:xfrm>
          <a:prstGeom prst="bentConnector3">
            <a:avLst>
              <a:gd name="adj1" fmla="val 318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390A49B-70AC-9D47-B978-356BBB0477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3360" y="530352"/>
            <a:ext cx="1889760" cy="51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DC9283F-2763-8443-9550-851D61A1577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981456" y="896112"/>
            <a:ext cx="414528" cy="1828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3D6E2B-96D9-DD49-A7A5-6644886CC821}"/>
              </a:ext>
            </a:extLst>
          </p:cNvPr>
          <p:cNvCxnSpPr>
            <a:cxnSpLocks/>
          </p:cNvCxnSpPr>
          <p:nvPr/>
        </p:nvCxnSpPr>
        <p:spPr>
          <a:xfrm>
            <a:off x="6967730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E7BB0-3A03-594E-B037-344FD43B919B}"/>
              </a:ext>
            </a:extLst>
          </p:cNvPr>
          <p:cNvCxnSpPr>
            <a:cxnSpLocks/>
          </p:cNvCxnSpPr>
          <p:nvPr/>
        </p:nvCxnSpPr>
        <p:spPr>
          <a:xfrm>
            <a:off x="6967730" y="160858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0646F3-5271-4046-93D1-64E4B3420E33}"/>
              </a:ext>
            </a:extLst>
          </p:cNvPr>
          <p:cNvCxnSpPr>
            <a:cxnSpLocks/>
          </p:cNvCxnSpPr>
          <p:nvPr/>
        </p:nvCxnSpPr>
        <p:spPr>
          <a:xfrm>
            <a:off x="9012937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BED1EC-2149-1F49-AD1B-BCA33FA2F94C}"/>
              </a:ext>
            </a:extLst>
          </p:cNvPr>
          <p:cNvCxnSpPr>
            <a:cxnSpLocks/>
          </p:cNvCxnSpPr>
          <p:nvPr/>
        </p:nvCxnSpPr>
        <p:spPr>
          <a:xfrm>
            <a:off x="9012937" y="16093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9E2A32-7A83-A748-B73C-EF3EE44D71C0}"/>
              </a:ext>
            </a:extLst>
          </p:cNvPr>
          <p:cNvCxnSpPr>
            <a:cxnSpLocks/>
          </p:cNvCxnSpPr>
          <p:nvPr/>
        </p:nvCxnSpPr>
        <p:spPr>
          <a:xfrm>
            <a:off x="10905742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A79222-CFAF-9A40-A9F3-4405BD33C29B}"/>
              </a:ext>
            </a:extLst>
          </p:cNvPr>
          <p:cNvCxnSpPr>
            <a:cxnSpLocks/>
          </p:cNvCxnSpPr>
          <p:nvPr/>
        </p:nvCxnSpPr>
        <p:spPr>
          <a:xfrm>
            <a:off x="10905742" y="1603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6B791DB-A8E9-954B-A5A8-8A4BAFCBFE12}"/>
              </a:ext>
            </a:extLst>
          </p:cNvPr>
          <p:cNvSpPr/>
          <p:nvPr/>
        </p:nvSpPr>
        <p:spPr>
          <a:xfrm>
            <a:off x="10649712" y="2874264"/>
            <a:ext cx="1146048" cy="554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DC6582-0B8A-3F45-B0A0-7FFD9C614A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2872" y="1325880"/>
            <a:ext cx="50292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16C5FC-DB2E-B94D-BBA6-71054851553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979666" y="1325880"/>
            <a:ext cx="4023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E5B3D99-4E70-4449-A048-2B6ECDA4069A}"/>
              </a:ext>
            </a:extLst>
          </p:cNvPr>
          <p:cNvCxnSpPr>
            <a:stCxn id="7" idx="2"/>
            <a:endCxn id="7" idx="1"/>
          </p:cNvCxnSpPr>
          <p:nvPr/>
        </p:nvCxnSpPr>
        <p:spPr>
          <a:xfrm rot="5400000" flipH="1">
            <a:off x="6323078" y="958596"/>
            <a:ext cx="277368" cy="1011936"/>
          </a:xfrm>
          <a:prstGeom prst="bentConnector4">
            <a:avLst>
              <a:gd name="adj1" fmla="val -82418"/>
              <a:gd name="adj2" fmla="val 12259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8B6DB0-CC25-7B4C-A159-3F2E04C470B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643872" y="1325880"/>
            <a:ext cx="5882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331DDD6-8CFA-2740-B973-F73C3452FCD7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V="1">
            <a:off x="9959340" y="102109"/>
            <a:ext cx="12700" cy="18928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130936-AF31-F040-8E7F-6213BE72667D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7979666" y="1325880"/>
            <a:ext cx="2670046" cy="1825752"/>
          </a:xfrm>
          <a:prstGeom prst="bentConnector3">
            <a:avLst>
              <a:gd name="adj1" fmla="val 61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C44EE25-2413-824A-80E7-42DB7F5FB069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>
            <a:off x="5452872" y="1325880"/>
            <a:ext cx="5196840" cy="1825752"/>
          </a:xfrm>
          <a:prstGeom prst="bentConnector3">
            <a:avLst>
              <a:gd name="adj1" fmla="val 24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E6F23F6-6774-F94C-8A47-510326F80F01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>
            <a:off x="3115056" y="1325880"/>
            <a:ext cx="7534656" cy="1825752"/>
          </a:xfrm>
          <a:prstGeom prst="bentConnector3">
            <a:avLst>
              <a:gd name="adj1" fmla="val 21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CF190099-5E47-F047-A409-8641A5F47CE3}"/>
              </a:ext>
            </a:extLst>
          </p:cNvPr>
          <p:cNvCxnSpPr>
            <a:cxnSpLocks/>
            <a:stCxn id="9" idx="3"/>
            <a:endCxn id="57" idx="1"/>
          </p:cNvCxnSpPr>
          <p:nvPr/>
        </p:nvCxnSpPr>
        <p:spPr>
          <a:xfrm flipH="1">
            <a:off x="10649712" y="1325880"/>
            <a:ext cx="929638" cy="1825752"/>
          </a:xfrm>
          <a:prstGeom prst="bentConnector5">
            <a:avLst>
              <a:gd name="adj1" fmla="val -24590"/>
              <a:gd name="adj2" fmla="val 50000"/>
              <a:gd name="adj3" fmla="val 12459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91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B2A9BA0-A26F-104F-827F-282BD811107B}"/>
              </a:ext>
            </a:extLst>
          </p:cNvPr>
          <p:cNvSpPr/>
          <p:nvPr/>
        </p:nvSpPr>
        <p:spPr>
          <a:xfrm>
            <a:off x="3956304" y="3681984"/>
            <a:ext cx="1639824" cy="457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4E8E5-F9E9-D041-B0F5-121BB3D8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000DB-9AF4-2345-B995-507DA367D236}"/>
              </a:ext>
            </a:extLst>
          </p:cNvPr>
          <p:cNvSpPr/>
          <p:nvPr/>
        </p:nvSpPr>
        <p:spPr>
          <a:xfrm>
            <a:off x="1725168" y="1542288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98210-4EB6-3B4C-A15F-56D821C68E05}"/>
              </a:ext>
            </a:extLst>
          </p:cNvPr>
          <p:cNvSpPr/>
          <p:nvPr/>
        </p:nvSpPr>
        <p:spPr>
          <a:xfrm>
            <a:off x="1725168" y="1767840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4171D-7126-4649-A4EC-0C223FA80C8B}"/>
              </a:ext>
            </a:extLst>
          </p:cNvPr>
          <p:cNvSpPr/>
          <p:nvPr/>
        </p:nvSpPr>
        <p:spPr>
          <a:xfrm>
            <a:off x="1725168" y="2840737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B51C7-9015-DE46-B103-4699656791DE}"/>
              </a:ext>
            </a:extLst>
          </p:cNvPr>
          <p:cNvSpPr/>
          <p:nvPr/>
        </p:nvSpPr>
        <p:spPr>
          <a:xfrm>
            <a:off x="1725168" y="3066289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78A65-B543-2042-B6B3-B102331A5A19}"/>
              </a:ext>
            </a:extLst>
          </p:cNvPr>
          <p:cNvSpPr/>
          <p:nvPr/>
        </p:nvSpPr>
        <p:spPr>
          <a:xfrm>
            <a:off x="1725168" y="419100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A871F-4E3A-9E43-A74E-20163E761CEF}"/>
              </a:ext>
            </a:extLst>
          </p:cNvPr>
          <p:cNvSpPr/>
          <p:nvPr/>
        </p:nvSpPr>
        <p:spPr>
          <a:xfrm>
            <a:off x="1725168" y="4416553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5AA9B-D520-B445-AB6D-75A1DB79ADBC}"/>
              </a:ext>
            </a:extLst>
          </p:cNvPr>
          <p:cNvSpPr/>
          <p:nvPr/>
        </p:nvSpPr>
        <p:spPr>
          <a:xfrm>
            <a:off x="1725168" y="5541265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4BBBF-3980-EC4C-945C-3BA44A0E87BB}"/>
              </a:ext>
            </a:extLst>
          </p:cNvPr>
          <p:cNvSpPr/>
          <p:nvPr/>
        </p:nvSpPr>
        <p:spPr>
          <a:xfrm>
            <a:off x="1725168" y="5766817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ECCD7-ED92-EA44-B73F-A90D83804F64}"/>
              </a:ext>
            </a:extLst>
          </p:cNvPr>
          <p:cNvSpPr/>
          <p:nvPr/>
        </p:nvSpPr>
        <p:spPr>
          <a:xfrm>
            <a:off x="4279392" y="1499616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84E58-E724-0B47-BA27-1EFE60FA1ABD}"/>
              </a:ext>
            </a:extLst>
          </p:cNvPr>
          <p:cNvSpPr/>
          <p:nvPr/>
        </p:nvSpPr>
        <p:spPr>
          <a:xfrm>
            <a:off x="4279392" y="1725168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68628-B5D8-EB43-A6AA-545F511E27FD}"/>
              </a:ext>
            </a:extLst>
          </p:cNvPr>
          <p:cNvSpPr/>
          <p:nvPr/>
        </p:nvSpPr>
        <p:spPr>
          <a:xfrm>
            <a:off x="4279392" y="2798065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85171-BDE7-6741-AC68-9E6DE6820379}"/>
              </a:ext>
            </a:extLst>
          </p:cNvPr>
          <p:cNvSpPr/>
          <p:nvPr/>
        </p:nvSpPr>
        <p:spPr>
          <a:xfrm>
            <a:off x="4279392" y="3023617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5BFDA-3EA5-6E4B-8CCE-CAABF71A2004}"/>
              </a:ext>
            </a:extLst>
          </p:cNvPr>
          <p:cNvSpPr/>
          <p:nvPr/>
        </p:nvSpPr>
        <p:spPr>
          <a:xfrm>
            <a:off x="4901184" y="2810257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BA728-FFD7-BC46-ADEF-C74674BB4230}"/>
              </a:ext>
            </a:extLst>
          </p:cNvPr>
          <p:cNvSpPr/>
          <p:nvPr/>
        </p:nvSpPr>
        <p:spPr>
          <a:xfrm>
            <a:off x="4901184" y="3035809"/>
            <a:ext cx="347472" cy="989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2C87BF-B155-A54C-BA68-C6440EDB9F9C}"/>
              </a:ext>
            </a:extLst>
          </p:cNvPr>
          <p:cNvSpPr/>
          <p:nvPr/>
        </p:nvSpPr>
        <p:spPr>
          <a:xfrm>
            <a:off x="4901184" y="4191001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91F55-37F8-B044-9D0E-951125F76B23}"/>
              </a:ext>
            </a:extLst>
          </p:cNvPr>
          <p:cNvSpPr/>
          <p:nvPr/>
        </p:nvSpPr>
        <p:spPr>
          <a:xfrm>
            <a:off x="4901184" y="4416553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57958-3137-C84E-9A44-B00B750AF0A3}"/>
              </a:ext>
            </a:extLst>
          </p:cNvPr>
          <p:cNvSpPr/>
          <p:nvPr/>
        </p:nvSpPr>
        <p:spPr>
          <a:xfrm>
            <a:off x="5516880" y="419100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543F8D-6826-8040-979A-3B7A5EB70FCF}"/>
              </a:ext>
            </a:extLst>
          </p:cNvPr>
          <p:cNvSpPr/>
          <p:nvPr/>
        </p:nvSpPr>
        <p:spPr>
          <a:xfrm>
            <a:off x="5516880" y="4416553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96B5F-8AC5-8841-9643-5600949E4C13}"/>
              </a:ext>
            </a:extLst>
          </p:cNvPr>
          <p:cNvSpPr/>
          <p:nvPr/>
        </p:nvSpPr>
        <p:spPr>
          <a:xfrm>
            <a:off x="1725168" y="2560319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34B50-418E-0942-A207-3D9C052C7FD3}"/>
              </a:ext>
            </a:extLst>
          </p:cNvPr>
          <p:cNvSpPr/>
          <p:nvPr/>
        </p:nvSpPr>
        <p:spPr>
          <a:xfrm>
            <a:off x="1725168" y="3852673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0872E7-3B13-4F47-8EC5-838B66D401E5}"/>
              </a:ext>
            </a:extLst>
          </p:cNvPr>
          <p:cNvSpPr/>
          <p:nvPr/>
        </p:nvSpPr>
        <p:spPr>
          <a:xfrm>
            <a:off x="1725168" y="5207509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FDEE7-0F67-514F-8C35-CC7D33A297F7}"/>
              </a:ext>
            </a:extLst>
          </p:cNvPr>
          <p:cNvSpPr/>
          <p:nvPr/>
        </p:nvSpPr>
        <p:spPr>
          <a:xfrm>
            <a:off x="1725168" y="6553201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9CC3E2-7885-E147-A717-139ADC9E3030}"/>
              </a:ext>
            </a:extLst>
          </p:cNvPr>
          <p:cNvSpPr/>
          <p:nvPr/>
        </p:nvSpPr>
        <p:spPr>
          <a:xfrm>
            <a:off x="4279392" y="2511552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A1B3EC-B158-3548-B2E1-772C0962D2D5}"/>
              </a:ext>
            </a:extLst>
          </p:cNvPr>
          <p:cNvSpPr/>
          <p:nvPr/>
        </p:nvSpPr>
        <p:spPr>
          <a:xfrm>
            <a:off x="4279392" y="3806192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F191DE-4AE0-9349-8D3F-D7074E539575}"/>
              </a:ext>
            </a:extLst>
          </p:cNvPr>
          <p:cNvSpPr/>
          <p:nvPr/>
        </p:nvSpPr>
        <p:spPr>
          <a:xfrm>
            <a:off x="4901184" y="3799336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B3D-BA57-014C-812A-F7EE26F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449DF5-5FFC-9F4B-8C14-6E6E02F56952}"/>
              </a:ext>
            </a:extLst>
          </p:cNvPr>
          <p:cNvSpPr/>
          <p:nvPr/>
        </p:nvSpPr>
        <p:spPr>
          <a:xfrm>
            <a:off x="2543364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EA7FA-083C-3D40-BC1C-2AAADC6F41CA}"/>
              </a:ext>
            </a:extLst>
          </p:cNvPr>
          <p:cNvSpPr/>
          <p:nvPr/>
        </p:nvSpPr>
        <p:spPr>
          <a:xfrm>
            <a:off x="5323907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50CC-D726-C645-A4D6-B0FFBF3CC13C}"/>
              </a:ext>
            </a:extLst>
          </p:cNvPr>
          <p:cNvSpPr/>
          <p:nvPr/>
        </p:nvSpPr>
        <p:spPr>
          <a:xfrm>
            <a:off x="7928836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16E55C0-99F1-154D-9FDF-2B1D96660821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322769" y="2436797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62EB9A-C6C6-2349-A201-490990CA629D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322769" y="3318885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0D0EDE4-C53A-114F-B117-5072813208A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32498" y="371412"/>
            <a:ext cx="12700" cy="5385472"/>
          </a:xfrm>
          <a:prstGeom prst="curvedConnector3">
            <a:avLst>
              <a:gd name="adj1" fmla="val 81417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6251D70-682C-5046-BCAA-E03C4887AB16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630033" y="2921336"/>
            <a:ext cx="12700" cy="2780543"/>
          </a:xfrm>
          <a:prstGeom prst="curvedConnector3">
            <a:avLst>
              <a:gd name="adj1" fmla="val 78079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CE-CF00-2144-A7FF-65EB722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C5B7-B536-754A-949D-07152CB2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there is a list with all the </a:t>
            </a:r>
            <a:r>
              <a:rPr lang="en-US" b="1" dirty="0"/>
              <a:t>ready</a:t>
            </a:r>
            <a:r>
              <a:rPr lang="en-US" dirty="0"/>
              <a:t> threads</a:t>
            </a:r>
          </a:p>
          <a:p>
            <a:r>
              <a:rPr lang="en-US" dirty="0"/>
              <a:t>Scheduling is the process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running</a:t>
            </a:r>
            <a:r>
              <a:rPr lang="en-US" dirty="0"/>
              <a:t> threads should transition to </a:t>
            </a:r>
            <a:r>
              <a:rPr lang="en-US" b="1" dirty="0"/>
              <a:t>ready</a:t>
            </a:r>
            <a:r>
              <a:rPr lang="en-US" dirty="0"/>
              <a:t> (i.e. </a:t>
            </a:r>
            <a:r>
              <a:rPr lang="en-US" i="1" dirty="0"/>
              <a:t>loose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ready</a:t>
            </a:r>
            <a:r>
              <a:rPr lang="en-US" dirty="0"/>
              <a:t> threads should transition to </a:t>
            </a:r>
            <a:r>
              <a:rPr lang="en-US" b="1" dirty="0"/>
              <a:t>running</a:t>
            </a:r>
            <a:r>
              <a:rPr lang="en-US" dirty="0"/>
              <a:t> (i.e. </a:t>
            </a:r>
            <a:r>
              <a:rPr lang="en-US" i="1" dirty="0"/>
              <a:t>gain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Performing the associated context switches</a:t>
            </a:r>
          </a:p>
          <a:p>
            <a:r>
              <a:rPr lang="en-US" dirty="0"/>
              <a:t>When is scheduling performed?</a:t>
            </a:r>
          </a:p>
          <a:p>
            <a:pPr lvl="1"/>
            <a:r>
              <a:rPr lang="en-US" dirty="0"/>
              <a:t>When a thread calls the scheduling code (e.g., indirectly via a function call)</a:t>
            </a:r>
          </a:p>
          <a:p>
            <a:pPr lvl="1"/>
            <a:r>
              <a:rPr lang="en-US" dirty="0"/>
              <a:t>When an interrupt (system timer) occurs and calls the scheduler</a:t>
            </a:r>
          </a:p>
          <a:p>
            <a:pPr lvl="2"/>
            <a:r>
              <a:rPr lang="en-US" dirty="0"/>
              <a:t>This means that code running on a thread cannot control the points where the scheduling occur, and the threads are switched out of the CPU.</a:t>
            </a:r>
          </a:p>
          <a:p>
            <a:pPr lvl="2"/>
            <a:r>
              <a:rPr lang="en-US" dirty="0"/>
              <a:t>I.e., a thread can be switched out at any assembly instruction boundary.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3E3-8A69-2A49-945C-176EF37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3788-EC2F-7644-ABB3-03E5503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 based on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status</a:t>
            </a:r>
            <a:r>
              <a:rPr lang="en-US" dirty="0"/>
              <a:t>: only </a:t>
            </a:r>
            <a:r>
              <a:rPr lang="en-US" b="1" dirty="0"/>
              <a:t>running</a:t>
            </a:r>
            <a:r>
              <a:rPr lang="en-US" dirty="0"/>
              <a:t> and </a:t>
            </a:r>
            <a:r>
              <a:rPr lang="en-US" b="1" dirty="0"/>
              <a:t>ready</a:t>
            </a:r>
            <a:r>
              <a:rPr lang="en-US" dirty="0"/>
              <a:t> threads are eligible to go/keep </a:t>
            </a:r>
            <a:r>
              <a:rPr lang="en-US" b="1" dirty="0"/>
              <a:t>running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priority</a:t>
            </a:r>
            <a:r>
              <a:rPr lang="en-US" dirty="0"/>
              <a:t>: a way to prefer some threads in relation to others</a:t>
            </a:r>
          </a:p>
          <a:p>
            <a:pPr lvl="2"/>
            <a:r>
              <a:rPr lang="en-US" dirty="0"/>
              <a:t>Because some threads may be more “important” than others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execution time</a:t>
            </a:r>
            <a:r>
              <a:rPr lang="en-US" dirty="0"/>
              <a:t>: how long has a thread been in the running state</a:t>
            </a:r>
          </a:p>
          <a:p>
            <a:pPr lvl="2"/>
            <a:r>
              <a:rPr lang="en-US" dirty="0"/>
              <a:t>To do time multiplexing between ready and running threads.</a:t>
            </a:r>
          </a:p>
        </p:txBody>
      </p:sp>
    </p:spTree>
    <p:extLst>
      <p:ext uri="{BB962C8B-B14F-4D97-AF65-F5344CB8AC3E}">
        <p14:creationId xmlns:p14="http://schemas.microsoft.com/office/powerpoint/2010/main" val="105824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F1A-F15C-7240-9B9A-02605D65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threads vs. VM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DD5A-4D66-5A46-8CAE-9F4E1CF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VM-based programming environments, such as the JVM and .NET, provide a way to create threads associated with managed code.</a:t>
            </a:r>
          </a:p>
          <a:p>
            <a:r>
              <a:rPr lang="en-US" sz="2000" dirty="0"/>
              <a:t>Typically, these </a:t>
            </a:r>
            <a:r>
              <a:rPr lang="en-US" sz="2000" i="1" dirty="0"/>
              <a:t>managed threads </a:t>
            </a:r>
            <a:r>
              <a:rPr lang="en-US" sz="2000" dirty="0"/>
              <a:t>are implemented using OS threads</a:t>
            </a:r>
          </a:p>
          <a:p>
            <a:pPr lvl="1"/>
            <a:r>
              <a:rPr lang="en-US" sz="1600" b="1" dirty="0"/>
              <a:t>1-1 model</a:t>
            </a:r>
            <a:r>
              <a:rPr lang="en-US" sz="1600" dirty="0"/>
              <a:t>: one managed thread uses one OS thread.</a:t>
            </a:r>
          </a:p>
          <a:p>
            <a:pPr lvl="1"/>
            <a:r>
              <a:rPr lang="en-US" sz="1600" dirty="0"/>
              <a:t>Scheduling is performed by the OS, which controls the OS threads.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JVM, this model may change with Project Loom - https://</a:t>
            </a:r>
            <a:r>
              <a:rPr lang="en-US" sz="2000" dirty="0" err="1"/>
              <a:t>openjdk.java.net</a:t>
            </a:r>
            <a:r>
              <a:rPr lang="en-US" sz="2000" dirty="0"/>
              <a:t>/projects/loom/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7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9D72-0DA4-CA4A-8B91-15CFB6D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3D51-0F7D-BD4D-B419-AF31ED0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shared-memory multi-threading model doesn’t mean all data is effectively shared.</a:t>
            </a:r>
          </a:p>
          <a:p>
            <a:r>
              <a:rPr lang="en-US" dirty="0"/>
              <a:t>Identifying and avoid unnecessary sharing is a very important skill</a:t>
            </a:r>
          </a:p>
          <a:p>
            <a:endParaRPr lang="en-US" dirty="0"/>
          </a:p>
          <a:p>
            <a:r>
              <a:rPr lang="en-US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177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913625" y="5393714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7"/>
            <a:ext cx="104633" cy="1428015"/>
          </a:xfrm>
          <a:prstGeom prst="bentConnector3">
            <a:avLst>
              <a:gd name="adj1" fmla="val -2184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8" cy="1900628"/>
          </a:xfrm>
          <a:prstGeom prst="bentConnector3">
            <a:avLst>
              <a:gd name="adj1" fmla="val -20017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290056" y="5363465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flipH="1" flipV="1">
            <a:off x="6560388" y="3107076"/>
            <a:ext cx="1822618" cy="3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creates a local variable</a:t>
            </a:r>
          </a:p>
          <a:p>
            <a:r>
              <a:rPr lang="en-US" sz="1400" dirty="0"/>
              <a:t>of a reference type (i.e. hosted on the shared 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70DB6-70CC-3F4E-83B4-E8FC40CA8A29}"/>
              </a:ext>
            </a:extLst>
          </p:cNvPr>
          <p:cNvSpPr txBox="1"/>
          <p:nvPr/>
        </p:nvSpPr>
        <p:spPr>
          <a:xfrm>
            <a:off x="7808259" y="84978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instances will reside in the shared heap, however, will be referenced by references in distinct stacks.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632701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cannot reach the green instance</a:t>
            </a:r>
          </a:p>
          <a:p>
            <a:r>
              <a:rPr lang="en-US" sz="1400" b="1" dirty="0"/>
              <a:t>thread-1</a:t>
            </a:r>
            <a:r>
              <a:rPr lang="en-US" sz="1400" dirty="0"/>
              <a:t> cannot reach the blue instance</a:t>
            </a:r>
          </a:p>
        </p:txBody>
      </p:sp>
    </p:spTree>
    <p:extLst>
      <p:ext uri="{BB962C8B-B14F-4D97-AF65-F5344CB8AC3E}">
        <p14:creationId xmlns:p14="http://schemas.microsoft.com/office/powerpoint/2010/main" val="34086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853382" y="5413379"/>
            <a:ext cx="2733441" cy="6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17870" y="231252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3805976" y="2672329"/>
            <a:ext cx="1811894" cy="77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flipH="1" flipV="1">
            <a:off x="6590257" y="2672329"/>
            <a:ext cx="1792749" cy="78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8BF2F-F7D7-D148-A18C-0186549B5B9C}"/>
              </a:ext>
            </a:extLst>
          </p:cNvPr>
          <p:cNvSpPr txBox="1"/>
          <p:nvPr/>
        </p:nvSpPr>
        <p:spPr>
          <a:xfrm>
            <a:off x="7528795" y="5404648"/>
            <a:ext cx="2733441" cy="61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7E584-FF16-F943-806A-6EF09D306E87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accesses a static variable</a:t>
            </a:r>
          </a:p>
          <a:p>
            <a:r>
              <a:rPr lang="en-US" sz="1400" dirty="0"/>
              <a:t>(i.e., hosted on the shared heap)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7D6B5-00B9-2C48-A872-D1636A13295C}"/>
              </a:ext>
            </a:extLst>
          </p:cNvPr>
          <p:cNvSpPr txBox="1"/>
          <p:nvPr/>
        </p:nvSpPr>
        <p:spPr>
          <a:xfrm>
            <a:off x="7828388" y="149099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single instance on the heap, accessible by both threads</a:t>
            </a:r>
          </a:p>
        </p:txBody>
      </p:sp>
    </p:spTree>
    <p:extLst>
      <p:ext uri="{BB962C8B-B14F-4D97-AF65-F5344CB8AC3E}">
        <p14:creationId xmlns:p14="http://schemas.microsoft.com/office/powerpoint/2010/main" val="14232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E.g.,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1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>
              <a:gd name="adj1" fmla="val 48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166450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54" idx="3"/>
          </p:cNvCxnSpPr>
          <p:nvPr/>
        </p:nvCxnSpPr>
        <p:spPr>
          <a:xfrm flipH="1">
            <a:off x="6579174" y="3459494"/>
            <a:ext cx="1803832" cy="31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2B5-14AE-1546-9BCD-8EA02AE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Recalling the LS project…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3346-FFE2-1548-B546-1EF4185E4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6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0975F-2640-1646-821B-E33819984E7E}"/>
              </a:ext>
            </a:extLst>
          </p:cNvPr>
          <p:cNvSpPr txBox="1"/>
          <p:nvPr/>
        </p:nvSpPr>
        <p:spPr>
          <a:xfrm>
            <a:off x="236776" y="1939383"/>
            <a:ext cx="207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type system </a:t>
            </a:r>
            <a:br>
              <a:rPr lang="en-US" sz="1400" dirty="0"/>
            </a:br>
            <a:r>
              <a:rPr lang="en-US" sz="1400" dirty="0"/>
              <a:t>or the VM </a:t>
            </a:r>
            <a:br>
              <a:rPr lang="en-US" sz="1400" dirty="0"/>
            </a:br>
            <a:r>
              <a:rPr lang="en-US" sz="1400" dirty="0"/>
              <a:t>will </a:t>
            </a:r>
            <a:r>
              <a:rPr lang="en-US" sz="1400" b="1" dirty="0"/>
              <a:t>not</a:t>
            </a:r>
            <a:r>
              <a:rPr lang="en-US" sz="1400" dirty="0"/>
              <a:t> warn us of this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2A4E9-743B-2E46-A1FF-D915E774AD28}"/>
              </a:ext>
            </a:extLst>
          </p:cNvPr>
          <p:cNvSpPr/>
          <p:nvPr/>
        </p:nvSpPr>
        <p:spPr>
          <a:xfrm>
            <a:off x="1068779" y="6320462"/>
            <a:ext cx="1486531" cy="298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D39D7F-49A4-0846-AC06-08F9621BD9A4}"/>
              </a:ext>
            </a:extLst>
          </p:cNvPr>
          <p:cNvCxnSpPr>
            <a:stCxn id="48" idx="1"/>
            <a:endCxn id="7" idx="1"/>
          </p:cNvCxnSpPr>
          <p:nvPr/>
        </p:nvCxnSpPr>
        <p:spPr>
          <a:xfrm rot="10800000" flipH="1" flipV="1">
            <a:off x="236775" y="2416436"/>
            <a:ext cx="832003" cy="4053339"/>
          </a:xfrm>
          <a:prstGeom prst="bentConnector3">
            <a:avLst>
              <a:gd name="adj1" fmla="val -110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BE5-B741-9B49-BF14-094647D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1B0-3BBD-984B-B53B-08DDED20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thread-bound data</a:t>
            </a:r>
          </a:p>
          <a:p>
            <a:pPr lvl="1"/>
            <a:r>
              <a:rPr lang="en-US" dirty="0"/>
              <a:t>E.g., the servlet request and response objects</a:t>
            </a:r>
          </a:p>
          <a:p>
            <a:pPr lvl="1"/>
            <a:r>
              <a:rPr lang="en-US" dirty="0"/>
              <a:t>No thread sharing issues (because no sharing)</a:t>
            </a:r>
          </a:p>
          <a:p>
            <a:r>
              <a:rPr lang="en-US" dirty="0"/>
              <a:t>Immutable shared data</a:t>
            </a:r>
          </a:p>
          <a:p>
            <a:pPr lvl="1"/>
            <a:r>
              <a:rPr lang="en-US" dirty="0"/>
              <a:t>E.g., the servlet, the router, the handlers</a:t>
            </a:r>
          </a:p>
          <a:p>
            <a:pPr lvl="1"/>
            <a:r>
              <a:rPr lang="en-US" dirty="0"/>
              <a:t>No thread sharing issues (if </a:t>
            </a:r>
            <a:r>
              <a:rPr lang="en-US" i="1" dirty="0"/>
              <a:t>some</a:t>
            </a:r>
            <a:r>
              <a:rPr lang="en-US" dirty="0"/>
              <a:t> requirements are fulfilled)</a:t>
            </a:r>
          </a:p>
          <a:p>
            <a:r>
              <a:rPr lang="en-US" dirty="0"/>
              <a:t>Mutable shared data</a:t>
            </a:r>
          </a:p>
          <a:p>
            <a:pPr lvl="1"/>
            <a:r>
              <a:rPr lang="en-US" dirty="0"/>
              <a:t>E.g., the data source</a:t>
            </a:r>
          </a:p>
          <a:p>
            <a:pPr lvl="1"/>
            <a:r>
              <a:rPr lang="en-US" dirty="0"/>
              <a:t>Prone to concurrency hazards</a:t>
            </a:r>
          </a:p>
          <a:p>
            <a:pPr lvl="1"/>
            <a:r>
              <a:rPr lang="en-US" dirty="0"/>
              <a:t>Proper synchronization is required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8E-DF85-7847-B337-AD3E109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115F-3566-D640-952E-41CC47373E14}"/>
              </a:ext>
            </a:extLst>
          </p:cNvPr>
          <p:cNvSpPr/>
          <p:nvPr/>
        </p:nvSpPr>
        <p:spPr>
          <a:xfrm>
            <a:off x="2821923" y="2773478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8E375-ADE5-784C-8CB3-751B0B091E9B}"/>
              </a:ext>
            </a:extLst>
          </p:cNvPr>
          <p:cNvSpPr/>
          <p:nvPr/>
        </p:nvSpPr>
        <p:spPr>
          <a:xfrm>
            <a:off x="4312617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01EC1-2E57-3047-930E-6BC7A7BDBB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90988" y="3469875"/>
            <a:ext cx="721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C1FA87-A0E9-164D-A722-699F18AC3B93}"/>
              </a:ext>
            </a:extLst>
          </p:cNvPr>
          <p:cNvSpPr/>
          <p:nvPr/>
        </p:nvSpPr>
        <p:spPr>
          <a:xfrm>
            <a:off x="5561086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AE0A-2B68-0142-BC59-A861E19D5C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81682" y="3469875"/>
            <a:ext cx="47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7F424-58ED-8E40-BB11-33D14D23F237}"/>
              </a:ext>
            </a:extLst>
          </p:cNvPr>
          <p:cNvSpPr/>
          <p:nvPr/>
        </p:nvSpPr>
        <p:spPr>
          <a:xfrm>
            <a:off x="5655957" y="2665485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8A33067-0AAE-BC4D-8BD3-39E116B115A5}"/>
              </a:ext>
            </a:extLst>
          </p:cNvPr>
          <p:cNvSpPr/>
          <p:nvPr/>
        </p:nvSpPr>
        <p:spPr>
          <a:xfrm>
            <a:off x="5222222" y="430050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A7EAD5D5-7777-034A-BCF2-CC20F0885F16}"/>
              </a:ext>
            </a:extLst>
          </p:cNvPr>
          <p:cNvSpPr/>
          <p:nvPr/>
        </p:nvSpPr>
        <p:spPr>
          <a:xfrm>
            <a:off x="5224494" y="368888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9D5AC-FF29-D249-BF14-878331325ECC}"/>
              </a:ext>
            </a:extLst>
          </p:cNvPr>
          <p:cNvSpPr/>
          <p:nvPr/>
        </p:nvSpPr>
        <p:spPr>
          <a:xfrm>
            <a:off x="8985544" y="1665297"/>
            <a:ext cx="1084967" cy="17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33A3E-41ED-6E44-8C54-EC889BF403DF}"/>
              </a:ext>
            </a:extLst>
          </p:cNvPr>
          <p:cNvSpPr/>
          <p:nvPr/>
        </p:nvSpPr>
        <p:spPr>
          <a:xfrm>
            <a:off x="8985544" y="2167915"/>
            <a:ext cx="769065" cy="847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2BF87-0A97-8A4F-9F02-5D7ED252C5EE}"/>
              </a:ext>
            </a:extLst>
          </p:cNvPr>
          <p:cNvSpPr/>
          <p:nvPr/>
        </p:nvSpPr>
        <p:spPr>
          <a:xfrm>
            <a:off x="9143494" y="1665297"/>
            <a:ext cx="769065" cy="336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D2C2C1-7F94-8744-B49A-467989D2DE62}"/>
              </a:ext>
            </a:extLst>
          </p:cNvPr>
          <p:cNvSpPr/>
          <p:nvPr/>
        </p:nvSpPr>
        <p:spPr>
          <a:xfrm>
            <a:off x="8987059" y="3604108"/>
            <a:ext cx="1084967" cy="24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46DBDC-578C-A04C-BB92-B6BB845C61AB}"/>
              </a:ext>
            </a:extLst>
          </p:cNvPr>
          <p:cNvSpPr/>
          <p:nvPr/>
        </p:nvSpPr>
        <p:spPr>
          <a:xfrm>
            <a:off x="8985544" y="4041123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C5156-4386-C04C-B2DC-40A7B2CE1415}"/>
              </a:ext>
            </a:extLst>
          </p:cNvPr>
          <p:cNvSpPr/>
          <p:nvPr/>
        </p:nvSpPr>
        <p:spPr>
          <a:xfrm>
            <a:off x="9145009" y="3604108"/>
            <a:ext cx="769065" cy="28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E9D37-EE2E-4242-AEEE-E3EB0BFA284F}"/>
              </a:ext>
            </a:extLst>
          </p:cNvPr>
          <p:cNvSpPr/>
          <p:nvPr/>
        </p:nvSpPr>
        <p:spPr>
          <a:xfrm>
            <a:off x="8985543" y="4999426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50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17F-F3F3-6A42-ABC2-81DD032B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158EA-FC17-834E-A3FE-26EDE613ACBC}"/>
              </a:ext>
            </a:extLst>
          </p:cNvPr>
          <p:cNvSpPr/>
          <p:nvPr/>
        </p:nvSpPr>
        <p:spPr>
          <a:xfrm>
            <a:off x="6364462" y="2364829"/>
            <a:ext cx="1480852" cy="58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9EC58-FFAD-2041-B4E0-3F25A9F6AA6C}"/>
              </a:ext>
            </a:extLst>
          </p:cNvPr>
          <p:cNvSpPr txBox="1"/>
          <p:nvPr/>
        </p:nvSpPr>
        <p:spPr>
          <a:xfrm>
            <a:off x="8132064" y="2304958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Invariant</a:t>
            </a:r>
            <a:br>
              <a:rPr lang="en-US" sz="1000" dirty="0"/>
            </a:br>
            <a:r>
              <a:rPr lang="en-US" sz="1000" dirty="0"/>
              <a:t>Boolean expression over the state</a:t>
            </a:r>
          </a:p>
          <a:p>
            <a:pPr algn="ctr"/>
            <a:r>
              <a:rPr lang="en-US" sz="1000" dirty="0"/>
              <a:t>(e.g. </a:t>
            </a:r>
            <a:r>
              <a:rPr lang="en-US" sz="1000" b="1" dirty="0"/>
              <a:t>head</a:t>
            </a:r>
            <a:r>
              <a:rPr lang="en-US" sz="1000" dirty="0"/>
              <a:t> points to the first element in the list, </a:t>
            </a:r>
            <a:r>
              <a:rPr lang="en-US" sz="1000" b="1" dirty="0"/>
              <a:t>count</a:t>
            </a:r>
            <a:r>
              <a:rPr lang="en-US" sz="1000" dirty="0"/>
              <a:t> has the number of elements in the 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3241-9F49-3544-BF85-904FBE8F51EC}"/>
              </a:ext>
            </a:extLst>
          </p:cNvPr>
          <p:cNvSpPr/>
          <p:nvPr/>
        </p:nvSpPr>
        <p:spPr>
          <a:xfrm>
            <a:off x="5120640" y="16093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242E541-110B-EA4D-8E78-27FA5C3E6089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7042069" y="-171877"/>
            <a:ext cx="695614" cy="4258056"/>
          </a:xfrm>
          <a:prstGeom prst="curvedConnector3">
            <a:avLst>
              <a:gd name="adj1" fmla="val -32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21850-74AA-5D48-900D-856248EAD83F}"/>
              </a:ext>
            </a:extLst>
          </p:cNvPr>
          <p:cNvSpPr txBox="1"/>
          <p:nvPr/>
        </p:nvSpPr>
        <p:spPr>
          <a:xfrm>
            <a:off x="8867725" y="13072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DCC7C9-65A1-C748-961B-E01A7399D27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7279438" y="773378"/>
            <a:ext cx="220876" cy="4258056"/>
          </a:xfrm>
          <a:prstGeom prst="curvedConnector3">
            <a:avLst>
              <a:gd name="adj1" fmla="val 308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157CB-C5D9-344D-AE27-BB812F91BF78}"/>
              </a:ext>
            </a:extLst>
          </p:cNvPr>
          <p:cNvSpPr txBox="1"/>
          <p:nvPr/>
        </p:nvSpPr>
        <p:spPr>
          <a:xfrm>
            <a:off x="6191343" y="299028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0684-C802-274A-9C82-2BFEE038FD72}"/>
              </a:ext>
            </a:extLst>
          </p:cNvPr>
          <p:cNvSpPr/>
          <p:nvPr/>
        </p:nvSpPr>
        <p:spPr>
          <a:xfrm>
            <a:off x="5128930" y="3845157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C3546B5-CB3E-DE4E-A9E4-56D7B3B9E0B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6977865" y="1304118"/>
            <a:ext cx="832313" cy="4249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95592B-9FF0-354F-88EF-CB4E4BA6B1B6}"/>
              </a:ext>
            </a:extLst>
          </p:cNvPr>
          <p:cNvSpPr txBox="1"/>
          <p:nvPr/>
        </p:nvSpPr>
        <p:spPr>
          <a:xfrm>
            <a:off x="5813629" y="358450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6B276B5-1799-1B49-BE4A-A9FD60D203B8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rot="5400000" flipH="1" flipV="1">
            <a:off x="6386552" y="1895430"/>
            <a:ext cx="2014937" cy="4249766"/>
          </a:xfrm>
          <a:prstGeom prst="curvedConnector3">
            <a:avLst>
              <a:gd name="adj1" fmla="val -1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DB024-3D8B-2346-AAAB-C10B0288E3FF}"/>
              </a:ext>
            </a:extLst>
          </p:cNvPr>
          <p:cNvSpPr/>
          <p:nvPr/>
        </p:nvSpPr>
        <p:spPr>
          <a:xfrm>
            <a:off x="4253180" y="30128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046DC-1D25-1346-9E2B-817AA5A63BA1}"/>
              </a:ext>
            </a:extLst>
          </p:cNvPr>
          <p:cNvCxnSpPr/>
          <p:nvPr/>
        </p:nvCxnSpPr>
        <p:spPr>
          <a:xfrm>
            <a:off x="5269136" y="1158240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5323DE-BC6D-D24C-BDAB-803D2414440B}"/>
              </a:ext>
            </a:extLst>
          </p:cNvPr>
          <p:cNvCxnSpPr/>
          <p:nvPr/>
        </p:nvCxnSpPr>
        <p:spPr>
          <a:xfrm>
            <a:off x="4374977" y="1807464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BABDD3-5EA3-8642-8E61-D172F179E06A}"/>
              </a:ext>
            </a:extLst>
          </p:cNvPr>
          <p:cNvCxnSpPr/>
          <p:nvPr/>
        </p:nvCxnSpPr>
        <p:spPr>
          <a:xfrm>
            <a:off x="3419856" y="1957150"/>
            <a:ext cx="294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EEC7-605C-1943-BAEC-968B45B89D65}"/>
              </a:ext>
            </a:extLst>
          </p:cNvPr>
          <p:cNvSpPr/>
          <p:nvPr/>
        </p:nvSpPr>
        <p:spPr>
          <a:xfrm>
            <a:off x="2867891" y="433448"/>
            <a:ext cx="6026728" cy="3319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F7C7B-5AB9-7B40-A11C-C0330E427979}"/>
              </a:ext>
            </a:extLst>
          </p:cNvPr>
          <p:cNvSpPr/>
          <p:nvPr/>
        </p:nvSpPr>
        <p:spPr>
          <a:xfrm>
            <a:off x="5011388" y="653142"/>
            <a:ext cx="1710046" cy="83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98BE-16B2-3A45-BA86-065902B5B218}"/>
              </a:ext>
            </a:extLst>
          </p:cNvPr>
          <p:cNvSpPr/>
          <p:nvPr/>
        </p:nvSpPr>
        <p:spPr>
          <a:xfrm>
            <a:off x="2867891" y="2015835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D4ED3-77CD-1349-A720-1920E8A809AB}"/>
              </a:ext>
            </a:extLst>
          </p:cNvPr>
          <p:cNvSpPr/>
          <p:nvPr/>
        </p:nvSpPr>
        <p:spPr>
          <a:xfrm>
            <a:off x="7006442" y="2015834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9BB36-13AF-BF4B-AAFE-F1B3AF1A81A4}"/>
              </a:ext>
            </a:extLst>
          </p:cNvPr>
          <p:cNvSpPr/>
          <p:nvPr/>
        </p:nvSpPr>
        <p:spPr>
          <a:xfrm>
            <a:off x="3109850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E28D-FBA9-9F4D-8DF9-33A93F3C7911}"/>
              </a:ext>
            </a:extLst>
          </p:cNvPr>
          <p:cNvSpPr/>
          <p:nvPr/>
        </p:nvSpPr>
        <p:spPr>
          <a:xfrm>
            <a:off x="7248401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4A46B-6F36-5942-B858-0DE615CDB747}"/>
              </a:ext>
            </a:extLst>
          </p:cNvPr>
          <p:cNvCxnSpPr>
            <a:stCxn id="8" idx="3"/>
          </p:cNvCxnSpPr>
          <p:nvPr/>
        </p:nvCxnSpPr>
        <p:spPr>
          <a:xfrm flipV="1">
            <a:off x="4514108" y="1490353"/>
            <a:ext cx="1367147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ED1D5-6F20-EA4F-984F-B202C43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81255" y="1490353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11FCAAF-B6FF-6241-A1F0-7DAA9A589E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94118" y="1411679"/>
            <a:ext cx="1917861" cy="10435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F77AB8B-2F9F-8443-AD1F-79F8503242F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493818" y="2378774"/>
            <a:ext cx="861704" cy="1774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539E771-5DAA-DC46-9A77-6FCAE3851A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11209" y="893619"/>
            <a:ext cx="1700770" cy="156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6B94447-919A-1D4A-A2B6-6FA10741645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60764" y="2685676"/>
            <a:ext cx="1401660" cy="1700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E5A6B99-E364-E942-A87B-2AB70927813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2" y="599702"/>
            <a:ext cx="1977241" cy="14161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3DA7982-F7B9-B145-BCEF-52471296C0B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1" y="1071746"/>
            <a:ext cx="1977242" cy="944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CAFB923-5A62-D841-8847-F983ECB1E05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550975" y="2674174"/>
            <a:ext cx="716972" cy="191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E9EC931-1899-AD4C-803B-0309C579DB7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311244" y="2913906"/>
            <a:ext cx="1255817" cy="1977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CFF96B-4946-6844-96D2-1A23C26BD53B}"/>
              </a:ext>
            </a:extLst>
          </p:cNvPr>
          <p:cNvSpPr txBox="1"/>
          <p:nvPr/>
        </p:nvSpPr>
        <p:spPr>
          <a:xfrm>
            <a:off x="470078" y="4803565"/>
            <a:ext cx="46153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entry</a:t>
            </a:r>
            <a:r>
              <a:rPr lang="en-US" dirty="0"/>
              <a:t>, </a:t>
            </a:r>
            <a:r>
              <a:rPr lang="en-US" b="1" dirty="0"/>
              <a:t>assumes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exit</a:t>
            </a:r>
            <a:r>
              <a:rPr lang="en-US" dirty="0"/>
              <a:t>, </a:t>
            </a:r>
            <a:r>
              <a:rPr lang="en-US" b="1" dirty="0"/>
              <a:t>ensures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100" dirty="0"/>
              <a:t>Invariant example:</a:t>
            </a:r>
          </a:p>
          <a:p>
            <a:pPr marL="285750" indent="-285750">
              <a:buFontTx/>
              <a:buChar char="-"/>
            </a:pPr>
            <a:r>
              <a:rPr lang="en-US" sz="1100" b="1" dirty="0"/>
              <a:t>head</a:t>
            </a:r>
            <a:r>
              <a:rPr lang="en-US" sz="1100" dirty="0"/>
              <a:t> points to first element of the list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each </a:t>
            </a:r>
            <a:r>
              <a:rPr lang="en-US" sz="1100" b="1" dirty="0" err="1"/>
              <a:t>node.next</a:t>
            </a:r>
            <a:r>
              <a:rPr lang="en-US" sz="1100" b="1" dirty="0"/>
              <a:t> </a:t>
            </a:r>
            <a:r>
              <a:rPr lang="en-US" sz="1100" dirty="0"/>
              <a:t>points to the next node, except the last one that has </a:t>
            </a:r>
            <a:r>
              <a:rPr lang="en-US" sz="1100" b="1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5A022-DCCD-A841-B8A9-60E0C7291DA7}"/>
              </a:ext>
            </a:extLst>
          </p:cNvPr>
          <p:cNvSpPr txBox="1"/>
          <p:nvPr/>
        </p:nvSpPr>
        <p:spPr>
          <a:xfrm>
            <a:off x="5954499" y="4803565"/>
            <a:ext cx="576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  <a:r>
              <a:rPr lang="en-US" dirty="0"/>
              <a:t> ensures: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threads observe or mutate the shared data </a:t>
            </a:r>
            <a:r>
              <a:rPr lang="en-US" i="1" dirty="0"/>
              <a:t>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memory effects of a method are visible to the method that executes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I.e. the method can assume the invariant ensured by the previous method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6106E0-0E22-AE4C-B13F-ECE6A18308BE}"/>
              </a:ext>
            </a:extLst>
          </p:cNvPr>
          <p:cNvCxnSpPr>
            <a:cxnSpLocks/>
          </p:cNvCxnSpPr>
          <p:nvPr/>
        </p:nvCxnSpPr>
        <p:spPr>
          <a:xfrm flipH="1" flipV="1">
            <a:off x="5888309" y="1585355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B966AC-38B9-4840-9E0D-7D708432BD15}"/>
              </a:ext>
            </a:extLst>
          </p:cNvPr>
          <p:cNvCxnSpPr>
            <a:cxnSpLocks/>
          </p:cNvCxnSpPr>
          <p:nvPr/>
        </p:nvCxnSpPr>
        <p:spPr>
          <a:xfrm flipV="1">
            <a:off x="4590187" y="1585355"/>
            <a:ext cx="1291067" cy="108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805976" y="871168"/>
            <a:ext cx="1717471" cy="2227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241389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59C-277E-BF4F-A31D-5A3DAE90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03C55-1025-FC4C-8D8C-D35537F2EAF4}"/>
              </a:ext>
            </a:extLst>
          </p:cNvPr>
          <p:cNvSpPr/>
          <p:nvPr/>
        </p:nvSpPr>
        <p:spPr>
          <a:xfrm>
            <a:off x="4787973" y="1158240"/>
            <a:ext cx="2383971" cy="19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55AA0-2463-8242-A06A-E76F5F605843}"/>
              </a:ext>
            </a:extLst>
          </p:cNvPr>
          <p:cNvCxnSpPr>
            <a:endCxn id="4" idx="1"/>
          </p:cNvCxnSpPr>
          <p:nvPr/>
        </p:nvCxnSpPr>
        <p:spPr>
          <a:xfrm>
            <a:off x="3694176" y="1158240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137ACF-2791-C642-A3DB-180E24BE981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94176" y="2121408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326800-D04F-7D4A-84E8-05DE39D36D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90544" y="1505416"/>
            <a:ext cx="1197429" cy="6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69F398-8C75-E843-90E5-3CEE822823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90544" y="2121408"/>
            <a:ext cx="1197429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265B0-C511-9147-A3E9-34D0BD37F5C5}"/>
              </a:ext>
            </a:extLst>
          </p:cNvPr>
          <p:cNvCxnSpPr>
            <a:cxnSpLocks/>
          </p:cNvCxnSpPr>
          <p:nvPr/>
        </p:nvCxnSpPr>
        <p:spPr>
          <a:xfrm flipH="1">
            <a:off x="7171944" y="1158240"/>
            <a:ext cx="1197864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A2E8C-DBB1-0549-89E3-A00011BB62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8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D508-E8B0-324F-AC63-2D2421AA54E8}"/>
              </a:ext>
            </a:extLst>
          </p:cNvPr>
          <p:cNvCxnSpPr>
            <a:cxnSpLocks/>
          </p:cNvCxnSpPr>
          <p:nvPr/>
        </p:nvCxnSpPr>
        <p:spPr>
          <a:xfrm flipH="1">
            <a:off x="7171944" y="1572768"/>
            <a:ext cx="1197429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DDAAF2-F540-F647-8A06-C0A194D201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37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DDC0B-F113-A647-91E2-E9FB64A329D6}"/>
              </a:ext>
            </a:extLst>
          </p:cNvPr>
          <p:cNvSpPr txBox="1"/>
          <p:nvPr/>
        </p:nvSpPr>
        <p:spPr>
          <a:xfrm>
            <a:off x="1292352" y="3499104"/>
            <a:ext cx="9241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safe objects – implemented to be usable concurrently by multiple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mutable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two or more threads to perform a coordination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/>
              <a:t>Semaphore</a:t>
            </a:r>
            <a:r>
              <a:rPr lang="en-US" dirty="0"/>
              <a:t> – constrain the maximum number of threads performing an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ArrayBlockingQueue</a:t>
            </a:r>
            <a:r>
              <a:rPr lang="en-US" dirty="0"/>
              <a:t> – communication of objects between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CountDownLatch</a:t>
            </a:r>
            <a:r>
              <a:rPr lang="en-US" dirty="0"/>
              <a:t> – waiting until a number of operation have been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at least one method that may </a:t>
            </a:r>
            <a:r>
              <a:rPr lang="en-US" b="1" dirty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Operation completion requires a condition to be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semaphore has units, queue as elements.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Threads are in a non-ready state while that condition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2F64C-5D26-0C4F-AECE-7CCD83F1D855}"/>
              </a:ext>
            </a:extLst>
          </p:cNvPr>
          <p:cNvSpPr/>
          <p:nvPr/>
        </p:nvSpPr>
        <p:spPr>
          <a:xfrm>
            <a:off x="4714049" y="1700915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F83-1071-9D45-8C87-C39F90EFD5A9}"/>
              </a:ext>
            </a:extLst>
          </p:cNvPr>
          <p:cNvSpPr/>
          <p:nvPr/>
        </p:nvSpPr>
        <p:spPr>
          <a:xfrm>
            <a:off x="4197274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B9047-7AF2-B641-BD51-B7C41AD6FFF8}"/>
              </a:ext>
            </a:extLst>
          </p:cNvPr>
          <p:cNvSpPr/>
          <p:nvPr/>
        </p:nvSpPr>
        <p:spPr>
          <a:xfrm>
            <a:off x="3843312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1AB4F-AEE6-BD43-B2FB-159A2F1C653E}"/>
              </a:ext>
            </a:extLst>
          </p:cNvPr>
          <p:cNvSpPr/>
          <p:nvPr/>
        </p:nvSpPr>
        <p:spPr>
          <a:xfrm>
            <a:off x="3489350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CD18-124B-0445-9FAB-C8DE1D208E0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59768" y="1350960"/>
            <a:ext cx="52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393559-0AFB-C147-9839-B7D4DA19C001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536487" y="1350960"/>
            <a:ext cx="253924" cy="34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626D1D-A49B-BB43-8CAE-6E181A4B1F1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205219" y="5262157"/>
            <a:ext cx="208544" cy="96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D3279-3D53-5143-8A59-20CC7F0CFEB5}"/>
              </a:ext>
            </a:extLst>
          </p:cNvPr>
          <p:cNvSpPr/>
          <p:nvPr/>
        </p:nvSpPr>
        <p:spPr>
          <a:xfrm>
            <a:off x="4714049" y="4096753"/>
            <a:ext cx="152724" cy="154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11EB24-5E1B-6248-B661-F143D5B25907}"/>
              </a:ext>
            </a:extLst>
          </p:cNvPr>
          <p:cNvSpPr/>
          <p:nvPr/>
        </p:nvSpPr>
        <p:spPr>
          <a:xfrm>
            <a:off x="6462448" y="2558845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FBF59-EC4D-AF43-A7C5-39CD80F6B4D3}"/>
              </a:ext>
            </a:extLst>
          </p:cNvPr>
          <p:cNvSpPr txBox="1"/>
          <p:nvPr/>
        </p:nvSpPr>
        <p:spPr>
          <a:xfrm>
            <a:off x="6773703" y="2189513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717114C-2BBF-5149-A512-1B3646FEA237}"/>
              </a:ext>
            </a:extLst>
          </p:cNvPr>
          <p:cNvCxnSpPr>
            <a:stCxn id="4" idx="2"/>
            <a:endCxn id="24" idx="2"/>
          </p:cNvCxnSpPr>
          <p:nvPr/>
        </p:nvCxnSpPr>
        <p:spPr>
          <a:xfrm rot="16200000" flipH="1">
            <a:off x="5469790" y="2436342"/>
            <a:ext cx="313278" cy="1672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AE02-8D2B-2747-93B3-9E9DCD410B5A}"/>
              </a:ext>
            </a:extLst>
          </p:cNvPr>
          <p:cNvSpPr/>
          <p:nvPr/>
        </p:nvSpPr>
        <p:spPr>
          <a:xfrm>
            <a:off x="10282406" y="1700914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F76C6-1071-AC45-A288-AAF03BF6B4AA}"/>
              </a:ext>
            </a:extLst>
          </p:cNvPr>
          <p:cNvSpPr txBox="1"/>
          <p:nvPr/>
        </p:nvSpPr>
        <p:spPr>
          <a:xfrm>
            <a:off x="8694345" y="2751572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51DBFE0-54EE-8647-8E0B-EEA66D7F7BED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8715266" y="2065727"/>
            <a:ext cx="836017" cy="18905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A0495-3EC0-0A45-B918-FED36E84B800}"/>
              </a:ext>
            </a:extLst>
          </p:cNvPr>
          <p:cNvSpPr/>
          <p:nvPr/>
        </p:nvSpPr>
        <p:spPr>
          <a:xfrm>
            <a:off x="5769785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9E935-924D-7A46-8212-DE9A76EE60F9}"/>
              </a:ext>
            </a:extLst>
          </p:cNvPr>
          <p:cNvSpPr/>
          <p:nvPr/>
        </p:nvSpPr>
        <p:spPr>
          <a:xfrm>
            <a:off x="5415823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3AA07-0296-9B48-A24A-E2CD1CA0F6DB}"/>
              </a:ext>
            </a:extLst>
          </p:cNvPr>
          <p:cNvSpPr/>
          <p:nvPr/>
        </p:nvSpPr>
        <p:spPr>
          <a:xfrm>
            <a:off x="5061861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24D67EF-887E-2442-8B73-B8A54C939C09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rot="10800000" flipV="1">
            <a:off x="4790411" y="3738895"/>
            <a:ext cx="271450" cy="357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DA0E29-F7D2-644C-A956-5415492DBB72}"/>
              </a:ext>
            </a:extLst>
          </p:cNvPr>
          <p:cNvSpPr txBox="1"/>
          <p:nvPr/>
        </p:nvSpPr>
        <p:spPr>
          <a:xfrm>
            <a:off x="5939391" y="342507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F9414-68F9-B84D-8597-EE72C7112C18}"/>
              </a:ext>
            </a:extLst>
          </p:cNvPr>
          <p:cNvSpPr txBox="1"/>
          <p:nvPr/>
        </p:nvSpPr>
        <p:spPr>
          <a:xfrm>
            <a:off x="2302719" y="896505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A52A6B-E0F9-7F4D-A9AB-F8D6A90133FF}"/>
              </a:ext>
            </a:extLst>
          </p:cNvPr>
          <p:cNvSpPr txBox="1"/>
          <p:nvPr/>
        </p:nvSpPr>
        <p:spPr>
          <a:xfrm>
            <a:off x="8688329" y="3327147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notifyAll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BCDBB2-95CB-F540-9514-5AF9F811F223}"/>
              </a:ext>
            </a:extLst>
          </p:cNvPr>
          <p:cNvSpPr txBox="1"/>
          <p:nvPr/>
        </p:nvSpPr>
        <p:spPr>
          <a:xfrm>
            <a:off x="6691487" y="537374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C1064-2F73-9042-9016-A1D8C4562909}"/>
              </a:ext>
            </a:extLst>
          </p:cNvPr>
          <p:cNvSpPr txBox="1"/>
          <p:nvPr/>
        </p:nvSpPr>
        <p:spPr>
          <a:xfrm>
            <a:off x="6961170" y="2915977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DC616D-73EA-134F-A908-0856465322DB}"/>
              </a:ext>
            </a:extLst>
          </p:cNvPr>
          <p:cNvSpPr txBox="1"/>
          <p:nvPr/>
        </p:nvSpPr>
        <p:spPr>
          <a:xfrm>
            <a:off x="10768570" y="915293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B6A79F-2D31-8D45-826B-600F55DA76CA}"/>
              </a:ext>
            </a:extLst>
          </p:cNvPr>
          <p:cNvSpPr txBox="1"/>
          <p:nvPr/>
        </p:nvSpPr>
        <p:spPr>
          <a:xfrm>
            <a:off x="4290090" y="3622771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D087B-F872-CB47-857B-ACC91B2008D9}"/>
              </a:ext>
            </a:extLst>
          </p:cNvPr>
          <p:cNvSpPr txBox="1"/>
          <p:nvPr/>
        </p:nvSpPr>
        <p:spPr>
          <a:xfrm>
            <a:off x="10544855" y="34289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5100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8D05A-0EED-E049-B448-BF9A98AA877F}"/>
              </a:ext>
            </a:extLst>
          </p:cNvPr>
          <p:cNvCxnSpPr>
            <a:cxnSpLocks/>
          </p:cNvCxnSpPr>
          <p:nvPr/>
        </p:nvCxnSpPr>
        <p:spPr>
          <a:xfrm>
            <a:off x="8578516" y="932447"/>
            <a:ext cx="0" cy="457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F7589-3499-D344-9AEF-21F4796B7665}"/>
              </a:ext>
            </a:extLst>
          </p:cNvPr>
          <p:cNvSpPr txBox="1"/>
          <p:nvPr/>
        </p:nvSpPr>
        <p:spPr>
          <a:xfrm>
            <a:off x="8897352" y="824163"/>
            <a:ext cx="23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interrupted: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365449-6D17-6046-B2FA-D20D4ADB0F36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0" cy="478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A57357-BFB9-C148-B301-91822E215E90}"/>
              </a:ext>
            </a:extLst>
          </p:cNvPr>
          <p:cNvSpPr/>
          <p:nvPr/>
        </p:nvSpPr>
        <p:spPr>
          <a:xfrm>
            <a:off x="5317958" y="1275347"/>
            <a:ext cx="866274" cy="2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537A6-2992-2E43-879F-EBA0AAF13C4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184232" y="1008829"/>
            <a:ext cx="2713120" cy="40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64427F-DDF4-764F-9F99-BC82465CCB45}"/>
              </a:ext>
            </a:extLst>
          </p:cNvPr>
          <p:cNvSpPr txBox="1"/>
          <p:nvPr/>
        </p:nvSpPr>
        <p:spPr>
          <a:xfrm>
            <a:off x="4980254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5231D-87F1-9C40-9E65-8FB97960B47E}"/>
              </a:ext>
            </a:extLst>
          </p:cNvPr>
          <p:cNvSpPr txBox="1"/>
          <p:nvPr/>
        </p:nvSpPr>
        <p:spPr>
          <a:xfrm>
            <a:off x="8389201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713B-1B78-A54D-B840-DE8F62466C47}"/>
              </a:ext>
            </a:extLst>
          </p:cNvPr>
          <p:cNvSpPr txBox="1"/>
          <p:nvPr/>
        </p:nvSpPr>
        <p:spPr>
          <a:xfrm>
            <a:off x="8897352" y="2396289"/>
            <a:ext cx="2388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bloqueante</a:t>
            </a:r>
            <a:r>
              <a:rPr lang="en-US" dirty="0"/>
              <a:t>, </a:t>
            </a:r>
            <a:r>
              <a:rPr lang="en-US" dirty="0" err="1"/>
              <a:t>sensível</a:t>
            </a:r>
            <a:r>
              <a:rPr lang="en-US" dirty="0"/>
              <a:t> a </a:t>
            </a:r>
            <a:r>
              <a:rPr lang="en-US" dirty="0" err="1"/>
              <a:t>interrupções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6E37D-2CC2-B849-9F9F-38AE71547B60}"/>
              </a:ext>
            </a:extLst>
          </p:cNvPr>
          <p:cNvSpPr txBox="1"/>
          <p:nvPr/>
        </p:nvSpPr>
        <p:spPr>
          <a:xfrm>
            <a:off x="8897352" y="3244334"/>
            <a:ext cx="238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checked exception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7537250B-A113-374D-8FED-6D0CCE9E4EE8}"/>
              </a:ext>
            </a:extLst>
          </p:cNvPr>
          <p:cNvSpPr/>
          <p:nvPr/>
        </p:nvSpPr>
        <p:spPr>
          <a:xfrm>
            <a:off x="8951494" y="2989848"/>
            <a:ext cx="210553" cy="439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8B6E65-9FE6-3D4F-8DFE-92E5D82841E2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3408947" cy="1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0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9517626" y="3821313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8B2CC-97D1-7849-A6C8-53F4782EDCA1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897940" y="3278277"/>
            <a:ext cx="1619686" cy="11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D3877E-76FF-E440-A59F-EAC45EE35F55}"/>
              </a:ext>
            </a:extLst>
          </p:cNvPr>
          <p:cNvSpPr txBox="1"/>
          <p:nvPr/>
        </p:nvSpPr>
        <p:spPr>
          <a:xfrm>
            <a:off x="6507836" y="514182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5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10449529" y="2617268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D3A0FE-D4E3-2D43-BA17-B4D6BDA298A4}"/>
              </a:ext>
            </a:extLst>
          </p:cNvPr>
          <p:cNvSpPr/>
          <p:nvPr/>
        </p:nvSpPr>
        <p:spPr>
          <a:xfrm flipH="1">
            <a:off x="9971346" y="840658"/>
            <a:ext cx="132737" cy="475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A6E11-9241-0E44-8AF1-53E701A9AE8E}"/>
              </a:ext>
            </a:extLst>
          </p:cNvPr>
          <p:cNvCxnSpPr>
            <a:cxnSpLocks/>
            <a:stCxn id="28" idx="3"/>
            <a:endCxn id="9" idx="6"/>
          </p:cNvCxnSpPr>
          <p:nvPr/>
        </p:nvCxnSpPr>
        <p:spPr>
          <a:xfrm flipH="1">
            <a:off x="7897940" y="3217433"/>
            <a:ext cx="2073406" cy="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4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D6EA1-C93F-D245-8332-C6F1E6584E91}"/>
              </a:ext>
            </a:extLst>
          </p:cNvPr>
          <p:cNvSpPr/>
          <p:nvPr/>
        </p:nvSpPr>
        <p:spPr>
          <a:xfrm>
            <a:off x="2935705" y="1491916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A4012-DA75-D243-92F1-0855C3A792DF}"/>
              </a:ext>
            </a:extLst>
          </p:cNvPr>
          <p:cNvSpPr/>
          <p:nvPr/>
        </p:nvSpPr>
        <p:spPr>
          <a:xfrm>
            <a:off x="3970421" y="1491915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AE97-7B34-204E-8443-89938A09792D}"/>
              </a:ext>
            </a:extLst>
          </p:cNvPr>
          <p:cNvSpPr/>
          <p:nvPr/>
        </p:nvSpPr>
        <p:spPr>
          <a:xfrm>
            <a:off x="7549816" y="1039270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239B-DF44-E642-BF0E-DDB307A8E277}"/>
              </a:ext>
            </a:extLst>
          </p:cNvPr>
          <p:cNvSpPr txBox="1"/>
          <p:nvPr/>
        </p:nvSpPr>
        <p:spPr>
          <a:xfrm>
            <a:off x="6310563" y="37719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D414B-B3D7-6C49-93B9-8DC02D312396}"/>
              </a:ext>
            </a:extLst>
          </p:cNvPr>
          <p:cNvSpPr txBox="1"/>
          <p:nvPr/>
        </p:nvSpPr>
        <p:spPr>
          <a:xfrm>
            <a:off x="9482889" y="316631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58DE41E-20BA-5941-B268-6D71CC1DD68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7190933" y="3350976"/>
            <a:ext cx="2291957" cy="605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78D90A-FF49-8B48-8081-B4ACCBA70952}"/>
              </a:ext>
            </a:extLst>
          </p:cNvPr>
          <p:cNvSpPr txBox="1"/>
          <p:nvPr/>
        </p:nvSpPr>
        <p:spPr>
          <a:xfrm>
            <a:off x="8295774" y="4141232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76231-81B4-5B48-BC82-D2BAA144A32E}"/>
              </a:ext>
            </a:extLst>
          </p:cNvPr>
          <p:cNvSpPr txBox="1"/>
          <p:nvPr/>
        </p:nvSpPr>
        <p:spPr>
          <a:xfrm>
            <a:off x="8295774" y="46952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4DCE5-4D9C-3F43-B1BC-19A02201E232}"/>
              </a:ext>
            </a:extLst>
          </p:cNvPr>
          <p:cNvSpPr txBox="1"/>
          <p:nvPr/>
        </p:nvSpPr>
        <p:spPr>
          <a:xfrm>
            <a:off x="2731166" y="33509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t2? -&gt; wait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6810F-A21D-CC4C-8AC4-F5ED797053F5}"/>
              </a:ext>
            </a:extLst>
          </p:cNvPr>
          <p:cNvSpPr txBox="1"/>
          <p:nvPr/>
        </p:nvSpPr>
        <p:spPr>
          <a:xfrm>
            <a:off x="5195322" y="706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507C7-7466-754C-A7B9-D7081B680F08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4487779" y="1075366"/>
            <a:ext cx="1034716" cy="4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016F6-9146-CC4E-84AE-7B0B39BA6642}"/>
              </a:ext>
            </a:extLst>
          </p:cNvPr>
          <p:cNvSpPr txBox="1"/>
          <p:nvPr/>
        </p:nvSpPr>
        <p:spPr>
          <a:xfrm>
            <a:off x="2731166" y="3742729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t1? -&gt; complete </a:t>
            </a:r>
          </a:p>
        </p:txBody>
      </p:sp>
    </p:spTree>
    <p:extLst>
      <p:ext uri="{BB962C8B-B14F-4D97-AF65-F5344CB8AC3E}">
        <p14:creationId xmlns:p14="http://schemas.microsoft.com/office/powerpoint/2010/main" val="387120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0698D-2CB7-DC42-91A2-DA23B68EC527}"/>
              </a:ext>
            </a:extLst>
          </p:cNvPr>
          <p:cNvSpPr/>
          <p:nvPr/>
        </p:nvSpPr>
        <p:spPr>
          <a:xfrm rot="16200000" flipH="1">
            <a:off x="2522597" y="1047363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56B83-9516-D348-8939-6BEFE16C4983}"/>
              </a:ext>
            </a:extLst>
          </p:cNvPr>
          <p:cNvCxnSpPr>
            <a:cxnSpLocks/>
          </p:cNvCxnSpPr>
          <p:nvPr/>
        </p:nvCxnSpPr>
        <p:spPr>
          <a:xfrm>
            <a:off x="338507" y="2809974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3A852E1-4900-1142-912B-17BC8673A8D5}"/>
              </a:ext>
            </a:extLst>
          </p:cNvPr>
          <p:cNvSpPr/>
          <p:nvPr/>
        </p:nvSpPr>
        <p:spPr>
          <a:xfrm>
            <a:off x="4886123" y="236229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wait-set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97AEB-78F5-4D41-A480-D386AB37F85E}"/>
              </a:ext>
            </a:extLst>
          </p:cNvPr>
          <p:cNvSpPr txBox="1"/>
          <p:nvPr/>
        </p:nvSpPr>
        <p:spPr>
          <a:xfrm>
            <a:off x="148983" y="243707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AABC74-BE36-554C-B3C2-05C0700DC53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13220" y="2289771"/>
            <a:ext cx="682470" cy="357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7B1E3-7B24-F540-883B-14F2EE9D0129}"/>
              </a:ext>
            </a:extLst>
          </p:cNvPr>
          <p:cNvCxnSpPr>
            <a:stCxn id="4" idx="2"/>
            <a:endCxn id="8" idx="3"/>
          </p:cNvCxnSpPr>
          <p:nvPr/>
        </p:nvCxnSpPr>
        <p:spPr>
          <a:xfrm flipV="1">
            <a:off x="4358644" y="1721676"/>
            <a:ext cx="780182" cy="10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70C556-3CE6-4E41-B526-245A631F164E}"/>
              </a:ext>
            </a:extLst>
          </p:cNvPr>
          <p:cNvSpPr txBox="1"/>
          <p:nvPr/>
        </p:nvSpPr>
        <p:spPr>
          <a:xfrm>
            <a:off x="5530412" y="1352344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E7A02-4618-7640-9656-6842E64B50E3}"/>
              </a:ext>
            </a:extLst>
          </p:cNvPr>
          <p:cNvSpPr/>
          <p:nvPr/>
        </p:nvSpPr>
        <p:spPr>
          <a:xfrm rot="16200000" flipH="1">
            <a:off x="5269710" y="3091724"/>
            <a:ext cx="146872" cy="1103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356883-1CBA-B84F-9718-3739DFEE5E4A}"/>
              </a:ext>
            </a:extLst>
          </p:cNvPr>
          <p:cNvCxnSpPr>
            <a:cxnSpLocks/>
          </p:cNvCxnSpPr>
          <p:nvPr/>
        </p:nvCxnSpPr>
        <p:spPr>
          <a:xfrm>
            <a:off x="338507" y="36434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2F60EE-D4F8-2F45-8023-969D11A3AC35}"/>
              </a:ext>
            </a:extLst>
          </p:cNvPr>
          <p:cNvSpPr txBox="1"/>
          <p:nvPr/>
        </p:nvSpPr>
        <p:spPr>
          <a:xfrm>
            <a:off x="4010311" y="1976537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158146-5B43-8B4F-BBF2-50FAC413A54B}"/>
              </a:ext>
            </a:extLst>
          </p:cNvPr>
          <p:cNvCxnSpPr>
            <a:cxnSpLocks/>
            <a:stCxn id="15" idx="1"/>
            <a:endCxn id="8" idx="4"/>
          </p:cNvCxnSpPr>
          <p:nvPr/>
        </p:nvCxnSpPr>
        <p:spPr>
          <a:xfrm flipV="1">
            <a:off x="5343147" y="1976538"/>
            <a:ext cx="405757" cy="159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FCF63-0EC6-F640-8CA9-DE25411B5CA2}"/>
              </a:ext>
            </a:extLst>
          </p:cNvPr>
          <p:cNvSpPr txBox="1"/>
          <p:nvPr/>
        </p:nvSpPr>
        <p:spPr>
          <a:xfrm>
            <a:off x="4825840" y="243707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C7827E-CE7F-464A-8CAF-0ADBB61CA924}"/>
              </a:ext>
            </a:extLst>
          </p:cNvPr>
          <p:cNvCxnSpPr>
            <a:cxnSpLocks/>
          </p:cNvCxnSpPr>
          <p:nvPr/>
        </p:nvCxnSpPr>
        <p:spPr>
          <a:xfrm>
            <a:off x="326137" y="45578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CE5774-B454-5E40-83D7-B77E84A09ADB}"/>
              </a:ext>
            </a:extLst>
          </p:cNvPr>
          <p:cNvSpPr/>
          <p:nvPr/>
        </p:nvSpPr>
        <p:spPr>
          <a:xfrm rot="16200000" flipH="1">
            <a:off x="6598638" y="4162902"/>
            <a:ext cx="146872" cy="774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BB923A7-4D71-8344-815C-5E7A06CA07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896395" y="4161418"/>
            <a:ext cx="459581" cy="31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7FDB8-FDF3-314D-BAD3-729FA754F524}"/>
              </a:ext>
            </a:extLst>
          </p:cNvPr>
          <p:cNvSpPr txBox="1"/>
          <p:nvPr/>
        </p:nvSpPr>
        <p:spPr>
          <a:xfrm>
            <a:off x="5570629" y="42296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4C0E8-508A-FD4D-909A-3824BFD98122}"/>
              </a:ext>
            </a:extLst>
          </p:cNvPr>
          <p:cNvSpPr txBox="1"/>
          <p:nvPr/>
        </p:nvSpPr>
        <p:spPr>
          <a:xfrm>
            <a:off x="4010311" y="3260268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FE7C19-2BF0-4C45-A35C-ECCE11E137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8120" y="3236166"/>
            <a:ext cx="459582" cy="347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AA199-5FBB-124B-AACE-2337DBEF32B7}"/>
              </a:ext>
            </a:extLst>
          </p:cNvPr>
          <p:cNvSpPr/>
          <p:nvPr/>
        </p:nvSpPr>
        <p:spPr>
          <a:xfrm rot="16200000" flipH="1">
            <a:off x="9083628" y="1051605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EF2788-5F0A-AD41-AB92-103650E8C703}"/>
              </a:ext>
            </a:extLst>
          </p:cNvPr>
          <p:cNvCxnSpPr>
            <a:cxnSpLocks/>
            <a:stCxn id="8" idx="5"/>
            <a:endCxn id="31" idx="0"/>
          </p:cNvCxnSpPr>
          <p:nvPr/>
        </p:nvCxnSpPr>
        <p:spPr>
          <a:xfrm>
            <a:off x="6358981" y="1721676"/>
            <a:ext cx="1035473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4DBD9-836E-1C4D-AA29-9294D6EEF440}"/>
              </a:ext>
            </a:extLst>
          </p:cNvPr>
          <p:cNvSpPr txBox="1"/>
          <p:nvPr/>
        </p:nvSpPr>
        <p:spPr>
          <a:xfrm>
            <a:off x="5878855" y="4640249"/>
            <a:ext cx="2758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mutates state</a:t>
            </a:r>
          </a:p>
          <a:p>
            <a:r>
              <a:rPr lang="en-US" sz="1400" dirty="0"/>
              <a:t>between the state write done by </a:t>
            </a:r>
            <a:r>
              <a:rPr lang="en-US" sz="1400" b="1" dirty="0"/>
              <a:t>t1</a:t>
            </a:r>
          </a:p>
          <a:p>
            <a:r>
              <a:rPr lang="en-US" sz="1400" dirty="0"/>
              <a:t>and the state read done by </a:t>
            </a:r>
            <a:r>
              <a:rPr lang="en-US" sz="1400" b="1" dirty="0"/>
              <a:t>t0</a:t>
            </a:r>
            <a:r>
              <a:rPr lang="en-US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F3E8E-A7B8-3047-AE43-F70F3AFD0C89}"/>
              </a:ext>
            </a:extLst>
          </p:cNvPr>
          <p:cNvSpPr txBox="1"/>
          <p:nvPr/>
        </p:nvSpPr>
        <p:spPr>
          <a:xfrm>
            <a:off x="7777679" y="367719"/>
            <a:ext cx="17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is not the same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6A115-80EC-374B-853F-354DC4CEFA8C}"/>
              </a:ext>
            </a:extLst>
          </p:cNvPr>
          <p:cNvCxnSpPr>
            <a:cxnSpLocks/>
            <a:stCxn id="38" idx="2"/>
            <a:endCxn id="15" idx="2"/>
          </p:cNvCxnSpPr>
          <p:nvPr/>
        </p:nvCxnSpPr>
        <p:spPr>
          <a:xfrm flipH="1">
            <a:off x="5894833" y="675496"/>
            <a:ext cx="2734330" cy="2967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196AB9-71AE-B745-A6FD-3DCF6C0F3E6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7394454" y="675496"/>
            <a:ext cx="1234709" cy="21387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B3C301-60CC-634F-8049-B61FB6DF59DE}"/>
              </a:ext>
            </a:extLst>
          </p:cNvPr>
          <p:cNvSpPr txBox="1"/>
          <p:nvPr/>
        </p:nvSpPr>
        <p:spPr>
          <a:xfrm>
            <a:off x="6823942" y="1896493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 returns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A5DCBF-079B-8343-83DF-1A1A7473F0F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547512" y="2081159"/>
            <a:ext cx="1276430" cy="5405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43E-D5C4-244E-866E-E6D98D5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1F4B-54F9-B94A-9D0D-43F04CCA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“Classical” style</a:t>
            </a:r>
          </a:p>
          <a:p>
            <a:pPr lvl="1"/>
            <a:r>
              <a:rPr lang="en-US" dirty="0"/>
              <a:t>Threads that changes the state, notifies </a:t>
            </a:r>
            <a:r>
              <a:rPr lang="en-US" strike="sngStrike" dirty="0"/>
              <a:t>other threads </a:t>
            </a:r>
            <a:r>
              <a:rPr lang="en-US" dirty="0"/>
              <a:t> the wait-set if the state is adequate for other threads to complete, but doesn’t do any additional state change.</a:t>
            </a:r>
          </a:p>
          <a:p>
            <a:pPr lvl="1"/>
            <a:endParaRPr lang="en-US" dirty="0"/>
          </a:p>
          <a:p>
            <a:r>
              <a:rPr lang="en-US" dirty="0"/>
              <a:t>Kernel style</a:t>
            </a:r>
          </a:p>
          <a:p>
            <a:pPr lvl="1"/>
            <a:r>
              <a:rPr lang="en-US" dirty="0"/>
              <a:t>Threads the changes the states</a:t>
            </a:r>
          </a:p>
          <a:p>
            <a:pPr lvl="2"/>
            <a:r>
              <a:rPr lang="en-US" dirty="0"/>
              <a:t>Checks if the new state is adequate for other threads to complete</a:t>
            </a:r>
          </a:p>
          <a:p>
            <a:pPr lvl="2"/>
            <a:r>
              <a:rPr lang="en-US" dirty="0"/>
              <a:t>If so, </a:t>
            </a:r>
            <a:r>
              <a:rPr lang="en-US" b="1" dirty="0"/>
              <a:t>updates the state again </a:t>
            </a:r>
            <a:r>
              <a:rPr lang="en-US" dirty="0"/>
              <a:t>by completing them, and afterwards notifies the wait-set</a:t>
            </a:r>
          </a:p>
          <a:p>
            <a:pPr lvl="1"/>
            <a:r>
              <a:rPr lang="en-US" dirty="0"/>
              <a:t>This requires the requests to have a </a:t>
            </a:r>
            <a:r>
              <a:rPr lang="en-US" dirty="0" err="1"/>
              <a:t>boolean</a:t>
            </a:r>
            <a:r>
              <a:rPr lang="en-US" dirty="0"/>
              <a:t> stating if the request is completed or not.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6" y="25499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4B1C88-CE33-3545-B617-D18CCC438213}"/>
              </a:ext>
            </a:extLst>
          </p:cNvPr>
          <p:cNvSpPr/>
          <p:nvPr/>
        </p:nvSpPr>
        <p:spPr>
          <a:xfrm>
            <a:off x="8912365" y="2632948"/>
            <a:ext cx="140195" cy="3948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16D6DA2D-A9A4-0E45-962C-B013F4DDB32D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rot="10800000">
            <a:off x="5352279" y="892469"/>
            <a:ext cx="3560087" cy="1937924"/>
          </a:xfrm>
          <a:prstGeom prst="curvedConnector3">
            <a:avLst>
              <a:gd name="adj1" fmla="val 56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ED819C0-2FF2-164A-9D8F-4EC562CD26D4}"/>
              </a:ext>
            </a:extLst>
          </p:cNvPr>
          <p:cNvCxnSpPr>
            <a:cxnSpLocks/>
          </p:cNvCxnSpPr>
          <p:nvPr/>
        </p:nvCxnSpPr>
        <p:spPr>
          <a:xfrm flipH="1">
            <a:off x="8976344" y="2114713"/>
            <a:ext cx="560842" cy="5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05F3D-479D-1248-9055-A22A629FFD1E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8982463" y="3027838"/>
            <a:ext cx="635832" cy="5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636362-B9F6-934D-862F-BA55F5A7FF87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70050" y="3881961"/>
            <a:ext cx="981470" cy="5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8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2E14C8-2334-0943-91AC-2C10959E9695}"/>
              </a:ext>
            </a:extLst>
          </p:cNvPr>
          <p:cNvSpPr/>
          <p:nvPr/>
        </p:nvSpPr>
        <p:spPr>
          <a:xfrm>
            <a:off x="8907137" y="2713301"/>
            <a:ext cx="156733" cy="357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C592000-3C87-B447-B8BC-F2410127C3E2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rot="10800000">
            <a:off x="5352279" y="892470"/>
            <a:ext cx="3554859" cy="1999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97402-6CAE-1449-B192-31A687245E39}"/>
              </a:ext>
            </a:extLst>
          </p:cNvPr>
          <p:cNvSpPr/>
          <p:nvPr/>
        </p:nvSpPr>
        <p:spPr>
          <a:xfrm>
            <a:off x="1484910" y="2531945"/>
            <a:ext cx="8056212" cy="181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05976" y="990379"/>
            <a:ext cx="1717471" cy="210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387322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31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63022" y="2003728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D70EA4-549D-4B40-9661-32178F728ADC}"/>
              </a:ext>
            </a:extLst>
          </p:cNvPr>
          <p:cNvSpPr/>
          <p:nvPr/>
        </p:nvSpPr>
        <p:spPr>
          <a:xfrm>
            <a:off x="7284691" y="3682660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9CC206-47E1-0D4B-81D2-662C420FF1B7}"/>
              </a:ext>
            </a:extLst>
          </p:cNvPr>
          <p:cNvCxnSpPr>
            <a:cxnSpLocks/>
            <a:stCxn id="10" idx="6"/>
            <a:endCxn id="46" idx="0"/>
          </p:cNvCxnSpPr>
          <p:nvPr/>
        </p:nvCxnSpPr>
        <p:spPr>
          <a:xfrm>
            <a:off x="5352278" y="1935480"/>
            <a:ext cx="2005552" cy="17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10CC6FE-C232-2940-AAD5-E3CB2A9EC08D}"/>
              </a:ext>
            </a:extLst>
          </p:cNvPr>
          <p:cNvCxnSpPr>
            <a:stCxn id="46" idx="1"/>
            <a:endCxn id="2" idx="2"/>
          </p:cNvCxnSpPr>
          <p:nvPr/>
        </p:nvCxnSpPr>
        <p:spPr>
          <a:xfrm rot="10800000">
            <a:off x="6780935" y="2450592"/>
            <a:ext cx="503757" cy="1558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B20ACF-3D3B-9E4B-95A0-FFE06ECAEB0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357830" y="4334932"/>
            <a:ext cx="993690" cy="49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A02425-7117-ED4E-A5BA-1C9D60649858}"/>
              </a:ext>
            </a:extLst>
          </p:cNvPr>
          <p:cNvSpPr/>
          <p:nvPr/>
        </p:nvSpPr>
        <p:spPr>
          <a:xfrm>
            <a:off x="8912365" y="2880951"/>
            <a:ext cx="158483" cy="53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E4F09D-631B-B646-B332-16E7600E4A85}"/>
              </a:ext>
            </a:extLst>
          </p:cNvPr>
          <p:cNvCxnSpPr>
            <a:cxnSpLocks/>
            <a:stCxn id="53" idx="1"/>
            <a:endCxn id="9" idx="3"/>
          </p:cNvCxnSpPr>
          <p:nvPr/>
        </p:nvCxnSpPr>
        <p:spPr>
          <a:xfrm flipH="1" flipV="1">
            <a:off x="5352278" y="892469"/>
            <a:ext cx="3560087" cy="225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0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44026" cy="4712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8" y="892469"/>
            <a:ext cx="1944634" cy="513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641681"/>
            <a:ext cx="2016647" cy="2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227419"/>
            <a:ext cx="136059" cy="309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release(3)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19752" y="892469"/>
            <a:ext cx="2021886" cy="148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19752" y="1935480"/>
            <a:ext cx="2021895" cy="4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6630015" y="344025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notifyAll</a:t>
            </a:r>
            <a:endParaRPr lang="en-US" sz="10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68925" y="619678"/>
            <a:ext cx="982596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97320" y="2028025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2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F21D29-3712-CF45-9F77-AB20E3F39EE5}"/>
              </a:ext>
            </a:extLst>
          </p:cNvPr>
          <p:cNvSpPr/>
          <p:nvPr/>
        </p:nvSpPr>
        <p:spPr>
          <a:xfrm>
            <a:off x="4271612" y="121907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60768F-8E60-564E-B691-AFC1025E7B0F}"/>
              </a:ext>
            </a:extLst>
          </p:cNvPr>
          <p:cNvSpPr/>
          <p:nvPr/>
        </p:nvSpPr>
        <p:spPr>
          <a:xfrm>
            <a:off x="4499381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62C102-E03C-D449-A919-61104971E290}"/>
              </a:ext>
            </a:extLst>
          </p:cNvPr>
          <p:cNvSpPr/>
          <p:nvPr/>
        </p:nvSpPr>
        <p:spPr>
          <a:xfrm>
            <a:off x="7294660" y="374848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A12F2-9730-6741-9A97-EB963B93BF5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346613" y="1943359"/>
            <a:ext cx="2021186" cy="180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D518B7D-1C21-444E-9F9D-C7C522778C50}"/>
              </a:ext>
            </a:extLst>
          </p:cNvPr>
          <p:cNvCxnSpPr>
            <a:cxnSpLocks/>
            <a:stCxn id="45" idx="1"/>
            <a:endCxn id="2" idx="2"/>
          </p:cNvCxnSpPr>
          <p:nvPr/>
        </p:nvCxnSpPr>
        <p:spPr>
          <a:xfrm rot="10800000">
            <a:off x="6815232" y="2474890"/>
            <a:ext cx="479428" cy="15997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7DDAB5-ABBC-AE44-BEFA-54D3DADF20E8}"/>
              </a:ext>
            </a:extLst>
          </p:cNvPr>
          <p:cNvCxnSpPr/>
          <p:nvPr/>
        </p:nvCxnSpPr>
        <p:spPr>
          <a:xfrm>
            <a:off x="10491216" y="75405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13D387-FBE2-CC46-BE8C-7066B70B6BA5}"/>
              </a:ext>
            </a:extLst>
          </p:cNvPr>
          <p:cNvSpPr txBox="1"/>
          <p:nvPr/>
        </p:nvSpPr>
        <p:spPr>
          <a:xfrm>
            <a:off x="10344381" y="53831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2600F3-1B71-E84F-B606-A30F410626F5}"/>
              </a:ext>
            </a:extLst>
          </p:cNvPr>
          <p:cNvSpPr/>
          <p:nvPr/>
        </p:nvSpPr>
        <p:spPr>
          <a:xfrm>
            <a:off x="10446831" y="1645845"/>
            <a:ext cx="155211" cy="4005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D0965-DB1F-0E43-A3A9-2369E6DEBB61}"/>
              </a:ext>
            </a:extLst>
          </p:cNvPr>
          <p:cNvSpPr txBox="1"/>
          <p:nvPr/>
        </p:nvSpPr>
        <p:spPr>
          <a:xfrm>
            <a:off x="10602042" y="91878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acquire(3)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D52104-BD1C-9249-9285-BEDE24572158}"/>
              </a:ext>
            </a:extLst>
          </p:cNvPr>
          <p:cNvSpPr/>
          <p:nvPr/>
        </p:nvSpPr>
        <p:spPr>
          <a:xfrm>
            <a:off x="9526314" y="2003987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613AAD14-CFB3-704D-83EB-D1DFE7319DE1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6200000" flipH="1">
            <a:off x="6725610" y="-573285"/>
            <a:ext cx="689708" cy="4911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1F1374-599E-FC4C-95E2-C93F18013A51}"/>
              </a:ext>
            </a:extLst>
          </p:cNvPr>
          <p:cNvSpPr txBox="1"/>
          <p:nvPr/>
        </p:nvSpPr>
        <p:spPr>
          <a:xfrm>
            <a:off x="4502623" y="200749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0F5EF-DCDF-B44D-99BF-6282FF96DC6A}"/>
              </a:ext>
            </a:extLst>
          </p:cNvPr>
          <p:cNvSpPr/>
          <p:nvPr/>
        </p:nvSpPr>
        <p:spPr>
          <a:xfrm>
            <a:off x="6418642" y="2065716"/>
            <a:ext cx="213319" cy="2151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0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7221F-4FDE-944F-A282-FD29C3652385}"/>
              </a:ext>
            </a:extLst>
          </p:cNvPr>
          <p:cNvSpPr/>
          <p:nvPr/>
        </p:nvSpPr>
        <p:spPr>
          <a:xfrm>
            <a:off x="4962134" y="889421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6856-0B59-AE4C-9585-24C5AEF28659}"/>
              </a:ext>
            </a:extLst>
          </p:cNvPr>
          <p:cNvSpPr/>
          <p:nvPr/>
        </p:nvSpPr>
        <p:spPr>
          <a:xfrm>
            <a:off x="4962133" y="1541693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EA0FC-E037-064A-B3D8-3B12E706E1A1}"/>
              </a:ext>
            </a:extLst>
          </p:cNvPr>
          <p:cNvSpPr/>
          <p:nvPr/>
        </p:nvSpPr>
        <p:spPr>
          <a:xfrm>
            <a:off x="7375607" y="402323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ADB84-9590-D746-B3AA-593E0B8F99E7}"/>
              </a:ext>
            </a:extLst>
          </p:cNvPr>
          <p:cNvSpPr/>
          <p:nvPr/>
        </p:nvSpPr>
        <p:spPr>
          <a:xfrm>
            <a:off x="10638679" y="1860799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F2DED-04A6-934C-9E56-7BF40184250D}"/>
              </a:ext>
            </a:extLst>
          </p:cNvPr>
          <p:cNvSpPr/>
          <p:nvPr/>
        </p:nvSpPr>
        <p:spPr>
          <a:xfrm>
            <a:off x="7606074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FE654-1DBE-EB48-991B-7089FC51F1D3}"/>
              </a:ext>
            </a:extLst>
          </p:cNvPr>
          <p:cNvSpPr/>
          <p:nvPr/>
        </p:nvSpPr>
        <p:spPr>
          <a:xfrm>
            <a:off x="5854862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1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DE287AE-DE54-C840-A584-6D04F56CFE8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9108101" y="1095791"/>
            <a:ext cx="561698" cy="2729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D2E2143-B977-3546-A446-CAC1204B7A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 flipH="1">
            <a:off x="6081437" y="2932941"/>
            <a:ext cx="1600741" cy="1218067"/>
          </a:xfrm>
          <a:prstGeom prst="curvedConnector5">
            <a:avLst>
              <a:gd name="adj1" fmla="val -14281"/>
              <a:gd name="adj2" fmla="val 37575"/>
              <a:gd name="adj3" fmla="val 114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871C6E-F1FF-9348-BBF7-AF1274CB9C48}"/>
              </a:ext>
            </a:extLst>
          </p:cNvPr>
          <p:cNvSpPr txBox="1"/>
          <p:nvPr/>
        </p:nvSpPr>
        <p:spPr>
          <a:xfrm>
            <a:off x="7922367" y="330588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214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16F-3803-EF4F-96FA-63B838F2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Monitors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ED96-126B-9D40-AB7B-74D59C9AB8FC}"/>
              </a:ext>
            </a:extLst>
          </p:cNvPr>
          <p:cNvSpPr/>
          <p:nvPr/>
        </p:nvSpPr>
        <p:spPr>
          <a:xfrm>
            <a:off x="4828032" y="1767840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F3B6-D203-9944-96CF-C0159B59279E}"/>
              </a:ext>
            </a:extLst>
          </p:cNvPr>
          <p:cNvSpPr txBox="1"/>
          <p:nvPr/>
        </p:nvSpPr>
        <p:spPr>
          <a:xfrm>
            <a:off x="1773936" y="2373868"/>
            <a:ext cx="190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synchronized() {…}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147670-D157-A545-84C4-B625A416C44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683177" y="2558534"/>
            <a:ext cx="11448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1FBB8D-85FB-1D43-8280-C72002DA1BBD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455664" y="2373868"/>
            <a:ext cx="114485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CA2FE-28F1-8E41-93C1-01B994133527}"/>
              </a:ext>
            </a:extLst>
          </p:cNvPr>
          <p:cNvSpPr txBox="1"/>
          <p:nvPr/>
        </p:nvSpPr>
        <p:spPr>
          <a:xfrm>
            <a:off x="7600519" y="2189202"/>
            <a:ext cx="8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7C32-E710-5A44-A290-0EE78FA3AFB4}"/>
              </a:ext>
            </a:extLst>
          </p:cNvPr>
          <p:cNvSpPr txBox="1"/>
          <p:nvPr/>
        </p:nvSpPr>
        <p:spPr>
          <a:xfrm>
            <a:off x="7491984" y="3059668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notify/</a:t>
            </a:r>
            <a:r>
              <a:rPr lang="en-US" dirty="0" err="1"/>
              <a:t>notifyAll</a:t>
            </a:r>
            <a:r>
              <a:rPr lang="en-US" dirty="0"/>
              <a:t>(…)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BE87-4C83-1C45-B155-53A27652B000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6455664" y="2743200"/>
            <a:ext cx="1036320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903CB3-5055-1248-AF52-033AD1AD04EB}"/>
              </a:ext>
            </a:extLst>
          </p:cNvPr>
          <p:cNvSpPr/>
          <p:nvPr/>
        </p:nvSpPr>
        <p:spPr>
          <a:xfrm>
            <a:off x="5236463" y="3011531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DAAD92-774A-E54C-A40A-875783386B56}"/>
              </a:ext>
            </a:extLst>
          </p:cNvPr>
          <p:cNvSpPr/>
          <p:nvPr/>
        </p:nvSpPr>
        <p:spPr>
          <a:xfrm>
            <a:off x="5285232" y="1975104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E6E78-DCC7-9344-8EBE-6F01412D04B2}"/>
              </a:ext>
            </a:extLst>
          </p:cNvPr>
          <p:cNvSpPr/>
          <p:nvPr/>
        </p:nvSpPr>
        <p:spPr>
          <a:xfrm>
            <a:off x="4828032" y="4246602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9D93F2-022D-F74A-AE65-B743C1033448}"/>
              </a:ext>
            </a:extLst>
          </p:cNvPr>
          <p:cNvSpPr/>
          <p:nvPr/>
        </p:nvSpPr>
        <p:spPr>
          <a:xfrm>
            <a:off x="5236463" y="5490293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F46B8-EF7B-B243-81EF-42897BD974B5}"/>
              </a:ext>
            </a:extLst>
          </p:cNvPr>
          <p:cNvSpPr/>
          <p:nvPr/>
        </p:nvSpPr>
        <p:spPr>
          <a:xfrm>
            <a:off x="5285232" y="4453866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A129CE4-6DD5-AF4D-8726-66B89974B906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 flipV="1">
            <a:off x="5236464" y="2174485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A97E06-4E90-7B44-A25F-08A5D7FC8E45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H="1" flipV="1">
            <a:off x="5998464" y="2174486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41F144B-D96C-FB4D-927B-6CA404096F68}"/>
              </a:ext>
            </a:extLst>
          </p:cNvPr>
          <p:cNvCxnSpPr>
            <a:cxnSpLocks/>
            <a:stCxn id="22" idx="1"/>
            <a:endCxn id="21" idx="2"/>
          </p:cNvCxnSpPr>
          <p:nvPr/>
        </p:nvCxnSpPr>
        <p:spPr>
          <a:xfrm rot="10800000" flipV="1">
            <a:off x="5236464" y="46532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DCAE93B-D9F9-F44A-B92D-8C7E0ED3FCB7}"/>
              </a:ext>
            </a:extLst>
          </p:cNvPr>
          <p:cNvCxnSpPr>
            <a:cxnSpLocks/>
            <a:stCxn id="21" idx="6"/>
            <a:endCxn id="22" idx="3"/>
          </p:cNvCxnSpPr>
          <p:nvPr/>
        </p:nvCxnSpPr>
        <p:spPr>
          <a:xfrm flipH="1" flipV="1">
            <a:off x="5998464" y="4653248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D406D89-1125-074F-9136-3F78AFA22C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8864" y="48056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4384EB-57E1-A94B-812C-ACA7A2014D6E}"/>
              </a:ext>
            </a:extLst>
          </p:cNvPr>
          <p:cNvSpPr/>
          <p:nvPr/>
        </p:nvSpPr>
        <p:spPr>
          <a:xfrm>
            <a:off x="304800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F9E9-3EB3-EA43-AF95-FE4B3A32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BF86C-3D6B-B148-AFBE-48FA51D2F538}"/>
              </a:ext>
            </a:extLst>
          </p:cNvPr>
          <p:cNvSpPr/>
          <p:nvPr/>
        </p:nvSpPr>
        <p:spPr>
          <a:xfrm>
            <a:off x="5181600" y="1706880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C35C-AD5B-594A-90C2-38429FBC6019}"/>
              </a:ext>
            </a:extLst>
          </p:cNvPr>
          <p:cNvSpPr txBox="1"/>
          <p:nvPr/>
        </p:nvSpPr>
        <p:spPr>
          <a:xfrm>
            <a:off x="6510528" y="1706880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newCondition</a:t>
            </a:r>
            <a:r>
              <a:rPr lang="en-US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425421-280E-864F-8732-C5E59A508686}"/>
              </a:ext>
            </a:extLst>
          </p:cNvPr>
          <p:cNvSpPr/>
          <p:nvPr/>
        </p:nvSpPr>
        <p:spPr>
          <a:xfrm>
            <a:off x="335584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9C0CE-18EA-984C-B428-ECFFB184FFE7}"/>
              </a:ext>
            </a:extLst>
          </p:cNvPr>
          <p:cNvSpPr/>
          <p:nvPr/>
        </p:nvSpPr>
        <p:spPr>
          <a:xfrm>
            <a:off x="484874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29397-8254-6F45-8CF9-357F3E3C8CE2}"/>
              </a:ext>
            </a:extLst>
          </p:cNvPr>
          <p:cNvSpPr/>
          <p:nvPr/>
        </p:nvSpPr>
        <p:spPr>
          <a:xfrm>
            <a:off x="515658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45136-CBAA-4D49-A3B7-2CB989CA1B9D}"/>
              </a:ext>
            </a:extLst>
          </p:cNvPr>
          <p:cNvSpPr/>
          <p:nvPr/>
        </p:nvSpPr>
        <p:spPr>
          <a:xfrm>
            <a:off x="664948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0E973-DE98-6341-90C4-C252DCA22291}"/>
              </a:ext>
            </a:extLst>
          </p:cNvPr>
          <p:cNvSpPr/>
          <p:nvPr/>
        </p:nvSpPr>
        <p:spPr>
          <a:xfrm>
            <a:off x="695732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F67BA-9CD4-214D-B5E4-BB576F1E2E8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761232" y="2105644"/>
            <a:ext cx="1776984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9ACDB-AF61-774A-AC40-C31C6F31D01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5538216" y="2105644"/>
            <a:ext cx="2375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C2197-1A00-4F4F-B165-8BFA0FE3439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5538216" y="2105644"/>
            <a:ext cx="182449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D876E0-7FED-E14C-8ECE-5C5CE8006774}"/>
              </a:ext>
            </a:extLst>
          </p:cNvPr>
          <p:cNvSpPr txBox="1"/>
          <p:nvPr/>
        </p:nvSpPr>
        <p:spPr>
          <a:xfrm>
            <a:off x="8636839" y="2768846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await(…)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E166B7-E599-6D40-8FB4-666296D65142}"/>
              </a:ext>
            </a:extLst>
          </p:cNvPr>
          <p:cNvCxnSpPr>
            <a:stCxn id="21" idx="1"/>
            <a:endCxn id="11" idx="6"/>
          </p:cNvCxnSpPr>
          <p:nvPr/>
        </p:nvCxnSpPr>
        <p:spPr>
          <a:xfrm flipH="1">
            <a:off x="7768096" y="2953512"/>
            <a:ext cx="868743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9BE38C-7392-464F-B757-2EFFD2A3878D}"/>
              </a:ext>
            </a:extLst>
          </p:cNvPr>
          <p:cNvSpPr txBox="1"/>
          <p:nvPr/>
        </p:nvSpPr>
        <p:spPr>
          <a:xfrm>
            <a:off x="8636839" y="3436882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signal/</a:t>
            </a:r>
            <a:r>
              <a:rPr lang="en-US" dirty="0" err="1"/>
              <a:t>signalAll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27A8D9-847E-B84D-AC08-44450E0F89DD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89" cy="4948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1" y="941832"/>
            <a:ext cx="2036087" cy="182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1" y="1935480"/>
            <a:ext cx="2036086" cy="82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704C6-58B2-EF48-9883-84299B87B784}"/>
              </a:ext>
            </a:extLst>
          </p:cNvPr>
          <p:cNvSpPr/>
          <p:nvPr/>
        </p:nvSpPr>
        <p:spPr>
          <a:xfrm>
            <a:off x="8921528" y="3244167"/>
            <a:ext cx="127951" cy="4754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A6DFFC2-2B79-CA46-82DE-790B56234288}"/>
              </a:ext>
            </a:extLst>
          </p:cNvPr>
          <p:cNvCxnSpPr>
            <a:cxnSpLocks/>
            <a:stCxn id="40" idx="1"/>
            <a:endCxn id="9" idx="3"/>
          </p:cNvCxnSpPr>
          <p:nvPr/>
        </p:nvCxnSpPr>
        <p:spPr>
          <a:xfrm rot="10800000">
            <a:off x="5352288" y="941833"/>
            <a:ext cx="3569240" cy="2540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584812-745E-3F4B-9A22-93A24340FFB9}"/>
              </a:ext>
            </a:extLst>
          </p:cNvPr>
          <p:cNvSpPr txBox="1"/>
          <p:nvPr/>
        </p:nvSpPr>
        <p:spPr>
          <a:xfrm>
            <a:off x="7881306" y="292369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+ write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38F7E3-8F1F-044C-9B8B-E70E4B951227}"/>
              </a:ext>
            </a:extLst>
          </p:cNvPr>
          <p:cNvSpPr txBox="1"/>
          <p:nvPr/>
        </p:nvSpPr>
        <p:spPr>
          <a:xfrm>
            <a:off x="6185280" y="379390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5" y="2959084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ADFCF8-CC40-0640-B9C1-96DD82B25296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790C23-C64D-304D-9E62-3E4660BEB221}"/>
              </a:ext>
            </a:extLst>
          </p:cNvPr>
          <p:cNvCxnSpPr>
            <a:cxnSpLocks/>
          </p:cNvCxnSpPr>
          <p:nvPr/>
        </p:nvCxnSpPr>
        <p:spPr>
          <a:xfrm>
            <a:off x="664454" y="251764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DB465-1EFD-9744-BE8D-0BCCEAB8D3A7}"/>
              </a:ext>
            </a:extLst>
          </p:cNvPr>
          <p:cNvCxnSpPr>
            <a:cxnSpLocks/>
          </p:cNvCxnSpPr>
          <p:nvPr/>
        </p:nvCxnSpPr>
        <p:spPr>
          <a:xfrm>
            <a:off x="652272" y="301861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FF1132-A6CA-A745-BDD5-12D4B989BF66}"/>
              </a:ext>
            </a:extLst>
          </p:cNvPr>
          <p:cNvCxnSpPr>
            <a:cxnSpLocks/>
          </p:cNvCxnSpPr>
          <p:nvPr/>
        </p:nvCxnSpPr>
        <p:spPr>
          <a:xfrm>
            <a:off x="652272" y="3238071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342ACE-86D4-EB4C-B612-2761D66F4DDD}"/>
              </a:ext>
            </a:extLst>
          </p:cNvPr>
          <p:cNvCxnSpPr>
            <a:cxnSpLocks/>
          </p:cNvCxnSpPr>
          <p:nvPr/>
        </p:nvCxnSpPr>
        <p:spPr>
          <a:xfrm>
            <a:off x="652272" y="371965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D679AC-ECC2-FE42-B179-43118D912CB4}"/>
              </a:ext>
            </a:extLst>
          </p:cNvPr>
          <p:cNvCxnSpPr>
            <a:cxnSpLocks/>
          </p:cNvCxnSpPr>
          <p:nvPr/>
        </p:nvCxnSpPr>
        <p:spPr>
          <a:xfrm>
            <a:off x="652272" y="388424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2005561" y="3000327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7077412" y="3884247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1832"/>
            <a:ext cx="2036080" cy="1901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3EAFA6-05C5-0244-B180-9B43E888F08E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Semaphore has units </a:t>
            </a:r>
            <a:r>
              <a:rPr lang="en-US" b="1" dirty="0"/>
              <a:t>and</a:t>
            </a:r>
            <a:r>
              <a:rPr lang="en-US" dirty="0"/>
              <a:t> there are threads waiting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A087A-3DC2-D547-BF13-81FF8EC589C3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19FB5-4908-EE4F-AA5E-095997C85D80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47A6B2-7819-0646-915A-530EB11AF26F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51537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10361" y="86801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 + eval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8CBD06-5717-B74B-BB41-37FB9A4E9370}"/>
              </a:ext>
            </a:extLst>
          </p:cNvPr>
          <p:cNvSpPr/>
          <p:nvPr/>
        </p:nvSpPr>
        <p:spPr>
          <a:xfrm>
            <a:off x="4336405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E9746-672A-EC45-8261-59BA49C8D339}"/>
              </a:ext>
            </a:extLst>
          </p:cNvPr>
          <p:cNvSpPr/>
          <p:nvPr/>
        </p:nvSpPr>
        <p:spPr>
          <a:xfrm>
            <a:off x="4691789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2DD2887-425E-2949-BBE0-3054356A456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005568" y="2587679"/>
            <a:ext cx="2330837" cy="256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C4D2C-975A-C941-B7A4-AC32FEB578D0}"/>
              </a:ext>
            </a:extLst>
          </p:cNvPr>
          <p:cNvSpPr txBox="1"/>
          <p:nvPr/>
        </p:nvSpPr>
        <p:spPr>
          <a:xfrm>
            <a:off x="4212857" y="282516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queue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52" idx="2"/>
          </p:cNvCxnSpPr>
          <p:nvPr/>
        </p:nvCxnSpPr>
        <p:spPr>
          <a:xfrm rot="10800000">
            <a:off x="6793950" y="2742460"/>
            <a:ext cx="502962" cy="146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15550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F9A19-E53B-AB4C-B637-25F770100A55}"/>
              </a:ext>
            </a:extLst>
          </p:cNvPr>
          <p:cNvSpPr txBox="1"/>
          <p:nvPr/>
        </p:nvSpPr>
        <p:spPr>
          <a:xfrm>
            <a:off x="2273564" y="2697849"/>
            <a:ext cx="1859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Completes the pending request: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subtract units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remove request from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A502F9-702D-D844-9237-86DA5AB62714}"/>
              </a:ext>
            </a:extLst>
          </p:cNvPr>
          <p:cNvSpPr/>
          <p:nvPr/>
        </p:nvSpPr>
        <p:spPr>
          <a:xfrm>
            <a:off x="6445255" y="2226825"/>
            <a:ext cx="697389" cy="5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  <a:br>
              <a:rPr lang="en-US" sz="800" dirty="0"/>
            </a:br>
            <a:r>
              <a:rPr lang="en-US" sz="800" dirty="0"/>
              <a:t>done: </a:t>
            </a:r>
            <a:r>
              <a:rPr lang="en-US" sz="800" dirty="0">
                <a:solidFill>
                  <a:srgbClr val="FFFF00"/>
                </a:solidFill>
              </a:rPr>
              <a:t>false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339EB81-D74E-584D-A9D8-B9660F483185}"/>
              </a:ext>
            </a:extLst>
          </p:cNvPr>
          <p:cNvCxnSpPr>
            <a:stCxn id="29" idx="0"/>
            <a:endCxn id="52" idx="1"/>
          </p:cNvCxnSpPr>
          <p:nvPr/>
        </p:nvCxnSpPr>
        <p:spPr>
          <a:xfrm rot="16200000" flipH="1">
            <a:off x="5469192" y="1508581"/>
            <a:ext cx="17623" cy="1934501"/>
          </a:xfrm>
          <a:prstGeom prst="curvedConnector4">
            <a:avLst>
              <a:gd name="adj1" fmla="val -1297168"/>
              <a:gd name="adj2" fmla="val 54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0E5B1D7-1028-EA4D-91E7-E37E9939E012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Semaphore does not have units </a:t>
            </a:r>
            <a:r>
              <a:rPr lang="en-US" sz="1000" b="1" dirty="0"/>
              <a:t>and</a:t>
            </a:r>
            <a:r>
              <a:rPr lang="en-US" sz="1000" dirty="0"/>
              <a:t> t1 request is completed</a:t>
            </a:r>
          </a:p>
          <a:p>
            <a:pPr algn="ctr"/>
            <a:r>
              <a:rPr lang="en-US" sz="1000" dirty="0"/>
              <a:t>t1 still as to acquire the mutual exclusion, observe done=true and exit</a:t>
            </a:r>
            <a:br>
              <a:rPr lang="en-US" sz="1000" dirty="0"/>
            </a:br>
            <a:r>
              <a:rPr lang="en-US" sz="1000" dirty="0"/>
              <a:t>However, its request is already completed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A2911E-D61E-AC49-9204-B240FFEB490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3D618-71CE-9449-8EE2-46B0A87FE537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75766F-00F7-C84C-ADCF-32DA47D43E01}"/>
              </a:ext>
            </a:extLst>
          </p:cNvPr>
          <p:cNvCxnSpPr>
            <a:cxnSpLocks/>
          </p:cNvCxnSpPr>
          <p:nvPr/>
        </p:nvCxnSpPr>
        <p:spPr>
          <a:xfrm flipH="1">
            <a:off x="2005568" y="3169920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51BB4E-06F7-B642-9B87-C244F8A9A9D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51760" y="602980"/>
            <a:ext cx="877840" cy="56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A8D288-BA86-7D4C-96EB-679DD8C27C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51760" y="4529328"/>
            <a:ext cx="873671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awaitSet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61482" y="84920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4596385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266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78" y="947405"/>
            <a:ext cx="1944634" cy="3975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874836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64CE1-CDF1-2B40-8882-A2AE32C3596D}"/>
              </a:ext>
            </a:extLst>
          </p:cNvPr>
          <p:cNvCxnSpPr/>
          <p:nvPr/>
        </p:nvCxnSpPr>
        <p:spPr>
          <a:xfrm>
            <a:off x="1146568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622024-3887-A346-9EE1-A95E5735385C}"/>
              </a:ext>
            </a:extLst>
          </p:cNvPr>
          <p:cNvSpPr txBox="1"/>
          <p:nvPr/>
        </p:nvSpPr>
        <p:spPr>
          <a:xfrm>
            <a:off x="999733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FDE85-FA25-6440-BDA1-3B364BD40A14}"/>
              </a:ext>
            </a:extLst>
          </p:cNvPr>
          <p:cNvSpPr/>
          <p:nvPr/>
        </p:nvSpPr>
        <p:spPr>
          <a:xfrm>
            <a:off x="1091720" y="3383280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A5DB4-8D06-A349-B620-54F02D1C4C68}"/>
              </a:ext>
            </a:extLst>
          </p:cNvPr>
          <p:cNvSpPr txBox="1"/>
          <p:nvPr/>
        </p:nvSpPr>
        <p:spPr>
          <a:xfrm>
            <a:off x="622387" y="314315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803575-AD2E-F741-AFF1-FF6B5EDA6C60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1201416" y="947405"/>
            <a:ext cx="2840222" cy="2762011"/>
          </a:xfrm>
          <a:prstGeom prst="curvedConnector3">
            <a:avLst>
              <a:gd name="adj1" fmla="val 6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1DEF40-29CE-5E43-B262-9C59103121CE}"/>
              </a:ext>
            </a:extLst>
          </p:cNvPr>
          <p:cNvSpPr txBox="1"/>
          <p:nvPr/>
        </p:nvSpPr>
        <p:spPr>
          <a:xfrm>
            <a:off x="2457208" y="316992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396BB3-BE93-7B41-B3E8-142AA7D373B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9E1CB3-D699-5743-9842-8A9087D4E8A4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BB05CB-5819-714F-8D2C-13AB78442AD6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22387" y="3142822"/>
            <a:ext cx="9375076" cy="281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70B16-41CF-384A-911F-1DBAFB4EE625}"/>
              </a:ext>
            </a:extLst>
          </p:cNvPr>
          <p:cNvCxnSpPr>
            <a:cxnSpLocks/>
          </p:cNvCxnSpPr>
          <p:nvPr/>
        </p:nvCxnSpPr>
        <p:spPr>
          <a:xfrm>
            <a:off x="610817" y="459138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645896-B93E-A54F-B00D-CEDA296616B7}"/>
              </a:ext>
            </a:extLst>
          </p:cNvPr>
          <p:cNvSpPr txBox="1"/>
          <p:nvPr/>
        </p:nvSpPr>
        <p:spPr>
          <a:xfrm>
            <a:off x="9997463" y="301971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A06B30-6BDB-7D41-928F-C316CD11D799}"/>
              </a:ext>
            </a:extLst>
          </p:cNvPr>
          <p:cNvSpPr txBox="1"/>
          <p:nvPr/>
        </p:nvSpPr>
        <p:spPr>
          <a:xfrm>
            <a:off x="9941156" y="4418743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false</a:t>
            </a:r>
          </a:p>
          <a:p>
            <a:r>
              <a:rPr lang="en-US" sz="1000" dirty="0"/>
              <a:t>t1 failed to observe state=true</a:t>
            </a:r>
          </a:p>
        </p:txBody>
      </p:sp>
    </p:spTree>
    <p:extLst>
      <p:ext uri="{BB962C8B-B14F-4D97-AF65-F5344CB8AC3E}">
        <p14:creationId xmlns:p14="http://schemas.microsoft.com/office/powerpoint/2010/main" val="2581733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5A07F-B587-A44B-917C-6E6894ED049C}"/>
              </a:ext>
            </a:extLst>
          </p:cNvPr>
          <p:cNvSpPr/>
          <p:nvPr/>
        </p:nvSpPr>
        <p:spPr>
          <a:xfrm>
            <a:off x="4376928" y="2481072"/>
            <a:ext cx="3048000" cy="170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sincronizador</a:t>
            </a:r>
            <a:endParaRPr lang="en-US" dirty="0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71A81944-8888-7940-B621-DE8580D1DCA5}"/>
              </a:ext>
            </a:extLst>
          </p:cNvPr>
          <p:cNvSpPr/>
          <p:nvPr/>
        </p:nvSpPr>
        <p:spPr>
          <a:xfrm>
            <a:off x="3883152" y="2822448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C2A68B97-3612-6044-9BEA-AEAB03CA32E7}"/>
              </a:ext>
            </a:extLst>
          </p:cNvPr>
          <p:cNvSpPr/>
          <p:nvPr/>
        </p:nvSpPr>
        <p:spPr>
          <a:xfrm>
            <a:off x="3925824" y="248107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39B380E8-B87B-3F44-962C-98BFFC1E4BB8}"/>
              </a:ext>
            </a:extLst>
          </p:cNvPr>
          <p:cNvSpPr/>
          <p:nvPr/>
        </p:nvSpPr>
        <p:spPr>
          <a:xfrm>
            <a:off x="3968496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267E8D3D-AB71-E64E-81EA-9F17B68513BB}"/>
              </a:ext>
            </a:extLst>
          </p:cNvPr>
          <p:cNvSpPr/>
          <p:nvPr/>
        </p:nvSpPr>
        <p:spPr>
          <a:xfrm flipH="1">
            <a:off x="7254240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5AA18D2F-71C8-0F47-8E30-21CDCC1732D1}"/>
              </a:ext>
            </a:extLst>
          </p:cNvPr>
          <p:cNvSpPr/>
          <p:nvPr/>
        </p:nvSpPr>
        <p:spPr>
          <a:xfrm flipH="1">
            <a:off x="7205472" y="252679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00D96363-709F-1240-85EB-778F1621A540}"/>
              </a:ext>
            </a:extLst>
          </p:cNvPr>
          <p:cNvSpPr/>
          <p:nvPr/>
        </p:nvSpPr>
        <p:spPr>
          <a:xfrm flipH="1">
            <a:off x="7248144" y="2834640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6977C6-871F-1449-A2DC-01988118B3A1}"/>
              </a:ext>
            </a:extLst>
          </p:cNvPr>
          <p:cNvSpPr/>
          <p:nvPr/>
        </p:nvSpPr>
        <p:spPr>
          <a:xfrm>
            <a:off x="8851392" y="1048512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BC5F6-B880-C144-8E5D-2DD5E65268B3}"/>
              </a:ext>
            </a:extLst>
          </p:cNvPr>
          <p:cNvSpPr/>
          <p:nvPr/>
        </p:nvSpPr>
        <p:spPr>
          <a:xfrm>
            <a:off x="9244584" y="1438656"/>
            <a:ext cx="493776" cy="295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BA4E6F-1BA8-B642-B469-5C829C55EBDF}"/>
              </a:ext>
            </a:extLst>
          </p:cNvPr>
          <p:cNvSpPr/>
          <p:nvPr/>
        </p:nvSpPr>
        <p:spPr>
          <a:xfrm>
            <a:off x="1847088" y="4590288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63AB-B8EE-0B48-9526-B3DFE8B7F5C1}"/>
              </a:ext>
            </a:extLst>
          </p:cNvPr>
          <p:cNvSpPr/>
          <p:nvPr/>
        </p:nvSpPr>
        <p:spPr>
          <a:xfrm>
            <a:off x="3139440" y="5096256"/>
            <a:ext cx="493776" cy="2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90A901-9163-1C47-AFD6-0CDFDAFC2947}"/>
              </a:ext>
            </a:extLst>
          </p:cNvPr>
          <p:cNvSpPr/>
          <p:nvPr/>
        </p:nvSpPr>
        <p:spPr>
          <a:xfrm>
            <a:off x="1577340" y="676656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9"/>
            <a:ext cx="1702383" cy="223789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6"/>
            <a:ext cx="1708418" cy="730139"/>
          </a:xfrm>
          <a:prstGeom prst="bentConnector3">
            <a:avLst>
              <a:gd name="adj1" fmla="val 71027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9925"/>
            <a:ext cx="1708420" cy="10162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26EC1-733D-5441-8C7D-D2D8BC06AC58}"/>
              </a:ext>
            </a:extLst>
          </p:cNvPr>
          <p:cNvSpPr txBox="1"/>
          <p:nvPr/>
        </p:nvSpPr>
        <p:spPr>
          <a:xfrm>
            <a:off x="516569" y="51309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code</a:t>
            </a:r>
            <a:r>
              <a:rPr lang="en-US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6C7188-67AF-904C-9ADC-ABDE58F70C8E}"/>
              </a:ext>
            </a:extLst>
          </p:cNvPr>
          <p:cNvSpPr txBox="1"/>
          <p:nvPr/>
        </p:nvSpPr>
        <p:spPr>
          <a:xfrm>
            <a:off x="516569" y="17231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heap</a:t>
            </a:r>
            <a:r>
              <a:rPr lang="en-US" dirty="0"/>
              <a:t> 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48E6-9463-9240-BA02-9091DEE04DC4}"/>
              </a:ext>
            </a:extLst>
          </p:cNvPr>
          <p:cNvSpPr txBox="1"/>
          <p:nvPr/>
        </p:nvSpPr>
        <p:spPr>
          <a:xfrm>
            <a:off x="495042" y="4843742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</a:t>
            </a:r>
            <a:r>
              <a:rPr lang="en-US" b="1" dirty="0"/>
              <a:t>stack</a:t>
            </a:r>
            <a:r>
              <a:rPr lang="en-US" dirty="0"/>
              <a:t> blocks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E089D-AC3A-6545-B5AB-127B12C548E3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2276666" y="697761"/>
            <a:ext cx="3246781" cy="534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12C64-9237-9D49-87B1-1F3B7327614D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2291414" y="1907817"/>
            <a:ext cx="3225997" cy="821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FA6CF-A2BA-AD45-8977-51EE338C277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2572406" y="4029997"/>
            <a:ext cx="2951041" cy="99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FDA-50CF-5444-A3A9-C9EE63BB1B59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572406" y="4826213"/>
            <a:ext cx="2951039" cy="202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AB3F91-F733-CD4E-AACD-D3EE499CB99B}"/>
              </a:ext>
            </a:extLst>
          </p:cNvPr>
          <p:cNvSpPr txBox="1"/>
          <p:nvPr/>
        </p:nvSpPr>
        <p:spPr>
          <a:xfrm>
            <a:off x="516568" y="5308781"/>
            <a:ext cx="28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r>
              <a:rPr lang="en-US" dirty="0"/>
              <a:t> contains: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parameters</a:t>
            </a:r>
          </a:p>
          <a:p>
            <a:r>
              <a:rPr lang="en-US" b="1" dirty="0"/>
              <a:t>specific to each thread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ADF72-E7FF-B248-82CE-84E7FC7ECC25}"/>
              </a:ext>
            </a:extLst>
          </p:cNvPr>
          <p:cNvSpPr txBox="1"/>
          <p:nvPr/>
        </p:nvSpPr>
        <p:spPr>
          <a:xfrm>
            <a:off x="7703261" y="384491"/>
            <a:ext cx="44241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Shared-memory</a:t>
            </a:r>
            <a:r>
              <a:rPr lang="en-US" sz="1400" dirty="0"/>
              <a:t> multi-threading: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Multiple threads share the same code and heap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OS enforced memory protection mechanism between threads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VM (e.g. JVM) can impose some restrictions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AA6F-7D61-7347-906E-84B19025AD91}"/>
              </a:ext>
            </a:extLst>
          </p:cNvPr>
          <p:cNvSpPr txBox="1"/>
          <p:nvPr/>
        </p:nvSpPr>
        <p:spPr>
          <a:xfrm>
            <a:off x="7594404" y="5094271"/>
            <a:ext cx="442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Different threads can be </a:t>
            </a:r>
            <a:r>
              <a:rPr lang="en-US" sz="1600" i="1" dirty="0"/>
              <a:t>running</a:t>
            </a:r>
            <a:r>
              <a:rPr lang="en-US" sz="1600" dirty="0"/>
              <a:t> simultaneously on different CPUs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sharing by different threads is </a:t>
            </a:r>
            <a:r>
              <a:rPr lang="en-US" sz="1600" i="1" dirty="0"/>
              <a:t>hazardous</a:t>
            </a:r>
            <a:r>
              <a:rPr lang="en-US" sz="1600" dirty="0"/>
              <a:t> and require proper </a:t>
            </a:r>
            <a:r>
              <a:rPr lang="en-US" sz="1600" i="1" dirty="0"/>
              <a:t>synchronization</a:t>
            </a:r>
            <a:r>
              <a:rPr lang="en-US" sz="16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594326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C4967-0577-7B4B-9329-412BF834EAD1}"/>
              </a:ext>
            </a:extLst>
          </p:cNvPr>
          <p:cNvSpPr/>
          <p:nvPr/>
        </p:nvSpPr>
        <p:spPr>
          <a:xfrm>
            <a:off x="4041638" y="621268"/>
            <a:ext cx="1310640" cy="99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101D1-74CC-3F48-A7A3-B9E7A70D9FB7}"/>
              </a:ext>
            </a:extLst>
          </p:cNvPr>
          <p:cNvSpPr/>
          <p:nvPr/>
        </p:nvSpPr>
        <p:spPr>
          <a:xfrm>
            <a:off x="6001523" y="1475230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CE66B-72B9-8B43-B433-464A8874C3A5}"/>
              </a:ext>
            </a:extLst>
          </p:cNvPr>
          <p:cNvSpPr/>
          <p:nvPr/>
        </p:nvSpPr>
        <p:spPr>
          <a:xfrm>
            <a:off x="4355582" y="1335022"/>
            <a:ext cx="682752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45CC5-29C9-C442-A5E5-A94BA371ABC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>
            <a:off x="5038334" y="1475230"/>
            <a:ext cx="974509" cy="9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5A5AE-E7B5-2D4F-9CC3-0A92A15E4F08}"/>
              </a:ext>
            </a:extLst>
          </p:cNvPr>
          <p:cNvCxnSpPr/>
          <p:nvPr/>
        </p:nvCxnSpPr>
        <p:spPr>
          <a:xfrm>
            <a:off x="7991856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74EC87-5D83-7B41-8F4E-B20F8050CC7F}"/>
              </a:ext>
            </a:extLst>
          </p:cNvPr>
          <p:cNvSpPr txBox="1"/>
          <p:nvPr/>
        </p:nvSpPr>
        <p:spPr>
          <a:xfrm>
            <a:off x="7845021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DC3D8C-AA7A-A34E-993B-AA1A54105AF4}"/>
              </a:ext>
            </a:extLst>
          </p:cNvPr>
          <p:cNvSpPr/>
          <p:nvPr/>
        </p:nvSpPr>
        <p:spPr>
          <a:xfrm>
            <a:off x="6826763" y="914398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D30683-169A-CF43-AA33-ACD0B0DBC317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6603496" y="1194814"/>
            <a:ext cx="694181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FDF47F-3A13-084D-A4F6-E7BF89593C91}"/>
              </a:ext>
            </a:extLst>
          </p:cNvPr>
          <p:cNvCxnSpPr/>
          <p:nvPr/>
        </p:nvCxnSpPr>
        <p:spPr>
          <a:xfrm>
            <a:off x="10087103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E9D00F-F668-F946-B64D-4649F9E17D4B}"/>
              </a:ext>
            </a:extLst>
          </p:cNvPr>
          <p:cNvSpPr txBox="1"/>
          <p:nvPr/>
        </p:nvSpPr>
        <p:spPr>
          <a:xfrm>
            <a:off x="9940268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D8C7E-FC80-5E4E-BD84-001BC9C109FF}"/>
              </a:ext>
            </a:extLst>
          </p:cNvPr>
          <p:cNvSpPr/>
          <p:nvPr/>
        </p:nvSpPr>
        <p:spPr>
          <a:xfrm>
            <a:off x="9014421" y="209702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D6B2B0-AC2B-3E4D-8CEB-129BD947A033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6603496" y="1786124"/>
            <a:ext cx="2410925" cy="45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080DF6-FBAC-524A-AED4-37B11D16E0D8}"/>
              </a:ext>
            </a:extLst>
          </p:cNvPr>
          <p:cNvCxnSpPr/>
          <p:nvPr/>
        </p:nvCxnSpPr>
        <p:spPr>
          <a:xfrm>
            <a:off x="1327612" y="62126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3A7F88-630D-D447-83A4-0DFEC59305DE}"/>
              </a:ext>
            </a:extLst>
          </p:cNvPr>
          <p:cNvSpPr txBox="1"/>
          <p:nvPr/>
        </p:nvSpPr>
        <p:spPr>
          <a:xfrm>
            <a:off x="1180777" y="3750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873E5B-8009-7C4F-95D6-BCD59720B042}"/>
              </a:ext>
            </a:extLst>
          </p:cNvPr>
          <p:cNvSpPr/>
          <p:nvPr/>
        </p:nvSpPr>
        <p:spPr>
          <a:xfrm>
            <a:off x="7937008" y="758283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976686-54F1-4C48-9740-D6CC60D8E8E2}"/>
              </a:ext>
            </a:extLst>
          </p:cNvPr>
          <p:cNvSpPr/>
          <p:nvPr/>
        </p:nvSpPr>
        <p:spPr>
          <a:xfrm>
            <a:off x="10036985" y="1911094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A49850-CAD3-7F41-9627-1BE328B018B5}"/>
              </a:ext>
            </a:extLst>
          </p:cNvPr>
          <p:cNvSpPr/>
          <p:nvPr/>
        </p:nvSpPr>
        <p:spPr>
          <a:xfrm>
            <a:off x="1272764" y="281582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D9B8B7-B28A-354D-89CF-E338F898FF2A}"/>
              </a:ext>
            </a:extLst>
          </p:cNvPr>
          <p:cNvCxnSpPr>
            <a:stCxn id="36" idx="3"/>
            <a:endCxn id="4" idx="1"/>
          </p:cNvCxnSpPr>
          <p:nvPr/>
        </p:nvCxnSpPr>
        <p:spPr>
          <a:xfrm flipV="1">
            <a:off x="1382460" y="1118354"/>
            <a:ext cx="2659178" cy="20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6FE740D-6E8F-E54D-B8D2-E1852D533EF3}"/>
              </a:ext>
            </a:extLst>
          </p:cNvPr>
          <p:cNvSpPr/>
          <p:nvPr/>
        </p:nvSpPr>
        <p:spPr>
          <a:xfrm>
            <a:off x="7937008" y="4945381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FB240D-7740-974F-AF59-435E2CF5C00B}"/>
              </a:ext>
            </a:extLst>
          </p:cNvPr>
          <p:cNvSpPr/>
          <p:nvPr/>
        </p:nvSpPr>
        <p:spPr>
          <a:xfrm>
            <a:off x="10036985" y="5914977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00966A-2639-514F-AECB-35CEDE274764}"/>
              </a:ext>
            </a:extLst>
          </p:cNvPr>
          <p:cNvCxnSpPr/>
          <p:nvPr/>
        </p:nvCxnSpPr>
        <p:spPr>
          <a:xfrm>
            <a:off x="2790652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103DBD-A401-CA4A-8FFD-48C2C35C36EE}"/>
              </a:ext>
            </a:extLst>
          </p:cNvPr>
          <p:cNvSpPr txBox="1"/>
          <p:nvPr/>
        </p:nvSpPr>
        <p:spPr>
          <a:xfrm>
            <a:off x="2643817" y="36723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F716C-6E32-9B4C-9574-98797D5A4082}"/>
              </a:ext>
            </a:extLst>
          </p:cNvPr>
          <p:cNvSpPr txBox="1"/>
          <p:nvPr/>
        </p:nvSpPr>
        <p:spPr>
          <a:xfrm>
            <a:off x="763538" y="256336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F4622B-CE2B-264D-A0D9-242DF00E283B}"/>
              </a:ext>
            </a:extLst>
          </p:cNvPr>
          <p:cNvSpPr/>
          <p:nvPr/>
        </p:nvSpPr>
        <p:spPr>
          <a:xfrm>
            <a:off x="2735803" y="3646861"/>
            <a:ext cx="117117" cy="5228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76991-DFD4-C948-9457-EAE0EC48FBAA}"/>
              </a:ext>
            </a:extLst>
          </p:cNvPr>
          <p:cNvSpPr txBox="1"/>
          <p:nvPr/>
        </p:nvSpPr>
        <p:spPr>
          <a:xfrm>
            <a:off x="2160091" y="352375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42148-B117-484E-99B9-D3C5EA63AF2F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 flipV="1">
            <a:off x="2852920" y="1118354"/>
            <a:ext cx="1188718" cy="278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40C69AD-1F81-6940-AF34-357FFFC02C6F}"/>
              </a:ext>
            </a:extLst>
          </p:cNvPr>
          <p:cNvSpPr/>
          <p:nvPr/>
        </p:nvSpPr>
        <p:spPr>
          <a:xfrm>
            <a:off x="6012843" y="2252472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false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F6EF00-D733-6C48-BB2D-3C0867E5ED4D}"/>
              </a:ext>
            </a:extLst>
          </p:cNvPr>
          <p:cNvCxnSpPr/>
          <p:nvPr/>
        </p:nvCxnSpPr>
        <p:spPr>
          <a:xfrm>
            <a:off x="11403839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27B97D-F436-9445-AC2D-FB4D391439CF}"/>
              </a:ext>
            </a:extLst>
          </p:cNvPr>
          <p:cNvSpPr txBox="1"/>
          <p:nvPr/>
        </p:nvSpPr>
        <p:spPr>
          <a:xfrm>
            <a:off x="11257004" y="30241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48CE8C-8F02-ED41-AE79-E9D426CFD27D}"/>
              </a:ext>
            </a:extLst>
          </p:cNvPr>
          <p:cNvSpPr/>
          <p:nvPr/>
        </p:nvSpPr>
        <p:spPr>
          <a:xfrm>
            <a:off x="11348990" y="4314312"/>
            <a:ext cx="111455" cy="246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643912-CE86-9147-8243-622653F187C5}"/>
              </a:ext>
            </a:extLst>
          </p:cNvPr>
          <p:cNvSpPr/>
          <p:nvPr/>
        </p:nvSpPr>
        <p:spPr>
          <a:xfrm>
            <a:off x="10304347" y="431431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875644-D370-8B48-8915-F792C2B692BC}"/>
              </a:ext>
            </a:extLst>
          </p:cNvPr>
          <p:cNvCxnSpPr>
            <a:cxnSpLocks/>
            <a:stCxn id="55" idx="1"/>
            <a:endCxn id="50" idx="2"/>
          </p:cNvCxnSpPr>
          <p:nvPr/>
        </p:nvCxnSpPr>
        <p:spPr>
          <a:xfrm flipH="1" flipV="1">
            <a:off x="6614816" y="2563366"/>
            <a:ext cx="3689531" cy="189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26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B62AD4-3BD0-D64F-8A01-048494FBACFC}"/>
              </a:ext>
            </a:extLst>
          </p:cNvPr>
          <p:cNvSpPr/>
          <p:nvPr/>
        </p:nvSpPr>
        <p:spPr>
          <a:xfrm>
            <a:off x="53126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30DAD-AFFC-8441-9F90-0C9A37985D3A}"/>
              </a:ext>
            </a:extLst>
          </p:cNvPr>
          <p:cNvSpPr/>
          <p:nvPr/>
        </p:nvSpPr>
        <p:spPr>
          <a:xfrm>
            <a:off x="53126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39FD6-3A2E-F641-8202-923E08C0677F}"/>
              </a:ext>
            </a:extLst>
          </p:cNvPr>
          <p:cNvSpPr/>
          <p:nvPr/>
        </p:nvSpPr>
        <p:spPr>
          <a:xfrm>
            <a:off x="4300728" y="5064252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3819-10C5-8045-8364-004E721ABF85}"/>
              </a:ext>
            </a:extLst>
          </p:cNvPr>
          <p:cNvSpPr/>
          <p:nvPr/>
        </p:nvSpPr>
        <p:spPr>
          <a:xfrm>
            <a:off x="4300728" y="534771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90433-BE5C-DF49-8A84-7C8C98FDD315}"/>
              </a:ext>
            </a:extLst>
          </p:cNvPr>
          <p:cNvSpPr/>
          <p:nvPr/>
        </p:nvSpPr>
        <p:spPr>
          <a:xfrm>
            <a:off x="63794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960DE-75E2-A14A-B776-EF5184C8760D}"/>
              </a:ext>
            </a:extLst>
          </p:cNvPr>
          <p:cNvSpPr/>
          <p:nvPr/>
        </p:nvSpPr>
        <p:spPr>
          <a:xfrm>
            <a:off x="63794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BF77F-2941-5F4D-83F8-F2261AA5EA79}"/>
              </a:ext>
            </a:extLst>
          </p:cNvPr>
          <p:cNvSpPr txBox="1"/>
          <p:nvPr/>
        </p:nvSpPr>
        <p:spPr>
          <a:xfrm>
            <a:off x="2411765" y="3995928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enqueueRequests</a:t>
            </a:r>
            <a:endParaRPr lang="en-US" dirty="0"/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4D28A94A-77C3-5A40-A41A-96CF07BA76B0}"/>
              </a:ext>
            </a:extLst>
          </p:cNvPr>
          <p:cNvSpPr/>
          <p:nvPr/>
        </p:nvSpPr>
        <p:spPr>
          <a:xfrm>
            <a:off x="981456" y="1834896"/>
            <a:ext cx="865632" cy="26212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54F5C-E8D4-264B-B34D-3E3EC514B88C}"/>
              </a:ext>
            </a:extLst>
          </p:cNvPr>
          <p:cNvSpPr/>
          <p:nvPr/>
        </p:nvSpPr>
        <p:spPr>
          <a:xfrm>
            <a:off x="81065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73BF4-BAD3-6F42-A7BB-F250EA859E24}"/>
              </a:ext>
            </a:extLst>
          </p:cNvPr>
          <p:cNvSpPr/>
          <p:nvPr/>
        </p:nvSpPr>
        <p:spPr>
          <a:xfrm>
            <a:off x="81065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641FD-5DE4-B643-9A63-0303052615EC}"/>
              </a:ext>
            </a:extLst>
          </p:cNvPr>
          <p:cNvSpPr/>
          <p:nvPr/>
        </p:nvSpPr>
        <p:spPr>
          <a:xfrm>
            <a:off x="74969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1309F-864C-3A49-95A6-3C5AFE4C10AF}"/>
              </a:ext>
            </a:extLst>
          </p:cNvPr>
          <p:cNvSpPr/>
          <p:nvPr/>
        </p:nvSpPr>
        <p:spPr>
          <a:xfrm>
            <a:off x="74969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D9466-A74D-9D4B-8171-E4646A3B8A48}"/>
              </a:ext>
            </a:extLst>
          </p:cNvPr>
          <p:cNvSpPr/>
          <p:nvPr/>
        </p:nvSpPr>
        <p:spPr>
          <a:xfrm>
            <a:off x="68873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BF5AE8-D586-334C-9B92-E1A055BD63B3}"/>
              </a:ext>
            </a:extLst>
          </p:cNvPr>
          <p:cNvSpPr/>
          <p:nvPr/>
        </p:nvSpPr>
        <p:spPr>
          <a:xfrm>
            <a:off x="68873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526D2-1714-C44E-B6F7-8A63194AAA8A}"/>
              </a:ext>
            </a:extLst>
          </p:cNvPr>
          <p:cNvSpPr txBox="1"/>
          <p:nvPr/>
        </p:nvSpPr>
        <p:spPr>
          <a:xfrm>
            <a:off x="6887354" y="3846576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dequeueRequests</a:t>
            </a:r>
            <a:endParaRPr lang="en-US" dirty="0"/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ADD07B0C-FD5D-184E-91BB-119BFEB95D03}"/>
              </a:ext>
            </a:extLst>
          </p:cNvPr>
          <p:cNvSpPr/>
          <p:nvPr/>
        </p:nvSpPr>
        <p:spPr>
          <a:xfrm flipH="1">
            <a:off x="8930640" y="1834896"/>
            <a:ext cx="609600" cy="262128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6FE5B0-C839-754E-856C-22B6EEEABDFD}"/>
              </a:ext>
            </a:extLst>
          </p:cNvPr>
          <p:cNvSpPr/>
          <p:nvPr/>
        </p:nvSpPr>
        <p:spPr>
          <a:xfrm>
            <a:off x="4233672" y="169316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AF91D-A6DB-4641-B287-A981421191EC}"/>
              </a:ext>
            </a:extLst>
          </p:cNvPr>
          <p:cNvSpPr/>
          <p:nvPr/>
        </p:nvSpPr>
        <p:spPr>
          <a:xfrm>
            <a:off x="4233672" y="197662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1B52F-D396-E941-8615-225E44579155}"/>
              </a:ext>
            </a:extLst>
          </p:cNvPr>
          <p:cNvSpPr txBox="1"/>
          <p:nvPr/>
        </p:nvSpPr>
        <p:spPr>
          <a:xfrm>
            <a:off x="4538472" y="2010638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AA183-3FAE-6945-B30D-DA2EB5AD9728}"/>
              </a:ext>
            </a:extLst>
          </p:cNvPr>
          <p:cNvSpPr/>
          <p:nvPr/>
        </p:nvSpPr>
        <p:spPr>
          <a:xfrm>
            <a:off x="1847088" y="2359152"/>
            <a:ext cx="496824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90B2E0A-54EE-9A4A-85D7-F0FF815300A5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 flipV="1">
            <a:off x="2343912" y="1693164"/>
            <a:ext cx="2194560" cy="818388"/>
          </a:xfrm>
          <a:prstGeom prst="bentConnector4">
            <a:avLst>
              <a:gd name="adj1" fmla="val 43056"/>
              <a:gd name="adj2" fmla="val 127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63ED5-6B4D-F844-ADC7-688379F60594}"/>
              </a:ext>
            </a:extLst>
          </p:cNvPr>
          <p:cNvSpPr/>
          <p:nvPr/>
        </p:nvSpPr>
        <p:spPr>
          <a:xfrm>
            <a:off x="2459736" y="313334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778D0-4040-E14B-9926-3A63C2B7230D}"/>
              </a:ext>
            </a:extLst>
          </p:cNvPr>
          <p:cNvSpPr/>
          <p:nvPr/>
        </p:nvSpPr>
        <p:spPr>
          <a:xfrm>
            <a:off x="2459736" y="341680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70951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F9582-DFF9-A546-B102-DA304AF89465}"/>
              </a:ext>
            </a:extLst>
          </p:cNvPr>
          <p:cNvSpPr/>
          <p:nvPr/>
        </p:nvSpPr>
        <p:spPr>
          <a:xfrm>
            <a:off x="2761488" y="2170176"/>
            <a:ext cx="3828288" cy="187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0DFBC-0BE9-2F43-B8E2-CA732F627676}"/>
              </a:ext>
            </a:extLst>
          </p:cNvPr>
          <p:cNvSpPr txBox="1"/>
          <p:nvPr/>
        </p:nvSpPr>
        <p:spPr>
          <a:xfrm>
            <a:off x="1640025" y="2921246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3FBF-887D-FF42-8373-2CD09D89A054}"/>
              </a:ext>
            </a:extLst>
          </p:cNvPr>
          <p:cNvSpPr txBox="1"/>
          <p:nvPr/>
        </p:nvSpPr>
        <p:spPr>
          <a:xfrm>
            <a:off x="1420368" y="2444496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E9FECA-A7C2-4441-864D-3033261888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7296" y="3105912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7DF615-98E9-2446-9E3E-B87403AB490D}"/>
              </a:ext>
            </a:extLst>
          </p:cNvPr>
          <p:cNvSpPr txBox="1"/>
          <p:nvPr/>
        </p:nvSpPr>
        <p:spPr>
          <a:xfrm>
            <a:off x="7278624" y="217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63320-15F1-2848-B83C-FEDC0014CB92}"/>
              </a:ext>
            </a:extLst>
          </p:cNvPr>
          <p:cNvSpPr/>
          <p:nvPr/>
        </p:nvSpPr>
        <p:spPr>
          <a:xfrm>
            <a:off x="4748784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0A51D-8C39-FC4C-B555-5D9ADAEE3692}"/>
              </a:ext>
            </a:extLst>
          </p:cNvPr>
          <p:cNvSpPr/>
          <p:nvPr/>
        </p:nvSpPr>
        <p:spPr>
          <a:xfrm>
            <a:off x="4279392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BF429-76ED-6841-99ED-4A45DDABF6C4}"/>
              </a:ext>
            </a:extLst>
          </p:cNvPr>
          <p:cNvSpPr/>
          <p:nvPr/>
        </p:nvSpPr>
        <p:spPr>
          <a:xfrm>
            <a:off x="3810000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8DD84-DC8F-4E4E-845F-EF4B39FCE080}"/>
              </a:ext>
            </a:extLst>
          </p:cNvPr>
          <p:cNvSpPr txBox="1"/>
          <p:nvPr/>
        </p:nvSpPr>
        <p:spPr>
          <a:xfrm>
            <a:off x="4831080" y="2943213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8407C5B-0EC3-6441-9B3A-95A496FB884C}"/>
              </a:ext>
            </a:extLst>
          </p:cNvPr>
          <p:cNvCxnSpPr>
            <a:stCxn id="4" idx="0"/>
            <a:endCxn id="10" idx="0"/>
          </p:cNvCxnSpPr>
          <p:nvPr/>
        </p:nvCxnSpPr>
        <p:spPr>
          <a:xfrm rot="5400000" flipH="1" flipV="1">
            <a:off x="6081804" y="764004"/>
            <a:ext cx="12700" cy="2812344"/>
          </a:xfrm>
          <a:prstGeom prst="bentConnector3">
            <a:avLst>
              <a:gd name="adj1" fmla="val 933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D4217-9D34-7749-9388-5112966DB879}"/>
              </a:ext>
            </a:extLst>
          </p:cNvPr>
          <p:cNvSpPr txBox="1"/>
          <p:nvPr/>
        </p:nvSpPr>
        <p:spPr>
          <a:xfrm>
            <a:off x="3651858" y="3471517"/>
            <a:ext cx="2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maxPoolSize</a:t>
            </a:r>
            <a:r>
              <a:rPr lang="en-US" dirty="0"/>
              <a:t>: 1</a:t>
            </a:r>
          </a:p>
          <a:p>
            <a:r>
              <a:rPr lang="en-US" dirty="0" err="1"/>
              <a:t>nOfThreads</a:t>
            </a:r>
            <a:r>
              <a:rPr lang="en-US" dirty="0"/>
              <a:t>:  0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9A05BAB-AE17-744D-A64A-EA5199D12C99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rot="5400000">
            <a:off x="6755674" y="2373610"/>
            <a:ext cx="566404" cy="89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CF31DB-E8E4-C241-94B7-2FA7313DAB96}"/>
              </a:ext>
            </a:extLst>
          </p:cNvPr>
          <p:cNvSpPr txBox="1"/>
          <p:nvPr/>
        </p:nvSpPr>
        <p:spPr>
          <a:xfrm>
            <a:off x="6906567" y="3284228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getRunnable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9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30FC-00FC-8A4C-8F71-97FF4B9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0B9D-7D20-3640-A03B-5A42F637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monitors</a:t>
            </a:r>
          </a:p>
          <a:p>
            <a:pPr lvl="1"/>
            <a:r>
              <a:rPr lang="en-US" dirty="0"/>
              <a:t>Any object can be a monitor</a:t>
            </a:r>
          </a:p>
          <a:p>
            <a:pPr lvl="2"/>
            <a:r>
              <a:rPr lang="en-US" dirty="0"/>
              <a:t>Lock</a:t>
            </a:r>
          </a:p>
          <a:p>
            <a:pPr lvl="2"/>
            <a:r>
              <a:rPr lang="en-US" dirty="0"/>
              <a:t>Condition</a:t>
            </a:r>
          </a:p>
          <a:p>
            <a:pPr lvl="1"/>
            <a:r>
              <a:rPr lang="en-US" dirty="0"/>
              <a:t>Static methods on the </a:t>
            </a:r>
            <a:r>
              <a:rPr lang="en-US" b="1" dirty="0"/>
              <a:t>Monitor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417290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FFD32-2F37-0744-9C9F-12B39BDB72EF}"/>
              </a:ext>
            </a:extLst>
          </p:cNvPr>
          <p:cNvSpPr/>
          <p:nvPr/>
        </p:nvSpPr>
        <p:spPr>
          <a:xfrm>
            <a:off x="1524000" y="1682496"/>
            <a:ext cx="3206496" cy="126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2E80D-991D-2147-B14D-5C22CC515C81}"/>
              </a:ext>
            </a:extLst>
          </p:cNvPr>
          <p:cNvSpPr/>
          <p:nvPr/>
        </p:nvSpPr>
        <p:spPr>
          <a:xfrm>
            <a:off x="1932432" y="2090928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3D90C-6186-9743-A235-85A5F078B372}"/>
              </a:ext>
            </a:extLst>
          </p:cNvPr>
          <p:cNvSpPr/>
          <p:nvPr/>
        </p:nvSpPr>
        <p:spPr>
          <a:xfrm>
            <a:off x="3264408" y="2097024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4B23E-8063-6042-A16C-8A8716B57EC0}"/>
              </a:ext>
            </a:extLst>
          </p:cNvPr>
          <p:cNvSpPr/>
          <p:nvPr/>
        </p:nvSpPr>
        <p:spPr>
          <a:xfrm>
            <a:off x="5925312" y="7193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FA998-CF8A-9149-A7A8-BE5A7F3B6F8F}"/>
              </a:ext>
            </a:extLst>
          </p:cNvPr>
          <p:cNvSpPr/>
          <p:nvPr/>
        </p:nvSpPr>
        <p:spPr>
          <a:xfrm>
            <a:off x="6333744" y="11277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B5B2C-5968-E340-8F27-36A097406F40}"/>
              </a:ext>
            </a:extLst>
          </p:cNvPr>
          <p:cNvSpPr/>
          <p:nvPr/>
        </p:nvSpPr>
        <p:spPr>
          <a:xfrm>
            <a:off x="7665720" y="11338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626EC-63C2-B649-BA73-5D9A192504FF}"/>
              </a:ext>
            </a:extLst>
          </p:cNvPr>
          <p:cNvSpPr/>
          <p:nvPr/>
        </p:nvSpPr>
        <p:spPr>
          <a:xfrm>
            <a:off x="5925312" y="27005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796AB-672E-3F4B-9CA1-C3ABF9CECA1D}"/>
              </a:ext>
            </a:extLst>
          </p:cNvPr>
          <p:cNvSpPr/>
          <p:nvPr/>
        </p:nvSpPr>
        <p:spPr>
          <a:xfrm>
            <a:off x="6333744" y="31089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445EAE-904F-E947-AC40-A2645DA256DE}"/>
              </a:ext>
            </a:extLst>
          </p:cNvPr>
          <p:cNvSpPr/>
          <p:nvPr/>
        </p:nvSpPr>
        <p:spPr>
          <a:xfrm>
            <a:off x="7665720" y="31150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987756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658E0-D90F-AB4F-8517-74E1379BF231}"/>
              </a:ext>
            </a:extLst>
          </p:cNvPr>
          <p:cNvSpPr/>
          <p:nvPr/>
        </p:nvSpPr>
        <p:spPr>
          <a:xfrm>
            <a:off x="1188720" y="542544"/>
            <a:ext cx="182880" cy="207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CF8C5-CBD6-6645-9F2F-94FE1AB5643F}"/>
              </a:ext>
            </a:extLst>
          </p:cNvPr>
          <p:cNvSpPr/>
          <p:nvPr/>
        </p:nvSpPr>
        <p:spPr>
          <a:xfrm>
            <a:off x="2090928" y="262128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FDD8F-F5CF-2446-A1DE-F2FFA810231D}"/>
              </a:ext>
            </a:extLst>
          </p:cNvPr>
          <p:cNvSpPr/>
          <p:nvPr/>
        </p:nvSpPr>
        <p:spPr>
          <a:xfrm>
            <a:off x="1194816" y="457200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DB6E5-1210-6246-A37A-970FCCF0D6B2}"/>
              </a:ext>
            </a:extLst>
          </p:cNvPr>
          <p:cNvSpPr txBox="1"/>
          <p:nvPr/>
        </p:nvSpPr>
        <p:spPr>
          <a:xfrm>
            <a:off x="97536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A3AE0-D3E6-9448-871C-AB03BDF7B3BD}"/>
              </a:ext>
            </a:extLst>
          </p:cNvPr>
          <p:cNvSpPr txBox="1"/>
          <p:nvPr/>
        </p:nvSpPr>
        <p:spPr>
          <a:xfrm>
            <a:off x="1462546" y="22519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DC6DD-3BAE-4545-8E57-7DF40C08D413}"/>
              </a:ext>
            </a:extLst>
          </p:cNvPr>
          <p:cNvSpPr/>
          <p:nvPr/>
        </p:nvSpPr>
        <p:spPr>
          <a:xfrm>
            <a:off x="6266688" y="3429000"/>
            <a:ext cx="182880" cy="722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A0923-85BA-F041-BEAB-CAF288B28AB5}"/>
              </a:ext>
            </a:extLst>
          </p:cNvPr>
          <p:cNvSpPr/>
          <p:nvPr/>
        </p:nvSpPr>
        <p:spPr>
          <a:xfrm>
            <a:off x="4797552" y="542544"/>
            <a:ext cx="182880" cy="147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0880-7C0C-144E-99A4-4BA528D063FC}"/>
              </a:ext>
            </a:extLst>
          </p:cNvPr>
          <p:cNvSpPr/>
          <p:nvPr/>
        </p:nvSpPr>
        <p:spPr>
          <a:xfrm>
            <a:off x="4803648" y="5268575"/>
            <a:ext cx="182880" cy="12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D36E-C49D-AF48-8BE9-6941A911B82F}"/>
              </a:ext>
            </a:extLst>
          </p:cNvPr>
          <p:cNvSpPr txBox="1"/>
          <p:nvPr/>
        </p:nvSpPr>
        <p:spPr>
          <a:xfrm>
            <a:off x="3706368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CA92-2134-6246-8A55-11FC94D358C4}"/>
              </a:ext>
            </a:extLst>
          </p:cNvPr>
          <p:cNvSpPr txBox="1"/>
          <p:nvPr/>
        </p:nvSpPr>
        <p:spPr>
          <a:xfrm>
            <a:off x="4114803" y="171723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38EAD-8C91-0047-AD8A-7A4A6BE39BBA}"/>
              </a:ext>
            </a:extLst>
          </p:cNvPr>
          <p:cNvSpPr/>
          <p:nvPr/>
        </p:nvSpPr>
        <p:spPr>
          <a:xfrm>
            <a:off x="5925313" y="1717238"/>
            <a:ext cx="182880" cy="1711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EA3F9B-FBA9-3448-9555-9275C5A0889D}"/>
              </a:ext>
            </a:extLst>
          </p:cNvPr>
          <p:cNvCxnSpPr/>
          <p:nvPr/>
        </p:nvCxnSpPr>
        <p:spPr>
          <a:xfrm>
            <a:off x="5894832" y="3416808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2329A-F107-7C4F-BB34-7F55BEEBD514}"/>
              </a:ext>
            </a:extLst>
          </p:cNvPr>
          <p:cNvSpPr/>
          <p:nvPr/>
        </p:nvSpPr>
        <p:spPr>
          <a:xfrm>
            <a:off x="5925313" y="4151373"/>
            <a:ext cx="182880" cy="9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4DC01-00B7-3145-878B-AFB5567978F4}"/>
              </a:ext>
            </a:extLst>
          </p:cNvPr>
          <p:cNvCxnSpPr>
            <a:cxnSpLocks/>
          </p:cNvCxnSpPr>
          <p:nvPr/>
        </p:nvCxnSpPr>
        <p:spPr>
          <a:xfrm flipV="1">
            <a:off x="4786639" y="2009394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5D042BF-67E0-464A-8EC1-33EDFFFA70B2}"/>
              </a:ext>
            </a:extLst>
          </p:cNvPr>
          <p:cNvSpPr/>
          <p:nvPr/>
        </p:nvSpPr>
        <p:spPr>
          <a:xfrm>
            <a:off x="3616784" y="1787867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3A8C09-B3D7-364B-9775-B64A8ECFBA5F}"/>
              </a:ext>
            </a:extLst>
          </p:cNvPr>
          <p:cNvSpPr/>
          <p:nvPr/>
        </p:nvSpPr>
        <p:spPr>
          <a:xfrm>
            <a:off x="6254496" y="2660904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0C61B0-CC4F-A241-817D-4669C19E1D15}"/>
              </a:ext>
            </a:extLst>
          </p:cNvPr>
          <p:cNvSpPr/>
          <p:nvPr/>
        </p:nvSpPr>
        <p:spPr>
          <a:xfrm>
            <a:off x="6583679" y="3267456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49DC30-445A-9744-89E8-4AFBEBEAF7CC}"/>
              </a:ext>
            </a:extLst>
          </p:cNvPr>
          <p:cNvSpPr/>
          <p:nvPr/>
        </p:nvSpPr>
        <p:spPr>
          <a:xfrm>
            <a:off x="6583679" y="4620765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25C7F1-6A98-F246-88EE-AF13E3176890}"/>
              </a:ext>
            </a:extLst>
          </p:cNvPr>
          <p:cNvSpPr/>
          <p:nvPr/>
        </p:nvSpPr>
        <p:spPr>
          <a:xfrm>
            <a:off x="4222278" y="4788408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BCA1D-8716-3D44-B74D-54136D19EA65}"/>
              </a:ext>
            </a:extLst>
          </p:cNvPr>
          <p:cNvSpPr txBox="1"/>
          <p:nvPr/>
        </p:nvSpPr>
        <p:spPr>
          <a:xfrm>
            <a:off x="1129683" y="5268575"/>
            <a:ext cx="355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</a:t>
            </a:r>
            <a:r>
              <a:rPr lang="en-US" strike="sngStrike" dirty="0" err="1"/>
              <a:t>perda</a:t>
            </a:r>
            <a:r>
              <a:rPr lang="en-US" strike="sngStrike" dirty="0"/>
              <a:t> de </a:t>
            </a:r>
            <a:r>
              <a:rPr lang="en-US" strike="sngStrike" dirty="0" err="1"/>
              <a:t>notificações</a:t>
            </a:r>
            <a:endParaRPr lang="en-US" strike="sngStrike" dirty="0"/>
          </a:p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deadlock</a:t>
            </a:r>
          </a:p>
          <a:p>
            <a:pPr marL="342900" indent="-342900">
              <a:buAutoNum type="arabicPeriod"/>
            </a:pP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interrupção</a:t>
            </a:r>
            <a:r>
              <a:rPr lang="en-US" dirty="0"/>
              <a:t> do Enter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A88049-19FA-3B46-9CA2-40203252D105}"/>
              </a:ext>
            </a:extLst>
          </p:cNvPr>
          <p:cNvCxnSpPr>
            <a:cxnSpLocks/>
          </p:cNvCxnSpPr>
          <p:nvPr/>
        </p:nvCxnSpPr>
        <p:spPr>
          <a:xfrm flipV="1">
            <a:off x="4786639" y="3428998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ECAD50-CF71-804A-BF40-B702ACCF4301}"/>
              </a:ext>
            </a:extLst>
          </p:cNvPr>
          <p:cNvSpPr/>
          <p:nvPr/>
        </p:nvSpPr>
        <p:spPr>
          <a:xfrm>
            <a:off x="9759698" y="4312919"/>
            <a:ext cx="182880" cy="121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4B2A74-EAD2-4A45-B4F2-AB6321393CCD}"/>
              </a:ext>
            </a:extLst>
          </p:cNvPr>
          <p:cNvSpPr/>
          <p:nvPr/>
        </p:nvSpPr>
        <p:spPr>
          <a:xfrm>
            <a:off x="9448802" y="4890249"/>
            <a:ext cx="182880" cy="320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5DE98-B92B-1445-8DA5-6267F94581F8}"/>
              </a:ext>
            </a:extLst>
          </p:cNvPr>
          <p:cNvSpPr txBox="1"/>
          <p:nvPr/>
        </p:nvSpPr>
        <p:spPr>
          <a:xfrm>
            <a:off x="6583679" y="2797801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25DF7-2450-A04F-8AA2-B413C9BB0EF3}"/>
              </a:ext>
            </a:extLst>
          </p:cNvPr>
          <p:cNvSpPr txBox="1"/>
          <p:nvPr/>
        </p:nvSpPr>
        <p:spPr>
          <a:xfrm>
            <a:off x="6866994" y="32443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ECACD-75A8-F148-95CB-8B4643C07D1C}"/>
              </a:ext>
            </a:extLst>
          </p:cNvPr>
          <p:cNvSpPr txBox="1"/>
          <p:nvPr/>
        </p:nvSpPr>
        <p:spPr>
          <a:xfrm>
            <a:off x="5352922" y="43873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1A0317-D534-A34C-AAA3-7F3F8E66335B}"/>
              </a:ext>
            </a:extLst>
          </p:cNvPr>
          <p:cNvSpPr txBox="1"/>
          <p:nvPr/>
        </p:nvSpPr>
        <p:spPr>
          <a:xfrm>
            <a:off x="9241854" y="4412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AA6A6C-4C5F-E347-BAB9-196FF5E3A7B0}"/>
              </a:ext>
            </a:extLst>
          </p:cNvPr>
          <p:cNvSpPr txBox="1"/>
          <p:nvPr/>
        </p:nvSpPr>
        <p:spPr>
          <a:xfrm>
            <a:off x="7178137" y="724122"/>
            <a:ext cx="3553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owns </a:t>
            </a:r>
            <a:r>
              <a:rPr lang="en-US" b="1" dirty="0"/>
              <a:t>condition</a:t>
            </a:r>
            <a:r>
              <a:rPr lang="en-US" dirty="0"/>
              <a:t> lock (green) and wants to enter </a:t>
            </a:r>
            <a:r>
              <a:rPr lang="en-US" b="1" dirty="0"/>
              <a:t>monitor</a:t>
            </a:r>
            <a:r>
              <a:rPr lang="en-US" dirty="0"/>
              <a:t> lock (blue)</a:t>
            </a:r>
          </a:p>
          <a:p>
            <a:r>
              <a:rPr lang="en-US" dirty="0"/>
              <a:t>T2 owns </a:t>
            </a:r>
            <a:r>
              <a:rPr lang="en-US" b="1" dirty="0"/>
              <a:t>monitor</a:t>
            </a:r>
            <a:r>
              <a:rPr lang="en-US" dirty="0"/>
              <a:t> lock (blue) and wants to enter </a:t>
            </a:r>
            <a:r>
              <a:rPr lang="en-US" b="1" dirty="0"/>
              <a:t>condition</a:t>
            </a:r>
            <a:r>
              <a:rPr lang="en-US" dirty="0"/>
              <a:t> lock (green)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F16215-035F-DD4A-A554-9B9EFB3EC4EB}"/>
              </a:ext>
            </a:extLst>
          </p:cNvPr>
          <p:cNvCxnSpPr>
            <a:cxnSpLocks/>
          </p:cNvCxnSpPr>
          <p:nvPr/>
        </p:nvCxnSpPr>
        <p:spPr>
          <a:xfrm flipV="1">
            <a:off x="4669208" y="5364479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32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42FD-7B4D-8B40-B943-7559931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8E54-A7CE-EB42-90D5-00B47AA8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15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D82288-19B4-BE4B-BAC2-B2AD386BA726}"/>
              </a:ext>
            </a:extLst>
          </p:cNvPr>
          <p:cNvSpPr/>
          <p:nvPr/>
        </p:nvSpPr>
        <p:spPr>
          <a:xfrm>
            <a:off x="1046903" y="441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E3C28-6085-274D-8CEB-B3CDFBD6D401}"/>
              </a:ext>
            </a:extLst>
          </p:cNvPr>
          <p:cNvSpPr/>
          <p:nvPr/>
        </p:nvSpPr>
        <p:spPr>
          <a:xfrm>
            <a:off x="1046903" y="1203340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javac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A74C-5839-3142-A5CE-FA5A3918662B}"/>
              </a:ext>
            </a:extLst>
          </p:cNvPr>
          <p:cNvSpPr/>
          <p:nvPr/>
        </p:nvSpPr>
        <p:spPr>
          <a:xfrm>
            <a:off x="1046903" y="1965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Byte Codes</a:t>
            </a:r>
            <a:br>
              <a:rPr lang="en-US" sz="1400" dirty="0"/>
            </a:br>
            <a:r>
              <a:rPr lang="en-US" sz="1400" dirty="0"/>
              <a:t>(.class)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424FB-EE75-294E-ADEF-B593A7024C22}"/>
              </a:ext>
            </a:extLst>
          </p:cNvPr>
          <p:cNvSpPr/>
          <p:nvPr/>
        </p:nvSpPr>
        <p:spPr>
          <a:xfrm>
            <a:off x="1046903" y="3545224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 Code</a:t>
            </a:r>
          </a:p>
          <a:p>
            <a:pPr algn="ctr"/>
            <a:r>
              <a:rPr lang="en-US" sz="1400" dirty="0"/>
              <a:t>(JIT)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7FCD0-30FF-3D4B-8CEF-5D648C88E63B}"/>
              </a:ext>
            </a:extLst>
          </p:cNvPr>
          <p:cNvSpPr/>
          <p:nvPr/>
        </p:nvSpPr>
        <p:spPr>
          <a:xfrm>
            <a:off x="1046903" y="275528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JVM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1B148-687B-5948-B46D-DFB2C602CBA9}"/>
              </a:ext>
            </a:extLst>
          </p:cNvPr>
          <p:cNvSpPr/>
          <p:nvPr/>
        </p:nvSpPr>
        <p:spPr>
          <a:xfrm>
            <a:off x="1046903" y="440120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4C424-4576-4B49-A686-DCD86DC45AF2}"/>
              </a:ext>
            </a:extLst>
          </p:cNvPr>
          <p:cNvSpPr/>
          <p:nvPr/>
        </p:nvSpPr>
        <p:spPr>
          <a:xfrm>
            <a:off x="9453287" y="4401199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4161B-23EB-AA4A-84F8-AB3B6EDD27A6}"/>
              </a:ext>
            </a:extLst>
          </p:cNvPr>
          <p:cNvSpPr/>
          <p:nvPr/>
        </p:nvSpPr>
        <p:spPr>
          <a:xfrm>
            <a:off x="3454823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6CED29-1615-5941-9EEE-B2E36459402D}"/>
              </a:ext>
            </a:extLst>
          </p:cNvPr>
          <p:cNvSpPr/>
          <p:nvPr/>
        </p:nvSpPr>
        <p:spPr>
          <a:xfrm>
            <a:off x="4417991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4BFA3-270A-E646-BA9A-8A2C9A91B51B}"/>
              </a:ext>
            </a:extLst>
          </p:cNvPr>
          <p:cNvSpPr/>
          <p:nvPr/>
        </p:nvSpPr>
        <p:spPr>
          <a:xfrm>
            <a:off x="5399447" y="4401200"/>
            <a:ext cx="1482937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A75F-EFCA-2F4D-97F7-CC122E574749}"/>
              </a:ext>
            </a:extLst>
          </p:cNvPr>
          <p:cNvSpPr/>
          <p:nvPr/>
        </p:nvSpPr>
        <p:spPr>
          <a:xfrm>
            <a:off x="8286616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DE1F8B-1D60-5644-88B3-4ECD220F2753}"/>
              </a:ext>
            </a:extLst>
          </p:cNvPr>
          <p:cNvSpPr/>
          <p:nvPr/>
        </p:nvSpPr>
        <p:spPr>
          <a:xfrm>
            <a:off x="7302825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13253-1239-5E4A-8B6E-9D6B6EF3D181}"/>
              </a:ext>
            </a:extLst>
          </p:cNvPr>
          <p:cNvSpPr txBox="1"/>
          <p:nvPr/>
        </p:nvSpPr>
        <p:spPr>
          <a:xfrm>
            <a:off x="3617080" y="544316"/>
            <a:ext cx="264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single-threaded as if serial</a:t>
            </a:r>
          </a:p>
        </p:txBody>
      </p:sp>
    </p:spTree>
    <p:extLst>
      <p:ext uri="{BB962C8B-B14F-4D97-AF65-F5344CB8AC3E}">
        <p14:creationId xmlns:p14="http://schemas.microsoft.com/office/powerpoint/2010/main" val="213162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AF1F-7989-9543-9843-9EA10551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Consistency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01945-A05B-EB42-8EA1-56864CDEA15F}"/>
              </a:ext>
            </a:extLst>
          </p:cNvPr>
          <p:cNvSpPr/>
          <p:nvPr/>
        </p:nvSpPr>
        <p:spPr>
          <a:xfrm>
            <a:off x="1420368" y="1180878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55387-BA63-2244-8685-C1B3C4295C6B}"/>
              </a:ext>
            </a:extLst>
          </p:cNvPr>
          <p:cNvSpPr/>
          <p:nvPr/>
        </p:nvSpPr>
        <p:spPr>
          <a:xfrm>
            <a:off x="1420368" y="2368529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B42A0-C598-474D-89DF-55EE3AD1E309}"/>
              </a:ext>
            </a:extLst>
          </p:cNvPr>
          <p:cNvSpPr/>
          <p:nvPr/>
        </p:nvSpPr>
        <p:spPr>
          <a:xfrm>
            <a:off x="1420368" y="3328797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F89E-EDEE-3841-B3B9-E08833DD731F}"/>
              </a:ext>
            </a:extLst>
          </p:cNvPr>
          <p:cNvSpPr/>
          <p:nvPr/>
        </p:nvSpPr>
        <p:spPr>
          <a:xfrm>
            <a:off x="7693152" y="1436910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0EF72-DB52-4644-9596-078AE4DE9A7E}"/>
              </a:ext>
            </a:extLst>
          </p:cNvPr>
          <p:cNvSpPr/>
          <p:nvPr/>
        </p:nvSpPr>
        <p:spPr>
          <a:xfrm>
            <a:off x="7693152" y="2490068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13C2E-D624-FD45-9ACB-AD2C02F877E9}"/>
              </a:ext>
            </a:extLst>
          </p:cNvPr>
          <p:cNvSpPr/>
          <p:nvPr/>
        </p:nvSpPr>
        <p:spPr>
          <a:xfrm>
            <a:off x="7693152" y="3889397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0724E-E6E4-A140-BF2A-E8368DC29F9A}"/>
              </a:ext>
            </a:extLst>
          </p:cNvPr>
          <p:cNvSpPr/>
          <p:nvPr/>
        </p:nvSpPr>
        <p:spPr>
          <a:xfrm>
            <a:off x="3901440" y="2624561"/>
            <a:ext cx="2151888" cy="960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1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3F15-C11D-3F49-A81D-D1391941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1D16E-D5E5-DB43-90B2-58DA089E1272}"/>
              </a:ext>
            </a:extLst>
          </p:cNvPr>
          <p:cNvSpPr/>
          <p:nvPr/>
        </p:nvSpPr>
        <p:spPr>
          <a:xfrm>
            <a:off x="1426464" y="178438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892A-382C-B946-90E4-1D0224A33A0E}"/>
              </a:ext>
            </a:extLst>
          </p:cNvPr>
          <p:cNvSpPr/>
          <p:nvPr/>
        </p:nvSpPr>
        <p:spPr>
          <a:xfrm>
            <a:off x="1426464" y="2897965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71524-EADC-B748-915F-2F31106E035B}"/>
              </a:ext>
            </a:extLst>
          </p:cNvPr>
          <p:cNvSpPr/>
          <p:nvPr/>
        </p:nvSpPr>
        <p:spPr>
          <a:xfrm>
            <a:off x="1426464" y="3932301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7579A5-EE0E-4D4A-88D2-6F898B942605}"/>
              </a:ext>
            </a:extLst>
          </p:cNvPr>
          <p:cNvSpPr/>
          <p:nvPr/>
        </p:nvSpPr>
        <p:spPr>
          <a:xfrm>
            <a:off x="530352" y="229644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4A3300E-9316-044B-B18B-770E8C18F256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899160" y="2040414"/>
            <a:ext cx="527304" cy="25603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DCE1AD0-0034-EF47-AD1F-DBED95A8B7A9}"/>
              </a:ext>
            </a:extLst>
          </p:cNvPr>
          <p:cNvCxnSpPr>
            <a:cxnSpLocks/>
            <a:stCxn id="16" idx="4"/>
            <a:endCxn id="9" idx="1"/>
          </p:cNvCxnSpPr>
          <p:nvPr/>
        </p:nvCxnSpPr>
        <p:spPr>
          <a:xfrm rot="16200000" flipH="1">
            <a:off x="1001423" y="3763292"/>
            <a:ext cx="261818" cy="58826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C491E7-AAB5-7449-AC69-325D6BEAE617}"/>
              </a:ext>
            </a:extLst>
          </p:cNvPr>
          <p:cNvSpPr/>
          <p:nvPr/>
        </p:nvSpPr>
        <p:spPr>
          <a:xfrm>
            <a:off x="469392" y="335112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C9B58AA-F9A7-B442-A660-D2D1ECAE7D97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 rot="16200000" flipH="1">
            <a:off x="1021731" y="2749264"/>
            <a:ext cx="282162" cy="5273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B0994C6-FA77-8647-898C-AECFCD1A0F94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V="1">
            <a:off x="838200" y="3153996"/>
            <a:ext cx="588264" cy="1971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925AAA-C642-3A49-8586-061A2EEA4E2A}"/>
              </a:ext>
            </a:extLst>
          </p:cNvPr>
          <p:cNvSpPr/>
          <p:nvPr/>
        </p:nvSpPr>
        <p:spPr>
          <a:xfrm>
            <a:off x="7620000" y="1674654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00AEF-774B-FD4E-A5DF-F1091281CF01}"/>
              </a:ext>
            </a:extLst>
          </p:cNvPr>
          <p:cNvSpPr/>
          <p:nvPr/>
        </p:nvSpPr>
        <p:spPr>
          <a:xfrm>
            <a:off x="7620000" y="272781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F6675D-499B-7443-8FB5-3F29BEA1B25C}"/>
              </a:ext>
            </a:extLst>
          </p:cNvPr>
          <p:cNvSpPr/>
          <p:nvPr/>
        </p:nvSpPr>
        <p:spPr>
          <a:xfrm>
            <a:off x="7620000" y="4127141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AB1F8A-0232-7A44-85BF-45721446C64E}"/>
              </a:ext>
            </a:extLst>
          </p:cNvPr>
          <p:cNvSpPr/>
          <p:nvPr/>
        </p:nvSpPr>
        <p:spPr>
          <a:xfrm>
            <a:off x="6577584" y="216843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9A23D67-9CEA-194C-BB3F-ECAF4C77063A}"/>
              </a:ext>
            </a:extLst>
          </p:cNvPr>
          <p:cNvCxnSpPr>
            <a:cxnSpLocks/>
            <a:stCxn id="25" idx="1"/>
            <a:endCxn id="28" idx="0"/>
          </p:cNvCxnSpPr>
          <p:nvPr/>
        </p:nvCxnSpPr>
        <p:spPr>
          <a:xfrm rot="10800000" flipV="1">
            <a:off x="6946392" y="1930686"/>
            <a:ext cx="673608" cy="2377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C0A8584-6800-5B4A-94D4-576D243978D9}"/>
              </a:ext>
            </a:extLst>
          </p:cNvPr>
          <p:cNvCxnSpPr>
            <a:cxnSpLocks/>
            <a:stCxn id="28" idx="4"/>
            <a:endCxn id="26" idx="1"/>
          </p:cNvCxnSpPr>
          <p:nvPr/>
        </p:nvCxnSpPr>
        <p:spPr>
          <a:xfrm rot="16200000" flipH="1">
            <a:off x="7163184" y="2527027"/>
            <a:ext cx="240025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15FD2B8-3756-8745-A643-8D5654EA05A8}"/>
              </a:ext>
            </a:extLst>
          </p:cNvPr>
          <p:cNvSpPr/>
          <p:nvPr/>
        </p:nvSpPr>
        <p:spPr>
          <a:xfrm>
            <a:off x="6577584" y="342900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55233DED-3F6E-1645-AD93-45581787B63B}"/>
              </a:ext>
            </a:extLst>
          </p:cNvPr>
          <p:cNvCxnSpPr>
            <a:cxnSpLocks/>
            <a:stCxn id="36" idx="4"/>
            <a:endCxn id="27" idx="1"/>
          </p:cNvCxnSpPr>
          <p:nvPr/>
        </p:nvCxnSpPr>
        <p:spPr>
          <a:xfrm rot="16200000" flipH="1">
            <a:off x="7093804" y="3856977"/>
            <a:ext cx="378784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6014304-81E0-3649-9669-3923AFB93E71}"/>
              </a:ext>
            </a:extLst>
          </p:cNvPr>
          <p:cNvCxnSpPr>
            <a:cxnSpLocks/>
            <a:stCxn id="26" idx="1"/>
            <a:endCxn id="36" idx="0"/>
          </p:cNvCxnSpPr>
          <p:nvPr/>
        </p:nvCxnSpPr>
        <p:spPr>
          <a:xfrm rot="10800000" flipV="1">
            <a:off x="6946392" y="2983844"/>
            <a:ext cx="673608" cy="44515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8398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77094" y="108913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77094" y="143956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77094" y="178999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83071" y="2762689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96201" y="2980656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96201" y="3331087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96201" y="368151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8115414-1C78-1342-9797-5770643E7D9C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rot="10800000">
            <a:off x="6680623" y="990379"/>
            <a:ext cx="1715578" cy="211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3490270-6C7A-844C-988E-C2A7259C1B2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693461" y="3263930"/>
            <a:ext cx="1702741" cy="190983"/>
          </a:xfrm>
          <a:prstGeom prst="bentConnector3">
            <a:avLst>
              <a:gd name="adj1" fmla="val 7170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37BDFDF-7CE5-CD46-B6CF-F58F743321CA}"/>
              </a:ext>
            </a:extLst>
          </p:cNvPr>
          <p:cNvCxnSpPr>
            <a:cxnSpLocks/>
            <a:stCxn id="51" idx="1"/>
            <a:endCxn id="38" idx="3"/>
          </p:cNvCxnSpPr>
          <p:nvPr/>
        </p:nvCxnSpPr>
        <p:spPr>
          <a:xfrm rot="10800000" flipV="1">
            <a:off x="6674585" y="3805343"/>
            <a:ext cx="1721616" cy="19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68107" y="4279598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C4EB7-EE8E-E840-BE49-6009ECE7C01A}"/>
              </a:ext>
            </a:extLst>
          </p:cNvPr>
          <p:cNvSpPr txBox="1"/>
          <p:nvPr/>
        </p:nvSpPr>
        <p:spPr>
          <a:xfrm>
            <a:off x="9459645" y="1621166"/>
            <a:ext cx="2555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can be more threads than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thread-1</a:t>
            </a:r>
            <a:r>
              <a:rPr lang="en-US" sz="1400" dirty="0"/>
              <a:t> </a:t>
            </a:r>
            <a:r>
              <a:rPr lang="en-US" sz="1400" b="1" dirty="0"/>
              <a:t>context</a:t>
            </a:r>
            <a:r>
              <a:rPr lang="en-US" sz="1400" dirty="0"/>
              <a:t> is saved outside of </a:t>
            </a:r>
            <a:r>
              <a:rPr lang="en-US" sz="1400" b="1" dirty="0"/>
              <a:t>cpu-1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thread-2</a:t>
            </a:r>
            <a:r>
              <a:rPr lang="en-US" sz="1400" dirty="0"/>
              <a:t> starts executing on </a:t>
            </a:r>
            <a:r>
              <a:rPr lang="en-US" sz="1400" b="1" dirty="0"/>
              <a:t>cpu-1</a:t>
            </a:r>
          </a:p>
          <a:p>
            <a:endParaRPr lang="en-US" sz="1400" dirty="0"/>
          </a:p>
          <a:p>
            <a:r>
              <a:rPr lang="en-US" sz="1400" b="1" dirty="0"/>
              <a:t>thread-2</a:t>
            </a:r>
            <a:r>
              <a:rPr lang="en-US" sz="1400" dirty="0"/>
              <a:t> has its own stack, separate from </a:t>
            </a:r>
            <a:r>
              <a:rPr lang="en-US" sz="1400" b="1" dirty="0"/>
              <a:t>thread-1</a:t>
            </a:r>
            <a:r>
              <a:rPr lang="en-US" sz="1400" dirty="0"/>
              <a:t> stack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689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256-C1BA-AA44-8DFB-1B3E01DF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2C6F-57F3-B34E-9FE1-9104FCCE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 – Program Order – partial order relation</a:t>
            </a:r>
          </a:p>
          <a:p>
            <a:r>
              <a:rPr lang="en-US" dirty="0"/>
              <a:t>Synchronization Action</a:t>
            </a:r>
          </a:p>
          <a:p>
            <a:pPr lvl="1"/>
            <a:r>
              <a:rPr lang="en-US" dirty="0"/>
              <a:t>Lock acquisition</a:t>
            </a:r>
          </a:p>
          <a:p>
            <a:pPr lvl="1"/>
            <a:r>
              <a:rPr lang="en-US" dirty="0"/>
              <a:t>Lock release</a:t>
            </a:r>
          </a:p>
          <a:p>
            <a:pPr lvl="1"/>
            <a:r>
              <a:rPr lang="en-US" dirty="0"/>
              <a:t>Volatile read</a:t>
            </a:r>
          </a:p>
          <a:p>
            <a:pPr lvl="1"/>
            <a:r>
              <a:rPr lang="en-US" dirty="0"/>
              <a:t>Volatile write</a:t>
            </a:r>
          </a:p>
          <a:p>
            <a:r>
              <a:rPr lang="en-US" dirty="0"/>
              <a:t>SO – Synchronization Order – total order relation over synchronization actions</a:t>
            </a:r>
          </a:p>
          <a:p>
            <a:r>
              <a:rPr lang="en-US" dirty="0"/>
              <a:t>SW – Synchronizes With – partial order relation over synchronization actions</a:t>
            </a:r>
          </a:p>
          <a:p>
            <a:pPr lvl="1"/>
            <a:r>
              <a:rPr lang="en-US" dirty="0"/>
              <a:t>VW(mem, 1)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SW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VR(mem):1</a:t>
            </a:r>
          </a:p>
        </p:txBody>
      </p:sp>
    </p:spTree>
    <p:extLst>
      <p:ext uri="{BB962C8B-B14F-4D97-AF65-F5344CB8AC3E}">
        <p14:creationId xmlns:p14="http://schemas.microsoft.com/office/powerpoint/2010/main" val="3653332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1470-5EDD-5A44-928D-E599BD4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5BB1-E7C1-974B-B4C5-27AF77BA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50"/>
            <a:ext cx="10515600" cy="683090"/>
          </a:xfrm>
        </p:spPr>
        <p:txBody>
          <a:bodyPr/>
          <a:lstStyle/>
          <a:p>
            <a:r>
              <a:rPr lang="en-US" dirty="0"/>
              <a:t>Happens-Before (HB)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567F4-0049-254A-A65F-84003D0EADEC}"/>
              </a:ext>
            </a:extLst>
          </p:cNvPr>
          <p:cNvSpPr/>
          <p:nvPr/>
        </p:nvSpPr>
        <p:spPr>
          <a:xfrm>
            <a:off x="2432304" y="259348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4E4BC-F4B2-6446-A163-9F54BFB9B089}"/>
              </a:ext>
            </a:extLst>
          </p:cNvPr>
          <p:cNvSpPr/>
          <p:nvPr/>
        </p:nvSpPr>
        <p:spPr>
          <a:xfrm>
            <a:off x="1456944" y="4250136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FA79E-5A14-7D4A-B6F5-AE56C991BF0B}"/>
              </a:ext>
            </a:extLst>
          </p:cNvPr>
          <p:cNvSpPr/>
          <p:nvPr/>
        </p:nvSpPr>
        <p:spPr>
          <a:xfrm>
            <a:off x="7235952" y="5318722"/>
            <a:ext cx="1042416" cy="512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2A8D5-6270-A848-AACE-51C3615BFEFB}"/>
              </a:ext>
            </a:extLst>
          </p:cNvPr>
          <p:cNvSpPr/>
          <p:nvPr/>
        </p:nvSpPr>
        <p:spPr>
          <a:xfrm>
            <a:off x="1609344" y="332548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CD5EDE-F97F-2E45-BD56-3761AD7928F9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rot="10800000" flipV="1">
            <a:off x="5599177" y="2410187"/>
            <a:ext cx="274321" cy="9475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2686861-CE53-944C-81C4-85519418A51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1803522" y="4075506"/>
            <a:ext cx="34926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36B977-0C86-5044-97B0-2A509B61DC2D}"/>
              </a:ext>
            </a:extLst>
          </p:cNvPr>
          <p:cNvSpPr txBox="1"/>
          <p:nvPr/>
        </p:nvSpPr>
        <p:spPr>
          <a:xfrm>
            <a:off x="2626756" y="215415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D26811-40C3-ED46-B9F8-0931922B83D8}"/>
              </a:ext>
            </a:extLst>
          </p:cNvPr>
          <p:cNvSpPr txBox="1"/>
          <p:nvPr/>
        </p:nvSpPr>
        <p:spPr>
          <a:xfrm>
            <a:off x="701040" y="457753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D57F23-5368-C542-AD23-E64906608BD7}"/>
              </a:ext>
            </a:extLst>
          </p:cNvPr>
          <p:cNvSpPr/>
          <p:nvPr/>
        </p:nvSpPr>
        <p:spPr>
          <a:xfrm>
            <a:off x="6449568" y="322783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4F224-0A46-E446-9FCD-E608E3A69CDE}"/>
              </a:ext>
            </a:extLst>
          </p:cNvPr>
          <p:cNvSpPr/>
          <p:nvPr/>
        </p:nvSpPr>
        <p:spPr>
          <a:xfrm>
            <a:off x="5873497" y="2154155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0293D4-9F15-6A43-BAC6-8D8FC3B2147A}"/>
              </a:ext>
            </a:extLst>
          </p:cNvPr>
          <p:cNvSpPr/>
          <p:nvPr/>
        </p:nvSpPr>
        <p:spPr>
          <a:xfrm>
            <a:off x="5230368" y="3357699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2F2871E-44E9-0D49-AAA8-5FEDE4694746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5400000" flipH="1" flipV="1">
            <a:off x="5932348" y="2894660"/>
            <a:ext cx="705256" cy="1371600"/>
          </a:xfrm>
          <a:prstGeom prst="curvedConnector5">
            <a:avLst>
              <a:gd name="adj1" fmla="val -32414"/>
              <a:gd name="adj2" fmla="val 44444"/>
              <a:gd name="adj3" fmla="val 132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D73E197-AC59-A74A-BC29-3368111E00C7}"/>
              </a:ext>
            </a:extLst>
          </p:cNvPr>
          <p:cNvSpPr/>
          <p:nvPr/>
        </p:nvSpPr>
        <p:spPr>
          <a:xfrm>
            <a:off x="6446520" y="4175345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0960DC8-6D13-CB46-9DE5-603A4F8A4FCE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5400000">
            <a:off x="6675328" y="3879896"/>
            <a:ext cx="435449" cy="1554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7958AAD-2FEF-6948-8F32-9BC41146A6AC}"/>
              </a:ext>
            </a:extLst>
          </p:cNvPr>
          <p:cNvCxnSpPr>
            <a:cxnSpLocks/>
            <a:stCxn id="27" idx="4"/>
            <a:endCxn id="6" idx="0"/>
          </p:cNvCxnSpPr>
          <p:nvPr/>
        </p:nvCxnSpPr>
        <p:spPr>
          <a:xfrm rot="16200000" flipH="1">
            <a:off x="7002250" y="4563812"/>
            <a:ext cx="567988" cy="9418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CF8C975-D695-F248-9339-CFC9A52769E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355862" y="2727836"/>
            <a:ext cx="219941" cy="975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CCE413-42AD-6C44-991B-7B79506051EC}"/>
              </a:ext>
            </a:extLst>
          </p:cNvPr>
          <p:cNvSpPr txBox="1"/>
          <p:nvPr/>
        </p:nvSpPr>
        <p:spPr>
          <a:xfrm>
            <a:off x="4956048" y="188630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A2AE-310B-874E-A078-E55096908ADE}"/>
              </a:ext>
            </a:extLst>
          </p:cNvPr>
          <p:cNvSpPr txBox="1"/>
          <p:nvPr/>
        </p:nvSpPr>
        <p:spPr>
          <a:xfrm>
            <a:off x="7138970" y="272579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D40188-C7BD-2343-BA77-2749625C9F83}"/>
              </a:ext>
            </a:extLst>
          </p:cNvPr>
          <p:cNvSpPr txBox="1"/>
          <p:nvPr/>
        </p:nvSpPr>
        <p:spPr>
          <a:xfrm>
            <a:off x="7799212" y="485839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AFDC43-2B1E-8B41-8B36-F47E313F2D94}"/>
              </a:ext>
            </a:extLst>
          </p:cNvPr>
          <p:cNvSpPr/>
          <p:nvPr/>
        </p:nvSpPr>
        <p:spPr>
          <a:xfrm>
            <a:off x="9064752" y="3540963"/>
            <a:ext cx="1042416" cy="512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A95CF4-99A4-BD4A-BBD5-35E2B4970B6C}"/>
              </a:ext>
            </a:extLst>
          </p:cNvPr>
          <p:cNvSpPr txBox="1"/>
          <p:nvPr/>
        </p:nvSpPr>
        <p:spPr>
          <a:xfrm>
            <a:off x="8967216" y="296733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F226C5-6208-2147-A6FC-61AC495C973A}"/>
              </a:ext>
            </a:extLst>
          </p:cNvPr>
          <p:cNvSpPr txBox="1"/>
          <p:nvPr/>
        </p:nvSpPr>
        <p:spPr>
          <a:xfrm>
            <a:off x="8894484" y="4762200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Racy Read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7A2CCC-5CE1-2B44-8D74-917BAA93236B}"/>
              </a:ext>
            </a:extLst>
          </p:cNvPr>
          <p:cNvSpPr/>
          <p:nvPr/>
        </p:nvSpPr>
        <p:spPr>
          <a:xfrm>
            <a:off x="8125968" y="4091671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924D7B94-1D1D-AE45-921E-56FC05F44C7B}"/>
              </a:ext>
            </a:extLst>
          </p:cNvPr>
          <p:cNvCxnSpPr>
            <a:cxnSpLocks/>
            <a:stCxn id="42" idx="1"/>
            <a:endCxn id="45" idx="0"/>
          </p:cNvCxnSpPr>
          <p:nvPr/>
        </p:nvCxnSpPr>
        <p:spPr>
          <a:xfrm rot="10800000" flipV="1">
            <a:off x="8494776" y="3796995"/>
            <a:ext cx="569976" cy="2946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1BA22BEE-A9F5-FA4A-9BAE-FCC6544FF4BB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 rot="5400000">
            <a:off x="7627612" y="4712345"/>
            <a:ext cx="735926" cy="476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CD1319C0-B2B3-6149-8B89-A0C3ACFCDCCE}"/>
              </a:ext>
            </a:extLst>
          </p:cNvPr>
          <p:cNvCxnSpPr>
            <a:cxnSpLocks/>
            <a:stCxn id="42" idx="1"/>
            <a:endCxn id="56" idx="6"/>
          </p:cNvCxnSpPr>
          <p:nvPr/>
        </p:nvCxnSpPr>
        <p:spPr>
          <a:xfrm rot="10800000">
            <a:off x="8511266" y="2746671"/>
            <a:ext cx="553487" cy="105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D1FC370-20B6-BA4C-AFF6-7C88B6B65F4D}"/>
              </a:ext>
            </a:extLst>
          </p:cNvPr>
          <p:cNvSpPr/>
          <p:nvPr/>
        </p:nvSpPr>
        <p:spPr>
          <a:xfrm>
            <a:off x="7773649" y="245897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E904560-7A73-F748-BF38-549C864D9C80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6970776" y="2734340"/>
            <a:ext cx="786384" cy="4934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48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72B3-B6C5-734C-BD9F-170F42A2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3373-BF1D-614F-9BF8-22C6BB4F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 – transitive closure of PO union SW</a:t>
            </a:r>
          </a:p>
          <a:p>
            <a:r>
              <a:rPr lang="en-US" dirty="0"/>
              <a:t>Transitivity</a:t>
            </a:r>
          </a:p>
          <a:p>
            <a:pPr lvl="1"/>
            <a:r>
              <a:rPr lang="en-US" dirty="0"/>
              <a:t>If (A0, A1) \in R and (A1, A2) \in R then (A0, A2) \in R</a:t>
            </a:r>
          </a:p>
          <a:p>
            <a:pPr lvl="1"/>
            <a:r>
              <a:rPr lang="en-US" dirty="0"/>
              <a:t>A0 -&gt; A1 and A1 -&gt; A2 then A0 -&gt; 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42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7CBC-2CB6-4846-82D5-9872E415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E1A6B-DD11-CA48-9DF8-CFAC88D7D00D}"/>
              </a:ext>
            </a:extLst>
          </p:cNvPr>
          <p:cNvSpPr/>
          <p:nvPr/>
        </p:nvSpPr>
        <p:spPr>
          <a:xfrm>
            <a:off x="2227563" y="173477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E7914-7605-514D-A9A1-BFFEF19E4C9F}"/>
              </a:ext>
            </a:extLst>
          </p:cNvPr>
          <p:cNvSpPr/>
          <p:nvPr/>
        </p:nvSpPr>
        <p:spPr>
          <a:xfrm>
            <a:off x="2227563" y="261869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84E4E-1B1A-834F-BBE3-DCEBFE526863}"/>
              </a:ext>
            </a:extLst>
          </p:cNvPr>
          <p:cNvSpPr/>
          <p:nvPr/>
        </p:nvSpPr>
        <p:spPr>
          <a:xfrm>
            <a:off x="2227563" y="358345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1B8B4-B58F-0942-9C89-D0676D9F3E28}"/>
              </a:ext>
            </a:extLst>
          </p:cNvPr>
          <p:cNvSpPr/>
          <p:nvPr/>
        </p:nvSpPr>
        <p:spPr>
          <a:xfrm>
            <a:off x="7177515" y="2618693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A8F9C-BCC8-6F4C-A78B-5A91663EAD2B}"/>
              </a:ext>
            </a:extLst>
          </p:cNvPr>
          <p:cNvSpPr/>
          <p:nvPr/>
        </p:nvSpPr>
        <p:spPr>
          <a:xfrm>
            <a:off x="7177515" y="3786522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35E53-BA06-5D4E-A2D5-54EE110EB57F}"/>
              </a:ext>
            </a:extLst>
          </p:cNvPr>
          <p:cNvSpPr/>
          <p:nvPr/>
        </p:nvSpPr>
        <p:spPr>
          <a:xfrm>
            <a:off x="7177515" y="477407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A42485-A9BB-7542-830E-9082616E3C1E}"/>
              </a:ext>
            </a:extLst>
          </p:cNvPr>
          <p:cNvSpPr/>
          <p:nvPr/>
        </p:nvSpPr>
        <p:spPr>
          <a:xfrm>
            <a:off x="1338178" y="2159954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CC51E3-93D3-E647-9260-E86BC2F4CACB}"/>
              </a:ext>
            </a:extLst>
          </p:cNvPr>
          <p:cNvSpPr/>
          <p:nvPr/>
        </p:nvSpPr>
        <p:spPr>
          <a:xfrm>
            <a:off x="1338178" y="311403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4629DC-0E9D-AA49-B6B9-BC981FEF842E}"/>
              </a:ext>
            </a:extLst>
          </p:cNvPr>
          <p:cNvSpPr/>
          <p:nvPr/>
        </p:nvSpPr>
        <p:spPr>
          <a:xfrm>
            <a:off x="9732790" y="313075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A2DE8-ECD4-5C49-8361-439BBEC0F6B2}"/>
              </a:ext>
            </a:extLst>
          </p:cNvPr>
          <p:cNvSpPr/>
          <p:nvPr/>
        </p:nvSpPr>
        <p:spPr>
          <a:xfrm>
            <a:off x="9741198" y="4254313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66C96-26EF-8A46-BC83-AA23B270C2BC}"/>
              </a:ext>
            </a:extLst>
          </p:cNvPr>
          <p:cNvSpPr txBox="1"/>
          <p:nvPr/>
        </p:nvSpPr>
        <p:spPr>
          <a:xfrm>
            <a:off x="7531262" y="2126864"/>
            <a:ext cx="17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observe W2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6209C-1343-324D-9BA7-33E1F68855E0}"/>
              </a:ext>
            </a:extLst>
          </p:cNvPr>
          <p:cNvSpPr txBox="1"/>
          <p:nvPr/>
        </p:nvSpPr>
        <p:spPr>
          <a:xfrm>
            <a:off x="7344511" y="3398793"/>
            <a:ext cx="21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not observe W1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EFAC4DF-CDFE-DC48-B170-53C153D13ED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507467" y="2874725"/>
            <a:ext cx="2670048" cy="9647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E36E019-CE42-1241-A502-0E765FFC8B29}"/>
              </a:ext>
            </a:extLst>
          </p:cNvPr>
          <p:cNvSpPr/>
          <p:nvPr/>
        </p:nvSpPr>
        <p:spPr>
          <a:xfrm>
            <a:off x="5416296" y="2618693"/>
            <a:ext cx="737616" cy="575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1B31BD-D274-414F-A0EB-9BCF0DF09642}"/>
              </a:ext>
            </a:extLst>
          </p:cNvPr>
          <p:cNvSpPr/>
          <p:nvPr/>
        </p:nvSpPr>
        <p:spPr>
          <a:xfrm>
            <a:off x="429349" y="215995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7EC6C6-924A-3242-B3DA-15787231476F}"/>
              </a:ext>
            </a:extLst>
          </p:cNvPr>
          <p:cNvSpPr/>
          <p:nvPr/>
        </p:nvSpPr>
        <p:spPr>
          <a:xfrm>
            <a:off x="429349" y="3069413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55CFCF-86C0-DA45-AFDF-05D3C22A8B1E}"/>
              </a:ext>
            </a:extLst>
          </p:cNvPr>
          <p:cNvSpPr/>
          <p:nvPr/>
        </p:nvSpPr>
        <p:spPr>
          <a:xfrm>
            <a:off x="5162262" y="204330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048EC1-E4E5-5D4C-9A81-8539B0C5D0EE}"/>
              </a:ext>
            </a:extLst>
          </p:cNvPr>
          <p:cNvSpPr/>
          <p:nvPr/>
        </p:nvSpPr>
        <p:spPr>
          <a:xfrm>
            <a:off x="10687252" y="3100167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4FBF1A-C5E1-E648-B062-33C1C7C52FA3}"/>
              </a:ext>
            </a:extLst>
          </p:cNvPr>
          <p:cNvSpPr/>
          <p:nvPr/>
        </p:nvSpPr>
        <p:spPr>
          <a:xfrm>
            <a:off x="10710498" y="4254312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</p:spTree>
    <p:extLst>
      <p:ext uri="{BB962C8B-B14F-4D97-AF65-F5344CB8AC3E}">
        <p14:creationId xmlns:p14="http://schemas.microsoft.com/office/powerpoint/2010/main" val="2068371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if(value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synchronized (lock)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if (value == null)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return value;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A996C9-29E5-1D4A-BDF7-26A64755445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DF2EB4-B69D-4647-B0EA-BFAE148D863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1FF35-B3F5-3045-B274-9C675DD8A08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02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if(value == null) </a:t>
            </a:r>
            <a:r>
              <a:rPr lang="en-GB" strike="sngStrike" dirty="0">
                <a:solidFill>
                  <a:schemeClr val="accent1"/>
                </a:solidFill>
              </a:rPr>
              <a:t>{</a:t>
            </a:r>
            <a:br>
              <a:rPr lang="en-GB" strike="sngStrike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>
                <a:solidFill>
                  <a:srgbClr val="00B050"/>
                </a:solidFill>
              </a:rPr>
              <a:t>synchronized (lock) {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            if 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strike="sngStrike" dirty="0"/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return value;</a:t>
            </a:r>
            <a:br>
              <a:rPr lang="en-GB" strike="sngStrike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F1435F-5E9A-8C4B-BEA6-110B38DAFF6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EB004AB-110A-7241-BB00-6DEB9B115483}"/>
              </a:ext>
            </a:extLst>
          </p:cNvPr>
          <p:cNvSpPr/>
          <p:nvPr/>
        </p:nvSpPr>
        <p:spPr>
          <a:xfrm>
            <a:off x="5130309" y="3303764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19A562-8142-364E-9B72-6C91B370C6E8}"/>
              </a:ext>
            </a:extLst>
          </p:cNvPr>
          <p:cNvSpPr/>
          <p:nvPr/>
        </p:nvSpPr>
        <p:spPr>
          <a:xfrm>
            <a:off x="8538078" y="2286375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Acquire</a:t>
            </a:r>
          </a:p>
        </p:txBody>
      </p:sp>
    </p:spTree>
    <p:extLst>
      <p:ext uri="{BB962C8B-B14F-4D97-AF65-F5344CB8AC3E}">
        <p14:creationId xmlns:p14="http://schemas.microsoft.com/office/powerpoint/2010/main" val="1083586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D3F0-BF0F-D645-9BAE-60F09A5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E2592-99D9-B44F-A87E-DAC5953A6138}"/>
              </a:ext>
            </a:extLst>
          </p:cNvPr>
          <p:cNvSpPr/>
          <p:nvPr/>
        </p:nvSpPr>
        <p:spPr>
          <a:xfrm>
            <a:off x="2454585" y="1523848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</a:t>
            </a:r>
            <a:r>
              <a:rPr lang="en-US" sz="1100" dirty="0" err="1"/>
              <a:t>this.units</a:t>
            </a:r>
            <a:r>
              <a:rPr lang="en-US" sz="1100" dirty="0"/>
              <a:t> = </a:t>
            </a:r>
            <a:r>
              <a:rPr lang="en-US" sz="1100" dirty="0" err="1"/>
              <a:t>initialUnits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D26A7-3F7A-9B45-980A-82B9002CB8FB}"/>
              </a:ext>
            </a:extLst>
          </p:cNvPr>
          <p:cNvSpPr/>
          <p:nvPr/>
        </p:nvSpPr>
        <p:spPr>
          <a:xfrm>
            <a:off x="2454585" y="2710466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th.start</a:t>
            </a:r>
            <a:r>
              <a:rPr lang="en-US" sz="1100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9C83-86D9-C942-9195-0813C294EE43}"/>
              </a:ext>
            </a:extLst>
          </p:cNvPr>
          <p:cNvSpPr/>
          <p:nvPr/>
        </p:nvSpPr>
        <p:spPr>
          <a:xfrm>
            <a:off x="7190127" y="2124168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Lock acquire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7AEDD-6A60-F74D-B5B3-574F120A406B}"/>
              </a:ext>
            </a:extLst>
          </p:cNvPr>
          <p:cNvSpPr/>
          <p:nvPr/>
        </p:nvSpPr>
        <p:spPr>
          <a:xfrm>
            <a:off x="7190127" y="320012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</a:t>
            </a:r>
            <a:r>
              <a:rPr lang="en-US" sz="1100" dirty="0" err="1"/>
              <a:t>this.units</a:t>
            </a:r>
            <a:r>
              <a:rPr lang="en-US" sz="1100" dirty="0"/>
              <a:t>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D851B4-33B0-2940-9093-E401ED047BA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734489" y="1779880"/>
            <a:ext cx="2455638" cy="167627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6FDAC-7111-794A-9AB5-5A600E82E7F5}"/>
              </a:ext>
            </a:extLst>
          </p:cNvPr>
          <p:cNvSpPr/>
          <p:nvPr/>
        </p:nvSpPr>
        <p:spPr>
          <a:xfrm>
            <a:off x="7190127" y="133016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4BFBB-3923-E545-9798-93223B2A1A8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4489" y="1586192"/>
            <a:ext cx="2455638" cy="13803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88AD95-6DE3-4044-8D6C-638AAB408B5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594537" y="2035912"/>
            <a:ext cx="0" cy="6745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3E032A-99C9-6B4B-80DB-D2E724CFE1E8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8330079" y="1842224"/>
            <a:ext cx="0" cy="13578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74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9782-99AA-8D4B-B07B-FC17D1DC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5418-CB8C-9A4D-B2EC-9DF9E720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49"/>
            <a:ext cx="10515600" cy="6830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ConcurrentLinkedQueue</a:t>
            </a:r>
            <a:r>
              <a:rPr lang="en-US" dirty="0"/>
              <a:t>&lt;</a:t>
            </a:r>
            <a:r>
              <a:rPr lang="en-US" dirty="0" err="1"/>
              <a:t>SomeType</a:t>
            </a:r>
            <a:r>
              <a:rPr lang="en-US" dirty="0"/>
              <a:t>&gt; queue =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E5377E-94C9-DD4F-B439-83EF8C978DB5}"/>
              </a:ext>
            </a:extLst>
          </p:cNvPr>
          <p:cNvSpPr txBox="1">
            <a:spLocks/>
          </p:cNvSpPr>
          <p:nvPr/>
        </p:nvSpPr>
        <p:spPr>
          <a:xfrm>
            <a:off x="624840" y="3264398"/>
            <a:ext cx="6885852" cy="68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0551D-E3EA-EC42-A75E-5A583DF50F24}"/>
              </a:ext>
            </a:extLst>
          </p:cNvPr>
          <p:cNvSpPr/>
          <p:nvPr/>
        </p:nvSpPr>
        <p:spPr>
          <a:xfrm>
            <a:off x="718282" y="2434036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 obj = new </a:t>
            </a:r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80023-53DA-6749-A423-18F43FDB5BA4}"/>
              </a:ext>
            </a:extLst>
          </p:cNvPr>
          <p:cNvSpPr/>
          <p:nvPr/>
        </p:nvSpPr>
        <p:spPr>
          <a:xfrm>
            <a:off x="6666086" y="2941232"/>
            <a:ext cx="4484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SomeType</a:t>
            </a:r>
            <a:r>
              <a:rPr lang="en-US" sz="2400" dirty="0">
                <a:solidFill>
                  <a:schemeClr val="accent6"/>
                </a:solidFill>
              </a:rPr>
              <a:t> obj = </a:t>
            </a:r>
            <a:r>
              <a:rPr lang="en-US" sz="2400" b="1" dirty="0" err="1">
                <a:solidFill>
                  <a:schemeClr val="accent6"/>
                </a:solidFill>
              </a:rPr>
              <a:t>queue</a:t>
            </a:r>
            <a:r>
              <a:rPr lang="en-US" sz="2400" dirty="0" err="1">
                <a:solidFill>
                  <a:schemeClr val="accent6"/>
                </a:solidFill>
              </a:rPr>
              <a:t>.dequeue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8117C-5AF8-0844-8942-BFD35657464B}"/>
              </a:ext>
            </a:extLst>
          </p:cNvPr>
          <p:cNvSpPr/>
          <p:nvPr/>
        </p:nvSpPr>
        <p:spPr>
          <a:xfrm>
            <a:off x="718282" y="3538289"/>
            <a:ext cx="2747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queue</a:t>
            </a:r>
            <a:r>
              <a:rPr lang="en-US" sz="2400" dirty="0" err="1">
                <a:solidFill>
                  <a:schemeClr val="accent1"/>
                </a:solidFill>
              </a:rPr>
              <a:t>.enqueue</a:t>
            </a:r>
            <a:r>
              <a:rPr lang="en-US" sz="2400" dirty="0">
                <a:solidFill>
                  <a:schemeClr val="accent1"/>
                </a:solidFill>
              </a:rPr>
              <a:t>(obj)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E471A-0F8F-CD4C-B0A7-F1F5ECB89E1E}"/>
              </a:ext>
            </a:extLst>
          </p:cNvPr>
          <p:cNvSpPr/>
          <p:nvPr/>
        </p:nvSpPr>
        <p:spPr>
          <a:xfrm>
            <a:off x="6666086" y="3738344"/>
            <a:ext cx="3659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obj.someInstanceMethod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CCCD-52E8-074C-BBFA-0815A9891EC2}"/>
              </a:ext>
            </a:extLst>
          </p:cNvPr>
          <p:cNvSpPr txBox="1"/>
          <p:nvPr/>
        </p:nvSpPr>
        <p:spPr>
          <a:xfrm>
            <a:off x="4452182" y="2051595"/>
            <a:ext cx="79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20D0D-05F4-614C-8611-905F8882C4F1}"/>
              </a:ext>
            </a:extLst>
          </p:cNvPr>
          <p:cNvSpPr txBox="1"/>
          <p:nvPr/>
        </p:nvSpPr>
        <p:spPr>
          <a:xfrm>
            <a:off x="7921647" y="4829367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0A7249-B1B0-394A-88C1-22223C3247F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466150" y="3172065"/>
            <a:ext cx="3199936" cy="59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D0444-7C65-A74C-89D4-21AB74025CE6}"/>
              </a:ext>
            </a:extLst>
          </p:cNvPr>
          <p:cNvSpPr/>
          <p:nvPr/>
        </p:nvSpPr>
        <p:spPr>
          <a:xfrm>
            <a:off x="714210" y="2948268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obj.someField</a:t>
            </a:r>
            <a:r>
              <a:rPr lang="en-US" sz="2400" dirty="0">
                <a:solidFill>
                  <a:schemeClr val="accent1"/>
                </a:solidFill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E934C-8A39-114E-8DA8-FE32F970C24C}"/>
              </a:ext>
            </a:extLst>
          </p:cNvPr>
          <p:cNvSpPr txBox="1"/>
          <p:nvPr/>
        </p:nvSpPr>
        <p:spPr>
          <a:xfrm rot="20975009">
            <a:off x="4836146" y="3059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0AA7E7-41DD-FA43-819E-90849DBEAF4D}"/>
              </a:ext>
            </a:extLst>
          </p:cNvPr>
          <p:cNvSpPr/>
          <p:nvPr/>
        </p:nvSpPr>
        <p:spPr>
          <a:xfrm>
            <a:off x="6693319" y="3302078"/>
            <a:ext cx="3199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6399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B6B4-5174-F44A-BE57-2D6D44B6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000A-EA17-8049-944A-E7CAA82E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453" y="1163380"/>
            <a:ext cx="5575212" cy="2431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SomeType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b="1" dirty="0"/>
              <a:t>final</a:t>
            </a:r>
            <a:r>
              <a:rPr lang="en-US" sz="1400" dirty="0"/>
              <a:t> Map&lt;String, String&gt; map = new HashMap&lt;&gt;();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dirty="0" err="1"/>
              <a:t>SomeType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map.put</a:t>
            </a:r>
            <a:r>
              <a:rPr lang="en-US" sz="1400" dirty="0"/>
              <a:t>(“Hello”, “World”)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 err="1"/>
              <a:t>SomeType</a:t>
            </a:r>
            <a:r>
              <a:rPr lang="en-US" sz="1400" dirty="0"/>
              <a:t> </a:t>
            </a:r>
            <a:r>
              <a:rPr lang="en-US" sz="1400" dirty="0" err="1"/>
              <a:t>globalObj</a:t>
            </a:r>
            <a:r>
              <a:rPr lang="en-US" sz="1400" dirty="0"/>
              <a:t> = null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3715DC-D76A-5048-9980-5515484D07A4}"/>
              </a:ext>
            </a:extLst>
          </p:cNvPr>
          <p:cNvSpPr txBox="1">
            <a:spLocks/>
          </p:cNvSpPr>
          <p:nvPr/>
        </p:nvSpPr>
        <p:spPr>
          <a:xfrm>
            <a:off x="605921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</a:t>
            </a:r>
            <a:r>
              <a:rPr lang="en-US" sz="2000" dirty="0">
                <a:solidFill>
                  <a:srgbClr val="0070C0"/>
                </a:solidFill>
              </a:rPr>
              <a:t> = new </a:t>
            </a:r>
            <a:r>
              <a:rPr lang="en-US" sz="2000" dirty="0" err="1">
                <a:solidFill>
                  <a:srgbClr val="0070C0"/>
                </a:solidFill>
              </a:rPr>
              <a:t>SomeType</a:t>
            </a:r>
            <a:r>
              <a:rPr lang="en-US" sz="20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globalObj.map.put</a:t>
            </a:r>
            <a:r>
              <a:rPr lang="en-US" sz="2000" dirty="0">
                <a:solidFill>
                  <a:srgbClr val="0070C0"/>
                </a:solidFill>
              </a:rPr>
              <a:t>(“Another”, “thing”)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A3D321-D6D8-1347-B77A-A4CFB8C7AB42}"/>
              </a:ext>
            </a:extLst>
          </p:cNvPr>
          <p:cNvSpPr txBox="1">
            <a:spLocks/>
          </p:cNvSpPr>
          <p:nvPr/>
        </p:nvSpPr>
        <p:spPr>
          <a:xfrm>
            <a:off x="6515887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while(</a:t>
            </a:r>
            <a:r>
              <a:rPr lang="en-US" sz="1800" dirty="0" err="1">
                <a:solidFill>
                  <a:srgbClr val="00B050"/>
                </a:solidFill>
              </a:rPr>
              <a:t>globalObj</a:t>
            </a:r>
            <a:r>
              <a:rPr lang="en-US" sz="1800" dirty="0">
                <a:solidFill>
                  <a:srgbClr val="00B050"/>
                </a:solidFill>
              </a:rPr>
              <a:t> == null)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println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globalObj.get</a:t>
            </a:r>
            <a:r>
              <a:rPr lang="en-US" sz="1800" dirty="0">
                <a:solidFill>
                  <a:srgbClr val="00B050"/>
                </a:solidFill>
              </a:rPr>
              <a:t>(“Another”))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689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E0B0-F086-5A4B-BE2A-BAB98809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3A5FE-0C5E-A24C-AA5C-56855B8F3EF2}"/>
              </a:ext>
            </a:extLst>
          </p:cNvPr>
          <p:cNvSpPr/>
          <p:nvPr/>
        </p:nvSpPr>
        <p:spPr>
          <a:xfrm>
            <a:off x="1412591" y="1803576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B547FD-10ED-754C-8E86-B44485721AF1}"/>
              </a:ext>
            </a:extLst>
          </p:cNvPr>
          <p:cNvCxnSpPr/>
          <p:nvPr/>
        </p:nvCxnSpPr>
        <p:spPr>
          <a:xfrm>
            <a:off x="2200866" y="971156"/>
            <a:ext cx="0" cy="31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E128EEA-F3CF-E74C-8E85-F6E22F84B7D0}"/>
              </a:ext>
            </a:extLst>
          </p:cNvPr>
          <p:cNvSpPr/>
          <p:nvPr/>
        </p:nvSpPr>
        <p:spPr>
          <a:xfrm>
            <a:off x="1412591" y="4105341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Jetty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6ED9F-6CE2-F242-9A75-AF8520523394}"/>
              </a:ext>
            </a:extLst>
          </p:cNvPr>
          <p:cNvCxnSpPr>
            <a:cxnSpLocks/>
          </p:cNvCxnSpPr>
          <p:nvPr/>
        </p:nvCxnSpPr>
        <p:spPr>
          <a:xfrm>
            <a:off x="6464913" y="97115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C09DB4-3866-1C43-ACB6-31037700B389}"/>
              </a:ext>
            </a:extLst>
          </p:cNvPr>
          <p:cNvSpPr/>
          <p:nvPr/>
        </p:nvSpPr>
        <p:spPr>
          <a:xfrm>
            <a:off x="5676637" y="1992761"/>
            <a:ext cx="1576551" cy="1387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CBC30F-9CED-3340-8E2A-74CAC1689B88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 flipV="1">
            <a:off x="2989142" y="2497259"/>
            <a:ext cx="2687495" cy="18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136C3-012A-4E47-8263-ECAD8268A027}"/>
              </a:ext>
            </a:extLst>
          </p:cNvPr>
          <p:cNvCxnSpPr>
            <a:cxnSpLocks/>
          </p:cNvCxnSpPr>
          <p:nvPr/>
        </p:nvCxnSpPr>
        <p:spPr>
          <a:xfrm>
            <a:off x="8660524" y="97607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CC77A-7CDA-C242-B10E-8B7F8D06BEF2}"/>
              </a:ext>
            </a:extLst>
          </p:cNvPr>
          <p:cNvSpPr/>
          <p:nvPr/>
        </p:nvSpPr>
        <p:spPr>
          <a:xfrm>
            <a:off x="7872248" y="1997681"/>
            <a:ext cx="1576551" cy="1387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3A44DD-0084-AA4D-A258-B556F72BEA9A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 flipV="1">
            <a:off x="2989142" y="2497259"/>
            <a:ext cx="4883106" cy="19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D14830-35F2-5247-9E4C-0261DF1C03E9}"/>
              </a:ext>
            </a:extLst>
          </p:cNvPr>
          <p:cNvCxnSpPr>
            <a:stCxn id="7" idx="3"/>
          </p:cNvCxnSpPr>
          <p:nvPr/>
        </p:nvCxnSpPr>
        <p:spPr>
          <a:xfrm flipV="1">
            <a:off x="2989142" y="971156"/>
            <a:ext cx="347577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7ECB3-82B7-1E4D-8EF2-4B2D9B659F6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89142" y="971156"/>
            <a:ext cx="567138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0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77094" y="491939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77094" y="526982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77094" y="562026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9935972" y="930275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C43C9E-8748-2C4E-83DB-FE0D1E4D068B}"/>
              </a:ext>
            </a:extLst>
          </p:cNvPr>
          <p:cNvSpPr/>
          <p:nvPr/>
        </p:nvSpPr>
        <p:spPr>
          <a:xfrm>
            <a:off x="9734587" y="1624953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>
            <a:off x="9734587" y="3944531"/>
            <a:ext cx="402771" cy="1480178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601E81-51AD-8748-BF20-8C741DE5ED96}"/>
              </a:ext>
            </a:extLst>
          </p:cNvPr>
          <p:cNvSpPr txBox="1"/>
          <p:nvPr/>
        </p:nvSpPr>
        <p:spPr>
          <a:xfrm>
            <a:off x="10248398" y="429015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7C63D6-2F54-2746-8740-B908D30CCEC7}"/>
              </a:ext>
            </a:extLst>
          </p:cNvPr>
          <p:cNvSpPr txBox="1"/>
          <p:nvPr/>
        </p:nvSpPr>
        <p:spPr>
          <a:xfrm>
            <a:off x="10248397" y="192757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cpu-1</a:t>
            </a:r>
          </a:p>
        </p:txBody>
      </p:sp>
    </p:spTree>
    <p:extLst>
      <p:ext uri="{BB962C8B-B14F-4D97-AF65-F5344CB8AC3E}">
        <p14:creationId xmlns:p14="http://schemas.microsoft.com/office/powerpoint/2010/main" val="18988112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8776-0239-7141-96A2-1B9BF9A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EE0B1-249B-0949-BD55-1C446FDAFF25}"/>
              </a:ext>
            </a:extLst>
          </p:cNvPr>
          <p:cNvCxnSpPr/>
          <p:nvPr/>
        </p:nvCxnSpPr>
        <p:spPr>
          <a:xfrm>
            <a:off x="1024128" y="3962400"/>
            <a:ext cx="8467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7C54E9C-AFEC-B249-9C93-0579590B50A9}"/>
              </a:ext>
            </a:extLst>
          </p:cNvPr>
          <p:cNvGrpSpPr/>
          <p:nvPr/>
        </p:nvGrpSpPr>
        <p:grpSpPr>
          <a:xfrm>
            <a:off x="3718560" y="2919984"/>
            <a:ext cx="487680" cy="719328"/>
            <a:chOff x="3718560" y="2919984"/>
            <a:chExt cx="487680" cy="7193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C13545-E098-3B49-802E-A7C934E373AA}"/>
                </a:ext>
              </a:extLst>
            </p:cNvPr>
            <p:cNvSpPr/>
            <p:nvPr/>
          </p:nvSpPr>
          <p:spPr>
            <a:xfrm>
              <a:off x="371856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F138DC-71C3-0A4C-9512-42DD13DAEC01}"/>
                </a:ext>
              </a:extLst>
            </p:cNvPr>
            <p:cNvSpPr/>
            <p:nvPr/>
          </p:nvSpPr>
          <p:spPr>
            <a:xfrm>
              <a:off x="396240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AAC0E4-6756-BD4F-B07D-FEACD2C82DFE}"/>
              </a:ext>
            </a:extLst>
          </p:cNvPr>
          <p:cNvSpPr txBox="1"/>
          <p:nvPr/>
        </p:nvSpPr>
        <p:spPr>
          <a:xfrm>
            <a:off x="3718560" y="241223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D85A2-D543-FB41-B81C-E209726ED62D}"/>
              </a:ext>
            </a:extLst>
          </p:cNvPr>
          <p:cNvGrpSpPr/>
          <p:nvPr/>
        </p:nvGrpSpPr>
        <p:grpSpPr>
          <a:xfrm>
            <a:off x="4351698" y="4285488"/>
            <a:ext cx="487680" cy="719328"/>
            <a:chOff x="3718560" y="2919984"/>
            <a:chExt cx="487680" cy="71932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E2F870-1CCC-3542-B983-B32078E5E5EB}"/>
                </a:ext>
              </a:extLst>
            </p:cNvPr>
            <p:cNvSpPr/>
            <p:nvPr/>
          </p:nvSpPr>
          <p:spPr>
            <a:xfrm>
              <a:off x="371856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C91B58-9CBA-C64A-B61B-9964107D9D1B}"/>
                </a:ext>
              </a:extLst>
            </p:cNvPr>
            <p:cNvSpPr/>
            <p:nvPr/>
          </p:nvSpPr>
          <p:spPr>
            <a:xfrm>
              <a:off x="396240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8B325D-4090-1040-929A-EB7E6E354725}"/>
              </a:ext>
            </a:extLst>
          </p:cNvPr>
          <p:cNvSpPr txBox="1"/>
          <p:nvPr/>
        </p:nvSpPr>
        <p:spPr>
          <a:xfrm>
            <a:off x="4322065" y="514323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CD3C0-823F-0B44-B481-A2A6B3E61532}"/>
              </a:ext>
            </a:extLst>
          </p:cNvPr>
          <p:cNvCxnSpPr>
            <a:stCxn id="8" idx="2"/>
          </p:cNvCxnSpPr>
          <p:nvPr/>
        </p:nvCxnSpPr>
        <p:spPr>
          <a:xfrm>
            <a:off x="4084320" y="3639312"/>
            <a:ext cx="0" cy="32308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516159-61E1-1542-9789-7222B4E26D7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37432" y="3639312"/>
            <a:ext cx="3048" cy="323088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F4CBF3-137E-8741-8947-E35A47FAB719}"/>
              </a:ext>
            </a:extLst>
          </p:cNvPr>
          <p:cNvCxnSpPr/>
          <p:nvPr/>
        </p:nvCxnSpPr>
        <p:spPr>
          <a:xfrm>
            <a:off x="4473618" y="3962400"/>
            <a:ext cx="0" cy="32308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357FD-FBF3-234B-BE12-133B3EAF9C45}"/>
              </a:ext>
            </a:extLst>
          </p:cNvPr>
          <p:cNvCxnSpPr>
            <a:cxnSpLocks/>
          </p:cNvCxnSpPr>
          <p:nvPr/>
        </p:nvCxnSpPr>
        <p:spPr>
          <a:xfrm flipH="1">
            <a:off x="4714410" y="3962400"/>
            <a:ext cx="3048" cy="323088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687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37BE-F158-8F43-91BC-717066C7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05453-FCED-B243-98F2-4575AAA7C9B7}"/>
              </a:ext>
            </a:extLst>
          </p:cNvPr>
          <p:cNvSpPr/>
          <p:nvPr/>
        </p:nvSpPr>
        <p:spPr>
          <a:xfrm>
            <a:off x="475488" y="1603248"/>
            <a:ext cx="313944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30B29-BAC2-CE4C-9E28-E6F63BE12C65}"/>
              </a:ext>
            </a:extLst>
          </p:cNvPr>
          <p:cNvSpPr/>
          <p:nvPr/>
        </p:nvSpPr>
        <p:spPr>
          <a:xfrm>
            <a:off x="2164080" y="1926336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F905B-EE59-FD4A-A91A-4DF1FE1DDE06}"/>
              </a:ext>
            </a:extLst>
          </p:cNvPr>
          <p:cNvSpPr txBox="1"/>
          <p:nvPr/>
        </p:nvSpPr>
        <p:spPr>
          <a:xfrm>
            <a:off x="1139952" y="192633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1EDE7-F7FF-CA45-8032-9FF3F90F0297}"/>
              </a:ext>
            </a:extLst>
          </p:cNvPr>
          <p:cNvSpPr/>
          <p:nvPr/>
        </p:nvSpPr>
        <p:spPr>
          <a:xfrm>
            <a:off x="5212080" y="1603248"/>
            <a:ext cx="259080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2DE6E-2779-444D-A6F4-8EB6D5D77731}"/>
              </a:ext>
            </a:extLst>
          </p:cNvPr>
          <p:cNvSpPr/>
          <p:nvPr/>
        </p:nvSpPr>
        <p:spPr>
          <a:xfrm>
            <a:off x="6577584" y="192633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785ED-693A-044C-B45B-FD1CD75A29D7}"/>
              </a:ext>
            </a:extLst>
          </p:cNvPr>
          <p:cNvSpPr txBox="1"/>
          <p:nvPr/>
        </p:nvSpPr>
        <p:spPr>
          <a:xfrm>
            <a:off x="5532141" y="1961126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8AA54-B1DC-684F-B7D3-E9AF8847EB2E}"/>
              </a:ext>
            </a:extLst>
          </p:cNvPr>
          <p:cNvSpPr/>
          <p:nvPr/>
        </p:nvSpPr>
        <p:spPr>
          <a:xfrm>
            <a:off x="6577584" y="2554224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24DE-06CE-CF49-B85B-C91EBACB41F5}"/>
              </a:ext>
            </a:extLst>
          </p:cNvPr>
          <p:cNvSpPr txBox="1"/>
          <p:nvPr/>
        </p:nvSpPr>
        <p:spPr>
          <a:xfrm>
            <a:off x="5532140" y="25890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7DAD6-2358-6549-AEAE-BC7DA5E81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48000" y="2145792"/>
            <a:ext cx="2164080" cy="58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6950C-5794-8C44-AF29-44D3140A2730}"/>
              </a:ext>
            </a:extLst>
          </p:cNvPr>
          <p:cNvSpPr/>
          <p:nvPr/>
        </p:nvSpPr>
        <p:spPr>
          <a:xfrm>
            <a:off x="2164080" y="488289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1001C-448C-2447-AE0A-D887C9AFAC43}"/>
              </a:ext>
            </a:extLst>
          </p:cNvPr>
          <p:cNvSpPr txBox="1"/>
          <p:nvPr/>
        </p:nvSpPr>
        <p:spPr>
          <a:xfrm>
            <a:off x="294849" y="4882896"/>
            <a:ext cx="16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observedHolder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7CCADB-66E9-CD45-AAEA-D9BD8EF8A21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048000" y="2727960"/>
            <a:ext cx="2164080" cy="237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6D215-2107-DD4F-8253-88801F14779C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2606040" y="2365248"/>
            <a:ext cx="0" cy="25176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A13D3B-B7F2-8346-8085-FCC59CDE3737}"/>
              </a:ext>
            </a:extLst>
          </p:cNvPr>
          <p:cNvSpPr/>
          <p:nvPr/>
        </p:nvSpPr>
        <p:spPr>
          <a:xfrm>
            <a:off x="5212080" y="4041648"/>
            <a:ext cx="259080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D4BE2-2044-4443-B271-28FFD9D7145B}"/>
              </a:ext>
            </a:extLst>
          </p:cNvPr>
          <p:cNvSpPr/>
          <p:nvPr/>
        </p:nvSpPr>
        <p:spPr>
          <a:xfrm>
            <a:off x="6577584" y="436473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newLow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F88BAF-3646-264E-A054-E01F6BB128DA}"/>
              </a:ext>
            </a:extLst>
          </p:cNvPr>
          <p:cNvSpPr txBox="1"/>
          <p:nvPr/>
        </p:nvSpPr>
        <p:spPr>
          <a:xfrm>
            <a:off x="5532141" y="4399526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36666-119A-D54B-BC96-01C670296B55}"/>
              </a:ext>
            </a:extLst>
          </p:cNvPr>
          <p:cNvSpPr/>
          <p:nvPr/>
        </p:nvSpPr>
        <p:spPr>
          <a:xfrm>
            <a:off x="6577584" y="4992624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893EBB-CE6D-BA4F-A639-893098D99F01}"/>
              </a:ext>
            </a:extLst>
          </p:cNvPr>
          <p:cNvSpPr txBox="1"/>
          <p:nvPr/>
        </p:nvSpPr>
        <p:spPr>
          <a:xfrm>
            <a:off x="5532140" y="50274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726609-7AB6-8644-A918-C5DE1B57E133}"/>
              </a:ext>
            </a:extLst>
          </p:cNvPr>
          <p:cNvSpPr/>
          <p:nvPr/>
        </p:nvSpPr>
        <p:spPr>
          <a:xfrm>
            <a:off x="8570976" y="1603248"/>
            <a:ext cx="313944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BE11A5-064D-DB4B-9B84-102115CD795C}"/>
              </a:ext>
            </a:extLst>
          </p:cNvPr>
          <p:cNvSpPr/>
          <p:nvPr/>
        </p:nvSpPr>
        <p:spPr>
          <a:xfrm>
            <a:off x="10369296" y="1926336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CBADF7-C618-154A-B4AD-EEB1D365C54B}"/>
              </a:ext>
            </a:extLst>
          </p:cNvPr>
          <p:cNvSpPr txBox="1"/>
          <p:nvPr/>
        </p:nvSpPr>
        <p:spPr>
          <a:xfrm>
            <a:off x="8876427" y="1928122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4B605-FF2F-A742-B6ED-3A4669BEAC31}"/>
              </a:ext>
            </a:extLst>
          </p:cNvPr>
          <p:cNvSpPr/>
          <p:nvPr/>
        </p:nvSpPr>
        <p:spPr>
          <a:xfrm>
            <a:off x="10369296" y="2589014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C397FD-50AB-2549-9BF3-35BBFAEB973C}"/>
              </a:ext>
            </a:extLst>
          </p:cNvPr>
          <p:cNvSpPr txBox="1"/>
          <p:nvPr/>
        </p:nvSpPr>
        <p:spPr>
          <a:xfrm>
            <a:off x="8879910" y="262232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5772721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1572768" y="2068068"/>
            <a:ext cx="2090928" cy="1107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4227576" y="2068068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(LIFO)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7168896" y="210312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7284720" y="225247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7284720" y="274167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8522208" y="2106168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8638032" y="225552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8638032" y="27447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9942576" y="210007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10058400" y="22494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10058400" y="27386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 == 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67472" y="2670048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320784" y="2430780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4581144" y="2235285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9D19F-E896-864B-9CB6-993158570EE0}"/>
              </a:ext>
            </a:extLst>
          </p:cNvPr>
          <p:cNvSpPr/>
          <p:nvPr/>
        </p:nvSpPr>
        <p:spPr>
          <a:xfrm>
            <a:off x="5760720" y="345948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BF144-CF6A-9249-8C21-3898B4824716}"/>
              </a:ext>
            </a:extLst>
          </p:cNvPr>
          <p:cNvSpPr/>
          <p:nvPr/>
        </p:nvSpPr>
        <p:spPr>
          <a:xfrm>
            <a:off x="5876544" y="360883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  <a:br>
              <a:rPr lang="en-US" sz="1000" dirty="0"/>
            </a:br>
            <a:r>
              <a:rPr lang="en-US" sz="1000" dirty="0"/>
              <a:t>(v3)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16AD4-EE6B-A84B-8B55-6632F0EF5E19}"/>
              </a:ext>
            </a:extLst>
          </p:cNvPr>
          <p:cNvSpPr/>
          <p:nvPr/>
        </p:nvSpPr>
        <p:spPr>
          <a:xfrm>
            <a:off x="5876544" y="409803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CC29E-804B-444D-956B-A02FE72281AF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6559296" y="2667000"/>
            <a:ext cx="609600" cy="16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C753DF-3D3F-584A-AA72-66B93D5957C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263896" y="2416641"/>
            <a:ext cx="681228" cy="101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A8CC6C-B6D3-D547-A993-CFBDF65A1AE7}"/>
              </a:ext>
            </a:extLst>
          </p:cNvPr>
          <p:cNvSpPr txBox="1"/>
          <p:nvPr/>
        </p:nvSpPr>
        <p:spPr>
          <a:xfrm>
            <a:off x="3975167" y="1644550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AtomicReference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2630424" y="230124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1918166" y="22632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313176" y="2409613"/>
            <a:ext cx="914400" cy="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FBC9F25-6BD3-1241-9FAC-BEDB90AAC565}"/>
              </a:ext>
            </a:extLst>
          </p:cNvPr>
          <p:cNvSpPr/>
          <p:nvPr/>
        </p:nvSpPr>
        <p:spPr>
          <a:xfrm>
            <a:off x="6793992" y="3712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70C9D5-94CC-0340-AA86-2B61CD98AB9F}"/>
              </a:ext>
            </a:extLst>
          </p:cNvPr>
          <p:cNvSpPr/>
          <p:nvPr/>
        </p:nvSpPr>
        <p:spPr>
          <a:xfrm>
            <a:off x="3840480" y="42245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E30EB-6609-384E-AAA0-4A97FE6D767C}"/>
              </a:ext>
            </a:extLst>
          </p:cNvPr>
          <p:cNvSpPr txBox="1"/>
          <p:nvPr/>
        </p:nvSpPr>
        <p:spPr>
          <a:xfrm>
            <a:off x="2214072" y="42245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observedHead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6A41D5-4492-7D4D-AE3E-DBCA10C26C27}"/>
              </a:ext>
            </a:extLst>
          </p:cNvPr>
          <p:cNvCxnSpPr>
            <a:cxnSpLocks/>
            <a:stCxn id="76" idx="3"/>
            <a:endCxn id="24" idx="1"/>
          </p:cNvCxnSpPr>
          <p:nvPr/>
        </p:nvCxnSpPr>
        <p:spPr>
          <a:xfrm flipV="1">
            <a:off x="4523232" y="4023360"/>
            <a:ext cx="1237488" cy="38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037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6163056" y="435864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6278880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6278880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7583424" y="4352544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7699248" y="450189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7699248" y="499110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608320" y="4922520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61632" y="4683252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endCxn id="4" idx="0"/>
          </p:cNvCxnSpPr>
          <p:nvPr/>
        </p:nvCxnSpPr>
        <p:spPr>
          <a:xfrm>
            <a:off x="4226052" y="3375491"/>
            <a:ext cx="1040892" cy="98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9C3D621-D9BD-A541-A5CB-76EDD694DEA0}"/>
              </a:ext>
            </a:extLst>
          </p:cNvPr>
          <p:cNvCxnSpPr>
            <a:cxnSpLocks/>
            <a:stCxn id="44" idx="3"/>
            <a:endCxn id="10" idx="0"/>
          </p:cNvCxnSpPr>
          <p:nvPr/>
        </p:nvCxnSpPr>
        <p:spPr>
          <a:xfrm>
            <a:off x="4226052" y="2376747"/>
            <a:ext cx="3814572" cy="197579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59F916-60D1-8C48-9206-2BA44EAD830A}"/>
              </a:ext>
            </a:extLst>
          </p:cNvPr>
          <p:cNvSpPr/>
          <p:nvPr/>
        </p:nvSpPr>
        <p:spPr>
          <a:xfrm>
            <a:off x="9278112" y="4358640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BBC71B-9903-8C47-9A55-A6D325389DE0}"/>
              </a:ext>
            </a:extLst>
          </p:cNvPr>
          <p:cNvSpPr/>
          <p:nvPr/>
        </p:nvSpPr>
        <p:spPr>
          <a:xfrm>
            <a:off x="9393936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20484E-6D33-8440-8431-7E52BF5F460A}"/>
              </a:ext>
            </a:extLst>
          </p:cNvPr>
          <p:cNvSpPr/>
          <p:nvPr/>
        </p:nvSpPr>
        <p:spPr>
          <a:xfrm>
            <a:off x="9393936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>
            <a:off x="4226052" y="2376747"/>
            <a:ext cx="5509260" cy="1981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4AA5E3-E752-514B-AEE3-6AF5B0917730}"/>
              </a:ext>
            </a:extLst>
          </p:cNvPr>
          <p:cNvSpPr/>
          <p:nvPr/>
        </p:nvSpPr>
        <p:spPr>
          <a:xfrm>
            <a:off x="9820656" y="2475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101F8-951C-9C4F-BF6B-3CF568DFFABE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 flipV="1">
            <a:off x="8382000" y="4922520"/>
            <a:ext cx="896112" cy="249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4F68D20-F9F4-574D-AE88-C3C7418080D1}"/>
              </a:ext>
            </a:extLst>
          </p:cNvPr>
          <p:cNvSpPr/>
          <p:nvPr/>
        </p:nvSpPr>
        <p:spPr>
          <a:xfrm>
            <a:off x="8653272" y="5143500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7D5566-C12E-3247-8118-3775D5C57F28}"/>
              </a:ext>
            </a:extLst>
          </p:cNvPr>
          <p:cNvSpPr txBox="1"/>
          <p:nvPr/>
        </p:nvSpPr>
        <p:spPr>
          <a:xfrm>
            <a:off x="7516057" y="56555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7D857-F04C-5C4D-96BB-BC94726688F5}"/>
              </a:ext>
            </a:extLst>
          </p:cNvPr>
          <p:cNvSpPr txBox="1"/>
          <p:nvPr/>
        </p:nvSpPr>
        <p:spPr>
          <a:xfrm>
            <a:off x="9302340" y="56205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5450B3-390C-4F44-A3EE-B93C08704A55}"/>
              </a:ext>
            </a:extLst>
          </p:cNvPr>
          <p:cNvSpPr/>
          <p:nvPr/>
        </p:nvSpPr>
        <p:spPr>
          <a:xfrm>
            <a:off x="10661904" y="4367022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7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6163056" y="435864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6278880" y="4507992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trike="sngStrike" dirty="0"/>
              <a:t>value-1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6278880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7583424" y="4352544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7699248" y="450189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7699248" y="499110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608320" y="4922520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61632" y="4683252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26052" y="3375491"/>
            <a:ext cx="2394204" cy="983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59F916-60D1-8C48-9206-2BA44EAD830A}"/>
              </a:ext>
            </a:extLst>
          </p:cNvPr>
          <p:cNvSpPr/>
          <p:nvPr/>
        </p:nvSpPr>
        <p:spPr>
          <a:xfrm>
            <a:off x="9278112" y="4358640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BBC71B-9903-8C47-9A55-A6D325389DE0}"/>
              </a:ext>
            </a:extLst>
          </p:cNvPr>
          <p:cNvSpPr/>
          <p:nvPr/>
        </p:nvSpPr>
        <p:spPr>
          <a:xfrm>
            <a:off x="9393936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value-3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20484E-6D33-8440-8431-7E52BF5F460A}"/>
              </a:ext>
            </a:extLst>
          </p:cNvPr>
          <p:cNvSpPr/>
          <p:nvPr/>
        </p:nvSpPr>
        <p:spPr>
          <a:xfrm>
            <a:off x="9393936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>
            <a:off x="4226052" y="2376747"/>
            <a:ext cx="5509260" cy="1981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4AA5E3-E752-514B-AEE3-6AF5B0917730}"/>
              </a:ext>
            </a:extLst>
          </p:cNvPr>
          <p:cNvSpPr/>
          <p:nvPr/>
        </p:nvSpPr>
        <p:spPr>
          <a:xfrm>
            <a:off x="10006584" y="1397225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101F8-951C-9C4F-BF6B-3CF568DFFABE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 flipV="1">
            <a:off x="8382000" y="4922520"/>
            <a:ext cx="896112" cy="2499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4F68D20-F9F4-574D-AE88-C3C7418080D1}"/>
              </a:ext>
            </a:extLst>
          </p:cNvPr>
          <p:cNvSpPr/>
          <p:nvPr/>
        </p:nvSpPr>
        <p:spPr>
          <a:xfrm>
            <a:off x="10585704" y="1357601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7D5566-C12E-3247-8118-3775D5C57F28}"/>
              </a:ext>
            </a:extLst>
          </p:cNvPr>
          <p:cNvSpPr txBox="1"/>
          <p:nvPr/>
        </p:nvSpPr>
        <p:spPr>
          <a:xfrm>
            <a:off x="7516057" y="56555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7D857-F04C-5C4D-96BB-BC94726688F5}"/>
              </a:ext>
            </a:extLst>
          </p:cNvPr>
          <p:cNvSpPr txBox="1"/>
          <p:nvPr/>
        </p:nvSpPr>
        <p:spPr>
          <a:xfrm>
            <a:off x="9302340" y="56205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Y</a:t>
            </a:r>
          </a:p>
        </p:txBody>
      </p:sp>
    </p:spTree>
    <p:extLst>
      <p:ext uri="{BB962C8B-B14F-4D97-AF65-F5344CB8AC3E}">
        <p14:creationId xmlns:p14="http://schemas.microsoft.com/office/powerpoint/2010/main" val="12350135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endCxn id="4" idx="0"/>
          </p:cNvCxnSpPr>
          <p:nvPr/>
        </p:nvCxnSpPr>
        <p:spPr>
          <a:xfrm>
            <a:off x="4226052" y="3375491"/>
            <a:ext cx="1040892" cy="98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4226052" y="2376747"/>
            <a:ext cx="1040892" cy="19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4069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F7573-1F88-A047-8331-D1E1462E5E3A}"/>
              </a:ext>
            </a:extLst>
          </p:cNvPr>
          <p:cNvSpPr/>
          <p:nvPr/>
        </p:nvSpPr>
        <p:spPr>
          <a:xfrm>
            <a:off x="289560" y="10911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8004F-EBE9-CF4F-AC17-985F90BC73D6}"/>
              </a:ext>
            </a:extLst>
          </p:cNvPr>
          <p:cNvSpPr/>
          <p:nvPr/>
        </p:nvSpPr>
        <p:spPr>
          <a:xfrm>
            <a:off x="289560" y="218541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C2B1-4F63-0B43-865D-6585AD895CF0}"/>
              </a:ext>
            </a:extLst>
          </p:cNvPr>
          <p:cNvSpPr/>
          <p:nvPr/>
        </p:nvSpPr>
        <p:spPr>
          <a:xfrm>
            <a:off x="2493264" y="2621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5D457-98B4-A849-AB0E-397618655966}"/>
              </a:ext>
            </a:extLst>
          </p:cNvPr>
          <p:cNvSpPr/>
          <p:nvPr/>
        </p:nvSpPr>
        <p:spPr>
          <a:xfrm>
            <a:off x="2493264" y="291693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95991-72E7-B647-AEA4-499C506AF68E}"/>
              </a:ext>
            </a:extLst>
          </p:cNvPr>
          <p:cNvSpPr/>
          <p:nvPr/>
        </p:nvSpPr>
        <p:spPr>
          <a:xfrm>
            <a:off x="5943600" y="633984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60268-5B54-D447-8DE8-A5E815D33B2D}"/>
              </a:ext>
            </a:extLst>
          </p:cNvPr>
          <p:cNvSpPr/>
          <p:nvPr/>
        </p:nvSpPr>
        <p:spPr>
          <a:xfrm>
            <a:off x="5943600" y="13959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5FD29-6F51-2B49-8975-4B3154DA0D8C}"/>
              </a:ext>
            </a:extLst>
          </p:cNvPr>
          <p:cNvSpPr/>
          <p:nvPr/>
        </p:nvSpPr>
        <p:spPr>
          <a:xfrm>
            <a:off x="5943600" y="233019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78A5C-AC58-2349-8167-134FE36DD36F}"/>
              </a:ext>
            </a:extLst>
          </p:cNvPr>
          <p:cNvSpPr/>
          <p:nvPr/>
        </p:nvSpPr>
        <p:spPr>
          <a:xfrm>
            <a:off x="5943600" y="31577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CD9E5-0154-FC44-A700-6070D8062CC4}"/>
              </a:ext>
            </a:extLst>
          </p:cNvPr>
          <p:cNvSpPr/>
          <p:nvPr/>
        </p:nvSpPr>
        <p:spPr>
          <a:xfrm>
            <a:off x="2493264" y="3700272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AF68E-E2CE-6B49-A78F-4DF10EC52A5D}"/>
              </a:ext>
            </a:extLst>
          </p:cNvPr>
          <p:cNvSpPr/>
          <p:nvPr/>
        </p:nvSpPr>
        <p:spPr>
          <a:xfrm>
            <a:off x="5943600" y="409041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112DAD4-E0A1-4A4F-909B-3DA4666BB89A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778496" y="1667256"/>
            <a:ext cx="12700" cy="26944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51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F7573-1F88-A047-8331-D1E1462E5E3A}"/>
              </a:ext>
            </a:extLst>
          </p:cNvPr>
          <p:cNvSpPr/>
          <p:nvPr/>
        </p:nvSpPr>
        <p:spPr>
          <a:xfrm>
            <a:off x="289560" y="10911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8004F-EBE9-CF4F-AC17-985F90BC73D6}"/>
              </a:ext>
            </a:extLst>
          </p:cNvPr>
          <p:cNvSpPr/>
          <p:nvPr/>
        </p:nvSpPr>
        <p:spPr>
          <a:xfrm>
            <a:off x="289560" y="218541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C2B1-4F63-0B43-865D-6585AD895CF0}"/>
              </a:ext>
            </a:extLst>
          </p:cNvPr>
          <p:cNvSpPr/>
          <p:nvPr/>
        </p:nvSpPr>
        <p:spPr>
          <a:xfrm>
            <a:off x="2493264" y="2621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5D457-98B4-A849-AB0E-397618655966}"/>
              </a:ext>
            </a:extLst>
          </p:cNvPr>
          <p:cNvSpPr/>
          <p:nvPr/>
        </p:nvSpPr>
        <p:spPr>
          <a:xfrm>
            <a:off x="2493264" y="291693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95991-72E7-B647-AEA4-499C506AF68E}"/>
              </a:ext>
            </a:extLst>
          </p:cNvPr>
          <p:cNvSpPr/>
          <p:nvPr/>
        </p:nvSpPr>
        <p:spPr>
          <a:xfrm>
            <a:off x="5943600" y="633984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60268-5B54-D447-8DE8-A5E815D33B2D}"/>
              </a:ext>
            </a:extLst>
          </p:cNvPr>
          <p:cNvSpPr/>
          <p:nvPr/>
        </p:nvSpPr>
        <p:spPr>
          <a:xfrm>
            <a:off x="5943600" y="205892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5FD29-6F51-2B49-8975-4B3154DA0D8C}"/>
              </a:ext>
            </a:extLst>
          </p:cNvPr>
          <p:cNvSpPr/>
          <p:nvPr/>
        </p:nvSpPr>
        <p:spPr>
          <a:xfrm>
            <a:off x="5943600" y="288645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78A5C-AC58-2349-8167-134FE36DD36F}"/>
              </a:ext>
            </a:extLst>
          </p:cNvPr>
          <p:cNvSpPr/>
          <p:nvPr/>
        </p:nvSpPr>
        <p:spPr>
          <a:xfrm>
            <a:off x="5977128" y="357225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CD9E5-0154-FC44-A700-6070D8062CC4}"/>
              </a:ext>
            </a:extLst>
          </p:cNvPr>
          <p:cNvSpPr/>
          <p:nvPr/>
        </p:nvSpPr>
        <p:spPr>
          <a:xfrm>
            <a:off x="2493264" y="3700272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AF68E-E2CE-6B49-A78F-4DF10EC52A5D}"/>
              </a:ext>
            </a:extLst>
          </p:cNvPr>
          <p:cNvSpPr/>
          <p:nvPr/>
        </p:nvSpPr>
        <p:spPr>
          <a:xfrm>
            <a:off x="5977128" y="439978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112DAD4-E0A1-4A4F-909B-3DA4666BB89A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778496" y="2330196"/>
            <a:ext cx="33528" cy="2340864"/>
          </a:xfrm>
          <a:prstGeom prst="curvedConnector3">
            <a:avLst>
              <a:gd name="adj1" fmla="val 78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150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3AA4-E9C8-6845-89FF-CFFBB56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B990-41A1-6641-BC59-4F4F375B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more units than the ones available – OK</a:t>
            </a:r>
          </a:p>
          <a:p>
            <a:r>
              <a:rPr lang="en-US" dirty="0"/>
              <a:t>Threads waiting while there are available units - </a:t>
            </a:r>
          </a:p>
        </p:txBody>
      </p:sp>
    </p:spTree>
    <p:extLst>
      <p:ext uri="{BB962C8B-B14F-4D97-AF65-F5344CB8AC3E}">
        <p14:creationId xmlns:p14="http://schemas.microsoft.com/office/powerpoint/2010/main" val="29531378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06B-E385-B04C-AFAE-B6D65963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0D21-DB65-CD44-830B-9DFC4A96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  <a:p>
            <a:pPr lvl="1"/>
            <a:r>
              <a:rPr lang="en-US" dirty="0"/>
              <a:t>Volatile write defines a release barrier</a:t>
            </a:r>
          </a:p>
          <a:p>
            <a:pPr lvl="1"/>
            <a:r>
              <a:rPr lang="en-US" dirty="0"/>
              <a:t>Volatile read defines an acquire barrier</a:t>
            </a:r>
          </a:p>
          <a:p>
            <a:pPr lvl="1"/>
            <a:r>
              <a:rPr lang="en-US" dirty="0"/>
              <a:t>Important: a volatile read after a volatile write in program order can be reordered (this isn’t allowed in the JMM).</a:t>
            </a:r>
          </a:p>
          <a:p>
            <a:r>
              <a:rPr lang="en-US" b="1" dirty="0" err="1"/>
              <a:t>readonly</a:t>
            </a:r>
            <a:r>
              <a:rPr lang="en-US" dirty="0"/>
              <a:t> fields do not provide any memory visibility insurance.</a:t>
            </a:r>
          </a:p>
        </p:txBody>
      </p:sp>
    </p:spTree>
    <p:extLst>
      <p:ext uri="{BB962C8B-B14F-4D97-AF65-F5344CB8AC3E}">
        <p14:creationId xmlns:p14="http://schemas.microsoft.com/office/powerpoint/2010/main" val="13582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</p:spTree>
    <p:extLst>
      <p:ext uri="{BB962C8B-B14F-4D97-AF65-F5344CB8AC3E}">
        <p14:creationId xmlns:p14="http://schemas.microsoft.com/office/powerpoint/2010/main" val="9111515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59167-D4FD-B043-99E0-3C6C9FF2E19F}"/>
              </a:ext>
            </a:extLst>
          </p:cNvPr>
          <p:cNvSpPr/>
          <p:nvPr/>
        </p:nvSpPr>
        <p:spPr>
          <a:xfrm>
            <a:off x="432816" y="1237488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79C37-D38E-2146-8905-A8550C22CB36}"/>
              </a:ext>
            </a:extLst>
          </p:cNvPr>
          <p:cNvSpPr/>
          <p:nvPr/>
        </p:nvSpPr>
        <p:spPr>
          <a:xfrm>
            <a:off x="432816" y="1920240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CC681-C4F8-1848-8150-7A58B50B3ABF}"/>
              </a:ext>
            </a:extLst>
          </p:cNvPr>
          <p:cNvSpPr/>
          <p:nvPr/>
        </p:nvSpPr>
        <p:spPr>
          <a:xfrm>
            <a:off x="4328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6FE86-0A5F-634A-844C-8A1AA0909107}"/>
              </a:ext>
            </a:extLst>
          </p:cNvPr>
          <p:cNvSpPr/>
          <p:nvPr/>
        </p:nvSpPr>
        <p:spPr>
          <a:xfrm>
            <a:off x="37856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9AC39-AB40-F44F-891D-17FF1EEA8868}"/>
              </a:ext>
            </a:extLst>
          </p:cNvPr>
          <p:cNvCxnSpPr>
            <a:endCxn id="7" idx="1"/>
          </p:cNvCxnSpPr>
          <p:nvPr/>
        </p:nvCxnSpPr>
        <p:spPr>
          <a:xfrm>
            <a:off x="1895856" y="2935224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32502D-0381-AD45-A41B-640875E21BA3}"/>
              </a:ext>
            </a:extLst>
          </p:cNvPr>
          <p:cNvSpPr/>
          <p:nvPr/>
        </p:nvSpPr>
        <p:spPr>
          <a:xfrm>
            <a:off x="3785616" y="3468624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14C8-88F4-B246-B5D3-6D17A161B270}"/>
              </a:ext>
            </a:extLst>
          </p:cNvPr>
          <p:cNvSpPr/>
          <p:nvPr/>
        </p:nvSpPr>
        <p:spPr>
          <a:xfrm>
            <a:off x="3785616" y="4242816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AF2DC-E563-BC4C-A9D2-855133D08DF2}"/>
              </a:ext>
            </a:extLst>
          </p:cNvPr>
          <p:cNvSpPr/>
          <p:nvPr/>
        </p:nvSpPr>
        <p:spPr>
          <a:xfrm>
            <a:off x="6815328" y="1920240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53B41-6996-1E4E-BF40-E621363C11F1}"/>
              </a:ext>
            </a:extLst>
          </p:cNvPr>
          <p:cNvSpPr/>
          <p:nvPr/>
        </p:nvSpPr>
        <p:spPr>
          <a:xfrm>
            <a:off x="6815328" y="3307079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FEA19-C27D-2248-82E5-BD6FB30BA433}"/>
              </a:ext>
            </a:extLst>
          </p:cNvPr>
          <p:cNvCxnSpPr/>
          <p:nvPr/>
        </p:nvCxnSpPr>
        <p:spPr>
          <a:xfrm>
            <a:off x="1164336" y="573024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49D0B-43BD-E74A-92CB-82E4A0E6C78D}"/>
              </a:ext>
            </a:extLst>
          </p:cNvPr>
          <p:cNvCxnSpPr/>
          <p:nvPr/>
        </p:nvCxnSpPr>
        <p:spPr>
          <a:xfrm>
            <a:off x="4517136" y="1940053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E2B17-F633-764A-8489-24D7F31D60EF}"/>
              </a:ext>
            </a:extLst>
          </p:cNvPr>
          <p:cNvSpPr/>
          <p:nvPr/>
        </p:nvSpPr>
        <p:spPr>
          <a:xfrm>
            <a:off x="6815328" y="2623566"/>
            <a:ext cx="1463040" cy="481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Thread.Barrier</a:t>
            </a:r>
            <a:r>
              <a:rPr lang="en-US" sz="14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0202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59167-D4FD-B043-99E0-3C6C9FF2E19F}"/>
              </a:ext>
            </a:extLst>
          </p:cNvPr>
          <p:cNvSpPr/>
          <p:nvPr/>
        </p:nvSpPr>
        <p:spPr>
          <a:xfrm>
            <a:off x="432816" y="1237488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79C37-D38E-2146-8905-A8550C22CB36}"/>
              </a:ext>
            </a:extLst>
          </p:cNvPr>
          <p:cNvSpPr/>
          <p:nvPr/>
        </p:nvSpPr>
        <p:spPr>
          <a:xfrm>
            <a:off x="432816" y="1920240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CC681-C4F8-1848-8150-7A58B50B3ABF}"/>
              </a:ext>
            </a:extLst>
          </p:cNvPr>
          <p:cNvSpPr/>
          <p:nvPr/>
        </p:nvSpPr>
        <p:spPr>
          <a:xfrm>
            <a:off x="4328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lock release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6FE86-0A5F-634A-844C-8A1AA0909107}"/>
              </a:ext>
            </a:extLst>
          </p:cNvPr>
          <p:cNvSpPr/>
          <p:nvPr/>
        </p:nvSpPr>
        <p:spPr>
          <a:xfrm>
            <a:off x="37856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lock acquire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9AC39-AB40-F44F-891D-17FF1EEA8868}"/>
              </a:ext>
            </a:extLst>
          </p:cNvPr>
          <p:cNvCxnSpPr>
            <a:endCxn id="7" idx="1"/>
          </p:cNvCxnSpPr>
          <p:nvPr/>
        </p:nvCxnSpPr>
        <p:spPr>
          <a:xfrm>
            <a:off x="1895856" y="2935224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32502D-0381-AD45-A41B-640875E21BA3}"/>
              </a:ext>
            </a:extLst>
          </p:cNvPr>
          <p:cNvSpPr/>
          <p:nvPr/>
        </p:nvSpPr>
        <p:spPr>
          <a:xfrm>
            <a:off x="3785616" y="3468624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14C8-88F4-B246-B5D3-6D17A161B270}"/>
              </a:ext>
            </a:extLst>
          </p:cNvPr>
          <p:cNvSpPr/>
          <p:nvPr/>
        </p:nvSpPr>
        <p:spPr>
          <a:xfrm>
            <a:off x="3785616" y="4242816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AF2DC-E563-BC4C-A9D2-855133D08DF2}"/>
              </a:ext>
            </a:extLst>
          </p:cNvPr>
          <p:cNvSpPr/>
          <p:nvPr/>
        </p:nvSpPr>
        <p:spPr>
          <a:xfrm>
            <a:off x="6815328" y="1920240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53B41-6996-1E4E-BF40-E621363C11F1}"/>
              </a:ext>
            </a:extLst>
          </p:cNvPr>
          <p:cNvSpPr/>
          <p:nvPr/>
        </p:nvSpPr>
        <p:spPr>
          <a:xfrm>
            <a:off x="6815328" y="3307079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FEA19-C27D-2248-82E5-BD6FB30BA433}"/>
              </a:ext>
            </a:extLst>
          </p:cNvPr>
          <p:cNvCxnSpPr/>
          <p:nvPr/>
        </p:nvCxnSpPr>
        <p:spPr>
          <a:xfrm>
            <a:off x="1164336" y="573024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49D0B-43BD-E74A-92CB-82E4A0E6C78D}"/>
              </a:ext>
            </a:extLst>
          </p:cNvPr>
          <p:cNvCxnSpPr/>
          <p:nvPr/>
        </p:nvCxnSpPr>
        <p:spPr>
          <a:xfrm>
            <a:off x="4517136" y="1940053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E2B17-F633-764A-8489-24D7F31D60EF}"/>
              </a:ext>
            </a:extLst>
          </p:cNvPr>
          <p:cNvSpPr/>
          <p:nvPr/>
        </p:nvSpPr>
        <p:spPr>
          <a:xfrm>
            <a:off x="6815328" y="2623566"/>
            <a:ext cx="1463040" cy="481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Thread.Barrier</a:t>
            </a:r>
            <a:r>
              <a:rPr lang="en-US" sz="14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309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850AC-1473-D540-BEA6-8B2E2F0FB0D8}"/>
              </a:ext>
            </a:extLst>
          </p:cNvPr>
          <p:cNvSpPr/>
          <p:nvPr/>
        </p:nvSpPr>
        <p:spPr>
          <a:xfrm>
            <a:off x="3316224" y="335280"/>
            <a:ext cx="2237232" cy="510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E8F18-0E7B-4E41-94C3-4F681B0DC0B7}"/>
              </a:ext>
            </a:extLst>
          </p:cNvPr>
          <p:cNvCxnSpPr/>
          <p:nvPr/>
        </p:nvCxnSpPr>
        <p:spPr>
          <a:xfrm>
            <a:off x="1487424" y="5425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861037-54F6-204B-804B-E26EBCEAD6DD}"/>
              </a:ext>
            </a:extLst>
          </p:cNvPr>
          <p:cNvCxnSpPr>
            <a:cxnSpLocks/>
          </p:cNvCxnSpPr>
          <p:nvPr/>
        </p:nvCxnSpPr>
        <p:spPr>
          <a:xfrm>
            <a:off x="3602736" y="510136"/>
            <a:ext cx="0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3B9929-0F8C-FF40-8BCA-D86AE4BCBD63}"/>
              </a:ext>
            </a:extLst>
          </p:cNvPr>
          <p:cNvCxnSpPr>
            <a:cxnSpLocks/>
          </p:cNvCxnSpPr>
          <p:nvPr/>
        </p:nvCxnSpPr>
        <p:spPr>
          <a:xfrm>
            <a:off x="3602736" y="1034392"/>
            <a:ext cx="39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66794-C5FD-3941-96D3-2A914821A1F2}"/>
              </a:ext>
            </a:extLst>
          </p:cNvPr>
          <p:cNvCxnSpPr>
            <a:cxnSpLocks/>
          </p:cNvCxnSpPr>
          <p:nvPr/>
        </p:nvCxnSpPr>
        <p:spPr>
          <a:xfrm>
            <a:off x="3992880" y="103439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7979F9-0DE0-3D44-B2DF-4EB62E1C0CE3}"/>
              </a:ext>
            </a:extLst>
          </p:cNvPr>
          <p:cNvCxnSpPr>
            <a:cxnSpLocks/>
          </p:cNvCxnSpPr>
          <p:nvPr/>
        </p:nvCxnSpPr>
        <p:spPr>
          <a:xfrm>
            <a:off x="3992880" y="1387960"/>
            <a:ext cx="3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18E08C-B533-764A-852A-B4E5C09DD44C}"/>
              </a:ext>
            </a:extLst>
          </p:cNvPr>
          <p:cNvCxnSpPr>
            <a:cxnSpLocks/>
          </p:cNvCxnSpPr>
          <p:nvPr/>
        </p:nvCxnSpPr>
        <p:spPr>
          <a:xfrm>
            <a:off x="4315968" y="138796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4ACBD7-C3D5-004E-94C6-3F3277A07E0B}"/>
              </a:ext>
            </a:extLst>
          </p:cNvPr>
          <p:cNvCxnSpPr>
            <a:cxnSpLocks/>
          </p:cNvCxnSpPr>
          <p:nvPr/>
        </p:nvCxnSpPr>
        <p:spPr>
          <a:xfrm>
            <a:off x="4315968" y="174152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B97198-5BBA-C346-997C-938B4AE8DC96}"/>
              </a:ext>
            </a:extLst>
          </p:cNvPr>
          <p:cNvCxnSpPr>
            <a:cxnSpLocks/>
          </p:cNvCxnSpPr>
          <p:nvPr/>
        </p:nvCxnSpPr>
        <p:spPr>
          <a:xfrm>
            <a:off x="4773168" y="1741528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6881FE-E8C5-9B4A-8FB3-EB9374B7AC1B}"/>
              </a:ext>
            </a:extLst>
          </p:cNvPr>
          <p:cNvSpPr txBox="1"/>
          <p:nvPr/>
        </p:nvSpPr>
        <p:spPr>
          <a:xfrm>
            <a:off x="3566160" y="601574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jetty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003CE-51C2-FC42-BD8E-5DF5C2F2C3AA}"/>
              </a:ext>
            </a:extLst>
          </p:cNvPr>
          <p:cNvSpPr txBox="1"/>
          <p:nvPr/>
        </p:nvSpPr>
        <p:spPr>
          <a:xfrm>
            <a:off x="3976556" y="1060706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servlet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C74E7-6DD8-A347-B0EA-9A0B1EE7B5FE}"/>
              </a:ext>
            </a:extLst>
          </p:cNvPr>
          <p:cNvSpPr txBox="1"/>
          <p:nvPr/>
        </p:nvSpPr>
        <p:spPr>
          <a:xfrm>
            <a:off x="4306374" y="1420369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router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4B0FBF-DD6C-DA4E-8EF7-2FD04F0A4B49}"/>
              </a:ext>
            </a:extLst>
          </p:cNvPr>
          <p:cNvSpPr txBox="1"/>
          <p:nvPr/>
        </p:nvSpPr>
        <p:spPr>
          <a:xfrm>
            <a:off x="4755536" y="1780032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handler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556912-A598-1F44-91BD-D6F2BF684F6F}"/>
              </a:ext>
            </a:extLst>
          </p:cNvPr>
          <p:cNvCxnSpPr>
            <a:cxnSpLocks/>
          </p:cNvCxnSpPr>
          <p:nvPr/>
        </p:nvCxnSpPr>
        <p:spPr>
          <a:xfrm>
            <a:off x="4773168" y="2180440"/>
            <a:ext cx="3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E9017D-972A-A24A-A38F-3CA40FDAEF12}"/>
              </a:ext>
            </a:extLst>
          </p:cNvPr>
          <p:cNvCxnSpPr>
            <a:cxnSpLocks/>
          </p:cNvCxnSpPr>
          <p:nvPr/>
        </p:nvCxnSpPr>
        <p:spPr>
          <a:xfrm>
            <a:off x="5096256" y="2180440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CD0188-F8C2-2F47-BEB7-AC256672E328}"/>
              </a:ext>
            </a:extLst>
          </p:cNvPr>
          <p:cNvSpPr txBox="1"/>
          <p:nvPr/>
        </p:nvSpPr>
        <p:spPr>
          <a:xfrm>
            <a:off x="5080473" y="225768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JDBC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2414AA-8DDA-D449-B13D-8696BED9F7EA}"/>
              </a:ext>
            </a:extLst>
          </p:cNvPr>
          <p:cNvSpPr/>
          <p:nvPr/>
        </p:nvSpPr>
        <p:spPr>
          <a:xfrm>
            <a:off x="7748016" y="335280"/>
            <a:ext cx="2237232" cy="510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15218-EC4B-984D-BDF8-F942D78A27FD}"/>
              </a:ext>
            </a:extLst>
          </p:cNvPr>
          <p:cNvCxnSpPr>
            <a:endCxn id="41" idx="1"/>
          </p:cNvCxnSpPr>
          <p:nvPr/>
        </p:nvCxnSpPr>
        <p:spPr>
          <a:xfrm>
            <a:off x="5096256" y="2613256"/>
            <a:ext cx="2651760" cy="273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A0389D-45DD-204E-98B1-EC352FB9E0E9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5096256" y="2886456"/>
            <a:ext cx="2651760" cy="6609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9A14F4-7475-DF4D-BAB4-B9D9DF02BA85}"/>
              </a:ext>
            </a:extLst>
          </p:cNvPr>
          <p:cNvCxnSpPr>
            <a:cxnSpLocks/>
          </p:cNvCxnSpPr>
          <p:nvPr/>
        </p:nvCxnSpPr>
        <p:spPr>
          <a:xfrm>
            <a:off x="5096256" y="2613256"/>
            <a:ext cx="0" cy="93413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1DB619-77D6-9B45-BBF5-58F3D77DEA94}"/>
              </a:ext>
            </a:extLst>
          </p:cNvPr>
          <p:cNvCxnSpPr>
            <a:cxnSpLocks/>
          </p:cNvCxnSpPr>
          <p:nvPr/>
        </p:nvCxnSpPr>
        <p:spPr>
          <a:xfrm>
            <a:off x="5096256" y="3547389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64007C-1F89-8048-898E-A715F5AED2A6}"/>
              </a:ext>
            </a:extLst>
          </p:cNvPr>
          <p:cNvCxnSpPr>
            <a:cxnSpLocks/>
          </p:cNvCxnSpPr>
          <p:nvPr/>
        </p:nvCxnSpPr>
        <p:spPr>
          <a:xfrm flipH="1" flipV="1">
            <a:off x="4700016" y="3971545"/>
            <a:ext cx="396240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7B8654-3407-1F4E-A3C8-811F28495EBD}"/>
              </a:ext>
            </a:extLst>
          </p:cNvPr>
          <p:cNvCxnSpPr>
            <a:cxnSpLocks/>
          </p:cNvCxnSpPr>
          <p:nvPr/>
        </p:nvCxnSpPr>
        <p:spPr>
          <a:xfrm>
            <a:off x="4712208" y="3980205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B1D9F-B4EC-A64D-973A-1C9FDB25894C}"/>
              </a:ext>
            </a:extLst>
          </p:cNvPr>
          <p:cNvCxnSpPr>
            <a:cxnSpLocks/>
          </p:cNvCxnSpPr>
          <p:nvPr/>
        </p:nvCxnSpPr>
        <p:spPr>
          <a:xfrm flipH="1">
            <a:off x="4261104" y="4419117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B5AF95-7F75-DB4C-82C5-1E770BFB9778}"/>
              </a:ext>
            </a:extLst>
          </p:cNvPr>
          <p:cNvCxnSpPr>
            <a:cxnSpLocks/>
          </p:cNvCxnSpPr>
          <p:nvPr/>
        </p:nvCxnSpPr>
        <p:spPr>
          <a:xfrm flipH="1">
            <a:off x="3797808" y="4869738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E49DA5-A829-3C4C-BA5E-3B3906289135}"/>
              </a:ext>
            </a:extLst>
          </p:cNvPr>
          <p:cNvCxnSpPr>
            <a:cxnSpLocks/>
          </p:cNvCxnSpPr>
          <p:nvPr/>
        </p:nvCxnSpPr>
        <p:spPr>
          <a:xfrm>
            <a:off x="4261104" y="4430826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2C8AC84-2D40-6348-A1BB-E2B69B8E5D0E}"/>
              </a:ext>
            </a:extLst>
          </p:cNvPr>
          <p:cNvCxnSpPr>
            <a:cxnSpLocks/>
          </p:cNvCxnSpPr>
          <p:nvPr/>
        </p:nvCxnSpPr>
        <p:spPr>
          <a:xfrm>
            <a:off x="3797808" y="4869738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6FC947-E299-9444-A7B8-4E819E2A1E3E}"/>
              </a:ext>
            </a:extLst>
          </p:cNvPr>
          <p:cNvCxnSpPr>
            <a:cxnSpLocks/>
          </p:cNvCxnSpPr>
          <p:nvPr/>
        </p:nvCxnSpPr>
        <p:spPr>
          <a:xfrm flipH="1">
            <a:off x="3346704" y="5307684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2F3392-A9CD-9648-9815-10EF3DBFB372}"/>
              </a:ext>
            </a:extLst>
          </p:cNvPr>
          <p:cNvCxnSpPr>
            <a:cxnSpLocks/>
          </p:cNvCxnSpPr>
          <p:nvPr/>
        </p:nvCxnSpPr>
        <p:spPr>
          <a:xfrm flipH="1">
            <a:off x="3566160" y="2613256"/>
            <a:ext cx="153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32DE15-4706-EB44-94C4-EEB84697D4C7}"/>
              </a:ext>
            </a:extLst>
          </p:cNvPr>
          <p:cNvCxnSpPr>
            <a:cxnSpLocks/>
          </p:cNvCxnSpPr>
          <p:nvPr/>
        </p:nvCxnSpPr>
        <p:spPr>
          <a:xfrm>
            <a:off x="3602736" y="3547389"/>
            <a:ext cx="14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463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3E7F-79EC-0D4B-B718-9617FF8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49560-032A-E447-8108-4245E16865E1}"/>
              </a:ext>
            </a:extLst>
          </p:cNvPr>
          <p:cNvSpPr/>
          <p:nvPr/>
        </p:nvSpPr>
        <p:spPr>
          <a:xfrm>
            <a:off x="1402080" y="1322832"/>
            <a:ext cx="469392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B9366-83E4-7A44-B44C-21B66A24D96F}"/>
              </a:ext>
            </a:extLst>
          </p:cNvPr>
          <p:cNvCxnSpPr/>
          <p:nvPr/>
        </p:nvCxnSpPr>
        <p:spPr>
          <a:xfrm>
            <a:off x="1395984" y="1597152"/>
            <a:ext cx="4675632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BA4FB-42BB-674C-B5DD-2B89225F9B43}"/>
              </a:ext>
            </a:extLst>
          </p:cNvPr>
          <p:cNvSpPr txBox="1"/>
          <p:nvPr/>
        </p:nvSpPr>
        <p:spPr>
          <a:xfrm>
            <a:off x="79248" y="1270492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req/s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1A7C95-FCBA-4C42-9B65-BD61D8C577FE}"/>
              </a:ext>
            </a:extLst>
          </p:cNvPr>
          <p:cNvCxnSpPr/>
          <p:nvPr/>
        </p:nvCxnSpPr>
        <p:spPr>
          <a:xfrm>
            <a:off x="6004560" y="1682496"/>
            <a:ext cx="0" cy="194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7AED27-8A15-8943-847A-136FE51C5703}"/>
              </a:ext>
            </a:extLst>
          </p:cNvPr>
          <p:cNvCxnSpPr>
            <a:cxnSpLocks/>
          </p:cNvCxnSpPr>
          <p:nvPr/>
        </p:nvCxnSpPr>
        <p:spPr>
          <a:xfrm flipH="1">
            <a:off x="1341120" y="3633216"/>
            <a:ext cx="4882896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08E8A1-B211-8D41-9AB2-DDA0EFCBC47F}"/>
              </a:ext>
            </a:extLst>
          </p:cNvPr>
          <p:cNvSpPr txBox="1"/>
          <p:nvPr/>
        </p:nvSpPr>
        <p:spPr>
          <a:xfrm>
            <a:off x="6156960" y="2137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24631C-BECF-854E-A62D-C21F1843B922}"/>
              </a:ext>
            </a:extLst>
          </p:cNvPr>
          <p:cNvCxnSpPr>
            <a:cxnSpLocks/>
          </p:cNvCxnSpPr>
          <p:nvPr/>
        </p:nvCxnSpPr>
        <p:spPr>
          <a:xfrm>
            <a:off x="5096256" y="6002478"/>
            <a:ext cx="4645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D49856-3027-3B42-B06C-13A5F39315A4}"/>
              </a:ext>
            </a:extLst>
          </p:cNvPr>
          <p:cNvCxnSpPr>
            <a:cxnSpLocks/>
          </p:cNvCxnSpPr>
          <p:nvPr/>
        </p:nvCxnSpPr>
        <p:spPr>
          <a:xfrm>
            <a:off x="5541263" y="4224528"/>
            <a:ext cx="1" cy="193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65C002-7442-E346-AA0A-76B16B220116}"/>
              </a:ext>
            </a:extLst>
          </p:cNvPr>
          <p:cNvCxnSpPr>
            <a:cxnSpLocks/>
          </p:cNvCxnSpPr>
          <p:nvPr/>
        </p:nvCxnSpPr>
        <p:spPr>
          <a:xfrm flipH="1">
            <a:off x="6650736" y="4224528"/>
            <a:ext cx="8488" cy="193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D4443-7462-3A49-AE74-D57819C5326D}"/>
              </a:ext>
            </a:extLst>
          </p:cNvPr>
          <p:cNvCxnSpPr>
            <a:cxnSpLocks/>
          </p:cNvCxnSpPr>
          <p:nvPr/>
        </p:nvCxnSpPr>
        <p:spPr>
          <a:xfrm>
            <a:off x="7741920" y="4962144"/>
            <a:ext cx="0" cy="120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A4DB02-1881-AC46-B39D-0B3BDC19531C}"/>
              </a:ext>
            </a:extLst>
          </p:cNvPr>
          <p:cNvCxnSpPr>
            <a:cxnSpLocks/>
          </p:cNvCxnSpPr>
          <p:nvPr/>
        </p:nvCxnSpPr>
        <p:spPr>
          <a:xfrm>
            <a:off x="8851392" y="4962144"/>
            <a:ext cx="0" cy="120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A852FE-7D06-5B4C-ACDB-6FA35C5C2C0C}"/>
              </a:ext>
            </a:extLst>
          </p:cNvPr>
          <p:cNvSpPr txBox="1"/>
          <p:nvPr/>
        </p:nvSpPr>
        <p:spPr>
          <a:xfrm>
            <a:off x="5390421" y="6058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C2804C-60FE-104B-B003-FEBE8ACC6142}"/>
              </a:ext>
            </a:extLst>
          </p:cNvPr>
          <p:cNvSpPr txBox="1"/>
          <p:nvPr/>
        </p:nvSpPr>
        <p:spPr>
          <a:xfrm>
            <a:off x="6499895" y="60586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499E2E-9E39-A74D-A22D-1A0B6BEA2F88}"/>
              </a:ext>
            </a:extLst>
          </p:cNvPr>
          <p:cNvCxnSpPr>
            <a:cxnSpLocks/>
          </p:cNvCxnSpPr>
          <p:nvPr/>
        </p:nvCxnSpPr>
        <p:spPr>
          <a:xfrm flipH="1">
            <a:off x="5541264" y="5155430"/>
            <a:ext cx="1109472" cy="84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692B5C-AC43-4647-88BD-AF390EC5229F}"/>
              </a:ext>
            </a:extLst>
          </p:cNvPr>
          <p:cNvCxnSpPr>
            <a:cxnSpLocks/>
          </p:cNvCxnSpPr>
          <p:nvPr/>
        </p:nvCxnSpPr>
        <p:spPr>
          <a:xfrm flipH="1">
            <a:off x="5541264" y="5175504"/>
            <a:ext cx="11094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86C0F6-F145-5944-83E6-C24F40C9221D}"/>
              </a:ext>
            </a:extLst>
          </p:cNvPr>
          <p:cNvSpPr txBox="1"/>
          <p:nvPr/>
        </p:nvSpPr>
        <p:spPr>
          <a:xfrm>
            <a:off x="5005539" y="49707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284357-4FCA-F147-AC56-B5C9484F6E02}"/>
              </a:ext>
            </a:extLst>
          </p:cNvPr>
          <p:cNvCxnSpPr>
            <a:cxnSpLocks/>
          </p:cNvCxnSpPr>
          <p:nvPr/>
        </p:nvCxnSpPr>
        <p:spPr>
          <a:xfrm flipH="1">
            <a:off x="6722072" y="5155429"/>
            <a:ext cx="2129320" cy="2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60FD4D-0884-C14B-9B1B-DAA0893A5295}"/>
              </a:ext>
            </a:extLst>
          </p:cNvPr>
          <p:cNvCxnSpPr>
            <a:cxnSpLocks/>
          </p:cNvCxnSpPr>
          <p:nvPr/>
        </p:nvCxnSpPr>
        <p:spPr>
          <a:xfrm flipH="1">
            <a:off x="6659224" y="4308381"/>
            <a:ext cx="1109472" cy="84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208AB-5196-7040-89F2-70F58B72D503}"/>
              </a:ext>
            </a:extLst>
          </p:cNvPr>
          <p:cNvCxnSpPr>
            <a:cxnSpLocks/>
          </p:cNvCxnSpPr>
          <p:nvPr/>
        </p:nvCxnSpPr>
        <p:spPr>
          <a:xfrm flipH="1">
            <a:off x="5541265" y="4267496"/>
            <a:ext cx="1109469" cy="17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3CCD99-D55C-2E45-BADB-AD644793E536}"/>
              </a:ext>
            </a:extLst>
          </p:cNvPr>
          <p:cNvCxnSpPr>
            <a:cxnSpLocks/>
          </p:cNvCxnSpPr>
          <p:nvPr/>
        </p:nvCxnSpPr>
        <p:spPr>
          <a:xfrm flipH="1">
            <a:off x="5541263" y="4224528"/>
            <a:ext cx="11094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112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1572768" y="2068068"/>
            <a:ext cx="2090928" cy="1107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(LIFO)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7168896" y="210312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7284720" y="225247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7284720" y="274167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8522208" y="2106168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8638032" y="225552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8638032" y="27447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9942576" y="210007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10058400" y="22494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10058400" y="27386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 == 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67472" y="2670048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320784" y="2430780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9D19F-E896-864B-9CB6-993158570EE0}"/>
              </a:ext>
            </a:extLst>
          </p:cNvPr>
          <p:cNvSpPr/>
          <p:nvPr/>
        </p:nvSpPr>
        <p:spPr>
          <a:xfrm>
            <a:off x="5760720" y="345948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BF144-CF6A-9249-8C21-3898B4824716}"/>
              </a:ext>
            </a:extLst>
          </p:cNvPr>
          <p:cNvSpPr/>
          <p:nvPr/>
        </p:nvSpPr>
        <p:spPr>
          <a:xfrm>
            <a:off x="5876544" y="360883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  <a:br>
              <a:rPr lang="en-US" sz="1000" dirty="0"/>
            </a:br>
            <a:r>
              <a:rPr lang="en-US" sz="1000" dirty="0"/>
              <a:t>(v3)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16AD4-EE6B-A84B-8B55-6632F0EF5E19}"/>
              </a:ext>
            </a:extLst>
          </p:cNvPr>
          <p:cNvSpPr/>
          <p:nvPr/>
        </p:nvSpPr>
        <p:spPr>
          <a:xfrm>
            <a:off x="5876544" y="409803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CC29E-804B-444D-956B-A02FE72281AF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6559296" y="2667000"/>
            <a:ext cx="609600" cy="16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2630424" y="230124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1918166" y="22632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13176" y="2505457"/>
            <a:ext cx="2447544" cy="15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FBC9F25-6BD3-1241-9FAC-BEDB90AAC565}"/>
              </a:ext>
            </a:extLst>
          </p:cNvPr>
          <p:cNvSpPr/>
          <p:nvPr/>
        </p:nvSpPr>
        <p:spPr>
          <a:xfrm>
            <a:off x="6793992" y="3712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70C9D5-94CC-0340-AA86-2B61CD98AB9F}"/>
              </a:ext>
            </a:extLst>
          </p:cNvPr>
          <p:cNvSpPr/>
          <p:nvPr/>
        </p:nvSpPr>
        <p:spPr>
          <a:xfrm>
            <a:off x="3840480" y="42245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E30EB-6609-384E-AAA0-4A97FE6D767C}"/>
              </a:ext>
            </a:extLst>
          </p:cNvPr>
          <p:cNvSpPr txBox="1"/>
          <p:nvPr/>
        </p:nvSpPr>
        <p:spPr>
          <a:xfrm>
            <a:off x="2214072" y="42245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observedHead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6A41D5-4492-7D4D-AE3E-DBCA10C26C27}"/>
              </a:ext>
            </a:extLst>
          </p:cNvPr>
          <p:cNvCxnSpPr>
            <a:cxnSpLocks/>
            <a:stCxn id="76" idx="3"/>
            <a:endCxn id="24" idx="1"/>
          </p:cNvCxnSpPr>
          <p:nvPr/>
        </p:nvCxnSpPr>
        <p:spPr>
          <a:xfrm flipV="1">
            <a:off x="4523232" y="4023360"/>
            <a:ext cx="1237488" cy="38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D4D9E4-38C3-494E-A827-E2732EBFB041}"/>
              </a:ext>
            </a:extLst>
          </p:cNvPr>
          <p:cNvSpPr txBox="1"/>
          <p:nvPr/>
        </p:nvSpPr>
        <p:spPr>
          <a:xfrm>
            <a:off x="3957528" y="769562"/>
            <a:ext cx="36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Interlocked.</a:t>
            </a:r>
            <a:r>
              <a:rPr lang="en-GB" dirty="0"/>
              <a:t> </a:t>
            </a:r>
            <a:r>
              <a:rPr lang="en-GB" dirty="0" err="1"/>
              <a:t>CompareExchange</a:t>
            </a:r>
            <a:r>
              <a:rPr lang="en-GB" dirty="0"/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56922-08B5-9B4A-AD6B-FF0FEAEC5469}"/>
              </a:ext>
            </a:extLst>
          </p:cNvPr>
          <p:cNvSpPr/>
          <p:nvPr/>
        </p:nvSpPr>
        <p:spPr>
          <a:xfrm>
            <a:off x="7053072" y="890016"/>
            <a:ext cx="408432" cy="15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661FE-6783-E54F-A7FD-F35A179D45BE}"/>
              </a:ext>
            </a:extLst>
          </p:cNvPr>
          <p:cNvCxnSpPr>
            <a:endCxn id="39" idx="0"/>
          </p:cNvCxnSpPr>
          <p:nvPr/>
        </p:nvCxnSpPr>
        <p:spPr>
          <a:xfrm flipH="1">
            <a:off x="2971800" y="1048216"/>
            <a:ext cx="4312920" cy="125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291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2322-B00E-C745-9B52-E8B57586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D883-B601-4048-91C2-76B0EE53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Executors and threads pools on the Java </a:t>
            </a:r>
            <a:r>
              <a:rPr lang="en-US" dirty="0" err="1"/>
              <a:t>plataform</a:t>
            </a:r>
            <a:r>
              <a:rPr lang="en-US" dirty="0"/>
              <a:t>.</a:t>
            </a:r>
          </a:p>
          <a:p>
            <a:r>
              <a:rPr lang="en-US" dirty="0"/>
              <a:t>NIO2 – Asynchronous I/O on the Java platform.</a:t>
            </a:r>
          </a:p>
          <a:p>
            <a:r>
              <a:rPr lang="en-US" dirty="0"/>
              <a:t>Futures</a:t>
            </a:r>
          </a:p>
          <a:p>
            <a:pPr lvl="1"/>
            <a:r>
              <a:rPr lang="en-US" dirty="0" err="1"/>
              <a:t>CompletableFutures</a:t>
            </a:r>
            <a:endParaRPr lang="en-US" dirty="0"/>
          </a:p>
          <a:p>
            <a:r>
              <a:rPr lang="en-US" dirty="0"/>
              <a:t>Tasks</a:t>
            </a:r>
          </a:p>
          <a:p>
            <a:r>
              <a:rPr lang="en-US" dirty="0"/>
              <a:t>async-await</a:t>
            </a:r>
          </a:p>
          <a:p>
            <a:r>
              <a:rPr lang="en-US" dirty="0"/>
              <a:t>Asynchronous coordination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asynchronizers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1164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E96D-3598-AA48-94C1-8A618C9E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33A4-E77B-E443-ADF9-E2A4AB28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tasks</a:t>
            </a:r>
            <a:r>
              <a:rPr lang="en-GB" dirty="0"/>
              <a:t>: abstract, discrete units of work – work item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Handling of an incoming HTTP request</a:t>
            </a:r>
          </a:p>
          <a:p>
            <a:pPr lvl="1"/>
            <a:r>
              <a:rPr lang="en-GB" dirty="0"/>
              <a:t>JDBC queries</a:t>
            </a:r>
          </a:p>
          <a:p>
            <a:pPr lvl="1"/>
            <a:r>
              <a:rPr lang="en-GB" dirty="0"/>
              <a:t>Handling the response to an external interaction (e.g., socket read)</a:t>
            </a:r>
          </a:p>
          <a:p>
            <a:pPr lvl="1"/>
            <a:r>
              <a:rPr lang="en-GB" dirty="0"/>
              <a:t>Handling a coordination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57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B793-7072-6D47-8920-4C2467CD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0B7A-19BC-BD43-9BAE-32966C1A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distinct thread for each task/unit-of-work than needs to be executed</a:t>
            </a:r>
          </a:p>
          <a:p>
            <a:pPr lvl="1"/>
            <a:r>
              <a:rPr lang="en-US" dirty="0"/>
              <a:t>Lifecycle cost – thread creation and termination cost</a:t>
            </a:r>
          </a:p>
          <a:p>
            <a:pPr lvl="1"/>
            <a:r>
              <a:rPr lang="en-US" dirty="0"/>
              <a:t>Resource cost – E.g. thread’s stack (~ 1Mb)</a:t>
            </a:r>
          </a:p>
          <a:p>
            <a:pPr lvl="1"/>
            <a:r>
              <a:rPr lang="en-US" dirty="0"/>
              <a:t>Scheduling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838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AD10-5494-F34C-A111-F5E8D4FD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8402-9EC7-D14E-94D7-CF339B2B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Executor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void run(Runnable)</a:t>
            </a:r>
          </a:p>
          <a:p>
            <a:pPr lvl="1"/>
            <a:endParaRPr lang="en-US" dirty="0"/>
          </a:p>
          <a:p>
            <a:r>
              <a:rPr lang="en-US" dirty="0"/>
              <a:t>“Decouples </a:t>
            </a:r>
            <a:r>
              <a:rPr lang="en-US" b="1" dirty="0"/>
              <a:t>task submission </a:t>
            </a:r>
            <a:r>
              <a:rPr lang="en-US" dirty="0"/>
              <a:t>from </a:t>
            </a:r>
            <a:r>
              <a:rPr lang="en-US" b="1" dirty="0"/>
              <a:t>task execution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6023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A80-10AD-1344-B0DA-07E2D0A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11501-459B-0746-ACB5-269277AF5AA6}"/>
              </a:ext>
            </a:extLst>
          </p:cNvPr>
          <p:cNvSpPr/>
          <p:nvPr/>
        </p:nvSpPr>
        <p:spPr>
          <a:xfrm>
            <a:off x="2962656" y="1505712"/>
            <a:ext cx="5480304" cy="3688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Thread 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602D5-10D1-7D4E-9F5F-3790CCF8FC96}"/>
              </a:ext>
            </a:extLst>
          </p:cNvPr>
          <p:cNvSpPr/>
          <p:nvPr/>
        </p:nvSpPr>
        <p:spPr>
          <a:xfrm>
            <a:off x="3291840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85273-A240-CD4D-A317-1485573C5A5F}"/>
              </a:ext>
            </a:extLst>
          </p:cNvPr>
          <p:cNvSpPr/>
          <p:nvPr/>
        </p:nvSpPr>
        <p:spPr>
          <a:xfrm>
            <a:off x="3797808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8DA45-8B77-FC42-BCAE-7152650624FC}"/>
              </a:ext>
            </a:extLst>
          </p:cNvPr>
          <p:cNvSpPr/>
          <p:nvPr/>
        </p:nvSpPr>
        <p:spPr>
          <a:xfrm>
            <a:off x="4303776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50A64-1CC8-5C4B-BD1B-C7D7A5CDF316}"/>
              </a:ext>
            </a:extLst>
          </p:cNvPr>
          <p:cNvSpPr/>
          <p:nvPr/>
        </p:nvSpPr>
        <p:spPr>
          <a:xfrm>
            <a:off x="4809744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66DB7-8CC6-7C44-ABF4-4CC1D602E2B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474976" y="3285744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C5C47-45E7-5D43-A6A5-D17CB6196775}"/>
              </a:ext>
            </a:extLst>
          </p:cNvPr>
          <p:cNvSpPr txBox="1"/>
          <p:nvPr/>
        </p:nvSpPr>
        <p:spPr>
          <a:xfrm>
            <a:off x="1425861" y="3101078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5EAD2-0D04-C24F-BE96-7DEB44C71D75}"/>
              </a:ext>
            </a:extLst>
          </p:cNvPr>
          <p:cNvSpPr/>
          <p:nvPr/>
        </p:nvSpPr>
        <p:spPr>
          <a:xfrm>
            <a:off x="6358128" y="1897642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6D53C-9EE4-8C41-8E81-B0CFCB763190}"/>
              </a:ext>
            </a:extLst>
          </p:cNvPr>
          <p:cNvSpPr/>
          <p:nvPr/>
        </p:nvSpPr>
        <p:spPr>
          <a:xfrm>
            <a:off x="6358128" y="2972693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7C69-EC54-D847-A179-4383B7357A80}"/>
              </a:ext>
            </a:extLst>
          </p:cNvPr>
          <p:cNvSpPr/>
          <p:nvPr/>
        </p:nvSpPr>
        <p:spPr>
          <a:xfrm>
            <a:off x="6358128" y="4047744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B72ED-FA92-8B48-AE2D-19E5ECABEB3F}"/>
              </a:ext>
            </a:extLst>
          </p:cNvPr>
          <p:cNvSpPr/>
          <p:nvPr/>
        </p:nvSpPr>
        <p:spPr>
          <a:xfrm>
            <a:off x="6641592" y="2263771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37B93-FF59-3D49-882E-6DE9729E3FBB}"/>
              </a:ext>
            </a:extLst>
          </p:cNvPr>
          <p:cNvSpPr/>
          <p:nvPr/>
        </p:nvSpPr>
        <p:spPr>
          <a:xfrm>
            <a:off x="6641592" y="333882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4E159-8D08-E544-AE17-5E6ED85BE8FD}"/>
              </a:ext>
            </a:extLst>
          </p:cNvPr>
          <p:cNvSpPr txBox="1"/>
          <p:nvPr/>
        </p:nvSpPr>
        <p:spPr>
          <a:xfrm>
            <a:off x="838200" y="5303520"/>
            <a:ext cx="4730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vs. LIFO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Bounded vs unbounded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happens when the bound limit is reached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E05B7-3B5B-5E40-8019-9D8465C39B57}"/>
              </a:ext>
            </a:extLst>
          </p:cNvPr>
          <p:cNvSpPr txBox="1"/>
          <p:nvPr/>
        </p:nvSpPr>
        <p:spPr>
          <a:xfrm>
            <a:off x="6513576" y="5303520"/>
            <a:ext cx="473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thread set vs dynamic thread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and maximum number of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are threads added or removed</a:t>
            </a:r>
          </a:p>
        </p:txBody>
      </p:sp>
    </p:spTree>
    <p:extLst>
      <p:ext uri="{BB962C8B-B14F-4D97-AF65-F5344CB8AC3E}">
        <p14:creationId xmlns:p14="http://schemas.microsoft.com/office/powerpoint/2010/main" val="142627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B4EC5-5A96-5945-BB41-A7C1816D2A15}"/>
              </a:ext>
            </a:extLst>
          </p:cNvPr>
          <p:cNvSpPr txBox="1"/>
          <p:nvPr/>
        </p:nvSpPr>
        <p:spPr>
          <a:xfrm>
            <a:off x="9509236" y="1291525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A530-EEC3-4846-9714-2CDCE1476E4E}"/>
              </a:ext>
            </a:extLst>
          </p:cNvPr>
          <p:cNvSpPr txBox="1"/>
          <p:nvPr/>
        </p:nvSpPr>
        <p:spPr>
          <a:xfrm>
            <a:off x="9386780" y="5127161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D4072-AF3B-B847-979D-5159F27A07C6}"/>
              </a:ext>
            </a:extLst>
          </p:cNvPr>
          <p:cNvSpPr txBox="1"/>
          <p:nvPr/>
        </p:nvSpPr>
        <p:spPr>
          <a:xfrm>
            <a:off x="121699" y="322313"/>
            <a:ext cx="272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 </a:t>
            </a:r>
            <a:r>
              <a:rPr lang="en-US" sz="1400" dirty="0"/>
              <a:t>status is </a:t>
            </a:r>
            <a:r>
              <a:rPr lang="en-US" sz="1400" i="1" dirty="0"/>
              <a:t>not running</a:t>
            </a:r>
            <a:br>
              <a:rPr lang="en-US" sz="1400" b="1" dirty="0"/>
            </a:br>
            <a:r>
              <a:rPr lang="en-US" sz="1400" b="1" dirty="0"/>
              <a:t>- ready </a:t>
            </a:r>
            <a:r>
              <a:rPr lang="en-US" sz="1400" dirty="0"/>
              <a:t>– able to run when a CPU is available</a:t>
            </a:r>
          </a:p>
          <a:p>
            <a:r>
              <a:rPr lang="en-US" sz="1400" b="1" dirty="0"/>
              <a:t>- not-ready/blocked/waiting </a:t>
            </a:r>
            <a:r>
              <a:rPr lang="en-US" sz="1400" dirty="0"/>
              <a:t>–</a:t>
            </a:r>
            <a:br>
              <a:rPr lang="en-US" sz="1400" b="1" dirty="0"/>
            </a:br>
            <a:r>
              <a:rPr lang="en-US" sz="1400" dirty="0"/>
              <a:t>not able to run, waiting for </a:t>
            </a:r>
            <a:r>
              <a:rPr lang="en-US" sz="1400" i="1" dirty="0"/>
              <a:t>something</a:t>
            </a:r>
            <a:r>
              <a:rPr lang="en-US" sz="1400" dirty="0"/>
              <a:t> to happen</a:t>
            </a:r>
          </a:p>
        </p:txBody>
      </p:sp>
    </p:spTree>
    <p:extLst>
      <p:ext uri="{BB962C8B-B14F-4D97-AF65-F5344CB8AC3E}">
        <p14:creationId xmlns:p14="http://schemas.microsoft.com/office/powerpoint/2010/main" val="38097783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0E47-0FE8-0F45-921B-BAA67264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E70B-A5E1-C045-9382-515F0816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It is common for an application to have multiple thread pools (i.e. multiple executors)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.NET</a:t>
            </a:r>
          </a:p>
          <a:p>
            <a:pPr lvl="1"/>
            <a:r>
              <a:rPr lang="en-US" dirty="0"/>
              <a:t>The common scenario is for a unique, global, implicit thread pool to be used.</a:t>
            </a:r>
          </a:p>
        </p:txBody>
      </p:sp>
    </p:spTree>
    <p:extLst>
      <p:ext uri="{BB962C8B-B14F-4D97-AF65-F5344CB8AC3E}">
        <p14:creationId xmlns:p14="http://schemas.microsoft.com/office/powerpoint/2010/main" val="8526442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2E48-D3AC-994F-8DC6-599BC1E3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8FCE1-0113-7B44-ADE9-870B0D5130F7}"/>
              </a:ext>
            </a:extLst>
          </p:cNvPr>
          <p:cNvSpPr/>
          <p:nvPr/>
        </p:nvSpPr>
        <p:spPr>
          <a:xfrm>
            <a:off x="3767328" y="2651760"/>
            <a:ext cx="3017520" cy="169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178FE-35A7-C442-A127-BD2733FF4D43}"/>
              </a:ext>
            </a:extLst>
          </p:cNvPr>
          <p:cNvSpPr/>
          <p:nvPr/>
        </p:nvSpPr>
        <p:spPr>
          <a:xfrm>
            <a:off x="408432" y="1676400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413B5-63DE-3248-8233-7B6526FDDEC4}"/>
              </a:ext>
            </a:extLst>
          </p:cNvPr>
          <p:cNvSpPr/>
          <p:nvPr/>
        </p:nvSpPr>
        <p:spPr>
          <a:xfrm>
            <a:off x="408432" y="3096768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469B0-252B-9642-9743-178D699F3DE0}"/>
              </a:ext>
            </a:extLst>
          </p:cNvPr>
          <p:cNvSpPr/>
          <p:nvPr/>
        </p:nvSpPr>
        <p:spPr>
          <a:xfrm>
            <a:off x="408432" y="4474464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0A572-4E18-2C43-98E2-11A0EE10C48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255776" y="2164080"/>
            <a:ext cx="2511552" cy="13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E31A6-AA86-6446-AD8A-B3091806869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255776" y="3499104"/>
            <a:ext cx="2511552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FE8F2D-018A-564D-A027-09757C014FE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255776" y="3499104"/>
            <a:ext cx="2511552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1731A01-99BD-A142-AF97-91B4FBF90D01}"/>
              </a:ext>
            </a:extLst>
          </p:cNvPr>
          <p:cNvSpPr/>
          <p:nvPr/>
        </p:nvSpPr>
        <p:spPr>
          <a:xfrm>
            <a:off x="8723376" y="1676400"/>
            <a:ext cx="847344" cy="97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A144F7-39C0-3044-977A-7C64BACCC705}"/>
              </a:ext>
            </a:extLst>
          </p:cNvPr>
          <p:cNvSpPr/>
          <p:nvPr/>
        </p:nvSpPr>
        <p:spPr>
          <a:xfrm>
            <a:off x="8723376" y="3096768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6960C-68A8-B342-B780-5EA928D351FA}"/>
              </a:ext>
            </a:extLst>
          </p:cNvPr>
          <p:cNvSpPr/>
          <p:nvPr/>
        </p:nvSpPr>
        <p:spPr>
          <a:xfrm>
            <a:off x="8723376" y="4474464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22D05A-7154-7C42-9103-4BA543EE538B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784848" y="2164080"/>
            <a:ext cx="1938528" cy="13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E55BE9-8A71-F54B-8DF8-71802D67A8AD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6784848" y="3499104"/>
            <a:ext cx="1938528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C90B99-85CF-0745-8FF9-C908414F7C3D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6784848" y="3499104"/>
            <a:ext cx="1938528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50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DC2-5DDF-4B49-8852-0CD787F6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95A32-78F1-C74B-A9A0-75E396F9F48E}"/>
              </a:ext>
            </a:extLst>
          </p:cNvPr>
          <p:cNvSpPr/>
          <p:nvPr/>
        </p:nvSpPr>
        <p:spPr>
          <a:xfrm>
            <a:off x="7857744" y="3712760"/>
            <a:ext cx="16946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284705A4-F786-2848-96A7-88EB17C47D81}"/>
              </a:ext>
            </a:extLst>
          </p:cNvPr>
          <p:cNvSpPr/>
          <p:nvPr/>
        </p:nvSpPr>
        <p:spPr>
          <a:xfrm rot="16200000">
            <a:off x="4462272" y="2877312"/>
            <a:ext cx="1487424" cy="55168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6C179-4C47-4241-B6F7-DA60023F33E4}"/>
              </a:ext>
            </a:extLst>
          </p:cNvPr>
          <p:cNvCxnSpPr>
            <a:cxnSpLocks/>
          </p:cNvCxnSpPr>
          <p:nvPr/>
        </p:nvCxnSpPr>
        <p:spPr>
          <a:xfrm flipV="1">
            <a:off x="5481828" y="2380488"/>
            <a:ext cx="2375916" cy="33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B13743-CF16-2F46-99CA-768567D820B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81828" y="3535680"/>
            <a:ext cx="2375916" cy="8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D10813-3435-F341-BE0E-D82D06E056B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956560" y="3153156"/>
            <a:ext cx="197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778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4D5E-4037-AF46-8A31-9B194FCD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ABFB76-87FD-454D-BDDB-6377F79DC68A}"/>
              </a:ext>
            </a:extLst>
          </p:cNvPr>
          <p:cNvSpPr/>
          <p:nvPr/>
        </p:nvSpPr>
        <p:spPr>
          <a:xfrm>
            <a:off x="1639824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B5C8CA-4BCD-7A44-B5BA-CEF180DD71FB}"/>
              </a:ext>
            </a:extLst>
          </p:cNvPr>
          <p:cNvSpPr/>
          <p:nvPr/>
        </p:nvSpPr>
        <p:spPr>
          <a:xfrm>
            <a:off x="5026152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Shutdown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0F9D3F-D73C-2349-9EDE-6215C59A7210}"/>
              </a:ext>
            </a:extLst>
          </p:cNvPr>
          <p:cNvSpPr/>
          <p:nvPr/>
        </p:nvSpPr>
        <p:spPr>
          <a:xfrm>
            <a:off x="8412480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Terminated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2F404C-62A5-3D42-B2A8-2BAD78F1E6B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291840" y="4044696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32AE60-959F-8F4C-A903-A10DDAE5C79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678168" y="4044696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39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BAB3-2ECC-8F48-A305-BC349542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54B506-C3BF-5847-B6FC-20DF61D6845A}"/>
              </a:ext>
            </a:extLst>
          </p:cNvPr>
          <p:cNvCxnSpPr/>
          <p:nvPr/>
        </p:nvCxnSpPr>
        <p:spPr>
          <a:xfrm>
            <a:off x="920496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A9FDBF-1830-6449-BF89-7C630AD0C46F}"/>
              </a:ext>
            </a:extLst>
          </p:cNvPr>
          <p:cNvSpPr/>
          <p:nvPr/>
        </p:nvSpPr>
        <p:spPr>
          <a:xfrm>
            <a:off x="1414272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8AD5C6-2E74-724F-BE73-34C64810FCD2}"/>
              </a:ext>
            </a:extLst>
          </p:cNvPr>
          <p:cNvCxnSpPr>
            <a:endCxn id="6" idx="0"/>
          </p:cNvCxnSpPr>
          <p:nvPr/>
        </p:nvCxnSpPr>
        <p:spPr>
          <a:xfrm>
            <a:off x="920496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1CCC4-03E6-C243-976E-BA92C7E1605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20496" y="3645408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39D65-D3B1-2246-B870-FD05E06A28F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20496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9B7D31-44E6-C741-A10C-D0469DF7EE29}"/>
              </a:ext>
            </a:extLst>
          </p:cNvPr>
          <p:cNvSpPr txBox="1"/>
          <p:nvPr/>
        </p:nvSpPr>
        <p:spPr>
          <a:xfrm>
            <a:off x="152400" y="5058190"/>
            <a:ext cx="18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síncrona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C4BB0-9409-CA4B-898B-1C6D252E95E2}"/>
              </a:ext>
            </a:extLst>
          </p:cNvPr>
          <p:cNvSpPr/>
          <p:nvPr/>
        </p:nvSpPr>
        <p:spPr>
          <a:xfrm>
            <a:off x="765048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60342-5CCB-F848-A162-C0BB42B8882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20496" y="3645408"/>
            <a:ext cx="0" cy="2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AC2B28-4CE4-6A44-9757-02C291B09997}"/>
              </a:ext>
            </a:extLst>
          </p:cNvPr>
          <p:cNvCxnSpPr/>
          <p:nvPr/>
        </p:nvCxnSpPr>
        <p:spPr>
          <a:xfrm>
            <a:off x="3413760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FEC62-384A-1344-AE91-F74513084590}"/>
              </a:ext>
            </a:extLst>
          </p:cNvPr>
          <p:cNvSpPr/>
          <p:nvPr/>
        </p:nvSpPr>
        <p:spPr>
          <a:xfrm>
            <a:off x="5457416" y="3066288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9820F6-AE7D-FA4A-93CF-301381E2BCBE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12864" y="3066288"/>
            <a:ext cx="109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2CDE09-F69D-6846-9521-8A8A1CC3B51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612864" y="4066032"/>
            <a:ext cx="11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D5252D-CB63-224E-A1F4-E0D83159FB0B}"/>
              </a:ext>
            </a:extLst>
          </p:cNvPr>
          <p:cNvCxnSpPr>
            <a:cxnSpLocks/>
          </p:cNvCxnSpPr>
          <p:nvPr/>
        </p:nvCxnSpPr>
        <p:spPr>
          <a:xfrm>
            <a:off x="3413760" y="2767584"/>
            <a:ext cx="0" cy="157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C8E43F-10C7-B74A-B90A-6313AEBF96DC}"/>
              </a:ext>
            </a:extLst>
          </p:cNvPr>
          <p:cNvCxnSpPr/>
          <p:nvPr/>
        </p:nvCxnSpPr>
        <p:spPr>
          <a:xfrm>
            <a:off x="3413760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FDB889-9CB0-7146-82E0-4D2EB1E63039}"/>
              </a:ext>
            </a:extLst>
          </p:cNvPr>
          <p:cNvCxnSpPr>
            <a:cxnSpLocks/>
          </p:cNvCxnSpPr>
          <p:nvPr/>
        </p:nvCxnSpPr>
        <p:spPr>
          <a:xfrm flipH="1">
            <a:off x="3413760" y="276758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1B7DDD-1D06-C74D-962C-F3EB4B12E861}"/>
              </a:ext>
            </a:extLst>
          </p:cNvPr>
          <p:cNvSpPr/>
          <p:nvPr/>
        </p:nvSpPr>
        <p:spPr>
          <a:xfrm>
            <a:off x="4218431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1B848-F0C4-6E43-9CA2-DE8060E33C3A}"/>
              </a:ext>
            </a:extLst>
          </p:cNvPr>
          <p:cNvSpPr/>
          <p:nvPr/>
        </p:nvSpPr>
        <p:spPr>
          <a:xfrm>
            <a:off x="4724399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F8E8D3-546F-2748-92F2-9B0BBFD88DE1}"/>
              </a:ext>
            </a:extLst>
          </p:cNvPr>
          <p:cNvSpPr txBox="1"/>
          <p:nvPr/>
        </p:nvSpPr>
        <p:spPr>
          <a:xfrm>
            <a:off x="2688501" y="5058190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assincrona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482A8-896B-5B41-899A-5D3C42A5625C}"/>
              </a:ext>
            </a:extLst>
          </p:cNvPr>
          <p:cNvSpPr txBox="1"/>
          <p:nvPr/>
        </p:nvSpPr>
        <p:spPr>
          <a:xfrm>
            <a:off x="1102083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EA6230-DABC-C043-AA6E-0387B5FB23FA}"/>
              </a:ext>
            </a:extLst>
          </p:cNvPr>
          <p:cNvCxnSpPr/>
          <p:nvPr/>
        </p:nvCxnSpPr>
        <p:spPr>
          <a:xfrm>
            <a:off x="7671759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FDC32F1-2ECC-E74B-B9CF-86BF44AE6215}"/>
              </a:ext>
            </a:extLst>
          </p:cNvPr>
          <p:cNvSpPr/>
          <p:nvPr/>
        </p:nvSpPr>
        <p:spPr>
          <a:xfrm>
            <a:off x="9715415" y="3066288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590074-9773-F443-8E4E-444BA4BA666D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70863" y="3066288"/>
            <a:ext cx="109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FEB1BE-3C96-C44E-9004-E040F7DF289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870863" y="4066032"/>
            <a:ext cx="11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0F0DEB-B9BC-9E46-8F7E-69829403D16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671759" y="2767584"/>
            <a:ext cx="0" cy="183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01BE87-F6A7-174F-90B0-F79632721F01}"/>
              </a:ext>
            </a:extLst>
          </p:cNvPr>
          <p:cNvCxnSpPr/>
          <p:nvPr/>
        </p:nvCxnSpPr>
        <p:spPr>
          <a:xfrm>
            <a:off x="7671759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6C72A6-3E15-134B-8142-BF606F8E5798}"/>
              </a:ext>
            </a:extLst>
          </p:cNvPr>
          <p:cNvCxnSpPr>
            <a:cxnSpLocks/>
          </p:cNvCxnSpPr>
          <p:nvPr/>
        </p:nvCxnSpPr>
        <p:spPr>
          <a:xfrm flipH="1">
            <a:off x="7671759" y="276758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98E4EBE-7CF1-6547-9F5C-7FFFD57007D1}"/>
              </a:ext>
            </a:extLst>
          </p:cNvPr>
          <p:cNvSpPr/>
          <p:nvPr/>
        </p:nvSpPr>
        <p:spPr>
          <a:xfrm>
            <a:off x="8476430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E8BE2D-01D0-EB47-B6B6-2FAAA795BD7C}"/>
              </a:ext>
            </a:extLst>
          </p:cNvPr>
          <p:cNvSpPr/>
          <p:nvPr/>
        </p:nvSpPr>
        <p:spPr>
          <a:xfrm>
            <a:off x="8982398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0EE1F-A409-A44A-BFA2-0783A1807562}"/>
              </a:ext>
            </a:extLst>
          </p:cNvPr>
          <p:cNvSpPr txBox="1"/>
          <p:nvPr/>
        </p:nvSpPr>
        <p:spPr>
          <a:xfrm>
            <a:off x="10113152" y="408238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043CDC-01A7-CF47-8937-8D41A80AAB62}"/>
              </a:ext>
            </a:extLst>
          </p:cNvPr>
          <p:cNvSpPr/>
          <p:nvPr/>
        </p:nvSpPr>
        <p:spPr>
          <a:xfrm>
            <a:off x="7516311" y="4598766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27CD18-21F7-864B-B034-9010239AC0F4}"/>
              </a:ext>
            </a:extLst>
          </p:cNvPr>
          <p:cNvSpPr txBox="1"/>
          <p:nvPr/>
        </p:nvSpPr>
        <p:spPr>
          <a:xfrm>
            <a:off x="7891215" y="291470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513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A80-10AD-1344-B0DA-07E2D0A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11501-459B-0746-ACB5-269277AF5AA6}"/>
              </a:ext>
            </a:extLst>
          </p:cNvPr>
          <p:cNvSpPr/>
          <p:nvPr/>
        </p:nvSpPr>
        <p:spPr>
          <a:xfrm>
            <a:off x="1267968" y="1438655"/>
            <a:ext cx="7772400" cy="4096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/>
              <a:t>CompletionService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602D5-10D1-7D4E-9F5F-3790CCF8FC96}"/>
              </a:ext>
            </a:extLst>
          </p:cNvPr>
          <p:cNvSpPr/>
          <p:nvPr/>
        </p:nvSpPr>
        <p:spPr>
          <a:xfrm>
            <a:off x="1597152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85273-A240-CD4D-A317-1485573C5A5F}"/>
              </a:ext>
            </a:extLst>
          </p:cNvPr>
          <p:cNvSpPr/>
          <p:nvPr/>
        </p:nvSpPr>
        <p:spPr>
          <a:xfrm>
            <a:off x="2103120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8DA45-8B77-FC42-BCAE-7152650624FC}"/>
              </a:ext>
            </a:extLst>
          </p:cNvPr>
          <p:cNvSpPr/>
          <p:nvPr/>
        </p:nvSpPr>
        <p:spPr>
          <a:xfrm>
            <a:off x="2609088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50A64-1CC8-5C4B-BD1B-C7D7A5CDF316}"/>
              </a:ext>
            </a:extLst>
          </p:cNvPr>
          <p:cNvSpPr/>
          <p:nvPr/>
        </p:nvSpPr>
        <p:spPr>
          <a:xfrm>
            <a:off x="3115056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66DB7-8CC6-7C44-ABF4-4CC1D602E2B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80288" y="3218688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C5C47-45E7-5D43-A6A5-D17CB6196775}"/>
              </a:ext>
            </a:extLst>
          </p:cNvPr>
          <p:cNvSpPr txBox="1"/>
          <p:nvPr/>
        </p:nvSpPr>
        <p:spPr>
          <a:xfrm>
            <a:off x="209709" y="27835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5EAD2-0D04-C24F-BE96-7DEB44C71D75}"/>
              </a:ext>
            </a:extLst>
          </p:cNvPr>
          <p:cNvSpPr/>
          <p:nvPr/>
        </p:nvSpPr>
        <p:spPr>
          <a:xfrm>
            <a:off x="4663440" y="1830586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6D53C-9EE4-8C41-8E81-B0CFCB763190}"/>
              </a:ext>
            </a:extLst>
          </p:cNvPr>
          <p:cNvSpPr/>
          <p:nvPr/>
        </p:nvSpPr>
        <p:spPr>
          <a:xfrm>
            <a:off x="4663440" y="2905637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7C69-EC54-D847-A179-4383B7357A80}"/>
              </a:ext>
            </a:extLst>
          </p:cNvPr>
          <p:cNvSpPr/>
          <p:nvPr/>
        </p:nvSpPr>
        <p:spPr>
          <a:xfrm>
            <a:off x="4663440" y="3980688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B72ED-FA92-8B48-AE2D-19E5ECABEB3F}"/>
              </a:ext>
            </a:extLst>
          </p:cNvPr>
          <p:cNvSpPr/>
          <p:nvPr/>
        </p:nvSpPr>
        <p:spPr>
          <a:xfrm>
            <a:off x="4946904" y="2196715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37B93-FF59-3D49-882E-6DE9729E3FBB}"/>
              </a:ext>
            </a:extLst>
          </p:cNvPr>
          <p:cNvSpPr/>
          <p:nvPr/>
        </p:nvSpPr>
        <p:spPr>
          <a:xfrm>
            <a:off x="4946904" y="3271766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5B30B-CC3D-B642-AB3F-468E915735F3}"/>
              </a:ext>
            </a:extLst>
          </p:cNvPr>
          <p:cNvSpPr/>
          <p:nvPr/>
        </p:nvSpPr>
        <p:spPr>
          <a:xfrm>
            <a:off x="6464609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BBA7E8-EE06-1A49-B794-0BFACE1912B4}"/>
              </a:ext>
            </a:extLst>
          </p:cNvPr>
          <p:cNvSpPr/>
          <p:nvPr/>
        </p:nvSpPr>
        <p:spPr>
          <a:xfrm>
            <a:off x="6970577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9A251-1548-B840-86FA-23C61D06FA55}"/>
              </a:ext>
            </a:extLst>
          </p:cNvPr>
          <p:cNvSpPr/>
          <p:nvPr/>
        </p:nvSpPr>
        <p:spPr>
          <a:xfrm>
            <a:off x="7476545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572E41-D3BF-5E46-9547-43EE53867976}"/>
              </a:ext>
            </a:extLst>
          </p:cNvPr>
          <p:cNvSpPr/>
          <p:nvPr/>
        </p:nvSpPr>
        <p:spPr>
          <a:xfrm>
            <a:off x="7982513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65610-AFB8-4F47-88DA-ECC755D88E85}"/>
              </a:ext>
            </a:extLst>
          </p:cNvPr>
          <p:cNvSpPr txBox="1"/>
          <p:nvPr/>
        </p:nvSpPr>
        <p:spPr>
          <a:xfrm>
            <a:off x="9111908" y="2831807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poll/take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5193E5-3430-0B41-B4AD-5CC41C400FE3}"/>
              </a:ext>
            </a:extLst>
          </p:cNvPr>
          <p:cNvCxnSpPr>
            <a:cxnSpLocks/>
          </p:cNvCxnSpPr>
          <p:nvPr/>
        </p:nvCxnSpPr>
        <p:spPr>
          <a:xfrm>
            <a:off x="8488481" y="3191256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138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71C0-237E-7E49-A99B-91859E9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07D7-24A8-3E44-83BB-4A6B10BA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IO 2 (“new new IO”)</a:t>
            </a:r>
          </a:p>
          <a:p>
            <a:r>
              <a:rPr lang="en-US" dirty="0"/>
              <a:t>Ability to perform I/O operations asynchronously</a:t>
            </a:r>
          </a:p>
          <a:p>
            <a:r>
              <a:rPr lang="en-US" dirty="0"/>
              <a:t>Asynchronous channels</a:t>
            </a:r>
          </a:p>
          <a:p>
            <a:pPr lvl="1"/>
            <a:r>
              <a:rPr lang="en-US" dirty="0"/>
              <a:t>socket I/O operation</a:t>
            </a:r>
          </a:p>
          <a:p>
            <a:pPr lvl="1"/>
            <a:r>
              <a:rPr lang="en-US" dirty="0"/>
              <a:t>file system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8930255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9D67-B60F-8C44-9DF1-1A57BCCA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AsynchronousSocketChannel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0B2D-1148-444D-B95E-4547311C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7736074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BE4-444F-8243-92BA-DDDC16D2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FA9FE-A307-C843-B497-D06D994235F7}"/>
              </a:ext>
            </a:extLst>
          </p:cNvPr>
          <p:cNvSpPr/>
          <p:nvPr/>
        </p:nvSpPr>
        <p:spPr>
          <a:xfrm>
            <a:off x="2718816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31554-DD1B-C84F-8DAE-750CA34FF6AB}"/>
              </a:ext>
            </a:extLst>
          </p:cNvPr>
          <p:cNvSpPr/>
          <p:nvPr/>
        </p:nvSpPr>
        <p:spPr>
          <a:xfrm>
            <a:off x="3334512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D80F5-8205-8D4E-BF5F-184B74B4E049}"/>
              </a:ext>
            </a:extLst>
          </p:cNvPr>
          <p:cNvSpPr/>
          <p:nvPr/>
        </p:nvSpPr>
        <p:spPr>
          <a:xfrm>
            <a:off x="3950208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79BE8-1A9D-D34C-A10C-574C407F7FFE}"/>
              </a:ext>
            </a:extLst>
          </p:cNvPr>
          <p:cNvSpPr/>
          <p:nvPr/>
        </p:nvSpPr>
        <p:spPr>
          <a:xfrm>
            <a:off x="4565904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19525-3702-BD4D-91F5-73F1A1FD068E}"/>
              </a:ext>
            </a:extLst>
          </p:cNvPr>
          <p:cNvSpPr/>
          <p:nvPr/>
        </p:nvSpPr>
        <p:spPr>
          <a:xfrm>
            <a:off x="5181600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4E6EB-365D-F641-8133-6A93C5B8D3AB}"/>
              </a:ext>
            </a:extLst>
          </p:cNvPr>
          <p:cNvSpPr/>
          <p:nvPr/>
        </p:nvSpPr>
        <p:spPr>
          <a:xfrm>
            <a:off x="5797296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B49AD-0678-2F4E-BAC8-D15434F9A82A}"/>
              </a:ext>
            </a:extLst>
          </p:cNvPr>
          <p:cNvSpPr/>
          <p:nvPr/>
        </p:nvSpPr>
        <p:spPr>
          <a:xfrm>
            <a:off x="6412992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93960-C7D5-164A-B5BC-D44CAC8BAE09}"/>
              </a:ext>
            </a:extLst>
          </p:cNvPr>
          <p:cNvSpPr/>
          <p:nvPr/>
        </p:nvSpPr>
        <p:spPr>
          <a:xfrm>
            <a:off x="7028688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774F3-880F-B74F-8C10-5BF35C699978}"/>
              </a:ext>
            </a:extLst>
          </p:cNvPr>
          <p:cNvSpPr txBox="1"/>
          <p:nvPr/>
        </p:nvSpPr>
        <p:spPr>
          <a:xfrm>
            <a:off x="1895856" y="45963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A33B8-2F27-EC40-9A7B-2CAA4C5804F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368101" y="3285744"/>
            <a:ext cx="3774389" cy="131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A4906B-2922-DD40-821D-A26B67C3D340}"/>
              </a:ext>
            </a:extLst>
          </p:cNvPr>
          <p:cNvSpPr txBox="1"/>
          <p:nvPr/>
        </p:nvSpPr>
        <p:spPr>
          <a:xfrm>
            <a:off x="7126224" y="449275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11041-3ED2-634B-9A4D-1FF10EB4A0D2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7428551" y="3285744"/>
            <a:ext cx="523681" cy="120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F0509-8E9A-8D4F-95C9-6A53A2491144}"/>
              </a:ext>
            </a:extLst>
          </p:cNvPr>
          <p:cNvSpPr/>
          <p:nvPr/>
        </p:nvSpPr>
        <p:spPr>
          <a:xfrm>
            <a:off x="7644384" y="2706624"/>
            <a:ext cx="615696" cy="579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EDC601-34FA-CB47-B9EC-17E3C85237E5}"/>
              </a:ext>
            </a:extLst>
          </p:cNvPr>
          <p:cNvSpPr txBox="1"/>
          <p:nvPr/>
        </p:nvSpPr>
        <p:spPr>
          <a:xfrm>
            <a:off x="1895856" y="12580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1CA93-6F84-D340-B4EF-35933D19A724}"/>
              </a:ext>
            </a:extLst>
          </p:cNvPr>
          <p:cNvSpPr txBox="1"/>
          <p:nvPr/>
        </p:nvSpPr>
        <p:spPr>
          <a:xfrm>
            <a:off x="7133469" y="12580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25C89F-AB9D-DE45-B3C4-83A7465961E9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2368101" y="1627336"/>
            <a:ext cx="658563" cy="10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923F6-8BED-DF4B-9E0B-A522044D8688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6105144" y="1627336"/>
            <a:ext cx="1330652" cy="10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ACA8AB6-E053-7E4E-912F-B8B98329D80C}"/>
              </a:ext>
            </a:extLst>
          </p:cNvPr>
          <p:cNvSpPr/>
          <p:nvPr/>
        </p:nvSpPr>
        <p:spPr>
          <a:xfrm>
            <a:off x="9590732" y="2249424"/>
            <a:ext cx="1597152" cy="107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75870A-74BC-134B-A2A9-41074B6F0B2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389308" y="1442670"/>
            <a:ext cx="0" cy="80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20727B9-2EC9-6943-9CA6-FB5BC1126632}"/>
              </a:ext>
            </a:extLst>
          </p:cNvPr>
          <p:cNvSpPr/>
          <p:nvPr/>
        </p:nvSpPr>
        <p:spPr>
          <a:xfrm>
            <a:off x="9629793" y="3941064"/>
            <a:ext cx="1597152" cy="107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B0CF986-12C1-3D47-87E3-20B07346E4F3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rot="16200000" flipH="1">
            <a:off x="9379925" y="3615357"/>
            <a:ext cx="928468" cy="390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7E50D0-1B8D-2B44-A446-68E67FAE0045}"/>
              </a:ext>
            </a:extLst>
          </p:cNvPr>
          <p:cNvSpPr txBox="1"/>
          <p:nvPr/>
        </p:nvSpPr>
        <p:spPr>
          <a:xfrm>
            <a:off x="9103027" y="34502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F3AA0B1-0D39-BA4B-BACC-BBAD8D645389}"/>
              </a:ext>
            </a:extLst>
          </p:cNvPr>
          <p:cNvCxnSpPr>
            <a:cxnSpLocks/>
            <a:stCxn id="36" idx="7"/>
            <a:endCxn id="32" idx="5"/>
          </p:cNvCxnSpPr>
          <p:nvPr/>
        </p:nvCxnSpPr>
        <p:spPr>
          <a:xfrm rot="16200000" flipV="1">
            <a:off x="10509284" y="3615357"/>
            <a:ext cx="928468" cy="39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A1156F-754C-ED41-B7F0-EEDA3E979010}"/>
              </a:ext>
            </a:extLst>
          </p:cNvPr>
          <p:cNvSpPr txBox="1"/>
          <p:nvPr/>
        </p:nvSpPr>
        <p:spPr>
          <a:xfrm>
            <a:off x="11051473" y="3429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A4E881-1C47-2B41-B9E3-B1F6EA5C49FA}"/>
              </a:ext>
            </a:extLst>
          </p:cNvPr>
          <p:cNvSpPr/>
          <p:nvPr/>
        </p:nvSpPr>
        <p:spPr>
          <a:xfrm>
            <a:off x="7040880" y="5327904"/>
            <a:ext cx="1822704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</a:t>
            </a:r>
            <a:br>
              <a:rPr lang="en-US" dirty="0"/>
            </a:br>
            <a:r>
              <a:rPr lang="en-US" dirty="0" err="1"/>
              <a:t>SocketChannel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5AF801-7AB5-F043-A49C-CBE7820B387A}"/>
              </a:ext>
            </a:extLst>
          </p:cNvPr>
          <p:cNvSpPr/>
          <p:nvPr/>
        </p:nvSpPr>
        <p:spPr>
          <a:xfrm>
            <a:off x="3794760" y="5327904"/>
            <a:ext cx="1822704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73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C30B-C34B-CC45-B65F-6A9E2F8E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D83EE3-4F9F-184A-A82E-A4EA17CA087E}"/>
              </a:ext>
            </a:extLst>
          </p:cNvPr>
          <p:cNvCxnSpPr/>
          <p:nvPr/>
        </p:nvCxnSpPr>
        <p:spPr>
          <a:xfrm>
            <a:off x="920496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BB8639-3EF0-5249-8DAA-86E44CC69B9E}"/>
              </a:ext>
            </a:extLst>
          </p:cNvPr>
          <p:cNvSpPr/>
          <p:nvPr/>
        </p:nvSpPr>
        <p:spPr>
          <a:xfrm>
            <a:off x="1414272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D25B62-C699-D34A-8464-846ADDA2E7F4}"/>
              </a:ext>
            </a:extLst>
          </p:cNvPr>
          <p:cNvCxnSpPr>
            <a:endCxn id="5" idx="0"/>
          </p:cNvCxnSpPr>
          <p:nvPr/>
        </p:nvCxnSpPr>
        <p:spPr>
          <a:xfrm>
            <a:off x="920496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251D74-0CA2-9245-8029-D6C8BAB7406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0496" y="3645408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4D33D-3139-9041-ADD5-64305137CEC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20496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D3840A-BB10-D643-B3A9-073DCF75B0BE}"/>
              </a:ext>
            </a:extLst>
          </p:cNvPr>
          <p:cNvSpPr/>
          <p:nvPr/>
        </p:nvSpPr>
        <p:spPr>
          <a:xfrm>
            <a:off x="765048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1FB78-2C0A-3747-8D70-95B8F8811B2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20496" y="3645408"/>
            <a:ext cx="0" cy="2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9F5111-A0CC-1E4D-87C2-FC1AF6FECA8C}"/>
              </a:ext>
            </a:extLst>
          </p:cNvPr>
          <p:cNvSpPr txBox="1"/>
          <p:nvPr/>
        </p:nvSpPr>
        <p:spPr>
          <a:xfrm>
            <a:off x="1102083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68DD4A-B4A4-A04D-8305-30410CB66A00}"/>
              </a:ext>
            </a:extLst>
          </p:cNvPr>
          <p:cNvCxnSpPr/>
          <p:nvPr/>
        </p:nvCxnSpPr>
        <p:spPr>
          <a:xfrm>
            <a:off x="4322064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6F532-2F76-7444-BA47-B77C3866CAA8}"/>
              </a:ext>
            </a:extLst>
          </p:cNvPr>
          <p:cNvSpPr/>
          <p:nvPr/>
        </p:nvSpPr>
        <p:spPr>
          <a:xfrm>
            <a:off x="5388864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75137-8832-5142-A362-5C2C79FA6DDE}"/>
              </a:ext>
            </a:extLst>
          </p:cNvPr>
          <p:cNvCxnSpPr>
            <a:cxnSpLocks/>
          </p:cNvCxnSpPr>
          <p:nvPr/>
        </p:nvCxnSpPr>
        <p:spPr>
          <a:xfrm>
            <a:off x="4325112" y="265785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8B7018-9CAA-3343-B2B4-0E8A06F36D8A}"/>
              </a:ext>
            </a:extLst>
          </p:cNvPr>
          <p:cNvCxnSpPr>
            <a:cxnSpLocks/>
          </p:cNvCxnSpPr>
          <p:nvPr/>
        </p:nvCxnSpPr>
        <p:spPr>
          <a:xfrm flipH="1">
            <a:off x="4320771" y="281025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58940-6768-9F48-B4F0-69EB8102D45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322064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733A0-F7DE-3A4C-8847-E87F98A0F0ED}"/>
              </a:ext>
            </a:extLst>
          </p:cNvPr>
          <p:cNvSpPr/>
          <p:nvPr/>
        </p:nvSpPr>
        <p:spPr>
          <a:xfrm>
            <a:off x="4166616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B301C2-DD64-334D-A13E-91B67E6BED0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322064" y="2810256"/>
            <a:ext cx="0" cy="104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4C2840-E767-5E4A-81D0-2A4A4FF20A5A}"/>
              </a:ext>
            </a:extLst>
          </p:cNvPr>
          <p:cNvSpPr txBox="1"/>
          <p:nvPr/>
        </p:nvSpPr>
        <p:spPr>
          <a:xfrm>
            <a:off x="4503651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62981</TotalTime>
  <Words>4549</Words>
  <Application>Microsoft Macintosh PowerPoint</Application>
  <PresentationFormat>Widescreen</PresentationFormat>
  <Paragraphs>1376</Paragraphs>
  <Slides>103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Calibri Light</vt:lpstr>
      <vt:lpstr>Consolas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Non-ready</vt:lpstr>
      <vt:lpstr>PowerPoint Presentation</vt:lpstr>
      <vt:lpstr>Scheduling</vt:lpstr>
      <vt:lpstr>Scheduling</vt:lpstr>
      <vt:lpstr>OS threads vs. VM threads</vt:lpstr>
      <vt:lpstr>Data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Recalling the LS project…</vt:lpstr>
      <vt:lpstr>PowerPoint Presentation</vt:lpstr>
      <vt:lpstr>PowerPoint Presentation</vt:lpstr>
      <vt:lpstr>PowerPoint Presentation</vt:lpstr>
      <vt:lpstr>PowerPoint Presentation</vt:lpstr>
      <vt:lpstr>Three types of data</vt:lpstr>
      <vt:lpstr>PowerPoint Presentation</vt:lpstr>
      <vt:lpstr>PowerPoint Presentation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Monitors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Monitors</vt:lpstr>
      <vt:lpstr>PowerPoint Presentation</vt:lpstr>
      <vt:lpstr>PowerPoint Presentation</vt:lpstr>
      <vt:lpstr>Java Memory Model</vt:lpstr>
      <vt:lpstr>PowerPoint Presentation</vt:lpstr>
      <vt:lpstr>Sequential Consistency</vt:lpstr>
      <vt:lpstr>PowerPoint Presentation</vt:lpstr>
      <vt:lpstr>JMM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</vt:lpstr>
      <vt:lpstr>PowerPoint Presentation</vt:lpstr>
      <vt:lpstr>PowerPoint Presentation</vt:lpstr>
      <vt:lpstr>Stack (LIFO)</vt:lpstr>
      <vt:lpstr>Queue (FIFO)</vt:lpstr>
      <vt:lpstr>Queue (FIFO)</vt:lpstr>
      <vt:lpstr>Queue (FIFO)</vt:lpstr>
      <vt:lpstr>PowerPoint Presentation</vt:lpstr>
      <vt:lpstr>PowerPoint Presentation</vt:lpstr>
      <vt:lpstr>Problems</vt:lpstr>
      <vt:lpstr>.NET Memory Model</vt:lpstr>
      <vt:lpstr>PowerPoint Presentation</vt:lpstr>
      <vt:lpstr>PowerPoint Presentation</vt:lpstr>
      <vt:lpstr>PowerPoint Presentation</vt:lpstr>
      <vt:lpstr>PowerPoint Presentation</vt:lpstr>
      <vt:lpstr>Stack (LIFO)</vt:lpstr>
      <vt:lpstr>Asynchronous Programming</vt:lpstr>
      <vt:lpstr>Task</vt:lpstr>
      <vt:lpstr>Option</vt:lpstr>
      <vt:lpstr>Executor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NIO2</vt:lpstr>
      <vt:lpstr>AsynchronousSocketChannel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Félix</dc:creator>
  <cp:lastModifiedBy>Pedro Félix</cp:lastModifiedBy>
  <cp:revision>418</cp:revision>
  <dcterms:created xsi:type="dcterms:W3CDTF">2020-09-26T13:47:30Z</dcterms:created>
  <dcterms:modified xsi:type="dcterms:W3CDTF">2021-05-25T20:22:26Z</dcterms:modified>
</cp:coreProperties>
</file>