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2" r:id="rId4"/>
    <p:sldId id="403" r:id="rId5"/>
    <p:sldId id="265" r:id="rId6"/>
    <p:sldId id="259" r:id="rId7"/>
    <p:sldId id="266" r:id="rId8"/>
    <p:sldId id="267" r:id="rId9"/>
    <p:sldId id="269" r:id="rId10"/>
    <p:sldId id="404" r:id="rId11"/>
    <p:sldId id="405" r:id="rId12"/>
    <p:sldId id="270" r:id="rId13"/>
    <p:sldId id="271" r:id="rId14"/>
    <p:sldId id="272" r:id="rId15"/>
    <p:sldId id="273" r:id="rId16"/>
    <p:sldId id="261" r:id="rId17"/>
    <p:sldId id="268" r:id="rId18"/>
    <p:sldId id="274" r:id="rId19"/>
    <p:sldId id="295" r:id="rId20"/>
    <p:sldId id="296" r:id="rId21"/>
    <p:sldId id="278" r:id="rId22"/>
    <p:sldId id="275" r:id="rId23"/>
    <p:sldId id="298" r:id="rId24"/>
    <p:sldId id="297" r:id="rId25"/>
    <p:sldId id="276" r:id="rId26"/>
    <p:sldId id="277" r:id="rId27"/>
    <p:sldId id="406" r:id="rId28"/>
    <p:sldId id="410" r:id="rId29"/>
    <p:sldId id="294" r:id="rId30"/>
    <p:sldId id="407" r:id="rId31"/>
    <p:sldId id="411" r:id="rId32"/>
    <p:sldId id="412" r:id="rId33"/>
    <p:sldId id="308" r:id="rId34"/>
    <p:sldId id="408" r:id="rId35"/>
    <p:sldId id="413" r:id="rId36"/>
    <p:sldId id="409" r:id="rId37"/>
    <p:sldId id="414" r:id="rId38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3"/>
    <p:restoredTop sz="92455"/>
  </p:normalViewPr>
  <p:slideViewPr>
    <p:cSldViewPr snapToGrid="0" snapToObjects="1">
      <p:cViewPr>
        <p:scale>
          <a:sx n="212" d="100"/>
          <a:sy n="212" d="100"/>
        </p:scale>
        <p:origin x="176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7D4-B36D-FD45-B8E7-E16176A2501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D1E7-680E-3C42-9F2A-98512007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CBE-4937-3443-9717-B0CFC586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3545-0C77-5841-AF60-83DEAA4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DE0-375B-0344-B239-3668B3E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50C-CA2A-B24F-8BEB-A3C518D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F2-3B7F-2D4E-B686-D3CA38A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F91-9E7D-E84C-BFC1-3FB2E54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90C7-C1FA-BB47-A161-5593ADB4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7FB5-6788-DF43-B59A-1D4E760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2D11-B14D-C143-A737-1E0EEF97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B794-E57F-5F41-82C4-2DAF82E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5D06-1426-3F4E-8656-6EEC2802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2800-CDC6-A944-9DD4-13FCEE18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B62E-F19B-1647-8A06-6B4A45B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6FE-148D-0046-91F0-DC31422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0E94-3ABD-A344-BF2D-672494C7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EB0-6AD4-7449-B35B-FE829E09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90D-5846-A54D-BD73-1F33E3E7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2BA-C922-2846-B450-D87F1AF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A6-5510-E847-990E-182C174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7B66-C929-114B-931A-1CCE7A2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DEE-6F4E-884E-8FA2-5EC366D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1F6-3239-D949-8F23-B5C36BC4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7A6-C4FC-2443-A1FE-F78B77F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C8-8C34-164C-9E5B-F870B43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C612-6E42-BD4A-A9B9-96E5F65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E4F-7964-544B-AA73-73037A8C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7225-46A5-CE43-B22E-A4E22075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7C13-26C9-C74F-9013-5208DF6A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32B5-4EB9-7A49-BFDF-E822273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7210-9166-6D40-AC46-0684EAA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59D-FA65-C44A-9078-90A06E7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443-33B7-9C49-9E63-99C86BFA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7E6E-FD1F-414B-9D99-92B7D787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70C1-D1B8-E245-8280-426FD5F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1E4A-8AB8-104C-881A-4A7221F4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ADB-9ED7-4449-B7C5-7A84943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3C81-B6BE-9248-AAC8-72656A1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A6232-37D9-2342-99AD-E46072E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08985-3253-9745-9869-EA2BB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5F9-D862-CA43-82C8-47C0BBE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57F-AD01-FD4E-9D39-1236014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AC73-1CF6-CE40-92EE-C6B6A9D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4F80-26A6-A04F-838E-C516A63F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D415-F8D5-904D-876F-F38EF6D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4717-5089-6D4B-9BFC-F0C8041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43D-A0A6-C04D-A36D-B301A46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3B0-739D-6340-A04B-F227CD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AC52-28D0-1245-87BB-E6AD4AB1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DA9F-8E5D-9F41-9D77-6BE0128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5ECD-A44B-3B4B-8897-5A3C45E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3CF2-2DD4-ED49-A0D4-631A99E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F388E-50C8-D04B-8C39-EBED4EE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0A2-15E7-404B-8675-2EE62EA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1BE7-3425-824F-B58D-87A3CD81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67BC-88FA-F047-8F67-49F98CC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2608-3A0A-184F-9E8C-D5CF5F2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07C2-2C51-544D-85F7-0ECAAF3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0AB-A6BD-7D4E-941A-F8684AC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21C8F-CBFB-FB43-B53B-27816EF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69F7-EDC4-2A4C-8BC7-DFD5BA61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1849"/>
            <a:ext cx="10515600" cy="50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2B5-5F16-2249-97B3-877C87CF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B44-9638-BC48-AB6D-327BA370E36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3893-77BC-A14D-81A9-BFDE20A5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B0AB-3753-C74A-9B91-8FB0D88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C7C-164D-714A-A657-415553BE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9B87-4FA8-BD40-8FC9-A11FF6E4E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6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24C-AD0D-8E48-A836-64E20E3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69B-2AA1-E94C-9D77-B6C1AAF3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Waiting for an I/O operation to complete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Read from a socket</a:t>
            </a:r>
          </a:p>
          <a:p>
            <a:pPr lvl="1"/>
            <a:endParaRPr lang="en-US" dirty="0"/>
          </a:p>
          <a:p>
            <a:r>
              <a:rPr lang="en-US" dirty="0"/>
              <a:t>Coordination with other threads</a:t>
            </a:r>
          </a:p>
          <a:p>
            <a:pPr lvl="1"/>
            <a:r>
              <a:rPr lang="en-US" dirty="0"/>
              <a:t>Control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073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B3D-BA57-014C-812A-F7EE26F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449DF5-5FFC-9F4B-8C14-6E6E02F56952}"/>
              </a:ext>
            </a:extLst>
          </p:cNvPr>
          <p:cNvSpPr/>
          <p:nvPr/>
        </p:nvSpPr>
        <p:spPr>
          <a:xfrm>
            <a:off x="2543364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EA7FA-083C-3D40-BC1C-2AAADC6F41CA}"/>
              </a:ext>
            </a:extLst>
          </p:cNvPr>
          <p:cNvSpPr/>
          <p:nvPr/>
        </p:nvSpPr>
        <p:spPr>
          <a:xfrm>
            <a:off x="5323907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50CC-D726-C645-A4D6-B0FFBF3CC13C}"/>
              </a:ext>
            </a:extLst>
          </p:cNvPr>
          <p:cNvSpPr/>
          <p:nvPr/>
        </p:nvSpPr>
        <p:spPr>
          <a:xfrm>
            <a:off x="7928836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16E55C0-99F1-154D-9FDF-2B1D96660821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322769" y="2436797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62EB9A-C6C6-2349-A201-490990CA629D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322769" y="3318885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0D0EDE4-C53A-114F-B117-5072813208A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32498" y="371412"/>
            <a:ext cx="12700" cy="5385472"/>
          </a:xfrm>
          <a:prstGeom prst="curvedConnector3">
            <a:avLst>
              <a:gd name="adj1" fmla="val 81417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6251D70-682C-5046-BCAA-E03C4887AB16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630033" y="2921336"/>
            <a:ext cx="12700" cy="2780543"/>
          </a:xfrm>
          <a:prstGeom prst="curvedConnector3">
            <a:avLst>
              <a:gd name="adj1" fmla="val 78079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CE-CF00-2144-A7FF-65EB722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C5B7-B536-754A-949D-07152CB2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there is a list with all the </a:t>
            </a:r>
            <a:r>
              <a:rPr lang="en-US" b="1" dirty="0"/>
              <a:t>ready</a:t>
            </a:r>
            <a:r>
              <a:rPr lang="en-US" dirty="0"/>
              <a:t> threads</a:t>
            </a:r>
          </a:p>
          <a:p>
            <a:r>
              <a:rPr lang="en-US" dirty="0"/>
              <a:t>Scheduling is the process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running</a:t>
            </a:r>
            <a:r>
              <a:rPr lang="en-US" dirty="0"/>
              <a:t> threads should transition to </a:t>
            </a:r>
            <a:r>
              <a:rPr lang="en-US" b="1" dirty="0"/>
              <a:t>ready</a:t>
            </a:r>
            <a:r>
              <a:rPr lang="en-US" dirty="0"/>
              <a:t> (i.e. </a:t>
            </a:r>
            <a:r>
              <a:rPr lang="en-US" i="1" dirty="0"/>
              <a:t>loose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ready</a:t>
            </a:r>
            <a:r>
              <a:rPr lang="en-US" dirty="0"/>
              <a:t> threads should transition to </a:t>
            </a:r>
            <a:r>
              <a:rPr lang="en-US" b="1" dirty="0"/>
              <a:t>running</a:t>
            </a:r>
            <a:r>
              <a:rPr lang="en-US" dirty="0"/>
              <a:t> (i.e. </a:t>
            </a:r>
            <a:r>
              <a:rPr lang="en-US" i="1" dirty="0"/>
              <a:t>gain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Performing the associated context switches</a:t>
            </a:r>
          </a:p>
          <a:p>
            <a:r>
              <a:rPr lang="en-US" dirty="0"/>
              <a:t>When is scheduling performed?</a:t>
            </a:r>
          </a:p>
          <a:p>
            <a:pPr lvl="1"/>
            <a:r>
              <a:rPr lang="en-US" dirty="0"/>
              <a:t>When a thread calls the scheduling code (e.g., indirectly via a function call)</a:t>
            </a:r>
          </a:p>
          <a:p>
            <a:pPr lvl="1"/>
            <a:r>
              <a:rPr lang="en-US" dirty="0"/>
              <a:t>When an interrupt (system timer) occurs and calls the scheduler</a:t>
            </a:r>
          </a:p>
          <a:p>
            <a:pPr lvl="2"/>
            <a:r>
              <a:rPr lang="en-US" dirty="0"/>
              <a:t>This means that code running on a thread cannot control the points where the scheduling occur, and the threads are switched out of the CPU.</a:t>
            </a:r>
          </a:p>
          <a:p>
            <a:pPr lvl="2"/>
            <a:r>
              <a:rPr lang="en-US" dirty="0"/>
              <a:t>I.e., a thread can be switched out at any assembly instruction boundary.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3E3-8A69-2A49-945C-176EF37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3788-EC2F-7644-ABB3-03E5503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 based on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status</a:t>
            </a:r>
            <a:r>
              <a:rPr lang="en-US" dirty="0"/>
              <a:t>: only </a:t>
            </a:r>
            <a:r>
              <a:rPr lang="en-US" b="1" dirty="0"/>
              <a:t>running</a:t>
            </a:r>
            <a:r>
              <a:rPr lang="en-US" dirty="0"/>
              <a:t> and </a:t>
            </a:r>
            <a:r>
              <a:rPr lang="en-US" b="1" dirty="0"/>
              <a:t>ready</a:t>
            </a:r>
            <a:r>
              <a:rPr lang="en-US" dirty="0"/>
              <a:t> threads are eligible to go/keep </a:t>
            </a:r>
            <a:r>
              <a:rPr lang="en-US" b="1" dirty="0"/>
              <a:t>running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priority</a:t>
            </a:r>
            <a:r>
              <a:rPr lang="en-US" dirty="0"/>
              <a:t>: a way to prefer some threads in relation to others</a:t>
            </a:r>
          </a:p>
          <a:p>
            <a:pPr lvl="2"/>
            <a:r>
              <a:rPr lang="en-US" dirty="0"/>
              <a:t>Because some threads may be more “important” than others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execution time</a:t>
            </a:r>
            <a:r>
              <a:rPr lang="en-US" dirty="0"/>
              <a:t>: how long has a thread been in the running state</a:t>
            </a:r>
          </a:p>
          <a:p>
            <a:pPr lvl="2"/>
            <a:r>
              <a:rPr lang="en-US" dirty="0"/>
              <a:t>To do time multiplexing between ready and running threads.</a:t>
            </a:r>
          </a:p>
        </p:txBody>
      </p:sp>
    </p:spTree>
    <p:extLst>
      <p:ext uri="{BB962C8B-B14F-4D97-AF65-F5344CB8AC3E}">
        <p14:creationId xmlns:p14="http://schemas.microsoft.com/office/powerpoint/2010/main" val="105824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F1A-F15C-7240-9B9A-02605D65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threads vs. VM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DD5A-4D66-5A46-8CAE-9F4E1CF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VM-based programming environments, such as the JVM and .NET, provide a way to create threads associated with managed code.</a:t>
            </a:r>
          </a:p>
          <a:p>
            <a:r>
              <a:rPr lang="en-US" sz="2000" dirty="0"/>
              <a:t>Typically, these </a:t>
            </a:r>
            <a:r>
              <a:rPr lang="en-US" sz="2000" i="1" dirty="0"/>
              <a:t>managed threads </a:t>
            </a:r>
            <a:r>
              <a:rPr lang="en-US" sz="2000" dirty="0"/>
              <a:t>are implemented using OS threads</a:t>
            </a:r>
          </a:p>
          <a:p>
            <a:pPr lvl="1"/>
            <a:r>
              <a:rPr lang="en-US" sz="1600" b="1" dirty="0"/>
              <a:t>1-1 model</a:t>
            </a:r>
            <a:r>
              <a:rPr lang="en-US" sz="1600" dirty="0"/>
              <a:t>: one managed thread uses one OS thread.</a:t>
            </a:r>
          </a:p>
          <a:p>
            <a:pPr lvl="1"/>
            <a:r>
              <a:rPr lang="en-US" sz="1600" dirty="0"/>
              <a:t>Scheduling is performed by the OS, which controls the OS threads.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JVM, this model may change with Project Loom - https://</a:t>
            </a:r>
            <a:r>
              <a:rPr lang="en-US" sz="2000" dirty="0" err="1"/>
              <a:t>openjdk.java.net</a:t>
            </a:r>
            <a:r>
              <a:rPr lang="en-US" sz="2000" dirty="0"/>
              <a:t>/projects/loom/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7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9D72-0DA4-CA4A-8B91-15CFB6D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3D51-0F7D-BD4D-B419-AF31ED0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shared-memory multi-threading model doesn’t mean all data is effectively shared.</a:t>
            </a:r>
          </a:p>
          <a:p>
            <a:r>
              <a:rPr lang="en-US" dirty="0"/>
              <a:t>Identifying and avoid unnecessary sharing is a very important skill</a:t>
            </a:r>
          </a:p>
          <a:p>
            <a:endParaRPr lang="en-US" dirty="0"/>
          </a:p>
          <a:p>
            <a:r>
              <a:rPr lang="en-US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177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913625" y="5393714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7"/>
            <a:ext cx="104633" cy="1428015"/>
          </a:xfrm>
          <a:prstGeom prst="bentConnector3">
            <a:avLst>
              <a:gd name="adj1" fmla="val -2184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8" cy="1900628"/>
          </a:xfrm>
          <a:prstGeom prst="bentConnector3">
            <a:avLst>
              <a:gd name="adj1" fmla="val -20017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290056" y="5363465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flipH="1" flipV="1">
            <a:off x="6560388" y="3107076"/>
            <a:ext cx="1822618" cy="3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creates a local variable</a:t>
            </a:r>
          </a:p>
          <a:p>
            <a:r>
              <a:rPr lang="en-US" sz="1400" dirty="0"/>
              <a:t>of a reference type (i.e. hosted on the shared 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70DB6-70CC-3F4E-83B4-E8FC40CA8A29}"/>
              </a:ext>
            </a:extLst>
          </p:cNvPr>
          <p:cNvSpPr txBox="1"/>
          <p:nvPr/>
        </p:nvSpPr>
        <p:spPr>
          <a:xfrm>
            <a:off x="7808259" y="84978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instances will reside in the shared heap, however, will be referenced by references in distinct stacks.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632701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cannot reach the green instance</a:t>
            </a:r>
          </a:p>
          <a:p>
            <a:r>
              <a:rPr lang="en-US" sz="1400" b="1" dirty="0"/>
              <a:t>thread-1</a:t>
            </a:r>
            <a:r>
              <a:rPr lang="en-US" sz="1400" dirty="0"/>
              <a:t> cannot reach the blue instance</a:t>
            </a:r>
          </a:p>
        </p:txBody>
      </p:sp>
    </p:spTree>
    <p:extLst>
      <p:ext uri="{BB962C8B-B14F-4D97-AF65-F5344CB8AC3E}">
        <p14:creationId xmlns:p14="http://schemas.microsoft.com/office/powerpoint/2010/main" val="34086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853382" y="5413379"/>
            <a:ext cx="2733441" cy="6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17870" y="231252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3805976" y="2672329"/>
            <a:ext cx="1811894" cy="77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flipH="1" flipV="1">
            <a:off x="6590257" y="2672329"/>
            <a:ext cx="1792749" cy="78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8BF2F-F7D7-D148-A18C-0186549B5B9C}"/>
              </a:ext>
            </a:extLst>
          </p:cNvPr>
          <p:cNvSpPr txBox="1"/>
          <p:nvPr/>
        </p:nvSpPr>
        <p:spPr>
          <a:xfrm>
            <a:off x="7528795" y="5404648"/>
            <a:ext cx="2733441" cy="61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7E584-FF16-F943-806A-6EF09D306E87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accesses a static variable</a:t>
            </a:r>
          </a:p>
          <a:p>
            <a:r>
              <a:rPr lang="en-US" sz="1400" dirty="0"/>
              <a:t>(i.e., hosted on the shared heap)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7D6B5-00B9-2C48-A872-D1636A13295C}"/>
              </a:ext>
            </a:extLst>
          </p:cNvPr>
          <p:cNvSpPr txBox="1"/>
          <p:nvPr/>
        </p:nvSpPr>
        <p:spPr>
          <a:xfrm>
            <a:off x="7828388" y="149099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single instance on the heap, accessible by both threads</a:t>
            </a:r>
          </a:p>
        </p:txBody>
      </p:sp>
    </p:spTree>
    <p:extLst>
      <p:ext uri="{BB962C8B-B14F-4D97-AF65-F5344CB8AC3E}">
        <p14:creationId xmlns:p14="http://schemas.microsoft.com/office/powerpoint/2010/main" val="14232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E.g.,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1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>
              <a:gd name="adj1" fmla="val 48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166450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54" idx="3"/>
          </p:cNvCxnSpPr>
          <p:nvPr/>
        </p:nvCxnSpPr>
        <p:spPr>
          <a:xfrm flipH="1">
            <a:off x="6579174" y="3459494"/>
            <a:ext cx="1803832" cy="31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2B5-14AE-1546-9BCD-8EA02AE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Recalling the LS project…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3346-FFE2-1548-B546-1EF4185E4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6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0975F-2640-1646-821B-E33819984E7E}"/>
              </a:ext>
            </a:extLst>
          </p:cNvPr>
          <p:cNvSpPr txBox="1"/>
          <p:nvPr/>
        </p:nvSpPr>
        <p:spPr>
          <a:xfrm>
            <a:off x="236776" y="1939383"/>
            <a:ext cx="207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type system </a:t>
            </a:r>
            <a:br>
              <a:rPr lang="en-US" sz="1400" dirty="0"/>
            </a:br>
            <a:r>
              <a:rPr lang="en-US" sz="1400" dirty="0"/>
              <a:t>or the VM </a:t>
            </a:r>
            <a:br>
              <a:rPr lang="en-US" sz="1400" dirty="0"/>
            </a:br>
            <a:r>
              <a:rPr lang="en-US" sz="1400" dirty="0"/>
              <a:t>will </a:t>
            </a:r>
            <a:r>
              <a:rPr lang="en-US" sz="1400" b="1" dirty="0"/>
              <a:t>not</a:t>
            </a:r>
            <a:r>
              <a:rPr lang="en-US" sz="1400" dirty="0"/>
              <a:t> warn us of this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2A4E9-743B-2E46-A1FF-D915E774AD28}"/>
              </a:ext>
            </a:extLst>
          </p:cNvPr>
          <p:cNvSpPr/>
          <p:nvPr/>
        </p:nvSpPr>
        <p:spPr>
          <a:xfrm>
            <a:off x="1068779" y="6320462"/>
            <a:ext cx="1486531" cy="298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D39D7F-49A4-0846-AC06-08F9621BD9A4}"/>
              </a:ext>
            </a:extLst>
          </p:cNvPr>
          <p:cNvCxnSpPr>
            <a:stCxn id="48" idx="1"/>
            <a:endCxn id="7" idx="1"/>
          </p:cNvCxnSpPr>
          <p:nvPr/>
        </p:nvCxnSpPr>
        <p:spPr>
          <a:xfrm rot="10800000" flipH="1" flipV="1">
            <a:off x="236775" y="2416436"/>
            <a:ext cx="832003" cy="4053339"/>
          </a:xfrm>
          <a:prstGeom prst="bentConnector3">
            <a:avLst>
              <a:gd name="adj1" fmla="val -110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BE5-B741-9B49-BF14-094647D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1B0-3BBD-984B-B53B-08DDED20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thread-bound data</a:t>
            </a:r>
          </a:p>
          <a:p>
            <a:pPr lvl="1"/>
            <a:r>
              <a:rPr lang="en-US" dirty="0"/>
              <a:t>E.g., the servlet request and response objects</a:t>
            </a:r>
          </a:p>
          <a:p>
            <a:pPr lvl="1"/>
            <a:r>
              <a:rPr lang="en-US" dirty="0"/>
              <a:t>No thread sharing issues (because no sharing)</a:t>
            </a:r>
          </a:p>
          <a:p>
            <a:r>
              <a:rPr lang="en-US" dirty="0"/>
              <a:t>Immutable shared data</a:t>
            </a:r>
          </a:p>
          <a:p>
            <a:pPr lvl="1"/>
            <a:r>
              <a:rPr lang="en-US" dirty="0"/>
              <a:t>E.g., the servlet, the router, the handlers</a:t>
            </a:r>
          </a:p>
          <a:p>
            <a:pPr lvl="1"/>
            <a:r>
              <a:rPr lang="en-US" dirty="0"/>
              <a:t>No thread sharing issues (if </a:t>
            </a:r>
            <a:r>
              <a:rPr lang="en-US" i="1" dirty="0"/>
              <a:t>some</a:t>
            </a:r>
            <a:r>
              <a:rPr lang="en-US" dirty="0"/>
              <a:t> requirements are fulfilled)</a:t>
            </a:r>
          </a:p>
          <a:p>
            <a:r>
              <a:rPr lang="en-US" dirty="0"/>
              <a:t>Mutable shared data</a:t>
            </a:r>
          </a:p>
          <a:p>
            <a:pPr lvl="1"/>
            <a:r>
              <a:rPr lang="en-US" dirty="0"/>
              <a:t>E.g., the data source</a:t>
            </a:r>
          </a:p>
          <a:p>
            <a:pPr lvl="1"/>
            <a:r>
              <a:rPr lang="en-US" dirty="0"/>
              <a:t>Prone to concurrency hazards</a:t>
            </a:r>
          </a:p>
          <a:p>
            <a:pPr lvl="1"/>
            <a:r>
              <a:rPr lang="en-US" dirty="0"/>
              <a:t>Proper synchronization is required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8E-DF85-7847-B337-AD3E109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115F-3566-D640-952E-41CC47373E14}"/>
              </a:ext>
            </a:extLst>
          </p:cNvPr>
          <p:cNvSpPr/>
          <p:nvPr/>
        </p:nvSpPr>
        <p:spPr>
          <a:xfrm>
            <a:off x="2821923" y="2773478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8E375-ADE5-784C-8CB3-751B0B091E9B}"/>
              </a:ext>
            </a:extLst>
          </p:cNvPr>
          <p:cNvSpPr/>
          <p:nvPr/>
        </p:nvSpPr>
        <p:spPr>
          <a:xfrm>
            <a:off x="4312617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01EC1-2E57-3047-930E-6BC7A7BDBB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90988" y="3469875"/>
            <a:ext cx="721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C1FA87-A0E9-164D-A722-699F18AC3B93}"/>
              </a:ext>
            </a:extLst>
          </p:cNvPr>
          <p:cNvSpPr/>
          <p:nvPr/>
        </p:nvSpPr>
        <p:spPr>
          <a:xfrm>
            <a:off x="5561086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AE0A-2B68-0142-BC59-A861E19D5C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81682" y="3469875"/>
            <a:ext cx="47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7F424-58ED-8E40-BB11-33D14D23F237}"/>
              </a:ext>
            </a:extLst>
          </p:cNvPr>
          <p:cNvSpPr/>
          <p:nvPr/>
        </p:nvSpPr>
        <p:spPr>
          <a:xfrm>
            <a:off x="5655957" y="2665485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8A33067-0AAE-BC4D-8BD3-39E116B115A5}"/>
              </a:ext>
            </a:extLst>
          </p:cNvPr>
          <p:cNvSpPr/>
          <p:nvPr/>
        </p:nvSpPr>
        <p:spPr>
          <a:xfrm>
            <a:off x="5222222" y="430050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A7EAD5D5-7777-034A-BCF2-CC20F0885F16}"/>
              </a:ext>
            </a:extLst>
          </p:cNvPr>
          <p:cNvSpPr/>
          <p:nvPr/>
        </p:nvSpPr>
        <p:spPr>
          <a:xfrm>
            <a:off x="5224494" y="368888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9D5AC-FF29-D249-BF14-878331325ECC}"/>
              </a:ext>
            </a:extLst>
          </p:cNvPr>
          <p:cNvSpPr/>
          <p:nvPr/>
        </p:nvSpPr>
        <p:spPr>
          <a:xfrm>
            <a:off x="8985544" y="1665297"/>
            <a:ext cx="1084967" cy="17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33A3E-41ED-6E44-8C54-EC889BF403DF}"/>
              </a:ext>
            </a:extLst>
          </p:cNvPr>
          <p:cNvSpPr/>
          <p:nvPr/>
        </p:nvSpPr>
        <p:spPr>
          <a:xfrm>
            <a:off x="8985544" y="2167915"/>
            <a:ext cx="769065" cy="847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2BF87-0A97-8A4F-9F02-5D7ED252C5EE}"/>
              </a:ext>
            </a:extLst>
          </p:cNvPr>
          <p:cNvSpPr/>
          <p:nvPr/>
        </p:nvSpPr>
        <p:spPr>
          <a:xfrm>
            <a:off x="9143494" y="1665297"/>
            <a:ext cx="769065" cy="336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D2C2C1-7F94-8744-B49A-467989D2DE62}"/>
              </a:ext>
            </a:extLst>
          </p:cNvPr>
          <p:cNvSpPr/>
          <p:nvPr/>
        </p:nvSpPr>
        <p:spPr>
          <a:xfrm>
            <a:off x="8987059" y="3604108"/>
            <a:ext cx="1084967" cy="24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46DBDC-578C-A04C-BB92-B6BB845C61AB}"/>
              </a:ext>
            </a:extLst>
          </p:cNvPr>
          <p:cNvSpPr/>
          <p:nvPr/>
        </p:nvSpPr>
        <p:spPr>
          <a:xfrm>
            <a:off x="8985544" y="4041123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C5156-4386-C04C-B2DC-40A7B2CE1415}"/>
              </a:ext>
            </a:extLst>
          </p:cNvPr>
          <p:cNvSpPr/>
          <p:nvPr/>
        </p:nvSpPr>
        <p:spPr>
          <a:xfrm>
            <a:off x="9145009" y="3604108"/>
            <a:ext cx="769065" cy="28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E9D37-EE2E-4242-AEEE-E3EB0BFA284F}"/>
              </a:ext>
            </a:extLst>
          </p:cNvPr>
          <p:cNvSpPr/>
          <p:nvPr/>
        </p:nvSpPr>
        <p:spPr>
          <a:xfrm>
            <a:off x="8985543" y="4999426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50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17F-F3F3-6A42-ABC2-81DD032B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158EA-FC17-834E-A3FE-26EDE613ACBC}"/>
              </a:ext>
            </a:extLst>
          </p:cNvPr>
          <p:cNvSpPr/>
          <p:nvPr/>
        </p:nvSpPr>
        <p:spPr>
          <a:xfrm>
            <a:off x="6364462" y="2364829"/>
            <a:ext cx="1480852" cy="58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9EC58-FFAD-2041-B4E0-3F25A9F6AA6C}"/>
              </a:ext>
            </a:extLst>
          </p:cNvPr>
          <p:cNvSpPr txBox="1"/>
          <p:nvPr/>
        </p:nvSpPr>
        <p:spPr>
          <a:xfrm>
            <a:off x="8132064" y="2304958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Invariant</a:t>
            </a:r>
            <a:br>
              <a:rPr lang="en-US" sz="1000" dirty="0"/>
            </a:br>
            <a:r>
              <a:rPr lang="en-US" sz="1000" dirty="0"/>
              <a:t>Boolean expression over the state</a:t>
            </a:r>
          </a:p>
          <a:p>
            <a:pPr algn="ctr"/>
            <a:r>
              <a:rPr lang="en-US" sz="1000" dirty="0"/>
              <a:t>(e.g. </a:t>
            </a:r>
            <a:r>
              <a:rPr lang="en-US" sz="1000" b="1" dirty="0"/>
              <a:t>head</a:t>
            </a:r>
            <a:r>
              <a:rPr lang="en-US" sz="1000" dirty="0"/>
              <a:t> points to the first element in the list, </a:t>
            </a:r>
            <a:r>
              <a:rPr lang="en-US" sz="1000" b="1" dirty="0"/>
              <a:t>count</a:t>
            </a:r>
            <a:r>
              <a:rPr lang="en-US" sz="1000" dirty="0"/>
              <a:t> has the number of elements in the 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3241-9F49-3544-BF85-904FBE8F51EC}"/>
              </a:ext>
            </a:extLst>
          </p:cNvPr>
          <p:cNvSpPr/>
          <p:nvPr/>
        </p:nvSpPr>
        <p:spPr>
          <a:xfrm>
            <a:off x="5120640" y="16093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242E541-110B-EA4D-8E78-27FA5C3E6089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7042069" y="-171877"/>
            <a:ext cx="695614" cy="4258056"/>
          </a:xfrm>
          <a:prstGeom prst="curvedConnector3">
            <a:avLst>
              <a:gd name="adj1" fmla="val -32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21850-74AA-5D48-900D-856248EAD83F}"/>
              </a:ext>
            </a:extLst>
          </p:cNvPr>
          <p:cNvSpPr txBox="1"/>
          <p:nvPr/>
        </p:nvSpPr>
        <p:spPr>
          <a:xfrm>
            <a:off x="8867725" y="13072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DCC7C9-65A1-C748-961B-E01A7399D27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7279438" y="773378"/>
            <a:ext cx="220876" cy="4258056"/>
          </a:xfrm>
          <a:prstGeom prst="curvedConnector3">
            <a:avLst>
              <a:gd name="adj1" fmla="val 308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157CB-C5D9-344D-AE27-BB812F91BF78}"/>
              </a:ext>
            </a:extLst>
          </p:cNvPr>
          <p:cNvSpPr txBox="1"/>
          <p:nvPr/>
        </p:nvSpPr>
        <p:spPr>
          <a:xfrm>
            <a:off x="6191343" y="299028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0684-C802-274A-9C82-2BFEE038FD72}"/>
              </a:ext>
            </a:extLst>
          </p:cNvPr>
          <p:cNvSpPr/>
          <p:nvPr/>
        </p:nvSpPr>
        <p:spPr>
          <a:xfrm>
            <a:off x="5128930" y="3845157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C3546B5-CB3E-DE4E-A9E4-56D7B3B9E0B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6977865" y="1304118"/>
            <a:ext cx="832313" cy="4249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95592B-9FF0-354F-88EF-CB4E4BA6B1B6}"/>
              </a:ext>
            </a:extLst>
          </p:cNvPr>
          <p:cNvSpPr txBox="1"/>
          <p:nvPr/>
        </p:nvSpPr>
        <p:spPr>
          <a:xfrm>
            <a:off x="5813629" y="358450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6B276B5-1799-1B49-BE4A-A9FD60D203B8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rot="5400000" flipH="1" flipV="1">
            <a:off x="6386552" y="1895430"/>
            <a:ext cx="2014937" cy="4249766"/>
          </a:xfrm>
          <a:prstGeom prst="curvedConnector3">
            <a:avLst>
              <a:gd name="adj1" fmla="val -1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DB024-3D8B-2346-AAAB-C10B0288E3FF}"/>
              </a:ext>
            </a:extLst>
          </p:cNvPr>
          <p:cNvSpPr/>
          <p:nvPr/>
        </p:nvSpPr>
        <p:spPr>
          <a:xfrm>
            <a:off x="4253180" y="30128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046DC-1D25-1346-9E2B-817AA5A63BA1}"/>
              </a:ext>
            </a:extLst>
          </p:cNvPr>
          <p:cNvCxnSpPr/>
          <p:nvPr/>
        </p:nvCxnSpPr>
        <p:spPr>
          <a:xfrm>
            <a:off x="5269136" y="1158240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5323DE-BC6D-D24C-BDAB-803D2414440B}"/>
              </a:ext>
            </a:extLst>
          </p:cNvPr>
          <p:cNvCxnSpPr/>
          <p:nvPr/>
        </p:nvCxnSpPr>
        <p:spPr>
          <a:xfrm>
            <a:off x="4374977" y="1807464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BABDD3-5EA3-8642-8E61-D172F179E06A}"/>
              </a:ext>
            </a:extLst>
          </p:cNvPr>
          <p:cNvCxnSpPr/>
          <p:nvPr/>
        </p:nvCxnSpPr>
        <p:spPr>
          <a:xfrm>
            <a:off x="3419856" y="1957150"/>
            <a:ext cx="294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EEC7-605C-1943-BAEC-968B45B89D65}"/>
              </a:ext>
            </a:extLst>
          </p:cNvPr>
          <p:cNvSpPr/>
          <p:nvPr/>
        </p:nvSpPr>
        <p:spPr>
          <a:xfrm>
            <a:off x="2867891" y="433448"/>
            <a:ext cx="6026728" cy="3319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F7C7B-5AB9-7B40-A11C-C0330E427979}"/>
              </a:ext>
            </a:extLst>
          </p:cNvPr>
          <p:cNvSpPr/>
          <p:nvPr/>
        </p:nvSpPr>
        <p:spPr>
          <a:xfrm>
            <a:off x="5011388" y="653142"/>
            <a:ext cx="1710046" cy="83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98BE-16B2-3A45-BA86-065902B5B218}"/>
              </a:ext>
            </a:extLst>
          </p:cNvPr>
          <p:cNvSpPr/>
          <p:nvPr/>
        </p:nvSpPr>
        <p:spPr>
          <a:xfrm>
            <a:off x="2867891" y="2015835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D4ED3-77CD-1349-A720-1920E8A809AB}"/>
              </a:ext>
            </a:extLst>
          </p:cNvPr>
          <p:cNvSpPr/>
          <p:nvPr/>
        </p:nvSpPr>
        <p:spPr>
          <a:xfrm>
            <a:off x="7006442" y="2015834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9BB36-13AF-BF4B-AAFE-F1B3AF1A81A4}"/>
              </a:ext>
            </a:extLst>
          </p:cNvPr>
          <p:cNvSpPr/>
          <p:nvPr/>
        </p:nvSpPr>
        <p:spPr>
          <a:xfrm>
            <a:off x="3109850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E28D-FBA9-9F4D-8DF9-33A93F3C7911}"/>
              </a:ext>
            </a:extLst>
          </p:cNvPr>
          <p:cNvSpPr/>
          <p:nvPr/>
        </p:nvSpPr>
        <p:spPr>
          <a:xfrm>
            <a:off x="7248401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4A46B-6F36-5942-B858-0DE615CDB747}"/>
              </a:ext>
            </a:extLst>
          </p:cNvPr>
          <p:cNvCxnSpPr>
            <a:stCxn id="8" idx="3"/>
          </p:cNvCxnSpPr>
          <p:nvPr/>
        </p:nvCxnSpPr>
        <p:spPr>
          <a:xfrm flipV="1">
            <a:off x="4514108" y="1490353"/>
            <a:ext cx="1367147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ED1D5-6F20-EA4F-984F-B202C43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81255" y="1490353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11FCAAF-B6FF-6241-A1F0-7DAA9A589E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94118" y="1411679"/>
            <a:ext cx="1917861" cy="10435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F77AB8B-2F9F-8443-AD1F-79F8503242F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493818" y="2378774"/>
            <a:ext cx="861704" cy="1774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539E771-5DAA-DC46-9A77-6FCAE3851A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11209" y="893619"/>
            <a:ext cx="1700770" cy="156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6B94447-919A-1D4A-A2B6-6FA10741645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60764" y="2685676"/>
            <a:ext cx="1401660" cy="1700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E5A6B99-E364-E942-A87B-2AB70927813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2" y="599702"/>
            <a:ext cx="1977241" cy="14161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3DA7982-F7B9-B145-BCEF-52471296C0B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1" y="1071746"/>
            <a:ext cx="1977242" cy="944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CAFB923-5A62-D841-8847-F983ECB1E05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550975" y="2674174"/>
            <a:ext cx="716972" cy="191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E9EC931-1899-AD4C-803B-0309C579DB7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311244" y="2913906"/>
            <a:ext cx="1255817" cy="1977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CFF96B-4946-6844-96D2-1A23C26BD53B}"/>
              </a:ext>
            </a:extLst>
          </p:cNvPr>
          <p:cNvSpPr txBox="1"/>
          <p:nvPr/>
        </p:nvSpPr>
        <p:spPr>
          <a:xfrm>
            <a:off x="470078" y="4803565"/>
            <a:ext cx="46153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entry</a:t>
            </a:r>
            <a:r>
              <a:rPr lang="en-US" dirty="0"/>
              <a:t>, </a:t>
            </a:r>
            <a:r>
              <a:rPr lang="en-US" b="1" dirty="0"/>
              <a:t>assumes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exit</a:t>
            </a:r>
            <a:r>
              <a:rPr lang="en-US" dirty="0"/>
              <a:t>, </a:t>
            </a:r>
            <a:r>
              <a:rPr lang="en-US" b="1" dirty="0"/>
              <a:t>ensures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100" dirty="0"/>
              <a:t>Invariant example:</a:t>
            </a:r>
          </a:p>
          <a:p>
            <a:pPr marL="285750" indent="-285750">
              <a:buFontTx/>
              <a:buChar char="-"/>
            </a:pPr>
            <a:r>
              <a:rPr lang="en-US" sz="1100" b="1" dirty="0"/>
              <a:t>head</a:t>
            </a:r>
            <a:r>
              <a:rPr lang="en-US" sz="1100" dirty="0"/>
              <a:t> points to first element of the list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each </a:t>
            </a:r>
            <a:r>
              <a:rPr lang="en-US" sz="1100" b="1" dirty="0" err="1"/>
              <a:t>node.next</a:t>
            </a:r>
            <a:r>
              <a:rPr lang="en-US" sz="1100" b="1" dirty="0"/>
              <a:t> </a:t>
            </a:r>
            <a:r>
              <a:rPr lang="en-US" sz="1100" dirty="0"/>
              <a:t>points to the next node, except the last one that has </a:t>
            </a:r>
            <a:r>
              <a:rPr lang="en-US" sz="1100" b="1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5A022-DCCD-A841-B8A9-60E0C7291DA7}"/>
              </a:ext>
            </a:extLst>
          </p:cNvPr>
          <p:cNvSpPr txBox="1"/>
          <p:nvPr/>
        </p:nvSpPr>
        <p:spPr>
          <a:xfrm>
            <a:off x="5954499" y="4803565"/>
            <a:ext cx="576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  <a:r>
              <a:rPr lang="en-US" dirty="0"/>
              <a:t> ensures: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threads observe or mutate the shared data </a:t>
            </a:r>
            <a:r>
              <a:rPr lang="en-US" i="1" dirty="0"/>
              <a:t>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memory effects of a method are visible to the method that executes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I.e. the method can assume the invariant ensured by the previous method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6106E0-0E22-AE4C-B13F-ECE6A18308BE}"/>
              </a:ext>
            </a:extLst>
          </p:cNvPr>
          <p:cNvCxnSpPr>
            <a:cxnSpLocks/>
          </p:cNvCxnSpPr>
          <p:nvPr/>
        </p:nvCxnSpPr>
        <p:spPr>
          <a:xfrm flipH="1" flipV="1">
            <a:off x="5888309" y="1585355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B966AC-38B9-4840-9E0D-7D708432BD15}"/>
              </a:ext>
            </a:extLst>
          </p:cNvPr>
          <p:cNvCxnSpPr>
            <a:cxnSpLocks/>
          </p:cNvCxnSpPr>
          <p:nvPr/>
        </p:nvCxnSpPr>
        <p:spPr>
          <a:xfrm flipV="1">
            <a:off x="4590187" y="1585355"/>
            <a:ext cx="1291067" cy="108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805976" y="871168"/>
            <a:ext cx="1717471" cy="2227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241389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59C-277E-BF4F-A31D-5A3DAE90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03C55-1025-FC4C-8D8C-D35537F2EAF4}"/>
              </a:ext>
            </a:extLst>
          </p:cNvPr>
          <p:cNvSpPr/>
          <p:nvPr/>
        </p:nvSpPr>
        <p:spPr>
          <a:xfrm>
            <a:off x="4787973" y="1158240"/>
            <a:ext cx="2383971" cy="19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55AA0-2463-8242-A06A-E76F5F605843}"/>
              </a:ext>
            </a:extLst>
          </p:cNvPr>
          <p:cNvCxnSpPr>
            <a:endCxn id="4" idx="1"/>
          </p:cNvCxnSpPr>
          <p:nvPr/>
        </p:nvCxnSpPr>
        <p:spPr>
          <a:xfrm>
            <a:off x="3694176" y="1158240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137ACF-2791-C642-A3DB-180E24BE981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94176" y="2121408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326800-D04F-7D4A-84E8-05DE39D36D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90544" y="1505416"/>
            <a:ext cx="1197429" cy="6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69F398-8C75-E843-90E5-3CEE822823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90544" y="2121408"/>
            <a:ext cx="1197429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265B0-C511-9147-A3E9-34D0BD37F5C5}"/>
              </a:ext>
            </a:extLst>
          </p:cNvPr>
          <p:cNvCxnSpPr>
            <a:cxnSpLocks/>
          </p:cNvCxnSpPr>
          <p:nvPr/>
        </p:nvCxnSpPr>
        <p:spPr>
          <a:xfrm flipH="1">
            <a:off x="7171944" y="1158240"/>
            <a:ext cx="1197864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A2E8C-DBB1-0549-89E3-A00011BB62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8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D508-E8B0-324F-AC63-2D2421AA54E8}"/>
              </a:ext>
            </a:extLst>
          </p:cNvPr>
          <p:cNvCxnSpPr>
            <a:cxnSpLocks/>
          </p:cNvCxnSpPr>
          <p:nvPr/>
        </p:nvCxnSpPr>
        <p:spPr>
          <a:xfrm flipH="1">
            <a:off x="7171944" y="1572768"/>
            <a:ext cx="1197429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DDAAF2-F540-F647-8A06-C0A194D201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37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DDC0B-F113-A647-91E2-E9FB64A329D6}"/>
              </a:ext>
            </a:extLst>
          </p:cNvPr>
          <p:cNvSpPr txBox="1"/>
          <p:nvPr/>
        </p:nvSpPr>
        <p:spPr>
          <a:xfrm>
            <a:off x="1292352" y="3499104"/>
            <a:ext cx="9241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safe objects – implemented to be usable concurrently by multiple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mutable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two or more threads to perform a coordination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/>
              <a:t>Semaphore</a:t>
            </a:r>
            <a:r>
              <a:rPr lang="en-US" dirty="0"/>
              <a:t> – constrain the maximum number of threads performing an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ArrayBlockingQueue</a:t>
            </a:r>
            <a:r>
              <a:rPr lang="en-US" dirty="0"/>
              <a:t> – communication of objects between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CountDownLatch</a:t>
            </a:r>
            <a:r>
              <a:rPr lang="en-US" dirty="0"/>
              <a:t> – waiting until a number of operation have been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at least one method that may </a:t>
            </a:r>
            <a:r>
              <a:rPr lang="en-US" b="1" dirty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Operation completion requires a condition to be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semaphore has units, queue as elements.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Threads are in a non-ready state while that condition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2F64C-5D26-0C4F-AECE-7CCD83F1D855}"/>
              </a:ext>
            </a:extLst>
          </p:cNvPr>
          <p:cNvSpPr/>
          <p:nvPr/>
        </p:nvSpPr>
        <p:spPr>
          <a:xfrm>
            <a:off x="4714049" y="1700915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F83-1071-9D45-8C87-C39F90EFD5A9}"/>
              </a:ext>
            </a:extLst>
          </p:cNvPr>
          <p:cNvSpPr/>
          <p:nvPr/>
        </p:nvSpPr>
        <p:spPr>
          <a:xfrm>
            <a:off x="4197274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B9047-7AF2-B641-BD51-B7C41AD6FFF8}"/>
              </a:ext>
            </a:extLst>
          </p:cNvPr>
          <p:cNvSpPr/>
          <p:nvPr/>
        </p:nvSpPr>
        <p:spPr>
          <a:xfrm>
            <a:off x="3843312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1AB4F-AEE6-BD43-B2FB-159A2F1C653E}"/>
              </a:ext>
            </a:extLst>
          </p:cNvPr>
          <p:cNvSpPr/>
          <p:nvPr/>
        </p:nvSpPr>
        <p:spPr>
          <a:xfrm>
            <a:off x="3489350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CD18-124B-0445-9FAB-C8DE1D208E0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59768" y="1350960"/>
            <a:ext cx="52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393559-0AFB-C147-9839-B7D4DA19C001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536487" y="1350960"/>
            <a:ext cx="253924" cy="34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626D1D-A49B-BB43-8CAE-6E181A4B1F1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205219" y="5262157"/>
            <a:ext cx="208544" cy="96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D3279-3D53-5143-8A59-20CC7F0CFEB5}"/>
              </a:ext>
            </a:extLst>
          </p:cNvPr>
          <p:cNvSpPr/>
          <p:nvPr/>
        </p:nvSpPr>
        <p:spPr>
          <a:xfrm>
            <a:off x="4714049" y="4096753"/>
            <a:ext cx="152724" cy="154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11EB24-5E1B-6248-B661-F143D5B25907}"/>
              </a:ext>
            </a:extLst>
          </p:cNvPr>
          <p:cNvSpPr/>
          <p:nvPr/>
        </p:nvSpPr>
        <p:spPr>
          <a:xfrm>
            <a:off x="6462448" y="2558845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FBF59-EC4D-AF43-A7C5-39CD80F6B4D3}"/>
              </a:ext>
            </a:extLst>
          </p:cNvPr>
          <p:cNvSpPr txBox="1"/>
          <p:nvPr/>
        </p:nvSpPr>
        <p:spPr>
          <a:xfrm>
            <a:off x="6773703" y="2189513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717114C-2BBF-5149-A512-1B3646FEA237}"/>
              </a:ext>
            </a:extLst>
          </p:cNvPr>
          <p:cNvCxnSpPr>
            <a:stCxn id="4" idx="2"/>
            <a:endCxn id="24" idx="2"/>
          </p:cNvCxnSpPr>
          <p:nvPr/>
        </p:nvCxnSpPr>
        <p:spPr>
          <a:xfrm rot="16200000" flipH="1">
            <a:off x="5469790" y="2436342"/>
            <a:ext cx="313278" cy="1672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AE02-8D2B-2747-93B3-9E9DCD410B5A}"/>
              </a:ext>
            </a:extLst>
          </p:cNvPr>
          <p:cNvSpPr/>
          <p:nvPr/>
        </p:nvSpPr>
        <p:spPr>
          <a:xfrm>
            <a:off x="10282406" y="1700914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F76C6-1071-AC45-A288-AAF03BF6B4AA}"/>
              </a:ext>
            </a:extLst>
          </p:cNvPr>
          <p:cNvSpPr txBox="1"/>
          <p:nvPr/>
        </p:nvSpPr>
        <p:spPr>
          <a:xfrm>
            <a:off x="8694345" y="2751572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51DBFE0-54EE-8647-8E0B-EEA66D7F7BED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8715266" y="2065727"/>
            <a:ext cx="836017" cy="18905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A0495-3EC0-0A45-B918-FED36E84B800}"/>
              </a:ext>
            </a:extLst>
          </p:cNvPr>
          <p:cNvSpPr/>
          <p:nvPr/>
        </p:nvSpPr>
        <p:spPr>
          <a:xfrm>
            <a:off x="5769785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9E935-924D-7A46-8212-DE9A76EE60F9}"/>
              </a:ext>
            </a:extLst>
          </p:cNvPr>
          <p:cNvSpPr/>
          <p:nvPr/>
        </p:nvSpPr>
        <p:spPr>
          <a:xfrm>
            <a:off x="5415823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3AA07-0296-9B48-A24A-E2CD1CA0F6DB}"/>
              </a:ext>
            </a:extLst>
          </p:cNvPr>
          <p:cNvSpPr/>
          <p:nvPr/>
        </p:nvSpPr>
        <p:spPr>
          <a:xfrm>
            <a:off x="5061861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24D67EF-887E-2442-8B73-B8A54C939C09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rot="10800000" flipV="1">
            <a:off x="4790411" y="3738895"/>
            <a:ext cx="271450" cy="357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DA0E29-F7D2-644C-A956-5415492DBB72}"/>
              </a:ext>
            </a:extLst>
          </p:cNvPr>
          <p:cNvSpPr txBox="1"/>
          <p:nvPr/>
        </p:nvSpPr>
        <p:spPr>
          <a:xfrm>
            <a:off x="5939391" y="342507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F9414-68F9-B84D-8597-EE72C7112C18}"/>
              </a:ext>
            </a:extLst>
          </p:cNvPr>
          <p:cNvSpPr txBox="1"/>
          <p:nvPr/>
        </p:nvSpPr>
        <p:spPr>
          <a:xfrm>
            <a:off x="2302719" y="896505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A52A6B-E0F9-7F4D-A9AB-F8D6A90133FF}"/>
              </a:ext>
            </a:extLst>
          </p:cNvPr>
          <p:cNvSpPr txBox="1"/>
          <p:nvPr/>
        </p:nvSpPr>
        <p:spPr>
          <a:xfrm>
            <a:off x="8688329" y="3327147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notifyAll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BCDBB2-95CB-F540-9514-5AF9F811F223}"/>
              </a:ext>
            </a:extLst>
          </p:cNvPr>
          <p:cNvSpPr txBox="1"/>
          <p:nvPr/>
        </p:nvSpPr>
        <p:spPr>
          <a:xfrm>
            <a:off x="6691487" y="537374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C1064-2F73-9042-9016-A1D8C4562909}"/>
              </a:ext>
            </a:extLst>
          </p:cNvPr>
          <p:cNvSpPr txBox="1"/>
          <p:nvPr/>
        </p:nvSpPr>
        <p:spPr>
          <a:xfrm>
            <a:off x="6961170" y="2915977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DC616D-73EA-134F-A908-0856465322DB}"/>
              </a:ext>
            </a:extLst>
          </p:cNvPr>
          <p:cNvSpPr txBox="1"/>
          <p:nvPr/>
        </p:nvSpPr>
        <p:spPr>
          <a:xfrm>
            <a:off x="10768570" y="915293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B6A79F-2D31-8D45-826B-600F55DA76CA}"/>
              </a:ext>
            </a:extLst>
          </p:cNvPr>
          <p:cNvSpPr txBox="1"/>
          <p:nvPr/>
        </p:nvSpPr>
        <p:spPr>
          <a:xfrm>
            <a:off x="4290090" y="3622771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D087B-F872-CB47-857B-ACC91B2008D9}"/>
              </a:ext>
            </a:extLst>
          </p:cNvPr>
          <p:cNvSpPr txBox="1"/>
          <p:nvPr/>
        </p:nvSpPr>
        <p:spPr>
          <a:xfrm>
            <a:off x="10544855" y="34289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5100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8D05A-0EED-E049-B448-BF9A98AA877F}"/>
              </a:ext>
            </a:extLst>
          </p:cNvPr>
          <p:cNvCxnSpPr>
            <a:cxnSpLocks/>
          </p:cNvCxnSpPr>
          <p:nvPr/>
        </p:nvCxnSpPr>
        <p:spPr>
          <a:xfrm>
            <a:off x="8578516" y="932447"/>
            <a:ext cx="0" cy="457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F7589-3499-D344-9AEF-21F4796B7665}"/>
              </a:ext>
            </a:extLst>
          </p:cNvPr>
          <p:cNvSpPr txBox="1"/>
          <p:nvPr/>
        </p:nvSpPr>
        <p:spPr>
          <a:xfrm>
            <a:off x="8897352" y="824163"/>
            <a:ext cx="23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interrupted: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365449-6D17-6046-B2FA-D20D4ADB0F36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0" cy="478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A57357-BFB9-C148-B301-91822E215E90}"/>
              </a:ext>
            </a:extLst>
          </p:cNvPr>
          <p:cNvSpPr/>
          <p:nvPr/>
        </p:nvSpPr>
        <p:spPr>
          <a:xfrm>
            <a:off x="5317958" y="1275347"/>
            <a:ext cx="866274" cy="2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537A6-2992-2E43-879F-EBA0AAF13C4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184232" y="1008829"/>
            <a:ext cx="2713120" cy="40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64427F-DDF4-764F-9F99-BC82465CCB45}"/>
              </a:ext>
            </a:extLst>
          </p:cNvPr>
          <p:cNvSpPr txBox="1"/>
          <p:nvPr/>
        </p:nvSpPr>
        <p:spPr>
          <a:xfrm>
            <a:off x="4980254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5231D-87F1-9C40-9E65-8FB97960B47E}"/>
              </a:ext>
            </a:extLst>
          </p:cNvPr>
          <p:cNvSpPr txBox="1"/>
          <p:nvPr/>
        </p:nvSpPr>
        <p:spPr>
          <a:xfrm>
            <a:off x="8389201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713B-1B78-A54D-B840-DE8F62466C47}"/>
              </a:ext>
            </a:extLst>
          </p:cNvPr>
          <p:cNvSpPr txBox="1"/>
          <p:nvPr/>
        </p:nvSpPr>
        <p:spPr>
          <a:xfrm>
            <a:off x="8897352" y="2396289"/>
            <a:ext cx="2388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bloqueante</a:t>
            </a:r>
            <a:r>
              <a:rPr lang="en-US" dirty="0"/>
              <a:t>, </a:t>
            </a:r>
            <a:r>
              <a:rPr lang="en-US" dirty="0" err="1"/>
              <a:t>sensível</a:t>
            </a:r>
            <a:r>
              <a:rPr lang="en-US" dirty="0"/>
              <a:t> a </a:t>
            </a:r>
            <a:r>
              <a:rPr lang="en-US" dirty="0" err="1"/>
              <a:t>interrupções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6E37D-2CC2-B849-9F9F-38AE71547B60}"/>
              </a:ext>
            </a:extLst>
          </p:cNvPr>
          <p:cNvSpPr txBox="1"/>
          <p:nvPr/>
        </p:nvSpPr>
        <p:spPr>
          <a:xfrm>
            <a:off x="8897352" y="3244334"/>
            <a:ext cx="238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checked exception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7537250B-A113-374D-8FED-6D0CCE9E4EE8}"/>
              </a:ext>
            </a:extLst>
          </p:cNvPr>
          <p:cNvSpPr/>
          <p:nvPr/>
        </p:nvSpPr>
        <p:spPr>
          <a:xfrm>
            <a:off x="8951494" y="2989848"/>
            <a:ext cx="210553" cy="439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8B6E65-9FE6-3D4F-8DFE-92E5D82841E2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3408947" cy="1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0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9517626" y="3821313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8B2CC-97D1-7849-A6C8-53F4782EDCA1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897940" y="3278277"/>
            <a:ext cx="1619686" cy="11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D3877E-76FF-E440-A59F-EAC45EE35F55}"/>
              </a:ext>
            </a:extLst>
          </p:cNvPr>
          <p:cNvSpPr txBox="1"/>
          <p:nvPr/>
        </p:nvSpPr>
        <p:spPr>
          <a:xfrm>
            <a:off x="6507836" y="514182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5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10449529" y="2617268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D3A0FE-D4E3-2D43-BA17-B4D6BDA298A4}"/>
              </a:ext>
            </a:extLst>
          </p:cNvPr>
          <p:cNvSpPr/>
          <p:nvPr/>
        </p:nvSpPr>
        <p:spPr>
          <a:xfrm flipH="1">
            <a:off x="9971346" y="840658"/>
            <a:ext cx="132737" cy="475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A6E11-9241-0E44-8AF1-53E701A9AE8E}"/>
              </a:ext>
            </a:extLst>
          </p:cNvPr>
          <p:cNvCxnSpPr>
            <a:cxnSpLocks/>
            <a:stCxn id="28" idx="3"/>
            <a:endCxn id="9" idx="6"/>
          </p:cNvCxnSpPr>
          <p:nvPr/>
        </p:nvCxnSpPr>
        <p:spPr>
          <a:xfrm flipH="1">
            <a:off x="7897940" y="3217433"/>
            <a:ext cx="2073406" cy="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4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D6EA1-C93F-D245-8332-C6F1E6584E91}"/>
              </a:ext>
            </a:extLst>
          </p:cNvPr>
          <p:cNvSpPr/>
          <p:nvPr/>
        </p:nvSpPr>
        <p:spPr>
          <a:xfrm>
            <a:off x="2935705" y="1491916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A4012-DA75-D243-92F1-0855C3A792DF}"/>
              </a:ext>
            </a:extLst>
          </p:cNvPr>
          <p:cNvSpPr/>
          <p:nvPr/>
        </p:nvSpPr>
        <p:spPr>
          <a:xfrm>
            <a:off x="3970421" y="1491915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AE97-7B34-204E-8443-89938A09792D}"/>
              </a:ext>
            </a:extLst>
          </p:cNvPr>
          <p:cNvSpPr/>
          <p:nvPr/>
        </p:nvSpPr>
        <p:spPr>
          <a:xfrm>
            <a:off x="7549816" y="1039270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239B-DF44-E642-BF0E-DDB307A8E277}"/>
              </a:ext>
            </a:extLst>
          </p:cNvPr>
          <p:cNvSpPr txBox="1"/>
          <p:nvPr/>
        </p:nvSpPr>
        <p:spPr>
          <a:xfrm>
            <a:off x="6310563" y="37719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D414B-B3D7-6C49-93B9-8DC02D312396}"/>
              </a:ext>
            </a:extLst>
          </p:cNvPr>
          <p:cNvSpPr txBox="1"/>
          <p:nvPr/>
        </p:nvSpPr>
        <p:spPr>
          <a:xfrm>
            <a:off x="9482889" y="316631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58DE41E-20BA-5941-B268-6D71CC1DD68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7190933" y="3350976"/>
            <a:ext cx="2291957" cy="605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78D90A-FF49-8B48-8081-B4ACCBA70952}"/>
              </a:ext>
            </a:extLst>
          </p:cNvPr>
          <p:cNvSpPr txBox="1"/>
          <p:nvPr/>
        </p:nvSpPr>
        <p:spPr>
          <a:xfrm>
            <a:off x="8295774" y="4141232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76231-81B4-5B48-BC82-D2BAA144A32E}"/>
              </a:ext>
            </a:extLst>
          </p:cNvPr>
          <p:cNvSpPr txBox="1"/>
          <p:nvPr/>
        </p:nvSpPr>
        <p:spPr>
          <a:xfrm>
            <a:off x="8295774" y="46952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4DCE5-4D9C-3F43-B1BC-19A02201E232}"/>
              </a:ext>
            </a:extLst>
          </p:cNvPr>
          <p:cNvSpPr txBox="1"/>
          <p:nvPr/>
        </p:nvSpPr>
        <p:spPr>
          <a:xfrm>
            <a:off x="2731166" y="33509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t2? -&gt; wait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6810F-A21D-CC4C-8AC4-F5ED797053F5}"/>
              </a:ext>
            </a:extLst>
          </p:cNvPr>
          <p:cNvSpPr txBox="1"/>
          <p:nvPr/>
        </p:nvSpPr>
        <p:spPr>
          <a:xfrm>
            <a:off x="5195322" y="706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507C7-7466-754C-A7B9-D7081B680F08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4487779" y="1075366"/>
            <a:ext cx="1034716" cy="4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016F6-9146-CC4E-84AE-7B0B39BA6642}"/>
              </a:ext>
            </a:extLst>
          </p:cNvPr>
          <p:cNvSpPr txBox="1"/>
          <p:nvPr/>
        </p:nvSpPr>
        <p:spPr>
          <a:xfrm>
            <a:off x="2731166" y="3742729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t1? -&gt; complete </a:t>
            </a:r>
          </a:p>
        </p:txBody>
      </p:sp>
    </p:spTree>
    <p:extLst>
      <p:ext uri="{BB962C8B-B14F-4D97-AF65-F5344CB8AC3E}">
        <p14:creationId xmlns:p14="http://schemas.microsoft.com/office/powerpoint/2010/main" val="387120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0698D-2CB7-DC42-91A2-DA23B68EC527}"/>
              </a:ext>
            </a:extLst>
          </p:cNvPr>
          <p:cNvSpPr/>
          <p:nvPr/>
        </p:nvSpPr>
        <p:spPr>
          <a:xfrm rot="16200000" flipH="1">
            <a:off x="2522597" y="1047363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56B83-9516-D348-8939-6BEFE16C4983}"/>
              </a:ext>
            </a:extLst>
          </p:cNvPr>
          <p:cNvCxnSpPr>
            <a:cxnSpLocks/>
          </p:cNvCxnSpPr>
          <p:nvPr/>
        </p:nvCxnSpPr>
        <p:spPr>
          <a:xfrm>
            <a:off x="338507" y="2809974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3A852E1-4900-1142-912B-17BC8673A8D5}"/>
              </a:ext>
            </a:extLst>
          </p:cNvPr>
          <p:cNvSpPr/>
          <p:nvPr/>
        </p:nvSpPr>
        <p:spPr>
          <a:xfrm>
            <a:off x="4886123" y="236229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wait-set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97AEB-78F5-4D41-A480-D386AB37F85E}"/>
              </a:ext>
            </a:extLst>
          </p:cNvPr>
          <p:cNvSpPr txBox="1"/>
          <p:nvPr/>
        </p:nvSpPr>
        <p:spPr>
          <a:xfrm>
            <a:off x="148983" y="243707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AABC74-BE36-554C-B3C2-05C0700DC53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13220" y="2289771"/>
            <a:ext cx="682470" cy="357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7B1E3-7B24-F540-883B-14F2EE9D0129}"/>
              </a:ext>
            </a:extLst>
          </p:cNvPr>
          <p:cNvCxnSpPr>
            <a:stCxn id="4" idx="2"/>
            <a:endCxn id="8" idx="3"/>
          </p:cNvCxnSpPr>
          <p:nvPr/>
        </p:nvCxnSpPr>
        <p:spPr>
          <a:xfrm flipV="1">
            <a:off x="4358644" y="1721676"/>
            <a:ext cx="780182" cy="10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70C556-3CE6-4E41-B526-245A631F164E}"/>
              </a:ext>
            </a:extLst>
          </p:cNvPr>
          <p:cNvSpPr txBox="1"/>
          <p:nvPr/>
        </p:nvSpPr>
        <p:spPr>
          <a:xfrm>
            <a:off x="5530412" y="1352344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E7A02-4618-7640-9656-6842E64B50E3}"/>
              </a:ext>
            </a:extLst>
          </p:cNvPr>
          <p:cNvSpPr/>
          <p:nvPr/>
        </p:nvSpPr>
        <p:spPr>
          <a:xfrm rot="16200000" flipH="1">
            <a:off x="5269710" y="3091724"/>
            <a:ext cx="146872" cy="1103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356883-1CBA-B84F-9718-3739DFEE5E4A}"/>
              </a:ext>
            </a:extLst>
          </p:cNvPr>
          <p:cNvCxnSpPr>
            <a:cxnSpLocks/>
          </p:cNvCxnSpPr>
          <p:nvPr/>
        </p:nvCxnSpPr>
        <p:spPr>
          <a:xfrm>
            <a:off x="338507" y="36434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2F60EE-D4F8-2F45-8023-969D11A3AC35}"/>
              </a:ext>
            </a:extLst>
          </p:cNvPr>
          <p:cNvSpPr txBox="1"/>
          <p:nvPr/>
        </p:nvSpPr>
        <p:spPr>
          <a:xfrm>
            <a:off x="4010311" y="1976537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158146-5B43-8B4F-BBF2-50FAC413A54B}"/>
              </a:ext>
            </a:extLst>
          </p:cNvPr>
          <p:cNvCxnSpPr>
            <a:cxnSpLocks/>
            <a:stCxn id="15" idx="1"/>
            <a:endCxn id="8" idx="4"/>
          </p:cNvCxnSpPr>
          <p:nvPr/>
        </p:nvCxnSpPr>
        <p:spPr>
          <a:xfrm flipV="1">
            <a:off x="5343147" y="1976538"/>
            <a:ext cx="405757" cy="159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FCF63-0EC6-F640-8CA9-DE25411B5CA2}"/>
              </a:ext>
            </a:extLst>
          </p:cNvPr>
          <p:cNvSpPr txBox="1"/>
          <p:nvPr/>
        </p:nvSpPr>
        <p:spPr>
          <a:xfrm>
            <a:off x="4825840" y="243707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C7827E-CE7F-464A-8CAF-0ADBB61CA924}"/>
              </a:ext>
            </a:extLst>
          </p:cNvPr>
          <p:cNvCxnSpPr>
            <a:cxnSpLocks/>
          </p:cNvCxnSpPr>
          <p:nvPr/>
        </p:nvCxnSpPr>
        <p:spPr>
          <a:xfrm>
            <a:off x="326137" y="45578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CE5774-B454-5E40-83D7-B77E84A09ADB}"/>
              </a:ext>
            </a:extLst>
          </p:cNvPr>
          <p:cNvSpPr/>
          <p:nvPr/>
        </p:nvSpPr>
        <p:spPr>
          <a:xfrm rot="16200000" flipH="1">
            <a:off x="6598638" y="4162902"/>
            <a:ext cx="146872" cy="774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BB923A7-4D71-8344-815C-5E7A06CA07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896395" y="4161418"/>
            <a:ext cx="459581" cy="31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7FDB8-FDF3-314D-BAD3-729FA754F524}"/>
              </a:ext>
            </a:extLst>
          </p:cNvPr>
          <p:cNvSpPr txBox="1"/>
          <p:nvPr/>
        </p:nvSpPr>
        <p:spPr>
          <a:xfrm>
            <a:off x="5570629" y="42296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4C0E8-508A-FD4D-909A-3824BFD98122}"/>
              </a:ext>
            </a:extLst>
          </p:cNvPr>
          <p:cNvSpPr txBox="1"/>
          <p:nvPr/>
        </p:nvSpPr>
        <p:spPr>
          <a:xfrm>
            <a:off x="4010311" y="3260268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FE7C19-2BF0-4C45-A35C-ECCE11E137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8120" y="3236166"/>
            <a:ext cx="459582" cy="347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AA199-5FBB-124B-AACE-2337DBEF32B7}"/>
              </a:ext>
            </a:extLst>
          </p:cNvPr>
          <p:cNvSpPr/>
          <p:nvPr/>
        </p:nvSpPr>
        <p:spPr>
          <a:xfrm rot="16200000" flipH="1">
            <a:off x="9083628" y="1051605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EF2788-5F0A-AD41-AB92-103650E8C703}"/>
              </a:ext>
            </a:extLst>
          </p:cNvPr>
          <p:cNvCxnSpPr>
            <a:cxnSpLocks/>
            <a:stCxn id="8" idx="5"/>
            <a:endCxn id="31" idx="0"/>
          </p:cNvCxnSpPr>
          <p:nvPr/>
        </p:nvCxnSpPr>
        <p:spPr>
          <a:xfrm>
            <a:off x="6358981" y="1721676"/>
            <a:ext cx="1035473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4DBD9-836E-1C4D-AA29-9294D6EEF440}"/>
              </a:ext>
            </a:extLst>
          </p:cNvPr>
          <p:cNvSpPr txBox="1"/>
          <p:nvPr/>
        </p:nvSpPr>
        <p:spPr>
          <a:xfrm>
            <a:off x="5878855" y="4640249"/>
            <a:ext cx="2758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mutates state</a:t>
            </a:r>
          </a:p>
          <a:p>
            <a:r>
              <a:rPr lang="en-US" sz="1400" dirty="0"/>
              <a:t>between the state write done by </a:t>
            </a:r>
            <a:r>
              <a:rPr lang="en-US" sz="1400" b="1" dirty="0"/>
              <a:t>t1</a:t>
            </a:r>
          </a:p>
          <a:p>
            <a:r>
              <a:rPr lang="en-US" sz="1400" dirty="0"/>
              <a:t>and the state read done by </a:t>
            </a:r>
            <a:r>
              <a:rPr lang="en-US" sz="1400" b="1" dirty="0"/>
              <a:t>t0</a:t>
            </a:r>
            <a:r>
              <a:rPr lang="en-US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F3E8E-A7B8-3047-AE43-F70F3AFD0C89}"/>
              </a:ext>
            </a:extLst>
          </p:cNvPr>
          <p:cNvSpPr txBox="1"/>
          <p:nvPr/>
        </p:nvSpPr>
        <p:spPr>
          <a:xfrm>
            <a:off x="7777679" y="367719"/>
            <a:ext cx="17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is not the same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6A115-80EC-374B-853F-354DC4CEFA8C}"/>
              </a:ext>
            </a:extLst>
          </p:cNvPr>
          <p:cNvCxnSpPr>
            <a:cxnSpLocks/>
            <a:stCxn id="38" idx="2"/>
            <a:endCxn id="15" idx="2"/>
          </p:cNvCxnSpPr>
          <p:nvPr/>
        </p:nvCxnSpPr>
        <p:spPr>
          <a:xfrm flipH="1">
            <a:off x="5894833" y="675496"/>
            <a:ext cx="2734330" cy="2967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196AB9-71AE-B745-A6FD-3DCF6C0F3E6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7394454" y="675496"/>
            <a:ext cx="1234709" cy="21387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B3C301-60CC-634F-8049-B61FB6DF59DE}"/>
              </a:ext>
            </a:extLst>
          </p:cNvPr>
          <p:cNvSpPr txBox="1"/>
          <p:nvPr/>
        </p:nvSpPr>
        <p:spPr>
          <a:xfrm>
            <a:off x="6823942" y="1896493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 returns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A5DCBF-079B-8343-83DF-1A1A7473F0F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547512" y="2081159"/>
            <a:ext cx="1276430" cy="5405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43E-D5C4-244E-866E-E6D98D5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1F4B-54F9-B94A-9D0D-43F04CCA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“Classical” style</a:t>
            </a:r>
          </a:p>
          <a:p>
            <a:pPr lvl="1"/>
            <a:r>
              <a:rPr lang="en-US" dirty="0"/>
              <a:t>Threads that changes the state, notifies </a:t>
            </a:r>
            <a:r>
              <a:rPr lang="en-US" strike="sngStrike" dirty="0"/>
              <a:t>other threads </a:t>
            </a:r>
            <a:r>
              <a:rPr lang="en-US" dirty="0"/>
              <a:t> the wait-set if the state is adequate for other threads to complete, but doesn’t do any additional state change.</a:t>
            </a:r>
          </a:p>
          <a:p>
            <a:pPr lvl="1"/>
            <a:endParaRPr lang="en-US" dirty="0"/>
          </a:p>
          <a:p>
            <a:r>
              <a:rPr lang="en-US" dirty="0"/>
              <a:t>Kernel style</a:t>
            </a:r>
          </a:p>
          <a:p>
            <a:pPr lvl="1"/>
            <a:r>
              <a:rPr lang="en-US" dirty="0"/>
              <a:t>Threads the changes the states</a:t>
            </a:r>
          </a:p>
          <a:p>
            <a:pPr lvl="2"/>
            <a:r>
              <a:rPr lang="en-US" dirty="0"/>
              <a:t>Checks if the new state is adequate for other threads to complete</a:t>
            </a:r>
          </a:p>
          <a:p>
            <a:pPr lvl="2"/>
            <a:r>
              <a:rPr lang="en-US" dirty="0"/>
              <a:t>If so, </a:t>
            </a:r>
            <a:r>
              <a:rPr lang="en-US" b="1" dirty="0"/>
              <a:t>updates the state again </a:t>
            </a:r>
            <a:r>
              <a:rPr lang="en-US" dirty="0"/>
              <a:t>by completing them, and afterwards notifies the wait-set</a:t>
            </a:r>
          </a:p>
          <a:p>
            <a:pPr lvl="1"/>
            <a:r>
              <a:rPr lang="en-US" dirty="0"/>
              <a:t>This requires the requests to have a </a:t>
            </a:r>
            <a:r>
              <a:rPr lang="en-US" dirty="0" err="1"/>
              <a:t>boolean</a:t>
            </a:r>
            <a:r>
              <a:rPr lang="en-US" dirty="0"/>
              <a:t> stating if the request is completed or not.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05976" y="990379"/>
            <a:ext cx="1717471" cy="210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387322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9"/>
            <a:ext cx="1702383" cy="223789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6"/>
            <a:ext cx="1708418" cy="730139"/>
          </a:xfrm>
          <a:prstGeom prst="bentConnector3">
            <a:avLst>
              <a:gd name="adj1" fmla="val 71027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9925"/>
            <a:ext cx="1708420" cy="10162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26EC1-733D-5441-8C7D-D2D8BC06AC58}"/>
              </a:ext>
            </a:extLst>
          </p:cNvPr>
          <p:cNvSpPr txBox="1"/>
          <p:nvPr/>
        </p:nvSpPr>
        <p:spPr>
          <a:xfrm>
            <a:off x="516569" y="51309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code</a:t>
            </a:r>
            <a:r>
              <a:rPr lang="en-US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6C7188-67AF-904C-9ADC-ABDE58F70C8E}"/>
              </a:ext>
            </a:extLst>
          </p:cNvPr>
          <p:cNvSpPr txBox="1"/>
          <p:nvPr/>
        </p:nvSpPr>
        <p:spPr>
          <a:xfrm>
            <a:off x="516569" y="17231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heap</a:t>
            </a:r>
            <a:r>
              <a:rPr lang="en-US" dirty="0"/>
              <a:t> 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48E6-9463-9240-BA02-9091DEE04DC4}"/>
              </a:ext>
            </a:extLst>
          </p:cNvPr>
          <p:cNvSpPr txBox="1"/>
          <p:nvPr/>
        </p:nvSpPr>
        <p:spPr>
          <a:xfrm>
            <a:off x="495042" y="4843742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</a:t>
            </a:r>
            <a:r>
              <a:rPr lang="en-US" b="1" dirty="0"/>
              <a:t>stack</a:t>
            </a:r>
            <a:r>
              <a:rPr lang="en-US" dirty="0"/>
              <a:t> blocks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E089D-AC3A-6545-B5AB-127B12C548E3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2276666" y="697761"/>
            <a:ext cx="3246781" cy="534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12C64-9237-9D49-87B1-1F3B7327614D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2291414" y="1907817"/>
            <a:ext cx="3225997" cy="821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FA6CF-A2BA-AD45-8977-51EE338C277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2572406" y="4029997"/>
            <a:ext cx="2951041" cy="99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FDA-50CF-5444-A3A9-C9EE63BB1B59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572406" y="4826213"/>
            <a:ext cx="2951039" cy="202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AB3F91-F733-CD4E-AACD-D3EE499CB99B}"/>
              </a:ext>
            </a:extLst>
          </p:cNvPr>
          <p:cNvSpPr txBox="1"/>
          <p:nvPr/>
        </p:nvSpPr>
        <p:spPr>
          <a:xfrm>
            <a:off x="516568" y="5308781"/>
            <a:ext cx="28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r>
              <a:rPr lang="en-US" dirty="0"/>
              <a:t> contains: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parameters</a:t>
            </a:r>
          </a:p>
          <a:p>
            <a:r>
              <a:rPr lang="en-US" b="1" dirty="0"/>
              <a:t>specific to each thread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ADF72-E7FF-B248-82CE-84E7FC7ECC25}"/>
              </a:ext>
            </a:extLst>
          </p:cNvPr>
          <p:cNvSpPr txBox="1"/>
          <p:nvPr/>
        </p:nvSpPr>
        <p:spPr>
          <a:xfrm>
            <a:off x="7703261" y="384491"/>
            <a:ext cx="44241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Shared-memory</a:t>
            </a:r>
            <a:r>
              <a:rPr lang="en-US" sz="1400" dirty="0"/>
              <a:t> multi-threading: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Multiple threads share the same code and heap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OS enforced memory protection mechanism between threads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VM (e.g. JVM) can impose some restrictions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AA6F-7D61-7347-906E-84B19025AD91}"/>
              </a:ext>
            </a:extLst>
          </p:cNvPr>
          <p:cNvSpPr txBox="1"/>
          <p:nvPr/>
        </p:nvSpPr>
        <p:spPr>
          <a:xfrm>
            <a:off x="7594404" y="5094271"/>
            <a:ext cx="442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Different threads can be </a:t>
            </a:r>
            <a:r>
              <a:rPr lang="en-US" sz="1600" i="1" dirty="0"/>
              <a:t>running</a:t>
            </a:r>
            <a:r>
              <a:rPr lang="en-US" sz="1600" dirty="0"/>
              <a:t> simultaneously on different CPUs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sharing by different threads is </a:t>
            </a:r>
            <a:r>
              <a:rPr lang="en-US" sz="1600" i="1" dirty="0"/>
              <a:t>hazardous</a:t>
            </a:r>
            <a:r>
              <a:rPr lang="en-US" sz="1600" dirty="0"/>
              <a:t> and require proper </a:t>
            </a:r>
            <a:r>
              <a:rPr lang="en-US" sz="1600" i="1" dirty="0"/>
              <a:t>synchronization</a:t>
            </a:r>
            <a:r>
              <a:rPr lang="en-US" sz="16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59432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77094" y="108913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77094" y="143956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77094" y="178999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83071" y="2762689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96201" y="2980656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96201" y="3331087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96201" y="368151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8115414-1C78-1342-9797-5770643E7D9C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rot="10800000">
            <a:off x="6680623" y="990379"/>
            <a:ext cx="1715578" cy="211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3490270-6C7A-844C-988E-C2A7259C1B2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693461" y="3263930"/>
            <a:ext cx="1702741" cy="190983"/>
          </a:xfrm>
          <a:prstGeom prst="bentConnector3">
            <a:avLst>
              <a:gd name="adj1" fmla="val 7170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37BDFDF-7CE5-CD46-B6CF-F58F743321CA}"/>
              </a:ext>
            </a:extLst>
          </p:cNvPr>
          <p:cNvCxnSpPr>
            <a:cxnSpLocks/>
            <a:stCxn id="51" idx="1"/>
            <a:endCxn id="38" idx="3"/>
          </p:cNvCxnSpPr>
          <p:nvPr/>
        </p:nvCxnSpPr>
        <p:spPr>
          <a:xfrm rot="10800000" flipV="1">
            <a:off x="6674585" y="3805343"/>
            <a:ext cx="1721616" cy="19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68107" y="4279598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C4EB7-EE8E-E840-BE49-6009ECE7C01A}"/>
              </a:ext>
            </a:extLst>
          </p:cNvPr>
          <p:cNvSpPr txBox="1"/>
          <p:nvPr/>
        </p:nvSpPr>
        <p:spPr>
          <a:xfrm>
            <a:off x="9459645" y="1621166"/>
            <a:ext cx="2555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can be more threads than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thread-1</a:t>
            </a:r>
            <a:r>
              <a:rPr lang="en-US" sz="1400" dirty="0"/>
              <a:t> </a:t>
            </a:r>
            <a:r>
              <a:rPr lang="en-US" sz="1400" b="1" dirty="0"/>
              <a:t>context</a:t>
            </a:r>
            <a:r>
              <a:rPr lang="en-US" sz="1400" dirty="0"/>
              <a:t> is saved outside of </a:t>
            </a:r>
            <a:r>
              <a:rPr lang="en-US" sz="1400" b="1" dirty="0"/>
              <a:t>cpu-1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thread-2</a:t>
            </a:r>
            <a:r>
              <a:rPr lang="en-US" sz="1400" dirty="0"/>
              <a:t> starts executing on </a:t>
            </a:r>
            <a:r>
              <a:rPr lang="en-US" sz="1400" b="1" dirty="0"/>
              <a:t>cpu-1</a:t>
            </a:r>
          </a:p>
          <a:p>
            <a:endParaRPr lang="en-US" sz="1400" dirty="0"/>
          </a:p>
          <a:p>
            <a:r>
              <a:rPr lang="en-US" sz="1400" b="1" dirty="0"/>
              <a:t>thread-2</a:t>
            </a:r>
            <a:r>
              <a:rPr lang="en-US" sz="1400" dirty="0"/>
              <a:t> has its own stack, separate from </a:t>
            </a:r>
            <a:r>
              <a:rPr lang="en-US" sz="1400" b="1" dirty="0"/>
              <a:t>thread-1</a:t>
            </a:r>
            <a:r>
              <a:rPr lang="en-US" sz="1400" dirty="0"/>
              <a:t> stack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68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77094" y="491939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77094" y="526982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77094" y="562026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9935972" y="930275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C43C9E-8748-2C4E-83DB-FE0D1E4D068B}"/>
              </a:ext>
            </a:extLst>
          </p:cNvPr>
          <p:cNvSpPr/>
          <p:nvPr/>
        </p:nvSpPr>
        <p:spPr>
          <a:xfrm>
            <a:off x="9734587" y="1624953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>
            <a:off x="9734587" y="3944531"/>
            <a:ext cx="402771" cy="1480178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601E81-51AD-8748-BF20-8C741DE5ED96}"/>
              </a:ext>
            </a:extLst>
          </p:cNvPr>
          <p:cNvSpPr txBox="1"/>
          <p:nvPr/>
        </p:nvSpPr>
        <p:spPr>
          <a:xfrm>
            <a:off x="10248398" y="429015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7C63D6-2F54-2746-8740-B908D30CCEC7}"/>
              </a:ext>
            </a:extLst>
          </p:cNvPr>
          <p:cNvSpPr txBox="1"/>
          <p:nvPr/>
        </p:nvSpPr>
        <p:spPr>
          <a:xfrm>
            <a:off x="10248397" y="192757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cpu-1</a:t>
            </a:r>
          </a:p>
        </p:txBody>
      </p:sp>
    </p:spTree>
    <p:extLst>
      <p:ext uri="{BB962C8B-B14F-4D97-AF65-F5344CB8AC3E}">
        <p14:creationId xmlns:p14="http://schemas.microsoft.com/office/powerpoint/2010/main" val="189881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</p:spTree>
    <p:extLst>
      <p:ext uri="{BB962C8B-B14F-4D97-AF65-F5344CB8AC3E}">
        <p14:creationId xmlns:p14="http://schemas.microsoft.com/office/powerpoint/2010/main" val="91115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B4EC5-5A96-5945-BB41-A7C1816D2A15}"/>
              </a:ext>
            </a:extLst>
          </p:cNvPr>
          <p:cNvSpPr txBox="1"/>
          <p:nvPr/>
        </p:nvSpPr>
        <p:spPr>
          <a:xfrm>
            <a:off x="9509236" y="1291525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A530-EEC3-4846-9714-2CDCE1476E4E}"/>
              </a:ext>
            </a:extLst>
          </p:cNvPr>
          <p:cNvSpPr txBox="1"/>
          <p:nvPr/>
        </p:nvSpPr>
        <p:spPr>
          <a:xfrm>
            <a:off x="9386780" y="5127161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D4072-AF3B-B847-979D-5159F27A07C6}"/>
              </a:ext>
            </a:extLst>
          </p:cNvPr>
          <p:cNvSpPr txBox="1"/>
          <p:nvPr/>
        </p:nvSpPr>
        <p:spPr>
          <a:xfrm>
            <a:off x="121699" y="322313"/>
            <a:ext cx="272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 </a:t>
            </a:r>
            <a:r>
              <a:rPr lang="en-US" sz="1400" dirty="0"/>
              <a:t>status is </a:t>
            </a:r>
            <a:r>
              <a:rPr lang="en-US" sz="1400" i="1" dirty="0"/>
              <a:t>not running</a:t>
            </a:r>
            <a:br>
              <a:rPr lang="en-US" sz="1400" b="1" dirty="0"/>
            </a:br>
            <a:r>
              <a:rPr lang="en-US" sz="1400" b="1" dirty="0"/>
              <a:t>- ready </a:t>
            </a:r>
            <a:r>
              <a:rPr lang="en-US" sz="1400" dirty="0"/>
              <a:t>– able to run when a CPU is available</a:t>
            </a:r>
          </a:p>
          <a:p>
            <a:r>
              <a:rPr lang="en-US" sz="1400" b="1" dirty="0"/>
              <a:t>- not-ready/blocked/waiting </a:t>
            </a:r>
            <a:r>
              <a:rPr lang="en-US" sz="1400" dirty="0"/>
              <a:t>–</a:t>
            </a:r>
            <a:br>
              <a:rPr lang="en-US" sz="1400" b="1" dirty="0"/>
            </a:br>
            <a:r>
              <a:rPr lang="en-US" sz="1400" dirty="0"/>
              <a:t>not able to run, waiting for </a:t>
            </a:r>
            <a:r>
              <a:rPr lang="en-US" sz="1400" i="1" dirty="0"/>
              <a:t>something</a:t>
            </a:r>
            <a:r>
              <a:rPr lang="en-US" sz="1400" dirty="0"/>
              <a:t> to happen</a:t>
            </a:r>
          </a:p>
        </p:txBody>
      </p:sp>
    </p:spTree>
    <p:extLst>
      <p:ext uri="{BB962C8B-B14F-4D97-AF65-F5344CB8AC3E}">
        <p14:creationId xmlns:p14="http://schemas.microsoft.com/office/powerpoint/2010/main" val="380977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54621</TotalTime>
  <Words>2532</Words>
  <Application>Microsoft Macintosh PowerPoint</Application>
  <PresentationFormat>Widescreen</PresentationFormat>
  <Paragraphs>712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Non-ready</vt:lpstr>
      <vt:lpstr>PowerPoint Presentation</vt:lpstr>
      <vt:lpstr>Scheduling</vt:lpstr>
      <vt:lpstr>Scheduling</vt:lpstr>
      <vt:lpstr>OS threads vs. VM threads</vt:lpstr>
      <vt:lpstr>Data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Recalling the LS project…</vt:lpstr>
      <vt:lpstr>PowerPoint Presentation</vt:lpstr>
      <vt:lpstr>PowerPoint Presentation</vt:lpstr>
      <vt:lpstr>PowerPoint Presentation</vt:lpstr>
      <vt:lpstr>PowerPoint Presentation</vt:lpstr>
      <vt:lpstr>Three types of data</vt:lpstr>
      <vt:lpstr>PowerPoint Presentation</vt:lpstr>
      <vt:lpstr>PowerPoint Presentation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Félix</dc:creator>
  <cp:lastModifiedBy>Pedro Félix</cp:lastModifiedBy>
  <cp:revision>326</cp:revision>
  <dcterms:created xsi:type="dcterms:W3CDTF">2020-09-26T13:47:30Z</dcterms:created>
  <dcterms:modified xsi:type="dcterms:W3CDTF">2021-03-24T08:07:37Z</dcterms:modified>
</cp:coreProperties>
</file>