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62" r:id="rId4"/>
    <p:sldId id="403" r:id="rId5"/>
    <p:sldId id="265" r:id="rId6"/>
    <p:sldId id="259" r:id="rId7"/>
    <p:sldId id="266" r:id="rId8"/>
    <p:sldId id="267" r:id="rId9"/>
    <p:sldId id="269" r:id="rId10"/>
    <p:sldId id="404" r:id="rId11"/>
    <p:sldId id="405" r:id="rId12"/>
    <p:sldId id="270" r:id="rId13"/>
    <p:sldId id="271" r:id="rId14"/>
    <p:sldId id="272" r:id="rId15"/>
    <p:sldId id="273" r:id="rId16"/>
    <p:sldId id="261" r:id="rId17"/>
    <p:sldId id="268" r:id="rId18"/>
    <p:sldId id="274" r:id="rId19"/>
    <p:sldId id="295" r:id="rId20"/>
    <p:sldId id="296" r:id="rId21"/>
    <p:sldId id="278" r:id="rId22"/>
    <p:sldId id="275" r:id="rId23"/>
    <p:sldId id="298" r:id="rId24"/>
    <p:sldId id="297" r:id="rId25"/>
    <p:sldId id="276" r:id="rId26"/>
    <p:sldId id="277" r:id="rId27"/>
    <p:sldId id="406" r:id="rId28"/>
    <p:sldId id="410" r:id="rId29"/>
    <p:sldId id="294" r:id="rId30"/>
    <p:sldId id="407" r:id="rId31"/>
    <p:sldId id="411" r:id="rId32"/>
    <p:sldId id="412" r:id="rId33"/>
    <p:sldId id="308" r:id="rId34"/>
    <p:sldId id="408" r:id="rId35"/>
    <p:sldId id="413" r:id="rId36"/>
    <p:sldId id="409" r:id="rId37"/>
    <p:sldId id="414" r:id="rId38"/>
    <p:sldId id="415" r:id="rId39"/>
    <p:sldId id="420" r:id="rId40"/>
    <p:sldId id="421" r:id="rId41"/>
    <p:sldId id="422" r:id="rId42"/>
    <p:sldId id="423" r:id="rId43"/>
    <p:sldId id="424" r:id="rId44"/>
    <p:sldId id="425" r:id="rId45"/>
    <p:sldId id="419" r:id="rId46"/>
    <p:sldId id="416" r:id="rId47"/>
    <p:sldId id="417" r:id="rId48"/>
    <p:sldId id="418" r:id="rId49"/>
    <p:sldId id="426" r:id="rId50"/>
    <p:sldId id="427" r:id="rId51"/>
    <p:sldId id="428" r:id="rId52"/>
    <p:sldId id="429" r:id="rId53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93"/>
    <p:restoredTop sz="92435"/>
  </p:normalViewPr>
  <p:slideViewPr>
    <p:cSldViewPr snapToGrid="0" snapToObjects="1">
      <p:cViewPr varScale="1">
        <p:scale>
          <a:sx n="209" d="100"/>
          <a:sy n="209" d="100"/>
        </p:scale>
        <p:origin x="187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A27D4-B36D-FD45-B8E7-E16176A25010}" type="datetimeFigureOut">
              <a:rPr lang="en-US" smtClean="0"/>
              <a:t>4/13/21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5D1E7-680E-3C42-9F2A-985120076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7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37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50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A9CBE-4937-3443-9717-B0CFC586F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73545-0C77-5841-AF60-83DEAA488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9BDE0-375B-0344-B239-3668B3E0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7E50C-CA2A-B24F-8BEB-A3C518DC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D1BF2-3B7F-2D4E-B686-D3CA38A3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5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AF91-9E7D-E84C-BFC1-3FB2E547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190C7-C1FA-BB47-A161-5593ADB4A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7FB5-6788-DF43-B59A-1D4E7608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B2D11-B14D-C143-A737-1E0EEF97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BB794-E57F-5F41-82C4-2DAF82E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4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825D06-1426-3F4E-8656-6EEC28029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B2800-CDC6-A944-9DD4-13FCEE183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AB62E-F19B-1647-8A06-6B4A45B9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4E6FE-148D-0046-91F0-DC31422B2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00E94-3ABD-A344-BF2D-672494C7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7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D5EB0-6AD4-7449-B35B-FE829E091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190D-5846-A54D-BD73-1F33E3E7D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372BA-C922-2846-B450-D87F1AFE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7A5A6-5510-E847-990E-182C1747A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37B66-C929-114B-931A-1CCE7A2F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6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9DEE-6F4E-884E-8FA2-5EC366D3B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DF1F6-3239-D949-8F23-B5C36BC4D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A47A6-C4FC-2443-A1FE-F78B77F3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D62C8-8C34-164C-9E5B-F870B432B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5C612-6E42-BD4A-A9B9-96E5F657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1E4F-7964-544B-AA73-73037A8C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67225-46A5-CE43-B22E-A4E220759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E7C13-26C9-C74F-9013-5208DF6A9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332B5-4EB9-7A49-BFDF-E822273D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97210-9166-6D40-AC46-0684EAA7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CF59D-FA65-C44A-9078-90A06E77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5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4443-33B7-9C49-9E63-99C86BFAC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F7E6E-FD1F-414B-9D99-92B7D7870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D70C1-D1B8-E245-8280-426FD5FF9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491E4A-8AB8-104C-881A-4A7221F47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05ADB-9ED7-4449-B7C5-7A8494315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CA3C81-B6BE-9248-AAC8-72656A1B5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4/13/21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A6232-37D9-2342-99AD-E46072E4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808985-3253-9745-9869-EA2BBC47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2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4B5F9-D862-CA43-82C8-47C0BBE61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B957F-AD01-FD4E-9D39-1236014BB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4/13/21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FAC73-1CF6-CE40-92EE-C6B6A9D62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04F80-26A6-A04F-838E-C516A63F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2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B4D415-F8D5-904D-876F-F38EF6D0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4/13/21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124717-5089-6D4B-9BFC-F0C80414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3D43D-A0A6-C04D-A36D-B301A46A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4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13B0-739D-6340-A04B-F227CD10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CAC52-28D0-1245-87BB-E6AD4AB19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2DA9F-8E5D-9F41-9D77-6BE0128A1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75ECD-A44B-3B4B-8897-5A3C45EE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F3CF2-2DD4-ED49-A0D4-631A99EE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F388E-50C8-D04B-8C39-EBED4EEA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8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4A0A2-15E7-404B-8675-2EE62EA46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F1BE7-3425-824F-B58D-87A3CD81C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367BC-88FA-F047-8F67-49F98CC73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B2608-3A0A-184F-9E8C-D5CF5F2E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D07C2-2C51-544D-85F7-0ECAAF32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6B0AB-A6BD-7D4E-941A-F8684AC9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1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C21C8F-CBFB-FB43-B53B-27816EF1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3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E69F7-EDC4-2A4C-8BC7-DFD5BA613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31849"/>
            <a:ext cx="10515600" cy="5045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972B5-5F16-2249-97B3-877C87CF9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4BB44-9638-BC48-AB6D-327BA370E36B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63893-77BC-A14D-81A9-BFDE20A5D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B0AB-3753-C74A-9B91-8FB0D88CD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3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4FC7C-164D-714A-A657-415553BE8B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69B87-4FA8-BD40-8FC9-A11FF6E4E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Concurrent Programming</a:t>
            </a:r>
          </a:p>
        </p:txBody>
      </p:sp>
    </p:spTree>
    <p:extLst>
      <p:ext uri="{BB962C8B-B14F-4D97-AF65-F5344CB8AC3E}">
        <p14:creationId xmlns:p14="http://schemas.microsoft.com/office/powerpoint/2010/main" val="2793602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2824C-AD0D-8E48-A836-64E20E3A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Non-ready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6D69B-2AA1-E94C-9D77-B6C1AAF34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Waiting for an I/O operation to complete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 Read from a socket</a:t>
            </a:r>
          </a:p>
          <a:p>
            <a:pPr lvl="1"/>
            <a:endParaRPr lang="en-US" dirty="0"/>
          </a:p>
          <a:p>
            <a:r>
              <a:rPr lang="en-US" dirty="0"/>
              <a:t>Coordination with other threads</a:t>
            </a:r>
          </a:p>
          <a:p>
            <a:pPr lvl="1"/>
            <a:r>
              <a:rPr lang="en-US" dirty="0"/>
              <a:t>Control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2510731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9B3D-BA57-014C-812A-F7EE26F09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449DF5-5FFC-9F4B-8C14-6E6E02F56952}"/>
              </a:ext>
            </a:extLst>
          </p:cNvPr>
          <p:cNvSpPr/>
          <p:nvPr/>
        </p:nvSpPr>
        <p:spPr>
          <a:xfrm>
            <a:off x="2543364" y="3064148"/>
            <a:ext cx="1392795" cy="1247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non-ready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9EA7FA-083C-3D40-BC1C-2AAADC6F41CA}"/>
              </a:ext>
            </a:extLst>
          </p:cNvPr>
          <p:cNvSpPr/>
          <p:nvPr/>
        </p:nvSpPr>
        <p:spPr>
          <a:xfrm>
            <a:off x="5323907" y="3064148"/>
            <a:ext cx="1392795" cy="1247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6350CC-D726-C645-A4D6-B0FFBF3CC13C}"/>
              </a:ext>
            </a:extLst>
          </p:cNvPr>
          <p:cNvSpPr/>
          <p:nvPr/>
        </p:nvSpPr>
        <p:spPr>
          <a:xfrm>
            <a:off x="7928836" y="3064148"/>
            <a:ext cx="1392795" cy="1247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A16E55C0-99F1-154D-9FDF-2B1D96660821}"/>
              </a:ext>
            </a:extLst>
          </p:cNvPr>
          <p:cNvCxnSpPr>
            <a:cxnSpLocks/>
            <a:stCxn id="7" idx="1"/>
            <a:endCxn id="6" idx="7"/>
          </p:cNvCxnSpPr>
          <p:nvPr/>
        </p:nvCxnSpPr>
        <p:spPr>
          <a:xfrm rot="16200000" flipV="1">
            <a:off x="7322769" y="2436797"/>
            <a:ext cx="12700" cy="1620074"/>
          </a:xfrm>
          <a:prstGeom prst="curvedConnector3">
            <a:avLst>
              <a:gd name="adj1" fmla="val 3238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B62EB9A-C6C6-2349-A201-490990CA629D}"/>
              </a:ext>
            </a:extLst>
          </p:cNvPr>
          <p:cNvCxnSpPr>
            <a:cxnSpLocks/>
            <a:stCxn id="6" idx="5"/>
            <a:endCxn id="7" idx="3"/>
          </p:cNvCxnSpPr>
          <p:nvPr/>
        </p:nvCxnSpPr>
        <p:spPr>
          <a:xfrm rot="16200000" flipH="1">
            <a:off x="7322769" y="3318885"/>
            <a:ext cx="12700" cy="1620074"/>
          </a:xfrm>
          <a:prstGeom prst="curvedConnector3">
            <a:avLst>
              <a:gd name="adj1" fmla="val 3238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70D0EDE4-C53A-114F-B117-5072813208A5}"/>
              </a:ext>
            </a:extLst>
          </p:cNvPr>
          <p:cNvCxnSpPr>
            <a:cxnSpLocks/>
            <a:stCxn id="7" idx="0"/>
            <a:endCxn id="5" idx="0"/>
          </p:cNvCxnSpPr>
          <p:nvPr/>
        </p:nvCxnSpPr>
        <p:spPr>
          <a:xfrm rot="16200000" flipV="1">
            <a:off x="5932498" y="371412"/>
            <a:ext cx="12700" cy="5385472"/>
          </a:xfrm>
          <a:prstGeom prst="curvedConnector3">
            <a:avLst>
              <a:gd name="adj1" fmla="val 814172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66251D70-682C-5046-BCAA-E03C4887AB16}"/>
              </a:ext>
            </a:extLst>
          </p:cNvPr>
          <p:cNvCxnSpPr>
            <a:cxnSpLocks/>
            <a:stCxn id="5" idx="4"/>
            <a:endCxn id="6" idx="4"/>
          </p:cNvCxnSpPr>
          <p:nvPr/>
        </p:nvCxnSpPr>
        <p:spPr>
          <a:xfrm rot="16200000" flipH="1">
            <a:off x="4630033" y="2921336"/>
            <a:ext cx="12700" cy="2780543"/>
          </a:xfrm>
          <a:prstGeom prst="curvedConnector3">
            <a:avLst>
              <a:gd name="adj1" fmla="val 780794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949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34CE-CF00-2144-A7FF-65EB7229B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4C5B7-B536-754A-949D-07152CB24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Conceptually, there is a list with all the </a:t>
            </a:r>
            <a:r>
              <a:rPr lang="en-US" b="1" dirty="0"/>
              <a:t>ready</a:t>
            </a:r>
            <a:r>
              <a:rPr lang="en-US" dirty="0"/>
              <a:t> threads</a:t>
            </a:r>
          </a:p>
          <a:p>
            <a:r>
              <a:rPr lang="en-US" dirty="0"/>
              <a:t>Scheduling is the process</a:t>
            </a:r>
          </a:p>
          <a:p>
            <a:pPr lvl="1"/>
            <a:r>
              <a:rPr lang="en-US" dirty="0"/>
              <a:t>Deciding which </a:t>
            </a:r>
            <a:r>
              <a:rPr lang="en-US" b="1" dirty="0"/>
              <a:t>running</a:t>
            </a:r>
            <a:r>
              <a:rPr lang="en-US" dirty="0"/>
              <a:t> threads should transition to </a:t>
            </a:r>
            <a:r>
              <a:rPr lang="en-US" b="1" dirty="0"/>
              <a:t>ready</a:t>
            </a:r>
            <a:r>
              <a:rPr lang="en-US" dirty="0"/>
              <a:t> (i.e. </a:t>
            </a:r>
            <a:r>
              <a:rPr lang="en-US" i="1" dirty="0"/>
              <a:t>loose</a:t>
            </a:r>
            <a:r>
              <a:rPr lang="en-US" dirty="0"/>
              <a:t> the CPU)</a:t>
            </a:r>
          </a:p>
          <a:p>
            <a:pPr lvl="1"/>
            <a:r>
              <a:rPr lang="en-US" dirty="0"/>
              <a:t>Deciding which </a:t>
            </a:r>
            <a:r>
              <a:rPr lang="en-US" b="1" dirty="0"/>
              <a:t>ready</a:t>
            </a:r>
            <a:r>
              <a:rPr lang="en-US" dirty="0"/>
              <a:t> threads should transition to </a:t>
            </a:r>
            <a:r>
              <a:rPr lang="en-US" b="1" dirty="0"/>
              <a:t>running</a:t>
            </a:r>
            <a:r>
              <a:rPr lang="en-US" dirty="0"/>
              <a:t> (i.e. </a:t>
            </a:r>
            <a:r>
              <a:rPr lang="en-US" i="1" dirty="0"/>
              <a:t>gain</a:t>
            </a:r>
            <a:r>
              <a:rPr lang="en-US" dirty="0"/>
              <a:t> the CPU)</a:t>
            </a:r>
          </a:p>
          <a:p>
            <a:pPr lvl="1"/>
            <a:r>
              <a:rPr lang="en-US" dirty="0"/>
              <a:t>Performing the associated context switches</a:t>
            </a:r>
          </a:p>
          <a:p>
            <a:r>
              <a:rPr lang="en-US" dirty="0"/>
              <a:t>When is scheduling performed?</a:t>
            </a:r>
          </a:p>
          <a:p>
            <a:pPr lvl="1"/>
            <a:r>
              <a:rPr lang="en-US" dirty="0"/>
              <a:t>When a thread calls the scheduling code (e.g., indirectly via a function call)</a:t>
            </a:r>
          </a:p>
          <a:p>
            <a:pPr lvl="1"/>
            <a:r>
              <a:rPr lang="en-US" dirty="0"/>
              <a:t>When an interrupt (system timer) occurs and calls the scheduler</a:t>
            </a:r>
          </a:p>
          <a:p>
            <a:pPr lvl="2"/>
            <a:r>
              <a:rPr lang="en-US" dirty="0"/>
              <a:t>This means that code running on a thread cannot control the points where the scheduling occur, and the threads are switched out of the CPU.</a:t>
            </a:r>
          </a:p>
          <a:p>
            <a:pPr lvl="2"/>
            <a:r>
              <a:rPr lang="en-US" dirty="0"/>
              <a:t>I.e., a thread can be switched out at any assembly instruction boundary.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2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E3E3-8A69-2A49-945C-176EF371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83788-EC2F-7644-ABB3-03E55033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Scheduling is based on</a:t>
            </a:r>
          </a:p>
          <a:p>
            <a:pPr lvl="1"/>
            <a:r>
              <a:rPr lang="en-US" dirty="0"/>
              <a:t>Thread </a:t>
            </a:r>
            <a:r>
              <a:rPr lang="en-US" b="1" dirty="0"/>
              <a:t>status</a:t>
            </a:r>
            <a:r>
              <a:rPr lang="en-US" dirty="0"/>
              <a:t>: only </a:t>
            </a:r>
            <a:r>
              <a:rPr lang="en-US" b="1" dirty="0"/>
              <a:t>running</a:t>
            </a:r>
            <a:r>
              <a:rPr lang="en-US" dirty="0"/>
              <a:t> and </a:t>
            </a:r>
            <a:r>
              <a:rPr lang="en-US" b="1" dirty="0"/>
              <a:t>ready</a:t>
            </a:r>
            <a:r>
              <a:rPr lang="en-US" dirty="0"/>
              <a:t> threads are eligible to go/keep </a:t>
            </a:r>
            <a:r>
              <a:rPr lang="en-US" b="1" dirty="0"/>
              <a:t>running</a:t>
            </a:r>
          </a:p>
          <a:p>
            <a:pPr lvl="1"/>
            <a:r>
              <a:rPr lang="en-US" dirty="0"/>
              <a:t>Thread </a:t>
            </a:r>
            <a:r>
              <a:rPr lang="en-US" b="1" dirty="0"/>
              <a:t>priority</a:t>
            </a:r>
            <a:r>
              <a:rPr lang="en-US" dirty="0"/>
              <a:t>: a way to prefer some threads in relation to others</a:t>
            </a:r>
          </a:p>
          <a:p>
            <a:pPr lvl="2"/>
            <a:r>
              <a:rPr lang="en-US" dirty="0"/>
              <a:t>Because some threads may be more “important” than others</a:t>
            </a:r>
          </a:p>
          <a:p>
            <a:pPr lvl="1"/>
            <a:r>
              <a:rPr lang="en-US" dirty="0"/>
              <a:t>Thread </a:t>
            </a:r>
            <a:r>
              <a:rPr lang="en-US" b="1" dirty="0"/>
              <a:t>execution time</a:t>
            </a:r>
            <a:r>
              <a:rPr lang="en-US" dirty="0"/>
              <a:t>: how long has a thread been in the running state</a:t>
            </a:r>
          </a:p>
          <a:p>
            <a:pPr lvl="2"/>
            <a:r>
              <a:rPr lang="en-US" dirty="0"/>
              <a:t>To do time multiplexing between ready and running threads.</a:t>
            </a:r>
          </a:p>
        </p:txBody>
      </p:sp>
    </p:spTree>
    <p:extLst>
      <p:ext uri="{BB962C8B-B14F-4D97-AF65-F5344CB8AC3E}">
        <p14:creationId xmlns:p14="http://schemas.microsoft.com/office/powerpoint/2010/main" val="1058241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AF1A-F15C-7240-9B9A-02605D65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OS threads vs. VM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6DD5A-4D66-5A46-8CAE-9F4E1CF23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VM-based programming environments, such as the JVM and .NET, provide a way to create threads associated with managed code.</a:t>
            </a:r>
          </a:p>
          <a:p>
            <a:r>
              <a:rPr lang="en-US" sz="2000" dirty="0"/>
              <a:t>Typically, these </a:t>
            </a:r>
            <a:r>
              <a:rPr lang="en-US" sz="2000" i="1" dirty="0"/>
              <a:t>managed threads </a:t>
            </a:r>
            <a:r>
              <a:rPr lang="en-US" sz="2000" dirty="0"/>
              <a:t>are implemented using OS threads</a:t>
            </a:r>
          </a:p>
          <a:p>
            <a:pPr lvl="1"/>
            <a:r>
              <a:rPr lang="en-US" sz="1600" b="1" dirty="0"/>
              <a:t>1-1 model</a:t>
            </a:r>
            <a:r>
              <a:rPr lang="en-US" sz="1600" dirty="0"/>
              <a:t>: one managed thread uses one OS thread.</a:t>
            </a:r>
          </a:p>
          <a:p>
            <a:pPr lvl="1"/>
            <a:r>
              <a:rPr lang="en-US" sz="1600" dirty="0"/>
              <a:t>Scheduling is performed by the OS, which controls the OS threads.</a:t>
            </a:r>
          </a:p>
          <a:p>
            <a:pPr lvl="1"/>
            <a:endParaRPr lang="en-US" sz="1600" dirty="0"/>
          </a:p>
          <a:p>
            <a:r>
              <a:rPr lang="en-US" sz="2000" dirty="0"/>
              <a:t>In the JVM, this model may change with Project Loom - https://</a:t>
            </a:r>
            <a:r>
              <a:rPr lang="en-US" sz="2000" dirty="0" err="1"/>
              <a:t>openjdk.java.net</a:t>
            </a:r>
            <a:r>
              <a:rPr lang="en-US" sz="2000" dirty="0"/>
              <a:t>/projects/loom/ 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92742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9D72-0DA4-CA4A-8B91-15CFB6D50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C3D51-0F7D-BD4D-B419-AF31ED073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shared-memory multi-threading model doesn’t mean all data is effectively shared.</a:t>
            </a:r>
          </a:p>
          <a:p>
            <a:r>
              <a:rPr lang="en-US" dirty="0"/>
              <a:t>Identifying and avoid unnecessary sharing is a very important skill</a:t>
            </a:r>
          </a:p>
          <a:p>
            <a:endParaRPr lang="en-US" dirty="0"/>
          </a:p>
          <a:p>
            <a:r>
              <a:rPr lang="en-US" dirty="0"/>
              <a:t>Let’s look at some examples…</a:t>
            </a:r>
          </a:p>
        </p:txBody>
      </p:sp>
    </p:spTree>
    <p:extLst>
      <p:ext uri="{BB962C8B-B14F-4D97-AF65-F5344CB8AC3E}">
        <p14:creationId xmlns:p14="http://schemas.microsoft.com/office/powerpoint/2010/main" val="2177866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3805976" y="3799145"/>
            <a:ext cx="1717470" cy="32687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rot="10800000" flipV="1">
            <a:off x="6674586" y="3809924"/>
            <a:ext cx="1708420" cy="136929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AD49B-85D4-2244-96B4-299E76620C1C}"/>
              </a:ext>
            </a:extLst>
          </p:cNvPr>
          <p:cNvSpPr txBox="1"/>
          <p:nvPr/>
        </p:nvSpPr>
        <p:spPr>
          <a:xfrm>
            <a:off x="1913625" y="5393714"/>
            <a:ext cx="2988319" cy="1170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+= 1;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0E2D3C-79D7-194D-B991-6F1FBFF2F90F}"/>
              </a:ext>
            </a:extLst>
          </p:cNvPr>
          <p:cNvSpPr/>
          <p:nvPr/>
        </p:nvSpPr>
        <p:spPr>
          <a:xfrm>
            <a:off x="5628079" y="2303676"/>
            <a:ext cx="934813" cy="425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444930-02F9-C24D-81C9-AEFA91171DEE}"/>
              </a:ext>
            </a:extLst>
          </p:cNvPr>
          <p:cNvSpPr/>
          <p:nvPr/>
        </p:nvSpPr>
        <p:spPr>
          <a:xfrm>
            <a:off x="5625575" y="2908552"/>
            <a:ext cx="934813" cy="3970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A45B206-F56D-514B-AFB4-EC36D8485854}"/>
              </a:ext>
            </a:extLst>
          </p:cNvPr>
          <p:cNvCxnSpPr>
            <a:cxnSpLocks/>
            <a:stCxn id="25" idx="1"/>
            <a:endCxn id="42" idx="1"/>
          </p:cNvCxnSpPr>
          <p:nvPr/>
        </p:nvCxnSpPr>
        <p:spPr>
          <a:xfrm rot="10800000" flipH="1">
            <a:off x="5523445" y="2516517"/>
            <a:ext cx="104633" cy="1428015"/>
          </a:xfrm>
          <a:prstGeom prst="bentConnector3">
            <a:avLst>
              <a:gd name="adj1" fmla="val -21847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672E635-7F6C-3145-9DCB-68E790574795}"/>
              </a:ext>
            </a:extLst>
          </p:cNvPr>
          <p:cNvCxnSpPr>
            <a:cxnSpLocks/>
            <a:stCxn id="45" idx="3"/>
            <a:endCxn id="48" idx="3"/>
          </p:cNvCxnSpPr>
          <p:nvPr/>
        </p:nvCxnSpPr>
        <p:spPr>
          <a:xfrm flipH="1" flipV="1">
            <a:off x="6560388" y="3107076"/>
            <a:ext cx="114198" cy="1900628"/>
          </a:xfrm>
          <a:prstGeom prst="bentConnector3">
            <a:avLst>
              <a:gd name="adj1" fmla="val -200179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E4E01A-36EC-704A-BB3F-B2E0AC560586}"/>
              </a:ext>
            </a:extLst>
          </p:cNvPr>
          <p:cNvSpPr txBox="1"/>
          <p:nvPr/>
        </p:nvSpPr>
        <p:spPr>
          <a:xfrm>
            <a:off x="7290056" y="5363465"/>
            <a:ext cx="2988319" cy="11706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+= 1;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CDC667-3E44-D04E-BB9A-3FC2560DB00E}"/>
              </a:ext>
            </a:extLst>
          </p:cNvPr>
          <p:cNvCxnSpPr>
            <a:stCxn id="6" idx="3"/>
            <a:endCxn id="42" idx="1"/>
          </p:cNvCxnSpPr>
          <p:nvPr/>
        </p:nvCxnSpPr>
        <p:spPr>
          <a:xfrm flipV="1">
            <a:off x="3805976" y="2516516"/>
            <a:ext cx="1822103" cy="932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CA102A-25E3-2944-9E55-D2A5D03CD77C}"/>
              </a:ext>
            </a:extLst>
          </p:cNvPr>
          <p:cNvCxnSpPr>
            <a:cxnSpLocks/>
            <a:stCxn id="36" idx="1"/>
            <a:endCxn id="48" idx="3"/>
          </p:cNvCxnSpPr>
          <p:nvPr/>
        </p:nvCxnSpPr>
        <p:spPr>
          <a:xfrm flipH="1" flipV="1">
            <a:off x="6560388" y="3107076"/>
            <a:ext cx="1822618" cy="352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EF244E-6127-5940-896A-AC0B73EBCF04}"/>
              </a:ext>
            </a:extLst>
          </p:cNvPr>
          <p:cNvSpPr txBox="1"/>
          <p:nvPr/>
        </p:nvSpPr>
        <p:spPr>
          <a:xfrm>
            <a:off x="226595" y="493754"/>
            <a:ext cx="4157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Two threads running the same method,</a:t>
            </a:r>
          </a:p>
          <a:p>
            <a:r>
              <a:rPr lang="en-US" sz="1400" dirty="0"/>
              <a:t>which creates a local variable</a:t>
            </a:r>
          </a:p>
          <a:p>
            <a:r>
              <a:rPr lang="en-US" sz="1400" dirty="0"/>
              <a:t>of a reference type (i.e. hosted on the shared heap)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C70DB6-70CC-3F4E-83B4-E8FC40CA8A29}"/>
              </a:ext>
            </a:extLst>
          </p:cNvPr>
          <p:cNvSpPr txBox="1"/>
          <p:nvPr/>
        </p:nvSpPr>
        <p:spPr>
          <a:xfrm>
            <a:off x="7808259" y="849788"/>
            <a:ext cx="4157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Both instances will reside in the shared heap, however, will be referenced by references in distinct stacks.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808259" y="1632701"/>
            <a:ext cx="4157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thread-0</a:t>
            </a:r>
            <a:r>
              <a:rPr lang="en-US" sz="1400" dirty="0"/>
              <a:t> cannot reach the green instance</a:t>
            </a:r>
          </a:p>
          <a:p>
            <a:r>
              <a:rPr lang="en-US" sz="1400" b="1" dirty="0"/>
              <a:t>thread-1</a:t>
            </a:r>
            <a:r>
              <a:rPr lang="en-US" sz="1400" dirty="0"/>
              <a:t> cannot reach the blue instance</a:t>
            </a:r>
          </a:p>
        </p:txBody>
      </p:sp>
    </p:spTree>
    <p:extLst>
      <p:ext uri="{BB962C8B-B14F-4D97-AF65-F5344CB8AC3E}">
        <p14:creationId xmlns:p14="http://schemas.microsoft.com/office/powerpoint/2010/main" val="3408626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3805976" y="3799145"/>
            <a:ext cx="1717470" cy="326877"/>
          </a:xfrm>
          <a:prstGeom prst="bentConnector3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rot="10800000" flipV="1">
            <a:off x="6674586" y="3809924"/>
            <a:ext cx="1708420" cy="13692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AD49B-85D4-2244-96B4-299E76620C1C}"/>
              </a:ext>
            </a:extLst>
          </p:cNvPr>
          <p:cNvSpPr txBox="1"/>
          <p:nvPr/>
        </p:nvSpPr>
        <p:spPr>
          <a:xfrm>
            <a:off x="1853382" y="5413379"/>
            <a:ext cx="2733441" cy="6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+= 42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0E2D3C-79D7-194D-B991-6F1FBFF2F90F}"/>
              </a:ext>
            </a:extLst>
          </p:cNvPr>
          <p:cNvSpPr/>
          <p:nvPr/>
        </p:nvSpPr>
        <p:spPr>
          <a:xfrm>
            <a:off x="5617870" y="2312528"/>
            <a:ext cx="972387" cy="7196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class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staticField</a:t>
            </a:r>
            <a:r>
              <a:rPr lang="en-US" sz="1000" dirty="0"/>
              <a:t> 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CDC667-3E44-D04E-BB9A-3FC2560DB00E}"/>
              </a:ext>
            </a:extLst>
          </p:cNvPr>
          <p:cNvCxnSpPr>
            <a:cxnSpLocks/>
            <a:stCxn id="6" idx="3"/>
            <a:endCxn id="42" idx="1"/>
          </p:cNvCxnSpPr>
          <p:nvPr/>
        </p:nvCxnSpPr>
        <p:spPr>
          <a:xfrm flipV="1">
            <a:off x="3805976" y="2672329"/>
            <a:ext cx="1811894" cy="776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CA102A-25E3-2944-9E55-D2A5D03CD77C}"/>
              </a:ext>
            </a:extLst>
          </p:cNvPr>
          <p:cNvCxnSpPr>
            <a:cxnSpLocks/>
            <a:stCxn id="36" idx="1"/>
            <a:endCxn id="42" idx="3"/>
          </p:cNvCxnSpPr>
          <p:nvPr/>
        </p:nvCxnSpPr>
        <p:spPr>
          <a:xfrm flipH="1" flipV="1">
            <a:off x="6590257" y="2672329"/>
            <a:ext cx="1792749" cy="787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D68BF2F-F7D7-D148-A18C-0186549B5B9C}"/>
              </a:ext>
            </a:extLst>
          </p:cNvPr>
          <p:cNvSpPr txBox="1"/>
          <p:nvPr/>
        </p:nvSpPr>
        <p:spPr>
          <a:xfrm>
            <a:off x="7528795" y="5404648"/>
            <a:ext cx="2733441" cy="61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+= 42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77E584-FF16-F943-806A-6EF09D306E87}"/>
              </a:ext>
            </a:extLst>
          </p:cNvPr>
          <p:cNvSpPr txBox="1"/>
          <p:nvPr/>
        </p:nvSpPr>
        <p:spPr>
          <a:xfrm>
            <a:off x="226595" y="493754"/>
            <a:ext cx="4157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Two threads running the same method,</a:t>
            </a:r>
          </a:p>
          <a:p>
            <a:r>
              <a:rPr lang="en-US" sz="1400" dirty="0"/>
              <a:t>which accesses a static variable</a:t>
            </a:r>
          </a:p>
          <a:p>
            <a:r>
              <a:rPr lang="en-US" sz="1400" dirty="0"/>
              <a:t>(i.e., hosted on the shared heap)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97D6B5-00B9-2C48-A872-D1636A13295C}"/>
              </a:ext>
            </a:extLst>
          </p:cNvPr>
          <p:cNvSpPr txBox="1"/>
          <p:nvPr/>
        </p:nvSpPr>
        <p:spPr>
          <a:xfrm>
            <a:off x="7828388" y="1490998"/>
            <a:ext cx="4157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There is a single instance on the heap, accessible by both threads</a:t>
            </a:r>
          </a:p>
        </p:txBody>
      </p:sp>
    </p:spTree>
    <p:extLst>
      <p:ext uri="{BB962C8B-B14F-4D97-AF65-F5344CB8AC3E}">
        <p14:creationId xmlns:p14="http://schemas.microsoft.com/office/powerpoint/2010/main" val="1423258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22172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6" y="4334054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5" y="4515546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5" y="4697037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5" y="4868555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3805976" y="3799145"/>
            <a:ext cx="1717469" cy="98561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5" y="5215736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4" y="5397228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4" y="557871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4" y="575023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rot="10800000" flipV="1">
            <a:off x="6674586" y="3809925"/>
            <a:ext cx="1708421" cy="202803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AD49B-85D4-2244-96B4-299E76620C1C}"/>
              </a:ext>
            </a:extLst>
          </p:cNvPr>
          <p:cNvSpPr txBox="1"/>
          <p:nvPr/>
        </p:nvSpPr>
        <p:spPr>
          <a:xfrm>
            <a:off x="1457227" y="5397228"/>
            <a:ext cx="2988319" cy="1170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0E2D3C-79D7-194D-B991-6F1FBFF2F90F}"/>
              </a:ext>
            </a:extLst>
          </p:cNvPr>
          <p:cNvSpPr/>
          <p:nvPr/>
        </p:nvSpPr>
        <p:spPr>
          <a:xfrm>
            <a:off x="5628079" y="2303676"/>
            <a:ext cx="934813" cy="425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444930-02F9-C24D-81C9-AEFA91171DEE}"/>
              </a:ext>
            </a:extLst>
          </p:cNvPr>
          <p:cNvSpPr/>
          <p:nvPr/>
        </p:nvSpPr>
        <p:spPr>
          <a:xfrm>
            <a:off x="5625575" y="2908552"/>
            <a:ext cx="934813" cy="3970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A45B206-F56D-514B-AFB4-EC36D8485854}"/>
              </a:ext>
            </a:extLst>
          </p:cNvPr>
          <p:cNvCxnSpPr>
            <a:cxnSpLocks/>
            <a:stCxn id="25" idx="1"/>
            <a:endCxn id="42" idx="1"/>
          </p:cNvCxnSpPr>
          <p:nvPr/>
        </p:nvCxnSpPr>
        <p:spPr>
          <a:xfrm rot="10800000" flipH="1">
            <a:off x="5523445" y="2516516"/>
            <a:ext cx="104634" cy="2086750"/>
          </a:xfrm>
          <a:prstGeom prst="bentConnector3">
            <a:avLst>
              <a:gd name="adj1" fmla="val -21847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672E635-7F6C-3145-9DCB-68E790574795}"/>
              </a:ext>
            </a:extLst>
          </p:cNvPr>
          <p:cNvCxnSpPr>
            <a:cxnSpLocks/>
            <a:stCxn id="45" idx="3"/>
            <a:endCxn id="48" idx="3"/>
          </p:cNvCxnSpPr>
          <p:nvPr/>
        </p:nvCxnSpPr>
        <p:spPr>
          <a:xfrm flipH="1" flipV="1">
            <a:off x="6560388" y="3107076"/>
            <a:ext cx="114197" cy="2559363"/>
          </a:xfrm>
          <a:prstGeom prst="bentConnector3">
            <a:avLst>
              <a:gd name="adj1" fmla="val -20018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E4E01A-36EC-704A-BB3F-B2E0AC560586}"/>
              </a:ext>
            </a:extLst>
          </p:cNvPr>
          <p:cNvSpPr txBox="1"/>
          <p:nvPr/>
        </p:nvSpPr>
        <p:spPr>
          <a:xfrm>
            <a:off x="7813399" y="5374652"/>
            <a:ext cx="2988319" cy="11706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CDC667-3E44-D04E-BB9A-3FC2560DB00E}"/>
              </a:ext>
            </a:extLst>
          </p:cNvPr>
          <p:cNvCxnSpPr>
            <a:stCxn id="6" idx="3"/>
            <a:endCxn id="42" idx="1"/>
          </p:cNvCxnSpPr>
          <p:nvPr/>
        </p:nvCxnSpPr>
        <p:spPr>
          <a:xfrm flipV="1">
            <a:off x="3805976" y="2516516"/>
            <a:ext cx="1822103" cy="932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EF244E-6127-5940-896A-AC0B73EBCF04}"/>
              </a:ext>
            </a:extLst>
          </p:cNvPr>
          <p:cNvSpPr txBox="1"/>
          <p:nvPr/>
        </p:nvSpPr>
        <p:spPr>
          <a:xfrm>
            <a:off x="226595" y="493754"/>
            <a:ext cx="4157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References to object can </a:t>
            </a:r>
            <a:r>
              <a:rPr lang="en-US" sz="1400" i="1" dirty="0"/>
              <a:t>leak</a:t>
            </a:r>
            <a:r>
              <a:rPr lang="en-US" sz="1400" dirty="0"/>
              <a:t> and become accessible by other threads</a:t>
            </a:r>
          </a:p>
          <a:p>
            <a:r>
              <a:rPr lang="en-US" sz="1400" dirty="0"/>
              <a:t>E.g., by a thread publishing them on a static variable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808259" y="1492763"/>
            <a:ext cx="41571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VM and the type system will not enforce or guarantee any </a:t>
            </a:r>
            <a:r>
              <a:rPr lang="en-US" sz="1400" i="1" dirty="0"/>
              <a:t>thread confinement</a:t>
            </a:r>
          </a:p>
          <a:p>
            <a:endParaRPr lang="en-US" sz="1400" i="1" dirty="0"/>
          </a:p>
          <a:p>
            <a:r>
              <a:rPr lang="en-US" sz="1400" dirty="0"/>
              <a:t>We need to rely on proper code organization</a:t>
            </a:r>
          </a:p>
          <a:p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6787" y="3419558"/>
            <a:ext cx="972387" cy="7196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class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staticField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4810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22172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6" y="4334054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5" y="4515546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5" y="4697037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5" y="4868555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3805976" y="3799145"/>
            <a:ext cx="1717469" cy="98561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5" y="5215736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4" y="5397228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4" y="557871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4" y="575023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rot="10800000" flipV="1">
            <a:off x="6674586" y="3809925"/>
            <a:ext cx="1708421" cy="202803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AD49B-85D4-2244-96B4-299E76620C1C}"/>
              </a:ext>
            </a:extLst>
          </p:cNvPr>
          <p:cNvSpPr txBox="1"/>
          <p:nvPr/>
        </p:nvSpPr>
        <p:spPr>
          <a:xfrm>
            <a:off x="1457227" y="5397228"/>
            <a:ext cx="2988319" cy="1170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0E2D3C-79D7-194D-B991-6F1FBFF2F90F}"/>
              </a:ext>
            </a:extLst>
          </p:cNvPr>
          <p:cNvSpPr/>
          <p:nvPr/>
        </p:nvSpPr>
        <p:spPr>
          <a:xfrm>
            <a:off x="5628079" y="2303676"/>
            <a:ext cx="934813" cy="425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444930-02F9-C24D-81C9-AEFA91171DEE}"/>
              </a:ext>
            </a:extLst>
          </p:cNvPr>
          <p:cNvSpPr/>
          <p:nvPr/>
        </p:nvSpPr>
        <p:spPr>
          <a:xfrm>
            <a:off x="5625575" y="2908552"/>
            <a:ext cx="934813" cy="3970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A45B206-F56D-514B-AFB4-EC36D8485854}"/>
              </a:ext>
            </a:extLst>
          </p:cNvPr>
          <p:cNvCxnSpPr>
            <a:cxnSpLocks/>
            <a:stCxn id="25" idx="1"/>
            <a:endCxn id="42" idx="1"/>
          </p:cNvCxnSpPr>
          <p:nvPr/>
        </p:nvCxnSpPr>
        <p:spPr>
          <a:xfrm rot="10800000" flipH="1">
            <a:off x="5523445" y="2516516"/>
            <a:ext cx="104634" cy="2086750"/>
          </a:xfrm>
          <a:prstGeom prst="bentConnector3">
            <a:avLst>
              <a:gd name="adj1" fmla="val -21847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672E635-7F6C-3145-9DCB-68E790574795}"/>
              </a:ext>
            </a:extLst>
          </p:cNvPr>
          <p:cNvCxnSpPr>
            <a:cxnSpLocks/>
            <a:stCxn id="45" idx="3"/>
            <a:endCxn id="48" idx="3"/>
          </p:cNvCxnSpPr>
          <p:nvPr/>
        </p:nvCxnSpPr>
        <p:spPr>
          <a:xfrm flipH="1" flipV="1">
            <a:off x="6560388" y="3107076"/>
            <a:ext cx="114197" cy="2559363"/>
          </a:xfrm>
          <a:prstGeom prst="bentConnector3">
            <a:avLst>
              <a:gd name="adj1" fmla="val -20018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E4E01A-36EC-704A-BB3F-B2E0AC560586}"/>
              </a:ext>
            </a:extLst>
          </p:cNvPr>
          <p:cNvSpPr txBox="1"/>
          <p:nvPr/>
        </p:nvSpPr>
        <p:spPr>
          <a:xfrm>
            <a:off x="7813399" y="5374652"/>
            <a:ext cx="2988319" cy="11706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CDC667-3E44-D04E-BB9A-3FC2560DB00E}"/>
              </a:ext>
            </a:extLst>
          </p:cNvPr>
          <p:cNvCxnSpPr>
            <a:stCxn id="6" idx="3"/>
            <a:endCxn id="42" idx="1"/>
          </p:cNvCxnSpPr>
          <p:nvPr/>
        </p:nvCxnSpPr>
        <p:spPr>
          <a:xfrm flipV="1">
            <a:off x="3805976" y="2516516"/>
            <a:ext cx="1822103" cy="932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EF244E-6127-5940-896A-AC0B73EBCF04}"/>
              </a:ext>
            </a:extLst>
          </p:cNvPr>
          <p:cNvSpPr txBox="1"/>
          <p:nvPr/>
        </p:nvSpPr>
        <p:spPr>
          <a:xfrm>
            <a:off x="226595" y="493754"/>
            <a:ext cx="4157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References to object can </a:t>
            </a:r>
            <a:r>
              <a:rPr lang="en-US" sz="1400" i="1" dirty="0"/>
              <a:t>leak</a:t>
            </a:r>
            <a:r>
              <a:rPr lang="en-US" sz="1400" dirty="0"/>
              <a:t> and become accessible by other threads</a:t>
            </a:r>
          </a:p>
          <a:p>
            <a:r>
              <a:rPr lang="en-US" sz="1400" dirty="0"/>
              <a:t>E.g. by a thread publishing them on a static variable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808259" y="1492763"/>
            <a:ext cx="41571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VM and the type system will not enforce or guarantee any </a:t>
            </a:r>
            <a:r>
              <a:rPr lang="en-US" sz="1400" i="1" dirty="0"/>
              <a:t>thread confinement</a:t>
            </a:r>
          </a:p>
          <a:p>
            <a:endParaRPr lang="en-US" sz="1400" i="1" dirty="0"/>
          </a:p>
          <a:p>
            <a:r>
              <a:rPr lang="en-US" sz="1400" dirty="0"/>
              <a:t>We need to rely on proper code organization</a:t>
            </a:r>
          </a:p>
          <a:p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6787" y="3419558"/>
            <a:ext cx="972387" cy="7196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class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staticField</a:t>
            </a:r>
            <a:r>
              <a:rPr lang="en-US" sz="1000" dirty="0"/>
              <a:t> 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BDDF9DF1-FC58-584E-9C52-68478942BA34}"/>
              </a:ext>
            </a:extLst>
          </p:cNvPr>
          <p:cNvCxnSpPr>
            <a:cxnSpLocks/>
            <a:stCxn id="54" idx="1"/>
            <a:endCxn id="42" idx="0"/>
          </p:cNvCxnSpPr>
          <p:nvPr/>
        </p:nvCxnSpPr>
        <p:spPr>
          <a:xfrm rot="10800000" flipH="1">
            <a:off x="5606786" y="2303677"/>
            <a:ext cx="488699" cy="1475683"/>
          </a:xfrm>
          <a:prstGeom prst="curvedConnector4">
            <a:avLst>
              <a:gd name="adj1" fmla="val -134257"/>
              <a:gd name="adj2" fmla="val 11549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50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756868"/>
            <a:ext cx="1711435" cy="2341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>
              <a:gd name="adj1" fmla="val 489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</p:spTree>
    <p:extLst>
      <p:ext uri="{BB962C8B-B14F-4D97-AF65-F5344CB8AC3E}">
        <p14:creationId xmlns:p14="http://schemas.microsoft.com/office/powerpoint/2010/main" val="1664502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22172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6" y="4334054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5" y="4515546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5" y="4697037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5" y="4868555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3805976" y="3799145"/>
            <a:ext cx="1717469" cy="98561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5" y="5215736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4" y="5397228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4" y="557871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4" y="575023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rot="10800000" flipV="1">
            <a:off x="6674586" y="3809925"/>
            <a:ext cx="1708421" cy="202803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AD49B-85D4-2244-96B4-299E76620C1C}"/>
              </a:ext>
            </a:extLst>
          </p:cNvPr>
          <p:cNvSpPr txBox="1"/>
          <p:nvPr/>
        </p:nvSpPr>
        <p:spPr>
          <a:xfrm>
            <a:off x="1457227" y="5397228"/>
            <a:ext cx="2988319" cy="1170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0E2D3C-79D7-194D-B991-6F1FBFF2F90F}"/>
              </a:ext>
            </a:extLst>
          </p:cNvPr>
          <p:cNvSpPr/>
          <p:nvPr/>
        </p:nvSpPr>
        <p:spPr>
          <a:xfrm>
            <a:off x="5628079" y="2303676"/>
            <a:ext cx="934813" cy="425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444930-02F9-C24D-81C9-AEFA91171DEE}"/>
              </a:ext>
            </a:extLst>
          </p:cNvPr>
          <p:cNvSpPr/>
          <p:nvPr/>
        </p:nvSpPr>
        <p:spPr>
          <a:xfrm>
            <a:off x="5625575" y="2908552"/>
            <a:ext cx="934813" cy="3970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A45B206-F56D-514B-AFB4-EC36D8485854}"/>
              </a:ext>
            </a:extLst>
          </p:cNvPr>
          <p:cNvCxnSpPr>
            <a:cxnSpLocks/>
            <a:stCxn id="25" idx="1"/>
            <a:endCxn id="42" idx="1"/>
          </p:cNvCxnSpPr>
          <p:nvPr/>
        </p:nvCxnSpPr>
        <p:spPr>
          <a:xfrm rot="10800000" flipH="1">
            <a:off x="5523445" y="2516516"/>
            <a:ext cx="104634" cy="2086750"/>
          </a:xfrm>
          <a:prstGeom prst="bentConnector3">
            <a:avLst>
              <a:gd name="adj1" fmla="val -21847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672E635-7F6C-3145-9DCB-68E790574795}"/>
              </a:ext>
            </a:extLst>
          </p:cNvPr>
          <p:cNvCxnSpPr>
            <a:cxnSpLocks/>
            <a:stCxn id="45" idx="3"/>
            <a:endCxn id="48" idx="3"/>
          </p:cNvCxnSpPr>
          <p:nvPr/>
        </p:nvCxnSpPr>
        <p:spPr>
          <a:xfrm flipH="1" flipV="1">
            <a:off x="6560388" y="3107076"/>
            <a:ext cx="114197" cy="2559363"/>
          </a:xfrm>
          <a:prstGeom prst="bentConnector3">
            <a:avLst>
              <a:gd name="adj1" fmla="val -20018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E4E01A-36EC-704A-BB3F-B2E0AC560586}"/>
              </a:ext>
            </a:extLst>
          </p:cNvPr>
          <p:cNvSpPr txBox="1"/>
          <p:nvPr/>
        </p:nvSpPr>
        <p:spPr>
          <a:xfrm>
            <a:off x="7813399" y="5374652"/>
            <a:ext cx="2988319" cy="11706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CDC667-3E44-D04E-BB9A-3FC2560DB00E}"/>
              </a:ext>
            </a:extLst>
          </p:cNvPr>
          <p:cNvCxnSpPr>
            <a:stCxn id="6" idx="3"/>
            <a:endCxn id="42" idx="1"/>
          </p:cNvCxnSpPr>
          <p:nvPr/>
        </p:nvCxnSpPr>
        <p:spPr>
          <a:xfrm flipV="1">
            <a:off x="3805976" y="2516516"/>
            <a:ext cx="1822103" cy="932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CA102A-25E3-2944-9E55-D2A5D03CD77C}"/>
              </a:ext>
            </a:extLst>
          </p:cNvPr>
          <p:cNvCxnSpPr>
            <a:cxnSpLocks/>
            <a:stCxn id="36" idx="1"/>
            <a:endCxn id="54" idx="3"/>
          </p:cNvCxnSpPr>
          <p:nvPr/>
        </p:nvCxnSpPr>
        <p:spPr>
          <a:xfrm flipH="1">
            <a:off x="6579174" y="3459494"/>
            <a:ext cx="1803832" cy="319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EF244E-6127-5940-896A-AC0B73EBCF04}"/>
              </a:ext>
            </a:extLst>
          </p:cNvPr>
          <p:cNvSpPr txBox="1"/>
          <p:nvPr/>
        </p:nvSpPr>
        <p:spPr>
          <a:xfrm>
            <a:off x="226595" y="493754"/>
            <a:ext cx="4157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References to object can </a:t>
            </a:r>
            <a:r>
              <a:rPr lang="en-US" sz="1400" i="1" dirty="0"/>
              <a:t>leak</a:t>
            </a:r>
            <a:r>
              <a:rPr lang="en-US" sz="1400" dirty="0"/>
              <a:t> and become accessible by other threads</a:t>
            </a:r>
          </a:p>
          <a:p>
            <a:r>
              <a:rPr lang="en-US" sz="1400" dirty="0"/>
              <a:t>E.g. by a thread publishing them on a static variable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808259" y="1492763"/>
            <a:ext cx="41571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VM and the type system will not enforce or guarantee any </a:t>
            </a:r>
            <a:r>
              <a:rPr lang="en-US" sz="1400" i="1" dirty="0"/>
              <a:t>thread confinement</a:t>
            </a:r>
          </a:p>
          <a:p>
            <a:endParaRPr lang="en-US" sz="1400" i="1" dirty="0"/>
          </a:p>
          <a:p>
            <a:r>
              <a:rPr lang="en-US" sz="1400" dirty="0"/>
              <a:t>We need to rely on proper code organization</a:t>
            </a:r>
          </a:p>
          <a:p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6787" y="3419558"/>
            <a:ext cx="972387" cy="7196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class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staticField</a:t>
            </a:r>
            <a:r>
              <a:rPr lang="en-US" sz="1000" dirty="0"/>
              <a:t> 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BDDF9DF1-FC58-584E-9C52-68478942BA34}"/>
              </a:ext>
            </a:extLst>
          </p:cNvPr>
          <p:cNvCxnSpPr>
            <a:cxnSpLocks/>
            <a:stCxn id="54" idx="1"/>
            <a:endCxn id="42" idx="0"/>
          </p:cNvCxnSpPr>
          <p:nvPr/>
        </p:nvCxnSpPr>
        <p:spPr>
          <a:xfrm rot="10800000" flipH="1">
            <a:off x="5606786" y="2303677"/>
            <a:ext cx="488699" cy="1475683"/>
          </a:xfrm>
          <a:prstGeom prst="curvedConnector4">
            <a:avLst>
              <a:gd name="adj1" fmla="val -134257"/>
              <a:gd name="adj2" fmla="val 11549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356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12B5-14AE-1546-9BCD-8EA02AEA5D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Recalling the LS project…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A3346-FFE2-1548-B546-1EF4185E44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06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340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8"/>
            <a:ext cx="1157177" cy="26960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11370" y="4803308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11369" y="498480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11369" y="516629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11369" y="533780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17411" y="5700494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17410" y="5881986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17410" y="606347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17410" y="6234995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915137" y="90396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thread will access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 shared </a:t>
            </a:r>
            <a:r>
              <a:rPr lang="en-US" sz="1400" b="1" dirty="0" err="1"/>
              <a:t>MyServlet</a:t>
            </a:r>
            <a:r>
              <a:rPr lang="en-US" sz="1400" dirty="0"/>
              <a:t> instance fields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Request specific (and therefore thread specific) request and response objects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4162" y="2335025"/>
            <a:ext cx="972387" cy="4100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br>
              <a:rPr lang="en-US" sz="1000" dirty="0"/>
            </a:br>
            <a:r>
              <a:rPr lang="en-US" sz="1000" dirty="0"/>
              <a:t>instance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D6A89F-85A9-F042-991D-AAE8A577D4B1}"/>
              </a:ext>
            </a:extLst>
          </p:cNvPr>
          <p:cNvSpPr/>
          <p:nvPr/>
        </p:nvSpPr>
        <p:spPr>
          <a:xfrm>
            <a:off x="5511369" y="516275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BBA2E8-C4C3-3D49-BE40-3BDE4D5FC3A7}"/>
              </a:ext>
            </a:extLst>
          </p:cNvPr>
          <p:cNvSpPr/>
          <p:nvPr/>
        </p:nvSpPr>
        <p:spPr>
          <a:xfrm>
            <a:off x="5509608" y="5351409"/>
            <a:ext cx="1151141" cy="150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AA9056-1DC2-3E44-BB69-BE10D783B954}"/>
              </a:ext>
            </a:extLst>
          </p:cNvPr>
          <p:cNvSpPr/>
          <p:nvPr/>
        </p:nvSpPr>
        <p:spPr>
          <a:xfrm>
            <a:off x="5519343" y="623274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  <a:endParaRPr lang="en-US" sz="8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C8A3A2-B73A-2947-8CCD-7C9313C90BB6}"/>
              </a:ext>
            </a:extLst>
          </p:cNvPr>
          <p:cNvSpPr/>
          <p:nvPr/>
        </p:nvSpPr>
        <p:spPr>
          <a:xfrm>
            <a:off x="5517410" y="640904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  <a:endParaRPr lang="en-US" sz="8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8DECDB-731F-2C4B-B469-8442C09EB675}"/>
              </a:ext>
            </a:extLst>
          </p:cNvPr>
          <p:cNvSpPr/>
          <p:nvPr/>
        </p:nvSpPr>
        <p:spPr>
          <a:xfrm>
            <a:off x="5612464" y="2811738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3EDC61-A737-7C4D-BD33-6C28A4969303}"/>
              </a:ext>
            </a:extLst>
          </p:cNvPr>
          <p:cNvSpPr/>
          <p:nvPr/>
        </p:nvSpPr>
        <p:spPr>
          <a:xfrm>
            <a:off x="5611156" y="3273976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DB373C-AC56-2542-B7D3-02974FE6F403}"/>
              </a:ext>
            </a:extLst>
          </p:cNvPr>
          <p:cNvSpPr/>
          <p:nvPr/>
        </p:nvSpPr>
        <p:spPr>
          <a:xfrm>
            <a:off x="5615841" y="3730799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CB69479-DC99-3A4A-8689-31A96CF8544B}"/>
              </a:ext>
            </a:extLst>
          </p:cNvPr>
          <p:cNvSpPr/>
          <p:nvPr/>
        </p:nvSpPr>
        <p:spPr>
          <a:xfrm>
            <a:off x="5625329" y="4170432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685F2DD-3292-7246-84BB-0242BB48F2C1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H="1">
            <a:off x="5511368" y="2540062"/>
            <a:ext cx="92793" cy="2532458"/>
          </a:xfrm>
          <a:prstGeom prst="bentConnector3">
            <a:avLst>
              <a:gd name="adj1" fmla="val -65587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6AAB3FC1-C60B-D44E-BCD8-2112F991B754}"/>
              </a:ext>
            </a:extLst>
          </p:cNvPr>
          <p:cNvCxnSpPr>
            <a:cxnSpLocks/>
            <a:stCxn id="55" idx="1"/>
            <a:endCxn id="62" idx="1"/>
          </p:cNvCxnSpPr>
          <p:nvPr/>
        </p:nvCxnSpPr>
        <p:spPr>
          <a:xfrm rot="10800000" flipH="1">
            <a:off x="5511368" y="3479013"/>
            <a:ext cx="99787" cy="1771466"/>
          </a:xfrm>
          <a:prstGeom prst="bentConnector3">
            <a:avLst>
              <a:gd name="adj1" fmla="val -22908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14D7E5F-BEFC-2C48-8B8B-04DB9323D5B8}"/>
              </a:ext>
            </a:extLst>
          </p:cNvPr>
          <p:cNvCxnSpPr>
            <a:cxnSpLocks/>
            <a:stCxn id="56" idx="1"/>
            <a:endCxn id="61" idx="1"/>
          </p:cNvCxnSpPr>
          <p:nvPr/>
        </p:nvCxnSpPr>
        <p:spPr>
          <a:xfrm rot="10800000" flipH="1">
            <a:off x="5509608" y="3016776"/>
            <a:ext cx="102856" cy="2409985"/>
          </a:xfrm>
          <a:prstGeom prst="bentConnector3">
            <a:avLst>
              <a:gd name="adj1" fmla="val -43584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897DC30-E112-DD4F-91C8-C22CB194DF15}"/>
              </a:ext>
            </a:extLst>
          </p:cNvPr>
          <p:cNvSpPr txBox="1"/>
          <p:nvPr/>
        </p:nvSpPr>
        <p:spPr>
          <a:xfrm>
            <a:off x="586774" y="4582851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3934788-7112-0745-B6FD-D63AC548E3CC}"/>
              </a:ext>
            </a:extLst>
          </p:cNvPr>
          <p:cNvSpPr txBox="1"/>
          <p:nvPr/>
        </p:nvSpPr>
        <p:spPr>
          <a:xfrm>
            <a:off x="7869628" y="4563048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87674FB-FA35-9C4C-9203-E0C655C57437}"/>
              </a:ext>
            </a:extLst>
          </p:cNvPr>
          <p:cNvSpPr txBox="1"/>
          <p:nvPr/>
        </p:nvSpPr>
        <p:spPr>
          <a:xfrm>
            <a:off x="165226" y="23891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Example:</a:t>
            </a:r>
          </a:p>
          <a:p>
            <a:r>
              <a:rPr lang="en-US" sz="1400" dirty="0"/>
              <a:t>- A single </a:t>
            </a:r>
            <a:r>
              <a:rPr lang="en-US" sz="1400" b="1" dirty="0" err="1"/>
              <a:t>MyServlet</a:t>
            </a:r>
            <a:r>
              <a:rPr lang="en-US" sz="1400" dirty="0"/>
              <a:t> instance, used to handle multiple simultaneous HTTP requests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7135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340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8"/>
            <a:ext cx="1157177" cy="26960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11370" y="4803308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11369" y="498480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11369" y="516629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11369" y="533780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17411" y="5700494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17410" y="5881986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17410" y="606347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17410" y="6234995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915137" y="90396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thread will access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 shared </a:t>
            </a:r>
            <a:r>
              <a:rPr lang="en-US" sz="1400" b="1" dirty="0" err="1"/>
              <a:t>MyServlet</a:t>
            </a:r>
            <a:r>
              <a:rPr lang="en-US" sz="1400" dirty="0"/>
              <a:t> instance fields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Request specific (and therefore thread specific) request and response objects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4162" y="2335025"/>
            <a:ext cx="972387" cy="4100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br>
              <a:rPr lang="en-US" sz="1000" dirty="0"/>
            </a:br>
            <a:r>
              <a:rPr lang="en-US" sz="1000" dirty="0"/>
              <a:t>instance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D6A89F-85A9-F042-991D-AAE8A577D4B1}"/>
              </a:ext>
            </a:extLst>
          </p:cNvPr>
          <p:cNvSpPr/>
          <p:nvPr/>
        </p:nvSpPr>
        <p:spPr>
          <a:xfrm>
            <a:off x="5511369" y="516275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BBA2E8-C4C3-3D49-BE40-3BDE4D5FC3A7}"/>
              </a:ext>
            </a:extLst>
          </p:cNvPr>
          <p:cNvSpPr/>
          <p:nvPr/>
        </p:nvSpPr>
        <p:spPr>
          <a:xfrm>
            <a:off x="5509608" y="5351409"/>
            <a:ext cx="1151141" cy="150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AA9056-1DC2-3E44-BB69-BE10D783B954}"/>
              </a:ext>
            </a:extLst>
          </p:cNvPr>
          <p:cNvSpPr/>
          <p:nvPr/>
        </p:nvSpPr>
        <p:spPr>
          <a:xfrm>
            <a:off x="5519343" y="623274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  <a:endParaRPr lang="en-US" sz="8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C8A3A2-B73A-2947-8CCD-7C9313C90BB6}"/>
              </a:ext>
            </a:extLst>
          </p:cNvPr>
          <p:cNvSpPr/>
          <p:nvPr/>
        </p:nvSpPr>
        <p:spPr>
          <a:xfrm>
            <a:off x="5517410" y="640904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  <a:endParaRPr lang="en-US" sz="8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8DECDB-731F-2C4B-B469-8442C09EB675}"/>
              </a:ext>
            </a:extLst>
          </p:cNvPr>
          <p:cNvSpPr/>
          <p:nvPr/>
        </p:nvSpPr>
        <p:spPr>
          <a:xfrm>
            <a:off x="5612464" y="2811738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3EDC61-A737-7C4D-BD33-6C28A4969303}"/>
              </a:ext>
            </a:extLst>
          </p:cNvPr>
          <p:cNvSpPr/>
          <p:nvPr/>
        </p:nvSpPr>
        <p:spPr>
          <a:xfrm>
            <a:off x="5611156" y="3273976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DB373C-AC56-2542-B7D3-02974FE6F403}"/>
              </a:ext>
            </a:extLst>
          </p:cNvPr>
          <p:cNvSpPr/>
          <p:nvPr/>
        </p:nvSpPr>
        <p:spPr>
          <a:xfrm>
            <a:off x="5615841" y="3730799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CB69479-DC99-3A4A-8689-31A96CF8544B}"/>
              </a:ext>
            </a:extLst>
          </p:cNvPr>
          <p:cNvSpPr/>
          <p:nvPr/>
        </p:nvSpPr>
        <p:spPr>
          <a:xfrm>
            <a:off x="5625329" y="4170432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685F2DD-3292-7246-84BB-0242BB48F2C1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H="1">
            <a:off x="5511368" y="2540062"/>
            <a:ext cx="92793" cy="2532458"/>
          </a:xfrm>
          <a:prstGeom prst="bentConnector3">
            <a:avLst>
              <a:gd name="adj1" fmla="val -65587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6AAB3FC1-C60B-D44E-BCD8-2112F991B754}"/>
              </a:ext>
            </a:extLst>
          </p:cNvPr>
          <p:cNvCxnSpPr>
            <a:cxnSpLocks/>
            <a:stCxn id="55" idx="1"/>
            <a:endCxn id="62" idx="1"/>
          </p:cNvCxnSpPr>
          <p:nvPr/>
        </p:nvCxnSpPr>
        <p:spPr>
          <a:xfrm rot="10800000" flipH="1">
            <a:off x="5511368" y="3479013"/>
            <a:ext cx="99787" cy="1771466"/>
          </a:xfrm>
          <a:prstGeom prst="bentConnector3">
            <a:avLst>
              <a:gd name="adj1" fmla="val -22908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14D7E5F-BEFC-2C48-8B8B-04DB9323D5B8}"/>
              </a:ext>
            </a:extLst>
          </p:cNvPr>
          <p:cNvCxnSpPr>
            <a:cxnSpLocks/>
            <a:stCxn id="56" idx="1"/>
            <a:endCxn id="61" idx="1"/>
          </p:cNvCxnSpPr>
          <p:nvPr/>
        </p:nvCxnSpPr>
        <p:spPr>
          <a:xfrm rot="10800000" flipH="1">
            <a:off x="5509608" y="3016776"/>
            <a:ext cx="102856" cy="2409985"/>
          </a:xfrm>
          <a:prstGeom prst="bentConnector3">
            <a:avLst>
              <a:gd name="adj1" fmla="val -43584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2852CE8C-234D-6241-ACEF-6DB377A9A8A6}"/>
              </a:ext>
            </a:extLst>
          </p:cNvPr>
          <p:cNvCxnSpPr>
            <a:cxnSpLocks/>
            <a:stCxn id="45" idx="3"/>
            <a:endCxn id="54" idx="3"/>
          </p:cNvCxnSpPr>
          <p:nvPr/>
        </p:nvCxnSpPr>
        <p:spPr>
          <a:xfrm flipH="1" flipV="1">
            <a:off x="6576549" y="2540062"/>
            <a:ext cx="92002" cy="3611135"/>
          </a:xfrm>
          <a:prstGeom prst="bentConnector3">
            <a:avLst>
              <a:gd name="adj1" fmla="val -62924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980F5F8A-CE15-F944-9093-1DACB40FD371}"/>
              </a:ext>
            </a:extLst>
          </p:cNvPr>
          <p:cNvCxnSpPr>
            <a:cxnSpLocks/>
            <a:stCxn id="59" idx="3"/>
            <a:endCxn id="64" idx="3"/>
          </p:cNvCxnSpPr>
          <p:nvPr/>
        </p:nvCxnSpPr>
        <p:spPr>
          <a:xfrm flipH="1" flipV="1">
            <a:off x="6597716" y="4375469"/>
            <a:ext cx="72768" cy="1944993"/>
          </a:xfrm>
          <a:prstGeom prst="bentConnector3">
            <a:avLst>
              <a:gd name="adj1" fmla="val -31414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17C8FC7-5716-7F40-9B0B-E69F3637BD08}"/>
              </a:ext>
            </a:extLst>
          </p:cNvPr>
          <p:cNvCxnSpPr>
            <a:cxnSpLocks/>
            <a:stCxn id="60" idx="3"/>
            <a:endCxn id="63" idx="3"/>
          </p:cNvCxnSpPr>
          <p:nvPr/>
        </p:nvCxnSpPr>
        <p:spPr>
          <a:xfrm flipH="1" flipV="1">
            <a:off x="6588228" y="3935836"/>
            <a:ext cx="80323" cy="2560933"/>
          </a:xfrm>
          <a:prstGeom prst="bentConnector3">
            <a:avLst>
              <a:gd name="adj1" fmla="val -52115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897DC30-E112-DD4F-91C8-C22CB194DF15}"/>
              </a:ext>
            </a:extLst>
          </p:cNvPr>
          <p:cNvSpPr txBox="1"/>
          <p:nvPr/>
        </p:nvSpPr>
        <p:spPr>
          <a:xfrm>
            <a:off x="586774" y="4582851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3934788-7112-0745-B6FD-D63AC548E3CC}"/>
              </a:ext>
            </a:extLst>
          </p:cNvPr>
          <p:cNvSpPr txBox="1"/>
          <p:nvPr/>
        </p:nvSpPr>
        <p:spPr>
          <a:xfrm>
            <a:off x="7869628" y="4563048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87674FB-FA35-9C4C-9203-E0C655C57437}"/>
              </a:ext>
            </a:extLst>
          </p:cNvPr>
          <p:cNvSpPr txBox="1"/>
          <p:nvPr/>
        </p:nvSpPr>
        <p:spPr>
          <a:xfrm>
            <a:off x="165226" y="23891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Example:</a:t>
            </a:r>
          </a:p>
          <a:p>
            <a:r>
              <a:rPr lang="en-US" sz="1400" dirty="0"/>
              <a:t>- A single </a:t>
            </a:r>
            <a:r>
              <a:rPr lang="en-US" sz="1400" b="1" dirty="0" err="1"/>
              <a:t>MyServlet</a:t>
            </a:r>
            <a:r>
              <a:rPr lang="en-US" sz="1400" dirty="0"/>
              <a:t> instance, used to handle multiple simultaneous HTTP requests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4663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340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8"/>
            <a:ext cx="1157177" cy="26960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11370" y="4803308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11369" y="498480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11369" y="516629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11369" y="533780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17411" y="5700494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17410" y="5881986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17410" y="606347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17410" y="6234995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915137" y="90396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thread will access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 shared </a:t>
            </a:r>
            <a:r>
              <a:rPr lang="en-US" sz="1400" b="1" dirty="0" err="1"/>
              <a:t>MyServlet</a:t>
            </a:r>
            <a:r>
              <a:rPr lang="en-US" sz="1400" dirty="0"/>
              <a:t> instance fields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Request specific (and therefore thread specific) request and response objects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4162" y="2335025"/>
            <a:ext cx="972387" cy="4100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br>
              <a:rPr lang="en-US" sz="1000" dirty="0"/>
            </a:br>
            <a:r>
              <a:rPr lang="en-US" sz="1000" dirty="0"/>
              <a:t>instance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D6A89F-85A9-F042-991D-AAE8A577D4B1}"/>
              </a:ext>
            </a:extLst>
          </p:cNvPr>
          <p:cNvSpPr/>
          <p:nvPr/>
        </p:nvSpPr>
        <p:spPr>
          <a:xfrm>
            <a:off x="5511369" y="516275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BBA2E8-C4C3-3D49-BE40-3BDE4D5FC3A7}"/>
              </a:ext>
            </a:extLst>
          </p:cNvPr>
          <p:cNvSpPr/>
          <p:nvPr/>
        </p:nvSpPr>
        <p:spPr>
          <a:xfrm>
            <a:off x="5509608" y="5351409"/>
            <a:ext cx="1151141" cy="150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AA9056-1DC2-3E44-BB69-BE10D783B954}"/>
              </a:ext>
            </a:extLst>
          </p:cNvPr>
          <p:cNvSpPr/>
          <p:nvPr/>
        </p:nvSpPr>
        <p:spPr>
          <a:xfrm>
            <a:off x="5519343" y="623274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  <a:endParaRPr lang="en-US" sz="8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C8A3A2-B73A-2947-8CCD-7C9313C90BB6}"/>
              </a:ext>
            </a:extLst>
          </p:cNvPr>
          <p:cNvSpPr/>
          <p:nvPr/>
        </p:nvSpPr>
        <p:spPr>
          <a:xfrm>
            <a:off x="5517410" y="640904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  <a:endParaRPr lang="en-US" sz="8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8DECDB-731F-2C4B-B469-8442C09EB675}"/>
              </a:ext>
            </a:extLst>
          </p:cNvPr>
          <p:cNvSpPr/>
          <p:nvPr/>
        </p:nvSpPr>
        <p:spPr>
          <a:xfrm>
            <a:off x="5612464" y="2811738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3EDC61-A737-7C4D-BD33-6C28A4969303}"/>
              </a:ext>
            </a:extLst>
          </p:cNvPr>
          <p:cNvSpPr/>
          <p:nvPr/>
        </p:nvSpPr>
        <p:spPr>
          <a:xfrm>
            <a:off x="5611156" y="3273976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DB373C-AC56-2542-B7D3-02974FE6F403}"/>
              </a:ext>
            </a:extLst>
          </p:cNvPr>
          <p:cNvSpPr/>
          <p:nvPr/>
        </p:nvSpPr>
        <p:spPr>
          <a:xfrm>
            <a:off x="5615841" y="3730799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CB69479-DC99-3A4A-8689-31A96CF8544B}"/>
              </a:ext>
            </a:extLst>
          </p:cNvPr>
          <p:cNvSpPr/>
          <p:nvPr/>
        </p:nvSpPr>
        <p:spPr>
          <a:xfrm>
            <a:off x="5625329" y="4170432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685F2DD-3292-7246-84BB-0242BB48F2C1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H="1">
            <a:off x="5511368" y="2540062"/>
            <a:ext cx="92793" cy="2532458"/>
          </a:xfrm>
          <a:prstGeom prst="bentConnector3">
            <a:avLst>
              <a:gd name="adj1" fmla="val -65587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6AAB3FC1-C60B-D44E-BCD8-2112F991B754}"/>
              </a:ext>
            </a:extLst>
          </p:cNvPr>
          <p:cNvCxnSpPr>
            <a:cxnSpLocks/>
            <a:stCxn id="55" idx="1"/>
            <a:endCxn id="62" idx="1"/>
          </p:cNvCxnSpPr>
          <p:nvPr/>
        </p:nvCxnSpPr>
        <p:spPr>
          <a:xfrm rot="10800000" flipH="1">
            <a:off x="5511368" y="3479013"/>
            <a:ext cx="99787" cy="1771466"/>
          </a:xfrm>
          <a:prstGeom prst="bentConnector3">
            <a:avLst>
              <a:gd name="adj1" fmla="val -22908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14D7E5F-BEFC-2C48-8B8B-04DB9323D5B8}"/>
              </a:ext>
            </a:extLst>
          </p:cNvPr>
          <p:cNvCxnSpPr>
            <a:cxnSpLocks/>
            <a:stCxn id="56" idx="1"/>
            <a:endCxn id="61" idx="1"/>
          </p:cNvCxnSpPr>
          <p:nvPr/>
        </p:nvCxnSpPr>
        <p:spPr>
          <a:xfrm rot="10800000" flipH="1">
            <a:off x="5509608" y="3016776"/>
            <a:ext cx="102856" cy="2409985"/>
          </a:xfrm>
          <a:prstGeom prst="bentConnector3">
            <a:avLst>
              <a:gd name="adj1" fmla="val -43584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2852CE8C-234D-6241-ACEF-6DB377A9A8A6}"/>
              </a:ext>
            </a:extLst>
          </p:cNvPr>
          <p:cNvCxnSpPr>
            <a:cxnSpLocks/>
            <a:stCxn id="45" idx="3"/>
            <a:endCxn id="54" idx="3"/>
          </p:cNvCxnSpPr>
          <p:nvPr/>
        </p:nvCxnSpPr>
        <p:spPr>
          <a:xfrm flipH="1" flipV="1">
            <a:off x="6576549" y="2540062"/>
            <a:ext cx="92002" cy="3611135"/>
          </a:xfrm>
          <a:prstGeom prst="bentConnector3">
            <a:avLst>
              <a:gd name="adj1" fmla="val -62924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980F5F8A-CE15-F944-9093-1DACB40FD371}"/>
              </a:ext>
            </a:extLst>
          </p:cNvPr>
          <p:cNvCxnSpPr>
            <a:cxnSpLocks/>
            <a:stCxn id="59" idx="3"/>
            <a:endCxn id="64" idx="3"/>
          </p:cNvCxnSpPr>
          <p:nvPr/>
        </p:nvCxnSpPr>
        <p:spPr>
          <a:xfrm flipH="1" flipV="1">
            <a:off x="6597716" y="4375469"/>
            <a:ext cx="72768" cy="1944993"/>
          </a:xfrm>
          <a:prstGeom prst="bentConnector3">
            <a:avLst>
              <a:gd name="adj1" fmla="val -31414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17C8FC7-5716-7F40-9B0B-E69F3637BD08}"/>
              </a:ext>
            </a:extLst>
          </p:cNvPr>
          <p:cNvCxnSpPr>
            <a:cxnSpLocks/>
            <a:stCxn id="60" idx="3"/>
            <a:endCxn id="63" idx="3"/>
          </p:cNvCxnSpPr>
          <p:nvPr/>
        </p:nvCxnSpPr>
        <p:spPr>
          <a:xfrm flipH="1" flipV="1">
            <a:off x="6588228" y="3935836"/>
            <a:ext cx="80323" cy="2560933"/>
          </a:xfrm>
          <a:prstGeom prst="bentConnector3">
            <a:avLst>
              <a:gd name="adj1" fmla="val -52115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897DC30-E112-DD4F-91C8-C22CB194DF15}"/>
              </a:ext>
            </a:extLst>
          </p:cNvPr>
          <p:cNvSpPr txBox="1"/>
          <p:nvPr/>
        </p:nvSpPr>
        <p:spPr>
          <a:xfrm>
            <a:off x="586774" y="4582851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3934788-7112-0745-B6FD-D63AC548E3CC}"/>
              </a:ext>
            </a:extLst>
          </p:cNvPr>
          <p:cNvSpPr txBox="1"/>
          <p:nvPr/>
        </p:nvSpPr>
        <p:spPr>
          <a:xfrm>
            <a:off x="7869628" y="4563048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87674FB-FA35-9C4C-9203-E0C655C57437}"/>
              </a:ext>
            </a:extLst>
          </p:cNvPr>
          <p:cNvSpPr txBox="1"/>
          <p:nvPr/>
        </p:nvSpPr>
        <p:spPr>
          <a:xfrm>
            <a:off x="165226" y="23891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Example:</a:t>
            </a:r>
          </a:p>
          <a:p>
            <a:r>
              <a:rPr lang="en-US" sz="1400" dirty="0"/>
              <a:t>- A single </a:t>
            </a:r>
            <a:r>
              <a:rPr lang="en-US" sz="1400" b="1" dirty="0" err="1"/>
              <a:t>MyServlet</a:t>
            </a:r>
            <a:r>
              <a:rPr lang="en-US" sz="1400" dirty="0"/>
              <a:t> instance, used to handle multiple simultaneous HTTP requests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2608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340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8"/>
            <a:ext cx="1157177" cy="26960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11370" y="4803308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11369" y="498480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11369" y="516629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11369" y="533780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17411" y="5700494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17410" y="5881986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17410" y="606347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17410" y="6234995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915137" y="90396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thread will access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 shared </a:t>
            </a:r>
            <a:r>
              <a:rPr lang="en-US" sz="1400" b="1" dirty="0" err="1"/>
              <a:t>MyServlet</a:t>
            </a:r>
            <a:r>
              <a:rPr lang="en-US" sz="1400" dirty="0"/>
              <a:t> instance fields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Request specific (and therefore thread specific) request and response objects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4162" y="2335025"/>
            <a:ext cx="972387" cy="4100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br>
              <a:rPr lang="en-US" sz="1000" dirty="0"/>
            </a:br>
            <a:r>
              <a:rPr lang="en-US" sz="1000" dirty="0"/>
              <a:t>instance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D6A89F-85A9-F042-991D-AAE8A577D4B1}"/>
              </a:ext>
            </a:extLst>
          </p:cNvPr>
          <p:cNvSpPr/>
          <p:nvPr/>
        </p:nvSpPr>
        <p:spPr>
          <a:xfrm>
            <a:off x="5511369" y="516275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BBA2E8-C4C3-3D49-BE40-3BDE4D5FC3A7}"/>
              </a:ext>
            </a:extLst>
          </p:cNvPr>
          <p:cNvSpPr/>
          <p:nvPr/>
        </p:nvSpPr>
        <p:spPr>
          <a:xfrm>
            <a:off x="5509608" y="5351409"/>
            <a:ext cx="1151141" cy="150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AA9056-1DC2-3E44-BB69-BE10D783B954}"/>
              </a:ext>
            </a:extLst>
          </p:cNvPr>
          <p:cNvSpPr/>
          <p:nvPr/>
        </p:nvSpPr>
        <p:spPr>
          <a:xfrm>
            <a:off x="5519343" y="623274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  <a:endParaRPr lang="en-US" sz="8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C8A3A2-B73A-2947-8CCD-7C9313C90BB6}"/>
              </a:ext>
            </a:extLst>
          </p:cNvPr>
          <p:cNvSpPr/>
          <p:nvPr/>
        </p:nvSpPr>
        <p:spPr>
          <a:xfrm>
            <a:off x="5517410" y="640904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  <a:endParaRPr lang="en-US" sz="8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8DECDB-731F-2C4B-B469-8442C09EB675}"/>
              </a:ext>
            </a:extLst>
          </p:cNvPr>
          <p:cNvSpPr/>
          <p:nvPr/>
        </p:nvSpPr>
        <p:spPr>
          <a:xfrm>
            <a:off x="5612464" y="2811738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3EDC61-A737-7C4D-BD33-6C28A4969303}"/>
              </a:ext>
            </a:extLst>
          </p:cNvPr>
          <p:cNvSpPr/>
          <p:nvPr/>
        </p:nvSpPr>
        <p:spPr>
          <a:xfrm>
            <a:off x="5611156" y="3273976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DB373C-AC56-2542-B7D3-02974FE6F403}"/>
              </a:ext>
            </a:extLst>
          </p:cNvPr>
          <p:cNvSpPr/>
          <p:nvPr/>
        </p:nvSpPr>
        <p:spPr>
          <a:xfrm>
            <a:off x="5615841" y="3730799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CB69479-DC99-3A4A-8689-31A96CF8544B}"/>
              </a:ext>
            </a:extLst>
          </p:cNvPr>
          <p:cNvSpPr/>
          <p:nvPr/>
        </p:nvSpPr>
        <p:spPr>
          <a:xfrm>
            <a:off x="5625329" y="4170432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685F2DD-3292-7246-84BB-0242BB48F2C1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H="1">
            <a:off x="5511368" y="2540062"/>
            <a:ext cx="92793" cy="2532458"/>
          </a:xfrm>
          <a:prstGeom prst="bentConnector3">
            <a:avLst>
              <a:gd name="adj1" fmla="val -65587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6AAB3FC1-C60B-D44E-BCD8-2112F991B754}"/>
              </a:ext>
            </a:extLst>
          </p:cNvPr>
          <p:cNvCxnSpPr>
            <a:cxnSpLocks/>
            <a:stCxn id="55" idx="1"/>
            <a:endCxn id="62" idx="1"/>
          </p:cNvCxnSpPr>
          <p:nvPr/>
        </p:nvCxnSpPr>
        <p:spPr>
          <a:xfrm rot="10800000" flipH="1">
            <a:off x="5511368" y="3479013"/>
            <a:ext cx="99787" cy="1771466"/>
          </a:xfrm>
          <a:prstGeom prst="bentConnector3">
            <a:avLst>
              <a:gd name="adj1" fmla="val -22908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14D7E5F-BEFC-2C48-8B8B-04DB9323D5B8}"/>
              </a:ext>
            </a:extLst>
          </p:cNvPr>
          <p:cNvCxnSpPr>
            <a:cxnSpLocks/>
            <a:stCxn id="56" idx="1"/>
            <a:endCxn id="61" idx="1"/>
          </p:cNvCxnSpPr>
          <p:nvPr/>
        </p:nvCxnSpPr>
        <p:spPr>
          <a:xfrm rot="10800000" flipH="1">
            <a:off x="5509608" y="3016776"/>
            <a:ext cx="102856" cy="2409985"/>
          </a:xfrm>
          <a:prstGeom prst="bentConnector3">
            <a:avLst>
              <a:gd name="adj1" fmla="val -43584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2852CE8C-234D-6241-ACEF-6DB377A9A8A6}"/>
              </a:ext>
            </a:extLst>
          </p:cNvPr>
          <p:cNvCxnSpPr>
            <a:cxnSpLocks/>
            <a:stCxn id="45" idx="3"/>
            <a:endCxn id="54" idx="3"/>
          </p:cNvCxnSpPr>
          <p:nvPr/>
        </p:nvCxnSpPr>
        <p:spPr>
          <a:xfrm flipH="1" flipV="1">
            <a:off x="6576549" y="2540062"/>
            <a:ext cx="92002" cy="3611135"/>
          </a:xfrm>
          <a:prstGeom prst="bentConnector3">
            <a:avLst>
              <a:gd name="adj1" fmla="val -62924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980F5F8A-CE15-F944-9093-1DACB40FD371}"/>
              </a:ext>
            </a:extLst>
          </p:cNvPr>
          <p:cNvCxnSpPr>
            <a:cxnSpLocks/>
            <a:stCxn id="59" idx="3"/>
            <a:endCxn id="64" idx="3"/>
          </p:cNvCxnSpPr>
          <p:nvPr/>
        </p:nvCxnSpPr>
        <p:spPr>
          <a:xfrm flipH="1" flipV="1">
            <a:off x="6597716" y="4375469"/>
            <a:ext cx="72768" cy="1944993"/>
          </a:xfrm>
          <a:prstGeom prst="bentConnector3">
            <a:avLst>
              <a:gd name="adj1" fmla="val -31414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17C8FC7-5716-7F40-9B0B-E69F3637BD08}"/>
              </a:ext>
            </a:extLst>
          </p:cNvPr>
          <p:cNvCxnSpPr>
            <a:cxnSpLocks/>
            <a:stCxn id="60" idx="3"/>
            <a:endCxn id="63" idx="3"/>
          </p:cNvCxnSpPr>
          <p:nvPr/>
        </p:nvCxnSpPr>
        <p:spPr>
          <a:xfrm flipH="1" flipV="1">
            <a:off x="6588228" y="3935836"/>
            <a:ext cx="80323" cy="2560933"/>
          </a:xfrm>
          <a:prstGeom prst="bentConnector3">
            <a:avLst>
              <a:gd name="adj1" fmla="val -52115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897DC30-E112-DD4F-91C8-C22CB194DF15}"/>
              </a:ext>
            </a:extLst>
          </p:cNvPr>
          <p:cNvSpPr txBox="1"/>
          <p:nvPr/>
        </p:nvSpPr>
        <p:spPr>
          <a:xfrm>
            <a:off x="586774" y="4582851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m_req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m_req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3934788-7112-0745-B6FD-D63AC548E3CC}"/>
              </a:ext>
            </a:extLst>
          </p:cNvPr>
          <p:cNvSpPr txBox="1"/>
          <p:nvPr/>
        </p:nvSpPr>
        <p:spPr>
          <a:xfrm>
            <a:off x="7869628" y="4563048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m_req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m_req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87674FB-FA35-9C4C-9203-E0C655C57437}"/>
              </a:ext>
            </a:extLst>
          </p:cNvPr>
          <p:cNvSpPr txBox="1"/>
          <p:nvPr/>
        </p:nvSpPr>
        <p:spPr>
          <a:xfrm>
            <a:off x="165226" y="23891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Example:</a:t>
            </a:r>
          </a:p>
          <a:p>
            <a:r>
              <a:rPr lang="en-US" sz="1400" dirty="0"/>
              <a:t>- A single </a:t>
            </a:r>
            <a:r>
              <a:rPr lang="en-US" sz="1400" b="1" dirty="0" err="1"/>
              <a:t>MyServlet</a:t>
            </a:r>
            <a:r>
              <a:rPr lang="en-US" sz="1400" dirty="0"/>
              <a:t> instance, used to handle multiple simultaneous HTTP requests</a:t>
            </a:r>
          </a:p>
          <a:p>
            <a:endParaRPr 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70975F-2640-1646-821B-E33819984E7E}"/>
              </a:ext>
            </a:extLst>
          </p:cNvPr>
          <p:cNvSpPr txBox="1"/>
          <p:nvPr/>
        </p:nvSpPr>
        <p:spPr>
          <a:xfrm>
            <a:off x="236776" y="1939383"/>
            <a:ext cx="2076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type system </a:t>
            </a:r>
            <a:br>
              <a:rPr lang="en-US" sz="1400" dirty="0"/>
            </a:br>
            <a:r>
              <a:rPr lang="en-US" sz="1400" dirty="0"/>
              <a:t>or the VM </a:t>
            </a:r>
            <a:br>
              <a:rPr lang="en-US" sz="1400" dirty="0"/>
            </a:br>
            <a:r>
              <a:rPr lang="en-US" sz="1400" dirty="0"/>
              <a:t>will </a:t>
            </a:r>
            <a:r>
              <a:rPr lang="en-US" sz="1400" b="1" dirty="0"/>
              <a:t>not</a:t>
            </a:r>
            <a:r>
              <a:rPr lang="en-US" sz="1400" dirty="0"/>
              <a:t> warn us of this</a:t>
            </a:r>
          </a:p>
          <a:p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92A4E9-743B-2E46-A1FF-D915E774AD28}"/>
              </a:ext>
            </a:extLst>
          </p:cNvPr>
          <p:cNvSpPr/>
          <p:nvPr/>
        </p:nvSpPr>
        <p:spPr>
          <a:xfrm>
            <a:off x="1068779" y="6320462"/>
            <a:ext cx="1486531" cy="29862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CD39D7F-49A4-0846-AC06-08F9621BD9A4}"/>
              </a:ext>
            </a:extLst>
          </p:cNvPr>
          <p:cNvCxnSpPr>
            <a:stCxn id="48" idx="1"/>
            <a:endCxn id="7" idx="1"/>
          </p:cNvCxnSpPr>
          <p:nvPr/>
        </p:nvCxnSpPr>
        <p:spPr>
          <a:xfrm rot="10800000" flipH="1" flipV="1">
            <a:off x="236775" y="2416436"/>
            <a:ext cx="832003" cy="4053339"/>
          </a:xfrm>
          <a:prstGeom prst="bentConnector3">
            <a:avLst>
              <a:gd name="adj1" fmla="val -1106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554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8BE5-B741-9B49-BF14-094647DF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0F1B0-3BBD-984B-B53B-08DDED209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Mutable thread-bound data</a:t>
            </a:r>
          </a:p>
          <a:p>
            <a:pPr lvl="1"/>
            <a:r>
              <a:rPr lang="en-US" dirty="0"/>
              <a:t>E.g., the servlet request and response objects</a:t>
            </a:r>
          </a:p>
          <a:p>
            <a:pPr lvl="1"/>
            <a:r>
              <a:rPr lang="en-US" dirty="0"/>
              <a:t>No thread sharing issues (because no sharing)</a:t>
            </a:r>
          </a:p>
          <a:p>
            <a:r>
              <a:rPr lang="en-US" dirty="0"/>
              <a:t>Immutable shared data</a:t>
            </a:r>
          </a:p>
          <a:p>
            <a:pPr lvl="1"/>
            <a:r>
              <a:rPr lang="en-US" dirty="0"/>
              <a:t>E.g., the servlet, the router, the handlers</a:t>
            </a:r>
          </a:p>
          <a:p>
            <a:pPr lvl="1"/>
            <a:r>
              <a:rPr lang="en-US" dirty="0"/>
              <a:t>No thread sharing issues (if </a:t>
            </a:r>
            <a:r>
              <a:rPr lang="en-US" i="1" dirty="0"/>
              <a:t>some</a:t>
            </a:r>
            <a:r>
              <a:rPr lang="en-US" dirty="0"/>
              <a:t> requirements are fulfilled)</a:t>
            </a:r>
          </a:p>
          <a:p>
            <a:r>
              <a:rPr lang="en-US" dirty="0"/>
              <a:t>Mutable shared data</a:t>
            </a:r>
          </a:p>
          <a:p>
            <a:pPr lvl="1"/>
            <a:r>
              <a:rPr lang="en-US" dirty="0"/>
              <a:t>E.g., the data source</a:t>
            </a:r>
          </a:p>
          <a:p>
            <a:pPr lvl="1"/>
            <a:r>
              <a:rPr lang="en-US" dirty="0"/>
              <a:t>Prone to concurrency hazards</a:t>
            </a:r>
          </a:p>
          <a:p>
            <a:pPr lvl="1"/>
            <a:r>
              <a:rPr lang="en-US" dirty="0"/>
              <a:t>Proper synchronization is required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20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DC48E-DF85-7847-B337-AD3E1091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60115F-3566-D640-952E-41CC47373E14}"/>
              </a:ext>
            </a:extLst>
          </p:cNvPr>
          <p:cNvSpPr/>
          <p:nvPr/>
        </p:nvSpPr>
        <p:spPr>
          <a:xfrm>
            <a:off x="2821923" y="2773478"/>
            <a:ext cx="769065" cy="139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Servlet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F8E375-ADE5-784C-8CB3-751B0B091E9B}"/>
              </a:ext>
            </a:extLst>
          </p:cNvPr>
          <p:cNvSpPr/>
          <p:nvPr/>
        </p:nvSpPr>
        <p:spPr>
          <a:xfrm>
            <a:off x="4312617" y="2773477"/>
            <a:ext cx="769065" cy="139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Router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201EC1-2E57-3047-930E-6BC7A7BDBB8B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590988" y="3469875"/>
            <a:ext cx="7216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9C1FA87-A0E9-164D-A722-699F18AC3B93}"/>
              </a:ext>
            </a:extLst>
          </p:cNvPr>
          <p:cNvSpPr/>
          <p:nvPr/>
        </p:nvSpPr>
        <p:spPr>
          <a:xfrm>
            <a:off x="5561086" y="2773477"/>
            <a:ext cx="769065" cy="139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Handler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DEAE0A-2B68-0142-BC59-A861E19D5C7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081682" y="3469875"/>
            <a:ext cx="479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A67F424-58ED-8E40-BB11-33D14D23F237}"/>
              </a:ext>
            </a:extLst>
          </p:cNvPr>
          <p:cNvSpPr/>
          <p:nvPr/>
        </p:nvSpPr>
        <p:spPr>
          <a:xfrm>
            <a:off x="5655957" y="2665485"/>
            <a:ext cx="769065" cy="139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Handler</a:t>
            </a:r>
          </a:p>
        </p:txBody>
      </p:sp>
      <p:sp>
        <p:nvSpPr>
          <p:cNvPr id="17" name="Curved Left Arrow 16">
            <a:extLst>
              <a:ext uri="{FF2B5EF4-FFF2-40B4-BE49-F238E27FC236}">
                <a16:creationId xmlns:a16="http://schemas.microsoft.com/office/drawing/2014/main" id="{B8A33067-0AAE-BC4D-8BD3-39E116B115A5}"/>
              </a:ext>
            </a:extLst>
          </p:cNvPr>
          <p:cNvSpPr/>
          <p:nvPr/>
        </p:nvSpPr>
        <p:spPr>
          <a:xfrm>
            <a:off x="5222222" y="4300506"/>
            <a:ext cx="4069383" cy="1108180"/>
          </a:xfrm>
          <a:prstGeom prst="curvedLeftArrow">
            <a:avLst>
              <a:gd name="adj1" fmla="val 14058"/>
              <a:gd name="adj2" fmla="val 50000"/>
              <a:gd name="adj3" fmla="val 25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Left Arrow 17">
            <a:extLst>
              <a:ext uri="{FF2B5EF4-FFF2-40B4-BE49-F238E27FC236}">
                <a16:creationId xmlns:a16="http://schemas.microsoft.com/office/drawing/2014/main" id="{A7EAD5D5-7777-034A-BCF2-CC20F0885F16}"/>
              </a:ext>
            </a:extLst>
          </p:cNvPr>
          <p:cNvSpPr/>
          <p:nvPr/>
        </p:nvSpPr>
        <p:spPr>
          <a:xfrm>
            <a:off x="5224494" y="3688886"/>
            <a:ext cx="4069383" cy="1108180"/>
          </a:xfrm>
          <a:prstGeom prst="curvedLeftArrow">
            <a:avLst>
              <a:gd name="adj1" fmla="val 14058"/>
              <a:gd name="adj2" fmla="val 50000"/>
              <a:gd name="adj3" fmla="val 2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29D5AC-FF29-D249-BF14-878331325ECC}"/>
              </a:ext>
            </a:extLst>
          </p:cNvPr>
          <p:cNvSpPr/>
          <p:nvPr/>
        </p:nvSpPr>
        <p:spPr>
          <a:xfrm>
            <a:off x="8985544" y="1665297"/>
            <a:ext cx="1084967" cy="171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/>
              <a:t>Handler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C33A3E-41ED-6E44-8C54-EC889BF403DF}"/>
              </a:ext>
            </a:extLst>
          </p:cNvPr>
          <p:cNvSpPr/>
          <p:nvPr/>
        </p:nvSpPr>
        <p:spPr>
          <a:xfrm>
            <a:off x="8985544" y="2167915"/>
            <a:ext cx="769065" cy="8477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execute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42BF87-0A97-8A4F-9F02-5D7ED252C5EE}"/>
              </a:ext>
            </a:extLst>
          </p:cNvPr>
          <p:cNvSpPr/>
          <p:nvPr/>
        </p:nvSpPr>
        <p:spPr>
          <a:xfrm>
            <a:off x="9143494" y="1665297"/>
            <a:ext cx="769065" cy="3360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D2C2C1-7F94-8744-B49A-467989D2DE62}"/>
              </a:ext>
            </a:extLst>
          </p:cNvPr>
          <p:cNvSpPr/>
          <p:nvPr/>
        </p:nvSpPr>
        <p:spPr>
          <a:xfrm>
            <a:off x="8987059" y="3604108"/>
            <a:ext cx="1084967" cy="2439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/>
              <a:t>Handler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46DBDC-578C-A04C-BB92-B6BB845C61AB}"/>
              </a:ext>
            </a:extLst>
          </p:cNvPr>
          <p:cNvSpPr/>
          <p:nvPr/>
        </p:nvSpPr>
        <p:spPr>
          <a:xfrm>
            <a:off x="8985544" y="4041123"/>
            <a:ext cx="769065" cy="604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validate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1C5156-4386-C04C-B2DC-40A7B2CE1415}"/>
              </a:ext>
            </a:extLst>
          </p:cNvPr>
          <p:cNvSpPr/>
          <p:nvPr/>
        </p:nvSpPr>
        <p:spPr>
          <a:xfrm>
            <a:off x="9145009" y="3604108"/>
            <a:ext cx="769065" cy="2836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DE9D37-EE2E-4242-AEEE-E3EB0BFA284F}"/>
              </a:ext>
            </a:extLst>
          </p:cNvPr>
          <p:cNvSpPr/>
          <p:nvPr/>
        </p:nvSpPr>
        <p:spPr>
          <a:xfrm>
            <a:off x="8985543" y="4999426"/>
            <a:ext cx="769065" cy="604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1750065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417F-F3F3-6A42-ABC2-81DD032B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F158EA-FC17-834E-A3FE-26EDE613ACBC}"/>
              </a:ext>
            </a:extLst>
          </p:cNvPr>
          <p:cNvSpPr/>
          <p:nvPr/>
        </p:nvSpPr>
        <p:spPr>
          <a:xfrm>
            <a:off x="6364462" y="2364829"/>
            <a:ext cx="1480852" cy="5881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9EC58-FFAD-2041-B4E0-3F25A9F6AA6C}"/>
              </a:ext>
            </a:extLst>
          </p:cNvPr>
          <p:cNvSpPr txBox="1"/>
          <p:nvPr/>
        </p:nvSpPr>
        <p:spPr>
          <a:xfrm>
            <a:off x="8132064" y="2304958"/>
            <a:ext cx="2773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Invariant</a:t>
            </a:r>
            <a:br>
              <a:rPr lang="en-US" sz="1000" dirty="0"/>
            </a:br>
            <a:r>
              <a:rPr lang="en-US" sz="1000" dirty="0"/>
              <a:t>Boolean expression over the state</a:t>
            </a:r>
          </a:p>
          <a:p>
            <a:pPr algn="ctr"/>
            <a:r>
              <a:rPr lang="en-US" sz="1000" dirty="0"/>
              <a:t>(e.g. </a:t>
            </a:r>
            <a:r>
              <a:rPr lang="en-US" sz="1000" b="1" dirty="0"/>
              <a:t>head</a:t>
            </a:r>
            <a:r>
              <a:rPr lang="en-US" sz="1000" dirty="0"/>
              <a:t> points to the first element in the list, </a:t>
            </a:r>
            <a:r>
              <a:rPr lang="en-US" sz="1000" b="1" dirty="0"/>
              <a:t>count</a:t>
            </a:r>
            <a:r>
              <a:rPr lang="en-US" sz="1000" dirty="0"/>
              <a:t> has the number of elements in the list)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4A3241-9F49-3544-BF85-904FBE8F51EC}"/>
              </a:ext>
            </a:extLst>
          </p:cNvPr>
          <p:cNvSpPr/>
          <p:nvPr/>
        </p:nvSpPr>
        <p:spPr>
          <a:xfrm>
            <a:off x="5120640" y="1609344"/>
            <a:ext cx="280416" cy="1182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242E541-110B-EA4D-8E78-27FA5C3E6089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16200000" flipH="1">
            <a:off x="7042069" y="-171877"/>
            <a:ext cx="695614" cy="4258056"/>
          </a:xfrm>
          <a:prstGeom prst="curvedConnector3">
            <a:avLst>
              <a:gd name="adj1" fmla="val -328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621850-74AA-5D48-900D-856248EAD83F}"/>
              </a:ext>
            </a:extLst>
          </p:cNvPr>
          <p:cNvSpPr txBox="1"/>
          <p:nvPr/>
        </p:nvSpPr>
        <p:spPr>
          <a:xfrm>
            <a:off x="8867725" y="1307255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6ADCC7C9-65A1-C748-961B-E01A7399D270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16200000" flipH="1">
            <a:off x="7279438" y="773378"/>
            <a:ext cx="220876" cy="4258056"/>
          </a:xfrm>
          <a:prstGeom prst="curvedConnector3">
            <a:avLst>
              <a:gd name="adj1" fmla="val 3083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E3157CB-C5D9-344D-AE27-BB812F91BF78}"/>
              </a:ext>
            </a:extLst>
          </p:cNvPr>
          <p:cNvSpPr txBox="1"/>
          <p:nvPr/>
        </p:nvSpPr>
        <p:spPr>
          <a:xfrm>
            <a:off x="6191343" y="2990287"/>
            <a:ext cx="82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4F0684-C802-274A-9C82-2BFEE038FD72}"/>
              </a:ext>
            </a:extLst>
          </p:cNvPr>
          <p:cNvSpPr/>
          <p:nvPr/>
        </p:nvSpPr>
        <p:spPr>
          <a:xfrm>
            <a:off x="5128930" y="3845157"/>
            <a:ext cx="280416" cy="1182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BC3546B5-CB3E-DE4E-A9E4-56D7B3B9E0B9}"/>
              </a:ext>
            </a:extLst>
          </p:cNvPr>
          <p:cNvCxnSpPr>
            <a:cxnSpLocks/>
            <a:stCxn id="15" idx="0"/>
            <a:endCxn id="5" idx="2"/>
          </p:cNvCxnSpPr>
          <p:nvPr/>
        </p:nvCxnSpPr>
        <p:spPr>
          <a:xfrm rot="5400000" flipH="1" flipV="1">
            <a:off x="6977865" y="1304118"/>
            <a:ext cx="832313" cy="42497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95592B-9FF0-354F-88EF-CB4E4BA6B1B6}"/>
              </a:ext>
            </a:extLst>
          </p:cNvPr>
          <p:cNvSpPr txBox="1"/>
          <p:nvPr/>
        </p:nvSpPr>
        <p:spPr>
          <a:xfrm>
            <a:off x="5813629" y="358450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E6B276B5-1799-1B49-BE4A-A9FD60D203B8}"/>
              </a:ext>
            </a:extLst>
          </p:cNvPr>
          <p:cNvCxnSpPr>
            <a:cxnSpLocks/>
            <a:stCxn id="15" idx="2"/>
            <a:endCxn id="5" idx="2"/>
          </p:cNvCxnSpPr>
          <p:nvPr/>
        </p:nvCxnSpPr>
        <p:spPr>
          <a:xfrm rot="5400000" flipH="1" flipV="1">
            <a:off x="6386552" y="1895430"/>
            <a:ext cx="2014937" cy="4249766"/>
          </a:xfrm>
          <a:prstGeom prst="curvedConnector3">
            <a:avLst>
              <a:gd name="adj1" fmla="val -113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7EDB024-3D8B-2346-AAAB-C10B0288E3FF}"/>
              </a:ext>
            </a:extLst>
          </p:cNvPr>
          <p:cNvSpPr/>
          <p:nvPr/>
        </p:nvSpPr>
        <p:spPr>
          <a:xfrm>
            <a:off x="4253180" y="3012844"/>
            <a:ext cx="280416" cy="1182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9046DC-1D25-1346-9E2B-817AA5A63BA1}"/>
              </a:ext>
            </a:extLst>
          </p:cNvPr>
          <p:cNvCxnSpPr/>
          <p:nvPr/>
        </p:nvCxnSpPr>
        <p:spPr>
          <a:xfrm>
            <a:off x="5269136" y="1158240"/>
            <a:ext cx="0" cy="45293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5323DE-BC6D-D24C-BDAB-803D2414440B}"/>
              </a:ext>
            </a:extLst>
          </p:cNvPr>
          <p:cNvCxnSpPr/>
          <p:nvPr/>
        </p:nvCxnSpPr>
        <p:spPr>
          <a:xfrm>
            <a:off x="4374977" y="1807464"/>
            <a:ext cx="0" cy="45293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BABDD3-5EA3-8642-8E61-D172F179E06A}"/>
              </a:ext>
            </a:extLst>
          </p:cNvPr>
          <p:cNvCxnSpPr/>
          <p:nvPr/>
        </p:nvCxnSpPr>
        <p:spPr>
          <a:xfrm>
            <a:off x="3419856" y="1957150"/>
            <a:ext cx="2944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655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4AEEC7-605C-1943-BAEC-968B45B89D65}"/>
              </a:ext>
            </a:extLst>
          </p:cNvPr>
          <p:cNvSpPr/>
          <p:nvPr/>
        </p:nvSpPr>
        <p:spPr>
          <a:xfrm>
            <a:off x="2867891" y="433448"/>
            <a:ext cx="6026728" cy="33191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DF7C7B-5AB9-7B40-A11C-C0330E427979}"/>
              </a:ext>
            </a:extLst>
          </p:cNvPr>
          <p:cNvSpPr/>
          <p:nvPr/>
        </p:nvSpPr>
        <p:spPr>
          <a:xfrm>
            <a:off x="5011388" y="653142"/>
            <a:ext cx="1710046" cy="8372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</a:t>
            </a:r>
            <a:br>
              <a:rPr lang="en-US" dirty="0"/>
            </a:br>
            <a:r>
              <a:rPr lang="en-US" dirty="0"/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E398BE-16B2-3A45-BA86-065902B5B218}"/>
              </a:ext>
            </a:extLst>
          </p:cNvPr>
          <p:cNvSpPr/>
          <p:nvPr/>
        </p:nvSpPr>
        <p:spPr>
          <a:xfrm>
            <a:off x="2867891" y="2015835"/>
            <a:ext cx="1888177" cy="12587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synchronized</a:t>
            </a:r>
            <a:r>
              <a:rPr lang="en-US" sz="1200" dirty="0"/>
              <a:t> (</a:t>
            </a:r>
            <a:r>
              <a:rPr lang="en-US" sz="1200" b="1" i="1" dirty="0"/>
              <a:t>lock</a:t>
            </a:r>
            <a:r>
              <a:rPr lang="en-US" sz="1200" dirty="0"/>
              <a:t>) {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2D4ED3-77CD-1349-A720-1920E8A809AB}"/>
              </a:ext>
            </a:extLst>
          </p:cNvPr>
          <p:cNvSpPr/>
          <p:nvPr/>
        </p:nvSpPr>
        <p:spPr>
          <a:xfrm>
            <a:off x="7006442" y="2015834"/>
            <a:ext cx="1888177" cy="12587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synchronized</a:t>
            </a:r>
            <a:r>
              <a:rPr lang="en-US" sz="1200" dirty="0"/>
              <a:t> (</a:t>
            </a:r>
            <a:r>
              <a:rPr lang="en-US" sz="1200" b="1" i="1" dirty="0"/>
              <a:t>lock</a:t>
            </a:r>
            <a:r>
              <a:rPr lang="en-US" sz="1200" dirty="0"/>
              <a:t>) {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39BB36-13AF-BF4B-AAFE-F1B3AF1A81A4}"/>
              </a:ext>
            </a:extLst>
          </p:cNvPr>
          <p:cNvSpPr/>
          <p:nvPr/>
        </p:nvSpPr>
        <p:spPr>
          <a:xfrm>
            <a:off x="3109850" y="2455220"/>
            <a:ext cx="1404258" cy="3800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statements 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79E28D-FBA9-9F4D-8DF9-33A93F3C7911}"/>
              </a:ext>
            </a:extLst>
          </p:cNvPr>
          <p:cNvSpPr/>
          <p:nvPr/>
        </p:nvSpPr>
        <p:spPr>
          <a:xfrm>
            <a:off x="7248401" y="2455220"/>
            <a:ext cx="1404258" cy="3800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statements …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04A46B-6F36-5942-B858-0DE615CDB747}"/>
              </a:ext>
            </a:extLst>
          </p:cNvPr>
          <p:cNvCxnSpPr>
            <a:stCxn id="8" idx="3"/>
          </p:cNvCxnSpPr>
          <p:nvPr/>
        </p:nvCxnSpPr>
        <p:spPr>
          <a:xfrm flipV="1">
            <a:off x="4514108" y="1490353"/>
            <a:ext cx="1367147" cy="1154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BED1D5-6F20-EA4F-984F-B202C430D26C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881255" y="1490353"/>
            <a:ext cx="1367146" cy="1154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511FCAAF-B6FF-6241-A1F0-7DAA9A589EE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894118" y="1411679"/>
            <a:ext cx="1917861" cy="104354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CF77AB8B-2F9F-8443-AD1F-79F8503242F5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2493818" y="2378774"/>
            <a:ext cx="861704" cy="17746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2539E771-5DAA-DC46-9A77-6FCAE3851A2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111209" y="893619"/>
            <a:ext cx="1700770" cy="156160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26B94447-919A-1D4A-A2B6-6FA10741645E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2260764" y="2685676"/>
            <a:ext cx="1401660" cy="170077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5E5A6B99-E364-E942-A87B-2AB709278133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7950532" y="599702"/>
            <a:ext cx="1977241" cy="141613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A3DA7982-F7B9-B145-BCEF-52471296C0B9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7950531" y="1071746"/>
            <a:ext cx="1977242" cy="94408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2CAFB923-5A62-D841-8847-F983ECB1E056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8550975" y="2674174"/>
            <a:ext cx="716972" cy="191786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3E9EC931-1899-AD4C-803B-0309C579DB78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8311244" y="2913906"/>
            <a:ext cx="1255817" cy="197724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ECFF96B-4946-6844-96D2-1A23C26BD53B}"/>
              </a:ext>
            </a:extLst>
          </p:cNvPr>
          <p:cNvSpPr txBox="1"/>
          <p:nvPr/>
        </p:nvSpPr>
        <p:spPr>
          <a:xfrm>
            <a:off x="470078" y="4803565"/>
            <a:ext cx="4615366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method</a:t>
            </a:r>
          </a:p>
          <a:p>
            <a:pPr marL="285750" indent="-285750">
              <a:buFontTx/>
              <a:buChar char="-"/>
            </a:pPr>
            <a:r>
              <a:rPr lang="en-US" dirty="0"/>
              <a:t>On </a:t>
            </a:r>
            <a:r>
              <a:rPr lang="en-US" b="1" dirty="0"/>
              <a:t>entry</a:t>
            </a:r>
            <a:r>
              <a:rPr lang="en-US" dirty="0"/>
              <a:t>, </a:t>
            </a:r>
            <a:r>
              <a:rPr lang="en-US" b="1" dirty="0"/>
              <a:t>assumes</a:t>
            </a:r>
            <a:r>
              <a:rPr lang="en-US" dirty="0"/>
              <a:t> the class invariant</a:t>
            </a:r>
          </a:p>
          <a:p>
            <a:pPr marL="285750" indent="-285750">
              <a:buFontTx/>
              <a:buChar char="-"/>
            </a:pPr>
            <a:r>
              <a:rPr lang="en-US" dirty="0"/>
              <a:t>On </a:t>
            </a:r>
            <a:r>
              <a:rPr lang="en-US" b="1" dirty="0"/>
              <a:t>exit</a:t>
            </a:r>
            <a:r>
              <a:rPr lang="en-US" dirty="0"/>
              <a:t>, </a:t>
            </a:r>
            <a:r>
              <a:rPr lang="en-US" b="1" dirty="0"/>
              <a:t>ensures</a:t>
            </a:r>
            <a:r>
              <a:rPr lang="en-US" dirty="0"/>
              <a:t> the class invariant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sz="1100" dirty="0"/>
              <a:t>Invariant example:</a:t>
            </a:r>
          </a:p>
          <a:p>
            <a:pPr marL="285750" indent="-285750">
              <a:buFontTx/>
              <a:buChar char="-"/>
            </a:pPr>
            <a:r>
              <a:rPr lang="en-US" sz="1100" b="1" dirty="0"/>
              <a:t>head</a:t>
            </a:r>
            <a:r>
              <a:rPr lang="en-US" sz="1100" dirty="0"/>
              <a:t> points to first element of the list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each </a:t>
            </a:r>
            <a:r>
              <a:rPr lang="en-US" sz="1100" b="1" dirty="0" err="1"/>
              <a:t>node.next</a:t>
            </a:r>
            <a:r>
              <a:rPr lang="en-US" sz="1100" b="1" dirty="0"/>
              <a:t> </a:t>
            </a:r>
            <a:r>
              <a:rPr lang="en-US" sz="1100" dirty="0"/>
              <a:t>points to the next node, except the last one that has </a:t>
            </a:r>
            <a:r>
              <a:rPr lang="en-US" sz="1100" b="1" dirty="0"/>
              <a:t>null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65A022-DCCD-A841-B8A9-60E0C7291DA7}"/>
              </a:ext>
            </a:extLst>
          </p:cNvPr>
          <p:cNvSpPr txBox="1"/>
          <p:nvPr/>
        </p:nvSpPr>
        <p:spPr>
          <a:xfrm>
            <a:off x="5954499" y="4803565"/>
            <a:ext cx="57674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Lock</a:t>
            </a:r>
            <a:r>
              <a:rPr lang="en-US" dirty="0"/>
              <a:t> ensures: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No two threads observe or mutate the shared data </a:t>
            </a:r>
            <a:r>
              <a:rPr lang="en-US" i="1" dirty="0"/>
              <a:t>at the same time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memory effects of a method are visible to the method that executes afterwards</a:t>
            </a:r>
          </a:p>
          <a:p>
            <a:pPr marL="285750" indent="-285750">
              <a:buFontTx/>
              <a:buChar char="-"/>
            </a:pPr>
            <a:r>
              <a:rPr lang="en-US" dirty="0"/>
              <a:t>I.e. the method can assume the invariant ensured by the previous method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A6106E0-0E22-AE4C-B13F-ECE6A18308BE}"/>
              </a:ext>
            </a:extLst>
          </p:cNvPr>
          <p:cNvCxnSpPr>
            <a:cxnSpLocks/>
          </p:cNvCxnSpPr>
          <p:nvPr/>
        </p:nvCxnSpPr>
        <p:spPr>
          <a:xfrm flipH="1" flipV="1">
            <a:off x="5888309" y="1585355"/>
            <a:ext cx="1367146" cy="1154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EB966AC-38B9-4840-9E0D-7D708432BD15}"/>
              </a:ext>
            </a:extLst>
          </p:cNvPr>
          <p:cNvCxnSpPr>
            <a:cxnSpLocks/>
          </p:cNvCxnSpPr>
          <p:nvPr/>
        </p:nvCxnSpPr>
        <p:spPr>
          <a:xfrm flipV="1">
            <a:off x="4590187" y="1585355"/>
            <a:ext cx="1291067" cy="1083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2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 flipV="1">
            <a:off x="3805976" y="871168"/>
            <a:ext cx="1717471" cy="22271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</p:spTree>
    <p:extLst>
      <p:ext uri="{BB962C8B-B14F-4D97-AF65-F5344CB8AC3E}">
        <p14:creationId xmlns:p14="http://schemas.microsoft.com/office/powerpoint/2010/main" val="2413891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1B59C-277E-BF4F-A31D-5A3DAE90A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Synchronizers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C03C55-1025-FC4C-8D8C-D35537F2EAF4}"/>
              </a:ext>
            </a:extLst>
          </p:cNvPr>
          <p:cNvSpPr/>
          <p:nvPr/>
        </p:nvSpPr>
        <p:spPr>
          <a:xfrm>
            <a:off x="4787973" y="1158240"/>
            <a:ext cx="2383971" cy="1926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synchronizer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755AA0-2463-8242-A06A-E76F5F605843}"/>
              </a:ext>
            </a:extLst>
          </p:cNvPr>
          <p:cNvCxnSpPr>
            <a:endCxn id="4" idx="1"/>
          </p:cNvCxnSpPr>
          <p:nvPr/>
        </p:nvCxnSpPr>
        <p:spPr>
          <a:xfrm>
            <a:off x="3694176" y="1158240"/>
            <a:ext cx="1093797" cy="96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137ACF-2791-C642-A3DB-180E24BE981D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694176" y="2121408"/>
            <a:ext cx="1093797" cy="96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326800-D04F-7D4A-84E8-05DE39D36D8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590544" y="1505416"/>
            <a:ext cx="1197429" cy="61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69F398-8C75-E843-90E5-3CEE822823B0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590544" y="2121408"/>
            <a:ext cx="1197429" cy="47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D265B0-C511-9147-A3E9-34D0BD37F5C5}"/>
              </a:ext>
            </a:extLst>
          </p:cNvPr>
          <p:cNvCxnSpPr>
            <a:cxnSpLocks/>
          </p:cNvCxnSpPr>
          <p:nvPr/>
        </p:nvCxnSpPr>
        <p:spPr>
          <a:xfrm flipH="1">
            <a:off x="7171944" y="1158240"/>
            <a:ext cx="1197864" cy="96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6A2E8C-DBB1-0549-89E3-A00011BB625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171944" y="2121408"/>
            <a:ext cx="1197429" cy="89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4B0D508-E8B0-324F-AC63-2D2421AA54E8}"/>
              </a:ext>
            </a:extLst>
          </p:cNvPr>
          <p:cNvCxnSpPr>
            <a:cxnSpLocks/>
          </p:cNvCxnSpPr>
          <p:nvPr/>
        </p:nvCxnSpPr>
        <p:spPr>
          <a:xfrm flipH="1">
            <a:off x="7171944" y="1572768"/>
            <a:ext cx="1197429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DDAAF2-F540-F647-8A06-C0A194D2016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171944" y="2121408"/>
            <a:ext cx="1197429" cy="371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1BDDC0B-F113-A647-91E2-E9FB64A329D6}"/>
              </a:ext>
            </a:extLst>
          </p:cNvPr>
          <p:cNvSpPr txBox="1"/>
          <p:nvPr/>
        </p:nvSpPr>
        <p:spPr>
          <a:xfrm>
            <a:off x="1292352" y="3499104"/>
            <a:ext cx="92415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Thread safe objects – implemented to be usable concurrently by multiple threads.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mutable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by two or more threads to perform a coordination task.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b="1" dirty="0"/>
              <a:t>Semaphore</a:t>
            </a:r>
            <a:r>
              <a:rPr lang="en-US" dirty="0"/>
              <a:t> – constrain the maximum number of threads performing an action.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b="1" dirty="0" err="1"/>
              <a:t>ArrayBlockingQueue</a:t>
            </a:r>
            <a:r>
              <a:rPr lang="en-US" dirty="0"/>
              <a:t> – communication of objects between threads.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b="1" dirty="0" err="1"/>
              <a:t>CountDownLatch</a:t>
            </a:r>
            <a:r>
              <a:rPr lang="en-US" dirty="0"/>
              <a:t> – waiting until a number of operation have been completed.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at least one method that may </a:t>
            </a:r>
            <a:r>
              <a:rPr lang="en-US" b="1" dirty="0"/>
              <a:t>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I.e. Operation completion requires a condition to be true.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semaphore has units, queue as elements.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Threads are in a non-ready state while that condition is not true.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52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62F64C-5D26-0C4F-AECE-7CCD83F1D855}"/>
              </a:ext>
            </a:extLst>
          </p:cNvPr>
          <p:cNvSpPr/>
          <p:nvPr/>
        </p:nvSpPr>
        <p:spPr>
          <a:xfrm>
            <a:off x="4714049" y="1700915"/>
            <a:ext cx="152724" cy="1414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E7F83-1071-9D45-8C87-C39F90EFD5A9}"/>
              </a:ext>
            </a:extLst>
          </p:cNvPr>
          <p:cNvSpPr/>
          <p:nvPr/>
        </p:nvSpPr>
        <p:spPr>
          <a:xfrm>
            <a:off x="4197274" y="1151856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5B9047-7AF2-B641-BD51-B7C41AD6FFF8}"/>
              </a:ext>
            </a:extLst>
          </p:cNvPr>
          <p:cNvSpPr/>
          <p:nvPr/>
        </p:nvSpPr>
        <p:spPr>
          <a:xfrm>
            <a:off x="3843312" y="1151856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61AB4F-AEE6-BD43-B2FB-159A2F1C653E}"/>
              </a:ext>
            </a:extLst>
          </p:cNvPr>
          <p:cNvSpPr/>
          <p:nvPr/>
        </p:nvSpPr>
        <p:spPr>
          <a:xfrm>
            <a:off x="3489350" y="1151856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1BCD18-124B-0445-9FAB-C8DE1D208E0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959768" y="1350960"/>
            <a:ext cx="529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A393559-0AFB-C147-9839-B7D4DA19C001}"/>
              </a:ext>
            </a:extLst>
          </p:cNvPr>
          <p:cNvCxnSpPr>
            <a:cxnSpLocks/>
            <a:stCxn id="5" idx="3"/>
            <a:endCxn id="4" idx="0"/>
          </p:cNvCxnSpPr>
          <p:nvPr/>
        </p:nvCxnSpPr>
        <p:spPr>
          <a:xfrm>
            <a:off x="4536487" y="1350960"/>
            <a:ext cx="253924" cy="3499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31626D1D-A49B-BB43-8CAE-6E181A4B1F1B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4205219" y="5262157"/>
            <a:ext cx="208544" cy="961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D3279-3D53-5143-8A59-20CC7F0CFEB5}"/>
              </a:ext>
            </a:extLst>
          </p:cNvPr>
          <p:cNvSpPr/>
          <p:nvPr/>
        </p:nvSpPr>
        <p:spPr>
          <a:xfrm>
            <a:off x="4714049" y="4096753"/>
            <a:ext cx="152724" cy="15420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211EB24-5E1B-6248-B661-F143D5B25907}"/>
              </a:ext>
            </a:extLst>
          </p:cNvPr>
          <p:cNvSpPr/>
          <p:nvPr/>
        </p:nvSpPr>
        <p:spPr>
          <a:xfrm>
            <a:off x="6462448" y="2558845"/>
            <a:ext cx="1725561" cy="17403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BFBF59-EC4D-AF43-A7C5-39CD80F6B4D3}"/>
              </a:ext>
            </a:extLst>
          </p:cNvPr>
          <p:cNvSpPr txBox="1"/>
          <p:nvPr/>
        </p:nvSpPr>
        <p:spPr>
          <a:xfrm>
            <a:off x="6773703" y="2189513"/>
            <a:ext cx="93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wait-set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C717114C-2BBF-5149-A512-1B3646FEA237}"/>
              </a:ext>
            </a:extLst>
          </p:cNvPr>
          <p:cNvCxnSpPr>
            <a:stCxn id="4" idx="2"/>
            <a:endCxn id="24" idx="2"/>
          </p:cNvCxnSpPr>
          <p:nvPr/>
        </p:nvCxnSpPr>
        <p:spPr>
          <a:xfrm rot="16200000" flipH="1">
            <a:off x="5469790" y="2436342"/>
            <a:ext cx="313278" cy="16720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10BAE02-8D2B-2747-93B3-9E9DCD410B5A}"/>
              </a:ext>
            </a:extLst>
          </p:cNvPr>
          <p:cNvSpPr/>
          <p:nvPr/>
        </p:nvSpPr>
        <p:spPr>
          <a:xfrm>
            <a:off x="10282406" y="1700914"/>
            <a:ext cx="152724" cy="1414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5F76C6-1071-AC45-A288-AAF03BF6B4AA}"/>
              </a:ext>
            </a:extLst>
          </p:cNvPr>
          <p:cNvSpPr txBox="1"/>
          <p:nvPr/>
        </p:nvSpPr>
        <p:spPr>
          <a:xfrm>
            <a:off x="8694345" y="2751572"/>
            <a:ext cx="116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notify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51DBFE0-54EE-8647-8E0B-EEA66D7F7BED}"/>
              </a:ext>
            </a:extLst>
          </p:cNvPr>
          <p:cNvCxnSpPr>
            <a:cxnSpLocks/>
            <a:endCxn id="24" idx="6"/>
          </p:cNvCxnSpPr>
          <p:nvPr/>
        </p:nvCxnSpPr>
        <p:spPr>
          <a:xfrm rot="5400000">
            <a:off x="8715266" y="2065727"/>
            <a:ext cx="836017" cy="18905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9CA0495-3EC0-0A45-B918-FED36E84B800}"/>
              </a:ext>
            </a:extLst>
          </p:cNvPr>
          <p:cNvSpPr/>
          <p:nvPr/>
        </p:nvSpPr>
        <p:spPr>
          <a:xfrm>
            <a:off x="5769785" y="353979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59E935-924D-7A46-8212-DE9A76EE60F9}"/>
              </a:ext>
            </a:extLst>
          </p:cNvPr>
          <p:cNvSpPr/>
          <p:nvPr/>
        </p:nvSpPr>
        <p:spPr>
          <a:xfrm>
            <a:off x="5415823" y="353979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13AA07-0296-9B48-A24A-E2CD1CA0F6DB}"/>
              </a:ext>
            </a:extLst>
          </p:cNvPr>
          <p:cNvSpPr/>
          <p:nvPr/>
        </p:nvSpPr>
        <p:spPr>
          <a:xfrm>
            <a:off x="5061861" y="353979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524D67EF-887E-2442-8B73-B8A54C939C09}"/>
              </a:ext>
            </a:extLst>
          </p:cNvPr>
          <p:cNvCxnSpPr>
            <a:cxnSpLocks/>
            <a:stCxn id="43" idx="1"/>
            <a:endCxn id="19" idx="0"/>
          </p:cNvCxnSpPr>
          <p:nvPr/>
        </p:nvCxnSpPr>
        <p:spPr>
          <a:xfrm rot="10800000" flipV="1">
            <a:off x="4790411" y="3738895"/>
            <a:ext cx="271450" cy="3578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0DA0E29-F7D2-644C-A956-5415492DBB72}"/>
              </a:ext>
            </a:extLst>
          </p:cNvPr>
          <p:cNvSpPr txBox="1"/>
          <p:nvPr/>
        </p:nvSpPr>
        <p:spPr>
          <a:xfrm>
            <a:off x="5939391" y="342507"/>
            <a:ext cx="5184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 release and wait-set entrance is atomic -</a:t>
            </a:r>
          </a:p>
          <a:p>
            <a:r>
              <a:rPr lang="en-US" dirty="0"/>
              <a:t>No thread can obtain the lock and notify the wait-set </a:t>
            </a:r>
          </a:p>
          <a:p>
            <a:r>
              <a:rPr lang="en-US" dirty="0"/>
              <a:t>before the waiting thread enters the wait-set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5F9414-68F9-B84D-8597-EE72C7112C18}"/>
              </a:ext>
            </a:extLst>
          </p:cNvPr>
          <p:cNvSpPr txBox="1"/>
          <p:nvPr/>
        </p:nvSpPr>
        <p:spPr>
          <a:xfrm>
            <a:off x="2302719" y="896505"/>
            <a:ext cx="90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acquire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A52A6B-E0F9-7F4D-A9AB-F8D6A90133FF}"/>
              </a:ext>
            </a:extLst>
          </p:cNvPr>
          <p:cNvSpPr txBox="1"/>
          <p:nvPr/>
        </p:nvSpPr>
        <p:spPr>
          <a:xfrm>
            <a:off x="8688329" y="3327147"/>
            <a:ext cx="116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notifyAll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BCDBB2-95CB-F540-9514-5AF9F811F223}"/>
              </a:ext>
            </a:extLst>
          </p:cNvPr>
          <p:cNvSpPr txBox="1"/>
          <p:nvPr/>
        </p:nvSpPr>
        <p:spPr>
          <a:xfrm>
            <a:off x="6691487" y="5373745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 1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8DC1064-2F73-9042-9016-A1D8C4562909}"/>
              </a:ext>
            </a:extLst>
          </p:cNvPr>
          <p:cNvSpPr txBox="1"/>
          <p:nvPr/>
        </p:nvSpPr>
        <p:spPr>
          <a:xfrm>
            <a:off x="6961170" y="2915977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9DC616D-73EA-134F-A908-0856465322DB}"/>
              </a:ext>
            </a:extLst>
          </p:cNvPr>
          <p:cNvSpPr txBox="1"/>
          <p:nvPr/>
        </p:nvSpPr>
        <p:spPr>
          <a:xfrm>
            <a:off x="10768570" y="915293"/>
            <a:ext cx="90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B6A79F-2D31-8D45-826B-600F55DA76CA}"/>
              </a:ext>
            </a:extLst>
          </p:cNvPr>
          <p:cNvSpPr txBox="1"/>
          <p:nvPr/>
        </p:nvSpPr>
        <p:spPr>
          <a:xfrm>
            <a:off x="4290090" y="3622771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CCD087B-F872-CB47-857B-ACC91B2008D9}"/>
              </a:ext>
            </a:extLst>
          </p:cNvPr>
          <p:cNvSpPr txBox="1"/>
          <p:nvPr/>
        </p:nvSpPr>
        <p:spPr>
          <a:xfrm>
            <a:off x="10544855" y="3428999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651002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48D05A-0EED-E049-B448-BF9A98AA877F}"/>
              </a:ext>
            </a:extLst>
          </p:cNvPr>
          <p:cNvCxnSpPr>
            <a:cxnSpLocks/>
          </p:cNvCxnSpPr>
          <p:nvPr/>
        </p:nvCxnSpPr>
        <p:spPr>
          <a:xfrm>
            <a:off x="8578516" y="932447"/>
            <a:ext cx="0" cy="4578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B2F7589-3499-D344-9AEF-21F4796B7665}"/>
              </a:ext>
            </a:extLst>
          </p:cNvPr>
          <p:cNvSpPr txBox="1"/>
          <p:nvPr/>
        </p:nvSpPr>
        <p:spPr>
          <a:xfrm>
            <a:off x="8897352" y="824163"/>
            <a:ext cx="238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interrupted: </a:t>
            </a:r>
            <a:r>
              <a:rPr lang="en-US" dirty="0" err="1"/>
              <a:t>boolean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365449-6D17-6046-B2FA-D20D4ADB0F36}"/>
              </a:ext>
            </a:extLst>
          </p:cNvPr>
          <p:cNvCxnSpPr>
            <a:cxnSpLocks/>
          </p:cNvCxnSpPr>
          <p:nvPr/>
        </p:nvCxnSpPr>
        <p:spPr>
          <a:xfrm>
            <a:off x="5169569" y="778043"/>
            <a:ext cx="0" cy="4782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AA57357-BFB9-C148-B301-91822E215E90}"/>
              </a:ext>
            </a:extLst>
          </p:cNvPr>
          <p:cNvSpPr/>
          <p:nvPr/>
        </p:nvSpPr>
        <p:spPr>
          <a:xfrm>
            <a:off x="5317958" y="1275347"/>
            <a:ext cx="866274" cy="28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A537A6-2992-2E43-879F-EBA0AAF13C43}"/>
              </a:ext>
            </a:extLst>
          </p:cNvPr>
          <p:cNvCxnSpPr>
            <a:stCxn id="9" idx="3"/>
            <a:endCxn id="7" idx="1"/>
          </p:cNvCxnSpPr>
          <p:nvPr/>
        </p:nvCxnSpPr>
        <p:spPr>
          <a:xfrm flipV="1">
            <a:off x="6184232" y="1008829"/>
            <a:ext cx="2713120" cy="407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264427F-DDF4-764F-9F99-BC82465CCB45}"/>
              </a:ext>
            </a:extLst>
          </p:cNvPr>
          <p:cNvSpPr txBox="1"/>
          <p:nvPr/>
        </p:nvSpPr>
        <p:spPr>
          <a:xfrm>
            <a:off x="4980254" y="35857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35231D-87F1-9C40-9E65-8FB97960B47E}"/>
              </a:ext>
            </a:extLst>
          </p:cNvPr>
          <p:cNvSpPr txBox="1"/>
          <p:nvPr/>
        </p:nvSpPr>
        <p:spPr>
          <a:xfrm>
            <a:off x="8389201" y="35857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C713B-1B78-A54D-B840-DE8F62466C47}"/>
              </a:ext>
            </a:extLst>
          </p:cNvPr>
          <p:cNvSpPr txBox="1"/>
          <p:nvPr/>
        </p:nvSpPr>
        <p:spPr>
          <a:xfrm>
            <a:off x="8897352" y="2396289"/>
            <a:ext cx="238826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operação</a:t>
            </a:r>
            <a:r>
              <a:rPr lang="en-US" dirty="0"/>
              <a:t> </a:t>
            </a:r>
            <a:r>
              <a:rPr lang="en-US" dirty="0" err="1"/>
              <a:t>bloqueante</a:t>
            </a:r>
            <a:r>
              <a:rPr lang="en-US" dirty="0"/>
              <a:t>, </a:t>
            </a:r>
            <a:r>
              <a:rPr lang="en-US" dirty="0" err="1"/>
              <a:t>sensível</a:t>
            </a:r>
            <a:r>
              <a:rPr lang="en-US" dirty="0"/>
              <a:t> a </a:t>
            </a:r>
            <a:r>
              <a:rPr lang="en-US" dirty="0" err="1"/>
              <a:t>interrupções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46E37D-2CC2-B849-9F9F-38AE71547B60}"/>
              </a:ext>
            </a:extLst>
          </p:cNvPr>
          <p:cNvSpPr txBox="1"/>
          <p:nvPr/>
        </p:nvSpPr>
        <p:spPr>
          <a:xfrm>
            <a:off x="8897352" y="3244334"/>
            <a:ext cx="2388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InterruptedException</a:t>
            </a:r>
            <a:br>
              <a:rPr lang="en-US" b="1" dirty="0"/>
            </a:br>
            <a:r>
              <a:rPr lang="en-US" dirty="0"/>
              <a:t>checked exception</a:t>
            </a:r>
          </a:p>
        </p:txBody>
      </p:sp>
      <p:sp>
        <p:nvSpPr>
          <p:cNvPr id="16" name="Lightning Bolt 15">
            <a:extLst>
              <a:ext uri="{FF2B5EF4-FFF2-40B4-BE49-F238E27FC236}">
                <a16:creationId xmlns:a16="http://schemas.microsoft.com/office/drawing/2014/main" id="{7537250B-A113-374D-8FED-6D0CCE9E4EE8}"/>
              </a:ext>
            </a:extLst>
          </p:cNvPr>
          <p:cNvSpPr/>
          <p:nvPr/>
        </p:nvSpPr>
        <p:spPr>
          <a:xfrm>
            <a:off x="8951494" y="2989848"/>
            <a:ext cx="210553" cy="43915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8B6E65-9FE6-3D4F-8DFE-92E5D82841E2}"/>
              </a:ext>
            </a:extLst>
          </p:cNvPr>
          <p:cNvCxnSpPr>
            <a:cxnSpLocks/>
          </p:cNvCxnSpPr>
          <p:nvPr/>
        </p:nvCxnSpPr>
        <p:spPr>
          <a:xfrm>
            <a:off x="5169569" y="778043"/>
            <a:ext cx="3408947" cy="13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2705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2554D3-34C7-E747-A3E6-0B1BC7D5B7BE}"/>
              </a:ext>
            </a:extLst>
          </p:cNvPr>
          <p:cNvSpPr/>
          <p:nvPr/>
        </p:nvSpPr>
        <p:spPr>
          <a:xfrm>
            <a:off x="4232787" y="840658"/>
            <a:ext cx="132736" cy="1961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51A946-685E-DB41-BB5B-5D90751ECB4C}"/>
              </a:ext>
            </a:extLst>
          </p:cNvPr>
          <p:cNvSpPr/>
          <p:nvPr/>
        </p:nvSpPr>
        <p:spPr>
          <a:xfrm>
            <a:off x="3746090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290CC-41C2-394D-9244-46089FFFDAC5}"/>
              </a:ext>
            </a:extLst>
          </p:cNvPr>
          <p:cNvSpPr/>
          <p:nvPr/>
        </p:nvSpPr>
        <p:spPr>
          <a:xfrm>
            <a:off x="3392128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214C7C-A9A4-AF41-9970-244772E7DA97}"/>
              </a:ext>
            </a:extLst>
          </p:cNvPr>
          <p:cNvSpPr/>
          <p:nvPr/>
        </p:nvSpPr>
        <p:spPr>
          <a:xfrm>
            <a:off x="3038166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19A54-136C-6F41-93BE-A26BA808E031}"/>
              </a:ext>
            </a:extLst>
          </p:cNvPr>
          <p:cNvSpPr txBox="1"/>
          <p:nvPr/>
        </p:nvSpPr>
        <p:spPr>
          <a:xfrm>
            <a:off x="4443791" y="1618781"/>
            <a:ext cx="118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wait/await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746470-A80F-174B-B767-CB372F714A49}"/>
              </a:ext>
            </a:extLst>
          </p:cNvPr>
          <p:cNvSpPr/>
          <p:nvPr/>
        </p:nvSpPr>
        <p:spPr>
          <a:xfrm>
            <a:off x="6172379" y="2408122"/>
            <a:ext cx="1725561" cy="17403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B6C8C735-0C80-AF4C-93FA-87FBD020C3C5}"/>
              </a:ext>
            </a:extLst>
          </p:cNvPr>
          <p:cNvCxnSpPr>
            <a:stCxn id="4" idx="2"/>
            <a:endCxn id="9" idx="1"/>
          </p:cNvCxnSpPr>
          <p:nvPr/>
        </p:nvCxnSpPr>
        <p:spPr>
          <a:xfrm rot="5400000" flipH="1" flipV="1">
            <a:off x="5292513" y="1669625"/>
            <a:ext cx="139210" cy="2125927"/>
          </a:xfrm>
          <a:prstGeom prst="curvedConnector5">
            <a:avLst>
              <a:gd name="adj1" fmla="val -164212"/>
              <a:gd name="adj2" fmla="val 45618"/>
              <a:gd name="adj3" fmla="val 264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6972981-B0C1-F448-8F81-948FAF861E49}"/>
              </a:ext>
            </a:extLst>
          </p:cNvPr>
          <p:cNvSpPr txBox="1"/>
          <p:nvPr/>
        </p:nvSpPr>
        <p:spPr>
          <a:xfrm>
            <a:off x="9517626" y="3821313"/>
            <a:ext cx="972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notify</a:t>
            </a:r>
          </a:p>
          <a:p>
            <a:r>
              <a:rPr lang="en-US" dirty="0" err="1"/>
              <a:t>notifyAll</a:t>
            </a:r>
            <a:endParaRPr lang="en-US" dirty="0"/>
          </a:p>
          <a:p>
            <a:r>
              <a:rPr lang="en-US" dirty="0"/>
              <a:t>signal</a:t>
            </a:r>
          </a:p>
          <a:p>
            <a:r>
              <a:rPr lang="en-US" dirty="0" err="1"/>
              <a:t>signalAll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E8B2CC-97D1-7849-A6C8-53F4782EDCA1}"/>
              </a:ext>
            </a:extLst>
          </p:cNvPr>
          <p:cNvCxnSpPr>
            <a:cxnSpLocks/>
            <a:stCxn id="12" idx="1"/>
            <a:endCxn id="9" idx="6"/>
          </p:cNvCxnSpPr>
          <p:nvPr/>
        </p:nvCxnSpPr>
        <p:spPr>
          <a:xfrm flipH="1" flipV="1">
            <a:off x="7897940" y="3278277"/>
            <a:ext cx="1619686" cy="114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515898E-A6E8-4443-BCA1-2D66F936004A}"/>
              </a:ext>
            </a:extLst>
          </p:cNvPr>
          <p:cNvSpPr/>
          <p:nvPr/>
        </p:nvSpPr>
        <p:spPr>
          <a:xfrm>
            <a:off x="5212418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AE4E37-F30E-804F-8B7B-7B6A686B883F}"/>
              </a:ext>
            </a:extLst>
          </p:cNvPr>
          <p:cNvSpPr/>
          <p:nvPr/>
        </p:nvSpPr>
        <p:spPr>
          <a:xfrm>
            <a:off x="4858456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832D21-5B20-A043-A74D-A8E5B880BD9D}"/>
              </a:ext>
            </a:extLst>
          </p:cNvPr>
          <p:cNvSpPr/>
          <p:nvPr/>
        </p:nvSpPr>
        <p:spPr>
          <a:xfrm>
            <a:off x="4504494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47312A-4A8C-EB43-8E7F-99584856C123}"/>
              </a:ext>
            </a:extLst>
          </p:cNvPr>
          <p:cNvSpPr/>
          <p:nvPr/>
        </p:nvSpPr>
        <p:spPr>
          <a:xfrm>
            <a:off x="4232788" y="3827207"/>
            <a:ext cx="132736" cy="1961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E8DFFD-0FD3-404C-8256-C125AC195290}"/>
              </a:ext>
            </a:extLst>
          </p:cNvPr>
          <p:cNvSpPr txBox="1"/>
          <p:nvPr/>
        </p:nvSpPr>
        <p:spPr>
          <a:xfrm>
            <a:off x="6569166" y="2046614"/>
            <a:ext cx="93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wait-set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F13B5C-63AD-1B42-B17B-6C6AC1B09361}"/>
              </a:ext>
            </a:extLst>
          </p:cNvPr>
          <p:cNvSpPr txBox="1"/>
          <p:nvPr/>
        </p:nvSpPr>
        <p:spPr>
          <a:xfrm>
            <a:off x="895919" y="144792"/>
            <a:ext cx="2371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Threads waiting to acquire the lock</a:t>
            </a:r>
            <a:br>
              <a:rPr lang="en-US" sz="1200" dirty="0"/>
            </a:br>
            <a:r>
              <a:rPr lang="en-US" sz="1200" dirty="0"/>
              <a:t>(from the outside)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94FC85-52F2-8D43-85A1-05F68217AD3C}"/>
              </a:ext>
            </a:extLst>
          </p:cNvPr>
          <p:cNvSpPr txBox="1"/>
          <p:nvPr/>
        </p:nvSpPr>
        <p:spPr>
          <a:xfrm>
            <a:off x="4443791" y="4000441"/>
            <a:ext cx="2371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Threads waiting to acquire the lock</a:t>
            </a:r>
            <a:br>
              <a:rPr lang="en-US" sz="1200" dirty="0"/>
            </a:br>
            <a:r>
              <a:rPr lang="en-US" sz="1200" dirty="0"/>
              <a:t>(from the inside)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3EF731E-5E1A-F644-AE72-719D12C03C19}"/>
              </a:ext>
            </a:extLst>
          </p:cNvPr>
          <p:cNvCxnSpPr>
            <a:endCxn id="7" idx="1"/>
          </p:cNvCxnSpPr>
          <p:nvPr/>
        </p:nvCxnSpPr>
        <p:spPr>
          <a:xfrm>
            <a:off x="1524000" y="713285"/>
            <a:ext cx="15141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295B69-951A-D549-A518-FA04546CE113}"/>
              </a:ext>
            </a:extLst>
          </p:cNvPr>
          <p:cNvSpPr txBox="1"/>
          <p:nvPr/>
        </p:nvSpPr>
        <p:spPr>
          <a:xfrm>
            <a:off x="6840210" y="3093610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75BD74E-EC66-3A48-9D89-5E778904BB7F}"/>
              </a:ext>
            </a:extLst>
          </p:cNvPr>
          <p:cNvCxnSpPr>
            <a:stCxn id="9" idx="6"/>
          </p:cNvCxnSpPr>
          <p:nvPr/>
        </p:nvCxnSpPr>
        <p:spPr>
          <a:xfrm flipH="1" flipV="1">
            <a:off x="7277192" y="3278276"/>
            <a:ext cx="6207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665F93-33DB-5E48-819C-101AD89E1A53}"/>
              </a:ext>
            </a:extLst>
          </p:cNvPr>
          <p:cNvCxnSpPr>
            <a:cxnSpLocks/>
            <a:stCxn id="34" idx="1"/>
            <a:endCxn id="15" idx="3"/>
          </p:cNvCxnSpPr>
          <p:nvPr/>
        </p:nvCxnSpPr>
        <p:spPr>
          <a:xfrm flipH="1">
            <a:off x="5551631" y="3278276"/>
            <a:ext cx="1288579" cy="357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BD3877E-76FF-E440-A59F-EAC45EE35F55}"/>
              </a:ext>
            </a:extLst>
          </p:cNvPr>
          <p:cNvSpPr txBox="1"/>
          <p:nvPr/>
        </p:nvSpPr>
        <p:spPr>
          <a:xfrm>
            <a:off x="6507836" y="514182"/>
            <a:ext cx="5184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 release and wait-set entrance is atomic -</a:t>
            </a:r>
          </a:p>
          <a:p>
            <a:r>
              <a:rPr lang="en-US" dirty="0"/>
              <a:t>No thread can obtain the lock and notify the wait-set </a:t>
            </a:r>
          </a:p>
          <a:p>
            <a:r>
              <a:rPr lang="en-US" dirty="0"/>
              <a:t>before the waiting thread enters the wait-set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4FB158E-CED6-AC47-A306-CC4FA8D71029}"/>
              </a:ext>
            </a:extLst>
          </p:cNvPr>
          <p:cNvSpPr/>
          <p:nvPr/>
        </p:nvSpPr>
        <p:spPr>
          <a:xfrm>
            <a:off x="3746090" y="2011196"/>
            <a:ext cx="5074822" cy="2560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B4AB8539-1C3E-2C4D-BF61-30014E7AFDBC}"/>
              </a:ext>
            </a:extLst>
          </p:cNvPr>
          <p:cNvCxnSpPr>
            <a:stCxn id="17" idx="1"/>
            <a:endCxn id="18" idx="0"/>
          </p:cNvCxnSpPr>
          <p:nvPr/>
        </p:nvCxnSpPr>
        <p:spPr>
          <a:xfrm rot="10800000" flipV="1">
            <a:off x="4299156" y="3635477"/>
            <a:ext cx="205338" cy="191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DE0DC0E5-AF1A-2648-9CE2-8A8B1691815F}"/>
              </a:ext>
            </a:extLst>
          </p:cNvPr>
          <p:cNvCxnSpPr>
            <a:stCxn id="5" idx="3"/>
            <a:endCxn id="4" idx="0"/>
          </p:cNvCxnSpPr>
          <p:nvPr/>
        </p:nvCxnSpPr>
        <p:spPr>
          <a:xfrm>
            <a:off x="4085303" y="713286"/>
            <a:ext cx="213852" cy="1273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728E574-AEC6-0A43-88A9-AA219B1427A0}"/>
              </a:ext>
            </a:extLst>
          </p:cNvPr>
          <p:cNvCxnSpPr>
            <a:stCxn id="18" idx="2"/>
          </p:cNvCxnSpPr>
          <p:nvPr/>
        </p:nvCxnSpPr>
        <p:spPr>
          <a:xfrm rot="5400000">
            <a:off x="2745758" y="4396297"/>
            <a:ext cx="160953" cy="2945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053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2554D3-34C7-E747-A3E6-0B1BC7D5B7BE}"/>
              </a:ext>
            </a:extLst>
          </p:cNvPr>
          <p:cNvSpPr/>
          <p:nvPr/>
        </p:nvSpPr>
        <p:spPr>
          <a:xfrm>
            <a:off x="4232787" y="840658"/>
            <a:ext cx="132736" cy="1961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51A946-685E-DB41-BB5B-5D90751ECB4C}"/>
              </a:ext>
            </a:extLst>
          </p:cNvPr>
          <p:cNvSpPr/>
          <p:nvPr/>
        </p:nvSpPr>
        <p:spPr>
          <a:xfrm>
            <a:off x="3746090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290CC-41C2-394D-9244-46089FFFDAC5}"/>
              </a:ext>
            </a:extLst>
          </p:cNvPr>
          <p:cNvSpPr/>
          <p:nvPr/>
        </p:nvSpPr>
        <p:spPr>
          <a:xfrm>
            <a:off x="3392128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214C7C-A9A4-AF41-9970-244772E7DA97}"/>
              </a:ext>
            </a:extLst>
          </p:cNvPr>
          <p:cNvSpPr/>
          <p:nvPr/>
        </p:nvSpPr>
        <p:spPr>
          <a:xfrm>
            <a:off x="3038166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19A54-136C-6F41-93BE-A26BA808E031}"/>
              </a:ext>
            </a:extLst>
          </p:cNvPr>
          <p:cNvSpPr txBox="1"/>
          <p:nvPr/>
        </p:nvSpPr>
        <p:spPr>
          <a:xfrm>
            <a:off x="4443791" y="1618781"/>
            <a:ext cx="118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wait/await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746470-A80F-174B-B767-CB372F714A49}"/>
              </a:ext>
            </a:extLst>
          </p:cNvPr>
          <p:cNvSpPr/>
          <p:nvPr/>
        </p:nvSpPr>
        <p:spPr>
          <a:xfrm>
            <a:off x="6172379" y="2408122"/>
            <a:ext cx="1725561" cy="17403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B6C8C735-0C80-AF4C-93FA-87FBD020C3C5}"/>
              </a:ext>
            </a:extLst>
          </p:cNvPr>
          <p:cNvCxnSpPr>
            <a:stCxn id="4" idx="2"/>
            <a:endCxn id="9" idx="1"/>
          </p:cNvCxnSpPr>
          <p:nvPr/>
        </p:nvCxnSpPr>
        <p:spPr>
          <a:xfrm rot="5400000" flipH="1" flipV="1">
            <a:off x="5292513" y="1669625"/>
            <a:ext cx="139210" cy="2125927"/>
          </a:xfrm>
          <a:prstGeom prst="curvedConnector5">
            <a:avLst>
              <a:gd name="adj1" fmla="val -164212"/>
              <a:gd name="adj2" fmla="val 45618"/>
              <a:gd name="adj3" fmla="val 264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6972981-B0C1-F448-8F81-948FAF861E49}"/>
              </a:ext>
            </a:extLst>
          </p:cNvPr>
          <p:cNvSpPr txBox="1"/>
          <p:nvPr/>
        </p:nvSpPr>
        <p:spPr>
          <a:xfrm>
            <a:off x="10449529" y="2617268"/>
            <a:ext cx="972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notify</a:t>
            </a:r>
          </a:p>
          <a:p>
            <a:r>
              <a:rPr lang="en-US" dirty="0" err="1"/>
              <a:t>notifyAll</a:t>
            </a:r>
            <a:endParaRPr lang="en-US" dirty="0"/>
          </a:p>
          <a:p>
            <a:r>
              <a:rPr lang="en-US" dirty="0"/>
              <a:t>signal</a:t>
            </a:r>
          </a:p>
          <a:p>
            <a:r>
              <a:rPr lang="en-US" dirty="0" err="1"/>
              <a:t>signalAll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15898E-A6E8-4443-BCA1-2D66F936004A}"/>
              </a:ext>
            </a:extLst>
          </p:cNvPr>
          <p:cNvSpPr/>
          <p:nvPr/>
        </p:nvSpPr>
        <p:spPr>
          <a:xfrm>
            <a:off x="5212418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AE4E37-F30E-804F-8B7B-7B6A686B883F}"/>
              </a:ext>
            </a:extLst>
          </p:cNvPr>
          <p:cNvSpPr/>
          <p:nvPr/>
        </p:nvSpPr>
        <p:spPr>
          <a:xfrm>
            <a:off x="4858456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832D21-5B20-A043-A74D-A8E5B880BD9D}"/>
              </a:ext>
            </a:extLst>
          </p:cNvPr>
          <p:cNvSpPr/>
          <p:nvPr/>
        </p:nvSpPr>
        <p:spPr>
          <a:xfrm>
            <a:off x="4504494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47312A-4A8C-EB43-8E7F-99584856C123}"/>
              </a:ext>
            </a:extLst>
          </p:cNvPr>
          <p:cNvSpPr/>
          <p:nvPr/>
        </p:nvSpPr>
        <p:spPr>
          <a:xfrm>
            <a:off x="4232788" y="3827207"/>
            <a:ext cx="132736" cy="1961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E8DFFD-0FD3-404C-8256-C125AC195290}"/>
              </a:ext>
            </a:extLst>
          </p:cNvPr>
          <p:cNvSpPr txBox="1"/>
          <p:nvPr/>
        </p:nvSpPr>
        <p:spPr>
          <a:xfrm>
            <a:off x="6569166" y="2046614"/>
            <a:ext cx="93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wait-set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F13B5C-63AD-1B42-B17B-6C6AC1B09361}"/>
              </a:ext>
            </a:extLst>
          </p:cNvPr>
          <p:cNvSpPr txBox="1"/>
          <p:nvPr/>
        </p:nvSpPr>
        <p:spPr>
          <a:xfrm>
            <a:off x="895919" y="144792"/>
            <a:ext cx="2371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Threads waiting to acquire the lock</a:t>
            </a:r>
            <a:br>
              <a:rPr lang="en-US" sz="1200" dirty="0"/>
            </a:br>
            <a:r>
              <a:rPr lang="en-US" sz="1200" dirty="0"/>
              <a:t>(from the outside)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94FC85-52F2-8D43-85A1-05F68217AD3C}"/>
              </a:ext>
            </a:extLst>
          </p:cNvPr>
          <p:cNvSpPr txBox="1"/>
          <p:nvPr/>
        </p:nvSpPr>
        <p:spPr>
          <a:xfrm>
            <a:off x="4443791" y="4000441"/>
            <a:ext cx="2371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Threads waiting to acquire the lock</a:t>
            </a:r>
            <a:br>
              <a:rPr lang="en-US" sz="1200" dirty="0"/>
            </a:br>
            <a:r>
              <a:rPr lang="en-US" sz="1200" dirty="0"/>
              <a:t>(from the inside)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3EF731E-5E1A-F644-AE72-719D12C03C19}"/>
              </a:ext>
            </a:extLst>
          </p:cNvPr>
          <p:cNvCxnSpPr>
            <a:endCxn id="7" idx="1"/>
          </p:cNvCxnSpPr>
          <p:nvPr/>
        </p:nvCxnSpPr>
        <p:spPr>
          <a:xfrm>
            <a:off x="1524000" y="713285"/>
            <a:ext cx="15141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295B69-951A-D549-A518-FA04546CE113}"/>
              </a:ext>
            </a:extLst>
          </p:cNvPr>
          <p:cNvSpPr txBox="1"/>
          <p:nvPr/>
        </p:nvSpPr>
        <p:spPr>
          <a:xfrm>
            <a:off x="6840210" y="3093610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75BD74E-EC66-3A48-9D89-5E778904BB7F}"/>
              </a:ext>
            </a:extLst>
          </p:cNvPr>
          <p:cNvCxnSpPr>
            <a:stCxn id="9" idx="6"/>
          </p:cNvCxnSpPr>
          <p:nvPr/>
        </p:nvCxnSpPr>
        <p:spPr>
          <a:xfrm flipH="1" flipV="1">
            <a:off x="7277192" y="3278276"/>
            <a:ext cx="6207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665F93-33DB-5E48-819C-101AD89E1A53}"/>
              </a:ext>
            </a:extLst>
          </p:cNvPr>
          <p:cNvCxnSpPr>
            <a:cxnSpLocks/>
            <a:stCxn id="34" idx="1"/>
            <a:endCxn id="15" idx="3"/>
          </p:cNvCxnSpPr>
          <p:nvPr/>
        </p:nvCxnSpPr>
        <p:spPr>
          <a:xfrm flipH="1">
            <a:off x="5551631" y="3278276"/>
            <a:ext cx="1288579" cy="357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4FB158E-CED6-AC47-A306-CC4FA8D71029}"/>
              </a:ext>
            </a:extLst>
          </p:cNvPr>
          <p:cNvSpPr/>
          <p:nvPr/>
        </p:nvSpPr>
        <p:spPr>
          <a:xfrm>
            <a:off x="3746090" y="2011196"/>
            <a:ext cx="5074822" cy="2560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B4AB8539-1C3E-2C4D-BF61-30014E7AFDBC}"/>
              </a:ext>
            </a:extLst>
          </p:cNvPr>
          <p:cNvCxnSpPr>
            <a:stCxn id="17" idx="1"/>
            <a:endCxn id="18" idx="0"/>
          </p:cNvCxnSpPr>
          <p:nvPr/>
        </p:nvCxnSpPr>
        <p:spPr>
          <a:xfrm rot="10800000" flipV="1">
            <a:off x="4299156" y="3635477"/>
            <a:ext cx="205338" cy="191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DE0DC0E5-AF1A-2648-9CE2-8A8B1691815F}"/>
              </a:ext>
            </a:extLst>
          </p:cNvPr>
          <p:cNvCxnSpPr>
            <a:stCxn id="5" idx="3"/>
            <a:endCxn id="4" idx="0"/>
          </p:cNvCxnSpPr>
          <p:nvPr/>
        </p:nvCxnSpPr>
        <p:spPr>
          <a:xfrm>
            <a:off x="4085303" y="713286"/>
            <a:ext cx="213852" cy="1273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728E574-AEC6-0A43-88A9-AA219B1427A0}"/>
              </a:ext>
            </a:extLst>
          </p:cNvPr>
          <p:cNvCxnSpPr>
            <a:stCxn id="18" idx="2"/>
          </p:cNvCxnSpPr>
          <p:nvPr/>
        </p:nvCxnSpPr>
        <p:spPr>
          <a:xfrm rot="5400000">
            <a:off x="2745758" y="4396297"/>
            <a:ext cx="160953" cy="2945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AD3A0FE-D4E3-2D43-BA17-B4D6BDA298A4}"/>
              </a:ext>
            </a:extLst>
          </p:cNvPr>
          <p:cNvSpPr/>
          <p:nvPr/>
        </p:nvSpPr>
        <p:spPr>
          <a:xfrm flipH="1">
            <a:off x="9971346" y="840658"/>
            <a:ext cx="132737" cy="4753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DA6E11-9241-0E44-8AF1-53E701A9AE8E}"/>
              </a:ext>
            </a:extLst>
          </p:cNvPr>
          <p:cNvCxnSpPr>
            <a:cxnSpLocks/>
            <a:stCxn id="28" idx="3"/>
            <a:endCxn id="9" idx="6"/>
          </p:cNvCxnSpPr>
          <p:nvPr/>
        </p:nvCxnSpPr>
        <p:spPr>
          <a:xfrm flipH="1">
            <a:off x="7897940" y="3217433"/>
            <a:ext cx="2073406" cy="60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642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9D6EA1-C93F-D245-8332-C6F1E6584E91}"/>
              </a:ext>
            </a:extLst>
          </p:cNvPr>
          <p:cNvSpPr/>
          <p:nvPr/>
        </p:nvSpPr>
        <p:spPr>
          <a:xfrm>
            <a:off x="2935705" y="1491916"/>
            <a:ext cx="1034716" cy="98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t3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CA4012-DA75-D243-92F1-0855C3A792DF}"/>
              </a:ext>
            </a:extLst>
          </p:cNvPr>
          <p:cNvSpPr/>
          <p:nvPr/>
        </p:nvSpPr>
        <p:spPr>
          <a:xfrm>
            <a:off x="3970421" y="1491915"/>
            <a:ext cx="1034716" cy="98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70AE97-7B34-204E-8443-89938A09792D}"/>
              </a:ext>
            </a:extLst>
          </p:cNvPr>
          <p:cNvSpPr/>
          <p:nvPr/>
        </p:nvSpPr>
        <p:spPr>
          <a:xfrm>
            <a:off x="7549816" y="1039270"/>
            <a:ext cx="1034716" cy="98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F8239B-DF44-E642-BF0E-DDB307A8E277}"/>
              </a:ext>
            </a:extLst>
          </p:cNvPr>
          <p:cNvSpPr txBox="1"/>
          <p:nvPr/>
        </p:nvSpPr>
        <p:spPr>
          <a:xfrm>
            <a:off x="6310563" y="3771900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7D414B-B3D7-6C49-93B9-8DC02D312396}"/>
              </a:ext>
            </a:extLst>
          </p:cNvPr>
          <p:cNvSpPr txBox="1"/>
          <p:nvPr/>
        </p:nvSpPr>
        <p:spPr>
          <a:xfrm>
            <a:off x="9482889" y="316631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t4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F58DE41E-20BA-5941-B268-6D71CC1DD684}"/>
              </a:ext>
            </a:extLst>
          </p:cNvPr>
          <p:cNvCxnSpPr>
            <a:stCxn id="9" idx="1"/>
            <a:endCxn id="7" idx="3"/>
          </p:cNvCxnSpPr>
          <p:nvPr/>
        </p:nvCxnSpPr>
        <p:spPr>
          <a:xfrm rot="10800000" flipV="1">
            <a:off x="7190933" y="3350976"/>
            <a:ext cx="2291957" cy="6055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78D90A-FF49-8B48-8081-B4ACCBA70952}"/>
              </a:ext>
            </a:extLst>
          </p:cNvPr>
          <p:cNvSpPr txBox="1"/>
          <p:nvPr/>
        </p:nvSpPr>
        <p:spPr>
          <a:xfrm>
            <a:off x="8295774" y="4141232"/>
            <a:ext cx="111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release(3)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576231-81B4-5B48-BC82-D2BAA144A32E}"/>
              </a:ext>
            </a:extLst>
          </p:cNvPr>
          <p:cNvSpPr txBox="1"/>
          <p:nvPr/>
        </p:nvSpPr>
        <p:spPr>
          <a:xfrm>
            <a:off x="8295774" y="4695231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signalAll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84DCE5-4D9C-3F43-B1BC-19A02201E232}"/>
              </a:ext>
            </a:extLst>
          </p:cNvPr>
          <p:cNvSpPr txBox="1"/>
          <p:nvPr/>
        </p:nvSpPr>
        <p:spPr>
          <a:xfrm>
            <a:off x="2731166" y="3350976"/>
            <a:ext cx="118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t2? -&gt; wait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16810F-A21D-CC4C-8AC4-F5ED797053F5}"/>
              </a:ext>
            </a:extLst>
          </p:cNvPr>
          <p:cNvSpPr txBox="1"/>
          <p:nvPr/>
        </p:nvSpPr>
        <p:spPr>
          <a:xfrm>
            <a:off x="5195322" y="70603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6507C7-7466-754C-A7B9-D7081B680F08}"/>
              </a:ext>
            </a:extLst>
          </p:cNvPr>
          <p:cNvCxnSpPr>
            <a:cxnSpLocks/>
            <a:stCxn id="15" idx="2"/>
            <a:endCxn id="5" idx="0"/>
          </p:cNvCxnSpPr>
          <p:nvPr/>
        </p:nvCxnSpPr>
        <p:spPr>
          <a:xfrm flipH="1">
            <a:off x="4487779" y="1075366"/>
            <a:ext cx="1034716" cy="41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73016F6-9146-CC4E-84AE-7B0B39BA6642}"/>
              </a:ext>
            </a:extLst>
          </p:cNvPr>
          <p:cNvSpPr txBox="1"/>
          <p:nvPr/>
        </p:nvSpPr>
        <p:spPr>
          <a:xfrm>
            <a:off x="2731166" y="3742729"/>
            <a:ext cx="171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t1? -&gt; complete </a:t>
            </a:r>
          </a:p>
        </p:txBody>
      </p:sp>
    </p:spTree>
    <p:extLst>
      <p:ext uri="{BB962C8B-B14F-4D97-AF65-F5344CB8AC3E}">
        <p14:creationId xmlns:p14="http://schemas.microsoft.com/office/powerpoint/2010/main" val="38712086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0698D-2CB7-DC42-91A2-DA23B68EC527}"/>
              </a:ext>
            </a:extLst>
          </p:cNvPr>
          <p:cNvSpPr/>
          <p:nvPr/>
        </p:nvSpPr>
        <p:spPr>
          <a:xfrm rot="16200000" flipH="1">
            <a:off x="2522597" y="1047363"/>
            <a:ext cx="146872" cy="35252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256B83-9516-D348-8939-6BEFE16C4983}"/>
              </a:ext>
            </a:extLst>
          </p:cNvPr>
          <p:cNvCxnSpPr>
            <a:cxnSpLocks/>
          </p:cNvCxnSpPr>
          <p:nvPr/>
        </p:nvCxnSpPr>
        <p:spPr>
          <a:xfrm>
            <a:off x="338507" y="2809974"/>
            <a:ext cx="111373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3A852E1-4900-1142-912B-17BC8673A8D5}"/>
              </a:ext>
            </a:extLst>
          </p:cNvPr>
          <p:cNvSpPr/>
          <p:nvPr/>
        </p:nvSpPr>
        <p:spPr>
          <a:xfrm>
            <a:off x="4886123" y="236229"/>
            <a:ext cx="1725561" cy="17403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wait-set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997AEB-78F5-4D41-A480-D386AB37F85E}"/>
              </a:ext>
            </a:extLst>
          </p:cNvPr>
          <p:cNvSpPr txBox="1"/>
          <p:nvPr/>
        </p:nvSpPr>
        <p:spPr>
          <a:xfrm>
            <a:off x="148983" y="2437070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A2AABC74-BE36-554C-B3C2-05C0700DC532}"/>
              </a:ext>
            </a:extLst>
          </p:cNvPr>
          <p:cNvCxnSpPr>
            <a:endCxn id="4" idx="0"/>
          </p:cNvCxnSpPr>
          <p:nvPr/>
        </p:nvCxnSpPr>
        <p:spPr>
          <a:xfrm rot="16200000" flipH="1">
            <a:off x="313220" y="2289771"/>
            <a:ext cx="682470" cy="3579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B7B1E3-7B24-F540-883B-14F2EE9D0129}"/>
              </a:ext>
            </a:extLst>
          </p:cNvPr>
          <p:cNvCxnSpPr>
            <a:stCxn id="4" idx="2"/>
            <a:endCxn id="8" idx="3"/>
          </p:cNvCxnSpPr>
          <p:nvPr/>
        </p:nvCxnSpPr>
        <p:spPr>
          <a:xfrm flipV="1">
            <a:off x="4358644" y="1721676"/>
            <a:ext cx="780182" cy="10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270C556-3CE6-4E41-B526-245A631F164E}"/>
              </a:ext>
            </a:extLst>
          </p:cNvPr>
          <p:cNvSpPr txBox="1"/>
          <p:nvPr/>
        </p:nvSpPr>
        <p:spPr>
          <a:xfrm>
            <a:off x="5530412" y="1352344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BE7A02-4618-7640-9656-6842E64B50E3}"/>
              </a:ext>
            </a:extLst>
          </p:cNvPr>
          <p:cNvSpPr/>
          <p:nvPr/>
        </p:nvSpPr>
        <p:spPr>
          <a:xfrm rot="16200000" flipH="1">
            <a:off x="5269710" y="3091724"/>
            <a:ext cx="146872" cy="11033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356883-1CBA-B84F-9718-3739DFEE5E4A}"/>
              </a:ext>
            </a:extLst>
          </p:cNvPr>
          <p:cNvCxnSpPr>
            <a:cxnSpLocks/>
          </p:cNvCxnSpPr>
          <p:nvPr/>
        </p:nvCxnSpPr>
        <p:spPr>
          <a:xfrm>
            <a:off x="338507" y="3643410"/>
            <a:ext cx="111373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D2F60EE-D4F8-2F45-8023-969D11A3AC35}"/>
              </a:ext>
            </a:extLst>
          </p:cNvPr>
          <p:cNvSpPr txBox="1"/>
          <p:nvPr/>
        </p:nvSpPr>
        <p:spPr>
          <a:xfrm>
            <a:off x="4010311" y="1976537"/>
            <a:ext cx="69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await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158146-5B43-8B4F-BBF2-50FAC413A54B}"/>
              </a:ext>
            </a:extLst>
          </p:cNvPr>
          <p:cNvCxnSpPr>
            <a:cxnSpLocks/>
            <a:stCxn id="15" idx="1"/>
            <a:endCxn id="8" idx="4"/>
          </p:cNvCxnSpPr>
          <p:nvPr/>
        </p:nvCxnSpPr>
        <p:spPr>
          <a:xfrm flipV="1">
            <a:off x="5343147" y="1976538"/>
            <a:ext cx="405757" cy="1593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8AFCF63-0EC6-F640-8CA9-DE25411B5CA2}"/>
              </a:ext>
            </a:extLst>
          </p:cNvPr>
          <p:cNvSpPr txBox="1"/>
          <p:nvPr/>
        </p:nvSpPr>
        <p:spPr>
          <a:xfrm>
            <a:off x="4825840" y="243707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C7827E-CE7F-464A-8CAF-0ADBB61CA924}"/>
              </a:ext>
            </a:extLst>
          </p:cNvPr>
          <p:cNvCxnSpPr>
            <a:cxnSpLocks/>
          </p:cNvCxnSpPr>
          <p:nvPr/>
        </p:nvCxnSpPr>
        <p:spPr>
          <a:xfrm>
            <a:off x="326137" y="4557810"/>
            <a:ext cx="111373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5CE5774-B454-5E40-83D7-B77E84A09ADB}"/>
              </a:ext>
            </a:extLst>
          </p:cNvPr>
          <p:cNvSpPr/>
          <p:nvPr/>
        </p:nvSpPr>
        <p:spPr>
          <a:xfrm rot="16200000" flipH="1">
            <a:off x="6598638" y="4162902"/>
            <a:ext cx="146872" cy="7741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6BB923A7-4D71-8344-815C-5E7A06CA0726}"/>
              </a:ext>
            </a:extLst>
          </p:cNvPr>
          <p:cNvCxnSpPr>
            <a:cxnSpLocks/>
            <a:endCxn id="24" idx="0"/>
          </p:cNvCxnSpPr>
          <p:nvPr/>
        </p:nvCxnSpPr>
        <p:spPr>
          <a:xfrm rot="16200000" flipH="1">
            <a:off x="5896395" y="4161418"/>
            <a:ext cx="459581" cy="3175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A67FDB8-FDF3-314D-BAD3-729FA754F524}"/>
              </a:ext>
            </a:extLst>
          </p:cNvPr>
          <p:cNvSpPr txBox="1"/>
          <p:nvPr/>
        </p:nvSpPr>
        <p:spPr>
          <a:xfrm>
            <a:off x="5570629" y="4229699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84C0E8-508A-FD4D-909A-3824BFD98122}"/>
              </a:ext>
            </a:extLst>
          </p:cNvPr>
          <p:cNvSpPr txBox="1"/>
          <p:nvPr/>
        </p:nvSpPr>
        <p:spPr>
          <a:xfrm>
            <a:off x="4010311" y="3260268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25FE7C19-2BF0-4C45-A35C-ECCE11E1371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88120" y="3236166"/>
            <a:ext cx="459582" cy="3470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A8AA199-5FBB-124B-AACE-2337DBEF32B7}"/>
              </a:ext>
            </a:extLst>
          </p:cNvPr>
          <p:cNvSpPr/>
          <p:nvPr/>
        </p:nvSpPr>
        <p:spPr>
          <a:xfrm rot="16200000" flipH="1">
            <a:off x="9083628" y="1051605"/>
            <a:ext cx="146872" cy="35252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EEF2788-5F0A-AD41-AB92-103650E8C703}"/>
              </a:ext>
            </a:extLst>
          </p:cNvPr>
          <p:cNvCxnSpPr>
            <a:cxnSpLocks/>
            <a:stCxn id="8" idx="5"/>
            <a:endCxn id="31" idx="0"/>
          </p:cNvCxnSpPr>
          <p:nvPr/>
        </p:nvCxnSpPr>
        <p:spPr>
          <a:xfrm>
            <a:off x="6358981" y="1721676"/>
            <a:ext cx="1035473" cy="109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854DBD9-836E-1C4D-AA29-9294D6EEF440}"/>
              </a:ext>
            </a:extLst>
          </p:cNvPr>
          <p:cNvSpPr txBox="1"/>
          <p:nvPr/>
        </p:nvSpPr>
        <p:spPr>
          <a:xfrm>
            <a:off x="5878855" y="4640249"/>
            <a:ext cx="27587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mutates state</a:t>
            </a:r>
          </a:p>
          <a:p>
            <a:r>
              <a:rPr lang="en-US" sz="1400" dirty="0"/>
              <a:t>between the state write done by </a:t>
            </a:r>
            <a:r>
              <a:rPr lang="en-US" sz="1400" b="1" dirty="0"/>
              <a:t>t1</a:t>
            </a:r>
          </a:p>
          <a:p>
            <a:r>
              <a:rPr lang="en-US" sz="1400" dirty="0"/>
              <a:t>and the state read done by </a:t>
            </a:r>
            <a:r>
              <a:rPr lang="en-US" sz="1400" b="1" dirty="0"/>
              <a:t>t0</a:t>
            </a:r>
            <a:r>
              <a:rPr lang="en-US" sz="1400" dirty="0"/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37F3E8E-A7B8-3047-AE43-F70F3AFD0C89}"/>
              </a:ext>
            </a:extLst>
          </p:cNvPr>
          <p:cNvSpPr txBox="1"/>
          <p:nvPr/>
        </p:nvSpPr>
        <p:spPr>
          <a:xfrm>
            <a:off x="7777679" y="367719"/>
            <a:ext cx="1702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state is not the same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736A115-80EC-374B-853F-354DC4CEFA8C}"/>
              </a:ext>
            </a:extLst>
          </p:cNvPr>
          <p:cNvCxnSpPr>
            <a:cxnSpLocks/>
            <a:stCxn id="38" idx="2"/>
            <a:endCxn id="15" idx="2"/>
          </p:cNvCxnSpPr>
          <p:nvPr/>
        </p:nvCxnSpPr>
        <p:spPr>
          <a:xfrm flipH="1">
            <a:off x="5894833" y="675496"/>
            <a:ext cx="2734330" cy="29679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F196AB9-71AE-B745-A6FD-3DCF6C0F3E6F}"/>
              </a:ext>
            </a:extLst>
          </p:cNvPr>
          <p:cNvCxnSpPr>
            <a:cxnSpLocks/>
            <a:stCxn id="38" idx="2"/>
            <a:endCxn id="31" idx="0"/>
          </p:cNvCxnSpPr>
          <p:nvPr/>
        </p:nvCxnSpPr>
        <p:spPr>
          <a:xfrm flipH="1">
            <a:off x="7394454" y="675496"/>
            <a:ext cx="1234709" cy="21387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4B3C301-60CC-634F-8049-B61FB6DF59DE}"/>
              </a:ext>
            </a:extLst>
          </p:cNvPr>
          <p:cNvSpPr txBox="1"/>
          <p:nvPr/>
        </p:nvSpPr>
        <p:spPr>
          <a:xfrm>
            <a:off x="6823942" y="1896493"/>
            <a:ext cx="14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await  returns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FA5DCBF-079B-8343-83DF-1A1A7473F0FF}"/>
              </a:ext>
            </a:extLst>
          </p:cNvPr>
          <p:cNvCxnSpPr>
            <a:cxnSpLocks/>
            <a:stCxn id="22" idx="3"/>
            <a:endCxn id="45" idx="1"/>
          </p:cNvCxnSpPr>
          <p:nvPr/>
        </p:nvCxnSpPr>
        <p:spPr>
          <a:xfrm flipV="1">
            <a:off x="5547512" y="2081159"/>
            <a:ext cx="1276430" cy="54057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598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F43E-D5C4-244E-866E-E6D98D56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E1F4B-54F9-B94A-9D0D-43F04CCA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“Classical” style</a:t>
            </a:r>
          </a:p>
          <a:p>
            <a:pPr lvl="1"/>
            <a:r>
              <a:rPr lang="en-US" dirty="0"/>
              <a:t>Threads that changes the state, notifies </a:t>
            </a:r>
            <a:r>
              <a:rPr lang="en-US" strike="sngStrike" dirty="0"/>
              <a:t>other threads </a:t>
            </a:r>
            <a:r>
              <a:rPr lang="en-US" dirty="0"/>
              <a:t> the wait-set if the state is adequate for other threads to complete, but doesn’t do any additional state change.</a:t>
            </a:r>
          </a:p>
          <a:p>
            <a:pPr lvl="1"/>
            <a:endParaRPr lang="en-US" dirty="0"/>
          </a:p>
          <a:p>
            <a:r>
              <a:rPr lang="en-US" dirty="0"/>
              <a:t>Kernel style</a:t>
            </a:r>
          </a:p>
          <a:p>
            <a:pPr lvl="1"/>
            <a:r>
              <a:rPr lang="en-US" dirty="0"/>
              <a:t>Threads the changes the states</a:t>
            </a:r>
          </a:p>
          <a:p>
            <a:pPr lvl="2"/>
            <a:r>
              <a:rPr lang="en-US" dirty="0"/>
              <a:t>Checks if the new state is adequate for other threads to complete</a:t>
            </a:r>
          </a:p>
          <a:p>
            <a:pPr lvl="2"/>
            <a:r>
              <a:rPr lang="en-US" dirty="0"/>
              <a:t>If so, </a:t>
            </a:r>
            <a:r>
              <a:rPr lang="en-US" b="1" dirty="0"/>
              <a:t>updates the state again </a:t>
            </a:r>
            <a:r>
              <a:rPr lang="en-US" dirty="0"/>
              <a:t>by completing them, and afterwards notifies the wait-set</a:t>
            </a:r>
          </a:p>
          <a:p>
            <a:pPr lvl="1"/>
            <a:r>
              <a:rPr lang="en-US" dirty="0"/>
              <a:t>This requires the requests to have a </a:t>
            </a:r>
            <a:r>
              <a:rPr lang="en-US" dirty="0" err="1"/>
              <a:t>boolean</a:t>
            </a:r>
            <a:r>
              <a:rPr lang="en-US" dirty="0"/>
              <a:t> stating if the request is completed or not.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19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1DA03C8-B75C-064A-BF8D-A8DBB41D177F}"/>
              </a:ext>
            </a:extLst>
          </p:cNvPr>
          <p:cNvCxnSpPr>
            <a:cxnSpLocks/>
          </p:cNvCxnSpPr>
          <p:nvPr/>
        </p:nvCxnSpPr>
        <p:spPr>
          <a:xfrm>
            <a:off x="652272" y="1822704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F7B25E-CD88-F748-BE13-69548280BC89}"/>
              </a:ext>
            </a:extLst>
          </p:cNvPr>
          <p:cNvCxnSpPr/>
          <p:nvPr/>
        </p:nvCxnSpPr>
        <p:spPr>
          <a:xfrm>
            <a:off x="8985504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1" y="1170432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38" y="566333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units: 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18344" y="957737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rot="10800000">
            <a:off x="5352279" y="892470"/>
            <a:ext cx="1944633" cy="6040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flipH="1">
            <a:off x="5352278" y="1822704"/>
            <a:ext cx="201777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0D379C-0539-774B-882E-FDDEDB85D837}"/>
              </a:ext>
            </a:extLst>
          </p:cNvPr>
          <p:cNvSpPr txBox="1"/>
          <p:nvPr/>
        </p:nvSpPr>
        <p:spPr>
          <a:xfrm>
            <a:off x="9107166" y="2549987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F47A29-A1C9-AC48-9F44-466F5DC8CE3F}"/>
              </a:ext>
            </a:extLst>
          </p:cNvPr>
          <p:cNvCxnSpPr>
            <a:cxnSpLocks/>
          </p:cNvCxnSpPr>
          <p:nvPr/>
        </p:nvCxnSpPr>
        <p:spPr>
          <a:xfrm>
            <a:off x="664454" y="4529328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F7AE796-34EE-664D-89F3-4B5D15F4FF51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661DE5C-EFD8-EC45-B448-1C740E15AEAD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CA47F0A-2047-6F48-9B18-0A2ADBA7EB5D}"/>
              </a:ext>
            </a:extLst>
          </p:cNvPr>
          <p:cNvCxnSpPr>
            <a:cxnSpLocks/>
          </p:cNvCxnSpPr>
          <p:nvPr/>
        </p:nvCxnSpPr>
        <p:spPr>
          <a:xfrm flipH="1">
            <a:off x="10094932" y="1496568"/>
            <a:ext cx="24320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58B6DE0-D555-844C-8D59-75A2B1BF52C9}"/>
              </a:ext>
            </a:extLst>
          </p:cNvPr>
          <p:cNvCxnSpPr>
            <a:cxnSpLocks/>
          </p:cNvCxnSpPr>
          <p:nvPr/>
        </p:nvCxnSpPr>
        <p:spPr>
          <a:xfrm>
            <a:off x="10094932" y="883919"/>
            <a:ext cx="2195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908B37C-9670-3A47-B80C-4D21F7DA2B91}"/>
              </a:ext>
            </a:extLst>
          </p:cNvPr>
          <p:cNvSpPr txBox="1"/>
          <p:nvPr/>
        </p:nvSpPr>
        <p:spPr>
          <a:xfrm>
            <a:off x="3343003" y="4765202"/>
            <a:ext cx="1681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 = new Object()</a:t>
            </a:r>
          </a:p>
          <a:p>
            <a:r>
              <a:rPr lang="en-US" sz="1200" dirty="0"/>
              <a:t>synchronized(monitor) {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monitor.wait</a:t>
            </a:r>
            <a:r>
              <a:rPr lang="en-US" sz="1200" dirty="0"/>
              <a:t>(…)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 err="1"/>
              <a:t>monitor.notify</a:t>
            </a:r>
            <a:r>
              <a:rPr lang="en-US" sz="1200" dirty="0"/>
              <a:t>()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8DA07A7-B857-5847-8B57-A11C17E66663}"/>
              </a:ext>
            </a:extLst>
          </p:cNvPr>
          <p:cNvSpPr/>
          <p:nvPr/>
        </p:nvSpPr>
        <p:spPr>
          <a:xfrm>
            <a:off x="1883693" y="2003728"/>
            <a:ext cx="142778" cy="53338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B01C7F-8D31-F447-9B0B-69FB4FE712B8}"/>
              </a:ext>
            </a:extLst>
          </p:cNvPr>
          <p:cNvSpPr txBox="1"/>
          <p:nvPr/>
        </p:nvSpPr>
        <p:spPr>
          <a:xfrm>
            <a:off x="1315728" y="1800175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release</a:t>
            </a: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D5069CA6-2274-724D-B76A-4184578DD4DF}"/>
              </a:ext>
            </a:extLst>
          </p:cNvPr>
          <p:cNvCxnSpPr>
            <a:cxnSpLocks/>
            <a:stCxn id="78" idx="3"/>
            <a:endCxn id="9" idx="1"/>
          </p:cNvCxnSpPr>
          <p:nvPr/>
        </p:nvCxnSpPr>
        <p:spPr>
          <a:xfrm flipV="1">
            <a:off x="2026471" y="892469"/>
            <a:ext cx="2015167" cy="13779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3B706C-B81F-3D4D-866C-B27EC56CD248}"/>
              </a:ext>
            </a:extLst>
          </p:cNvPr>
          <p:cNvCxnSpPr>
            <a:cxnSpLocks/>
            <a:stCxn id="78" idx="3"/>
            <a:endCxn id="10" idx="2"/>
          </p:cNvCxnSpPr>
          <p:nvPr/>
        </p:nvCxnSpPr>
        <p:spPr>
          <a:xfrm flipV="1">
            <a:off x="2026471" y="1935480"/>
            <a:ext cx="2015176" cy="33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CF452C3-84A8-2241-A30F-2B3D7E843789}"/>
              </a:ext>
            </a:extLst>
          </p:cNvPr>
          <p:cNvSpPr txBox="1"/>
          <p:nvPr/>
        </p:nvSpPr>
        <p:spPr>
          <a:xfrm>
            <a:off x="4906108" y="1893475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545863C-893E-9E4B-8A56-5C7BA34BCC83}"/>
              </a:ext>
            </a:extLst>
          </p:cNvPr>
          <p:cNvSpPr txBox="1"/>
          <p:nvPr/>
        </p:nvSpPr>
        <p:spPr>
          <a:xfrm>
            <a:off x="2812650" y="2114713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D5D877E-2334-7549-93CC-4A9C26E04DF8}"/>
              </a:ext>
            </a:extLst>
          </p:cNvPr>
          <p:cNvSpPr/>
          <p:nvPr/>
        </p:nvSpPr>
        <p:spPr>
          <a:xfrm>
            <a:off x="7296911" y="3229689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545B78B-4143-5249-9ED8-FE34B9E65DAD}"/>
              </a:ext>
            </a:extLst>
          </p:cNvPr>
          <p:cNvCxnSpPr>
            <a:cxnSpLocks/>
            <a:stCxn id="10" idx="6"/>
            <a:endCxn id="97" idx="0"/>
          </p:cNvCxnSpPr>
          <p:nvPr/>
        </p:nvCxnSpPr>
        <p:spPr>
          <a:xfrm>
            <a:off x="5352278" y="1935480"/>
            <a:ext cx="2017772" cy="129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B69495FF-504B-5D4E-B554-532A74DCC44B}"/>
              </a:ext>
            </a:extLst>
          </p:cNvPr>
          <p:cNvCxnSpPr>
            <a:cxnSpLocks/>
            <a:stCxn id="97" idx="1"/>
            <a:endCxn id="9" idx="3"/>
          </p:cNvCxnSpPr>
          <p:nvPr/>
        </p:nvCxnSpPr>
        <p:spPr>
          <a:xfrm rot="10800000">
            <a:off x="5352279" y="892469"/>
            <a:ext cx="1944633" cy="26633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E902BBB-3EA3-804D-9672-7086E725E74C}"/>
              </a:ext>
            </a:extLst>
          </p:cNvPr>
          <p:cNvCxnSpPr>
            <a:cxnSpLocks/>
          </p:cNvCxnSpPr>
          <p:nvPr/>
        </p:nvCxnSpPr>
        <p:spPr>
          <a:xfrm>
            <a:off x="652272" y="2537117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F4B1C88-CE33-3545-B617-D18CCC438213}"/>
              </a:ext>
            </a:extLst>
          </p:cNvPr>
          <p:cNvSpPr/>
          <p:nvPr/>
        </p:nvSpPr>
        <p:spPr>
          <a:xfrm>
            <a:off x="8912365" y="2632948"/>
            <a:ext cx="140195" cy="39489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Curved Connector 106">
            <a:extLst>
              <a:ext uri="{FF2B5EF4-FFF2-40B4-BE49-F238E27FC236}">
                <a16:creationId xmlns:a16="http://schemas.microsoft.com/office/drawing/2014/main" id="{16D6DA2D-A9A4-0E45-962C-B013F4DDB32D}"/>
              </a:ext>
            </a:extLst>
          </p:cNvPr>
          <p:cNvCxnSpPr>
            <a:cxnSpLocks/>
            <a:stCxn id="106" idx="1"/>
            <a:endCxn id="9" idx="3"/>
          </p:cNvCxnSpPr>
          <p:nvPr/>
        </p:nvCxnSpPr>
        <p:spPr>
          <a:xfrm rot="10800000">
            <a:off x="5352279" y="892469"/>
            <a:ext cx="3560087" cy="1937924"/>
          </a:xfrm>
          <a:prstGeom prst="curvedConnector3">
            <a:avLst>
              <a:gd name="adj1" fmla="val 561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DC0DBCF-BF68-9B4C-A890-F58067AF697F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70050" y="619678"/>
            <a:ext cx="981470" cy="55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ED819C0-2FF2-164A-9D8F-4EC562CD26D4}"/>
              </a:ext>
            </a:extLst>
          </p:cNvPr>
          <p:cNvCxnSpPr>
            <a:cxnSpLocks/>
          </p:cNvCxnSpPr>
          <p:nvPr/>
        </p:nvCxnSpPr>
        <p:spPr>
          <a:xfrm flipH="1">
            <a:off x="8976344" y="2114713"/>
            <a:ext cx="560842" cy="518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4605F3D-479D-1248-9055-A22A629FFD1E}"/>
              </a:ext>
            </a:extLst>
          </p:cNvPr>
          <p:cNvCxnSpPr>
            <a:cxnSpLocks/>
            <a:stCxn id="106" idx="2"/>
          </p:cNvCxnSpPr>
          <p:nvPr/>
        </p:nvCxnSpPr>
        <p:spPr>
          <a:xfrm>
            <a:off x="8982463" y="3027838"/>
            <a:ext cx="635832" cy="527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4B6AE53-2CFB-BF40-B081-736F2CAD5DD6}"/>
              </a:ext>
            </a:extLst>
          </p:cNvPr>
          <p:cNvSpPr/>
          <p:nvPr/>
        </p:nvSpPr>
        <p:spPr>
          <a:xfrm>
            <a:off x="4041637" y="1218605"/>
            <a:ext cx="1310640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extra state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D636362-B9F6-934D-862F-BA55F5A7FF87}"/>
              </a:ext>
            </a:extLst>
          </p:cNvPr>
          <p:cNvCxnSpPr>
            <a:cxnSpLocks/>
            <a:stCxn id="97" idx="2"/>
          </p:cNvCxnSpPr>
          <p:nvPr/>
        </p:nvCxnSpPr>
        <p:spPr>
          <a:xfrm>
            <a:off x="7370050" y="3881961"/>
            <a:ext cx="981470" cy="509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2854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1DA03C8-B75C-064A-BF8D-A8DBB41D177F}"/>
              </a:ext>
            </a:extLst>
          </p:cNvPr>
          <p:cNvCxnSpPr>
            <a:cxnSpLocks/>
          </p:cNvCxnSpPr>
          <p:nvPr/>
        </p:nvCxnSpPr>
        <p:spPr>
          <a:xfrm>
            <a:off x="652272" y="1822704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F7B25E-CD88-F748-BE13-69548280BC89}"/>
              </a:ext>
            </a:extLst>
          </p:cNvPr>
          <p:cNvCxnSpPr/>
          <p:nvPr/>
        </p:nvCxnSpPr>
        <p:spPr>
          <a:xfrm>
            <a:off x="8985504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1" y="1170432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38" y="566333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 err="1"/>
              <a:t>isSet</a:t>
            </a:r>
            <a:r>
              <a:rPr lang="en-US" sz="1200" dirty="0"/>
              <a:t>: false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18344" y="95773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waitUntilSet</a:t>
            </a:r>
            <a:endParaRPr lang="en-US" sz="1000" dirty="0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rot="10800000">
            <a:off x="5352279" y="892470"/>
            <a:ext cx="1944633" cy="6040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flipH="1">
            <a:off x="5352278" y="1822704"/>
            <a:ext cx="201777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F47A29-A1C9-AC48-9F44-466F5DC8CE3F}"/>
              </a:ext>
            </a:extLst>
          </p:cNvPr>
          <p:cNvCxnSpPr>
            <a:cxnSpLocks/>
          </p:cNvCxnSpPr>
          <p:nvPr/>
        </p:nvCxnSpPr>
        <p:spPr>
          <a:xfrm>
            <a:off x="664454" y="4529328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F7AE796-34EE-664D-89F3-4B5D15F4FF51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661DE5C-EFD8-EC45-B448-1C740E15AEAD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CA47F0A-2047-6F48-9B18-0A2ADBA7EB5D}"/>
              </a:ext>
            </a:extLst>
          </p:cNvPr>
          <p:cNvCxnSpPr>
            <a:cxnSpLocks/>
          </p:cNvCxnSpPr>
          <p:nvPr/>
        </p:nvCxnSpPr>
        <p:spPr>
          <a:xfrm flipH="1">
            <a:off x="10094932" y="1496568"/>
            <a:ext cx="24320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58B6DE0-D555-844C-8D59-75A2B1BF52C9}"/>
              </a:ext>
            </a:extLst>
          </p:cNvPr>
          <p:cNvCxnSpPr>
            <a:cxnSpLocks/>
          </p:cNvCxnSpPr>
          <p:nvPr/>
        </p:nvCxnSpPr>
        <p:spPr>
          <a:xfrm>
            <a:off x="10094932" y="883919"/>
            <a:ext cx="2195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908B37C-9670-3A47-B80C-4D21F7DA2B91}"/>
              </a:ext>
            </a:extLst>
          </p:cNvPr>
          <p:cNvSpPr txBox="1"/>
          <p:nvPr/>
        </p:nvSpPr>
        <p:spPr>
          <a:xfrm>
            <a:off x="3343003" y="4765202"/>
            <a:ext cx="1681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 = new Object()</a:t>
            </a:r>
          </a:p>
          <a:p>
            <a:r>
              <a:rPr lang="en-US" sz="1200" dirty="0"/>
              <a:t>synchronized(monitor) {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monitor.wait</a:t>
            </a:r>
            <a:r>
              <a:rPr lang="en-US" sz="1200" dirty="0"/>
              <a:t>(…)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 err="1"/>
              <a:t>monitor.notify</a:t>
            </a:r>
            <a:r>
              <a:rPr lang="en-US" sz="1200" dirty="0"/>
              <a:t>()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8DA07A7-B857-5847-8B57-A11C17E66663}"/>
              </a:ext>
            </a:extLst>
          </p:cNvPr>
          <p:cNvSpPr/>
          <p:nvPr/>
        </p:nvSpPr>
        <p:spPr>
          <a:xfrm>
            <a:off x="1883693" y="2003728"/>
            <a:ext cx="142778" cy="53338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B01C7F-8D31-F447-9B0B-69FB4FE712B8}"/>
              </a:ext>
            </a:extLst>
          </p:cNvPr>
          <p:cNvSpPr txBox="1"/>
          <p:nvPr/>
        </p:nvSpPr>
        <p:spPr>
          <a:xfrm>
            <a:off x="1315728" y="18001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</a:t>
            </a: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D5069CA6-2274-724D-B76A-4184578DD4DF}"/>
              </a:ext>
            </a:extLst>
          </p:cNvPr>
          <p:cNvCxnSpPr>
            <a:cxnSpLocks/>
            <a:stCxn id="78" idx="3"/>
            <a:endCxn id="9" idx="1"/>
          </p:cNvCxnSpPr>
          <p:nvPr/>
        </p:nvCxnSpPr>
        <p:spPr>
          <a:xfrm flipV="1">
            <a:off x="2026471" y="892469"/>
            <a:ext cx="2015167" cy="13779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3B706C-B81F-3D4D-866C-B27EC56CD248}"/>
              </a:ext>
            </a:extLst>
          </p:cNvPr>
          <p:cNvCxnSpPr>
            <a:cxnSpLocks/>
            <a:stCxn id="78" idx="3"/>
            <a:endCxn id="10" idx="2"/>
          </p:cNvCxnSpPr>
          <p:nvPr/>
        </p:nvCxnSpPr>
        <p:spPr>
          <a:xfrm flipV="1">
            <a:off x="2026471" y="1935480"/>
            <a:ext cx="2015176" cy="33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CF452C3-84A8-2241-A30F-2B3D7E843789}"/>
              </a:ext>
            </a:extLst>
          </p:cNvPr>
          <p:cNvSpPr txBox="1"/>
          <p:nvPr/>
        </p:nvSpPr>
        <p:spPr>
          <a:xfrm>
            <a:off x="4906108" y="1893475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545863C-893E-9E4B-8A56-5C7BA34BCC83}"/>
              </a:ext>
            </a:extLst>
          </p:cNvPr>
          <p:cNvSpPr txBox="1"/>
          <p:nvPr/>
        </p:nvSpPr>
        <p:spPr>
          <a:xfrm>
            <a:off x="2812650" y="2114713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D5D877E-2334-7549-93CC-4A9C26E04DF8}"/>
              </a:ext>
            </a:extLst>
          </p:cNvPr>
          <p:cNvSpPr/>
          <p:nvPr/>
        </p:nvSpPr>
        <p:spPr>
          <a:xfrm>
            <a:off x="7296911" y="3229689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545B78B-4143-5249-9ED8-FE34B9E65DAD}"/>
              </a:ext>
            </a:extLst>
          </p:cNvPr>
          <p:cNvCxnSpPr>
            <a:cxnSpLocks/>
            <a:stCxn id="10" idx="6"/>
            <a:endCxn id="97" idx="0"/>
          </p:cNvCxnSpPr>
          <p:nvPr/>
        </p:nvCxnSpPr>
        <p:spPr>
          <a:xfrm>
            <a:off x="5352278" y="1935480"/>
            <a:ext cx="2017772" cy="129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B69495FF-504B-5D4E-B554-532A74DCC44B}"/>
              </a:ext>
            </a:extLst>
          </p:cNvPr>
          <p:cNvCxnSpPr>
            <a:cxnSpLocks/>
            <a:stCxn id="97" idx="1"/>
            <a:endCxn id="9" idx="3"/>
          </p:cNvCxnSpPr>
          <p:nvPr/>
        </p:nvCxnSpPr>
        <p:spPr>
          <a:xfrm rot="10800000">
            <a:off x="5352279" y="892469"/>
            <a:ext cx="1944633" cy="26633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E902BBB-3EA3-804D-9672-7086E725E74C}"/>
              </a:ext>
            </a:extLst>
          </p:cNvPr>
          <p:cNvCxnSpPr>
            <a:cxnSpLocks/>
          </p:cNvCxnSpPr>
          <p:nvPr/>
        </p:nvCxnSpPr>
        <p:spPr>
          <a:xfrm>
            <a:off x="652272" y="2537117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DC0DBCF-BF68-9B4C-A890-F58067AF697F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70050" y="619678"/>
            <a:ext cx="981470" cy="55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4B6AE53-2CFB-BF40-B081-736F2CAD5DD6}"/>
              </a:ext>
            </a:extLst>
          </p:cNvPr>
          <p:cNvSpPr/>
          <p:nvPr/>
        </p:nvSpPr>
        <p:spPr>
          <a:xfrm>
            <a:off x="4041637" y="1218605"/>
            <a:ext cx="1310640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extra state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BE0248-FB8B-5841-938D-86C8781F20DC}"/>
              </a:ext>
            </a:extLst>
          </p:cNvPr>
          <p:cNvSpPr txBox="1"/>
          <p:nvPr/>
        </p:nvSpPr>
        <p:spPr>
          <a:xfrm>
            <a:off x="3543239" y="79766"/>
            <a:ext cx="2847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ManualResetEvent</a:t>
            </a:r>
            <a:r>
              <a:rPr lang="en-US" sz="1200" dirty="0"/>
              <a:t>: set, reset, </a:t>
            </a:r>
            <a:r>
              <a:rPr lang="en-US" sz="1200" dirty="0" err="1"/>
              <a:t>waitUntilSet</a:t>
            </a:r>
            <a:endParaRPr lang="en-US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2E14C8-2334-0943-91AC-2C10959E9695}"/>
              </a:ext>
            </a:extLst>
          </p:cNvPr>
          <p:cNvSpPr/>
          <p:nvPr/>
        </p:nvSpPr>
        <p:spPr>
          <a:xfrm>
            <a:off x="8907137" y="2713301"/>
            <a:ext cx="156733" cy="35720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D0C956-40B8-0B45-8507-9A257A3BE4C0}"/>
              </a:ext>
            </a:extLst>
          </p:cNvPr>
          <p:cNvSpPr txBox="1"/>
          <p:nvPr/>
        </p:nvSpPr>
        <p:spPr>
          <a:xfrm>
            <a:off x="9113701" y="268070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5C592000-3C87-B447-B8BC-F2410127C3E2}"/>
              </a:ext>
            </a:extLst>
          </p:cNvPr>
          <p:cNvCxnSpPr>
            <a:cxnSpLocks/>
            <a:stCxn id="42" idx="1"/>
            <a:endCxn id="9" idx="3"/>
          </p:cNvCxnSpPr>
          <p:nvPr/>
        </p:nvCxnSpPr>
        <p:spPr>
          <a:xfrm rot="10800000">
            <a:off x="5352279" y="892470"/>
            <a:ext cx="3554859" cy="19994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0897402-6CAE-1449-B192-31A687245E39}"/>
              </a:ext>
            </a:extLst>
          </p:cNvPr>
          <p:cNvSpPr/>
          <p:nvPr/>
        </p:nvSpPr>
        <p:spPr>
          <a:xfrm>
            <a:off x="1484910" y="2531945"/>
            <a:ext cx="8056212" cy="1813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6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 flipV="1">
            <a:off x="3805976" y="990379"/>
            <a:ext cx="1717471" cy="21079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</p:spTree>
    <p:extLst>
      <p:ext uri="{BB962C8B-B14F-4D97-AF65-F5344CB8AC3E}">
        <p14:creationId xmlns:p14="http://schemas.microsoft.com/office/powerpoint/2010/main" val="38732209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1DA03C8-B75C-064A-BF8D-A8DBB41D177F}"/>
              </a:ext>
            </a:extLst>
          </p:cNvPr>
          <p:cNvCxnSpPr>
            <a:cxnSpLocks/>
          </p:cNvCxnSpPr>
          <p:nvPr/>
        </p:nvCxnSpPr>
        <p:spPr>
          <a:xfrm>
            <a:off x="652272" y="1822704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F7B25E-CD88-F748-BE13-69548280BC89}"/>
              </a:ext>
            </a:extLst>
          </p:cNvPr>
          <p:cNvCxnSpPr/>
          <p:nvPr/>
        </p:nvCxnSpPr>
        <p:spPr>
          <a:xfrm>
            <a:off x="8985504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1" y="1170432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38" y="566333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 err="1"/>
              <a:t>isSet</a:t>
            </a:r>
            <a:r>
              <a:rPr lang="en-US" sz="1200" dirty="0"/>
              <a:t>: false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18344" y="95773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waitUntilSet</a:t>
            </a:r>
            <a:endParaRPr lang="en-US" sz="1000" dirty="0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rot="10800000">
            <a:off x="5352279" y="892470"/>
            <a:ext cx="1944633" cy="6040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flipH="1">
            <a:off x="5352278" y="1822704"/>
            <a:ext cx="201777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F47A29-A1C9-AC48-9F44-466F5DC8CE3F}"/>
              </a:ext>
            </a:extLst>
          </p:cNvPr>
          <p:cNvCxnSpPr>
            <a:cxnSpLocks/>
          </p:cNvCxnSpPr>
          <p:nvPr/>
        </p:nvCxnSpPr>
        <p:spPr>
          <a:xfrm>
            <a:off x="664454" y="4529328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F7AE796-34EE-664D-89F3-4B5D15F4FF51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661DE5C-EFD8-EC45-B448-1C740E15AEAD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CA47F0A-2047-6F48-9B18-0A2ADBA7EB5D}"/>
              </a:ext>
            </a:extLst>
          </p:cNvPr>
          <p:cNvCxnSpPr>
            <a:cxnSpLocks/>
          </p:cNvCxnSpPr>
          <p:nvPr/>
        </p:nvCxnSpPr>
        <p:spPr>
          <a:xfrm flipH="1">
            <a:off x="10094932" y="1496568"/>
            <a:ext cx="24320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58B6DE0-D555-844C-8D59-75A2B1BF52C9}"/>
              </a:ext>
            </a:extLst>
          </p:cNvPr>
          <p:cNvCxnSpPr>
            <a:cxnSpLocks/>
          </p:cNvCxnSpPr>
          <p:nvPr/>
        </p:nvCxnSpPr>
        <p:spPr>
          <a:xfrm>
            <a:off x="10094932" y="883919"/>
            <a:ext cx="2195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908B37C-9670-3A47-B80C-4D21F7DA2B91}"/>
              </a:ext>
            </a:extLst>
          </p:cNvPr>
          <p:cNvSpPr txBox="1"/>
          <p:nvPr/>
        </p:nvSpPr>
        <p:spPr>
          <a:xfrm>
            <a:off x="3343003" y="4765202"/>
            <a:ext cx="1681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 = new Object()</a:t>
            </a:r>
          </a:p>
          <a:p>
            <a:r>
              <a:rPr lang="en-US" sz="1200" dirty="0"/>
              <a:t>synchronized(monitor) {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monitor.wait</a:t>
            </a:r>
            <a:r>
              <a:rPr lang="en-US" sz="1200" dirty="0"/>
              <a:t>(…)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 err="1"/>
              <a:t>monitor.notify</a:t>
            </a:r>
            <a:r>
              <a:rPr lang="en-US" sz="1200" dirty="0"/>
              <a:t>()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8DA07A7-B857-5847-8B57-A11C17E66663}"/>
              </a:ext>
            </a:extLst>
          </p:cNvPr>
          <p:cNvSpPr/>
          <p:nvPr/>
        </p:nvSpPr>
        <p:spPr>
          <a:xfrm>
            <a:off x="1883693" y="2003728"/>
            <a:ext cx="142778" cy="53338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B01C7F-8D31-F447-9B0B-69FB4FE712B8}"/>
              </a:ext>
            </a:extLst>
          </p:cNvPr>
          <p:cNvSpPr txBox="1"/>
          <p:nvPr/>
        </p:nvSpPr>
        <p:spPr>
          <a:xfrm>
            <a:off x="1315728" y="18001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</a:t>
            </a: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D5069CA6-2274-724D-B76A-4184578DD4DF}"/>
              </a:ext>
            </a:extLst>
          </p:cNvPr>
          <p:cNvCxnSpPr>
            <a:cxnSpLocks/>
            <a:stCxn id="78" idx="3"/>
            <a:endCxn id="9" idx="1"/>
          </p:cNvCxnSpPr>
          <p:nvPr/>
        </p:nvCxnSpPr>
        <p:spPr>
          <a:xfrm flipV="1">
            <a:off x="2026471" y="892469"/>
            <a:ext cx="2015167" cy="13779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3B706C-B81F-3D4D-866C-B27EC56CD248}"/>
              </a:ext>
            </a:extLst>
          </p:cNvPr>
          <p:cNvCxnSpPr>
            <a:cxnSpLocks/>
            <a:stCxn id="78" idx="3"/>
            <a:endCxn id="10" idx="2"/>
          </p:cNvCxnSpPr>
          <p:nvPr/>
        </p:nvCxnSpPr>
        <p:spPr>
          <a:xfrm flipV="1">
            <a:off x="2026471" y="1935480"/>
            <a:ext cx="2015176" cy="33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CF452C3-84A8-2241-A30F-2B3D7E843789}"/>
              </a:ext>
            </a:extLst>
          </p:cNvPr>
          <p:cNvSpPr txBox="1"/>
          <p:nvPr/>
        </p:nvSpPr>
        <p:spPr>
          <a:xfrm>
            <a:off x="4906108" y="1893475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545863C-893E-9E4B-8A56-5C7BA34BCC83}"/>
              </a:ext>
            </a:extLst>
          </p:cNvPr>
          <p:cNvSpPr txBox="1"/>
          <p:nvPr/>
        </p:nvSpPr>
        <p:spPr>
          <a:xfrm>
            <a:off x="2812650" y="2114713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E902BBB-3EA3-804D-9672-7086E725E74C}"/>
              </a:ext>
            </a:extLst>
          </p:cNvPr>
          <p:cNvCxnSpPr>
            <a:cxnSpLocks/>
          </p:cNvCxnSpPr>
          <p:nvPr/>
        </p:nvCxnSpPr>
        <p:spPr>
          <a:xfrm>
            <a:off x="652272" y="2537117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DC0DBCF-BF68-9B4C-A890-F58067AF697F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70050" y="619678"/>
            <a:ext cx="981470" cy="55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4B6AE53-2CFB-BF40-B081-736F2CAD5DD6}"/>
              </a:ext>
            </a:extLst>
          </p:cNvPr>
          <p:cNvSpPr/>
          <p:nvPr/>
        </p:nvSpPr>
        <p:spPr>
          <a:xfrm>
            <a:off x="4041637" y="1218605"/>
            <a:ext cx="1310631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BE0248-FB8B-5841-938D-86C8781F20DC}"/>
              </a:ext>
            </a:extLst>
          </p:cNvPr>
          <p:cNvSpPr txBox="1"/>
          <p:nvPr/>
        </p:nvSpPr>
        <p:spPr>
          <a:xfrm>
            <a:off x="3543239" y="79766"/>
            <a:ext cx="2847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ManualResetEvent</a:t>
            </a:r>
            <a:r>
              <a:rPr lang="en-US" sz="1200" dirty="0"/>
              <a:t>: set, reset, </a:t>
            </a:r>
            <a:r>
              <a:rPr lang="en-US" sz="1200" dirty="0" err="1"/>
              <a:t>waitUntilSet</a:t>
            </a:r>
            <a:endParaRPr 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D0C956-40B8-0B45-8507-9A257A3BE4C0}"/>
              </a:ext>
            </a:extLst>
          </p:cNvPr>
          <p:cNvSpPr txBox="1"/>
          <p:nvPr/>
        </p:nvSpPr>
        <p:spPr>
          <a:xfrm>
            <a:off x="9113701" y="268070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76A173-AB20-434A-971F-AA4BD9FF547E}"/>
              </a:ext>
            </a:extLst>
          </p:cNvPr>
          <p:cNvSpPr/>
          <p:nvPr/>
        </p:nvSpPr>
        <p:spPr>
          <a:xfrm>
            <a:off x="6363022" y="2003728"/>
            <a:ext cx="835824" cy="44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Request</a:t>
            </a:r>
          </a:p>
          <a:p>
            <a:pPr algn="ctr"/>
            <a:r>
              <a:rPr lang="en-US" sz="800" dirty="0" err="1"/>
              <a:t>isDone</a:t>
            </a:r>
            <a:r>
              <a:rPr lang="en-US" sz="800" dirty="0"/>
              <a:t>: true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D70EA4-549D-4B40-9661-32178F728ADC}"/>
              </a:ext>
            </a:extLst>
          </p:cNvPr>
          <p:cNvSpPr/>
          <p:nvPr/>
        </p:nvSpPr>
        <p:spPr>
          <a:xfrm>
            <a:off x="7284691" y="3682660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9CC206-47E1-0D4B-81D2-662C420FF1B7}"/>
              </a:ext>
            </a:extLst>
          </p:cNvPr>
          <p:cNvCxnSpPr>
            <a:cxnSpLocks/>
            <a:stCxn id="10" idx="6"/>
            <a:endCxn id="46" idx="0"/>
          </p:cNvCxnSpPr>
          <p:nvPr/>
        </p:nvCxnSpPr>
        <p:spPr>
          <a:xfrm>
            <a:off x="5352278" y="1935480"/>
            <a:ext cx="2005552" cy="174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C10CC6FE-C232-2940-AAD5-E3CB2A9EC08D}"/>
              </a:ext>
            </a:extLst>
          </p:cNvPr>
          <p:cNvCxnSpPr>
            <a:stCxn id="46" idx="1"/>
            <a:endCxn id="2" idx="2"/>
          </p:cNvCxnSpPr>
          <p:nvPr/>
        </p:nvCxnSpPr>
        <p:spPr>
          <a:xfrm rot="10800000">
            <a:off x="6780935" y="2450592"/>
            <a:ext cx="503757" cy="15582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DB20ACF-3D3B-9E4B-95A0-FFE06ECAEB08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7357830" y="4334932"/>
            <a:ext cx="993690" cy="49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2A02425-7117-ED4E-A5BA-1C9D60649858}"/>
              </a:ext>
            </a:extLst>
          </p:cNvPr>
          <p:cNvSpPr/>
          <p:nvPr/>
        </p:nvSpPr>
        <p:spPr>
          <a:xfrm>
            <a:off x="8912365" y="2880951"/>
            <a:ext cx="158483" cy="539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5E4F09D-631B-B646-B332-16E7600E4A85}"/>
              </a:ext>
            </a:extLst>
          </p:cNvPr>
          <p:cNvCxnSpPr>
            <a:cxnSpLocks/>
            <a:stCxn id="53" idx="1"/>
            <a:endCxn id="9" idx="3"/>
          </p:cNvCxnSpPr>
          <p:nvPr/>
        </p:nvCxnSpPr>
        <p:spPr>
          <a:xfrm flipH="1" flipV="1">
            <a:off x="5352278" y="892469"/>
            <a:ext cx="3560087" cy="2258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5098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F7B25E-CD88-F748-BE13-69548280BC89}"/>
              </a:ext>
            </a:extLst>
          </p:cNvPr>
          <p:cNvCxnSpPr/>
          <p:nvPr/>
        </p:nvCxnSpPr>
        <p:spPr>
          <a:xfrm>
            <a:off x="8985504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2" y="1170432"/>
            <a:ext cx="144026" cy="47124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38" y="566333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units: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18344" y="957737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acquire(2)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rot="10800000">
            <a:off x="5352278" y="892469"/>
            <a:ext cx="1944634" cy="5135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flipH="1">
            <a:off x="5352278" y="1641681"/>
            <a:ext cx="2016647" cy="29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F7AE796-34EE-664D-89F3-4B5D15F4FF51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661DE5C-EFD8-EC45-B448-1C740E15AEAD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908B37C-9670-3A47-B80C-4D21F7DA2B91}"/>
              </a:ext>
            </a:extLst>
          </p:cNvPr>
          <p:cNvSpPr txBox="1"/>
          <p:nvPr/>
        </p:nvSpPr>
        <p:spPr>
          <a:xfrm>
            <a:off x="3343003" y="4765202"/>
            <a:ext cx="1681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 = new Object()</a:t>
            </a:r>
          </a:p>
          <a:p>
            <a:r>
              <a:rPr lang="en-US" sz="1200" dirty="0"/>
              <a:t>synchronized(monitor) {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monitor.wait</a:t>
            </a:r>
            <a:r>
              <a:rPr lang="en-US" sz="1200" dirty="0"/>
              <a:t>(…)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 err="1"/>
              <a:t>monitor.notify</a:t>
            </a:r>
            <a:r>
              <a:rPr lang="en-US" sz="1200" dirty="0"/>
              <a:t>()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8DA07A7-B857-5847-8B57-A11C17E66663}"/>
              </a:ext>
            </a:extLst>
          </p:cNvPr>
          <p:cNvSpPr/>
          <p:nvPr/>
        </p:nvSpPr>
        <p:spPr>
          <a:xfrm>
            <a:off x="1883693" y="2227419"/>
            <a:ext cx="136059" cy="30969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B01C7F-8D31-F447-9B0B-69FB4FE712B8}"/>
              </a:ext>
            </a:extLst>
          </p:cNvPr>
          <p:cNvSpPr txBox="1"/>
          <p:nvPr/>
        </p:nvSpPr>
        <p:spPr>
          <a:xfrm>
            <a:off x="1315728" y="1800175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release(3)</a:t>
            </a: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D5069CA6-2274-724D-B76A-4184578DD4DF}"/>
              </a:ext>
            </a:extLst>
          </p:cNvPr>
          <p:cNvCxnSpPr>
            <a:cxnSpLocks/>
            <a:stCxn id="78" idx="3"/>
            <a:endCxn id="9" idx="1"/>
          </p:cNvCxnSpPr>
          <p:nvPr/>
        </p:nvCxnSpPr>
        <p:spPr>
          <a:xfrm flipV="1">
            <a:off x="2019752" y="892469"/>
            <a:ext cx="2021886" cy="1489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3B706C-B81F-3D4D-866C-B27EC56CD248}"/>
              </a:ext>
            </a:extLst>
          </p:cNvPr>
          <p:cNvCxnSpPr>
            <a:cxnSpLocks/>
            <a:stCxn id="78" idx="3"/>
            <a:endCxn id="10" idx="2"/>
          </p:cNvCxnSpPr>
          <p:nvPr/>
        </p:nvCxnSpPr>
        <p:spPr>
          <a:xfrm flipV="1">
            <a:off x="2019752" y="1935480"/>
            <a:ext cx="2021895" cy="44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CF452C3-84A8-2241-A30F-2B3D7E843789}"/>
              </a:ext>
            </a:extLst>
          </p:cNvPr>
          <p:cNvSpPr txBox="1"/>
          <p:nvPr/>
        </p:nvSpPr>
        <p:spPr>
          <a:xfrm>
            <a:off x="6630015" y="3440258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545863C-893E-9E4B-8A56-5C7BA34BCC83}"/>
              </a:ext>
            </a:extLst>
          </p:cNvPr>
          <p:cNvSpPr txBox="1"/>
          <p:nvPr/>
        </p:nvSpPr>
        <p:spPr>
          <a:xfrm>
            <a:off x="2812650" y="2114713"/>
            <a:ext cx="619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notifyAll</a:t>
            </a:r>
            <a:endParaRPr lang="en-US" sz="1000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DC0DBCF-BF68-9B4C-A890-F58067AF697F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68925" y="619678"/>
            <a:ext cx="982596" cy="55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4B6AE53-2CFB-BF40-B081-736F2CAD5DD6}"/>
              </a:ext>
            </a:extLst>
          </p:cNvPr>
          <p:cNvSpPr/>
          <p:nvPr/>
        </p:nvSpPr>
        <p:spPr>
          <a:xfrm>
            <a:off x="4041637" y="1218605"/>
            <a:ext cx="230467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D0C956-40B8-0B45-8507-9A257A3BE4C0}"/>
              </a:ext>
            </a:extLst>
          </p:cNvPr>
          <p:cNvSpPr txBox="1"/>
          <p:nvPr/>
        </p:nvSpPr>
        <p:spPr>
          <a:xfrm>
            <a:off x="9113701" y="268070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76A173-AB20-434A-971F-AA4BD9FF547E}"/>
              </a:ext>
            </a:extLst>
          </p:cNvPr>
          <p:cNvSpPr/>
          <p:nvPr/>
        </p:nvSpPr>
        <p:spPr>
          <a:xfrm>
            <a:off x="6397320" y="2028025"/>
            <a:ext cx="835824" cy="44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Request</a:t>
            </a:r>
          </a:p>
          <a:p>
            <a:pPr algn="ctr"/>
            <a:r>
              <a:rPr lang="en-US" sz="800" dirty="0"/>
              <a:t>units: 2</a:t>
            </a:r>
          </a:p>
          <a:p>
            <a:pPr algn="ctr"/>
            <a:r>
              <a:rPr lang="en-US" sz="800" dirty="0" err="1"/>
              <a:t>isDone</a:t>
            </a:r>
            <a:r>
              <a:rPr lang="en-US" sz="800" dirty="0"/>
              <a:t>: </a:t>
            </a:r>
            <a:r>
              <a:rPr lang="en-US" sz="800" dirty="0">
                <a:solidFill>
                  <a:srgbClr val="FFFF00"/>
                </a:solidFill>
              </a:rPr>
              <a:t>true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9F21D29-3712-CF45-9F77-AB20E3F39EE5}"/>
              </a:ext>
            </a:extLst>
          </p:cNvPr>
          <p:cNvSpPr/>
          <p:nvPr/>
        </p:nvSpPr>
        <p:spPr>
          <a:xfrm>
            <a:off x="4271612" y="1219078"/>
            <a:ext cx="230467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60768F-8E60-564E-B691-AFC1025E7B0F}"/>
              </a:ext>
            </a:extLst>
          </p:cNvPr>
          <p:cNvSpPr/>
          <p:nvPr/>
        </p:nvSpPr>
        <p:spPr>
          <a:xfrm>
            <a:off x="4499381" y="1218605"/>
            <a:ext cx="230467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F62C102-E03C-D449-A919-61104971E290}"/>
              </a:ext>
            </a:extLst>
          </p:cNvPr>
          <p:cNvSpPr/>
          <p:nvPr/>
        </p:nvSpPr>
        <p:spPr>
          <a:xfrm>
            <a:off x="7294660" y="3748482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8BA12F2-9730-6741-9A97-EB963B93BF55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5346613" y="1943359"/>
            <a:ext cx="2021186" cy="1805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CD518B7D-1C21-444E-9F9D-C7C522778C50}"/>
              </a:ext>
            </a:extLst>
          </p:cNvPr>
          <p:cNvCxnSpPr>
            <a:cxnSpLocks/>
            <a:stCxn id="45" idx="1"/>
            <a:endCxn id="2" idx="2"/>
          </p:cNvCxnSpPr>
          <p:nvPr/>
        </p:nvCxnSpPr>
        <p:spPr>
          <a:xfrm rot="10800000">
            <a:off x="6815232" y="2474890"/>
            <a:ext cx="479428" cy="15997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27DDAB5-ABBC-AE44-BEFA-54D3DADF20E8}"/>
              </a:ext>
            </a:extLst>
          </p:cNvPr>
          <p:cNvCxnSpPr/>
          <p:nvPr/>
        </p:nvCxnSpPr>
        <p:spPr>
          <a:xfrm>
            <a:off x="10491216" y="754058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513D387-FBE2-CC46-BE8C-7066B70B6BA5}"/>
              </a:ext>
            </a:extLst>
          </p:cNvPr>
          <p:cNvSpPr txBox="1"/>
          <p:nvPr/>
        </p:nvSpPr>
        <p:spPr>
          <a:xfrm>
            <a:off x="10344381" y="538317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22600F3-1B71-E84F-B606-A30F410626F5}"/>
              </a:ext>
            </a:extLst>
          </p:cNvPr>
          <p:cNvSpPr/>
          <p:nvPr/>
        </p:nvSpPr>
        <p:spPr>
          <a:xfrm>
            <a:off x="10446831" y="1645845"/>
            <a:ext cx="155211" cy="40055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D0965-DB1F-0E43-A3A9-2369E6DEBB61}"/>
              </a:ext>
            </a:extLst>
          </p:cNvPr>
          <p:cNvSpPr txBox="1"/>
          <p:nvPr/>
        </p:nvSpPr>
        <p:spPr>
          <a:xfrm>
            <a:off x="10602042" y="918780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acquire(3)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CD52104-BD1C-9249-9285-BEDE24572158}"/>
              </a:ext>
            </a:extLst>
          </p:cNvPr>
          <p:cNvSpPr/>
          <p:nvPr/>
        </p:nvSpPr>
        <p:spPr>
          <a:xfrm>
            <a:off x="9526314" y="2003987"/>
            <a:ext cx="835824" cy="44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Request</a:t>
            </a:r>
          </a:p>
          <a:p>
            <a:pPr algn="ctr"/>
            <a:r>
              <a:rPr lang="en-US" sz="800" dirty="0"/>
              <a:t>units: 3</a:t>
            </a:r>
          </a:p>
          <a:p>
            <a:pPr algn="ctr"/>
            <a:r>
              <a:rPr lang="en-US" sz="800" dirty="0" err="1"/>
              <a:t>isDone</a:t>
            </a:r>
            <a:r>
              <a:rPr lang="en-US" sz="800" dirty="0"/>
              <a:t>: false</a:t>
            </a:r>
          </a:p>
        </p:txBody>
      </p: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613AAD14-CFB3-704D-83EB-D1DFE7319DE1}"/>
              </a:ext>
            </a:extLst>
          </p:cNvPr>
          <p:cNvCxnSpPr>
            <a:cxnSpLocks/>
            <a:stCxn id="44" idx="2"/>
            <a:endCxn id="67" idx="1"/>
          </p:cNvCxnSpPr>
          <p:nvPr/>
        </p:nvCxnSpPr>
        <p:spPr>
          <a:xfrm rot="16200000" flipH="1">
            <a:off x="6725610" y="-573285"/>
            <a:ext cx="689708" cy="4911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A1F1374-599E-FC4C-95E2-C93F18013A51}"/>
              </a:ext>
            </a:extLst>
          </p:cNvPr>
          <p:cNvSpPr txBox="1"/>
          <p:nvPr/>
        </p:nvSpPr>
        <p:spPr>
          <a:xfrm>
            <a:off x="4502623" y="200749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t4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AA0F5EF-DCDF-B44D-99BF-6282FF96DC6A}"/>
              </a:ext>
            </a:extLst>
          </p:cNvPr>
          <p:cNvSpPr/>
          <p:nvPr/>
        </p:nvSpPr>
        <p:spPr>
          <a:xfrm>
            <a:off x="6418642" y="2065716"/>
            <a:ext cx="213319" cy="2151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5308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97221F-4FDE-944F-A282-FD29C3652385}"/>
              </a:ext>
            </a:extLst>
          </p:cNvPr>
          <p:cNvSpPr/>
          <p:nvPr/>
        </p:nvSpPr>
        <p:spPr>
          <a:xfrm>
            <a:off x="4962134" y="889421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units: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26856-0B59-AE4C-9585-24C5AEF28659}"/>
              </a:ext>
            </a:extLst>
          </p:cNvPr>
          <p:cNvSpPr/>
          <p:nvPr/>
        </p:nvSpPr>
        <p:spPr>
          <a:xfrm>
            <a:off x="4962133" y="1541693"/>
            <a:ext cx="230467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CEA0FC-E037-064A-B3D8-3B12E706E1A1}"/>
              </a:ext>
            </a:extLst>
          </p:cNvPr>
          <p:cNvSpPr/>
          <p:nvPr/>
        </p:nvSpPr>
        <p:spPr>
          <a:xfrm>
            <a:off x="7375607" y="4023238"/>
            <a:ext cx="230467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5ADB84-9590-D746-B3AA-593E0B8F99E7}"/>
              </a:ext>
            </a:extLst>
          </p:cNvPr>
          <p:cNvSpPr/>
          <p:nvPr/>
        </p:nvSpPr>
        <p:spPr>
          <a:xfrm>
            <a:off x="10638679" y="1860799"/>
            <a:ext cx="230467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F2DED-04A6-934C-9E56-7BF40184250D}"/>
              </a:ext>
            </a:extLst>
          </p:cNvPr>
          <p:cNvSpPr/>
          <p:nvPr/>
        </p:nvSpPr>
        <p:spPr>
          <a:xfrm>
            <a:off x="7606074" y="2741603"/>
            <a:ext cx="835824" cy="44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Request</a:t>
            </a:r>
          </a:p>
          <a:p>
            <a:pPr algn="ctr"/>
            <a:r>
              <a:rPr lang="en-US" sz="800" dirty="0"/>
              <a:t>units: 3</a:t>
            </a:r>
          </a:p>
          <a:p>
            <a:pPr algn="ctr"/>
            <a:r>
              <a:rPr lang="en-US" sz="800" dirty="0" err="1"/>
              <a:t>isDone</a:t>
            </a:r>
            <a:r>
              <a:rPr lang="en-US" sz="800" dirty="0"/>
              <a:t>: false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DFE654-1DBE-EB48-991B-7089FC51F1D3}"/>
              </a:ext>
            </a:extLst>
          </p:cNvPr>
          <p:cNvSpPr/>
          <p:nvPr/>
        </p:nvSpPr>
        <p:spPr>
          <a:xfrm>
            <a:off x="5854862" y="2741603"/>
            <a:ext cx="835824" cy="44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Request</a:t>
            </a:r>
          </a:p>
          <a:p>
            <a:pPr algn="ctr"/>
            <a:r>
              <a:rPr lang="en-US" sz="800" dirty="0"/>
              <a:t>units: 1</a:t>
            </a:r>
          </a:p>
          <a:p>
            <a:pPr algn="ctr"/>
            <a:r>
              <a:rPr lang="en-US" sz="800" dirty="0" err="1"/>
              <a:t>isDone</a:t>
            </a:r>
            <a:r>
              <a:rPr lang="en-US" sz="800" dirty="0"/>
              <a:t>: true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FDE287AE-DE54-C840-A584-6D04F56CFE8F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9108101" y="1095791"/>
            <a:ext cx="561698" cy="27299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CD2E2143-B977-3546-A446-CAC1204B7AA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 flipH="1">
            <a:off x="6081437" y="2932941"/>
            <a:ext cx="1600741" cy="1218067"/>
          </a:xfrm>
          <a:prstGeom prst="curvedConnector5">
            <a:avLst>
              <a:gd name="adj1" fmla="val -14281"/>
              <a:gd name="adj2" fmla="val 37575"/>
              <a:gd name="adj3" fmla="val 1142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0871C6E-F1FF-9348-BBF7-AF1274CB9C48}"/>
              </a:ext>
            </a:extLst>
          </p:cNvPr>
          <p:cNvSpPr txBox="1"/>
          <p:nvPr/>
        </p:nvSpPr>
        <p:spPr>
          <a:xfrm>
            <a:off x="7922367" y="330588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</p:spTree>
    <p:extLst>
      <p:ext uri="{BB962C8B-B14F-4D97-AF65-F5344CB8AC3E}">
        <p14:creationId xmlns:p14="http://schemas.microsoft.com/office/powerpoint/2010/main" val="1692148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E16F-3803-EF4F-96FA-63B838F2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Implicit Monitors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B2ED96-126B-9D40-AB7B-74D59C9AB8FC}"/>
              </a:ext>
            </a:extLst>
          </p:cNvPr>
          <p:cNvSpPr/>
          <p:nvPr/>
        </p:nvSpPr>
        <p:spPr>
          <a:xfrm>
            <a:off x="4828032" y="1767840"/>
            <a:ext cx="1627632" cy="195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F0F3B6-D203-9944-96CF-C0159B59279E}"/>
              </a:ext>
            </a:extLst>
          </p:cNvPr>
          <p:cNvSpPr txBox="1"/>
          <p:nvPr/>
        </p:nvSpPr>
        <p:spPr>
          <a:xfrm>
            <a:off x="1773936" y="2373868"/>
            <a:ext cx="1909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synchronized() {…}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147670-D157-A545-84C4-B625A416C445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3683177" y="2558534"/>
            <a:ext cx="1144855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1FBB8D-85FB-1D43-8280-C72002DA1BBD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>
            <a:off x="6455664" y="2373868"/>
            <a:ext cx="1144855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9CA2FE-28F1-8E41-93C1-01B994133527}"/>
              </a:ext>
            </a:extLst>
          </p:cNvPr>
          <p:cNvSpPr txBox="1"/>
          <p:nvPr/>
        </p:nvSpPr>
        <p:spPr>
          <a:xfrm>
            <a:off x="7600519" y="2189202"/>
            <a:ext cx="887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wait(…)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B87C32-E710-5A44-A290-0EE78FA3AFB4}"/>
              </a:ext>
            </a:extLst>
          </p:cNvPr>
          <p:cNvSpPr txBox="1"/>
          <p:nvPr/>
        </p:nvSpPr>
        <p:spPr>
          <a:xfrm>
            <a:off x="7491984" y="3059668"/>
            <a:ext cx="191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notify/</a:t>
            </a:r>
            <a:r>
              <a:rPr lang="en-US" dirty="0" err="1"/>
              <a:t>notifyAll</a:t>
            </a:r>
            <a:r>
              <a:rPr lang="en-US" dirty="0"/>
              <a:t>(…)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43BE87-4C83-1C45-B155-53A27652B000}"/>
              </a:ext>
            </a:extLst>
          </p:cNvPr>
          <p:cNvCxnSpPr>
            <a:cxnSpLocks/>
            <a:stCxn id="12" idx="1"/>
            <a:endCxn id="4" idx="3"/>
          </p:cNvCxnSpPr>
          <p:nvPr/>
        </p:nvCxnSpPr>
        <p:spPr>
          <a:xfrm flipH="1" flipV="1">
            <a:off x="6455664" y="2743200"/>
            <a:ext cx="1036320" cy="50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B903CB3-5055-1248-AF52-033AD1AD04EB}"/>
              </a:ext>
            </a:extLst>
          </p:cNvPr>
          <p:cNvSpPr/>
          <p:nvPr/>
        </p:nvSpPr>
        <p:spPr>
          <a:xfrm>
            <a:off x="5236463" y="3011531"/>
            <a:ext cx="810769" cy="5974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DAAD92-774A-E54C-A40A-875783386B56}"/>
              </a:ext>
            </a:extLst>
          </p:cNvPr>
          <p:cNvSpPr/>
          <p:nvPr/>
        </p:nvSpPr>
        <p:spPr>
          <a:xfrm>
            <a:off x="5285232" y="1975104"/>
            <a:ext cx="713232" cy="3987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8E6E78-DCC7-9344-8EBE-6F01412D04B2}"/>
              </a:ext>
            </a:extLst>
          </p:cNvPr>
          <p:cNvSpPr/>
          <p:nvPr/>
        </p:nvSpPr>
        <p:spPr>
          <a:xfrm>
            <a:off x="4828032" y="4246602"/>
            <a:ext cx="1627632" cy="195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Object()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89D93F2-022D-F74A-AE65-B743C1033448}"/>
              </a:ext>
            </a:extLst>
          </p:cNvPr>
          <p:cNvSpPr/>
          <p:nvPr/>
        </p:nvSpPr>
        <p:spPr>
          <a:xfrm>
            <a:off x="5236463" y="5490293"/>
            <a:ext cx="810769" cy="5974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CF46B8-EF7B-B243-81EF-42897BD974B5}"/>
              </a:ext>
            </a:extLst>
          </p:cNvPr>
          <p:cNvSpPr/>
          <p:nvPr/>
        </p:nvSpPr>
        <p:spPr>
          <a:xfrm>
            <a:off x="5285232" y="4453866"/>
            <a:ext cx="713232" cy="3987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A129CE4-6DD5-AF4D-8726-66B89974B906}"/>
              </a:ext>
            </a:extLst>
          </p:cNvPr>
          <p:cNvCxnSpPr>
            <a:stCxn id="18" idx="1"/>
            <a:endCxn id="16" idx="2"/>
          </p:cNvCxnSpPr>
          <p:nvPr/>
        </p:nvCxnSpPr>
        <p:spPr>
          <a:xfrm rot="10800000" flipV="1">
            <a:off x="5236464" y="2174485"/>
            <a:ext cx="48769" cy="1135749"/>
          </a:xfrm>
          <a:prstGeom prst="curvedConnector3">
            <a:avLst>
              <a:gd name="adj1" fmla="val 56874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8A97E06-4E90-7B44-A25F-08A5D7FC8E45}"/>
              </a:ext>
            </a:extLst>
          </p:cNvPr>
          <p:cNvCxnSpPr>
            <a:cxnSpLocks/>
            <a:stCxn id="16" idx="6"/>
            <a:endCxn id="18" idx="3"/>
          </p:cNvCxnSpPr>
          <p:nvPr/>
        </p:nvCxnSpPr>
        <p:spPr>
          <a:xfrm flipH="1" flipV="1">
            <a:off x="5998464" y="2174486"/>
            <a:ext cx="48768" cy="1135749"/>
          </a:xfrm>
          <a:prstGeom prst="curvedConnector3">
            <a:avLst>
              <a:gd name="adj1" fmla="val -46875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741F144B-D96C-FB4D-927B-6CA404096F68}"/>
              </a:ext>
            </a:extLst>
          </p:cNvPr>
          <p:cNvCxnSpPr>
            <a:cxnSpLocks/>
            <a:stCxn id="22" idx="1"/>
            <a:endCxn id="21" idx="2"/>
          </p:cNvCxnSpPr>
          <p:nvPr/>
        </p:nvCxnSpPr>
        <p:spPr>
          <a:xfrm rot="10800000" flipV="1">
            <a:off x="5236464" y="4653247"/>
            <a:ext cx="48769" cy="1135749"/>
          </a:xfrm>
          <a:prstGeom prst="curvedConnector3">
            <a:avLst>
              <a:gd name="adj1" fmla="val 56874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5DCAE93B-D9F9-F44A-B92D-8C7E0ED3FCB7}"/>
              </a:ext>
            </a:extLst>
          </p:cNvPr>
          <p:cNvCxnSpPr>
            <a:cxnSpLocks/>
            <a:stCxn id="21" idx="6"/>
            <a:endCxn id="22" idx="3"/>
          </p:cNvCxnSpPr>
          <p:nvPr/>
        </p:nvCxnSpPr>
        <p:spPr>
          <a:xfrm flipH="1" flipV="1">
            <a:off x="5998464" y="4653248"/>
            <a:ext cx="48768" cy="1135749"/>
          </a:xfrm>
          <a:prstGeom prst="curvedConnector3">
            <a:avLst>
              <a:gd name="adj1" fmla="val -46875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3D406D89-1125-074F-9136-3F78AFA22C4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88864" y="4805647"/>
            <a:ext cx="48769" cy="1135749"/>
          </a:xfrm>
          <a:prstGeom prst="curvedConnector3">
            <a:avLst>
              <a:gd name="adj1" fmla="val 56874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5639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4384EB-57E1-A94B-812C-ACA7A2014D6E}"/>
              </a:ext>
            </a:extLst>
          </p:cNvPr>
          <p:cNvSpPr/>
          <p:nvPr/>
        </p:nvSpPr>
        <p:spPr>
          <a:xfrm>
            <a:off x="3048000" y="2895600"/>
            <a:ext cx="1414272" cy="9814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EF9E9-3EB3-EA43-AF95-FE4B3A32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0BF86C-3D6B-B148-AFBE-48FA51D2F538}"/>
              </a:ext>
            </a:extLst>
          </p:cNvPr>
          <p:cNvSpPr/>
          <p:nvPr/>
        </p:nvSpPr>
        <p:spPr>
          <a:xfrm>
            <a:off x="5181600" y="1706880"/>
            <a:ext cx="713232" cy="3987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5C35C-AD5B-594A-90C2-38429FBC6019}"/>
              </a:ext>
            </a:extLst>
          </p:cNvPr>
          <p:cNvSpPr txBox="1"/>
          <p:nvPr/>
        </p:nvSpPr>
        <p:spPr>
          <a:xfrm>
            <a:off x="6510528" y="1706880"/>
            <a:ext cx="164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newCondition</a:t>
            </a:r>
            <a:r>
              <a:rPr lang="en-US" dirty="0"/>
              <a:t>()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425421-280E-864F-8732-C5E59A508686}"/>
              </a:ext>
            </a:extLst>
          </p:cNvPr>
          <p:cNvSpPr/>
          <p:nvPr/>
        </p:nvSpPr>
        <p:spPr>
          <a:xfrm>
            <a:off x="3355847" y="2953512"/>
            <a:ext cx="810769" cy="5974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E9C0CE-18EA-984C-B428-ECFFB184FFE7}"/>
              </a:ext>
            </a:extLst>
          </p:cNvPr>
          <p:cNvSpPr/>
          <p:nvPr/>
        </p:nvSpPr>
        <p:spPr>
          <a:xfrm>
            <a:off x="4848740" y="2895600"/>
            <a:ext cx="1414272" cy="9814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629397-8254-6F45-8CF9-357F3E3C8CE2}"/>
              </a:ext>
            </a:extLst>
          </p:cNvPr>
          <p:cNvSpPr/>
          <p:nvPr/>
        </p:nvSpPr>
        <p:spPr>
          <a:xfrm>
            <a:off x="5156587" y="2953512"/>
            <a:ext cx="810769" cy="5974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E45136-CBAA-4D49-A3B7-2CB989CA1B9D}"/>
              </a:ext>
            </a:extLst>
          </p:cNvPr>
          <p:cNvSpPr/>
          <p:nvPr/>
        </p:nvSpPr>
        <p:spPr>
          <a:xfrm>
            <a:off x="6649480" y="2895600"/>
            <a:ext cx="1414272" cy="9814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60E973-DE98-6341-90C4-C252DCA22291}"/>
              </a:ext>
            </a:extLst>
          </p:cNvPr>
          <p:cNvSpPr/>
          <p:nvPr/>
        </p:nvSpPr>
        <p:spPr>
          <a:xfrm>
            <a:off x="6957327" y="2953512"/>
            <a:ext cx="810769" cy="5974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BF67BA-9CD4-214D-B5E4-BB576F1E2E83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3761232" y="2105644"/>
            <a:ext cx="1776984" cy="84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C9ACDB-AF61-774A-AC40-C31C6F31D01F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5538216" y="2105644"/>
            <a:ext cx="23756" cy="84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3C2197-1A00-4F4F-B165-8BFA0FE3439E}"/>
              </a:ext>
            </a:extLst>
          </p:cNvPr>
          <p:cNvCxnSpPr>
            <a:cxnSpLocks/>
            <a:stCxn id="11" idx="0"/>
            <a:endCxn id="4" idx="2"/>
          </p:cNvCxnSpPr>
          <p:nvPr/>
        </p:nvCxnSpPr>
        <p:spPr>
          <a:xfrm flipH="1" flipV="1">
            <a:off x="5538216" y="2105644"/>
            <a:ext cx="1824496" cy="84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D876E0-7FED-E14C-8ECE-5C5CE8006774}"/>
              </a:ext>
            </a:extLst>
          </p:cNvPr>
          <p:cNvSpPr txBox="1"/>
          <p:nvPr/>
        </p:nvSpPr>
        <p:spPr>
          <a:xfrm>
            <a:off x="8636839" y="2768846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await(…)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E166B7-E599-6D40-8FB4-666296D65142}"/>
              </a:ext>
            </a:extLst>
          </p:cNvPr>
          <p:cNvCxnSpPr>
            <a:stCxn id="21" idx="1"/>
            <a:endCxn id="11" idx="6"/>
          </p:cNvCxnSpPr>
          <p:nvPr/>
        </p:nvCxnSpPr>
        <p:spPr>
          <a:xfrm flipH="1">
            <a:off x="7768096" y="2953512"/>
            <a:ext cx="868743" cy="29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E9BE38C-7392-464F-B757-2EFFD2A3878D}"/>
              </a:ext>
            </a:extLst>
          </p:cNvPr>
          <p:cNvSpPr txBox="1"/>
          <p:nvPr/>
        </p:nvSpPr>
        <p:spPr>
          <a:xfrm>
            <a:off x="8636839" y="3436882"/>
            <a:ext cx="158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signal/</a:t>
            </a:r>
            <a:r>
              <a:rPr lang="en-US" dirty="0" err="1"/>
              <a:t>signalAll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031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227A8D9-847E-B84D-AC08-44450E0F89DD}"/>
              </a:ext>
            </a:extLst>
          </p:cNvPr>
          <p:cNvCxnSpPr>
            <a:cxnSpLocks/>
          </p:cNvCxnSpPr>
          <p:nvPr/>
        </p:nvCxnSpPr>
        <p:spPr>
          <a:xfrm>
            <a:off x="652272" y="1822704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F7B25E-CD88-F748-BE13-69548280BC89}"/>
              </a:ext>
            </a:extLst>
          </p:cNvPr>
          <p:cNvCxnSpPr/>
          <p:nvPr/>
        </p:nvCxnSpPr>
        <p:spPr>
          <a:xfrm>
            <a:off x="8985504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2" y="1170432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48" y="615696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units: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18344" y="957737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stCxn id="8" idx="1"/>
            <a:endCxn id="9" idx="3"/>
          </p:cNvCxnSpPr>
          <p:nvPr/>
        </p:nvCxnSpPr>
        <p:spPr>
          <a:xfrm rot="10800000">
            <a:off x="5352288" y="941832"/>
            <a:ext cx="1944624" cy="5547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stCxn id="8" idx="2"/>
            <a:endCxn id="10" idx="6"/>
          </p:cNvCxnSpPr>
          <p:nvPr/>
        </p:nvCxnSpPr>
        <p:spPr>
          <a:xfrm flipH="1">
            <a:off x="5352278" y="1822704"/>
            <a:ext cx="199948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4488F2-7DB3-B444-B013-E63EFF7ED728}"/>
              </a:ext>
            </a:extLst>
          </p:cNvPr>
          <p:cNvSpPr txBox="1"/>
          <p:nvPr/>
        </p:nvSpPr>
        <p:spPr>
          <a:xfrm>
            <a:off x="4887389" y="1885854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FB5452-A030-6D4F-B5F6-D5B62C3D295E}"/>
              </a:ext>
            </a:extLst>
          </p:cNvPr>
          <p:cNvSpPr/>
          <p:nvPr/>
        </p:nvSpPr>
        <p:spPr>
          <a:xfrm>
            <a:off x="1895872" y="2517648"/>
            <a:ext cx="109689" cy="49487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51D7D4-0613-1B4E-B4CC-81678E55EBB7}"/>
              </a:ext>
            </a:extLst>
          </p:cNvPr>
          <p:cNvSpPr txBox="1"/>
          <p:nvPr/>
        </p:nvSpPr>
        <p:spPr>
          <a:xfrm>
            <a:off x="2643976" y="1496568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write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213BED79-23C8-7141-8FC9-0CC096178665}"/>
              </a:ext>
            </a:extLst>
          </p:cNvPr>
          <p:cNvCxnSpPr>
            <a:cxnSpLocks/>
            <a:stCxn id="25" idx="3"/>
            <a:endCxn id="9" idx="1"/>
          </p:cNvCxnSpPr>
          <p:nvPr/>
        </p:nvCxnSpPr>
        <p:spPr>
          <a:xfrm flipV="1">
            <a:off x="2005561" y="941832"/>
            <a:ext cx="2036087" cy="18232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02094D-07A7-F741-9EE5-36EF877FE3C3}"/>
              </a:ext>
            </a:extLst>
          </p:cNvPr>
          <p:cNvCxnSpPr>
            <a:cxnSpLocks/>
            <a:stCxn id="25" idx="3"/>
            <a:endCxn id="10" idx="2"/>
          </p:cNvCxnSpPr>
          <p:nvPr/>
        </p:nvCxnSpPr>
        <p:spPr>
          <a:xfrm flipV="1">
            <a:off x="2005561" y="1935480"/>
            <a:ext cx="2036086" cy="829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7F169E-EEC4-C649-A856-2F0D2D506365}"/>
              </a:ext>
            </a:extLst>
          </p:cNvPr>
          <p:cNvSpPr txBox="1"/>
          <p:nvPr/>
        </p:nvSpPr>
        <p:spPr>
          <a:xfrm>
            <a:off x="3175379" y="1944029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C53044-E437-0A44-9F20-57EEB2B5BA89}"/>
              </a:ext>
            </a:extLst>
          </p:cNvPr>
          <p:cNvSpPr/>
          <p:nvPr/>
        </p:nvSpPr>
        <p:spPr>
          <a:xfrm>
            <a:off x="7296912" y="3877056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780C24-5B3D-C945-A878-E8A804B400A9}"/>
              </a:ext>
            </a:extLst>
          </p:cNvPr>
          <p:cNvCxnSpPr>
            <a:cxnSpLocks/>
            <a:stCxn id="10" idx="6"/>
            <a:endCxn id="36" idx="0"/>
          </p:cNvCxnSpPr>
          <p:nvPr/>
        </p:nvCxnSpPr>
        <p:spPr>
          <a:xfrm>
            <a:off x="5352278" y="1935480"/>
            <a:ext cx="1999482" cy="194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A8704C6-58B2-EF48-9883-84299B87B784}"/>
              </a:ext>
            </a:extLst>
          </p:cNvPr>
          <p:cNvSpPr/>
          <p:nvPr/>
        </p:nvSpPr>
        <p:spPr>
          <a:xfrm>
            <a:off x="8921528" y="3244167"/>
            <a:ext cx="127951" cy="47548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A6DFFC2-2B79-CA46-82DE-790B56234288}"/>
              </a:ext>
            </a:extLst>
          </p:cNvPr>
          <p:cNvCxnSpPr>
            <a:cxnSpLocks/>
            <a:stCxn id="40" idx="1"/>
            <a:endCxn id="9" idx="3"/>
          </p:cNvCxnSpPr>
          <p:nvPr/>
        </p:nvCxnSpPr>
        <p:spPr>
          <a:xfrm rot="10800000">
            <a:off x="5352288" y="941833"/>
            <a:ext cx="3569240" cy="25400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6584812-745E-3F4B-9A22-93A24340FFB9}"/>
              </a:ext>
            </a:extLst>
          </p:cNvPr>
          <p:cNvSpPr txBox="1"/>
          <p:nvPr/>
        </p:nvSpPr>
        <p:spPr>
          <a:xfrm>
            <a:off x="7881306" y="2923699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 + write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DDD2A295-9E5C-0844-8565-C768B95F9587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rot="10800000">
            <a:off x="5352288" y="941832"/>
            <a:ext cx="1944624" cy="32613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138F7E3-8F1F-044C-9B8B-E70E4B951227}"/>
              </a:ext>
            </a:extLst>
          </p:cNvPr>
          <p:cNvSpPr txBox="1"/>
          <p:nvPr/>
        </p:nvSpPr>
        <p:spPr>
          <a:xfrm>
            <a:off x="6185280" y="3793902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0D379C-0539-774B-882E-FDDEDB85D837}"/>
              </a:ext>
            </a:extLst>
          </p:cNvPr>
          <p:cNvSpPr txBox="1"/>
          <p:nvPr/>
        </p:nvSpPr>
        <p:spPr>
          <a:xfrm>
            <a:off x="9107165" y="2959084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ADFCF8-CC40-0640-B9C1-96DD82B25296}"/>
              </a:ext>
            </a:extLst>
          </p:cNvPr>
          <p:cNvSpPr txBox="1"/>
          <p:nvPr/>
        </p:nvSpPr>
        <p:spPr>
          <a:xfrm>
            <a:off x="1303739" y="2326291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release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0790C23-C64D-304D-9E62-3E4660BEB221}"/>
              </a:ext>
            </a:extLst>
          </p:cNvPr>
          <p:cNvCxnSpPr>
            <a:cxnSpLocks/>
          </p:cNvCxnSpPr>
          <p:nvPr/>
        </p:nvCxnSpPr>
        <p:spPr>
          <a:xfrm>
            <a:off x="664454" y="2517648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87DB465-1EFD-9744-BE8D-0BCCEAB8D3A7}"/>
              </a:ext>
            </a:extLst>
          </p:cNvPr>
          <p:cNvCxnSpPr>
            <a:cxnSpLocks/>
          </p:cNvCxnSpPr>
          <p:nvPr/>
        </p:nvCxnSpPr>
        <p:spPr>
          <a:xfrm>
            <a:off x="652272" y="3018615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0FF1132-A6CA-A745-BDD5-12D4B989BF66}"/>
              </a:ext>
            </a:extLst>
          </p:cNvPr>
          <p:cNvCxnSpPr>
            <a:cxnSpLocks/>
          </p:cNvCxnSpPr>
          <p:nvPr/>
        </p:nvCxnSpPr>
        <p:spPr>
          <a:xfrm>
            <a:off x="652272" y="3238071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0342ACE-86D4-EB4C-B612-2761D66F4DDD}"/>
              </a:ext>
            </a:extLst>
          </p:cNvPr>
          <p:cNvCxnSpPr>
            <a:cxnSpLocks/>
          </p:cNvCxnSpPr>
          <p:nvPr/>
        </p:nvCxnSpPr>
        <p:spPr>
          <a:xfrm>
            <a:off x="652272" y="3719655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AD679AC-ECC2-FE42-B179-43118D912CB4}"/>
              </a:ext>
            </a:extLst>
          </p:cNvPr>
          <p:cNvCxnSpPr>
            <a:cxnSpLocks/>
          </p:cNvCxnSpPr>
          <p:nvPr/>
        </p:nvCxnSpPr>
        <p:spPr>
          <a:xfrm>
            <a:off x="652272" y="3884247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F47A29-A1C9-AC48-9F44-466F5DC8CE3F}"/>
              </a:ext>
            </a:extLst>
          </p:cNvPr>
          <p:cNvCxnSpPr>
            <a:cxnSpLocks/>
          </p:cNvCxnSpPr>
          <p:nvPr/>
        </p:nvCxnSpPr>
        <p:spPr>
          <a:xfrm>
            <a:off x="664454" y="4529328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F7AE796-34EE-664D-89F3-4B5D15F4FF51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661DE5C-EFD8-EC45-B448-1C740E15AEAD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CA47F0A-2047-6F48-9B18-0A2ADBA7EB5D}"/>
              </a:ext>
            </a:extLst>
          </p:cNvPr>
          <p:cNvCxnSpPr>
            <a:cxnSpLocks/>
          </p:cNvCxnSpPr>
          <p:nvPr/>
        </p:nvCxnSpPr>
        <p:spPr>
          <a:xfrm flipH="1">
            <a:off x="2005561" y="3000327"/>
            <a:ext cx="24320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58B6DE0-D555-844C-8D59-75A2B1BF52C9}"/>
              </a:ext>
            </a:extLst>
          </p:cNvPr>
          <p:cNvCxnSpPr>
            <a:cxnSpLocks/>
          </p:cNvCxnSpPr>
          <p:nvPr/>
        </p:nvCxnSpPr>
        <p:spPr>
          <a:xfrm>
            <a:off x="7077412" y="3884247"/>
            <a:ext cx="2195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132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2" y="1170432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48" y="615696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units: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55376" y="947405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stCxn id="8" idx="1"/>
            <a:endCxn id="9" idx="3"/>
          </p:cNvCxnSpPr>
          <p:nvPr/>
        </p:nvCxnSpPr>
        <p:spPr>
          <a:xfrm rot="10800000">
            <a:off x="5352288" y="941832"/>
            <a:ext cx="1944624" cy="5547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stCxn id="8" idx="2"/>
            <a:endCxn id="10" idx="6"/>
          </p:cNvCxnSpPr>
          <p:nvPr/>
        </p:nvCxnSpPr>
        <p:spPr>
          <a:xfrm flipH="1">
            <a:off x="5352278" y="1822704"/>
            <a:ext cx="199948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4488F2-7DB3-B444-B013-E63EFF7ED728}"/>
              </a:ext>
            </a:extLst>
          </p:cNvPr>
          <p:cNvSpPr txBox="1"/>
          <p:nvPr/>
        </p:nvSpPr>
        <p:spPr>
          <a:xfrm>
            <a:off x="4887389" y="1885854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FB5452-A030-6D4F-B5F6-D5B62C3D295E}"/>
              </a:ext>
            </a:extLst>
          </p:cNvPr>
          <p:cNvSpPr/>
          <p:nvPr/>
        </p:nvSpPr>
        <p:spPr>
          <a:xfrm>
            <a:off x="1895872" y="2517648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51D7D4-0613-1B4E-B4CC-81678E55EBB7}"/>
              </a:ext>
            </a:extLst>
          </p:cNvPr>
          <p:cNvSpPr txBox="1"/>
          <p:nvPr/>
        </p:nvSpPr>
        <p:spPr>
          <a:xfrm>
            <a:off x="2643976" y="1496568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write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213BED79-23C8-7141-8FC9-0CC096178665}"/>
              </a:ext>
            </a:extLst>
          </p:cNvPr>
          <p:cNvCxnSpPr>
            <a:cxnSpLocks/>
            <a:stCxn id="25" idx="3"/>
            <a:endCxn id="9" idx="1"/>
          </p:cNvCxnSpPr>
          <p:nvPr/>
        </p:nvCxnSpPr>
        <p:spPr>
          <a:xfrm flipV="1">
            <a:off x="2005568" y="941832"/>
            <a:ext cx="2036080" cy="19019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02094D-07A7-F741-9EE5-36EF877FE3C3}"/>
              </a:ext>
            </a:extLst>
          </p:cNvPr>
          <p:cNvCxnSpPr>
            <a:cxnSpLocks/>
            <a:stCxn id="25" idx="3"/>
            <a:endCxn id="10" idx="2"/>
          </p:cNvCxnSpPr>
          <p:nvPr/>
        </p:nvCxnSpPr>
        <p:spPr>
          <a:xfrm flipV="1">
            <a:off x="2005568" y="1935480"/>
            <a:ext cx="2036079" cy="90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7F169E-EEC4-C649-A856-2F0D2D506365}"/>
              </a:ext>
            </a:extLst>
          </p:cNvPr>
          <p:cNvSpPr txBox="1"/>
          <p:nvPr/>
        </p:nvSpPr>
        <p:spPr>
          <a:xfrm>
            <a:off x="3175379" y="1944029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C53044-E437-0A44-9F20-57EEB2B5BA89}"/>
              </a:ext>
            </a:extLst>
          </p:cNvPr>
          <p:cNvSpPr/>
          <p:nvPr/>
        </p:nvSpPr>
        <p:spPr>
          <a:xfrm>
            <a:off x="7296912" y="3877056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780C24-5B3D-C945-A878-E8A804B400A9}"/>
              </a:ext>
            </a:extLst>
          </p:cNvPr>
          <p:cNvCxnSpPr>
            <a:cxnSpLocks/>
            <a:stCxn id="10" idx="6"/>
            <a:endCxn id="36" idx="0"/>
          </p:cNvCxnSpPr>
          <p:nvPr/>
        </p:nvCxnSpPr>
        <p:spPr>
          <a:xfrm>
            <a:off x="5352278" y="1935480"/>
            <a:ext cx="1999482" cy="194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DDD2A295-9E5C-0844-8565-C768B95F9587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rot="10800000">
            <a:off x="5352288" y="941832"/>
            <a:ext cx="1944624" cy="32613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63EAFA6-05C5-0244-B180-9B43E888F08E}"/>
              </a:ext>
            </a:extLst>
          </p:cNvPr>
          <p:cNvSpPr/>
          <p:nvPr/>
        </p:nvSpPr>
        <p:spPr>
          <a:xfrm>
            <a:off x="1036324" y="3230880"/>
            <a:ext cx="7321292" cy="5303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Semaphore has units </a:t>
            </a:r>
            <a:r>
              <a:rPr lang="en-US" b="1" dirty="0"/>
              <a:t>and</a:t>
            </a:r>
            <a:r>
              <a:rPr lang="en-US" dirty="0"/>
              <a:t> there are threads waiting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6A087A-3DC2-D547-BF13-81FF8EC589C3}"/>
              </a:ext>
            </a:extLst>
          </p:cNvPr>
          <p:cNvSpPr txBox="1"/>
          <p:nvPr/>
        </p:nvSpPr>
        <p:spPr>
          <a:xfrm>
            <a:off x="1303739" y="2326291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release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E919FB5-4908-EE4F-AA5E-095997C85D80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547A6B2-7819-0646-915A-530EB11AF26F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7515372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2" y="1170432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38" y="621269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units: 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55376" y="947405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stCxn id="8" idx="1"/>
            <a:endCxn id="9" idx="3"/>
          </p:cNvCxnSpPr>
          <p:nvPr/>
        </p:nvCxnSpPr>
        <p:spPr>
          <a:xfrm rot="10800000">
            <a:off x="5352278" y="947406"/>
            <a:ext cx="1944634" cy="5491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stCxn id="8" idx="2"/>
            <a:endCxn id="10" idx="6"/>
          </p:cNvCxnSpPr>
          <p:nvPr/>
        </p:nvCxnSpPr>
        <p:spPr>
          <a:xfrm flipH="1">
            <a:off x="5352278" y="1822704"/>
            <a:ext cx="199948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4488F2-7DB3-B444-B013-E63EFF7ED728}"/>
              </a:ext>
            </a:extLst>
          </p:cNvPr>
          <p:cNvSpPr txBox="1"/>
          <p:nvPr/>
        </p:nvSpPr>
        <p:spPr>
          <a:xfrm>
            <a:off x="4887389" y="1885854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FB5452-A030-6D4F-B5F6-D5B62C3D295E}"/>
              </a:ext>
            </a:extLst>
          </p:cNvPr>
          <p:cNvSpPr/>
          <p:nvPr/>
        </p:nvSpPr>
        <p:spPr>
          <a:xfrm>
            <a:off x="1895872" y="2517648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51D7D4-0613-1B4E-B4CC-81678E55EBB7}"/>
              </a:ext>
            </a:extLst>
          </p:cNvPr>
          <p:cNvSpPr txBox="1"/>
          <p:nvPr/>
        </p:nvSpPr>
        <p:spPr>
          <a:xfrm>
            <a:off x="2710361" y="868011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write + eval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213BED79-23C8-7141-8FC9-0CC096178665}"/>
              </a:ext>
            </a:extLst>
          </p:cNvPr>
          <p:cNvCxnSpPr>
            <a:cxnSpLocks/>
            <a:stCxn id="25" idx="3"/>
            <a:endCxn id="9" idx="1"/>
          </p:cNvCxnSpPr>
          <p:nvPr/>
        </p:nvCxnSpPr>
        <p:spPr>
          <a:xfrm flipV="1">
            <a:off x="2005568" y="947405"/>
            <a:ext cx="2036070" cy="1896379"/>
          </a:xfrm>
          <a:prstGeom prst="curvedConnector3">
            <a:avLst>
              <a:gd name="adj1" fmla="val 308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02094D-07A7-F741-9EE5-36EF877FE3C3}"/>
              </a:ext>
            </a:extLst>
          </p:cNvPr>
          <p:cNvCxnSpPr>
            <a:cxnSpLocks/>
            <a:stCxn id="25" idx="3"/>
            <a:endCxn id="10" idx="2"/>
          </p:cNvCxnSpPr>
          <p:nvPr/>
        </p:nvCxnSpPr>
        <p:spPr>
          <a:xfrm flipV="1">
            <a:off x="2005568" y="1935480"/>
            <a:ext cx="2036079" cy="90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7F169E-EEC4-C649-A856-2F0D2D506365}"/>
              </a:ext>
            </a:extLst>
          </p:cNvPr>
          <p:cNvSpPr txBox="1"/>
          <p:nvPr/>
        </p:nvSpPr>
        <p:spPr>
          <a:xfrm>
            <a:off x="3175379" y="1944029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C53044-E437-0A44-9F20-57EEB2B5BA89}"/>
              </a:ext>
            </a:extLst>
          </p:cNvPr>
          <p:cNvSpPr/>
          <p:nvPr/>
        </p:nvSpPr>
        <p:spPr>
          <a:xfrm>
            <a:off x="7296912" y="3877056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780C24-5B3D-C945-A878-E8A804B400A9}"/>
              </a:ext>
            </a:extLst>
          </p:cNvPr>
          <p:cNvCxnSpPr>
            <a:cxnSpLocks/>
            <a:stCxn id="10" idx="6"/>
            <a:endCxn id="36" idx="0"/>
          </p:cNvCxnSpPr>
          <p:nvPr/>
        </p:nvCxnSpPr>
        <p:spPr>
          <a:xfrm>
            <a:off x="5352278" y="1935480"/>
            <a:ext cx="1999482" cy="194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98CBD06-5717-B74B-BB41-37FB9A4E9370}"/>
              </a:ext>
            </a:extLst>
          </p:cNvPr>
          <p:cNvSpPr/>
          <p:nvPr/>
        </p:nvSpPr>
        <p:spPr>
          <a:xfrm>
            <a:off x="4336405" y="2467020"/>
            <a:ext cx="348697" cy="241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FFFF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2E9746-672A-EC45-8261-59BA49C8D339}"/>
              </a:ext>
            </a:extLst>
          </p:cNvPr>
          <p:cNvSpPr/>
          <p:nvPr/>
        </p:nvSpPr>
        <p:spPr>
          <a:xfrm>
            <a:off x="4691789" y="2467020"/>
            <a:ext cx="348697" cy="241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…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A2DD2887-425E-2949-BBE0-3054356A4566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2005568" y="2587679"/>
            <a:ext cx="2330837" cy="2561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A4C4D2C-975A-C941-B7A4-AC32FEB578D0}"/>
              </a:ext>
            </a:extLst>
          </p:cNvPr>
          <p:cNvSpPr txBox="1"/>
          <p:nvPr/>
        </p:nvSpPr>
        <p:spPr>
          <a:xfrm>
            <a:off x="4212857" y="2825166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request queue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262969A8-7D8F-2A47-B2A3-7D86B4436B89}"/>
              </a:ext>
            </a:extLst>
          </p:cNvPr>
          <p:cNvCxnSpPr>
            <a:cxnSpLocks/>
            <a:stCxn id="36" idx="1"/>
            <a:endCxn id="52" idx="2"/>
          </p:cNvCxnSpPr>
          <p:nvPr/>
        </p:nvCxnSpPr>
        <p:spPr>
          <a:xfrm rot="10800000">
            <a:off x="6793950" y="2742460"/>
            <a:ext cx="502962" cy="14607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E6D9FD6-9E16-FC4D-B236-A9770EE2612E}"/>
              </a:ext>
            </a:extLst>
          </p:cNvPr>
          <p:cNvSpPr txBox="1"/>
          <p:nvPr/>
        </p:nvSpPr>
        <p:spPr>
          <a:xfrm>
            <a:off x="6878042" y="4155507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8B5747-0EF8-A942-B45A-43A807C2A731}"/>
              </a:ext>
            </a:extLst>
          </p:cNvPr>
          <p:cNvSpPr txBox="1"/>
          <p:nvPr/>
        </p:nvSpPr>
        <p:spPr>
          <a:xfrm>
            <a:off x="1303739" y="2326291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release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CF9A19-E53B-AB4C-B637-25F770100A55}"/>
              </a:ext>
            </a:extLst>
          </p:cNvPr>
          <p:cNvSpPr txBox="1"/>
          <p:nvPr/>
        </p:nvSpPr>
        <p:spPr>
          <a:xfrm>
            <a:off x="2273564" y="2697849"/>
            <a:ext cx="18598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Completes the pending request: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subtract units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remove request from queue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CA502F9-702D-D844-9237-86DA5AB62714}"/>
              </a:ext>
            </a:extLst>
          </p:cNvPr>
          <p:cNvSpPr/>
          <p:nvPr/>
        </p:nvSpPr>
        <p:spPr>
          <a:xfrm>
            <a:off x="6445255" y="2226825"/>
            <a:ext cx="697389" cy="515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Request</a:t>
            </a:r>
            <a:br>
              <a:rPr lang="en-US" sz="800" dirty="0"/>
            </a:br>
            <a:r>
              <a:rPr lang="en-US" sz="800" dirty="0"/>
              <a:t>done: </a:t>
            </a:r>
            <a:r>
              <a:rPr lang="en-US" sz="800" dirty="0">
                <a:solidFill>
                  <a:srgbClr val="FFFF00"/>
                </a:solidFill>
              </a:rPr>
              <a:t>false</a:t>
            </a:r>
          </a:p>
        </p:txBody>
      </p: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D339EB81-D74E-584D-A9D8-B9660F483185}"/>
              </a:ext>
            </a:extLst>
          </p:cNvPr>
          <p:cNvCxnSpPr>
            <a:stCxn id="29" idx="0"/>
            <a:endCxn id="52" idx="1"/>
          </p:cNvCxnSpPr>
          <p:nvPr/>
        </p:nvCxnSpPr>
        <p:spPr>
          <a:xfrm rot="16200000" flipH="1">
            <a:off x="5469192" y="1508581"/>
            <a:ext cx="17623" cy="1934501"/>
          </a:xfrm>
          <a:prstGeom prst="curvedConnector4">
            <a:avLst>
              <a:gd name="adj1" fmla="val -1297168"/>
              <a:gd name="adj2" fmla="val 545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0E5B1D7-1028-EA4D-91E7-E37E9939E012}"/>
              </a:ext>
            </a:extLst>
          </p:cNvPr>
          <p:cNvSpPr/>
          <p:nvPr/>
        </p:nvSpPr>
        <p:spPr>
          <a:xfrm>
            <a:off x="1036324" y="3230880"/>
            <a:ext cx="7321292" cy="5303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Semaphore does not have units </a:t>
            </a:r>
            <a:r>
              <a:rPr lang="en-US" sz="1000" b="1" dirty="0"/>
              <a:t>and</a:t>
            </a:r>
            <a:r>
              <a:rPr lang="en-US" sz="1000" dirty="0"/>
              <a:t> t1 request is completed</a:t>
            </a:r>
          </a:p>
          <a:p>
            <a:pPr algn="ctr"/>
            <a:r>
              <a:rPr lang="en-US" sz="1000" dirty="0"/>
              <a:t>t1 still as to acquire the mutual exclusion, observe done=true and exit</a:t>
            </a:r>
            <a:br>
              <a:rPr lang="en-US" sz="1000" dirty="0"/>
            </a:br>
            <a:r>
              <a:rPr lang="en-US" sz="1000" dirty="0"/>
              <a:t>However, its request is already completed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5A2911E-D61E-AC49-9204-B240FFEB4908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F53D618-71CE-9449-8EE2-46B0A87FE537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475766F-00F7-C84C-ADCF-32DA47D43E01}"/>
              </a:ext>
            </a:extLst>
          </p:cNvPr>
          <p:cNvCxnSpPr>
            <a:cxnSpLocks/>
          </p:cNvCxnSpPr>
          <p:nvPr/>
        </p:nvCxnSpPr>
        <p:spPr>
          <a:xfrm flipH="1">
            <a:off x="2005568" y="3169920"/>
            <a:ext cx="24320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351BB4E-06F7-B642-9B87-C244F8A9A9D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51760" y="602980"/>
            <a:ext cx="877840" cy="567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FA8D288-BA86-7D4C-96EB-679DD8C27C11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7351760" y="4529328"/>
            <a:ext cx="873671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6583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2" y="1170432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38" y="621269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state: false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55376" y="947405"/>
            <a:ext cx="9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awaitSet</a:t>
            </a:r>
            <a:endParaRPr lang="en-US" sz="1000" dirty="0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stCxn id="8" idx="1"/>
            <a:endCxn id="9" idx="3"/>
          </p:cNvCxnSpPr>
          <p:nvPr/>
        </p:nvCxnSpPr>
        <p:spPr>
          <a:xfrm rot="10800000">
            <a:off x="5352278" y="947406"/>
            <a:ext cx="1944634" cy="5491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stCxn id="8" idx="2"/>
            <a:endCxn id="10" idx="6"/>
          </p:cNvCxnSpPr>
          <p:nvPr/>
        </p:nvCxnSpPr>
        <p:spPr>
          <a:xfrm flipH="1">
            <a:off x="5352278" y="1822704"/>
            <a:ext cx="199948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4488F2-7DB3-B444-B013-E63EFF7ED728}"/>
              </a:ext>
            </a:extLst>
          </p:cNvPr>
          <p:cNvSpPr txBox="1"/>
          <p:nvPr/>
        </p:nvSpPr>
        <p:spPr>
          <a:xfrm>
            <a:off x="4887389" y="1885854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FB5452-A030-6D4F-B5F6-D5B62C3D295E}"/>
              </a:ext>
            </a:extLst>
          </p:cNvPr>
          <p:cNvSpPr/>
          <p:nvPr/>
        </p:nvSpPr>
        <p:spPr>
          <a:xfrm>
            <a:off x="1895872" y="2517648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51D7D4-0613-1B4E-B4CC-81678E55EBB7}"/>
              </a:ext>
            </a:extLst>
          </p:cNvPr>
          <p:cNvSpPr txBox="1"/>
          <p:nvPr/>
        </p:nvSpPr>
        <p:spPr>
          <a:xfrm>
            <a:off x="2761482" y="849202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write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213BED79-23C8-7141-8FC9-0CC096178665}"/>
              </a:ext>
            </a:extLst>
          </p:cNvPr>
          <p:cNvCxnSpPr>
            <a:cxnSpLocks/>
            <a:stCxn id="25" idx="3"/>
            <a:endCxn id="9" idx="1"/>
          </p:cNvCxnSpPr>
          <p:nvPr/>
        </p:nvCxnSpPr>
        <p:spPr>
          <a:xfrm flipV="1">
            <a:off x="2005568" y="947405"/>
            <a:ext cx="2036070" cy="1896379"/>
          </a:xfrm>
          <a:prstGeom prst="curvedConnector3">
            <a:avLst>
              <a:gd name="adj1" fmla="val 308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02094D-07A7-F741-9EE5-36EF877FE3C3}"/>
              </a:ext>
            </a:extLst>
          </p:cNvPr>
          <p:cNvCxnSpPr>
            <a:cxnSpLocks/>
            <a:stCxn id="25" idx="3"/>
            <a:endCxn id="10" idx="2"/>
          </p:cNvCxnSpPr>
          <p:nvPr/>
        </p:nvCxnSpPr>
        <p:spPr>
          <a:xfrm flipV="1">
            <a:off x="2005568" y="1935480"/>
            <a:ext cx="2036079" cy="90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7F169E-EEC4-C649-A856-2F0D2D506365}"/>
              </a:ext>
            </a:extLst>
          </p:cNvPr>
          <p:cNvSpPr txBox="1"/>
          <p:nvPr/>
        </p:nvSpPr>
        <p:spPr>
          <a:xfrm>
            <a:off x="3175379" y="1944029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C53044-E437-0A44-9F20-57EEB2B5BA89}"/>
              </a:ext>
            </a:extLst>
          </p:cNvPr>
          <p:cNvSpPr/>
          <p:nvPr/>
        </p:nvSpPr>
        <p:spPr>
          <a:xfrm>
            <a:off x="7296912" y="4596385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780C24-5B3D-C945-A878-E8A804B400A9}"/>
              </a:ext>
            </a:extLst>
          </p:cNvPr>
          <p:cNvCxnSpPr>
            <a:cxnSpLocks/>
            <a:stCxn id="10" idx="6"/>
            <a:endCxn id="36" idx="0"/>
          </p:cNvCxnSpPr>
          <p:nvPr/>
        </p:nvCxnSpPr>
        <p:spPr>
          <a:xfrm>
            <a:off x="5352278" y="1935480"/>
            <a:ext cx="1999482" cy="2660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262969A8-7D8F-2A47-B2A3-7D86B4436B89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rot="10800000">
            <a:off x="5352278" y="947405"/>
            <a:ext cx="1944634" cy="39751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E6D9FD6-9E16-FC4D-B236-A9770EE2612E}"/>
              </a:ext>
            </a:extLst>
          </p:cNvPr>
          <p:cNvSpPr txBox="1"/>
          <p:nvPr/>
        </p:nvSpPr>
        <p:spPr>
          <a:xfrm>
            <a:off x="6878042" y="4874836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8B5747-0EF8-A942-B45A-43A807C2A731}"/>
              </a:ext>
            </a:extLst>
          </p:cNvPr>
          <p:cNvSpPr txBox="1"/>
          <p:nvPr/>
        </p:nvSpPr>
        <p:spPr>
          <a:xfrm>
            <a:off x="1303739" y="2326291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F964CE1-CDF1-2B40-8882-A2AE32C3596D}"/>
              </a:ext>
            </a:extLst>
          </p:cNvPr>
          <p:cNvCxnSpPr/>
          <p:nvPr/>
        </p:nvCxnSpPr>
        <p:spPr>
          <a:xfrm>
            <a:off x="1146568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9622024-3887-A346-9EE1-A95E5735385C}"/>
              </a:ext>
            </a:extLst>
          </p:cNvPr>
          <p:cNvSpPr txBox="1"/>
          <p:nvPr/>
        </p:nvSpPr>
        <p:spPr>
          <a:xfrm>
            <a:off x="999733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EFDE85-FA25-6440-BDA1-3B364BD40A14}"/>
              </a:ext>
            </a:extLst>
          </p:cNvPr>
          <p:cNvSpPr/>
          <p:nvPr/>
        </p:nvSpPr>
        <p:spPr>
          <a:xfrm>
            <a:off x="1091720" y="3383280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5A5DB4-8D06-A349-B620-54F02D1C4C68}"/>
              </a:ext>
            </a:extLst>
          </p:cNvPr>
          <p:cNvSpPr txBox="1"/>
          <p:nvPr/>
        </p:nvSpPr>
        <p:spPr>
          <a:xfrm>
            <a:off x="622387" y="3143155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CD803575-AD2E-F741-AFF1-FF6B5EDA6C60}"/>
              </a:ext>
            </a:extLst>
          </p:cNvPr>
          <p:cNvCxnSpPr>
            <a:cxnSpLocks/>
            <a:stCxn id="46" idx="3"/>
            <a:endCxn id="9" idx="1"/>
          </p:cNvCxnSpPr>
          <p:nvPr/>
        </p:nvCxnSpPr>
        <p:spPr>
          <a:xfrm flipV="1">
            <a:off x="1201416" y="947405"/>
            <a:ext cx="2840222" cy="2762011"/>
          </a:xfrm>
          <a:prstGeom prst="curvedConnector3">
            <a:avLst>
              <a:gd name="adj1" fmla="val 611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31DEF40-29CE-5E43-B262-9C59103121CE}"/>
              </a:ext>
            </a:extLst>
          </p:cNvPr>
          <p:cNvSpPr txBox="1"/>
          <p:nvPr/>
        </p:nvSpPr>
        <p:spPr>
          <a:xfrm>
            <a:off x="2457208" y="3169920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write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5396BB3-BE93-7B41-B3E8-142AA7D373B8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59E1CB3-D699-5743-9842-8A9087D4E8A4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BBB05CB-5819-714F-8D2C-13AB78442AD6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622387" y="3142822"/>
            <a:ext cx="9375076" cy="28194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0170B16-41CF-384A-911F-1DBAFB4EE625}"/>
              </a:ext>
            </a:extLst>
          </p:cNvPr>
          <p:cNvCxnSpPr>
            <a:cxnSpLocks/>
          </p:cNvCxnSpPr>
          <p:nvPr/>
        </p:nvCxnSpPr>
        <p:spPr>
          <a:xfrm>
            <a:off x="610817" y="4591384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1645896-B93E-A54F-B00D-CEDA296616B7}"/>
              </a:ext>
            </a:extLst>
          </p:cNvPr>
          <p:cNvSpPr txBox="1"/>
          <p:nvPr/>
        </p:nvSpPr>
        <p:spPr>
          <a:xfrm>
            <a:off x="9997463" y="3019711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state is true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2A06B30-6BDB-7D41-928F-C316CD11D799}"/>
              </a:ext>
            </a:extLst>
          </p:cNvPr>
          <p:cNvSpPr txBox="1"/>
          <p:nvPr/>
        </p:nvSpPr>
        <p:spPr>
          <a:xfrm>
            <a:off x="9941156" y="4418743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state is false</a:t>
            </a:r>
          </a:p>
          <a:p>
            <a:r>
              <a:rPr lang="en-US" sz="1000" dirty="0"/>
              <a:t>t1 failed to observe state=true</a:t>
            </a:r>
          </a:p>
        </p:txBody>
      </p:sp>
    </p:spTree>
    <p:extLst>
      <p:ext uri="{BB962C8B-B14F-4D97-AF65-F5344CB8AC3E}">
        <p14:creationId xmlns:p14="http://schemas.microsoft.com/office/powerpoint/2010/main" val="25817331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75A07F-B587-A44B-917C-6E6894ED049C}"/>
              </a:ext>
            </a:extLst>
          </p:cNvPr>
          <p:cNvSpPr/>
          <p:nvPr/>
        </p:nvSpPr>
        <p:spPr>
          <a:xfrm>
            <a:off x="4376928" y="2481072"/>
            <a:ext cx="3048000" cy="1700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sincronizador</a:t>
            </a:r>
            <a:endParaRPr lang="en-US" dirty="0"/>
          </a:p>
        </p:txBody>
      </p:sp>
      <p:sp>
        <p:nvSpPr>
          <p:cNvPr id="5" name="Curved Left Arrow 4">
            <a:extLst>
              <a:ext uri="{FF2B5EF4-FFF2-40B4-BE49-F238E27FC236}">
                <a16:creationId xmlns:a16="http://schemas.microsoft.com/office/drawing/2014/main" id="{71A81944-8888-7940-B621-DE8580D1DCA5}"/>
              </a:ext>
            </a:extLst>
          </p:cNvPr>
          <p:cNvSpPr/>
          <p:nvPr/>
        </p:nvSpPr>
        <p:spPr>
          <a:xfrm>
            <a:off x="3883152" y="2822448"/>
            <a:ext cx="512064" cy="1347216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Left Arrow 5">
            <a:extLst>
              <a:ext uri="{FF2B5EF4-FFF2-40B4-BE49-F238E27FC236}">
                <a16:creationId xmlns:a16="http://schemas.microsoft.com/office/drawing/2014/main" id="{C2A68B97-3612-6044-9BEA-AEAB03CA32E7}"/>
              </a:ext>
            </a:extLst>
          </p:cNvPr>
          <p:cNvSpPr/>
          <p:nvPr/>
        </p:nvSpPr>
        <p:spPr>
          <a:xfrm>
            <a:off x="3925824" y="2481072"/>
            <a:ext cx="512064" cy="1347216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Left Arrow 6">
            <a:extLst>
              <a:ext uri="{FF2B5EF4-FFF2-40B4-BE49-F238E27FC236}">
                <a16:creationId xmlns:a16="http://schemas.microsoft.com/office/drawing/2014/main" id="{39B380E8-B87B-3F44-962C-98BFFC1E4BB8}"/>
              </a:ext>
            </a:extLst>
          </p:cNvPr>
          <p:cNvSpPr/>
          <p:nvPr/>
        </p:nvSpPr>
        <p:spPr>
          <a:xfrm>
            <a:off x="3968496" y="2218944"/>
            <a:ext cx="512064" cy="1347216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267E8D3D-AB71-E64E-81EA-9F17B68513BB}"/>
              </a:ext>
            </a:extLst>
          </p:cNvPr>
          <p:cNvSpPr/>
          <p:nvPr/>
        </p:nvSpPr>
        <p:spPr>
          <a:xfrm flipH="1">
            <a:off x="7254240" y="2218944"/>
            <a:ext cx="512064" cy="1347216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Left Arrow 8">
            <a:extLst>
              <a:ext uri="{FF2B5EF4-FFF2-40B4-BE49-F238E27FC236}">
                <a16:creationId xmlns:a16="http://schemas.microsoft.com/office/drawing/2014/main" id="{5AA18D2F-71C8-0F47-8E30-21CDCC1732D1}"/>
              </a:ext>
            </a:extLst>
          </p:cNvPr>
          <p:cNvSpPr/>
          <p:nvPr/>
        </p:nvSpPr>
        <p:spPr>
          <a:xfrm flipH="1">
            <a:off x="7205472" y="2526792"/>
            <a:ext cx="512064" cy="1347216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Left Arrow 9">
            <a:extLst>
              <a:ext uri="{FF2B5EF4-FFF2-40B4-BE49-F238E27FC236}">
                <a16:creationId xmlns:a16="http://schemas.microsoft.com/office/drawing/2014/main" id="{00D96363-709F-1240-85EB-778F1621A540}"/>
              </a:ext>
            </a:extLst>
          </p:cNvPr>
          <p:cNvSpPr/>
          <p:nvPr/>
        </p:nvSpPr>
        <p:spPr>
          <a:xfrm flipH="1">
            <a:off x="7248144" y="2834640"/>
            <a:ext cx="512064" cy="1347216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6977C6-871F-1449-A2DC-01988118B3A1}"/>
              </a:ext>
            </a:extLst>
          </p:cNvPr>
          <p:cNvSpPr/>
          <p:nvPr/>
        </p:nvSpPr>
        <p:spPr>
          <a:xfrm>
            <a:off x="8851392" y="1048512"/>
            <a:ext cx="2194560" cy="1578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FBC5F6-B880-C144-8E5D-2DD5E65268B3}"/>
              </a:ext>
            </a:extLst>
          </p:cNvPr>
          <p:cNvSpPr/>
          <p:nvPr/>
        </p:nvSpPr>
        <p:spPr>
          <a:xfrm>
            <a:off x="9244584" y="1438656"/>
            <a:ext cx="493776" cy="2956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BA4E6F-1BA8-B642-B469-5C829C55EBDF}"/>
              </a:ext>
            </a:extLst>
          </p:cNvPr>
          <p:cNvSpPr/>
          <p:nvPr/>
        </p:nvSpPr>
        <p:spPr>
          <a:xfrm>
            <a:off x="1847088" y="4590288"/>
            <a:ext cx="2194560" cy="1578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8E63AB-B8EE-0B48-9526-B3DFE8B7F5C1}"/>
              </a:ext>
            </a:extLst>
          </p:cNvPr>
          <p:cNvSpPr/>
          <p:nvPr/>
        </p:nvSpPr>
        <p:spPr>
          <a:xfrm>
            <a:off x="3139440" y="5096256"/>
            <a:ext cx="493776" cy="2956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590A901-9163-1C47-AFD6-0CDFDAFC2947}"/>
              </a:ext>
            </a:extLst>
          </p:cNvPr>
          <p:cNvSpPr/>
          <p:nvPr/>
        </p:nvSpPr>
        <p:spPr>
          <a:xfrm>
            <a:off x="1577340" y="676656"/>
            <a:ext cx="2194560" cy="1578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5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756868"/>
            <a:ext cx="1711435" cy="2341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stCxn id="35" idx="1"/>
            <a:endCxn id="17" idx="3"/>
          </p:cNvCxnSpPr>
          <p:nvPr/>
        </p:nvCxnSpPr>
        <p:spPr>
          <a:xfrm rot="10800000">
            <a:off x="6680624" y="871169"/>
            <a:ext cx="1702383" cy="223789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1FF75FB-7C4E-1F4A-AE34-1ABE9186C69F}"/>
              </a:ext>
            </a:extLst>
          </p:cNvPr>
          <p:cNvCxnSpPr>
            <a:stCxn id="36" idx="1"/>
            <a:endCxn id="11" idx="3"/>
          </p:cNvCxnSpPr>
          <p:nvPr/>
        </p:nvCxnSpPr>
        <p:spPr>
          <a:xfrm rot="10800000">
            <a:off x="6674588" y="2729356"/>
            <a:ext cx="1708418" cy="730139"/>
          </a:xfrm>
          <a:prstGeom prst="bentConnector3">
            <a:avLst>
              <a:gd name="adj1" fmla="val 71027"/>
            </a:avLst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4" idx="3"/>
          </p:cNvCxnSpPr>
          <p:nvPr/>
        </p:nvCxnSpPr>
        <p:spPr>
          <a:xfrm rot="10800000" flipV="1">
            <a:off x="6674586" y="3809925"/>
            <a:ext cx="1708420" cy="1016288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626EC1-733D-5441-8C7D-D2D8BC06AC58}"/>
              </a:ext>
            </a:extLst>
          </p:cNvPr>
          <p:cNvSpPr txBox="1"/>
          <p:nvPr/>
        </p:nvSpPr>
        <p:spPr>
          <a:xfrm>
            <a:off x="516569" y="513095"/>
            <a:ext cx="1760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</a:t>
            </a:r>
            <a:r>
              <a:rPr lang="en-US" b="1" dirty="0"/>
              <a:t>code</a:t>
            </a:r>
            <a:r>
              <a:rPr lang="en-US" dirty="0"/>
              <a:t> block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6C7188-67AF-904C-9ADC-ABDE58F70C8E}"/>
              </a:ext>
            </a:extLst>
          </p:cNvPr>
          <p:cNvSpPr txBox="1"/>
          <p:nvPr/>
        </p:nvSpPr>
        <p:spPr>
          <a:xfrm>
            <a:off x="516569" y="1723151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</a:t>
            </a:r>
            <a:r>
              <a:rPr lang="en-US" b="1" dirty="0"/>
              <a:t>heap</a:t>
            </a:r>
            <a:r>
              <a:rPr lang="en-US" dirty="0"/>
              <a:t> block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9D48E6-9463-9240-BA02-9091DEE04DC4}"/>
              </a:ext>
            </a:extLst>
          </p:cNvPr>
          <p:cNvSpPr txBox="1"/>
          <p:nvPr/>
        </p:nvSpPr>
        <p:spPr>
          <a:xfrm>
            <a:off x="495042" y="4843742"/>
            <a:ext cx="207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Distinct </a:t>
            </a:r>
            <a:r>
              <a:rPr lang="en-US" b="1" dirty="0"/>
              <a:t>stack</a:t>
            </a:r>
            <a:r>
              <a:rPr lang="en-US" dirty="0"/>
              <a:t> blocks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1E089D-AC3A-6545-B5AB-127B12C548E3}"/>
              </a:ext>
            </a:extLst>
          </p:cNvPr>
          <p:cNvCxnSpPr>
            <a:stCxn id="2" idx="3"/>
            <a:endCxn id="21" idx="1"/>
          </p:cNvCxnSpPr>
          <p:nvPr/>
        </p:nvCxnSpPr>
        <p:spPr>
          <a:xfrm>
            <a:off x="2276666" y="697761"/>
            <a:ext cx="3246781" cy="53465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8112C64-9237-9D49-87B1-1F3B7327614D}"/>
              </a:ext>
            </a:extLst>
          </p:cNvPr>
          <p:cNvCxnSpPr>
            <a:cxnSpLocks/>
            <a:stCxn id="38" idx="3"/>
            <a:endCxn id="11" idx="1"/>
          </p:cNvCxnSpPr>
          <p:nvPr/>
        </p:nvCxnSpPr>
        <p:spPr>
          <a:xfrm>
            <a:off x="2291414" y="1907817"/>
            <a:ext cx="3225997" cy="8215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5DFA6CF-A2BA-AD45-8977-51EE338C2772}"/>
              </a:ext>
            </a:extLst>
          </p:cNvPr>
          <p:cNvCxnSpPr>
            <a:cxnSpLocks/>
            <a:stCxn id="40" idx="3"/>
            <a:endCxn id="12" idx="1"/>
          </p:cNvCxnSpPr>
          <p:nvPr/>
        </p:nvCxnSpPr>
        <p:spPr>
          <a:xfrm flipV="1">
            <a:off x="2572406" y="4029997"/>
            <a:ext cx="2951041" cy="9984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F60FFDA-50CF-5444-A3A9-C9EE63BB1B59}"/>
              </a:ext>
            </a:extLst>
          </p:cNvPr>
          <p:cNvCxnSpPr>
            <a:cxnSpLocks/>
            <a:stCxn id="40" idx="3"/>
            <a:endCxn id="44" idx="1"/>
          </p:cNvCxnSpPr>
          <p:nvPr/>
        </p:nvCxnSpPr>
        <p:spPr>
          <a:xfrm flipV="1">
            <a:off x="2572406" y="4826213"/>
            <a:ext cx="2951039" cy="2021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4AB3F91-F733-CD4E-AACD-D3EE499CB99B}"/>
              </a:ext>
            </a:extLst>
          </p:cNvPr>
          <p:cNvSpPr txBox="1"/>
          <p:nvPr/>
        </p:nvSpPr>
        <p:spPr>
          <a:xfrm>
            <a:off x="516568" y="5308781"/>
            <a:ext cx="28362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  <a:r>
              <a:rPr lang="en-US" dirty="0"/>
              <a:t> contains:</a:t>
            </a:r>
          </a:p>
          <a:p>
            <a:pPr marL="285750" indent="-285750">
              <a:buFontTx/>
              <a:buChar char="-"/>
            </a:pPr>
            <a:r>
              <a:rPr lang="en-US" dirty="0"/>
              <a:t>return addresses</a:t>
            </a:r>
          </a:p>
          <a:p>
            <a:pPr marL="285750" indent="-285750">
              <a:buFontTx/>
              <a:buChar char="-"/>
            </a:pPr>
            <a:r>
              <a:rPr lang="en-US" dirty="0"/>
              <a:t>local variables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function parameters</a:t>
            </a:r>
          </a:p>
          <a:p>
            <a:r>
              <a:rPr lang="en-US" b="1" dirty="0"/>
              <a:t>specific to each thread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8ADF72-E7FF-B248-82CE-84E7FC7ECC25}"/>
              </a:ext>
            </a:extLst>
          </p:cNvPr>
          <p:cNvSpPr txBox="1"/>
          <p:nvPr/>
        </p:nvSpPr>
        <p:spPr>
          <a:xfrm>
            <a:off x="7703261" y="384491"/>
            <a:ext cx="442414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Shared-memory</a:t>
            </a:r>
            <a:r>
              <a:rPr lang="en-US" sz="1400" dirty="0"/>
              <a:t> multi-threading: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Multiple threads share the same code and heap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No OS enforced memory protection mechanism between threads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 VM (e.g. JVM) can impose some restrictions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BAAA6F-7D61-7347-906E-84B19025AD91}"/>
              </a:ext>
            </a:extLst>
          </p:cNvPr>
          <p:cNvSpPr txBox="1"/>
          <p:nvPr/>
        </p:nvSpPr>
        <p:spPr>
          <a:xfrm>
            <a:off x="7594404" y="5094271"/>
            <a:ext cx="44241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Different threads can be </a:t>
            </a:r>
            <a:r>
              <a:rPr lang="en-US" sz="1600" i="1" dirty="0"/>
              <a:t>running</a:t>
            </a:r>
            <a:r>
              <a:rPr lang="en-US" sz="1600" dirty="0"/>
              <a:t> simultaneously on different CPUs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Data sharing by different threads is </a:t>
            </a:r>
            <a:r>
              <a:rPr lang="en-US" sz="1600" i="1" dirty="0"/>
              <a:t>hazardous</a:t>
            </a:r>
            <a:r>
              <a:rPr lang="en-US" sz="1600" dirty="0"/>
              <a:t> and require proper </a:t>
            </a:r>
            <a:r>
              <a:rPr lang="en-US" sz="1600" i="1" dirty="0"/>
              <a:t>synchronization</a:t>
            </a:r>
            <a:r>
              <a:rPr lang="en-US" sz="1600" dirty="0"/>
              <a:t> techniques</a:t>
            </a:r>
          </a:p>
        </p:txBody>
      </p:sp>
    </p:spTree>
    <p:extLst>
      <p:ext uri="{BB962C8B-B14F-4D97-AF65-F5344CB8AC3E}">
        <p14:creationId xmlns:p14="http://schemas.microsoft.com/office/powerpoint/2010/main" val="15943267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1C4967-0577-7B4B-9329-412BF834EAD1}"/>
              </a:ext>
            </a:extLst>
          </p:cNvPr>
          <p:cNvSpPr/>
          <p:nvPr/>
        </p:nvSpPr>
        <p:spPr>
          <a:xfrm>
            <a:off x="4041638" y="621268"/>
            <a:ext cx="1310640" cy="99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state: false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3101D1-74CC-3F48-A7A3-B9E7A70D9FB7}"/>
              </a:ext>
            </a:extLst>
          </p:cNvPr>
          <p:cNvSpPr/>
          <p:nvPr/>
        </p:nvSpPr>
        <p:spPr>
          <a:xfrm>
            <a:off x="6001523" y="1475230"/>
            <a:ext cx="1203945" cy="310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isDone</a:t>
            </a:r>
            <a:r>
              <a:rPr lang="en-US" sz="1200" dirty="0"/>
              <a:t>: true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9CE66B-72B9-8B43-B433-464A8874C3A5}"/>
              </a:ext>
            </a:extLst>
          </p:cNvPr>
          <p:cNvSpPr/>
          <p:nvPr/>
        </p:nvSpPr>
        <p:spPr>
          <a:xfrm>
            <a:off x="4355582" y="1335022"/>
            <a:ext cx="682752" cy="280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request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D45CC5-29C9-C442-A5E5-A94BA371ABCD}"/>
              </a:ext>
            </a:extLst>
          </p:cNvPr>
          <p:cNvCxnSpPr>
            <a:cxnSpLocks/>
            <a:stCxn id="6" idx="3"/>
            <a:endCxn id="50" idx="1"/>
          </p:cNvCxnSpPr>
          <p:nvPr/>
        </p:nvCxnSpPr>
        <p:spPr>
          <a:xfrm>
            <a:off x="5038334" y="1475230"/>
            <a:ext cx="974509" cy="932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45A5AE-E7B5-2D4F-9CC3-0A92A15E4F08}"/>
              </a:ext>
            </a:extLst>
          </p:cNvPr>
          <p:cNvCxnSpPr/>
          <p:nvPr/>
        </p:nvCxnSpPr>
        <p:spPr>
          <a:xfrm>
            <a:off x="7991856" y="548640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274EC87-5D83-7B41-8F4E-B20F8050CC7F}"/>
              </a:ext>
            </a:extLst>
          </p:cNvPr>
          <p:cNvSpPr txBox="1"/>
          <p:nvPr/>
        </p:nvSpPr>
        <p:spPr>
          <a:xfrm>
            <a:off x="7845021" y="30241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DC3D8C-AA7A-A34E-993B-AA1A54105AF4}"/>
              </a:ext>
            </a:extLst>
          </p:cNvPr>
          <p:cNvSpPr/>
          <p:nvPr/>
        </p:nvSpPr>
        <p:spPr>
          <a:xfrm>
            <a:off x="6826763" y="914398"/>
            <a:ext cx="941827" cy="280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observedRequest</a:t>
            </a:r>
            <a:endParaRPr lang="en-US" sz="8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D30683-169A-CF43-AA33-ACD0B0DBC317}"/>
              </a:ext>
            </a:extLst>
          </p:cNvPr>
          <p:cNvCxnSpPr>
            <a:cxnSpLocks/>
            <a:stCxn id="17" idx="2"/>
            <a:endCxn id="5" idx="0"/>
          </p:cNvCxnSpPr>
          <p:nvPr/>
        </p:nvCxnSpPr>
        <p:spPr>
          <a:xfrm flipH="1">
            <a:off x="6603496" y="1194814"/>
            <a:ext cx="694181" cy="28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FDF47F-3A13-084D-A4F6-E7BF89593C91}"/>
              </a:ext>
            </a:extLst>
          </p:cNvPr>
          <p:cNvCxnSpPr/>
          <p:nvPr/>
        </p:nvCxnSpPr>
        <p:spPr>
          <a:xfrm>
            <a:off x="10087103" y="548640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5E9D00F-F668-F946-B64D-4649F9E17D4B}"/>
              </a:ext>
            </a:extLst>
          </p:cNvPr>
          <p:cNvSpPr txBox="1"/>
          <p:nvPr/>
        </p:nvSpPr>
        <p:spPr>
          <a:xfrm>
            <a:off x="9940268" y="30241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5D8C7E-FC80-5E4E-BD84-001BC9C109FF}"/>
              </a:ext>
            </a:extLst>
          </p:cNvPr>
          <p:cNvSpPr/>
          <p:nvPr/>
        </p:nvSpPr>
        <p:spPr>
          <a:xfrm>
            <a:off x="9014421" y="2097022"/>
            <a:ext cx="941827" cy="280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observedRequest</a:t>
            </a:r>
            <a:endParaRPr lang="en-US" sz="8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D6B2B0-AC2B-3E4D-8CEB-129BD947A033}"/>
              </a:ext>
            </a:extLst>
          </p:cNvPr>
          <p:cNvCxnSpPr>
            <a:cxnSpLocks/>
            <a:stCxn id="23" idx="1"/>
            <a:endCxn id="5" idx="2"/>
          </p:cNvCxnSpPr>
          <p:nvPr/>
        </p:nvCxnSpPr>
        <p:spPr>
          <a:xfrm flipH="1" flipV="1">
            <a:off x="6603496" y="1786124"/>
            <a:ext cx="2410925" cy="45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080DF6-FBAC-524A-AED4-37B11D16E0D8}"/>
              </a:ext>
            </a:extLst>
          </p:cNvPr>
          <p:cNvCxnSpPr/>
          <p:nvPr/>
        </p:nvCxnSpPr>
        <p:spPr>
          <a:xfrm>
            <a:off x="1327612" y="621268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D3A7F88-630D-D447-83A4-0DFEC59305DE}"/>
              </a:ext>
            </a:extLst>
          </p:cNvPr>
          <p:cNvSpPr txBox="1"/>
          <p:nvPr/>
        </p:nvSpPr>
        <p:spPr>
          <a:xfrm>
            <a:off x="1180777" y="375047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873E5B-8009-7C4F-95D6-BCD59720B042}"/>
              </a:ext>
            </a:extLst>
          </p:cNvPr>
          <p:cNvSpPr/>
          <p:nvPr/>
        </p:nvSpPr>
        <p:spPr>
          <a:xfrm>
            <a:off x="7937008" y="758283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976686-54F1-4C48-9740-D6CC60D8E8E2}"/>
              </a:ext>
            </a:extLst>
          </p:cNvPr>
          <p:cNvSpPr/>
          <p:nvPr/>
        </p:nvSpPr>
        <p:spPr>
          <a:xfrm>
            <a:off x="10036985" y="1911094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A49850-CAD3-7F41-9627-1BE328B018B5}"/>
              </a:ext>
            </a:extLst>
          </p:cNvPr>
          <p:cNvSpPr/>
          <p:nvPr/>
        </p:nvSpPr>
        <p:spPr>
          <a:xfrm>
            <a:off x="1272764" y="2815828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3D9B8B7-B28A-354D-89CF-E338F898FF2A}"/>
              </a:ext>
            </a:extLst>
          </p:cNvPr>
          <p:cNvCxnSpPr>
            <a:stCxn id="36" idx="3"/>
            <a:endCxn id="4" idx="1"/>
          </p:cNvCxnSpPr>
          <p:nvPr/>
        </p:nvCxnSpPr>
        <p:spPr>
          <a:xfrm flipV="1">
            <a:off x="1382460" y="1118354"/>
            <a:ext cx="2659178" cy="202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6FE740D-6E8F-E54D-B8D2-E1852D533EF3}"/>
              </a:ext>
            </a:extLst>
          </p:cNvPr>
          <p:cNvSpPr/>
          <p:nvPr/>
        </p:nvSpPr>
        <p:spPr>
          <a:xfrm>
            <a:off x="7937008" y="4945381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FB240D-7740-974F-AF59-435E2CF5C00B}"/>
              </a:ext>
            </a:extLst>
          </p:cNvPr>
          <p:cNvSpPr/>
          <p:nvPr/>
        </p:nvSpPr>
        <p:spPr>
          <a:xfrm>
            <a:off x="10036985" y="5914977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00966A-2639-514F-AECB-35CEDE274764}"/>
              </a:ext>
            </a:extLst>
          </p:cNvPr>
          <p:cNvCxnSpPr/>
          <p:nvPr/>
        </p:nvCxnSpPr>
        <p:spPr>
          <a:xfrm>
            <a:off x="2790652" y="548640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4103DBD-A401-CA4A-8FFD-48C2C35C36EE}"/>
              </a:ext>
            </a:extLst>
          </p:cNvPr>
          <p:cNvSpPr txBox="1"/>
          <p:nvPr/>
        </p:nvSpPr>
        <p:spPr>
          <a:xfrm>
            <a:off x="2643817" y="367236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0F716C-6E32-9B4C-9574-98797D5A4082}"/>
              </a:ext>
            </a:extLst>
          </p:cNvPr>
          <p:cNvSpPr txBox="1"/>
          <p:nvPr/>
        </p:nvSpPr>
        <p:spPr>
          <a:xfrm>
            <a:off x="763538" y="256336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2F4622B-CE2B-264D-A0D9-242DF00E283B}"/>
              </a:ext>
            </a:extLst>
          </p:cNvPr>
          <p:cNvSpPr/>
          <p:nvPr/>
        </p:nvSpPr>
        <p:spPr>
          <a:xfrm>
            <a:off x="2735803" y="3646861"/>
            <a:ext cx="117117" cy="52280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976991-DFD4-C948-9457-EAE0EC48FBAA}"/>
              </a:ext>
            </a:extLst>
          </p:cNvPr>
          <p:cNvSpPr txBox="1"/>
          <p:nvPr/>
        </p:nvSpPr>
        <p:spPr>
          <a:xfrm>
            <a:off x="2160091" y="3523750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6F42148-B117-484E-99B9-D3C5EA63AF2F}"/>
              </a:ext>
            </a:extLst>
          </p:cNvPr>
          <p:cNvCxnSpPr>
            <a:cxnSpLocks/>
            <a:stCxn id="45" idx="3"/>
            <a:endCxn id="4" idx="1"/>
          </p:cNvCxnSpPr>
          <p:nvPr/>
        </p:nvCxnSpPr>
        <p:spPr>
          <a:xfrm flipV="1">
            <a:off x="2852920" y="1118354"/>
            <a:ext cx="1188718" cy="2789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40C69AD-1F81-6940-AF34-357FFFC02C6F}"/>
              </a:ext>
            </a:extLst>
          </p:cNvPr>
          <p:cNvSpPr/>
          <p:nvPr/>
        </p:nvSpPr>
        <p:spPr>
          <a:xfrm>
            <a:off x="6012843" y="2252472"/>
            <a:ext cx="1203945" cy="310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isDone</a:t>
            </a:r>
            <a:r>
              <a:rPr lang="en-US" sz="1200" dirty="0"/>
              <a:t>: false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2F6EF00-D733-6C48-BB2D-3C0867E5ED4D}"/>
              </a:ext>
            </a:extLst>
          </p:cNvPr>
          <p:cNvCxnSpPr/>
          <p:nvPr/>
        </p:nvCxnSpPr>
        <p:spPr>
          <a:xfrm>
            <a:off x="11403839" y="548640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E27B97D-F436-9445-AC2D-FB4D391439CF}"/>
              </a:ext>
            </a:extLst>
          </p:cNvPr>
          <p:cNvSpPr txBox="1"/>
          <p:nvPr/>
        </p:nvSpPr>
        <p:spPr>
          <a:xfrm>
            <a:off x="11257004" y="302418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748CE8C-8F02-ED41-AE79-E9D426CFD27D}"/>
              </a:ext>
            </a:extLst>
          </p:cNvPr>
          <p:cNvSpPr/>
          <p:nvPr/>
        </p:nvSpPr>
        <p:spPr>
          <a:xfrm>
            <a:off x="11348990" y="4314312"/>
            <a:ext cx="111455" cy="24622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643912-CE86-9147-8243-622653F187C5}"/>
              </a:ext>
            </a:extLst>
          </p:cNvPr>
          <p:cNvSpPr/>
          <p:nvPr/>
        </p:nvSpPr>
        <p:spPr>
          <a:xfrm>
            <a:off x="10304347" y="4314312"/>
            <a:ext cx="941827" cy="280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observedRequest</a:t>
            </a:r>
            <a:endParaRPr lang="en-US" sz="8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875644-D370-8B48-8915-F792C2B692BC}"/>
              </a:ext>
            </a:extLst>
          </p:cNvPr>
          <p:cNvCxnSpPr>
            <a:cxnSpLocks/>
            <a:stCxn id="55" idx="1"/>
            <a:endCxn id="50" idx="2"/>
          </p:cNvCxnSpPr>
          <p:nvPr/>
        </p:nvCxnSpPr>
        <p:spPr>
          <a:xfrm flipH="1" flipV="1">
            <a:off x="6614816" y="2563366"/>
            <a:ext cx="3689531" cy="189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3260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B62AD4-3BD0-D64F-8A01-048494FBACFC}"/>
              </a:ext>
            </a:extLst>
          </p:cNvPr>
          <p:cNvSpPr/>
          <p:nvPr/>
        </p:nvSpPr>
        <p:spPr>
          <a:xfrm>
            <a:off x="5312664" y="4639056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F30DAD-AFFC-8441-9F90-0C9A37985D3A}"/>
              </a:ext>
            </a:extLst>
          </p:cNvPr>
          <p:cNvSpPr/>
          <p:nvPr/>
        </p:nvSpPr>
        <p:spPr>
          <a:xfrm>
            <a:off x="5312664" y="4922520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D39FD6-3A2E-F641-8202-923E08C0677F}"/>
              </a:ext>
            </a:extLst>
          </p:cNvPr>
          <p:cNvSpPr/>
          <p:nvPr/>
        </p:nvSpPr>
        <p:spPr>
          <a:xfrm>
            <a:off x="4300728" y="5064252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73819-10C5-8045-8364-004E721ABF85}"/>
              </a:ext>
            </a:extLst>
          </p:cNvPr>
          <p:cNvSpPr/>
          <p:nvPr/>
        </p:nvSpPr>
        <p:spPr>
          <a:xfrm>
            <a:off x="4300728" y="5347716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B90433-BE5C-DF49-8A84-7C8C98FDD315}"/>
              </a:ext>
            </a:extLst>
          </p:cNvPr>
          <p:cNvSpPr/>
          <p:nvPr/>
        </p:nvSpPr>
        <p:spPr>
          <a:xfrm>
            <a:off x="6379464" y="4639056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8960DE-75E2-A14A-B776-EF5184C8760D}"/>
              </a:ext>
            </a:extLst>
          </p:cNvPr>
          <p:cNvSpPr/>
          <p:nvPr/>
        </p:nvSpPr>
        <p:spPr>
          <a:xfrm>
            <a:off x="6379464" y="4922520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7BF77F-2941-5F4D-83F8-F2261AA5EA79}"/>
              </a:ext>
            </a:extLst>
          </p:cNvPr>
          <p:cNvSpPr txBox="1"/>
          <p:nvPr/>
        </p:nvSpPr>
        <p:spPr>
          <a:xfrm>
            <a:off x="2411765" y="3995928"/>
            <a:ext cx="186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enqueueRequests</a:t>
            </a:r>
            <a:endParaRPr lang="en-US" dirty="0"/>
          </a:p>
        </p:txBody>
      </p:sp>
      <p:sp>
        <p:nvSpPr>
          <p:cNvPr id="11" name="Curved Left Arrow 10">
            <a:extLst>
              <a:ext uri="{FF2B5EF4-FFF2-40B4-BE49-F238E27FC236}">
                <a16:creationId xmlns:a16="http://schemas.microsoft.com/office/drawing/2014/main" id="{4D28A94A-77C3-5A40-A41A-96CF07BA76B0}"/>
              </a:ext>
            </a:extLst>
          </p:cNvPr>
          <p:cNvSpPr/>
          <p:nvPr/>
        </p:nvSpPr>
        <p:spPr>
          <a:xfrm>
            <a:off x="981456" y="1834896"/>
            <a:ext cx="865632" cy="26212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654F5C-E8D4-264B-B34D-3E3EC514B88C}"/>
              </a:ext>
            </a:extLst>
          </p:cNvPr>
          <p:cNvSpPr/>
          <p:nvPr/>
        </p:nvSpPr>
        <p:spPr>
          <a:xfrm>
            <a:off x="8106554" y="859536"/>
            <a:ext cx="609600" cy="2834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273BF4-BAD3-6F42-A7BB-F250EA859E24}"/>
              </a:ext>
            </a:extLst>
          </p:cNvPr>
          <p:cNvSpPr/>
          <p:nvPr/>
        </p:nvSpPr>
        <p:spPr>
          <a:xfrm>
            <a:off x="8106554" y="1143000"/>
            <a:ext cx="609600" cy="2834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E641FD-5DE4-B643-9A63-0303052615EC}"/>
              </a:ext>
            </a:extLst>
          </p:cNvPr>
          <p:cNvSpPr/>
          <p:nvPr/>
        </p:nvSpPr>
        <p:spPr>
          <a:xfrm>
            <a:off x="7496954" y="859536"/>
            <a:ext cx="609600" cy="2834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B1309F-864C-3A49-95A6-3C5AFE4C10AF}"/>
              </a:ext>
            </a:extLst>
          </p:cNvPr>
          <p:cNvSpPr/>
          <p:nvPr/>
        </p:nvSpPr>
        <p:spPr>
          <a:xfrm>
            <a:off x="7496954" y="1143000"/>
            <a:ext cx="609600" cy="2834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FD9466-A74D-9D4B-8171-E4646A3B8A48}"/>
              </a:ext>
            </a:extLst>
          </p:cNvPr>
          <p:cNvSpPr/>
          <p:nvPr/>
        </p:nvSpPr>
        <p:spPr>
          <a:xfrm>
            <a:off x="6887354" y="859536"/>
            <a:ext cx="609600" cy="2834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BF5AE8-D586-334C-9B92-E1A055BD63B3}"/>
              </a:ext>
            </a:extLst>
          </p:cNvPr>
          <p:cNvSpPr/>
          <p:nvPr/>
        </p:nvSpPr>
        <p:spPr>
          <a:xfrm>
            <a:off x="6887354" y="1143000"/>
            <a:ext cx="609600" cy="2834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A526D2-1714-C44E-B6F7-8A63194AAA8A}"/>
              </a:ext>
            </a:extLst>
          </p:cNvPr>
          <p:cNvSpPr txBox="1"/>
          <p:nvPr/>
        </p:nvSpPr>
        <p:spPr>
          <a:xfrm>
            <a:off x="6887354" y="3846576"/>
            <a:ext cx="186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dequeueRequests</a:t>
            </a:r>
            <a:endParaRPr lang="en-US" dirty="0"/>
          </a:p>
        </p:txBody>
      </p:sp>
      <p:sp>
        <p:nvSpPr>
          <p:cNvPr id="19" name="Curved Left Arrow 18">
            <a:extLst>
              <a:ext uri="{FF2B5EF4-FFF2-40B4-BE49-F238E27FC236}">
                <a16:creationId xmlns:a16="http://schemas.microsoft.com/office/drawing/2014/main" id="{ADD07B0C-FD5D-184E-91BB-119BFEB95D03}"/>
              </a:ext>
            </a:extLst>
          </p:cNvPr>
          <p:cNvSpPr/>
          <p:nvPr/>
        </p:nvSpPr>
        <p:spPr>
          <a:xfrm flipH="1">
            <a:off x="8930640" y="1834896"/>
            <a:ext cx="609600" cy="2621280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6FE5B0-C839-754E-856C-22B6EEEABDFD}"/>
              </a:ext>
            </a:extLst>
          </p:cNvPr>
          <p:cNvSpPr/>
          <p:nvPr/>
        </p:nvSpPr>
        <p:spPr>
          <a:xfrm>
            <a:off x="4233672" y="1693164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0AF91D-A6DB-4641-B287-A981421191EC}"/>
              </a:ext>
            </a:extLst>
          </p:cNvPr>
          <p:cNvSpPr/>
          <p:nvPr/>
        </p:nvSpPr>
        <p:spPr>
          <a:xfrm>
            <a:off x="4233672" y="1976628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91B52F-D396-E941-8615-225E44579155}"/>
              </a:ext>
            </a:extLst>
          </p:cNvPr>
          <p:cNvSpPr txBox="1"/>
          <p:nvPr/>
        </p:nvSpPr>
        <p:spPr>
          <a:xfrm>
            <a:off x="4538472" y="2010638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AAA183-3FAE-6945-B30D-DA2EB5AD9728}"/>
              </a:ext>
            </a:extLst>
          </p:cNvPr>
          <p:cNvSpPr/>
          <p:nvPr/>
        </p:nvSpPr>
        <p:spPr>
          <a:xfrm>
            <a:off x="1847088" y="2359152"/>
            <a:ext cx="496824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590B2E0A-54EE-9A4A-85D7-F0FF815300A5}"/>
              </a:ext>
            </a:extLst>
          </p:cNvPr>
          <p:cNvCxnSpPr>
            <a:stCxn id="24" idx="3"/>
            <a:endCxn id="22" idx="0"/>
          </p:cNvCxnSpPr>
          <p:nvPr/>
        </p:nvCxnSpPr>
        <p:spPr>
          <a:xfrm flipV="1">
            <a:off x="2343912" y="1693164"/>
            <a:ext cx="2194560" cy="818388"/>
          </a:xfrm>
          <a:prstGeom prst="bentConnector4">
            <a:avLst>
              <a:gd name="adj1" fmla="val 43056"/>
              <a:gd name="adj2" fmla="val 1279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9963ED5-6B4D-F844-ADC7-688379F60594}"/>
              </a:ext>
            </a:extLst>
          </p:cNvPr>
          <p:cNvSpPr/>
          <p:nvPr/>
        </p:nvSpPr>
        <p:spPr>
          <a:xfrm>
            <a:off x="2459736" y="3133344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F778D0-4040-E14B-9926-3A63C2B7230D}"/>
              </a:ext>
            </a:extLst>
          </p:cNvPr>
          <p:cNvSpPr/>
          <p:nvPr/>
        </p:nvSpPr>
        <p:spPr>
          <a:xfrm>
            <a:off x="2459736" y="3416808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0709514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9F9582-DFF9-A546-B102-DA304AF89465}"/>
              </a:ext>
            </a:extLst>
          </p:cNvPr>
          <p:cNvSpPr/>
          <p:nvPr/>
        </p:nvSpPr>
        <p:spPr>
          <a:xfrm>
            <a:off x="2761488" y="2170176"/>
            <a:ext cx="3828288" cy="1871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40DFBC-0BE9-2F43-B8E2-CA732F627676}"/>
              </a:ext>
            </a:extLst>
          </p:cNvPr>
          <p:cNvSpPr txBox="1"/>
          <p:nvPr/>
        </p:nvSpPr>
        <p:spPr>
          <a:xfrm>
            <a:off x="1640025" y="2921246"/>
            <a:ext cx="26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D3FBF-887D-FF42-8373-2CD09D89A054}"/>
              </a:ext>
            </a:extLst>
          </p:cNvPr>
          <p:cNvSpPr txBox="1"/>
          <p:nvPr/>
        </p:nvSpPr>
        <p:spPr>
          <a:xfrm>
            <a:off x="1420368" y="2444496"/>
            <a:ext cx="91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E9FECA-A7C2-4441-864D-30332618887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987296" y="3105912"/>
            <a:ext cx="774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7DF615-98E9-2446-9E3E-B87403AB490D}"/>
              </a:ext>
            </a:extLst>
          </p:cNvPr>
          <p:cNvSpPr txBox="1"/>
          <p:nvPr/>
        </p:nvSpPr>
        <p:spPr>
          <a:xfrm>
            <a:off x="7278624" y="21701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E63320-15F1-2848-B83C-FEDC0014CB92}"/>
              </a:ext>
            </a:extLst>
          </p:cNvPr>
          <p:cNvSpPr/>
          <p:nvPr/>
        </p:nvSpPr>
        <p:spPr>
          <a:xfrm>
            <a:off x="4748784" y="2921246"/>
            <a:ext cx="469392" cy="413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D0A51D-8C39-FC4C-B555-5D9ADAEE3692}"/>
              </a:ext>
            </a:extLst>
          </p:cNvPr>
          <p:cNvSpPr/>
          <p:nvPr/>
        </p:nvSpPr>
        <p:spPr>
          <a:xfrm>
            <a:off x="4279392" y="2921246"/>
            <a:ext cx="469392" cy="413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3BF429-76ED-6841-99ED-4A45DDABF6C4}"/>
              </a:ext>
            </a:extLst>
          </p:cNvPr>
          <p:cNvSpPr/>
          <p:nvPr/>
        </p:nvSpPr>
        <p:spPr>
          <a:xfrm>
            <a:off x="3810000" y="2921246"/>
            <a:ext cx="469392" cy="413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B8DD84-DC8F-4E4E-845F-EF4B39FCE080}"/>
              </a:ext>
            </a:extLst>
          </p:cNvPr>
          <p:cNvSpPr txBox="1"/>
          <p:nvPr/>
        </p:nvSpPr>
        <p:spPr>
          <a:xfrm>
            <a:off x="4831080" y="2943213"/>
            <a:ext cx="26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8407C5B-0EC3-6441-9B3A-95A496FB884C}"/>
              </a:ext>
            </a:extLst>
          </p:cNvPr>
          <p:cNvCxnSpPr>
            <a:stCxn id="4" idx="0"/>
            <a:endCxn id="10" idx="0"/>
          </p:cNvCxnSpPr>
          <p:nvPr/>
        </p:nvCxnSpPr>
        <p:spPr>
          <a:xfrm rot="5400000" flipH="1" flipV="1">
            <a:off x="6081804" y="764004"/>
            <a:ext cx="12700" cy="2812344"/>
          </a:xfrm>
          <a:prstGeom prst="bentConnector3">
            <a:avLst>
              <a:gd name="adj1" fmla="val 9336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A3D4217-9D34-7749-9388-5112966DB879}"/>
              </a:ext>
            </a:extLst>
          </p:cNvPr>
          <p:cNvSpPr txBox="1"/>
          <p:nvPr/>
        </p:nvSpPr>
        <p:spPr>
          <a:xfrm>
            <a:off x="3651858" y="3471517"/>
            <a:ext cx="2060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maxPoolSize</a:t>
            </a:r>
            <a:r>
              <a:rPr lang="en-US" dirty="0"/>
              <a:t>: 1</a:t>
            </a:r>
          </a:p>
          <a:p>
            <a:r>
              <a:rPr lang="en-US" dirty="0" err="1"/>
              <a:t>nOfThreads</a:t>
            </a:r>
            <a:r>
              <a:rPr lang="en-US" dirty="0"/>
              <a:t>:  0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09A05BAB-AE17-744D-A64A-EA5199D12C99}"/>
              </a:ext>
            </a:extLst>
          </p:cNvPr>
          <p:cNvCxnSpPr>
            <a:cxnSpLocks/>
            <a:stCxn id="10" idx="2"/>
            <a:endCxn id="4" idx="3"/>
          </p:cNvCxnSpPr>
          <p:nvPr/>
        </p:nvCxnSpPr>
        <p:spPr>
          <a:xfrm rot="5400000">
            <a:off x="6755674" y="2373610"/>
            <a:ext cx="566404" cy="898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5CF31DB-E8E4-C241-94B7-2FA7313DAB96}"/>
              </a:ext>
            </a:extLst>
          </p:cNvPr>
          <p:cNvSpPr txBox="1"/>
          <p:nvPr/>
        </p:nvSpPr>
        <p:spPr>
          <a:xfrm>
            <a:off x="6906567" y="3284228"/>
            <a:ext cx="1374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getRunnable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04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756868"/>
            <a:ext cx="1711435" cy="2341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3964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77094" y="1089135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77094" y="1439566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77094" y="1789997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997A4E-3398-684D-AEC5-3695C13EAC8A}"/>
              </a:ext>
            </a:extLst>
          </p:cNvPr>
          <p:cNvSpPr/>
          <p:nvPr/>
        </p:nvSpPr>
        <p:spPr>
          <a:xfrm>
            <a:off x="5523445" y="5436429"/>
            <a:ext cx="1151141" cy="70935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01CA8C-B9C3-5547-9AE9-B54D75E4C926}"/>
              </a:ext>
            </a:extLst>
          </p:cNvPr>
          <p:cNvSpPr/>
          <p:nvPr/>
        </p:nvSpPr>
        <p:spPr>
          <a:xfrm>
            <a:off x="5523444" y="5617921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0CA82D-E09F-F24F-9E84-C2BCE8A142C8}"/>
              </a:ext>
            </a:extLst>
          </p:cNvPr>
          <p:cNvSpPr/>
          <p:nvPr/>
        </p:nvSpPr>
        <p:spPr>
          <a:xfrm>
            <a:off x="5523444" y="5799412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AA42CA-9D7F-4E40-9E3B-7257E2889344}"/>
              </a:ext>
            </a:extLst>
          </p:cNvPr>
          <p:cNvSpPr/>
          <p:nvPr/>
        </p:nvSpPr>
        <p:spPr>
          <a:xfrm>
            <a:off x="5523444" y="5970930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BA8378-79B0-174E-8D81-C7B19F5149B0}"/>
              </a:ext>
            </a:extLst>
          </p:cNvPr>
          <p:cNvSpPr/>
          <p:nvPr/>
        </p:nvSpPr>
        <p:spPr>
          <a:xfrm>
            <a:off x="8183071" y="2762689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A6FB9A-8A00-B342-9B36-0B1FDEC8657D}"/>
              </a:ext>
            </a:extLst>
          </p:cNvPr>
          <p:cNvSpPr/>
          <p:nvPr/>
        </p:nvSpPr>
        <p:spPr>
          <a:xfrm>
            <a:off x="8396201" y="2980656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5ACE67-0E52-7447-8DAB-808553DAF7DA}"/>
              </a:ext>
            </a:extLst>
          </p:cNvPr>
          <p:cNvSpPr/>
          <p:nvPr/>
        </p:nvSpPr>
        <p:spPr>
          <a:xfrm>
            <a:off x="8396201" y="3331087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D8590A2-9483-264E-A14E-1142421EEE39}"/>
              </a:ext>
            </a:extLst>
          </p:cNvPr>
          <p:cNvSpPr/>
          <p:nvPr/>
        </p:nvSpPr>
        <p:spPr>
          <a:xfrm>
            <a:off x="8396201" y="3681518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8115414-1C78-1342-9797-5770643E7D9C}"/>
              </a:ext>
            </a:extLst>
          </p:cNvPr>
          <p:cNvCxnSpPr>
            <a:cxnSpLocks/>
            <a:stCxn id="49" idx="1"/>
            <a:endCxn id="18" idx="3"/>
          </p:cNvCxnSpPr>
          <p:nvPr/>
        </p:nvCxnSpPr>
        <p:spPr>
          <a:xfrm rot="10800000">
            <a:off x="6680623" y="990379"/>
            <a:ext cx="1715578" cy="21141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73490270-6C7A-844C-988E-C2A7259C1B22}"/>
              </a:ext>
            </a:extLst>
          </p:cNvPr>
          <p:cNvCxnSpPr>
            <a:cxnSpLocks/>
            <a:stCxn id="50" idx="1"/>
          </p:cNvCxnSpPr>
          <p:nvPr/>
        </p:nvCxnSpPr>
        <p:spPr>
          <a:xfrm rot="10800000">
            <a:off x="6693461" y="3263930"/>
            <a:ext cx="1702741" cy="190983"/>
          </a:xfrm>
          <a:prstGeom prst="bentConnector3">
            <a:avLst>
              <a:gd name="adj1" fmla="val 71705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E37BDFDF-7CE5-CD46-B6CF-F58F743321CA}"/>
              </a:ext>
            </a:extLst>
          </p:cNvPr>
          <p:cNvCxnSpPr>
            <a:cxnSpLocks/>
            <a:stCxn id="51" idx="1"/>
            <a:endCxn id="38" idx="3"/>
          </p:cNvCxnSpPr>
          <p:nvPr/>
        </p:nvCxnSpPr>
        <p:spPr>
          <a:xfrm rot="10800000" flipV="1">
            <a:off x="6674585" y="3805343"/>
            <a:ext cx="1721616" cy="19002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0C88DED-DA09-3745-817F-5D9FA9B867CF}"/>
              </a:ext>
            </a:extLst>
          </p:cNvPr>
          <p:cNvSpPr txBox="1"/>
          <p:nvPr/>
        </p:nvSpPr>
        <p:spPr>
          <a:xfrm>
            <a:off x="2871246" y="4293114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4EF0DC-B933-3A46-A56F-0B825A3F41B2}"/>
              </a:ext>
            </a:extLst>
          </p:cNvPr>
          <p:cNvSpPr txBox="1"/>
          <p:nvPr/>
        </p:nvSpPr>
        <p:spPr>
          <a:xfrm>
            <a:off x="8168107" y="4279598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F5C4EB7-EE8E-E840-BE49-6009ECE7C01A}"/>
              </a:ext>
            </a:extLst>
          </p:cNvPr>
          <p:cNvSpPr txBox="1"/>
          <p:nvPr/>
        </p:nvSpPr>
        <p:spPr>
          <a:xfrm>
            <a:off x="9459645" y="1621166"/>
            <a:ext cx="255586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There can be more threads than processors</a:t>
            </a:r>
          </a:p>
          <a:p>
            <a:pPr marL="285750" indent="-285750">
              <a:buFontTx/>
              <a:buChar char="-"/>
            </a:pPr>
            <a:r>
              <a:rPr lang="en-US" sz="1400" b="1" dirty="0"/>
              <a:t>thread-1</a:t>
            </a:r>
            <a:r>
              <a:rPr lang="en-US" sz="1400" dirty="0"/>
              <a:t> </a:t>
            </a:r>
            <a:r>
              <a:rPr lang="en-US" sz="1400" b="1" dirty="0"/>
              <a:t>context</a:t>
            </a:r>
            <a:r>
              <a:rPr lang="en-US" sz="1400" dirty="0"/>
              <a:t> is saved outside of </a:t>
            </a:r>
            <a:r>
              <a:rPr lang="en-US" sz="1400" b="1" dirty="0"/>
              <a:t>cpu-1</a:t>
            </a:r>
          </a:p>
          <a:p>
            <a:pPr marL="285750" indent="-285750">
              <a:buFontTx/>
              <a:buChar char="-"/>
            </a:pPr>
            <a:r>
              <a:rPr lang="en-US" sz="1400" b="1" dirty="0"/>
              <a:t>thread-2</a:t>
            </a:r>
            <a:r>
              <a:rPr lang="en-US" sz="1400" dirty="0"/>
              <a:t> starts executing on </a:t>
            </a:r>
            <a:r>
              <a:rPr lang="en-US" sz="1400" b="1" dirty="0"/>
              <a:t>cpu-1</a:t>
            </a:r>
          </a:p>
          <a:p>
            <a:endParaRPr lang="en-US" sz="1400" dirty="0"/>
          </a:p>
          <a:p>
            <a:r>
              <a:rPr lang="en-US" sz="1400" b="1" dirty="0"/>
              <a:t>thread-2</a:t>
            </a:r>
            <a:r>
              <a:rPr lang="en-US" sz="1400" dirty="0"/>
              <a:t> has its own stack, separate from </a:t>
            </a:r>
            <a:r>
              <a:rPr lang="en-US" sz="1400" b="1" dirty="0"/>
              <a:t>thread-1</a:t>
            </a:r>
            <a:r>
              <a:rPr lang="en-US" sz="1400" dirty="0"/>
              <a:t> stack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6868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507C80B2-A8D9-7D47-B6BB-75FA35BA71FB}"/>
              </a:ext>
            </a:extLst>
          </p:cNvPr>
          <p:cNvSpPr/>
          <p:nvPr/>
        </p:nvSpPr>
        <p:spPr>
          <a:xfrm>
            <a:off x="8172893" y="4686023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756868"/>
            <a:ext cx="1711435" cy="2341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3964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6024" y="2978705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6024" y="3329136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6024" y="3679567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stCxn id="35" idx="1"/>
            <a:endCxn id="17" idx="3"/>
          </p:cNvCxnSpPr>
          <p:nvPr/>
        </p:nvCxnSpPr>
        <p:spPr>
          <a:xfrm rot="10800000">
            <a:off x="6680624" y="871168"/>
            <a:ext cx="1705401" cy="2231362"/>
          </a:xfrm>
          <a:prstGeom prst="bentConnector3">
            <a:avLst/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1FF75FB-7C4E-1F4A-AE34-1ABE9186C69F}"/>
              </a:ext>
            </a:extLst>
          </p:cNvPr>
          <p:cNvCxnSpPr>
            <a:stCxn id="36" idx="1"/>
            <a:endCxn id="11" idx="3"/>
          </p:cNvCxnSpPr>
          <p:nvPr/>
        </p:nvCxnSpPr>
        <p:spPr>
          <a:xfrm rot="10800000">
            <a:off x="6674588" y="2729355"/>
            <a:ext cx="1711436" cy="723606"/>
          </a:xfrm>
          <a:prstGeom prst="bentConnector3">
            <a:avLst>
              <a:gd name="adj1" fmla="val 7099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4" idx="3"/>
          </p:cNvCxnSpPr>
          <p:nvPr/>
        </p:nvCxnSpPr>
        <p:spPr>
          <a:xfrm rot="10800000" flipV="1">
            <a:off x="6674586" y="3803391"/>
            <a:ext cx="1711438" cy="102282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F997A4E-3398-684D-AEC5-3695C13EAC8A}"/>
              </a:ext>
            </a:extLst>
          </p:cNvPr>
          <p:cNvSpPr/>
          <p:nvPr/>
        </p:nvSpPr>
        <p:spPr>
          <a:xfrm>
            <a:off x="5523445" y="5436429"/>
            <a:ext cx="1151141" cy="70935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01CA8C-B9C3-5547-9AE9-B54D75E4C926}"/>
              </a:ext>
            </a:extLst>
          </p:cNvPr>
          <p:cNvSpPr/>
          <p:nvPr/>
        </p:nvSpPr>
        <p:spPr>
          <a:xfrm>
            <a:off x="5523444" y="5617921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0CA82D-E09F-F24F-9E84-C2BCE8A142C8}"/>
              </a:ext>
            </a:extLst>
          </p:cNvPr>
          <p:cNvSpPr/>
          <p:nvPr/>
        </p:nvSpPr>
        <p:spPr>
          <a:xfrm>
            <a:off x="5523444" y="5799412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AA42CA-9D7F-4E40-9E3B-7257E2889344}"/>
              </a:ext>
            </a:extLst>
          </p:cNvPr>
          <p:cNvSpPr/>
          <p:nvPr/>
        </p:nvSpPr>
        <p:spPr>
          <a:xfrm>
            <a:off x="5523444" y="5970930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BA8378-79B0-174E-8D81-C7B19F5149B0}"/>
              </a:ext>
            </a:extLst>
          </p:cNvPr>
          <p:cNvSpPr/>
          <p:nvPr/>
        </p:nvSpPr>
        <p:spPr>
          <a:xfrm>
            <a:off x="8172893" y="2773246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A6FB9A-8A00-B342-9B36-0B1FDEC8657D}"/>
              </a:ext>
            </a:extLst>
          </p:cNvPr>
          <p:cNvSpPr/>
          <p:nvPr/>
        </p:nvSpPr>
        <p:spPr>
          <a:xfrm>
            <a:off x="8377094" y="4919398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5ACE67-0E52-7447-8DAB-808553DAF7DA}"/>
              </a:ext>
            </a:extLst>
          </p:cNvPr>
          <p:cNvSpPr/>
          <p:nvPr/>
        </p:nvSpPr>
        <p:spPr>
          <a:xfrm>
            <a:off x="8377094" y="5269829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D8590A2-9483-264E-A14E-1142421EEE39}"/>
              </a:ext>
            </a:extLst>
          </p:cNvPr>
          <p:cNvSpPr/>
          <p:nvPr/>
        </p:nvSpPr>
        <p:spPr>
          <a:xfrm>
            <a:off x="8377094" y="5620260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C88DED-DA09-3745-817F-5D9FA9B867CF}"/>
              </a:ext>
            </a:extLst>
          </p:cNvPr>
          <p:cNvSpPr txBox="1"/>
          <p:nvPr/>
        </p:nvSpPr>
        <p:spPr>
          <a:xfrm>
            <a:off x="2871246" y="4293114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4EF0DC-B933-3A46-A56F-0B825A3F41B2}"/>
              </a:ext>
            </a:extLst>
          </p:cNvPr>
          <p:cNvSpPr txBox="1"/>
          <p:nvPr/>
        </p:nvSpPr>
        <p:spPr>
          <a:xfrm>
            <a:off x="8157929" y="429015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892CAA-0B6C-1A4F-815B-4E0D9DAE340D}"/>
              </a:ext>
            </a:extLst>
          </p:cNvPr>
          <p:cNvSpPr txBox="1"/>
          <p:nvPr/>
        </p:nvSpPr>
        <p:spPr>
          <a:xfrm>
            <a:off x="9935972" y="930275"/>
            <a:ext cx="158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Switch</a:t>
            </a:r>
          </a:p>
        </p:txBody>
      </p:sp>
      <p:sp>
        <p:nvSpPr>
          <p:cNvPr id="2" name="Curved Left Arrow 1">
            <a:extLst>
              <a:ext uri="{FF2B5EF4-FFF2-40B4-BE49-F238E27FC236}">
                <a16:creationId xmlns:a16="http://schemas.microsoft.com/office/drawing/2014/main" id="{53C43C9E-8748-2C4E-83DB-FE0D1E4D068B}"/>
              </a:ext>
            </a:extLst>
          </p:cNvPr>
          <p:cNvSpPr/>
          <p:nvPr/>
        </p:nvSpPr>
        <p:spPr>
          <a:xfrm>
            <a:off x="9734587" y="1624953"/>
            <a:ext cx="402771" cy="1480178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Curved Left Arrow 52">
            <a:extLst>
              <a:ext uri="{FF2B5EF4-FFF2-40B4-BE49-F238E27FC236}">
                <a16:creationId xmlns:a16="http://schemas.microsoft.com/office/drawing/2014/main" id="{9A73A1A8-45D3-EF41-9D99-8C5B7DB2C237}"/>
              </a:ext>
            </a:extLst>
          </p:cNvPr>
          <p:cNvSpPr/>
          <p:nvPr/>
        </p:nvSpPr>
        <p:spPr>
          <a:xfrm>
            <a:off x="9734587" y="3944531"/>
            <a:ext cx="402771" cy="1480178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8601E81-51AD-8748-BF20-8C741DE5ED96}"/>
              </a:ext>
            </a:extLst>
          </p:cNvPr>
          <p:cNvSpPr txBox="1"/>
          <p:nvPr/>
        </p:nvSpPr>
        <p:spPr>
          <a:xfrm>
            <a:off x="10248398" y="4290155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thread-2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saved outside of </a:t>
            </a:r>
            <a:r>
              <a:rPr lang="en-US" sz="1400" b="1" dirty="0"/>
              <a:t>cpu-1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7C63D6-2F54-2746-8740-B908D30CCEC7}"/>
              </a:ext>
            </a:extLst>
          </p:cNvPr>
          <p:cNvSpPr txBox="1"/>
          <p:nvPr/>
        </p:nvSpPr>
        <p:spPr>
          <a:xfrm>
            <a:off x="10248397" y="1927575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thread-1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restored into</a:t>
            </a:r>
            <a:br>
              <a:rPr lang="en-US" sz="1400" dirty="0"/>
            </a:br>
            <a:r>
              <a:rPr lang="en-US" sz="1400" b="1" dirty="0"/>
              <a:t>cpu-1</a:t>
            </a:r>
          </a:p>
        </p:txBody>
      </p:sp>
    </p:spTree>
    <p:extLst>
      <p:ext uri="{BB962C8B-B14F-4D97-AF65-F5344CB8AC3E}">
        <p14:creationId xmlns:p14="http://schemas.microsoft.com/office/powerpoint/2010/main" val="1898811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D5DD0AC-C62A-7D4B-9C5B-C35E50D125C7}"/>
              </a:ext>
            </a:extLst>
          </p:cNvPr>
          <p:cNvSpPr/>
          <p:nvPr/>
        </p:nvSpPr>
        <p:spPr>
          <a:xfrm>
            <a:off x="2871246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7C80B2-A8D9-7D47-B6BB-75FA35BA71FB}"/>
              </a:ext>
            </a:extLst>
          </p:cNvPr>
          <p:cNvSpPr/>
          <p:nvPr/>
        </p:nvSpPr>
        <p:spPr>
          <a:xfrm>
            <a:off x="8172893" y="4686023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78579" y="113401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78579" y="148444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78579" y="183488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3964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6024" y="2978705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6024" y="3329136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6024" y="3679567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stCxn id="35" idx="1"/>
            <a:endCxn id="17" idx="3"/>
          </p:cNvCxnSpPr>
          <p:nvPr/>
        </p:nvCxnSpPr>
        <p:spPr>
          <a:xfrm rot="10800000">
            <a:off x="6680624" y="871168"/>
            <a:ext cx="1705401" cy="2231362"/>
          </a:xfrm>
          <a:prstGeom prst="bentConnector3">
            <a:avLst/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1FF75FB-7C4E-1F4A-AE34-1ABE9186C69F}"/>
              </a:ext>
            </a:extLst>
          </p:cNvPr>
          <p:cNvCxnSpPr>
            <a:stCxn id="36" idx="1"/>
            <a:endCxn id="11" idx="3"/>
          </p:cNvCxnSpPr>
          <p:nvPr/>
        </p:nvCxnSpPr>
        <p:spPr>
          <a:xfrm rot="10800000">
            <a:off x="6674588" y="2729355"/>
            <a:ext cx="1711436" cy="723606"/>
          </a:xfrm>
          <a:prstGeom prst="bentConnector3">
            <a:avLst>
              <a:gd name="adj1" fmla="val 7099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4" idx="3"/>
          </p:cNvCxnSpPr>
          <p:nvPr/>
        </p:nvCxnSpPr>
        <p:spPr>
          <a:xfrm rot="10800000" flipV="1">
            <a:off x="6674586" y="3803391"/>
            <a:ext cx="1711438" cy="102282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F997A4E-3398-684D-AEC5-3695C13EAC8A}"/>
              </a:ext>
            </a:extLst>
          </p:cNvPr>
          <p:cNvSpPr/>
          <p:nvPr/>
        </p:nvSpPr>
        <p:spPr>
          <a:xfrm>
            <a:off x="5523445" y="5436429"/>
            <a:ext cx="1151141" cy="70935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01CA8C-B9C3-5547-9AE9-B54D75E4C926}"/>
              </a:ext>
            </a:extLst>
          </p:cNvPr>
          <p:cNvSpPr/>
          <p:nvPr/>
        </p:nvSpPr>
        <p:spPr>
          <a:xfrm>
            <a:off x="5523444" y="5617921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0CA82D-E09F-F24F-9E84-C2BCE8A142C8}"/>
              </a:ext>
            </a:extLst>
          </p:cNvPr>
          <p:cNvSpPr/>
          <p:nvPr/>
        </p:nvSpPr>
        <p:spPr>
          <a:xfrm>
            <a:off x="5523444" y="5799412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AA42CA-9D7F-4E40-9E3B-7257E2889344}"/>
              </a:ext>
            </a:extLst>
          </p:cNvPr>
          <p:cNvSpPr/>
          <p:nvPr/>
        </p:nvSpPr>
        <p:spPr>
          <a:xfrm>
            <a:off x="5523444" y="5970930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BA8378-79B0-174E-8D81-C7B19F5149B0}"/>
              </a:ext>
            </a:extLst>
          </p:cNvPr>
          <p:cNvSpPr/>
          <p:nvPr/>
        </p:nvSpPr>
        <p:spPr>
          <a:xfrm>
            <a:off x="8172893" y="2773246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C88DED-DA09-3745-817F-5D9FA9B867CF}"/>
              </a:ext>
            </a:extLst>
          </p:cNvPr>
          <p:cNvSpPr txBox="1"/>
          <p:nvPr/>
        </p:nvSpPr>
        <p:spPr>
          <a:xfrm>
            <a:off x="2871246" y="4293114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4EF0DC-B933-3A46-A56F-0B825A3F41B2}"/>
              </a:ext>
            </a:extLst>
          </p:cNvPr>
          <p:cNvSpPr txBox="1"/>
          <p:nvPr/>
        </p:nvSpPr>
        <p:spPr>
          <a:xfrm>
            <a:off x="8157929" y="429015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892CAA-0B6C-1A4F-815B-4E0D9DAE340D}"/>
              </a:ext>
            </a:extLst>
          </p:cNvPr>
          <p:cNvSpPr txBox="1"/>
          <p:nvPr/>
        </p:nvSpPr>
        <p:spPr>
          <a:xfrm>
            <a:off x="761672" y="4567154"/>
            <a:ext cx="158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Switch</a:t>
            </a:r>
          </a:p>
        </p:txBody>
      </p:sp>
      <p:sp>
        <p:nvSpPr>
          <p:cNvPr id="53" name="Curved Left Arrow 52">
            <a:extLst>
              <a:ext uri="{FF2B5EF4-FFF2-40B4-BE49-F238E27FC236}">
                <a16:creationId xmlns:a16="http://schemas.microsoft.com/office/drawing/2014/main" id="{9A73A1A8-45D3-EF41-9D99-8C5B7DB2C237}"/>
              </a:ext>
            </a:extLst>
          </p:cNvPr>
          <p:cNvSpPr/>
          <p:nvPr/>
        </p:nvSpPr>
        <p:spPr>
          <a:xfrm rot="6307079">
            <a:off x="5572091" y="3248962"/>
            <a:ext cx="402771" cy="4704187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0E5DE6-0D5A-8243-863E-5E97BA9C9D29}"/>
              </a:ext>
            </a:extLst>
          </p:cNvPr>
          <p:cNvSpPr/>
          <p:nvPr/>
        </p:nvSpPr>
        <p:spPr>
          <a:xfrm>
            <a:off x="3098983" y="2991749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26918F2-953D-2F46-9221-5CFE7DC59F89}"/>
              </a:ext>
            </a:extLst>
          </p:cNvPr>
          <p:cNvSpPr/>
          <p:nvPr/>
        </p:nvSpPr>
        <p:spPr>
          <a:xfrm>
            <a:off x="3098983" y="3342180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B01D7F-19C3-7F4D-AB0F-8B7116554D94}"/>
              </a:ext>
            </a:extLst>
          </p:cNvPr>
          <p:cNvSpPr/>
          <p:nvPr/>
        </p:nvSpPr>
        <p:spPr>
          <a:xfrm>
            <a:off x="3098983" y="3692611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63" name="Curved Left Arrow 62">
            <a:extLst>
              <a:ext uri="{FF2B5EF4-FFF2-40B4-BE49-F238E27FC236}">
                <a16:creationId xmlns:a16="http://schemas.microsoft.com/office/drawing/2014/main" id="{7D1CC083-8B97-154B-AF20-3630FC9E594C}"/>
              </a:ext>
            </a:extLst>
          </p:cNvPr>
          <p:cNvSpPr/>
          <p:nvPr/>
        </p:nvSpPr>
        <p:spPr>
          <a:xfrm rot="10800000">
            <a:off x="2334530" y="1732099"/>
            <a:ext cx="402771" cy="1480178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8DD383-6385-4842-BDE8-3AA3D0118559}"/>
              </a:ext>
            </a:extLst>
          </p:cNvPr>
          <p:cNvSpPr txBox="1"/>
          <p:nvPr/>
        </p:nvSpPr>
        <p:spPr>
          <a:xfrm>
            <a:off x="570784" y="2102856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thread-0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saved outside of </a:t>
            </a:r>
            <a:r>
              <a:rPr lang="en-US" sz="1400" b="1" dirty="0"/>
              <a:t>cpu-0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7BE309C-64F6-EE4B-8F75-EA8B4508FA32}"/>
              </a:ext>
            </a:extLst>
          </p:cNvPr>
          <p:cNvSpPr txBox="1"/>
          <p:nvPr/>
        </p:nvSpPr>
        <p:spPr>
          <a:xfrm>
            <a:off x="3505136" y="5723982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thread-2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restored into</a:t>
            </a:r>
            <a:br>
              <a:rPr lang="en-US" sz="1400" dirty="0"/>
            </a:br>
            <a:r>
              <a:rPr lang="en-US" sz="1400" b="1" dirty="0"/>
              <a:t>cpu-0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454A6F3E-7236-8E40-A300-EDEAFFD1BAFF}"/>
              </a:ext>
            </a:extLst>
          </p:cNvPr>
          <p:cNvCxnSpPr>
            <a:cxnSpLocks/>
            <a:stCxn id="60" idx="3"/>
            <a:endCxn id="19" idx="1"/>
          </p:cNvCxnSpPr>
          <p:nvPr/>
        </p:nvCxnSpPr>
        <p:spPr>
          <a:xfrm flipV="1">
            <a:off x="3810405" y="1111398"/>
            <a:ext cx="1713042" cy="20041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CAB1FC14-7065-8247-95AD-6A5A7B6D21A2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810405" y="3212277"/>
            <a:ext cx="1700972" cy="253728"/>
          </a:xfrm>
          <a:prstGeom prst="bentConnector3">
            <a:avLst>
              <a:gd name="adj1" fmla="val 7047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8E8338BB-D5DC-6548-AF94-2480A2C50483}"/>
              </a:ext>
            </a:extLst>
          </p:cNvPr>
          <p:cNvCxnSpPr>
            <a:cxnSpLocks/>
            <a:stCxn id="62" idx="3"/>
            <a:endCxn id="38" idx="1"/>
          </p:cNvCxnSpPr>
          <p:nvPr/>
        </p:nvCxnSpPr>
        <p:spPr>
          <a:xfrm>
            <a:off x="3810405" y="3816436"/>
            <a:ext cx="1713039" cy="18892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D6C784A-F6F4-8F40-A113-72CF9DB76AB3}"/>
              </a:ext>
            </a:extLst>
          </p:cNvPr>
          <p:cNvSpPr txBox="1"/>
          <p:nvPr/>
        </p:nvSpPr>
        <p:spPr>
          <a:xfrm>
            <a:off x="116668" y="5414797"/>
            <a:ext cx="3164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Threads may run in different CPUs,</a:t>
            </a:r>
          </a:p>
          <a:p>
            <a:r>
              <a:rPr lang="en-US" sz="1400" dirty="0"/>
              <a:t>i.e., threads may not have </a:t>
            </a:r>
            <a:r>
              <a:rPr lang="en-US" sz="1400" b="1" dirty="0"/>
              <a:t>CPU affinity</a:t>
            </a:r>
          </a:p>
        </p:txBody>
      </p:sp>
    </p:spTree>
    <p:extLst>
      <p:ext uri="{BB962C8B-B14F-4D97-AF65-F5344CB8AC3E}">
        <p14:creationId xmlns:p14="http://schemas.microsoft.com/office/powerpoint/2010/main" val="911151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D5DD0AC-C62A-7D4B-9C5B-C35E50D125C7}"/>
              </a:ext>
            </a:extLst>
          </p:cNvPr>
          <p:cNvSpPr/>
          <p:nvPr/>
        </p:nvSpPr>
        <p:spPr>
          <a:xfrm>
            <a:off x="2871246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7C80B2-A8D9-7D47-B6BB-75FA35BA71FB}"/>
              </a:ext>
            </a:extLst>
          </p:cNvPr>
          <p:cNvSpPr/>
          <p:nvPr/>
        </p:nvSpPr>
        <p:spPr>
          <a:xfrm>
            <a:off x="8172893" y="4686023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78579" y="113401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78579" y="148444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78579" y="183488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3964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6024" y="2978705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6024" y="3329136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6024" y="3679567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stCxn id="35" idx="1"/>
            <a:endCxn id="17" idx="3"/>
          </p:cNvCxnSpPr>
          <p:nvPr/>
        </p:nvCxnSpPr>
        <p:spPr>
          <a:xfrm rot="10800000">
            <a:off x="6680624" y="871168"/>
            <a:ext cx="1705401" cy="2231362"/>
          </a:xfrm>
          <a:prstGeom prst="bentConnector3">
            <a:avLst/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1FF75FB-7C4E-1F4A-AE34-1ABE9186C69F}"/>
              </a:ext>
            </a:extLst>
          </p:cNvPr>
          <p:cNvCxnSpPr>
            <a:stCxn id="36" idx="1"/>
            <a:endCxn id="11" idx="3"/>
          </p:cNvCxnSpPr>
          <p:nvPr/>
        </p:nvCxnSpPr>
        <p:spPr>
          <a:xfrm rot="10800000">
            <a:off x="6674588" y="2729355"/>
            <a:ext cx="1711436" cy="723606"/>
          </a:xfrm>
          <a:prstGeom prst="bentConnector3">
            <a:avLst>
              <a:gd name="adj1" fmla="val 7099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4" idx="3"/>
          </p:cNvCxnSpPr>
          <p:nvPr/>
        </p:nvCxnSpPr>
        <p:spPr>
          <a:xfrm rot="10800000" flipV="1">
            <a:off x="6674586" y="3803391"/>
            <a:ext cx="1711438" cy="102282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F997A4E-3398-684D-AEC5-3695C13EAC8A}"/>
              </a:ext>
            </a:extLst>
          </p:cNvPr>
          <p:cNvSpPr/>
          <p:nvPr/>
        </p:nvSpPr>
        <p:spPr>
          <a:xfrm>
            <a:off x="5523445" y="5436429"/>
            <a:ext cx="1151141" cy="70935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01CA8C-B9C3-5547-9AE9-B54D75E4C926}"/>
              </a:ext>
            </a:extLst>
          </p:cNvPr>
          <p:cNvSpPr/>
          <p:nvPr/>
        </p:nvSpPr>
        <p:spPr>
          <a:xfrm>
            <a:off x="5523444" y="5617921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0CA82D-E09F-F24F-9E84-C2BCE8A142C8}"/>
              </a:ext>
            </a:extLst>
          </p:cNvPr>
          <p:cNvSpPr/>
          <p:nvPr/>
        </p:nvSpPr>
        <p:spPr>
          <a:xfrm>
            <a:off x="5523444" y="5799412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AA42CA-9D7F-4E40-9E3B-7257E2889344}"/>
              </a:ext>
            </a:extLst>
          </p:cNvPr>
          <p:cNvSpPr/>
          <p:nvPr/>
        </p:nvSpPr>
        <p:spPr>
          <a:xfrm>
            <a:off x="5523444" y="5970930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BA8378-79B0-174E-8D81-C7B19F5149B0}"/>
              </a:ext>
            </a:extLst>
          </p:cNvPr>
          <p:cNvSpPr/>
          <p:nvPr/>
        </p:nvSpPr>
        <p:spPr>
          <a:xfrm>
            <a:off x="8172893" y="2773246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C88DED-DA09-3745-817F-5D9FA9B867CF}"/>
              </a:ext>
            </a:extLst>
          </p:cNvPr>
          <p:cNvSpPr txBox="1"/>
          <p:nvPr/>
        </p:nvSpPr>
        <p:spPr>
          <a:xfrm>
            <a:off x="2871246" y="4293114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4EF0DC-B933-3A46-A56F-0B825A3F41B2}"/>
              </a:ext>
            </a:extLst>
          </p:cNvPr>
          <p:cNvSpPr txBox="1"/>
          <p:nvPr/>
        </p:nvSpPr>
        <p:spPr>
          <a:xfrm>
            <a:off x="8157929" y="429015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892CAA-0B6C-1A4F-815B-4E0D9DAE340D}"/>
              </a:ext>
            </a:extLst>
          </p:cNvPr>
          <p:cNvSpPr txBox="1"/>
          <p:nvPr/>
        </p:nvSpPr>
        <p:spPr>
          <a:xfrm>
            <a:off x="761672" y="4567154"/>
            <a:ext cx="158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Switch</a:t>
            </a:r>
          </a:p>
        </p:txBody>
      </p:sp>
      <p:sp>
        <p:nvSpPr>
          <p:cNvPr id="53" name="Curved Left Arrow 52">
            <a:extLst>
              <a:ext uri="{FF2B5EF4-FFF2-40B4-BE49-F238E27FC236}">
                <a16:creationId xmlns:a16="http://schemas.microsoft.com/office/drawing/2014/main" id="{9A73A1A8-45D3-EF41-9D99-8C5B7DB2C237}"/>
              </a:ext>
            </a:extLst>
          </p:cNvPr>
          <p:cNvSpPr/>
          <p:nvPr/>
        </p:nvSpPr>
        <p:spPr>
          <a:xfrm rot="6307079">
            <a:off x="5572091" y="3248962"/>
            <a:ext cx="402771" cy="4704187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0E5DE6-0D5A-8243-863E-5E97BA9C9D29}"/>
              </a:ext>
            </a:extLst>
          </p:cNvPr>
          <p:cNvSpPr/>
          <p:nvPr/>
        </p:nvSpPr>
        <p:spPr>
          <a:xfrm>
            <a:off x="3098983" y="2991749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26918F2-953D-2F46-9221-5CFE7DC59F89}"/>
              </a:ext>
            </a:extLst>
          </p:cNvPr>
          <p:cNvSpPr/>
          <p:nvPr/>
        </p:nvSpPr>
        <p:spPr>
          <a:xfrm>
            <a:off x="3098983" y="3342180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B01D7F-19C3-7F4D-AB0F-8B7116554D94}"/>
              </a:ext>
            </a:extLst>
          </p:cNvPr>
          <p:cNvSpPr/>
          <p:nvPr/>
        </p:nvSpPr>
        <p:spPr>
          <a:xfrm>
            <a:off x="3098983" y="3692611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63" name="Curved Left Arrow 62">
            <a:extLst>
              <a:ext uri="{FF2B5EF4-FFF2-40B4-BE49-F238E27FC236}">
                <a16:creationId xmlns:a16="http://schemas.microsoft.com/office/drawing/2014/main" id="{7D1CC083-8B97-154B-AF20-3630FC9E594C}"/>
              </a:ext>
            </a:extLst>
          </p:cNvPr>
          <p:cNvSpPr/>
          <p:nvPr/>
        </p:nvSpPr>
        <p:spPr>
          <a:xfrm rot="10800000">
            <a:off x="2334530" y="1732099"/>
            <a:ext cx="402771" cy="1480178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8DD383-6385-4842-BDE8-3AA3D0118559}"/>
              </a:ext>
            </a:extLst>
          </p:cNvPr>
          <p:cNvSpPr txBox="1"/>
          <p:nvPr/>
        </p:nvSpPr>
        <p:spPr>
          <a:xfrm>
            <a:off x="570784" y="2102856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thread-0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saved outside of </a:t>
            </a:r>
            <a:r>
              <a:rPr lang="en-US" sz="1400" b="1" dirty="0"/>
              <a:t>cpu-0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7BE309C-64F6-EE4B-8F75-EA8B4508FA32}"/>
              </a:ext>
            </a:extLst>
          </p:cNvPr>
          <p:cNvSpPr txBox="1"/>
          <p:nvPr/>
        </p:nvSpPr>
        <p:spPr>
          <a:xfrm>
            <a:off x="3505136" y="5723982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thread-2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restored into</a:t>
            </a:r>
            <a:br>
              <a:rPr lang="en-US" sz="1400" dirty="0"/>
            </a:br>
            <a:r>
              <a:rPr lang="en-US" sz="1400" b="1" dirty="0"/>
              <a:t>cpu-0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454A6F3E-7236-8E40-A300-EDEAFFD1BAFF}"/>
              </a:ext>
            </a:extLst>
          </p:cNvPr>
          <p:cNvCxnSpPr>
            <a:cxnSpLocks/>
            <a:stCxn id="60" idx="3"/>
            <a:endCxn id="19" idx="1"/>
          </p:cNvCxnSpPr>
          <p:nvPr/>
        </p:nvCxnSpPr>
        <p:spPr>
          <a:xfrm flipV="1">
            <a:off x="3810405" y="1111398"/>
            <a:ext cx="1713042" cy="20041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CAB1FC14-7065-8247-95AD-6A5A7B6D21A2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810405" y="3212277"/>
            <a:ext cx="1700972" cy="253728"/>
          </a:xfrm>
          <a:prstGeom prst="bentConnector3">
            <a:avLst>
              <a:gd name="adj1" fmla="val 7047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8E8338BB-D5DC-6548-AF94-2480A2C50483}"/>
              </a:ext>
            </a:extLst>
          </p:cNvPr>
          <p:cNvCxnSpPr>
            <a:cxnSpLocks/>
            <a:stCxn id="62" idx="3"/>
            <a:endCxn id="38" idx="1"/>
          </p:cNvCxnSpPr>
          <p:nvPr/>
        </p:nvCxnSpPr>
        <p:spPr>
          <a:xfrm>
            <a:off x="3810405" y="3816436"/>
            <a:ext cx="1713039" cy="18892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D6C784A-F6F4-8F40-A113-72CF9DB76AB3}"/>
              </a:ext>
            </a:extLst>
          </p:cNvPr>
          <p:cNvSpPr txBox="1"/>
          <p:nvPr/>
        </p:nvSpPr>
        <p:spPr>
          <a:xfrm>
            <a:off x="116668" y="5414797"/>
            <a:ext cx="3164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Threads may run in different CPUs,</a:t>
            </a:r>
          </a:p>
          <a:p>
            <a:r>
              <a:rPr lang="en-US" sz="1400" dirty="0"/>
              <a:t>i.e., threads may not have </a:t>
            </a:r>
            <a:r>
              <a:rPr lang="en-US" sz="1400" b="1" dirty="0"/>
              <a:t>CPU affinity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AB4EC5-5A96-5945-BB41-A7C1816D2A15}"/>
              </a:ext>
            </a:extLst>
          </p:cNvPr>
          <p:cNvSpPr txBox="1"/>
          <p:nvPr/>
        </p:nvSpPr>
        <p:spPr>
          <a:xfrm>
            <a:off x="9509236" y="1291525"/>
            <a:ext cx="2207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thread-1 </a:t>
            </a:r>
            <a:r>
              <a:rPr lang="en-US" sz="1400" dirty="0"/>
              <a:t>status is </a:t>
            </a:r>
            <a:r>
              <a:rPr lang="en-US" sz="1400" b="1" dirty="0"/>
              <a:t>running</a:t>
            </a:r>
            <a:br>
              <a:rPr lang="en-US" sz="1400" b="1" dirty="0"/>
            </a:br>
            <a:r>
              <a:rPr lang="en-US" sz="1400" dirty="0"/>
              <a:t>(on cpu-1)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57A530-EEC3-4846-9714-2CDCE1476E4E}"/>
              </a:ext>
            </a:extLst>
          </p:cNvPr>
          <p:cNvSpPr txBox="1"/>
          <p:nvPr/>
        </p:nvSpPr>
        <p:spPr>
          <a:xfrm>
            <a:off x="9386780" y="5127161"/>
            <a:ext cx="2207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thread-2 </a:t>
            </a:r>
            <a:r>
              <a:rPr lang="en-US" sz="1400" dirty="0"/>
              <a:t>status is </a:t>
            </a:r>
            <a:r>
              <a:rPr lang="en-US" sz="1400" b="1" dirty="0"/>
              <a:t>running</a:t>
            </a:r>
            <a:br>
              <a:rPr lang="en-US" sz="1400" b="1" dirty="0"/>
            </a:br>
            <a:r>
              <a:rPr lang="en-US" sz="1400" dirty="0"/>
              <a:t>(on cpu-0)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6DD4072-AF3B-B847-979D-5159F27A07C6}"/>
              </a:ext>
            </a:extLst>
          </p:cNvPr>
          <p:cNvSpPr txBox="1"/>
          <p:nvPr/>
        </p:nvSpPr>
        <p:spPr>
          <a:xfrm>
            <a:off x="121699" y="322313"/>
            <a:ext cx="27291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thread-0 </a:t>
            </a:r>
            <a:r>
              <a:rPr lang="en-US" sz="1400" dirty="0"/>
              <a:t>status is </a:t>
            </a:r>
            <a:r>
              <a:rPr lang="en-US" sz="1400" i="1" dirty="0"/>
              <a:t>not running</a:t>
            </a:r>
            <a:br>
              <a:rPr lang="en-US" sz="1400" b="1" dirty="0"/>
            </a:br>
            <a:r>
              <a:rPr lang="en-US" sz="1400" b="1" dirty="0"/>
              <a:t>- ready </a:t>
            </a:r>
            <a:r>
              <a:rPr lang="en-US" sz="1400" dirty="0"/>
              <a:t>– able to run when a CPU is available</a:t>
            </a:r>
          </a:p>
          <a:p>
            <a:r>
              <a:rPr lang="en-US" sz="1400" b="1" dirty="0"/>
              <a:t>- not-ready/blocked/waiting </a:t>
            </a:r>
            <a:r>
              <a:rPr lang="en-US" sz="1400" dirty="0"/>
              <a:t>–</a:t>
            </a:r>
            <a:br>
              <a:rPr lang="en-US" sz="1400" b="1" dirty="0"/>
            </a:br>
            <a:r>
              <a:rPr lang="en-US" sz="1400" dirty="0"/>
              <a:t>not able to run, waiting for </a:t>
            </a:r>
            <a:r>
              <a:rPr lang="en-US" sz="1400" i="1" dirty="0"/>
              <a:t>something</a:t>
            </a:r>
            <a:r>
              <a:rPr lang="en-US" sz="1400" dirty="0"/>
              <a:t> to happen</a:t>
            </a:r>
          </a:p>
        </p:txBody>
      </p:sp>
    </p:spTree>
    <p:extLst>
      <p:ext uri="{BB962C8B-B14F-4D97-AF65-F5344CB8AC3E}">
        <p14:creationId xmlns:p14="http://schemas.microsoft.com/office/powerpoint/2010/main" val="3809778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56481</TotalTime>
  <Words>2996</Words>
  <Application>Microsoft Macintosh PowerPoint</Application>
  <PresentationFormat>Widescreen</PresentationFormat>
  <Paragraphs>940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Consolas</vt:lpstr>
      <vt:lpstr>Office Theme</vt:lpstr>
      <vt:lpstr>Threads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Non-ready</vt:lpstr>
      <vt:lpstr>PowerPoint Presentation</vt:lpstr>
      <vt:lpstr>Scheduling</vt:lpstr>
      <vt:lpstr>Scheduling</vt:lpstr>
      <vt:lpstr>OS threads vs. VM threads</vt:lpstr>
      <vt:lpstr>Data sharing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Recalling the LS project…</vt:lpstr>
      <vt:lpstr>PowerPoint Presentation</vt:lpstr>
      <vt:lpstr>PowerPoint Presentation</vt:lpstr>
      <vt:lpstr>PowerPoint Presentation</vt:lpstr>
      <vt:lpstr>PowerPoint Presentation</vt:lpstr>
      <vt:lpstr>Three types of data</vt:lpstr>
      <vt:lpstr>PowerPoint Presentation</vt:lpstr>
      <vt:lpstr>PowerPoint Presentation</vt:lpstr>
      <vt:lpstr>PowerPoint Presentation</vt:lpstr>
      <vt:lpstr>Synchronizers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Styles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Implicit Monitors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Félix</dc:creator>
  <cp:lastModifiedBy>Pedro Félix</cp:lastModifiedBy>
  <cp:revision>348</cp:revision>
  <dcterms:created xsi:type="dcterms:W3CDTF">2020-09-26T13:47:30Z</dcterms:created>
  <dcterms:modified xsi:type="dcterms:W3CDTF">2021-04-14T07:07:25Z</dcterms:modified>
</cp:coreProperties>
</file>