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4"/>
  </p:notesMasterIdLst>
  <p:handoutMasterIdLst>
    <p:handoutMasterId r:id="rId45"/>
  </p:handoutMasterIdLst>
  <p:sldIdLst>
    <p:sldId id="1256" r:id="rId2"/>
    <p:sldId id="1268" r:id="rId3"/>
    <p:sldId id="1221" r:id="rId4"/>
    <p:sldId id="1262" r:id="rId5"/>
    <p:sldId id="1269" r:id="rId6"/>
    <p:sldId id="1264" r:id="rId7"/>
    <p:sldId id="1265" r:id="rId8"/>
    <p:sldId id="1270" r:id="rId9"/>
    <p:sldId id="1271" r:id="rId10"/>
    <p:sldId id="1272" r:id="rId11"/>
    <p:sldId id="1273" r:id="rId12"/>
    <p:sldId id="1274" r:id="rId13"/>
    <p:sldId id="1267" r:id="rId14"/>
    <p:sldId id="1259" r:id="rId15"/>
    <p:sldId id="1260" r:id="rId16"/>
    <p:sldId id="1261" r:id="rId17"/>
    <p:sldId id="1275" r:id="rId18"/>
    <p:sldId id="1277" r:id="rId19"/>
    <p:sldId id="1278" r:id="rId20"/>
    <p:sldId id="1276" r:id="rId21"/>
    <p:sldId id="1279" r:id="rId22"/>
    <p:sldId id="1280" r:id="rId23"/>
    <p:sldId id="1281" r:id="rId24"/>
    <p:sldId id="1282" r:id="rId25"/>
    <p:sldId id="1284" r:id="rId26"/>
    <p:sldId id="1285" r:id="rId27"/>
    <p:sldId id="1283" r:id="rId28"/>
    <p:sldId id="1286" r:id="rId29"/>
    <p:sldId id="1288" r:id="rId30"/>
    <p:sldId id="1287" r:id="rId31"/>
    <p:sldId id="1289" r:id="rId32"/>
    <p:sldId id="1290" r:id="rId33"/>
    <p:sldId id="1292" r:id="rId34"/>
    <p:sldId id="1291" r:id="rId35"/>
    <p:sldId id="1293" r:id="rId36"/>
    <p:sldId id="1295" r:id="rId37"/>
    <p:sldId id="1296" r:id="rId38"/>
    <p:sldId id="1294" r:id="rId39"/>
    <p:sldId id="1298" r:id="rId40"/>
    <p:sldId id="1299" r:id="rId41"/>
    <p:sldId id="1297" r:id="rId42"/>
    <p:sldId id="1257" r:id="rId43"/>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7E7"/>
    <a:srgbClr val="0066FF"/>
    <a:srgbClr val="0000FF"/>
    <a:srgbClr val="E33B29"/>
    <a:srgbClr val="DA2E1C"/>
    <a:srgbClr val="EF3125"/>
    <a:srgbClr val="7F80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72" autoAdjust="0"/>
    <p:restoredTop sz="86398" autoAdjust="0"/>
  </p:normalViewPr>
  <p:slideViewPr>
    <p:cSldViewPr snapToObjects="1">
      <p:cViewPr varScale="1">
        <p:scale>
          <a:sx n="121" d="100"/>
          <a:sy n="121" d="100"/>
        </p:scale>
        <p:origin x="744" y="168"/>
      </p:cViewPr>
      <p:guideLst>
        <p:guide orient="horz" pos="2160"/>
        <p:guide pos="2880"/>
      </p:guideLst>
    </p:cSldViewPr>
  </p:slideViewPr>
  <p:outlineViewPr>
    <p:cViewPr>
      <p:scale>
        <a:sx n="33" d="100"/>
        <a:sy n="33" d="100"/>
      </p:scale>
      <p:origin x="0" y="-30648"/>
    </p:cViewPr>
  </p:outlin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102" d="100"/>
          <a:sy n="102" d="100"/>
        </p:scale>
        <p:origin x="452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AC5C280-BF91-2D7A-7F10-236FA0BAD9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a:extLst>
              <a:ext uri="{FF2B5EF4-FFF2-40B4-BE49-F238E27FC236}">
                <a16:creationId xmlns:a16="http://schemas.microsoft.com/office/drawing/2014/main" id="{4C6F7F94-4960-6239-4858-A89D27F939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C3DCBA-D4CB-8745-B210-51213F014539}" type="datetimeFigureOut">
              <a:rPr lang="es-ES_tradnl" smtClean="0"/>
              <a:t>31/1/24</a:t>
            </a:fld>
            <a:endParaRPr lang="es-ES_tradnl"/>
          </a:p>
        </p:txBody>
      </p:sp>
      <p:sp>
        <p:nvSpPr>
          <p:cNvPr id="4" name="Marcador de pie de página 3">
            <a:extLst>
              <a:ext uri="{FF2B5EF4-FFF2-40B4-BE49-F238E27FC236}">
                <a16:creationId xmlns:a16="http://schemas.microsoft.com/office/drawing/2014/main" id="{7BF7F02B-09F7-08A9-5E16-B7BC0E4309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ES_tradnl"/>
              <a:t>Introducción a la Programación</a:t>
            </a:r>
          </a:p>
        </p:txBody>
      </p:sp>
      <p:sp>
        <p:nvSpPr>
          <p:cNvPr id="5" name="Marcador de número de diapositiva 4">
            <a:extLst>
              <a:ext uri="{FF2B5EF4-FFF2-40B4-BE49-F238E27FC236}">
                <a16:creationId xmlns:a16="http://schemas.microsoft.com/office/drawing/2014/main" id="{385A078C-3025-1663-D4C0-4D96B220E2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436AF-2DD2-834F-9EF4-9A6151304457}" type="slidenum">
              <a:rPr lang="es-ES_tradnl" smtClean="0"/>
              <a:t>‹Nº›</a:t>
            </a:fld>
            <a:endParaRPr lang="es-ES_tradnl"/>
          </a:p>
        </p:txBody>
      </p:sp>
    </p:spTree>
    <p:extLst>
      <p:ext uri="{BB962C8B-B14F-4D97-AF65-F5344CB8AC3E}">
        <p14:creationId xmlns:p14="http://schemas.microsoft.com/office/powerpoint/2010/main" val="343051838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BAE3BDEC-789D-4312-97B9-DF092F347D3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128"/>
              </a:defRPr>
            </a:lvl1pPr>
          </a:lstStyle>
          <a:p>
            <a:pPr>
              <a:defRPr/>
            </a:pPr>
            <a:endParaRPr lang="es-MX"/>
          </a:p>
        </p:txBody>
      </p:sp>
      <p:sp>
        <p:nvSpPr>
          <p:cNvPr id="3" name="2 Marcador de fecha">
            <a:extLst>
              <a:ext uri="{FF2B5EF4-FFF2-40B4-BE49-F238E27FC236}">
                <a16:creationId xmlns:a16="http://schemas.microsoft.com/office/drawing/2014/main" id="{38A83D34-2A04-414E-A969-E5AE7229BB6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ＭＳ Ｐゴシック" charset="-128"/>
              </a:defRPr>
            </a:lvl1pPr>
          </a:lstStyle>
          <a:p>
            <a:pPr>
              <a:defRPr/>
            </a:pPr>
            <a:fld id="{CE6DA7AE-F94B-42BB-AEDF-FC2F32A4B7E2}" type="datetimeFigureOut">
              <a:rPr lang="es-MX"/>
              <a:pPr>
                <a:defRPr/>
              </a:pPr>
              <a:t>31/01/24</a:t>
            </a:fld>
            <a:endParaRPr lang="es-MX"/>
          </a:p>
        </p:txBody>
      </p:sp>
      <p:sp>
        <p:nvSpPr>
          <p:cNvPr id="4" name="3 Marcador de imagen de diapositiva">
            <a:extLst>
              <a:ext uri="{FF2B5EF4-FFF2-40B4-BE49-F238E27FC236}">
                <a16:creationId xmlns:a16="http://schemas.microsoft.com/office/drawing/2014/main" id="{5EBE0245-4DA0-4A83-B8C1-C0BC1B2BC1F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a:p>
        </p:txBody>
      </p:sp>
      <p:sp>
        <p:nvSpPr>
          <p:cNvPr id="5" name="4 Marcador de notas">
            <a:extLst>
              <a:ext uri="{FF2B5EF4-FFF2-40B4-BE49-F238E27FC236}">
                <a16:creationId xmlns:a16="http://schemas.microsoft.com/office/drawing/2014/main" id="{E0C4CC57-8C6E-4AEC-AE00-F98EB722629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MX" noProof="0"/>
          </a:p>
        </p:txBody>
      </p:sp>
      <p:sp>
        <p:nvSpPr>
          <p:cNvPr id="6" name="5 Marcador de pie de página">
            <a:extLst>
              <a:ext uri="{FF2B5EF4-FFF2-40B4-BE49-F238E27FC236}">
                <a16:creationId xmlns:a16="http://schemas.microsoft.com/office/drawing/2014/main" id="{CF4FFD65-3392-40CC-93CC-87891C9DC17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128"/>
              </a:defRPr>
            </a:lvl1pPr>
          </a:lstStyle>
          <a:p>
            <a:pPr>
              <a:defRPr/>
            </a:pPr>
            <a:r>
              <a:rPr lang="es-MX"/>
              <a:t>Introducción a la Programación</a:t>
            </a:r>
          </a:p>
        </p:txBody>
      </p:sp>
      <p:sp>
        <p:nvSpPr>
          <p:cNvPr id="7" name="6 Marcador de número de diapositiva">
            <a:extLst>
              <a:ext uri="{FF2B5EF4-FFF2-40B4-BE49-F238E27FC236}">
                <a16:creationId xmlns:a16="http://schemas.microsoft.com/office/drawing/2014/main" id="{600F89E8-04EA-462B-8A63-5ABAB41BE0E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99B1ECE-9C0E-49FA-9FA5-40CB75E8EA6E}" type="slidenum">
              <a:rPr lang="es-MX" altLang="es-MX"/>
              <a:pPr>
                <a:defRPr/>
              </a:pPr>
              <a:t>‹Nº›</a:t>
            </a:fld>
            <a:endParaRPr lang="es-MX" altLang="es-MX"/>
          </a:p>
        </p:txBody>
      </p:sp>
    </p:spTree>
    <p:extLst>
      <p:ext uri="{BB962C8B-B14F-4D97-AF65-F5344CB8AC3E}">
        <p14:creationId xmlns:p14="http://schemas.microsoft.com/office/powerpoint/2010/main" val="116897162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2634440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109045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3103884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3227754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1437185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4283772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1942032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3569030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2179172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3141815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2900818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3661530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3871550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2193087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107946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2169758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1777985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653797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927801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940781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2241586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21485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1375812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23927290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1743728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35793970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680805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780783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2032359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2857206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29804156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8814146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144045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977625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3782594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1981170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413635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1451606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4130929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3201983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448432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A76664F1-5B78-47A1-A38C-C1A4EC6D090B}"/>
              </a:ext>
            </a:extLst>
          </p:cNvPr>
          <p:cNvSpPr>
            <a:spLocks noGrp="1"/>
          </p:cNvSpPr>
          <p:nvPr>
            <p:ph type="ftr" sz="quarter" idx="10"/>
          </p:nvPr>
        </p:nvSpPr>
        <p:spPr/>
        <p:txBody>
          <a:bodyPr/>
          <a:lstStyle/>
          <a:p>
            <a:r>
              <a:rPr lang="es-ES_tradnl" dirty="0"/>
              <a:t>Introducción a la programación</a:t>
            </a:r>
          </a:p>
        </p:txBody>
      </p:sp>
      <p:sp>
        <p:nvSpPr>
          <p:cNvPr id="6" name="Marcador de texto 5">
            <a:extLst>
              <a:ext uri="{FF2B5EF4-FFF2-40B4-BE49-F238E27FC236}">
                <a16:creationId xmlns:a16="http://schemas.microsoft.com/office/drawing/2014/main" id="{04446F9F-D74B-72EF-2FBF-CA654129556F}"/>
              </a:ext>
            </a:extLst>
          </p:cNvPr>
          <p:cNvSpPr>
            <a:spLocks noGrp="1"/>
          </p:cNvSpPr>
          <p:nvPr>
            <p:ph type="body" sz="quarter" idx="11" hasCustomPrompt="1"/>
          </p:nvPr>
        </p:nvSpPr>
        <p:spPr>
          <a:xfrm>
            <a:off x="323528" y="980728"/>
            <a:ext cx="8352928" cy="504056"/>
          </a:xfrm>
          <a:prstGeom prst="rect">
            <a:avLst/>
          </a:prstGeom>
        </p:spPr>
        <p:txBody>
          <a:bodyPr/>
          <a:lstStyle>
            <a:lvl1pPr>
              <a:defRPr sz="2800" b="1" i="0">
                <a:latin typeface="Century Gothic" panose="020B0502020202020204" pitchFamily="34" charset="0"/>
              </a:defRPr>
            </a:lvl1pPr>
          </a:lstStyle>
          <a:p>
            <a:pPr lvl="0"/>
            <a:r>
              <a:rPr lang="es-MX" dirty="0"/>
              <a:t>Header</a:t>
            </a:r>
          </a:p>
        </p:txBody>
      </p:sp>
      <p:sp>
        <p:nvSpPr>
          <p:cNvPr id="8" name="Marcador de texto 7">
            <a:extLst>
              <a:ext uri="{FF2B5EF4-FFF2-40B4-BE49-F238E27FC236}">
                <a16:creationId xmlns:a16="http://schemas.microsoft.com/office/drawing/2014/main" id="{D1DBCBD8-8697-DB22-06A8-8EC76F7DF9C8}"/>
              </a:ext>
            </a:extLst>
          </p:cNvPr>
          <p:cNvSpPr>
            <a:spLocks noGrp="1"/>
          </p:cNvSpPr>
          <p:nvPr>
            <p:ph type="body" sz="quarter" idx="12"/>
          </p:nvPr>
        </p:nvSpPr>
        <p:spPr>
          <a:xfrm>
            <a:off x="323528" y="1700982"/>
            <a:ext cx="8352928" cy="4320306"/>
          </a:xfrm>
          <a:prstGeom prst="rect">
            <a:avLst/>
          </a:prstGeom>
        </p:spPr>
        <p:txBody>
          <a:bodyPr/>
          <a:lstStyle>
            <a:lvl1pPr>
              <a:defRPr sz="2000" b="0" i="0">
                <a:latin typeface="Century Gothic" panose="020B0502020202020204" pitchFamily="34" charset="0"/>
              </a:defRPr>
            </a:lvl1pPr>
            <a:lvl2pPr>
              <a:defRPr b="0" i="0">
                <a:latin typeface="Century Gothic" panose="020B0502020202020204" pitchFamily="34" charset="0"/>
              </a:defRPr>
            </a:lvl2pPr>
            <a:lvl3pPr>
              <a:defRPr b="0" i="0">
                <a:latin typeface="Century Gothic" panose="020B0502020202020204" pitchFamily="34" charset="0"/>
              </a:defRPr>
            </a:lvl3pPr>
            <a:lvl4pPr>
              <a:defRPr b="0" i="0">
                <a:latin typeface="Century Gothic" panose="020B0502020202020204" pitchFamily="34" charset="0"/>
              </a:defRPr>
            </a:lvl4pPr>
            <a:lvl5pPr>
              <a:defRPr b="0" i="0">
                <a:latin typeface="Century Gothic" panose="020B0502020202020204" pitchFamily="34" charset="0"/>
              </a:defRPr>
            </a:lvl5pPr>
          </a:lstStyle>
          <a:p>
            <a:pPr lvl="0"/>
            <a:r>
              <a:rPr lang="es-MX" dirty="0"/>
              <a:t>Haga clic para modificar los estilos de texto del patrón</a:t>
            </a:r>
          </a:p>
        </p:txBody>
      </p:sp>
    </p:spTree>
    <p:extLst>
      <p:ext uri="{BB962C8B-B14F-4D97-AF65-F5344CB8AC3E}">
        <p14:creationId xmlns:p14="http://schemas.microsoft.com/office/powerpoint/2010/main" val="35420356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Marcador de pie de página 4">
            <a:extLst>
              <a:ext uri="{FF2B5EF4-FFF2-40B4-BE49-F238E27FC236}">
                <a16:creationId xmlns:a16="http://schemas.microsoft.com/office/drawing/2014/main" id="{04CE2DB5-22CA-1AC7-CB8C-6C65D42F9CC7}"/>
              </a:ext>
            </a:extLst>
          </p:cNvPr>
          <p:cNvSpPr>
            <a:spLocks noGrp="1"/>
          </p:cNvSpPr>
          <p:nvPr>
            <p:ph type="ftr" sz="quarter" idx="10"/>
          </p:nvPr>
        </p:nvSpPr>
        <p:spPr/>
        <p:txBody>
          <a:bodyPr/>
          <a:lstStyle/>
          <a:p>
            <a:r>
              <a:rPr lang="es-ES_tradnl"/>
              <a:t>Introducción a la programación</a:t>
            </a:r>
            <a:endParaRPr lang="es-ES_tradnl" dirty="0"/>
          </a:p>
        </p:txBody>
      </p:sp>
    </p:spTree>
    <p:extLst>
      <p:ext uri="{BB962C8B-B14F-4D97-AF65-F5344CB8AC3E}">
        <p14:creationId xmlns:p14="http://schemas.microsoft.com/office/powerpoint/2010/main" val="1124777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Marcador de pie de página 4">
            <a:extLst>
              <a:ext uri="{FF2B5EF4-FFF2-40B4-BE49-F238E27FC236}">
                <a16:creationId xmlns:a16="http://schemas.microsoft.com/office/drawing/2014/main" id="{74ADACD9-F7B1-8845-7AC1-6A6647C6758B}"/>
              </a:ext>
            </a:extLst>
          </p:cNvPr>
          <p:cNvSpPr>
            <a:spLocks noGrp="1"/>
          </p:cNvSpPr>
          <p:nvPr>
            <p:ph type="ftr" sz="quarter" idx="10"/>
          </p:nvPr>
        </p:nvSpPr>
        <p:spPr/>
        <p:txBody>
          <a:bodyPr/>
          <a:lstStyle/>
          <a:p>
            <a:r>
              <a:rPr lang="es-ES_tradnl"/>
              <a:t>Introducción a la programación</a:t>
            </a:r>
            <a:endParaRPr lang="es-ES_tradnl" dirty="0"/>
          </a:p>
        </p:txBody>
      </p:sp>
    </p:spTree>
    <p:extLst>
      <p:ext uri="{BB962C8B-B14F-4D97-AF65-F5344CB8AC3E}">
        <p14:creationId xmlns:p14="http://schemas.microsoft.com/office/powerpoint/2010/main" val="2050211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51720" y="188640"/>
            <a:ext cx="6635080" cy="706090"/>
          </a:xfrm>
          <a:prstGeom prst="rect">
            <a:avLst/>
          </a:prstGeom>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a:xfrm>
            <a:off x="457200" y="933758"/>
            <a:ext cx="8229600" cy="479018"/>
          </a:xfrm>
          <a:prstGeom prst="rect">
            <a:avLst/>
          </a:prstGeo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Tree>
    <p:extLst>
      <p:ext uri="{BB962C8B-B14F-4D97-AF65-F5344CB8AC3E}">
        <p14:creationId xmlns:p14="http://schemas.microsoft.com/office/powerpoint/2010/main" val="289487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Tree>
    <p:extLst>
      <p:ext uri="{BB962C8B-B14F-4D97-AF65-F5344CB8AC3E}">
        <p14:creationId xmlns:p14="http://schemas.microsoft.com/office/powerpoint/2010/main" val="2043754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F25E0B6C-CA17-2BBC-E8A3-9C53DC4D75D8}"/>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número de diapositiva 3">
            <a:extLst>
              <a:ext uri="{FF2B5EF4-FFF2-40B4-BE49-F238E27FC236}">
                <a16:creationId xmlns:a16="http://schemas.microsoft.com/office/drawing/2014/main" id="{661E2E44-B131-D53C-6807-B663918DC4FB}"/>
              </a:ext>
            </a:extLst>
          </p:cNvPr>
          <p:cNvSpPr>
            <a:spLocks noGrp="1"/>
          </p:cNvSpPr>
          <p:nvPr>
            <p:ph type="sldNum" sz="quarter" idx="11"/>
          </p:nvPr>
        </p:nvSpPr>
        <p:spPr/>
        <p:txBody>
          <a:bodyPr/>
          <a:lstStyle/>
          <a:p>
            <a:fld id="{8445506E-C62C-BE4F-8295-7EBD5BC6EC2E}" type="slidenum">
              <a:rPr lang="es-MX" smtClean="0"/>
              <a:pPr/>
              <a:t>‹Nº›</a:t>
            </a:fld>
            <a:endParaRPr lang="es-MX" dirty="0"/>
          </a:p>
        </p:txBody>
      </p:sp>
    </p:spTree>
    <p:extLst>
      <p:ext uri="{BB962C8B-B14F-4D97-AF65-F5344CB8AC3E}">
        <p14:creationId xmlns:p14="http://schemas.microsoft.com/office/powerpoint/2010/main" val="724551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gular">
    <p:spTree>
      <p:nvGrpSpPr>
        <p:cNvPr id="1" name=""/>
        <p:cNvGrpSpPr/>
        <p:nvPr/>
      </p:nvGrpSpPr>
      <p:grpSpPr>
        <a:xfrm>
          <a:off x="0" y="0"/>
          <a:ext cx="0" cy="0"/>
          <a:chOff x="0" y="0"/>
          <a:chExt cx="0" cy="0"/>
        </a:xfrm>
      </p:grpSpPr>
      <p:sp>
        <p:nvSpPr>
          <p:cNvPr id="11" name="Marcador de título 16">
            <a:extLst>
              <a:ext uri="{FF2B5EF4-FFF2-40B4-BE49-F238E27FC236}">
                <a16:creationId xmlns:a16="http://schemas.microsoft.com/office/drawing/2014/main" id="{74268C2D-AC3E-E9FB-A5F5-F9E421BF9C8E}"/>
              </a:ext>
            </a:extLst>
          </p:cNvPr>
          <p:cNvSpPr>
            <a:spLocks noGrp="1"/>
          </p:cNvSpPr>
          <p:nvPr>
            <p:ph type="title"/>
          </p:nvPr>
        </p:nvSpPr>
        <p:spPr>
          <a:xfrm>
            <a:off x="323528" y="1025623"/>
            <a:ext cx="8387896" cy="522958"/>
          </a:xfrm>
          <a:prstGeom prst="rect">
            <a:avLst/>
          </a:prstGeom>
        </p:spPr>
        <p:txBody>
          <a:bodyPr vert="horz" lIns="91440" tIns="45720" rIns="91440" bIns="45720" rtlCol="0" anchor="ctr">
            <a:normAutofit/>
          </a:bodyPr>
          <a:lstStyle/>
          <a:p>
            <a:r>
              <a:rPr lang="es-MX" dirty="0"/>
              <a:t>Header</a:t>
            </a:r>
            <a:endParaRPr lang="es-ES_tradnl" dirty="0"/>
          </a:p>
        </p:txBody>
      </p:sp>
      <p:sp>
        <p:nvSpPr>
          <p:cNvPr id="13" name="Marcador de pie de página 12">
            <a:extLst>
              <a:ext uri="{FF2B5EF4-FFF2-40B4-BE49-F238E27FC236}">
                <a16:creationId xmlns:a16="http://schemas.microsoft.com/office/drawing/2014/main" id="{DC5E0065-9548-4EEF-9425-6F4A96A35030}"/>
              </a:ext>
            </a:extLst>
          </p:cNvPr>
          <p:cNvSpPr>
            <a:spLocks noGrp="1"/>
          </p:cNvSpPr>
          <p:nvPr>
            <p:ph type="ftr" sz="quarter" idx="10"/>
          </p:nvPr>
        </p:nvSpPr>
        <p:spPr/>
        <p:txBody>
          <a:bodyPr/>
          <a:lstStyle/>
          <a:p>
            <a:r>
              <a:rPr lang="es-ES_tradnl"/>
              <a:t>Introducción a la programación</a:t>
            </a:r>
            <a:endParaRPr lang="es-ES_tradnl" dirty="0"/>
          </a:p>
        </p:txBody>
      </p:sp>
      <p:sp>
        <p:nvSpPr>
          <p:cNvPr id="14" name="Marcador de número de diapositiva 13">
            <a:extLst>
              <a:ext uri="{FF2B5EF4-FFF2-40B4-BE49-F238E27FC236}">
                <a16:creationId xmlns:a16="http://schemas.microsoft.com/office/drawing/2014/main" id="{FD9509F4-CE08-4053-14E9-C471585AE7E7}"/>
              </a:ext>
            </a:extLst>
          </p:cNvPr>
          <p:cNvSpPr>
            <a:spLocks noGrp="1"/>
          </p:cNvSpPr>
          <p:nvPr>
            <p:ph type="sldNum" sz="quarter" idx="11"/>
          </p:nvPr>
        </p:nvSpPr>
        <p:spPr/>
        <p:txBody>
          <a:bodyPr/>
          <a:lstStyle/>
          <a:p>
            <a:fld id="{8445506E-C62C-BE4F-8295-7EBD5BC6EC2E}" type="slidenum">
              <a:rPr lang="es-MX" smtClean="0"/>
              <a:pPr/>
              <a:t>‹Nº›</a:t>
            </a:fld>
            <a:endParaRPr lang="es-MX" dirty="0"/>
          </a:p>
        </p:txBody>
      </p:sp>
      <p:sp>
        <p:nvSpPr>
          <p:cNvPr id="20" name="Marcador de texto 19">
            <a:extLst>
              <a:ext uri="{FF2B5EF4-FFF2-40B4-BE49-F238E27FC236}">
                <a16:creationId xmlns:a16="http://schemas.microsoft.com/office/drawing/2014/main" id="{0E6E1125-63D2-6DDB-D069-5513BF08FB42}"/>
              </a:ext>
            </a:extLst>
          </p:cNvPr>
          <p:cNvSpPr>
            <a:spLocks noGrp="1"/>
          </p:cNvSpPr>
          <p:nvPr>
            <p:ph type="body" sz="quarter" idx="12"/>
          </p:nvPr>
        </p:nvSpPr>
        <p:spPr>
          <a:xfrm>
            <a:off x="340764" y="1700807"/>
            <a:ext cx="8370660" cy="4131569"/>
          </a:xfrm>
          <a:prstGeom prst="rect">
            <a:avLst/>
          </a:prstGeom>
        </p:spPr>
        <p:txBody>
          <a:bodyPr/>
          <a:lstStyle>
            <a:lvl1pPr>
              <a:defRPr sz="2000" b="0" i="0">
                <a:latin typeface="Century Gothic" panose="020B0502020202020204" pitchFamily="34" charset="0"/>
              </a:defRPr>
            </a:lvl1pPr>
            <a:lvl2pPr>
              <a:defRPr sz="2000" b="0" i="0">
                <a:latin typeface="Century Gothic" panose="020B0502020202020204" pitchFamily="34" charset="0"/>
              </a:defRPr>
            </a:lvl2pPr>
            <a:lvl3pPr>
              <a:defRPr sz="1800" b="0" i="0">
                <a:latin typeface="Century Gothic" panose="020B0502020202020204" pitchFamily="34" charset="0"/>
              </a:defRPr>
            </a:lvl3pPr>
            <a:lvl4pPr>
              <a:defRPr sz="1800" b="0" i="0">
                <a:latin typeface="Century Gothic" panose="020B0502020202020204" pitchFamily="34" charset="0"/>
              </a:defRPr>
            </a:lvl4pPr>
            <a:lvl5pPr>
              <a:defRPr sz="1800" b="0" i="0">
                <a:latin typeface="Century Gothic" panose="020B0502020202020204" pitchFamily="34" charset="0"/>
              </a:defRPr>
            </a:lvl5pPr>
          </a:lstStyle>
          <a:p>
            <a:pPr lvl="0"/>
            <a:r>
              <a:rPr lang="es-MX" dirty="0"/>
              <a:t>Haga clic para modificar los estilos de texto del patrón</a:t>
            </a:r>
          </a:p>
          <a:p>
            <a:pPr lvl="1"/>
            <a:r>
              <a:rPr lang="es-MX" dirty="0"/>
              <a:t>Segundo nivel</a:t>
            </a:r>
          </a:p>
          <a:p>
            <a:pPr lvl="2"/>
            <a:r>
              <a:rPr lang="es-MX" dirty="0"/>
              <a:t>Tercer nivel</a:t>
            </a:r>
          </a:p>
          <a:p>
            <a:pPr lvl="3"/>
            <a:r>
              <a:rPr lang="es-MX" dirty="0"/>
              <a:t>Cuarto nivel</a:t>
            </a:r>
          </a:p>
          <a:p>
            <a:pPr lvl="4"/>
            <a:r>
              <a:rPr lang="es-MX" dirty="0"/>
              <a:t>Quinto nivel</a:t>
            </a:r>
            <a:endParaRPr lang="es-ES_tradnl" dirty="0"/>
          </a:p>
        </p:txBody>
      </p:sp>
    </p:spTree>
    <p:extLst>
      <p:ext uri="{BB962C8B-B14F-4D97-AF65-F5344CB8AC3E}">
        <p14:creationId xmlns:p14="http://schemas.microsoft.com/office/powerpoint/2010/main" val="35237026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s-ES_tradnl"/>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Marcador de pie de página 3">
            <a:extLst>
              <a:ext uri="{FF2B5EF4-FFF2-40B4-BE49-F238E27FC236}">
                <a16:creationId xmlns:a16="http://schemas.microsoft.com/office/drawing/2014/main" id="{FC068737-4126-F771-6AD1-BA2856116721}"/>
              </a:ext>
            </a:extLst>
          </p:cNvPr>
          <p:cNvSpPr>
            <a:spLocks noGrp="1"/>
          </p:cNvSpPr>
          <p:nvPr>
            <p:ph type="ftr" sz="quarter" idx="10"/>
          </p:nvPr>
        </p:nvSpPr>
        <p:spPr/>
        <p:txBody>
          <a:bodyPr/>
          <a:lstStyle/>
          <a:p>
            <a:r>
              <a:rPr lang="es-ES_tradnl"/>
              <a:t>Introducción a la programación</a:t>
            </a:r>
            <a:endParaRPr lang="es-ES_tradnl" dirty="0"/>
          </a:p>
        </p:txBody>
      </p:sp>
    </p:spTree>
    <p:extLst>
      <p:ext uri="{BB962C8B-B14F-4D97-AF65-F5344CB8AC3E}">
        <p14:creationId xmlns:p14="http://schemas.microsoft.com/office/powerpoint/2010/main" val="365622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s-ES_tradnl"/>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subtitle</a:t>
            </a:r>
            <a:r>
              <a:rPr lang="es-ES_tradnl" dirty="0"/>
              <a:t> </a:t>
            </a:r>
            <a:r>
              <a:rPr lang="es-ES_tradnl" dirty="0" err="1"/>
              <a:t>style</a:t>
            </a:r>
            <a:endParaRPr lang="en-US" dirty="0"/>
          </a:p>
        </p:txBody>
      </p:sp>
      <p:sp>
        <p:nvSpPr>
          <p:cNvPr id="4" name="Marcador de pie de página 3">
            <a:extLst>
              <a:ext uri="{FF2B5EF4-FFF2-40B4-BE49-F238E27FC236}">
                <a16:creationId xmlns:a16="http://schemas.microsoft.com/office/drawing/2014/main" id="{928DA3A6-8942-2AA2-0812-DBD6B825CD13}"/>
              </a:ext>
            </a:extLst>
          </p:cNvPr>
          <p:cNvSpPr>
            <a:spLocks noGrp="1"/>
          </p:cNvSpPr>
          <p:nvPr>
            <p:ph type="ftr" sz="quarter" idx="10"/>
          </p:nvPr>
        </p:nvSpPr>
        <p:spPr/>
        <p:txBody>
          <a:bodyPr/>
          <a:lstStyle/>
          <a:p>
            <a:r>
              <a:rPr lang="es-ES_tradnl"/>
              <a:t>Introducción a la programación</a:t>
            </a:r>
            <a:endParaRPr lang="es-ES_tradnl" dirty="0"/>
          </a:p>
        </p:txBody>
      </p:sp>
    </p:spTree>
    <p:extLst>
      <p:ext uri="{BB962C8B-B14F-4D97-AF65-F5344CB8AC3E}">
        <p14:creationId xmlns:p14="http://schemas.microsoft.com/office/powerpoint/2010/main" val="178487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27784" y="116632"/>
            <a:ext cx="4248472" cy="648072"/>
          </a:xfrm>
          <a:prstGeom prst="rect">
            <a:avLst/>
          </a:prstGeom>
        </p:spPr>
        <p:txBody>
          <a:bodyPr/>
          <a:lstStyle>
            <a:lvl1pPr>
              <a:defRPr sz="3200"/>
            </a:lvl1pPr>
          </a:lstStyle>
          <a:p>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3" name="Content Placeholder 2"/>
          <p:cNvSpPr>
            <a:spLocks noGrp="1"/>
          </p:cNvSpPr>
          <p:nvPr>
            <p:ph idx="1"/>
          </p:nvPr>
        </p:nvSpPr>
        <p:spPr>
          <a:xfrm>
            <a:off x="444601" y="1011190"/>
            <a:ext cx="8229600" cy="5001419"/>
          </a:xfrm>
          <a:prstGeom prst="rect">
            <a:avLst/>
          </a:prstGeom>
        </p:spPr>
        <p:txBody>
          <a:bodyPr/>
          <a:lstStyle>
            <a:lvl1pPr>
              <a:defRPr sz="2800"/>
            </a:lvl1pPr>
          </a:lstStyle>
          <a:p>
            <a:pPr lvl="0"/>
            <a:r>
              <a:rPr lang="es-ES_tradnl" dirty="0" err="1"/>
              <a:t>Click</a:t>
            </a:r>
            <a:r>
              <a:rPr lang="es-ES_tradnl" dirty="0"/>
              <a:t> to </a:t>
            </a:r>
            <a:r>
              <a:rPr lang="es-ES_tradnl" dirty="0" err="1"/>
              <a:t>edit</a:t>
            </a:r>
            <a:r>
              <a:rPr lang="es-ES_tradnl" dirty="0"/>
              <a:t> Master </a:t>
            </a:r>
            <a:r>
              <a:rPr lang="es-ES_tradnl" dirty="0" err="1"/>
              <a:t>text</a:t>
            </a:r>
            <a:r>
              <a:rPr lang="es-ES_tradnl" dirty="0"/>
              <a:t> </a:t>
            </a:r>
            <a:r>
              <a:rPr lang="es-ES_tradnl" dirty="0" err="1"/>
              <a:t>styles</a:t>
            </a:r>
            <a:endParaRPr lang="es-ES_tradnl" dirty="0"/>
          </a:p>
          <a:p>
            <a:pPr lvl="1"/>
            <a:r>
              <a:rPr lang="es-ES_tradnl" dirty="0" err="1"/>
              <a:t>Second</a:t>
            </a:r>
            <a:r>
              <a:rPr lang="es-ES_tradnl" dirty="0"/>
              <a:t> </a:t>
            </a:r>
            <a:r>
              <a:rPr lang="es-ES_tradnl" dirty="0" err="1"/>
              <a:t>level</a:t>
            </a:r>
            <a:endParaRPr lang="es-ES_tradnl" dirty="0"/>
          </a:p>
          <a:p>
            <a:pPr lvl="2"/>
            <a:r>
              <a:rPr lang="es-ES_tradnl" dirty="0" err="1"/>
              <a:t>Third</a:t>
            </a:r>
            <a:r>
              <a:rPr lang="es-ES_tradnl" dirty="0"/>
              <a:t> </a:t>
            </a:r>
            <a:r>
              <a:rPr lang="es-ES_tradnl" dirty="0" err="1"/>
              <a:t>level</a:t>
            </a:r>
            <a:endParaRPr lang="es-ES_tradnl" dirty="0"/>
          </a:p>
          <a:p>
            <a:pPr lvl="3"/>
            <a:r>
              <a:rPr lang="es-ES_tradnl" dirty="0" err="1"/>
              <a:t>Fourth</a:t>
            </a:r>
            <a:r>
              <a:rPr lang="es-ES_tradnl" dirty="0"/>
              <a:t> </a:t>
            </a:r>
            <a:r>
              <a:rPr lang="es-ES_tradnl" dirty="0" err="1"/>
              <a:t>level</a:t>
            </a:r>
            <a:endParaRPr lang="es-ES_tradnl" dirty="0"/>
          </a:p>
          <a:p>
            <a:pPr lvl="4"/>
            <a:r>
              <a:rPr lang="es-ES_tradnl" dirty="0" err="1"/>
              <a:t>Fifth</a:t>
            </a:r>
            <a:r>
              <a:rPr lang="es-ES_tradnl" dirty="0"/>
              <a:t> </a:t>
            </a:r>
            <a:r>
              <a:rPr lang="es-ES_tradnl" dirty="0" err="1"/>
              <a:t>level</a:t>
            </a:r>
            <a:endParaRPr lang="en-US" dirty="0"/>
          </a:p>
        </p:txBody>
      </p:sp>
      <p:sp>
        <p:nvSpPr>
          <p:cNvPr id="4" name="Marcador de pie de página 3">
            <a:extLst>
              <a:ext uri="{FF2B5EF4-FFF2-40B4-BE49-F238E27FC236}">
                <a16:creationId xmlns:a16="http://schemas.microsoft.com/office/drawing/2014/main" id="{E82DC906-D6BF-6217-A52F-5275D1142708}"/>
              </a:ext>
            </a:extLst>
          </p:cNvPr>
          <p:cNvSpPr>
            <a:spLocks noGrp="1"/>
          </p:cNvSpPr>
          <p:nvPr>
            <p:ph type="ftr" sz="quarter" idx="10"/>
          </p:nvPr>
        </p:nvSpPr>
        <p:spPr/>
        <p:txBody>
          <a:bodyPr/>
          <a:lstStyle/>
          <a:p>
            <a:r>
              <a:rPr lang="es-ES_tradnl"/>
              <a:t>Introducción a la programación</a:t>
            </a:r>
            <a:endParaRPr lang="es-ES_tradnl" dirty="0"/>
          </a:p>
        </p:txBody>
      </p:sp>
    </p:spTree>
    <p:extLst>
      <p:ext uri="{BB962C8B-B14F-4D97-AF65-F5344CB8AC3E}">
        <p14:creationId xmlns:p14="http://schemas.microsoft.com/office/powerpoint/2010/main" val="270991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Marcador de pie de página 3">
            <a:extLst>
              <a:ext uri="{FF2B5EF4-FFF2-40B4-BE49-F238E27FC236}">
                <a16:creationId xmlns:a16="http://schemas.microsoft.com/office/drawing/2014/main" id="{B7691CA4-CC89-98BC-EE04-7CDD0BA2504C}"/>
              </a:ext>
            </a:extLst>
          </p:cNvPr>
          <p:cNvSpPr>
            <a:spLocks noGrp="1"/>
          </p:cNvSpPr>
          <p:nvPr>
            <p:ph type="ftr" sz="quarter" idx="10"/>
          </p:nvPr>
        </p:nvSpPr>
        <p:spPr/>
        <p:txBody>
          <a:bodyPr/>
          <a:lstStyle/>
          <a:p>
            <a:r>
              <a:rPr lang="es-ES_tradnl"/>
              <a:t>Introducción a la programación</a:t>
            </a:r>
            <a:endParaRPr lang="es-ES_tradnl" dirty="0"/>
          </a:p>
        </p:txBody>
      </p:sp>
    </p:spTree>
    <p:extLst>
      <p:ext uri="{BB962C8B-B14F-4D97-AF65-F5344CB8AC3E}">
        <p14:creationId xmlns:p14="http://schemas.microsoft.com/office/powerpoint/2010/main" val="23705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51720" y="188640"/>
            <a:ext cx="6635080" cy="706090"/>
          </a:xfrm>
          <a:prstGeom prst="rect">
            <a:avLst/>
          </a:prstGeom>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Marcador de pie de página 4">
            <a:extLst>
              <a:ext uri="{FF2B5EF4-FFF2-40B4-BE49-F238E27FC236}">
                <a16:creationId xmlns:a16="http://schemas.microsoft.com/office/drawing/2014/main" id="{A443F951-9FA3-2F77-FF60-5C9D1461E027}"/>
              </a:ext>
            </a:extLst>
          </p:cNvPr>
          <p:cNvSpPr>
            <a:spLocks noGrp="1"/>
          </p:cNvSpPr>
          <p:nvPr>
            <p:ph type="ftr" sz="quarter" idx="10"/>
          </p:nvPr>
        </p:nvSpPr>
        <p:spPr/>
        <p:txBody>
          <a:bodyPr/>
          <a:lstStyle/>
          <a:p>
            <a:r>
              <a:rPr lang="es-ES_tradnl"/>
              <a:t>Introducción a la programación</a:t>
            </a:r>
            <a:endParaRPr lang="es-ES_tradnl" dirty="0"/>
          </a:p>
        </p:txBody>
      </p:sp>
    </p:spTree>
    <p:extLst>
      <p:ext uri="{BB962C8B-B14F-4D97-AF65-F5344CB8AC3E}">
        <p14:creationId xmlns:p14="http://schemas.microsoft.com/office/powerpoint/2010/main" val="54360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51720" y="188640"/>
            <a:ext cx="6635080" cy="706090"/>
          </a:xfrm>
          <a:prstGeom prst="rect">
            <a:avLst/>
          </a:prstGeom>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Marcador de pie de página 6">
            <a:extLst>
              <a:ext uri="{FF2B5EF4-FFF2-40B4-BE49-F238E27FC236}">
                <a16:creationId xmlns:a16="http://schemas.microsoft.com/office/drawing/2014/main" id="{B4446C39-C95D-A965-FC2E-3E2268AAEB01}"/>
              </a:ext>
            </a:extLst>
          </p:cNvPr>
          <p:cNvSpPr>
            <a:spLocks noGrp="1"/>
          </p:cNvSpPr>
          <p:nvPr>
            <p:ph type="ftr" sz="quarter" idx="10"/>
          </p:nvPr>
        </p:nvSpPr>
        <p:spPr/>
        <p:txBody>
          <a:bodyPr/>
          <a:lstStyle/>
          <a:p>
            <a:r>
              <a:rPr lang="es-ES_tradnl"/>
              <a:t>Introducción a la programación</a:t>
            </a:r>
            <a:endParaRPr lang="es-ES_tradnl" dirty="0"/>
          </a:p>
        </p:txBody>
      </p:sp>
    </p:spTree>
    <p:extLst>
      <p:ext uri="{BB962C8B-B14F-4D97-AF65-F5344CB8AC3E}">
        <p14:creationId xmlns:p14="http://schemas.microsoft.com/office/powerpoint/2010/main" val="397734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51720" y="188640"/>
            <a:ext cx="6635080" cy="706090"/>
          </a:xfrm>
          <a:prstGeom prst="rect">
            <a:avLst/>
          </a:prstGeom>
        </p:spPr>
        <p:txBody>
          <a:bodyPr/>
          <a:lstStyle/>
          <a:p>
            <a:r>
              <a:rPr lang="es-ES_tradnl"/>
              <a:t>Click to edit Master title style</a:t>
            </a:r>
            <a:endParaRPr lang="en-US"/>
          </a:p>
        </p:txBody>
      </p:sp>
      <p:sp>
        <p:nvSpPr>
          <p:cNvPr id="3" name="Marcador de pie de página 2">
            <a:extLst>
              <a:ext uri="{FF2B5EF4-FFF2-40B4-BE49-F238E27FC236}">
                <a16:creationId xmlns:a16="http://schemas.microsoft.com/office/drawing/2014/main" id="{0A39ED6D-383E-2D56-63BA-7CC2E63C104A}"/>
              </a:ext>
            </a:extLst>
          </p:cNvPr>
          <p:cNvSpPr>
            <a:spLocks noGrp="1"/>
          </p:cNvSpPr>
          <p:nvPr>
            <p:ph type="ftr" sz="quarter" idx="10"/>
          </p:nvPr>
        </p:nvSpPr>
        <p:spPr/>
        <p:txBody>
          <a:bodyPr/>
          <a:lstStyle/>
          <a:p>
            <a:r>
              <a:rPr lang="es-ES_tradnl"/>
              <a:t>Introducción a la programación</a:t>
            </a:r>
            <a:endParaRPr lang="es-ES_tradnl" dirty="0"/>
          </a:p>
        </p:txBody>
      </p:sp>
    </p:spTree>
    <p:extLst>
      <p:ext uri="{BB962C8B-B14F-4D97-AF65-F5344CB8AC3E}">
        <p14:creationId xmlns:p14="http://schemas.microsoft.com/office/powerpoint/2010/main" val="87905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D17DFD-D289-8C4C-B58A-47967F234A74}"/>
              </a:ext>
            </a:extLst>
          </p:cNvPr>
          <p:cNvSpPr/>
          <p:nvPr userDrawn="1"/>
        </p:nvSpPr>
        <p:spPr>
          <a:xfrm>
            <a:off x="0" y="-2"/>
            <a:ext cx="9144000" cy="885371"/>
          </a:xfrm>
          <a:prstGeom prst="rect">
            <a:avLst/>
          </a:prstGeom>
          <a:solidFill>
            <a:schemeClr val="bg1"/>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_tradnl"/>
          </a:p>
        </p:txBody>
      </p:sp>
      <p:sp>
        <p:nvSpPr>
          <p:cNvPr id="11" name="Date Placeholder 3">
            <a:extLst>
              <a:ext uri="{FF2B5EF4-FFF2-40B4-BE49-F238E27FC236}">
                <a16:creationId xmlns:a16="http://schemas.microsoft.com/office/drawing/2014/main" id="{006C3A87-E39A-E745-9E05-C3D19CEE9B1E}"/>
              </a:ext>
            </a:extLst>
          </p:cNvPr>
          <p:cNvSpPr txBox="1">
            <a:spLocks/>
          </p:cNvSpPr>
          <p:nvPr userDrawn="1"/>
        </p:nvSpPr>
        <p:spPr>
          <a:xfrm>
            <a:off x="457200" y="6094518"/>
            <a:ext cx="3322712" cy="731836"/>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defTabSz="457200" rtl="0" eaLnBrk="1" fontAlgn="base" hangingPunct="1">
              <a:spcBef>
                <a:spcPct val="0"/>
              </a:spcBef>
              <a:spcAft>
                <a:spcPct val="0"/>
              </a:spcAft>
              <a:defRPr sz="1200" b="1" kern="1200">
                <a:solidFill>
                  <a:schemeClr val="tx1">
                    <a:lumMod val="85000"/>
                    <a:lumOff val="15000"/>
                  </a:schemeClr>
                </a:solidFill>
                <a:latin typeface="Calibri" charset="0"/>
                <a:ea typeface="ＭＳ Ｐゴシック"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l">
              <a:defRPr/>
            </a:pPr>
            <a:endParaRPr lang="es-ES" sz="1400">
              <a:solidFill>
                <a:schemeClr val="tx1">
                  <a:lumMod val="75000"/>
                  <a:lumOff val="25000"/>
                </a:schemeClr>
              </a:solidFill>
              <a:latin typeface="Arial Narrow" panose="020B0606020202030204" pitchFamily="34" charset="0"/>
            </a:endParaRPr>
          </a:p>
        </p:txBody>
      </p:sp>
      <p:sp>
        <p:nvSpPr>
          <p:cNvPr id="2" name="AutoShape 2">
            <a:extLst>
              <a:ext uri="{FF2B5EF4-FFF2-40B4-BE49-F238E27FC236}">
                <a16:creationId xmlns:a16="http://schemas.microsoft.com/office/drawing/2014/main" id="{1DA73C69-73E6-AC23-F818-D2BAE17B0A97}"/>
              </a:ext>
            </a:extLst>
          </p:cNvPr>
          <p:cNvSpPr>
            <a:spLocks noChangeAspect="1" noChangeArrowheads="1"/>
          </p:cNvSpPr>
          <p:nvPr userDrawn="1"/>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7" name="Imagen 6">
            <a:extLst>
              <a:ext uri="{FF2B5EF4-FFF2-40B4-BE49-F238E27FC236}">
                <a16:creationId xmlns:a16="http://schemas.microsoft.com/office/drawing/2014/main" id="{D1BE7047-7267-2258-9622-57B566C011D0}"/>
              </a:ext>
            </a:extLst>
          </p:cNvPr>
          <p:cNvPicPr>
            <a:picLocks noChangeAspect="1"/>
          </p:cNvPicPr>
          <p:nvPr userDrawn="1"/>
        </p:nvPicPr>
        <p:blipFill rotWithShape="1">
          <a:blip r:embed="rId16"/>
          <a:srcRect l="1059" t="5378" b="6367"/>
          <a:stretch/>
        </p:blipFill>
        <p:spPr>
          <a:xfrm flipH="1">
            <a:off x="8560855" y="260648"/>
            <a:ext cx="403633" cy="360040"/>
          </a:xfrm>
          <a:prstGeom prst="rect">
            <a:avLst/>
          </a:prstGeom>
        </p:spPr>
      </p:pic>
      <p:pic>
        <p:nvPicPr>
          <p:cNvPr id="5" name="Imagen 4">
            <a:extLst>
              <a:ext uri="{FF2B5EF4-FFF2-40B4-BE49-F238E27FC236}">
                <a16:creationId xmlns:a16="http://schemas.microsoft.com/office/drawing/2014/main" id="{59CBD820-6045-D05B-1E57-594B5549215F}"/>
              </a:ext>
            </a:extLst>
          </p:cNvPr>
          <p:cNvPicPr>
            <a:picLocks noChangeAspect="1"/>
          </p:cNvPicPr>
          <p:nvPr userDrawn="1"/>
        </p:nvPicPr>
        <p:blipFill rotWithShape="1">
          <a:blip r:embed="rId17"/>
          <a:srcRect t="7611" b="24944"/>
          <a:stretch/>
        </p:blipFill>
        <p:spPr>
          <a:xfrm>
            <a:off x="175193" y="236692"/>
            <a:ext cx="564014" cy="407952"/>
          </a:xfrm>
          <a:prstGeom prst="rect">
            <a:avLst/>
          </a:prstGeom>
        </p:spPr>
      </p:pic>
      <p:sp>
        <p:nvSpPr>
          <p:cNvPr id="9" name="Marcador de pie de página 8">
            <a:extLst>
              <a:ext uri="{FF2B5EF4-FFF2-40B4-BE49-F238E27FC236}">
                <a16:creationId xmlns:a16="http://schemas.microsoft.com/office/drawing/2014/main" id="{F5FC7200-71A5-1BD0-3B3E-277C14391322}"/>
              </a:ext>
            </a:extLst>
          </p:cNvPr>
          <p:cNvSpPr>
            <a:spLocks noGrp="1"/>
          </p:cNvSpPr>
          <p:nvPr>
            <p:ph type="ftr" sz="quarter" idx="3"/>
          </p:nvPr>
        </p:nvSpPr>
        <p:spPr>
          <a:xfrm>
            <a:off x="0" y="6173614"/>
            <a:ext cx="9144000" cy="684386"/>
          </a:xfrm>
          <a:prstGeom prst="rect">
            <a:avLst/>
          </a:prstGeom>
          <a:solidFill>
            <a:schemeClr val="tx2">
              <a:lumMod val="20000"/>
              <a:lumOff val="80000"/>
            </a:schemeClr>
          </a:solidFill>
        </p:spPr>
        <p:txBody>
          <a:bodyPr vert="horz" lIns="91440" tIns="45720" rIns="91440" bIns="45720" numCol="3" rtlCol="0" anchor="ctr"/>
          <a:lstStyle>
            <a:lvl1pPr algn="ctr">
              <a:defRPr sz="1200" b="1" i="0">
                <a:solidFill>
                  <a:schemeClr val="tx1">
                    <a:lumMod val="65000"/>
                    <a:lumOff val="35000"/>
                  </a:schemeClr>
                </a:solidFill>
                <a:latin typeface="Century Gothic" panose="020B0502020202020204" pitchFamily="34" charset="0"/>
              </a:defRPr>
            </a:lvl1pPr>
          </a:lstStyle>
          <a:p>
            <a:r>
              <a:rPr lang="es-ES_tradnl" dirty="0"/>
              <a:t>Introducción a la programación</a:t>
            </a:r>
          </a:p>
        </p:txBody>
      </p:sp>
      <p:sp>
        <p:nvSpPr>
          <p:cNvPr id="18" name="Marcador de número de diapositiva 17">
            <a:extLst>
              <a:ext uri="{FF2B5EF4-FFF2-40B4-BE49-F238E27FC236}">
                <a16:creationId xmlns:a16="http://schemas.microsoft.com/office/drawing/2014/main" id="{7D97D411-D2C1-4A48-E2E2-2B50B48B0A62}"/>
              </a:ext>
            </a:extLst>
          </p:cNvPr>
          <p:cNvSpPr>
            <a:spLocks noGrp="1"/>
          </p:cNvSpPr>
          <p:nvPr>
            <p:ph type="sldNum" sz="quarter" idx="4"/>
          </p:nvPr>
        </p:nvSpPr>
        <p:spPr>
          <a:xfrm>
            <a:off x="6948264" y="6333244"/>
            <a:ext cx="2057400" cy="365125"/>
          </a:xfrm>
          <a:prstGeom prst="rect">
            <a:avLst/>
          </a:prstGeom>
        </p:spPr>
        <p:txBody>
          <a:bodyPr vert="horz" lIns="91440" tIns="45720" rIns="91440" bIns="45720" rtlCol="0" anchor="ctr"/>
          <a:lstStyle>
            <a:lvl1pPr algn="r">
              <a:defRPr lang="es-ES_tradnl" sz="1200" b="1" i="0" kern="1200" smtClean="0">
                <a:solidFill>
                  <a:schemeClr val="tx1">
                    <a:lumMod val="65000"/>
                    <a:lumOff val="35000"/>
                  </a:schemeClr>
                </a:solidFill>
                <a:latin typeface="Century Gothic" panose="020B0502020202020204" pitchFamily="34" charset="0"/>
                <a:ea typeface="ＭＳ Ｐゴシック" panose="020B0600070205080204" pitchFamily="34" charset="-128"/>
                <a:cs typeface="+mn-cs"/>
              </a:defRPr>
            </a:lvl1pPr>
          </a:lstStyle>
          <a:p>
            <a:fld id="{8445506E-C62C-BE4F-8295-7EBD5BC6EC2E}" type="slidenum">
              <a:rPr lang="es-MX" smtClean="0"/>
              <a:pPr/>
              <a:t>‹Nº›</a:t>
            </a:fld>
            <a:endParaRPr lang="es-MX" dirty="0"/>
          </a:p>
        </p:txBody>
      </p:sp>
    </p:spTree>
  </p:cSld>
  <p:clrMap bg1="lt1" tx1="dk1" bg2="lt2" tx2="dk2" accent1="accent1" accent2="accent2" accent3="accent3" accent4="accent4" accent5="accent5" accent6="accent6" hlink="hlink" folHlink="folHlink"/>
  <p:sldLayoutIdLst>
    <p:sldLayoutId id="2147483655" r:id="rId1"/>
    <p:sldLayoutId id="2147483650" r:id="rId2"/>
    <p:sldLayoutId id="2147483649" r:id="rId3"/>
    <p:sldLayoutId id="2147483663" r:id="rId4"/>
    <p:sldLayoutId id="2147483661" r:id="rId5"/>
    <p:sldLayoutId id="2147483651" r:id="rId6"/>
    <p:sldLayoutId id="2147483652" r:id="rId7"/>
    <p:sldLayoutId id="2147483653" r:id="rId8"/>
    <p:sldLayoutId id="2147483654" r:id="rId9"/>
    <p:sldLayoutId id="2147483656" r:id="rId10"/>
    <p:sldLayoutId id="2147483657" r:id="rId11"/>
    <p:sldLayoutId id="2147483658" r:id="rId12"/>
    <p:sldLayoutId id="2147483659" r:id="rId13"/>
    <p:sldLayoutId id="2147483664" r:id="rId14"/>
  </p:sldLayoutIdLst>
  <p:hf sldNum="0" hdr="0" dt="0"/>
  <p:txStyles>
    <p:titleStyle>
      <a:lvl1pPr algn="l" defTabSz="457200" rtl="0" eaLnBrk="0" fontAlgn="base" hangingPunct="0">
        <a:spcBef>
          <a:spcPct val="0"/>
        </a:spcBef>
        <a:spcAft>
          <a:spcPct val="0"/>
        </a:spcAft>
        <a:defRPr sz="2400" b="1" i="0" kern="1200">
          <a:solidFill>
            <a:schemeClr val="tx1"/>
          </a:solidFill>
          <a:latin typeface="Century Gothic" panose="020B0502020202020204" pitchFamily="34" charset="0"/>
          <a:ea typeface="ＭＳ Ｐゴシック" charset="-128"/>
          <a:cs typeface="+mj-cs"/>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defRPr>
      </a:lvl9pPr>
    </p:titleStyle>
    <p:bodyStyle>
      <a:lvl1pPr marL="0" indent="0" algn="l" defTabSz="457200" rtl="0" eaLnBrk="0" fontAlgn="base" hangingPunct="0">
        <a:spcBef>
          <a:spcPct val="20000"/>
        </a:spcBef>
        <a:spcAft>
          <a:spcPct val="0"/>
        </a:spcAft>
        <a:buFont typeface="Arial" panose="020B0604020202020204" pitchFamily="34" charset="0"/>
        <a:buNone/>
        <a:defRPr sz="2400" b="0" i="0" kern="1200">
          <a:solidFill>
            <a:schemeClr val="tx1"/>
          </a:solidFill>
          <a:latin typeface="Century Gothic" panose="020B0502020202020204" pitchFamily="34" charset="0"/>
          <a:ea typeface="ＭＳ Ｐゴシック" charset="-128"/>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Narrow" panose="020B0606020202030204" pitchFamily="34" charset="0"/>
          <a:ea typeface="ＭＳ Ｐゴシック"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Narrow" panose="020B0606020202030204" pitchFamily="34" charset="0"/>
          <a:ea typeface="ＭＳ Ｐゴシック"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Narrow" panose="020B0606020202030204" pitchFamily="34" charset="0"/>
          <a:ea typeface="ＭＳ Ｐゴシック"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Narrow" panose="020B0606020202030204" pitchFamily="34" charset="0"/>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1002-264E-2E46-AE6D-F5A41EC0C5D1}"/>
              </a:ext>
            </a:extLst>
          </p:cNvPr>
          <p:cNvSpPr>
            <a:spLocks noGrp="1"/>
          </p:cNvSpPr>
          <p:nvPr>
            <p:ph type="ctrTitle"/>
          </p:nvPr>
        </p:nvSpPr>
        <p:spPr>
          <a:xfrm>
            <a:off x="3516310" y="5167817"/>
            <a:ext cx="1977988" cy="720080"/>
          </a:xfrm>
        </p:spPr>
        <p:txBody>
          <a:bodyPr/>
          <a:lstStyle/>
          <a:p>
            <a:pPr algn="ctr"/>
            <a:r>
              <a:rPr lang="es-ES_tradnl" dirty="0"/>
              <a:t>Clase 10</a:t>
            </a:r>
          </a:p>
        </p:txBody>
      </p:sp>
      <p:sp>
        <p:nvSpPr>
          <p:cNvPr id="5" name="CuadroTexto 4">
            <a:extLst>
              <a:ext uri="{FF2B5EF4-FFF2-40B4-BE49-F238E27FC236}">
                <a16:creationId xmlns:a16="http://schemas.microsoft.com/office/drawing/2014/main" id="{C42C2D88-140B-C72D-0FDB-8FC2D7CCAB70}"/>
              </a:ext>
            </a:extLst>
          </p:cNvPr>
          <p:cNvSpPr txBox="1"/>
          <p:nvPr/>
        </p:nvSpPr>
        <p:spPr>
          <a:xfrm>
            <a:off x="1769000" y="5898522"/>
            <a:ext cx="5472608" cy="461665"/>
          </a:xfrm>
          <a:prstGeom prst="rect">
            <a:avLst/>
          </a:prstGeom>
          <a:noFill/>
        </p:spPr>
        <p:txBody>
          <a:bodyPr wrap="square">
            <a:spAutoFit/>
          </a:bodyPr>
          <a:lstStyle/>
          <a:p>
            <a:pPr marL="0" indent="0" algn="ctr">
              <a:buNone/>
            </a:pPr>
            <a:r>
              <a:rPr lang="en-US" sz="2400" b="1" dirty="0">
                <a:latin typeface="Century Gothic" panose="020B0502020202020204" pitchFamily="34" charset="0"/>
              </a:rPr>
              <a:t>API</a:t>
            </a:r>
          </a:p>
        </p:txBody>
      </p:sp>
      <p:pic>
        <p:nvPicPr>
          <p:cNvPr id="4" name="Imagen 3">
            <a:extLst>
              <a:ext uri="{FF2B5EF4-FFF2-40B4-BE49-F238E27FC236}">
                <a16:creationId xmlns:a16="http://schemas.microsoft.com/office/drawing/2014/main" id="{19401884-0A5D-DD5B-55EB-D797788131C4}"/>
              </a:ext>
            </a:extLst>
          </p:cNvPr>
          <p:cNvPicPr>
            <a:picLocks noChangeAspect="1"/>
          </p:cNvPicPr>
          <p:nvPr/>
        </p:nvPicPr>
        <p:blipFill>
          <a:blip r:embed="rId2"/>
          <a:stretch>
            <a:fillRect/>
          </a:stretch>
        </p:blipFill>
        <p:spPr>
          <a:xfrm>
            <a:off x="2771800" y="1690183"/>
            <a:ext cx="3467009" cy="3467009"/>
          </a:xfrm>
          <a:prstGeom prst="rect">
            <a:avLst/>
          </a:prstGeom>
        </p:spPr>
      </p:pic>
    </p:spTree>
    <p:extLst>
      <p:ext uri="{BB962C8B-B14F-4D97-AF65-F5344CB8AC3E}">
        <p14:creationId xmlns:p14="http://schemas.microsoft.com/office/powerpoint/2010/main" val="1867886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34866-80D5-995C-776A-A9E7096D665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DB86FD8-07D3-076E-9E66-71616A5BB7B6}"/>
              </a:ext>
            </a:extLst>
          </p:cNvPr>
          <p:cNvSpPr>
            <a:spLocks noGrp="1"/>
          </p:cNvSpPr>
          <p:nvPr>
            <p:ph type="title"/>
          </p:nvPr>
        </p:nvSpPr>
        <p:spPr/>
        <p:txBody>
          <a:bodyPr/>
          <a:lstStyle/>
          <a:p>
            <a:r>
              <a:rPr lang="es-ES_tradnl" dirty="0"/>
              <a:t>Como funciona un API</a:t>
            </a:r>
          </a:p>
        </p:txBody>
      </p:sp>
      <p:sp>
        <p:nvSpPr>
          <p:cNvPr id="3" name="Marcador de pie de página 2">
            <a:extLst>
              <a:ext uri="{FF2B5EF4-FFF2-40B4-BE49-F238E27FC236}">
                <a16:creationId xmlns:a16="http://schemas.microsoft.com/office/drawing/2014/main" id="{361B9CC9-CBFD-E280-1496-DB3488D7C7E0}"/>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855ABCF5-48C5-6B12-8916-355F26E57C30}"/>
              </a:ext>
            </a:extLst>
          </p:cNvPr>
          <p:cNvSpPr>
            <a:spLocks noGrp="1"/>
          </p:cNvSpPr>
          <p:nvPr>
            <p:ph type="body" sz="quarter" idx="12"/>
          </p:nvPr>
        </p:nvSpPr>
        <p:spPr/>
        <p:txBody>
          <a:bodyPr/>
          <a:lstStyle/>
          <a:p>
            <a:r>
              <a:rPr lang="es-ES_tradnl" b="1" dirty="0"/>
              <a:t>Respuesta (Response): </a:t>
            </a:r>
            <a:r>
              <a:rPr lang="es-ES_tradnl" dirty="0"/>
              <a:t>Después de procesar la solicitud, la API envía una respuesta de vuelta al programa solicitante. Esta respuesta generalmente incluye los datos solicitados o el resultado de la operación, y puede ir acompañada de información adicional o códigos de estado para indicar el resultado de la solicitud.</a:t>
            </a:r>
          </a:p>
          <a:p>
            <a:endParaRPr lang="es-ES_tradnl" b="1" dirty="0"/>
          </a:p>
          <a:p>
            <a:r>
              <a:rPr lang="es-ES_tradnl" b="1" dirty="0"/>
              <a:t>Integración en la Aplicación (</a:t>
            </a:r>
            <a:r>
              <a:rPr lang="es-ES_tradnl" b="1" dirty="0" err="1"/>
              <a:t>Application</a:t>
            </a:r>
            <a:r>
              <a:rPr lang="es-ES_tradnl" b="1" dirty="0"/>
              <a:t> </a:t>
            </a:r>
            <a:r>
              <a:rPr lang="es-ES_tradnl" b="1" dirty="0" err="1"/>
              <a:t>Integration</a:t>
            </a:r>
            <a:r>
              <a:rPr lang="es-ES_tradnl" b="1" dirty="0"/>
              <a:t>): </a:t>
            </a:r>
          </a:p>
          <a:p>
            <a:r>
              <a:rPr lang="es-ES_tradnl" dirty="0"/>
              <a:t>El programa que hizo la solicitud puede utilizar la respuesta de la API para realizar acciones específicas. Esto puede implicar mostrar datos en la interfaz de usuario, realizar operaciones adicionales, o cualquier otra función que sea parte de la lógica de la aplicación.</a:t>
            </a:r>
          </a:p>
        </p:txBody>
      </p:sp>
    </p:spTree>
    <p:extLst>
      <p:ext uri="{BB962C8B-B14F-4D97-AF65-F5344CB8AC3E}">
        <p14:creationId xmlns:p14="http://schemas.microsoft.com/office/powerpoint/2010/main" val="348371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A5D9E-CEEF-0345-F096-9834B894FC2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7A66F2E-69D3-2258-C058-D78A34ED8073}"/>
              </a:ext>
            </a:extLst>
          </p:cNvPr>
          <p:cNvSpPr>
            <a:spLocks noGrp="1"/>
          </p:cNvSpPr>
          <p:nvPr>
            <p:ph type="title"/>
          </p:nvPr>
        </p:nvSpPr>
        <p:spPr/>
        <p:txBody>
          <a:bodyPr/>
          <a:lstStyle/>
          <a:p>
            <a:r>
              <a:rPr lang="es-ES_tradnl" dirty="0"/>
              <a:t>Como funciona un API</a:t>
            </a:r>
          </a:p>
        </p:txBody>
      </p:sp>
      <p:sp>
        <p:nvSpPr>
          <p:cNvPr id="3" name="Marcador de pie de página 2">
            <a:extLst>
              <a:ext uri="{FF2B5EF4-FFF2-40B4-BE49-F238E27FC236}">
                <a16:creationId xmlns:a16="http://schemas.microsoft.com/office/drawing/2014/main" id="{C65A00C3-E175-D787-18AB-929EF042E1BD}"/>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099FFCF8-A737-AD2E-3602-D6EC15E1D242}"/>
              </a:ext>
            </a:extLst>
          </p:cNvPr>
          <p:cNvSpPr>
            <a:spLocks noGrp="1"/>
          </p:cNvSpPr>
          <p:nvPr>
            <p:ph type="body" sz="quarter" idx="12"/>
          </p:nvPr>
        </p:nvSpPr>
        <p:spPr/>
        <p:txBody>
          <a:bodyPr/>
          <a:lstStyle/>
          <a:p>
            <a:r>
              <a:rPr lang="es-ES_tradnl" b="1" dirty="0"/>
              <a:t>Seguridad y Autenticación: </a:t>
            </a:r>
            <a:r>
              <a:rPr lang="es-ES_tradnl" dirty="0"/>
              <a:t>Muchas </a:t>
            </a:r>
            <a:r>
              <a:rPr lang="es-ES_tradnl" dirty="0" err="1"/>
              <a:t>APIs</a:t>
            </a:r>
            <a:r>
              <a:rPr lang="es-ES_tradnl" dirty="0"/>
              <a:t> requieren autenticación para garantizar que solo las aplicaciones autorizadas puedan acceder a sus funciones. Esto se hace a menudo a través de claves de API, tokens u otros métodos de autenticación.</a:t>
            </a:r>
          </a:p>
        </p:txBody>
      </p:sp>
    </p:spTree>
    <p:extLst>
      <p:ext uri="{BB962C8B-B14F-4D97-AF65-F5344CB8AC3E}">
        <p14:creationId xmlns:p14="http://schemas.microsoft.com/office/powerpoint/2010/main" val="354595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859EA-9B32-2DF0-19AC-FDCF324F88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84624C-92EC-2321-248D-CB1D6714D355}"/>
              </a:ext>
            </a:extLst>
          </p:cNvPr>
          <p:cNvSpPr>
            <a:spLocks noGrp="1"/>
          </p:cNvSpPr>
          <p:nvPr>
            <p:ph type="ctrTitle"/>
          </p:nvPr>
        </p:nvSpPr>
        <p:spPr>
          <a:xfrm>
            <a:off x="3108050" y="5099202"/>
            <a:ext cx="2927898" cy="778069"/>
          </a:xfrm>
        </p:spPr>
        <p:txBody>
          <a:bodyPr/>
          <a:lstStyle/>
          <a:p>
            <a:pPr algn="ctr"/>
            <a:r>
              <a:rPr lang="es-ES_tradnl" dirty="0"/>
              <a:t>Beneficios de un API</a:t>
            </a:r>
          </a:p>
        </p:txBody>
      </p:sp>
      <p:pic>
        <p:nvPicPr>
          <p:cNvPr id="3" name="Imagen 2">
            <a:extLst>
              <a:ext uri="{FF2B5EF4-FFF2-40B4-BE49-F238E27FC236}">
                <a16:creationId xmlns:a16="http://schemas.microsoft.com/office/drawing/2014/main" id="{057BED01-E0D5-60A6-BBDD-3DDDFA484A3B}"/>
              </a:ext>
            </a:extLst>
          </p:cNvPr>
          <p:cNvPicPr>
            <a:picLocks noChangeAspect="1"/>
          </p:cNvPicPr>
          <p:nvPr/>
        </p:nvPicPr>
        <p:blipFill>
          <a:blip r:embed="rId3"/>
          <a:stretch>
            <a:fillRect/>
          </a:stretch>
        </p:blipFill>
        <p:spPr>
          <a:xfrm>
            <a:off x="1872362" y="1758797"/>
            <a:ext cx="5399273" cy="3340406"/>
          </a:xfrm>
          <a:prstGeom prst="rect">
            <a:avLst/>
          </a:prstGeom>
        </p:spPr>
      </p:pic>
    </p:spTree>
    <p:extLst>
      <p:ext uri="{BB962C8B-B14F-4D97-AF65-F5344CB8AC3E}">
        <p14:creationId xmlns:p14="http://schemas.microsoft.com/office/powerpoint/2010/main" val="38645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A3713-7C42-E746-E997-732ADEA480D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AD5082D-0966-1322-75B1-A8F34E66AF17}"/>
              </a:ext>
            </a:extLst>
          </p:cNvPr>
          <p:cNvSpPr>
            <a:spLocks noGrp="1"/>
          </p:cNvSpPr>
          <p:nvPr>
            <p:ph type="title"/>
          </p:nvPr>
        </p:nvSpPr>
        <p:spPr/>
        <p:txBody>
          <a:bodyPr/>
          <a:lstStyle/>
          <a:p>
            <a:r>
              <a:rPr lang="es-ES_tradnl" dirty="0"/>
              <a:t>Beneficios de un API</a:t>
            </a:r>
          </a:p>
        </p:txBody>
      </p:sp>
      <p:sp>
        <p:nvSpPr>
          <p:cNvPr id="3" name="Marcador de pie de página 2">
            <a:extLst>
              <a:ext uri="{FF2B5EF4-FFF2-40B4-BE49-F238E27FC236}">
                <a16:creationId xmlns:a16="http://schemas.microsoft.com/office/drawing/2014/main" id="{8B9FBC89-C829-5F78-F95E-CB57A682AF5F}"/>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701B534A-FBF6-8D7E-B52D-F7AF2A98F9DA}"/>
              </a:ext>
            </a:extLst>
          </p:cNvPr>
          <p:cNvSpPr>
            <a:spLocks noGrp="1"/>
          </p:cNvSpPr>
          <p:nvPr>
            <p:ph type="body" sz="quarter" idx="12"/>
          </p:nvPr>
        </p:nvSpPr>
        <p:spPr/>
        <p:txBody>
          <a:bodyPr/>
          <a:lstStyle/>
          <a:p>
            <a:r>
              <a:rPr lang="es-ES_tradnl" b="1" dirty="0"/>
              <a:t>Interoperabilidad: </a:t>
            </a:r>
            <a:r>
              <a:rPr lang="es-ES_tradnl" dirty="0"/>
              <a:t>Las </a:t>
            </a:r>
            <a:r>
              <a:rPr lang="es-ES_tradnl" dirty="0" err="1"/>
              <a:t>APIs</a:t>
            </a:r>
            <a:r>
              <a:rPr lang="es-ES_tradnl" dirty="0"/>
              <a:t> permiten la interoperabilidad entre diferentes sistemas y aplicaciones. Puedes integrar fácilmente servicios y funcionalidades de terceros en tu aplicación sin tener que desarrollar todo desde cero.</a:t>
            </a:r>
          </a:p>
          <a:p>
            <a:endParaRPr lang="es-ES_tradnl" dirty="0"/>
          </a:p>
          <a:p>
            <a:r>
              <a:rPr lang="es-ES_tradnl" b="1" dirty="0"/>
              <a:t>Reutilización de Código: </a:t>
            </a:r>
            <a:r>
              <a:rPr lang="es-ES_tradnl" dirty="0"/>
              <a:t>Al utilizar </a:t>
            </a:r>
            <a:r>
              <a:rPr lang="es-ES_tradnl" dirty="0" err="1"/>
              <a:t>APIs</a:t>
            </a:r>
            <a:r>
              <a:rPr lang="es-ES_tradnl" dirty="0"/>
              <a:t>, puedes aprovechar el trabajo ya realizado por otros desarrolladores o empresas, reutilizando sus servicios y funcionalidades. Esto ahorra tiempo y esfuerzo, ya que no tienes que reinventar la rueda.</a:t>
            </a:r>
          </a:p>
        </p:txBody>
      </p:sp>
    </p:spTree>
    <p:extLst>
      <p:ext uri="{BB962C8B-B14F-4D97-AF65-F5344CB8AC3E}">
        <p14:creationId xmlns:p14="http://schemas.microsoft.com/office/powerpoint/2010/main" val="3012181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90B64-7154-6570-C73D-CE2D6DAF114F}"/>
              </a:ext>
            </a:extLst>
          </p:cNvPr>
          <p:cNvSpPr>
            <a:spLocks noGrp="1"/>
          </p:cNvSpPr>
          <p:nvPr>
            <p:ph type="title"/>
          </p:nvPr>
        </p:nvSpPr>
        <p:spPr/>
        <p:txBody>
          <a:bodyPr/>
          <a:lstStyle/>
          <a:p>
            <a:r>
              <a:rPr lang="es-ES_tradnl" dirty="0"/>
              <a:t>Beneficios de un API</a:t>
            </a:r>
          </a:p>
        </p:txBody>
      </p:sp>
      <p:sp>
        <p:nvSpPr>
          <p:cNvPr id="3" name="Marcador de pie de página 2">
            <a:extLst>
              <a:ext uri="{FF2B5EF4-FFF2-40B4-BE49-F238E27FC236}">
                <a16:creationId xmlns:a16="http://schemas.microsoft.com/office/drawing/2014/main" id="{5949D8D4-FDF3-07DC-1EE0-C807E3AF28CA}"/>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5FB675DB-3D66-402E-6DA0-862A49FBD9CB}"/>
              </a:ext>
            </a:extLst>
          </p:cNvPr>
          <p:cNvSpPr>
            <a:spLocks noGrp="1"/>
          </p:cNvSpPr>
          <p:nvPr>
            <p:ph type="body" sz="quarter" idx="12"/>
          </p:nvPr>
        </p:nvSpPr>
        <p:spPr/>
        <p:txBody>
          <a:bodyPr/>
          <a:lstStyle/>
          <a:p>
            <a:r>
              <a:rPr lang="es-ES_tradnl" b="1" dirty="0"/>
              <a:t>Solicitud (</a:t>
            </a:r>
            <a:r>
              <a:rPr lang="es-ES_tradnl" b="1" dirty="0" err="1"/>
              <a:t>Request</a:t>
            </a:r>
            <a:r>
              <a:rPr lang="es-ES_tradnl" b="1" dirty="0"/>
              <a:t>): </a:t>
            </a:r>
            <a:r>
              <a:rPr lang="es-ES_tradnl" dirty="0"/>
              <a:t>Un programa o aplicación envía una solicitud a través de la API para acceder a ciertas funciones o datos. La solicitud puede incluir parámetros específicos según las necesidades de la operación que se está solicitando.</a:t>
            </a:r>
          </a:p>
          <a:p>
            <a:endParaRPr lang="es-ES_tradnl" dirty="0"/>
          </a:p>
          <a:p>
            <a:r>
              <a:rPr lang="es-ES_tradnl" b="1" dirty="0"/>
              <a:t>Reutilización de Código: </a:t>
            </a:r>
            <a:r>
              <a:rPr lang="es-ES_tradnl" dirty="0"/>
              <a:t>Al utilizar </a:t>
            </a:r>
            <a:r>
              <a:rPr lang="es-ES_tradnl" dirty="0" err="1"/>
              <a:t>APIs</a:t>
            </a:r>
            <a:r>
              <a:rPr lang="es-ES_tradnl" dirty="0"/>
              <a:t>, puedes aprovechar el trabajo ya realizado por otros desarrolladores o empresas, reutilizando sus servicios y funcionalidades. Esto ahorra tiempo y esfuerzo, ya que no tienes que reinventar la rueda.</a:t>
            </a:r>
          </a:p>
        </p:txBody>
      </p:sp>
    </p:spTree>
    <p:extLst>
      <p:ext uri="{BB962C8B-B14F-4D97-AF65-F5344CB8AC3E}">
        <p14:creationId xmlns:p14="http://schemas.microsoft.com/office/powerpoint/2010/main" val="542815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42181-C968-7F6A-A9F6-CDDF9FE0B12F}"/>
              </a:ext>
            </a:extLst>
          </p:cNvPr>
          <p:cNvSpPr>
            <a:spLocks noGrp="1"/>
          </p:cNvSpPr>
          <p:nvPr>
            <p:ph type="title"/>
          </p:nvPr>
        </p:nvSpPr>
        <p:spPr/>
        <p:txBody>
          <a:bodyPr/>
          <a:lstStyle/>
          <a:p>
            <a:r>
              <a:rPr lang="es-ES_tradnl" dirty="0"/>
              <a:t>Beneficios de un API</a:t>
            </a:r>
          </a:p>
        </p:txBody>
      </p:sp>
      <p:sp>
        <p:nvSpPr>
          <p:cNvPr id="3" name="Marcador de pie de página 2">
            <a:extLst>
              <a:ext uri="{FF2B5EF4-FFF2-40B4-BE49-F238E27FC236}">
                <a16:creationId xmlns:a16="http://schemas.microsoft.com/office/drawing/2014/main" id="{91154D71-145A-FEC6-BD92-5DD6517E307A}"/>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0DE756DD-6584-9474-506B-4472C4476945}"/>
              </a:ext>
            </a:extLst>
          </p:cNvPr>
          <p:cNvSpPr>
            <a:spLocks noGrp="1"/>
          </p:cNvSpPr>
          <p:nvPr>
            <p:ph type="body" sz="quarter" idx="12"/>
          </p:nvPr>
        </p:nvSpPr>
        <p:spPr/>
        <p:txBody>
          <a:bodyPr/>
          <a:lstStyle/>
          <a:p>
            <a:r>
              <a:rPr lang="es-ES_tradnl" b="1" dirty="0"/>
              <a:t>Desacoplamiento: </a:t>
            </a:r>
            <a:r>
              <a:rPr lang="es-ES_tradnl" dirty="0"/>
              <a:t>El uso de </a:t>
            </a:r>
            <a:r>
              <a:rPr lang="es-ES_tradnl" dirty="0" err="1"/>
              <a:t>APIs</a:t>
            </a:r>
            <a:r>
              <a:rPr lang="es-ES_tradnl" dirty="0"/>
              <a:t> facilita el desacoplamiento entre los componentes de tu aplicación. Esto significa que puedes actualizar o cambiar una parte de tu sistema sin afectar necesariamente otras partes, siempre y cuando la interfaz de la API se mantenga consistente.</a:t>
            </a:r>
          </a:p>
          <a:p>
            <a:endParaRPr lang="es-ES_tradnl" dirty="0"/>
          </a:p>
          <a:p>
            <a:r>
              <a:rPr lang="es-ES_tradnl" b="1" dirty="0"/>
              <a:t>Escalabilidad: </a:t>
            </a:r>
            <a:r>
              <a:rPr lang="es-ES_tradnl" dirty="0"/>
              <a:t>Las </a:t>
            </a:r>
            <a:r>
              <a:rPr lang="es-ES_tradnl" dirty="0" err="1"/>
              <a:t>APIs</a:t>
            </a:r>
            <a:r>
              <a:rPr lang="es-ES_tradnl" dirty="0"/>
              <a:t> permiten que las aplicaciones escalen más fácilmente. Puedes agregar nuevas características o servicios simplemente integrando nuevas </a:t>
            </a:r>
            <a:r>
              <a:rPr lang="es-ES_tradnl" dirty="0" err="1"/>
              <a:t>APIs</a:t>
            </a:r>
            <a:r>
              <a:rPr lang="es-ES_tradnl" dirty="0"/>
              <a:t>, sin tener que modificar significativamente tu código existente.</a:t>
            </a:r>
          </a:p>
        </p:txBody>
      </p:sp>
    </p:spTree>
    <p:extLst>
      <p:ext uri="{BB962C8B-B14F-4D97-AF65-F5344CB8AC3E}">
        <p14:creationId xmlns:p14="http://schemas.microsoft.com/office/powerpoint/2010/main" val="2942542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B4154-5FCD-BACA-503E-AC03521B09D5}"/>
              </a:ext>
            </a:extLst>
          </p:cNvPr>
          <p:cNvSpPr>
            <a:spLocks noGrp="1"/>
          </p:cNvSpPr>
          <p:nvPr>
            <p:ph type="title"/>
          </p:nvPr>
        </p:nvSpPr>
        <p:spPr/>
        <p:txBody>
          <a:bodyPr/>
          <a:lstStyle/>
          <a:p>
            <a:r>
              <a:rPr lang="es-ES_tradnl" dirty="0"/>
              <a:t>Beneficios de un API</a:t>
            </a:r>
          </a:p>
        </p:txBody>
      </p:sp>
      <p:sp>
        <p:nvSpPr>
          <p:cNvPr id="3" name="Marcador de pie de página 2">
            <a:extLst>
              <a:ext uri="{FF2B5EF4-FFF2-40B4-BE49-F238E27FC236}">
                <a16:creationId xmlns:a16="http://schemas.microsoft.com/office/drawing/2014/main" id="{BB60DF41-C955-5A31-514C-ED693557AEFC}"/>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5A4D49F9-3D3E-9458-FB6C-B4C27456BF8F}"/>
              </a:ext>
            </a:extLst>
          </p:cNvPr>
          <p:cNvSpPr>
            <a:spLocks noGrp="1"/>
          </p:cNvSpPr>
          <p:nvPr>
            <p:ph type="body" sz="quarter" idx="12"/>
          </p:nvPr>
        </p:nvSpPr>
        <p:spPr/>
        <p:txBody>
          <a:bodyPr/>
          <a:lstStyle/>
          <a:p>
            <a:r>
              <a:rPr lang="es-ES_tradnl" b="1" dirty="0"/>
              <a:t>Acceso a Recursos Externos: </a:t>
            </a:r>
            <a:r>
              <a:rPr lang="es-ES_tradnl" dirty="0"/>
              <a:t>Las </a:t>
            </a:r>
            <a:r>
              <a:rPr lang="es-ES_tradnl" dirty="0" err="1"/>
              <a:t>APIs</a:t>
            </a:r>
            <a:r>
              <a:rPr lang="es-ES_tradnl" dirty="0"/>
              <a:t> proporcionan acceso a recursos y datos externos. Puedes integrar servicios de mapas, sistemas de pago, redes sociales, análisis, entre otros, simplemente consumiendo sus </a:t>
            </a:r>
            <a:r>
              <a:rPr lang="es-ES_tradnl" dirty="0" err="1"/>
              <a:t>APIs</a:t>
            </a:r>
            <a:r>
              <a:rPr lang="es-ES_tradnl" dirty="0"/>
              <a:t>.</a:t>
            </a:r>
          </a:p>
          <a:p>
            <a:endParaRPr lang="es-ES_tradnl" dirty="0"/>
          </a:p>
          <a:p>
            <a:r>
              <a:rPr lang="es-ES_tradnl" b="1" dirty="0"/>
              <a:t>Seguridad: </a:t>
            </a:r>
            <a:r>
              <a:rPr lang="es-ES_tradnl" dirty="0"/>
              <a:t>Las </a:t>
            </a:r>
            <a:r>
              <a:rPr lang="es-ES_tradnl" dirty="0" err="1"/>
              <a:t>APIs</a:t>
            </a:r>
            <a:r>
              <a:rPr lang="es-ES_tradnl" dirty="0"/>
              <a:t> pueden proporcionar capas de seguridad, como autenticación y autorización, para proteger el acceso no autorizado a los recursos. Además, las actualizaciones de seguridad pueden aplicarse a la API sin afectar directamente a las aplicaciones cliente.</a:t>
            </a:r>
          </a:p>
        </p:txBody>
      </p:sp>
    </p:spTree>
    <p:extLst>
      <p:ext uri="{BB962C8B-B14F-4D97-AF65-F5344CB8AC3E}">
        <p14:creationId xmlns:p14="http://schemas.microsoft.com/office/powerpoint/2010/main" val="202101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FA594-2440-1D5A-6C3A-173BF25FD2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79482-BD93-C767-4CB0-1FDCA02F64AD}"/>
              </a:ext>
            </a:extLst>
          </p:cNvPr>
          <p:cNvSpPr>
            <a:spLocks noGrp="1"/>
          </p:cNvSpPr>
          <p:nvPr>
            <p:ph type="ctrTitle"/>
          </p:nvPr>
        </p:nvSpPr>
        <p:spPr>
          <a:xfrm>
            <a:off x="3108050" y="5099202"/>
            <a:ext cx="2927898" cy="778069"/>
          </a:xfrm>
        </p:spPr>
        <p:txBody>
          <a:bodyPr/>
          <a:lstStyle/>
          <a:p>
            <a:pPr algn="ctr"/>
            <a:r>
              <a:rPr lang="es-ES_tradnl" dirty="0"/>
              <a:t>Tipos de API</a:t>
            </a:r>
            <a:br>
              <a:rPr lang="es-ES_tradnl" dirty="0"/>
            </a:br>
            <a:r>
              <a:rPr lang="es-ES_tradnl" dirty="0"/>
              <a:t>(Políticas de uso)</a:t>
            </a:r>
          </a:p>
        </p:txBody>
      </p:sp>
      <p:pic>
        <p:nvPicPr>
          <p:cNvPr id="12290" name="Picture 2" descr="Tipos de API">
            <a:extLst>
              <a:ext uri="{FF2B5EF4-FFF2-40B4-BE49-F238E27FC236}">
                <a16:creationId xmlns:a16="http://schemas.microsoft.com/office/drawing/2014/main" id="{E22A5373-717F-C42D-DFC5-D6626E8FA0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595"/>
          <a:stretch/>
        </p:blipFill>
        <p:spPr bwMode="auto">
          <a:xfrm>
            <a:off x="1999559" y="2350269"/>
            <a:ext cx="5144881" cy="2157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857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81406-4715-5FAE-62A5-1EBF0C09422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6F74919-C538-D444-B324-D2AD864A4C82}"/>
              </a:ext>
            </a:extLst>
          </p:cNvPr>
          <p:cNvSpPr>
            <a:spLocks noGrp="1"/>
          </p:cNvSpPr>
          <p:nvPr>
            <p:ph type="title"/>
          </p:nvPr>
        </p:nvSpPr>
        <p:spPr/>
        <p:txBody>
          <a:bodyPr/>
          <a:lstStyle/>
          <a:p>
            <a:r>
              <a:rPr lang="es-ES_tradnl" dirty="0"/>
              <a:t>¿Qué tipos de API hay?</a:t>
            </a:r>
          </a:p>
        </p:txBody>
      </p:sp>
      <p:sp>
        <p:nvSpPr>
          <p:cNvPr id="3" name="Marcador de pie de página 2">
            <a:extLst>
              <a:ext uri="{FF2B5EF4-FFF2-40B4-BE49-F238E27FC236}">
                <a16:creationId xmlns:a16="http://schemas.microsoft.com/office/drawing/2014/main" id="{E22E3FCD-3EB3-F393-22CB-C2BBB2F4B013}"/>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33D8FFFD-DD60-03B0-A669-206BEDCCC41C}"/>
              </a:ext>
            </a:extLst>
          </p:cNvPr>
          <p:cNvSpPr>
            <a:spLocks noGrp="1"/>
          </p:cNvSpPr>
          <p:nvPr>
            <p:ph type="body" sz="quarter" idx="12"/>
          </p:nvPr>
        </p:nvSpPr>
        <p:spPr/>
        <p:txBody>
          <a:bodyPr/>
          <a:lstStyle/>
          <a:p>
            <a:r>
              <a:rPr lang="es-ES_tradnl" dirty="0"/>
              <a:t>Hay básicamente cuatro tipos de API en lo que se refiere a sus políticas de uso compartido, como veremos a continuación.</a:t>
            </a:r>
          </a:p>
          <a:p>
            <a:endParaRPr lang="es-ES_tradnl" dirty="0"/>
          </a:p>
          <a:p>
            <a:r>
              <a:rPr lang="es-ES_tradnl" b="1" dirty="0" err="1"/>
              <a:t>APIs</a:t>
            </a:r>
            <a:r>
              <a:rPr lang="es-ES_tradnl" b="1" dirty="0"/>
              <a:t> públicas o abiertas</a:t>
            </a:r>
          </a:p>
          <a:p>
            <a:r>
              <a:rPr lang="es-ES_tradnl" dirty="0"/>
              <a:t>Las </a:t>
            </a:r>
            <a:r>
              <a:rPr lang="es-ES_tradnl" dirty="0" err="1"/>
              <a:t>APIs</a:t>
            </a:r>
            <a:r>
              <a:rPr lang="es-ES_tradnl" dirty="0"/>
              <a:t> públicas también son conocidas como API abiertas y están disponibles para que otros usuarios o desarrolladores las empleen con mínimas restricciones o, en algunos casos incluso, están totalmente accesibles.</a:t>
            </a:r>
          </a:p>
        </p:txBody>
      </p:sp>
    </p:spTree>
    <p:extLst>
      <p:ext uri="{BB962C8B-B14F-4D97-AF65-F5344CB8AC3E}">
        <p14:creationId xmlns:p14="http://schemas.microsoft.com/office/powerpoint/2010/main" val="1337323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418B4-DC18-6BDA-ABF4-CF44A48900D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BFB23BF-B14F-CA36-C947-FC1BF01C6581}"/>
              </a:ext>
            </a:extLst>
          </p:cNvPr>
          <p:cNvSpPr>
            <a:spLocks noGrp="1"/>
          </p:cNvSpPr>
          <p:nvPr>
            <p:ph type="title"/>
          </p:nvPr>
        </p:nvSpPr>
        <p:spPr/>
        <p:txBody>
          <a:bodyPr/>
          <a:lstStyle/>
          <a:p>
            <a:r>
              <a:rPr lang="es-ES_tradnl" dirty="0"/>
              <a:t>¿Qué tipos de API hay?</a:t>
            </a:r>
          </a:p>
        </p:txBody>
      </p:sp>
      <p:sp>
        <p:nvSpPr>
          <p:cNvPr id="3" name="Marcador de pie de página 2">
            <a:extLst>
              <a:ext uri="{FF2B5EF4-FFF2-40B4-BE49-F238E27FC236}">
                <a16:creationId xmlns:a16="http://schemas.microsoft.com/office/drawing/2014/main" id="{0592867D-B349-45B8-B77B-09B26EC8DDCD}"/>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1B386BE4-230C-5840-C54A-FA1567FB828B}"/>
              </a:ext>
            </a:extLst>
          </p:cNvPr>
          <p:cNvSpPr>
            <a:spLocks noGrp="1"/>
          </p:cNvSpPr>
          <p:nvPr>
            <p:ph type="body" sz="quarter" idx="12"/>
          </p:nvPr>
        </p:nvSpPr>
        <p:spPr/>
        <p:txBody>
          <a:bodyPr/>
          <a:lstStyle/>
          <a:p>
            <a:r>
              <a:rPr lang="es-ES_tradnl" b="1" dirty="0" err="1"/>
              <a:t>APIs</a:t>
            </a:r>
            <a:r>
              <a:rPr lang="es-ES_tradnl" b="1" dirty="0"/>
              <a:t> privadas o internas</a:t>
            </a:r>
          </a:p>
          <a:p>
            <a:r>
              <a:rPr lang="es-ES_tradnl" dirty="0"/>
              <a:t>Las </a:t>
            </a:r>
            <a:r>
              <a:rPr lang="es-ES_tradnl" dirty="0" err="1"/>
              <a:t>APIs</a:t>
            </a:r>
            <a:r>
              <a:rPr lang="es-ES_tradnl" dirty="0"/>
              <a:t> privadas o internas están ocultas de los usuarios externos y se exponen únicamente para los sistemas internos de una organización. Se emplean para el desarrollo interno de la empresa, optimizando la productividad y la reutilización de servicios.</a:t>
            </a:r>
          </a:p>
          <a:p>
            <a:endParaRPr lang="es-ES_tradnl" dirty="0"/>
          </a:p>
          <a:p>
            <a:r>
              <a:rPr lang="es-ES_tradnl" b="1" dirty="0" err="1"/>
              <a:t>APIs</a:t>
            </a:r>
            <a:r>
              <a:rPr lang="es-ES_tradnl" b="1" dirty="0"/>
              <a:t> de aliados comerciales</a:t>
            </a:r>
          </a:p>
          <a:p>
            <a:r>
              <a:rPr lang="es-ES_tradnl" dirty="0"/>
              <a:t>Las </a:t>
            </a:r>
            <a:r>
              <a:rPr lang="es-ES_tradnl" dirty="0" err="1"/>
              <a:t>APIs</a:t>
            </a:r>
            <a:r>
              <a:rPr lang="es-ES_tradnl" dirty="0"/>
              <a:t> de aliados comerciales son aquellas que se exponen entre los miembros de una alianza comercial. Como no están disponibles para todos, se necesita una autorización especial para usarlas.</a:t>
            </a:r>
          </a:p>
        </p:txBody>
      </p:sp>
    </p:spTree>
    <p:extLst>
      <p:ext uri="{BB962C8B-B14F-4D97-AF65-F5344CB8AC3E}">
        <p14:creationId xmlns:p14="http://schemas.microsoft.com/office/powerpoint/2010/main" val="413796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7F3D0-05C8-7EDD-901F-99CB927972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FC120B-A31C-65CD-3388-9BD15FF0DA78}"/>
              </a:ext>
            </a:extLst>
          </p:cNvPr>
          <p:cNvSpPr>
            <a:spLocks noGrp="1"/>
          </p:cNvSpPr>
          <p:nvPr>
            <p:ph type="ctrTitle"/>
          </p:nvPr>
        </p:nvSpPr>
        <p:spPr>
          <a:xfrm>
            <a:off x="3108050" y="5099203"/>
            <a:ext cx="2927898" cy="504056"/>
          </a:xfrm>
        </p:spPr>
        <p:txBody>
          <a:bodyPr/>
          <a:lstStyle/>
          <a:p>
            <a:pPr algn="ctr"/>
            <a:r>
              <a:rPr lang="es-ES_tradnl" dirty="0"/>
              <a:t>¿Qué es un API?</a:t>
            </a:r>
          </a:p>
        </p:txBody>
      </p:sp>
      <p:pic>
        <p:nvPicPr>
          <p:cNvPr id="3" name="Imagen 2">
            <a:extLst>
              <a:ext uri="{FF2B5EF4-FFF2-40B4-BE49-F238E27FC236}">
                <a16:creationId xmlns:a16="http://schemas.microsoft.com/office/drawing/2014/main" id="{BCAC856B-0F7A-E5ED-6469-240C1D3FC691}"/>
              </a:ext>
            </a:extLst>
          </p:cNvPr>
          <p:cNvPicPr>
            <a:picLocks noChangeAspect="1"/>
          </p:cNvPicPr>
          <p:nvPr/>
        </p:nvPicPr>
        <p:blipFill>
          <a:blip r:embed="rId3"/>
          <a:stretch>
            <a:fillRect/>
          </a:stretch>
        </p:blipFill>
        <p:spPr>
          <a:xfrm>
            <a:off x="1872362" y="1758797"/>
            <a:ext cx="5399273" cy="3340406"/>
          </a:xfrm>
          <a:prstGeom prst="rect">
            <a:avLst/>
          </a:prstGeom>
        </p:spPr>
      </p:pic>
    </p:spTree>
    <p:extLst>
      <p:ext uri="{BB962C8B-B14F-4D97-AF65-F5344CB8AC3E}">
        <p14:creationId xmlns:p14="http://schemas.microsoft.com/office/powerpoint/2010/main" val="2934840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733AE1-A05D-E4FA-A8D8-C6FA48A55CF6}"/>
              </a:ext>
            </a:extLst>
          </p:cNvPr>
          <p:cNvSpPr>
            <a:spLocks noGrp="1"/>
          </p:cNvSpPr>
          <p:nvPr>
            <p:ph type="title"/>
          </p:nvPr>
        </p:nvSpPr>
        <p:spPr/>
        <p:txBody>
          <a:bodyPr/>
          <a:lstStyle/>
          <a:p>
            <a:r>
              <a:rPr lang="es-ES_tradnl" dirty="0"/>
              <a:t>¿Qué tipos de API hay?</a:t>
            </a:r>
          </a:p>
        </p:txBody>
      </p:sp>
      <p:sp>
        <p:nvSpPr>
          <p:cNvPr id="3" name="Marcador de pie de página 2">
            <a:extLst>
              <a:ext uri="{FF2B5EF4-FFF2-40B4-BE49-F238E27FC236}">
                <a16:creationId xmlns:a16="http://schemas.microsoft.com/office/drawing/2014/main" id="{5E87E085-A018-42A4-EBBB-8B8BEDCADCDD}"/>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79F9EB80-BE2D-2283-05EC-02B8D0C23108}"/>
              </a:ext>
            </a:extLst>
          </p:cNvPr>
          <p:cNvSpPr>
            <a:spLocks noGrp="1"/>
          </p:cNvSpPr>
          <p:nvPr>
            <p:ph type="body" sz="quarter" idx="12"/>
          </p:nvPr>
        </p:nvSpPr>
        <p:spPr/>
        <p:txBody>
          <a:bodyPr/>
          <a:lstStyle/>
          <a:p>
            <a:r>
              <a:rPr lang="es-ES_tradnl" b="1" dirty="0" err="1"/>
              <a:t>APIs</a:t>
            </a:r>
            <a:r>
              <a:rPr lang="es-ES_tradnl" b="1" dirty="0"/>
              <a:t> compuestas</a:t>
            </a:r>
          </a:p>
          <a:p>
            <a:r>
              <a:rPr lang="es-ES_tradnl" dirty="0"/>
              <a:t>Las </a:t>
            </a:r>
            <a:r>
              <a:rPr lang="es-ES_tradnl" dirty="0" err="1"/>
              <a:t>APIs</a:t>
            </a:r>
            <a:r>
              <a:rPr lang="es-ES_tradnl" dirty="0"/>
              <a:t> compuestas utilizan distintos datos o diversas </a:t>
            </a:r>
            <a:r>
              <a:rPr lang="es-ES_tradnl" dirty="0" err="1"/>
              <a:t>APIs</a:t>
            </a:r>
            <a:r>
              <a:rPr lang="es-ES_tradnl" dirty="0"/>
              <a:t> de servicio y permiten que los desarrolladores puedan acceder a varios terminales.</a:t>
            </a:r>
          </a:p>
          <a:p>
            <a:r>
              <a:rPr lang="es-ES_tradnl" dirty="0"/>
              <a:t>Asimismo, podemos también dividir las </a:t>
            </a:r>
            <a:r>
              <a:rPr lang="es-ES_tradnl" dirty="0" err="1"/>
              <a:t>APIs</a:t>
            </a:r>
            <a:r>
              <a:rPr lang="es-ES_tradnl" dirty="0"/>
              <a:t> en cuatro según lo que ofrecen o casos de uso, como verás ahora.</a:t>
            </a:r>
          </a:p>
        </p:txBody>
      </p:sp>
    </p:spTree>
    <p:extLst>
      <p:ext uri="{BB962C8B-B14F-4D97-AF65-F5344CB8AC3E}">
        <p14:creationId xmlns:p14="http://schemas.microsoft.com/office/powerpoint/2010/main" val="1593529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4A31F-BBF5-3C4A-06CD-5F9F280BD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F91C10-D358-DB45-C15F-E27A026E122E}"/>
              </a:ext>
            </a:extLst>
          </p:cNvPr>
          <p:cNvSpPr>
            <a:spLocks noGrp="1"/>
          </p:cNvSpPr>
          <p:nvPr>
            <p:ph type="ctrTitle"/>
          </p:nvPr>
        </p:nvSpPr>
        <p:spPr>
          <a:xfrm>
            <a:off x="3108050" y="5099202"/>
            <a:ext cx="2927898" cy="778069"/>
          </a:xfrm>
        </p:spPr>
        <p:txBody>
          <a:bodyPr/>
          <a:lstStyle/>
          <a:p>
            <a:pPr algn="ctr"/>
            <a:r>
              <a:rPr lang="es-ES_tradnl" dirty="0"/>
              <a:t>Tipos de API</a:t>
            </a:r>
            <a:br>
              <a:rPr lang="es-ES_tradnl" dirty="0"/>
            </a:br>
            <a:r>
              <a:rPr lang="es-ES_tradnl" dirty="0"/>
              <a:t>(Casos de uso)</a:t>
            </a:r>
          </a:p>
        </p:txBody>
      </p:sp>
      <p:pic>
        <p:nvPicPr>
          <p:cNvPr id="3" name="Imagen 2">
            <a:extLst>
              <a:ext uri="{FF2B5EF4-FFF2-40B4-BE49-F238E27FC236}">
                <a16:creationId xmlns:a16="http://schemas.microsoft.com/office/drawing/2014/main" id="{41B111CF-E971-3581-591A-77E796C434B4}"/>
              </a:ext>
            </a:extLst>
          </p:cNvPr>
          <p:cNvPicPr>
            <a:picLocks noChangeAspect="1"/>
          </p:cNvPicPr>
          <p:nvPr/>
        </p:nvPicPr>
        <p:blipFill>
          <a:blip r:embed="rId3"/>
          <a:stretch>
            <a:fillRect/>
          </a:stretch>
        </p:blipFill>
        <p:spPr>
          <a:xfrm>
            <a:off x="1872362" y="1758797"/>
            <a:ext cx="5399273" cy="3340406"/>
          </a:xfrm>
          <a:prstGeom prst="rect">
            <a:avLst/>
          </a:prstGeom>
        </p:spPr>
      </p:pic>
    </p:spTree>
    <p:extLst>
      <p:ext uri="{BB962C8B-B14F-4D97-AF65-F5344CB8AC3E}">
        <p14:creationId xmlns:p14="http://schemas.microsoft.com/office/powerpoint/2010/main" val="3076222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E1B5D-6ECB-7E94-5975-CD302084B76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C04559C-7C13-A5D6-258E-5108063137B4}"/>
              </a:ext>
            </a:extLst>
          </p:cNvPr>
          <p:cNvSpPr>
            <a:spLocks noGrp="1"/>
          </p:cNvSpPr>
          <p:nvPr>
            <p:ph type="title"/>
          </p:nvPr>
        </p:nvSpPr>
        <p:spPr/>
        <p:txBody>
          <a:bodyPr/>
          <a:lstStyle/>
          <a:p>
            <a:r>
              <a:rPr lang="es-ES_tradnl" dirty="0"/>
              <a:t>¿Qué tipos de API hay?</a:t>
            </a:r>
          </a:p>
        </p:txBody>
      </p:sp>
      <p:sp>
        <p:nvSpPr>
          <p:cNvPr id="3" name="Marcador de pie de página 2">
            <a:extLst>
              <a:ext uri="{FF2B5EF4-FFF2-40B4-BE49-F238E27FC236}">
                <a16:creationId xmlns:a16="http://schemas.microsoft.com/office/drawing/2014/main" id="{02A520BB-AF77-CC65-6AA3-185FE7AB2A2F}"/>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3A1BA3FF-EF0E-325A-F824-44EA9C0D59E2}"/>
              </a:ext>
            </a:extLst>
          </p:cNvPr>
          <p:cNvSpPr>
            <a:spLocks noGrp="1"/>
          </p:cNvSpPr>
          <p:nvPr>
            <p:ph type="body" sz="quarter" idx="12"/>
          </p:nvPr>
        </p:nvSpPr>
        <p:spPr>
          <a:xfrm>
            <a:off x="340764" y="1700807"/>
            <a:ext cx="8370660" cy="4320481"/>
          </a:xfrm>
        </p:spPr>
        <p:txBody>
          <a:bodyPr/>
          <a:lstStyle/>
          <a:p>
            <a:r>
              <a:rPr lang="es-ES_tradnl" b="1" dirty="0"/>
              <a:t>API de datos</a:t>
            </a:r>
          </a:p>
          <a:p>
            <a:r>
              <a:rPr lang="es-ES_tradnl" dirty="0"/>
              <a:t>Las </a:t>
            </a:r>
            <a:r>
              <a:rPr lang="es-ES_tradnl" dirty="0" err="1"/>
              <a:t>APIs</a:t>
            </a:r>
            <a:r>
              <a:rPr lang="es-ES_tradnl" dirty="0"/>
              <a:t> de datos proporcionan a varios bancos de datos o proveedores SaaS (Software as a </a:t>
            </a:r>
            <a:r>
              <a:rPr lang="es-ES_tradnl" dirty="0" err="1"/>
              <a:t>Service</a:t>
            </a:r>
            <a:r>
              <a:rPr lang="es-ES_tradnl" dirty="0"/>
              <a:t> o Software como Servicio) acceso CRUD (</a:t>
            </a:r>
            <a:r>
              <a:rPr lang="es-ES_tradnl" dirty="0" err="1"/>
              <a:t>Create</a:t>
            </a:r>
            <a:r>
              <a:rPr lang="es-ES_tradnl" dirty="0"/>
              <a:t>, </a:t>
            </a:r>
            <a:r>
              <a:rPr lang="es-ES_tradnl" dirty="0" err="1"/>
              <a:t>Read</a:t>
            </a:r>
            <a:r>
              <a:rPr lang="es-ES_tradnl" dirty="0"/>
              <a:t>, </a:t>
            </a:r>
            <a:r>
              <a:rPr lang="es-ES_tradnl" dirty="0" err="1"/>
              <a:t>Update</a:t>
            </a:r>
            <a:r>
              <a:rPr lang="es-ES_tradnl" dirty="0"/>
              <a:t>, </a:t>
            </a:r>
            <a:r>
              <a:rPr lang="es-ES_tradnl" dirty="0" err="1"/>
              <a:t>Delete</a:t>
            </a:r>
            <a:r>
              <a:rPr lang="es-ES_tradnl" dirty="0"/>
              <a:t>) a conjuntos de datos subyacentes, permitiendo la comunicación entre una aplicación y un sistema de gestión de bases de datos.</a:t>
            </a:r>
          </a:p>
          <a:p>
            <a:endParaRPr lang="es-ES_tradnl" dirty="0"/>
          </a:p>
          <a:p>
            <a:r>
              <a:rPr lang="es-ES_tradnl" b="1" dirty="0"/>
              <a:t>API de sistemas operativos</a:t>
            </a:r>
          </a:p>
          <a:p>
            <a:r>
              <a:rPr lang="es-ES_tradnl" dirty="0"/>
              <a:t>Este grupo de </a:t>
            </a:r>
            <a:r>
              <a:rPr lang="es-ES_tradnl" dirty="0" err="1"/>
              <a:t>APIs</a:t>
            </a:r>
            <a:r>
              <a:rPr lang="es-ES_tradnl" dirty="0"/>
              <a:t> definen cómo las aplicaciones usan los recursos disponibles y servicios del sistema operativo. Por lo que cada OS (Operative </a:t>
            </a:r>
            <a:r>
              <a:rPr lang="es-ES_tradnl" dirty="0" err="1"/>
              <a:t>System</a:t>
            </a:r>
            <a:r>
              <a:rPr lang="es-ES_tradnl" dirty="0"/>
              <a:t>) posee un conjunto de </a:t>
            </a:r>
            <a:r>
              <a:rPr lang="es-ES_tradnl" dirty="0" err="1"/>
              <a:t>APIs</a:t>
            </a:r>
            <a:r>
              <a:rPr lang="es-ES_tradnl" dirty="0"/>
              <a:t>, por ejemplo, Windows API o Linux API tienen el </a:t>
            </a:r>
            <a:r>
              <a:rPr lang="es-ES_tradnl" dirty="0" err="1"/>
              <a:t>kernel-user</a:t>
            </a:r>
            <a:r>
              <a:rPr lang="es-ES_tradnl" dirty="0"/>
              <a:t> </a:t>
            </a:r>
            <a:r>
              <a:rPr lang="es-ES_tradnl" dirty="0" err="1"/>
              <a:t>space</a:t>
            </a:r>
            <a:r>
              <a:rPr lang="es-ES_tradnl" dirty="0"/>
              <a:t> API y </a:t>
            </a:r>
            <a:r>
              <a:rPr lang="es-ES_tradnl" dirty="0" err="1"/>
              <a:t>kernel</a:t>
            </a:r>
            <a:r>
              <a:rPr lang="es-ES_tradnl" dirty="0"/>
              <a:t> </a:t>
            </a:r>
            <a:r>
              <a:rPr lang="es-ES_tradnl" dirty="0" err="1"/>
              <a:t>internal</a:t>
            </a:r>
            <a:r>
              <a:rPr lang="es-ES_tradnl" dirty="0"/>
              <a:t> API.</a:t>
            </a:r>
          </a:p>
        </p:txBody>
      </p:sp>
    </p:spTree>
    <p:extLst>
      <p:ext uri="{BB962C8B-B14F-4D97-AF65-F5344CB8AC3E}">
        <p14:creationId xmlns:p14="http://schemas.microsoft.com/office/powerpoint/2010/main" val="358308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E718E-5955-28F9-F9F0-2EAEA2EC20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6B96D06-B6A0-9344-4B5C-D258A6088D7A}"/>
              </a:ext>
            </a:extLst>
          </p:cNvPr>
          <p:cNvSpPr>
            <a:spLocks noGrp="1"/>
          </p:cNvSpPr>
          <p:nvPr>
            <p:ph type="title"/>
          </p:nvPr>
        </p:nvSpPr>
        <p:spPr/>
        <p:txBody>
          <a:bodyPr/>
          <a:lstStyle/>
          <a:p>
            <a:r>
              <a:rPr lang="es-ES_tradnl" dirty="0"/>
              <a:t>¿Qué tipos de API hay?</a:t>
            </a:r>
          </a:p>
        </p:txBody>
      </p:sp>
      <p:sp>
        <p:nvSpPr>
          <p:cNvPr id="3" name="Marcador de pie de página 2">
            <a:extLst>
              <a:ext uri="{FF2B5EF4-FFF2-40B4-BE49-F238E27FC236}">
                <a16:creationId xmlns:a16="http://schemas.microsoft.com/office/drawing/2014/main" id="{DCD7063E-6ED6-2EE3-E027-CFAFD37F84C7}"/>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7C9F91BC-FF7B-834D-5DE9-39EEBE6BF2D1}"/>
              </a:ext>
            </a:extLst>
          </p:cNvPr>
          <p:cNvSpPr>
            <a:spLocks noGrp="1"/>
          </p:cNvSpPr>
          <p:nvPr>
            <p:ph type="body" sz="quarter" idx="12"/>
          </p:nvPr>
        </p:nvSpPr>
        <p:spPr>
          <a:xfrm>
            <a:off x="340764" y="1700807"/>
            <a:ext cx="8370660" cy="4320481"/>
          </a:xfrm>
        </p:spPr>
        <p:txBody>
          <a:bodyPr/>
          <a:lstStyle/>
          <a:p>
            <a:r>
              <a:rPr lang="es-ES_tradnl" b="1" dirty="0" err="1"/>
              <a:t>APIs</a:t>
            </a:r>
            <a:r>
              <a:rPr lang="es-ES_tradnl" b="1" dirty="0"/>
              <a:t> remotas</a:t>
            </a:r>
          </a:p>
          <a:p>
            <a:r>
              <a:rPr lang="es-ES_tradnl" dirty="0"/>
              <a:t>Este grupo define los estándares de interacción que las aplicaciones tienen en diferentes dispositivos, es decir, un software accede a ciertos recursos ubicados fuera del dispositivo que los solicita, como dice su nombre. Como dos aplicaciones se conectan de forma remota a través de una red, las </a:t>
            </a:r>
            <a:r>
              <a:rPr lang="es-ES_tradnl" dirty="0" err="1"/>
              <a:t>APIs</a:t>
            </a:r>
            <a:r>
              <a:rPr lang="es-ES_tradnl" dirty="0"/>
              <a:t> remotas usan protocolos para lograr la conexión.</a:t>
            </a:r>
          </a:p>
          <a:p>
            <a:endParaRPr lang="es-ES_tradnl" dirty="0"/>
          </a:p>
          <a:p>
            <a:r>
              <a:rPr lang="es-ES_tradnl" b="1" dirty="0" err="1"/>
              <a:t>APIs</a:t>
            </a:r>
            <a:r>
              <a:rPr lang="es-ES_tradnl" b="1" dirty="0"/>
              <a:t> web</a:t>
            </a:r>
          </a:p>
          <a:p>
            <a:r>
              <a:rPr lang="es-ES_tradnl" dirty="0"/>
              <a:t>Esta clase de API es la más común, dado que las </a:t>
            </a:r>
            <a:r>
              <a:rPr lang="es-ES_tradnl" dirty="0" err="1"/>
              <a:t>APIs</a:t>
            </a:r>
            <a:r>
              <a:rPr lang="es-ES_tradnl" dirty="0"/>
              <a:t> web proporcionan datos que los dispositivos pueden leer y transferirlos entre sistemas basados en la web o arquitectura cliente-servidor.</a:t>
            </a:r>
          </a:p>
        </p:txBody>
      </p:sp>
    </p:spTree>
    <p:extLst>
      <p:ext uri="{BB962C8B-B14F-4D97-AF65-F5344CB8AC3E}">
        <p14:creationId xmlns:p14="http://schemas.microsoft.com/office/powerpoint/2010/main" val="2261739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629DD-7B15-9F79-FD19-FE09DB881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65B81E-D6B8-ACE0-4BFF-B808AC6DA2AC}"/>
              </a:ext>
            </a:extLst>
          </p:cNvPr>
          <p:cNvSpPr>
            <a:spLocks noGrp="1"/>
          </p:cNvSpPr>
          <p:nvPr>
            <p:ph type="ctrTitle"/>
          </p:nvPr>
        </p:nvSpPr>
        <p:spPr>
          <a:xfrm>
            <a:off x="3108050" y="5099203"/>
            <a:ext cx="2927898" cy="562046"/>
          </a:xfrm>
        </p:spPr>
        <p:txBody>
          <a:bodyPr/>
          <a:lstStyle/>
          <a:p>
            <a:pPr algn="ctr"/>
            <a:r>
              <a:rPr lang="es-ES_tradnl" dirty="0"/>
              <a:t>Protocolos API</a:t>
            </a:r>
          </a:p>
        </p:txBody>
      </p:sp>
      <p:pic>
        <p:nvPicPr>
          <p:cNvPr id="3" name="Imagen 2">
            <a:extLst>
              <a:ext uri="{FF2B5EF4-FFF2-40B4-BE49-F238E27FC236}">
                <a16:creationId xmlns:a16="http://schemas.microsoft.com/office/drawing/2014/main" id="{6CFB0E94-37A5-9EF8-0BFB-D25CE040299E}"/>
              </a:ext>
            </a:extLst>
          </p:cNvPr>
          <p:cNvPicPr>
            <a:picLocks noChangeAspect="1"/>
          </p:cNvPicPr>
          <p:nvPr/>
        </p:nvPicPr>
        <p:blipFill>
          <a:blip r:embed="rId3"/>
          <a:stretch>
            <a:fillRect/>
          </a:stretch>
        </p:blipFill>
        <p:spPr>
          <a:xfrm>
            <a:off x="1872362" y="1758797"/>
            <a:ext cx="5399273" cy="3340406"/>
          </a:xfrm>
          <a:prstGeom prst="rect">
            <a:avLst/>
          </a:prstGeom>
        </p:spPr>
      </p:pic>
    </p:spTree>
    <p:extLst>
      <p:ext uri="{BB962C8B-B14F-4D97-AF65-F5344CB8AC3E}">
        <p14:creationId xmlns:p14="http://schemas.microsoft.com/office/powerpoint/2010/main" val="3376915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56A86-5CCB-30AD-23C9-FAA4A5978CE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4BEEBCE-2C5B-0819-7561-B6E21A99AAB8}"/>
              </a:ext>
            </a:extLst>
          </p:cNvPr>
          <p:cNvSpPr>
            <a:spLocks noGrp="1"/>
          </p:cNvSpPr>
          <p:nvPr>
            <p:ph type="title"/>
          </p:nvPr>
        </p:nvSpPr>
        <p:spPr/>
        <p:txBody>
          <a:bodyPr/>
          <a:lstStyle/>
          <a:p>
            <a:r>
              <a:rPr lang="es-ES_tradnl" dirty="0"/>
              <a:t>Protocolos API</a:t>
            </a:r>
          </a:p>
        </p:txBody>
      </p:sp>
      <p:sp>
        <p:nvSpPr>
          <p:cNvPr id="3" name="Marcador de pie de página 2">
            <a:extLst>
              <a:ext uri="{FF2B5EF4-FFF2-40B4-BE49-F238E27FC236}">
                <a16:creationId xmlns:a16="http://schemas.microsoft.com/office/drawing/2014/main" id="{C3CE1419-B25D-215A-ADF3-57C242784C0A}"/>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E626D198-76E2-D996-4128-9B9990A7D5E9}"/>
              </a:ext>
            </a:extLst>
          </p:cNvPr>
          <p:cNvSpPr>
            <a:spLocks noGrp="1"/>
          </p:cNvSpPr>
          <p:nvPr>
            <p:ph type="body" sz="quarter" idx="12"/>
          </p:nvPr>
        </p:nvSpPr>
        <p:spPr/>
        <p:txBody>
          <a:bodyPr/>
          <a:lstStyle/>
          <a:p>
            <a:r>
              <a:rPr lang="es-ES_tradnl" dirty="0"/>
              <a:t>Los protocolos de API permiten estandarizar el intercambio de datos entre los diferentes servicios web. Esto brinda la oportunidad de acceder a capacidades en diversos sistemas, a través de diferentes lenguajes de programación y en distintos sistemas operativos.</a:t>
            </a:r>
          </a:p>
        </p:txBody>
      </p:sp>
      <p:pic>
        <p:nvPicPr>
          <p:cNvPr id="13316" name="Picture 4" descr="Construyendo una API con Laravel. Sabemos que Laravel es un framework… | by  Leonardo Jose Castillo Lacruz | Medium">
            <a:extLst>
              <a:ext uri="{FF2B5EF4-FFF2-40B4-BE49-F238E27FC236}">
                <a16:creationId xmlns:a16="http://schemas.microsoft.com/office/drawing/2014/main" id="{D7096B8F-9DAD-9611-F714-64580829E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959" y="3573016"/>
            <a:ext cx="3565034" cy="2065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326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015E6-483A-9F05-E377-AAFF3039CC3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6D34076-CEC8-CA6D-45E0-A7A92D4208BB}"/>
              </a:ext>
            </a:extLst>
          </p:cNvPr>
          <p:cNvSpPr>
            <a:spLocks noGrp="1"/>
          </p:cNvSpPr>
          <p:nvPr>
            <p:ph type="title"/>
          </p:nvPr>
        </p:nvSpPr>
        <p:spPr/>
        <p:txBody>
          <a:bodyPr/>
          <a:lstStyle/>
          <a:p>
            <a:r>
              <a:rPr lang="es-ES_tradnl" dirty="0" err="1"/>
              <a:t>Service</a:t>
            </a:r>
            <a:r>
              <a:rPr lang="es-ES_tradnl" dirty="0"/>
              <a:t> </a:t>
            </a:r>
            <a:r>
              <a:rPr lang="es-ES_tradnl" dirty="0" err="1"/>
              <a:t>Object</a:t>
            </a:r>
            <a:r>
              <a:rPr lang="es-ES_tradnl" dirty="0"/>
              <a:t> Access </a:t>
            </a:r>
            <a:r>
              <a:rPr lang="es-ES_tradnl" dirty="0" err="1"/>
              <a:t>Protocol</a:t>
            </a:r>
            <a:r>
              <a:rPr lang="es-ES_tradnl" dirty="0"/>
              <a:t> (SOAP)</a:t>
            </a:r>
          </a:p>
        </p:txBody>
      </p:sp>
      <p:sp>
        <p:nvSpPr>
          <p:cNvPr id="3" name="Marcador de pie de página 2">
            <a:extLst>
              <a:ext uri="{FF2B5EF4-FFF2-40B4-BE49-F238E27FC236}">
                <a16:creationId xmlns:a16="http://schemas.microsoft.com/office/drawing/2014/main" id="{944712D6-44F1-F19F-4A49-5913DE5FF904}"/>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D32525CF-F6C4-4497-60E3-215C49C4EAC1}"/>
              </a:ext>
            </a:extLst>
          </p:cNvPr>
          <p:cNvSpPr>
            <a:spLocks noGrp="1"/>
          </p:cNvSpPr>
          <p:nvPr>
            <p:ph type="body" sz="quarter" idx="12"/>
          </p:nvPr>
        </p:nvSpPr>
        <p:spPr/>
        <p:txBody>
          <a:bodyPr/>
          <a:lstStyle/>
          <a:p>
            <a:r>
              <a:rPr lang="es-ES_tradnl" dirty="0"/>
              <a:t>Es un protocolo realmente ligero para el intercambio de información estructurada y un ambiente descentralizado y distribuido. Sus especificaciones contienen las reglas de sintaxis para las solicitudes y respuestas enviadas por las aplicaciones.</a:t>
            </a:r>
          </a:p>
          <a:p>
            <a:endParaRPr lang="es-ES_tradnl" dirty="0"/>
          </a:p>
          <a:p>
            <a:r>
              <a:rPr lang="es-ES_tradnl" dirty="0"/>
              <a:t>Las aplicaciones que cumplen con estos principios permiten mensajería en </a:t>
            </a:r>
            <a:r>
              <a:rPr lang="es-ES_tradnl" b="1" dirty="0"/>
              <a:t>XML</a:t>
            </a:r>
            <a:r>
              <a:rPr lang="es-ES_tradnl" dirty="0"/>
              <a:t> entre el sistema a través de </a:t>
            </a:r>
            <a:r>
              <a:rPr lang="es-ES_tradnl" b="1" dirty="0"/>
              <a:t>HTTP</a:t>
            </a:r>
            <a:r>
              <a:rPr lang="es-ES_tradnl" dirty="0"/>
              <a:t> (</a:t>
            </a:r>
            <a:r>
              <a:rPr lang="es-ES_tradnl" dirty="0" err="1"/>
              <a:t>Hypertext</a:t>
            </a:r>
            <a:r>
              <a:rPr lang="es-ES_tradnl" dirty="0"/>
              <a:t> Transfer </a:t>
            </a:r>
            <a:r>
              <a:rPr lang="es-ES_tradnl" dirty="0" err="1"/>
              <a:t>Protocol</a:t>
            </a:r>
            <a:r>
              <a:rPr lang="es-ES_tradnl" dirty="0"/>
              <a:t>) o </a:t>
            </a:r>
            <a:r>
              <a:rPr lang="es-ES_tradnl" b="1" dirty="0"/>
              <a:t>SMTP</a:t>
            </a:r>
            <a:r>
              <a:rPr lang="es-ES_tradnl" dirty="0"/>
              <a:t> (Simple Mail Transfer </a:t>
            </a:r>
            <a:r>
              <a:rPr lang="es-ES_tradnl" dirty="0" err="1"/>
              <a:t>Protocol</a:t>
            </a:r>
            <a:r>
              <a:rPr lang="es-ES_tradnl" dirty="0"/>
              <a:t>).</a:t>
            </a:r>
          </a:p>
        </p:txBody>
      </p:sp>
      <p:pic>
        <p:nvPicPr>
          <p:cNvPr id="15362" name="Picture 2" descr="Soap protocol: Más de 187 ilustraciones y dibujos de stock con licencia  libres de regalías | Shutterstock">
            <a:extLst>
              <a:ext uri="{FF2B5EF4-FFF2-40B4-BE49-F238E27FC236}">
                <a16:creationId xmlns:a16="http://schemas.microsoft.com/office/drawing/2014/main" id="{3AE78B89-0664-F1FC-F40F-5A1A63718A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25"/>
          <a:stretch/>
        </p:blipFill>
        <p:spPr bwMode="auto">
          <a:xfrm>
            <a:off x="3427452" y="4437113"/>
            <a:ext cx="2180048" cy="144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036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1185A-E2D4-17EC-0016-2FC3301E9C2B}"/>
              </a:ext>
            </a:extLst>
          </p:cNvPr>
          <p:cNvSpPr>
            <a:spLocks noGrp="1"/>
          </p:cNvSpPr>
          <p:nvPr>
            <p:ph type="title"/>
          </p:nvPr>
        </p:nvSpPr>
        <p:spPr/>
        <p:txBody>
          <a:bodyPr/>
          <a:lstStyle/>
          <a:p>
            <a:r>
              <a:rPr lang="es-ES_tradnl" dirty="0" err="1"/>
              <a:t>Representational</a:t>
            </a:r>
            <a:r>
              <a:rPr lang="es-ES_tradnl" dirty="0"/>
              <a:t> </a:t>
            </a:r>
            <a:r>
              <a:rPr lang="es-ES_tradnl" dirty="0" err="1"/>
              <a:t>State</a:t>
            </a:r>
            <a:r>
              <a:rPr lang="es-ES_tradnl" dirty="0"/>
              <a:t> Transfer (REST)</a:t>
            </a:r>
          </a:p>
        </p:txBody>
      </p:sp>
      <p:sp>
        <p:nvSpPr>
          <p:cNvPr id="3" name="Marcador de pie de página 2">
            <a:extLst>
              <a:ext uri="{FF2B5EF4-FFF2-40B4-BE49-F238E27FC236}">
                <a16:creationId xmlns:a16="http://schemas.microsoft.com/office/drawing/2014/main" id="{A3632FEC-6805-2393-4118-AA31A875F0D3}"/>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93D28505-7687-A872-C175-3C31D678EF18}"/>
              </a:ext>
            </a:extLst>
          </p:cNvPr>
          <p:cNvSpPr>
            <a:spLocks noGrp="1"/>
          </p:cNvSpPr>
          <p:nvPr>
            <p:ph type="body" sz="quarter" idx="12"/>
          </p:nvPr>
        </p:nvSpPr>
        <p:spPr/>
        <p:txBody>
          <a:bodyPr/>
          <a:lstStyle/>
          <a:p>
            <a:r>
              <a:rPr lang="es-ES_tradnl" dirty="0"/>
              <a:t>REST es un estilo de arquitectura de software con seis restricciones para crear aplicaciones que funcionen sobre HTTP, sobre todo servicios web.</a:t>
            </a:r>
          </a:p>
          <a:p>
            <a:endParaRPr lang="es-ES_tradnl" dirty="0"/>
          </a:p>
          <a:p>
            <a:r>
              <a:rPr lang="es-ES_tradnl" dirty="0"/>
              <a:t>Es considerado como una alternativa de SOAP, dado que múltiples desarrolladores encuentran dificultades en su uso al tener que escribir grandes cantidades de código para realizar una tarea. Y, por otro lado, REST sigue otra lógica ya que facilita la disponibilidad de datos como recursos.</a:t>
            </a:r>
          </a:p>
        </p:txBody>
      </p:sp>
      <p:pic>
        <p:nvPicPr>
          <p:cNvPr id="13318" name="Picture 6" descr="SERVICIOS DE API REST">
            <a:extLst>
              <a:ext uri="{FF2B5EF4-FFF2-40B4-BE49-F238E27FC236}">
                <a16:creationId xmlns:a16="http://schemas.microsoft.com/office/drawing/2014/main" id="{0973A6BD-736B-4554-C587-259101F98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4592260"/>
            <a:ext cx="2145928" cy="1219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044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BEA32-360E-F5EC-71C5-023BD41CAA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3C6DBD-D04B-27D1-1FEC-CFAB5CC7FD54}"/>
              </a:ext>
            </a:extLst>
          </p:cNvPr>
          <p:cNvSpPr>
            <a:spLocks noGrp="1"/>
          </p:cNvSpPr>
          <p:nvPr>
            <p:ph type="ctrTitle"/>
          </p:nvPr>
        </p:nvSpPr>
        <p:spPr>
          <a:xfrm>
            <a:off x="3108050" y="5099203"/>
            <a:ext cx="2927898" cy="562046"/>
          </a:xfrm>
        </p:spPr>
        <p:txBody>
          <a:bodyPr/>
          <a:lstStyle/>
          <a:p>
            <a:pPr algn="ctr"/>
            <a:r>
              <a:rPr lang="es-ES_tradnl" dirty="0"/>
              <a:t>Ejemplos de API</a:t>
            </a:r>
          </a:p>
        </p:txBody>
      </p:sp>
      <p:pic>
        <p:nvPicPr>
          <p:cNvPr id="3" name="Imagen 2">
            <a:extLst>
              <a:ext uri="{FF2B5EF4-FFF2-40B4-BE49-F238E27FC236}">
                <a16:creationId xmlns:a16="http://schemas.microsoft.com/office/drawing/2014/main" id="{DB81E6E5-A9EF-2853-ED89-EBF420FCF86E}"/>
              </a:ext>
            </a:extLst>
          </p:cNvPr>
          <p:cNvPicPr>
            <a:picLocks noChangeAspect="1"/>
          </p:cNvPicPr>
          <p:nvPr/>
        </p:nvPicPr>
        <p:blipFill>
          <a:blip r:embed="rId3"/>
          <a:stretch>
            <a:fillRect/>
          </a:stretch>
        </p:blipFill>
        <p:spPr>
          <a:xfrm>
            <a:off x="1872362" y="1758797"/>
            <a:ext cx="5399273" cy="3340406"/>
          </a:xfrm>
          <a:prstGeom prst="rect">
            <a:avLst/>
          </a:prstGeom>
        </p:spPr>
      </p:pic>
    </p:spTree>
    <p:extLst>
      <p:ext uri="{BB962C8B-B14F-4D97-AF65-F5344CB8AC3E}">
        <p14:creationId xmlns:p14="http://schemas.microsoft.com/office/powerpoint/2010/main" val="416242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E4552-7A3A-B811-8183-4803395AAC9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3C97855-4648-1CC3-1028-0D1FCBAFF030}"/>
              </a:ext>
            </a:extLst>
          </p:cNvPr>
          <p:cNvSpPr>
            <a:spLocks noGrp="1"/>
          </p:cNvSpPr>
          <p:nvPr>
            <p:ph type="title"/>
          </p:nvPr>
        </p:nvSpPr>
        <p:spPr/>
        <p:txBody>
          <a:bodyPr/>
          <a:lstStyle/>
          <a:p>
            <a:r>
              <a:rPr lang="es-ES_tradnl" dirty="0"/>
              <a:t>Ejemplos de API</a:t>
            </a:r>
          </a:p>
        </p:txBody>
      </p:sp>
      <p:sp>
        <p:nvSpPr>
          <p:cNvPr id="3" name="Marcador de pie de página 2">
            <a:extLst>
              <a:ext uri="{FF2B5EF4-FFF2-40B4-BE49-F238E27FC236}">
                <a16:creationId xmlns:a16="http://schemas.microsoft.com/office/drawing/2014/main" id="{C0385091-420B-DBBD-193F-EF80062573DD}"/>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E7531E78-0A6D-2099-2694-71C29D38610C}"/>
              </a:ext>
            </a:extLst>
          </p:cNvPr>
          <p:cNvSpPr>
            <a:spLocks noGrp="1"/>
          </p:cNvSpPr>
          <p:nvPr>
            <p:ph type="body" sz="quarter" idx="12"/>
          </p:nvPr>
        </p:nvSpPr>
        <p:spPr/>
        <p:txBody>
          <a:bodyPr/>
          <a:lstStyle/>
          <a:p>
            <a:r>
              <a:rPr lang="es-ES_tradnl" dirty="0"/>
              <a:t>A continuación, te mostraremos algunos de los ejemplos de API más conocidas:</a:t>
            </a:r>
          </a:p>
          <a:p>
            <a:endParaRPr lang="es-ES_tradnl" dirty="0"/>
          </a:p>
          <a:p>
            <a:r>
              <a:rPr lang="es-ES_tradnl" b="1" dirty="0"/>
              <a:t>Google </a:t>
            </a:r>
            <a:r>
              <a:rPr lang="es-ES_tradnl" b="1" dirty="0" err="1"/>
              <a:t>Maps</a:t>
            </a:r>
            <a:r>
              <a:rPr lang="es-ES_tradnl" b="1" dirty="0"/>
              <a:t>: </a:t>
            </a:r>
            <a:r>
              <a:rPr lang="es-ES_tradnl" dirty="0"/>
              <a:t>gracias a los estándares aplicados por Google, la mayoría de los sitios web pueden usar las </a:t>
            </a:r>
            <a:r>
              <a:rPr lang="es-ES_tradnl" dirty="0" err="1"/>
              <a:t>APIs</a:t>
            </a:r>
            <a:r>
              <a:rPr lang="es-ES_tradnl" dirty="0"/>
              <a:t> de Google </a:t>
            </a:r>
            <a:r>
              <a:rPr lang="es-ES_tradnl" dirty="0" err="1"/>
              <a:t>Maps</a:t>
            </a:r>
            <a:r>
              <a:rPr lang="es-ES_tradnl" dirty="0"/>
              <a:t> para integrar mapas.</a:t>
            </a:r>
          </a:p>
          <a:p>
            <a:endParaRPr lang="es-ES_tradnl" dirty="0"/>
          </a:p>
          <a:p>
            <a:r>
              <a:rPr lang="es-ES_tradnl" b="1" dirty="0" err="1"/>
              <a:t>Vulcan</a:t>
            </a:r>
            <a:r>
              <a:rPr lang="es-ES_tradnl" b="1" dirty="0"/>
              <a:t>: </a:t>
            </a:r>
            <a:r>
              <a:rPr lang="es-ES_tradnl" dirty="0"/>
              <a:t>esta API multiplataforma permite que los desarrolladores creen interfaces gráficas en tiempo real y de alta calidad en aplicaciones, brindando mayor rapidez y eficiencia en la comunicación entre apps y unidades de procesamiento gráfico.</a:t>
            </a:r>
          </a:p>
        </p:txBody>
      </p:sp>
    </p:spTree>
    <p:extLst>
      <p:ext uri="{BB962C8B-B14F-4D97-AF65-F5344CB8AC3E}">
        <p14:creationId xmlns:p14="http://schemas.microsoft.com/office/powerpoint/2010/main" val="321897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D012A-2010-C0E5-6FC4-CD0C3D4467D9}"/>
              </a:ext>
            </a:extLst>
          </p:cNvPr>
          <p:cNvSpPr>
            <a:spLocks noGrp="1"/>
          </p:cNvSpPr>
          <p:nvPr>
            <p:ph type="title"/>
          </p:nvPr>
        </p:nvSpPr>
        <p:spPr/>
        <p:txBody>
          <a:bodyPr/>
          <a:lstStyle/>
          <a:p>
            <a:r>
              <a:rPr lang="es-MX" b="1" i="0" dirty="0">
                <a:effectLst/>
                <a:latin typeface="Söhne"/>
              </a:rPr>
              <a:t>¿Qué es un API?</a:t>
            </a:r>
            <a:endParaRPr lang="es-ES_tradnl" dirty="0"/>
          </a:p>
        </p:txBody>
      </p:sp>
      <p:sp>
        <p:nvSpPr>
          <p:cNvPr id="3" name="Marcador de pie de página 2">
            <a:extLst>
              <a:ext uri="{FF2B5EF4-FFF2-40B4-BE49-F238E27FC236}">
                <a16:creationId xmlns:a16="http://schemas.microsoft.com/office/drawing/2014/main" id="{21819021-0654-565B-8F87-8415FD143A1D}"/>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D7D2EB4A-3CF2-3EF2-9439-138357A981A2}"/>
              </a:ext>
            </a:extLst>
          </p:cNvPr>
          <p:cNvSpPr>
            <a:spLocks noGrp="1"/>
          </p:cNvSpPr>
          <p:nvPr>
            <p:ph type="body" sz="quarter" idx="12"/>
          </p:nvPr>
        </p:nvSpPr>
        <p:spPr/>
        <p:txBody>
          <a:bodyPr/>
          <a:lstStyle/>
          <a:p>
            <a:r>
              <a:rPr lang="es-ES_tradnl" sz="2000" dirty="0"/>
              <a:t>API significa </a:t>
            </a:r>
            <a:r>
              <a:rPr lang="es-ES_tradnl" sz="2000" b="1" dirty="0"/>
              <a:t>Interfaz de Programación de Aplicaciones</a:t>
            </a:r>
            <a:r>
              <a:rPr lang="es-ES_tradnl" sz="2000" dirty="0"/>
              <a:t> por sus siglas en inglés, </a:t>
            </a:r>
            <a:r>
              <a:rPr lang="es-ES_tradnl" sz="2000" b="1" dirty="0" err="1"/>
              <a:t>Application</a:t>
            </a:r>
            <a:r>
              <a:rPr lang="es-ES_tradnl" sz="2000" b="1" dirty="0"/>
              <a:t> </a:t>
            </a:r>
            <a:r>
              <a:rPr lang="es-ES_tradnl" sz="2000" b="1" dirty="0" err="1"/>
              <a:t>Programming</a:t>
            </a:r>
            <a:r>
              <a:rPr lang="es-ES_tradnl" sz="2000" b="1" dirty="0"/>
              <a:t> Interface</a:t>
            </a:r>
            <a:r>
              <a:rPr lang="es-ES_tradnl" sz="2000" dirty="0"/>
              <a:t>. Es un conjunto de reglas y protocolos que permite a diferentes aplicaciones o sistemas comunicarse entre sí. </a:t>
            </a:r>
          </a:p>
          <a:p>
            <a:endParaRPr lang="es-ES_tradnl" dirty="0"/>
          </a:p>
          <a:p>
            <a:r>
              <a:rPr lang="es-ES_tradnl" sz="2000" dirty="0"/>
              <a:t>Las </a:t>
            </a:r>
            <a:r>
              <a:rPr lang="es-ES_tradnl" sz="2000" b="1" dirty="0" err="1"/>
              <a:t>APIs</a:t>
            </a:r>
            <a:r>
              <a:rPr lang="es-ES_tradnl" sz="2000" dirty="0"/>
              <a:t> facilitan la interacción entre distintos componentes de software al proporcionar un conjunto de funciones, métodos y definiciones que permiten a los desarrolladores acceder a las características o datos de un software específico sin necesidad de conocer los detalles internos de su implementación.</a:t>
            </a:r>
          </a:p>
        </p:txBody>
      </p:sp>
      <p:pic>
        <p:nvPicPr>
          <p:cNvPr id="5" name="Imagen 4">
            <a:extLst>
              <a:ext uri="{FF2B5EF4-FFF2-40B4-BE49-F238E27FC236}">
                <a16:creationId xmlns:a16="http://schemas.microsoft.com/office/drawing/2014/main" id="{9FB0281D-0212-B4A2-8FED-D3EA0877E356}"/>
              </a:ext>
            </a:extLst>
          </p:cNvPr>
          <p:cNvPicPr>
            <a:picLocks noChangeAspect="1"/>
          </p:cNvPicPr>
          <p:nvPr/>
        </p:nvPicPr>
        <p:blipFill>
          <a:blip r:embed="rId3"/>
          <a:stretch>
            <a:fillRect/>
          </a:stretch>
        </p:blipFill>
        <p:spPr>
          <a:xfrm>
            <a:off x="7422634" y="4698622"/>
            <a:ext cx="1721366" cy="1336483"/>
          </a:xfrm>
          <a:prstGeom prst="rect">
            <a:avLst/>
          </a:prstGeom>
        </p:spPr>
      </p:pic>
    </p:spTree>
    <p:extLst>
      <p:ext uri="{BB962C8B-B14F-4D97-AF65-F5344CB8AC3E}">
        <p14:creationId xmlns:p14="http://schemas.microsoft.com/office/powerpoint/2010/main" val="756043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39CCE-F23C-7D8C-3AD7-D11017F941D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2000867-0745-CE6D-0E8F-FA4BA186CD0E}"/>
              </a:ext>
            </a:extLst>
          </p:cNvPr>
          <p:cNvSpPr>
            <a:spLocks noGrp="1"/>
          </p:cNvSpPr>
          <p:nvPr>
            <p:ph type="title"/>
          </p:nvPr>
        </p:nvSpPr>
        <p:spPr/>
        <p:txBody>
          <a:bodyPr/>
          <a:lstStyle/>
          <a:p>
            <a:r>
              <a:rPr lang="es-ES_tradnl" dirty="0"/>
              <a:t>Ejemplos de API</a:t>
            </a:r>
          </a:p>
        </p:txBody>
      </p:sp>
      <p:sp>
        <p:nvSpPr>
          <p:cNvPr id="3" name="Marcador de pie de página 2">
            <a:extLst>
              <a:ext uri="{FF2B5EF4-FFF2-40B4-BE49-F238E27FC236}">
                <a16:creationId xmlns:a16="http://schemas.microsoft.com/office/drawing/2014/main" id="{A028D0AD-24C5-BF1E-163F-58A79DDAD0B8}"/>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4DCA6F12-06AD-1886-C88A-A5EA184611BD}"/>
              </a:ext>
            </a:extLst>
          </p:cNvPr>
          <p:cNvSpPr>
            <a:spLocks noGrp="1"/>
          </p:cNvSpPr>
          <p:nvPr>
            <p:ph type="body" sz="quarter" idx="12"/>
          </p:nvPr>
        </p:nvSpPr>
        <p:spPr/>
        <p:txBody>
          <a:bodyPr/>
          <a:lstStyle/>
          <a:p>
            <a:r>
              <a:rPr lang="es-ES_tradnl" b="1" dirty="0" err="1"/>
              <a:t>Skyscanner</a:t>
            </a:r>
            <a:r>
              <a:rPr lang="es-ES_tradnl" b="1" dirty="0"/>
              <a:t>: </a:t>
            </a:r>
            <a:r>
              <a:rPr lang="es-ES_tradnl" dirty="0"/>
              <a:t>esta plataforma de metabúsqueda facilita que viajeros puedan encontrar mejores tarifas para sus vuelos. Además, proporciona una API para aliados comerciales compatible con XML y JSON para el intercambio de datos.</a:t>
            </a:r>
          </a:p>
          <a:p>
            <a:endParaRPr lang="es-ES_tradnl" dirty="0"/>
          </a:p>
          <a:p>
            <a:r>
              <a:rPr lang="es-ES_tradnl" b="1" dirty="0" err="1"/>
              <a:t>Weather</a:t>
            </a:r>
            <a:r>
              <a:rPr lang="es-ES_tradnl" b="1" dirty="0"/>
              <a:t> API: </a:t>
            </a:r>
            <a:r>
              <a:rPr lang="es-ES_tradnl" dirty="0"/>
              <a:t>un proveedor de servicios de geolocalización e información meteorológica con diversas </a:t>
            </a:r>
            <a:r>
              <a:rPr lang="es-ES_tradnl" dirty="0" err="1"/>
              <a:t>APIs</a:t>
            </a:r>
            <a:r>
              <a:rPr lang="es-ES_tradnl" dirty="0"/>
              <a:t> que van desde el pronóstico del clima, hasta búsquedas de zonas horarias, astronomía y más.</a:t>
            </a:r>
          </a:p>
        </p:txBody>
      </p:sp>
    </p:spTree>
    <p:extLst>
      <p:ext uri="{BB962C8B-B14F-4D97-AF65-F5344CB8AC3E}">
        <p14:creationId xmlns:p14="http://schemas.microsoft.com/office/powerpoint/2010/main" val="2951246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19C04-172F-2FD4-EC49-393886A202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217ECC-A346-0D21-DA18-18A2E2E598FE}"/>
              </a:ext>
            </a:extLst>
          </p:cNvPr>
          <p:cNvSpPr>
            <a:spLocks noGrp="1"/>
          </p:cNvSpPr>
          <p:nvPr>
            <p:ph type="ctrTitle"/>
          </p:nvPr>
        </p:nvSpPr>
        <p:spPr>
          <a:xfrm>
            <a:off x="3108050" y="5099203"/>
            <a:ext cx="2927898" cy="562046"/>
          </a:xfrm>
        </p:spPr>
        <p:txBody>
          <a:bodyPr/>
          <a:lstStyle/>
          <a:p>
            <a:pPr algn="ctr"/>
            <a:r>
              <a:rPr lang="es-ES_tradnl" dirty="0" err="1"/>
              <a:t>Metodos</a:t>
            </a:r>
            <a:r>
              <a:rPr lang="es-ES_tradnl" dirty="0"/>
              <a:t> HTTP</a:t>
            </a:r>
          </a:p>
        </p:txBody>
      </p:sp>
      <p:pic>
        <p:nvPicPr>
          <p:cNvPr id="3" name="Imagen 2">
            <a:extLst>
              <a:ext uri="{FF2B5EF4-FFF2-40B4-BE49-F238E27FC236}">
                <a16:creationId xmlns:a16="http://schemas.microsoft.com/office/drawing/2014/main" id="{7B9F242F-2B77-3793-0703-91DDDCD4A706}"/>
              </a:ext>
            </a:extLst>
          </p:cNvPr>
          <p:cNvPicPr>
            <a:picLocks noChangeAspect="1"/>
          </p:cNvPicPr>
          <p:nvPr/>
        </p:nvPicPr>
        <p:blipFill>
          <a:blip r:embed="rId3"/>
          <a:stretch>
            <a:fillRect/>
          </a:stretch>
        </p:blipFill>
        <p:spPr>
          <a:xfrm>
            <a:off x="1872362" y="1758797"/>
            <a:ext cx="5399273" cy="3340406"/>
          </a:xfrm>
          <a:prstGeom prst="rect">
            <a:avLst/>
          </a:prstGeom>
        </p:spPr>
      </p:pic>
    </p:spTree>
    <p:extLst>
      <p:ext uri="{BB962C8B-B14F-4D97-AF65-F5344CB8AC3E}">
        <p14:creationId xmlns:p14="http://schemas.microsoft.com/office/powerpoint/2010/main" val="234952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B9B2E-C992-6A65-E8E1-6D51C6342A8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2B36041-873A-E284-0508-3A2F1BD810FF}"/>
              </a:ext>
            </a:extLst>
          </p:cNvPr>
          <p:cNvSpPr>
            <a:spLocks noGrp="1"/>
          </p:cNvSpPr>
          <p:nvPr>
            <p:ph type="title"/>
          </p:nvPr>
        </p:nvSpPr>
        <p:spPr/>
        <p:txBody>
          <a:bodyPr/>
          <a:lstStyle/>
          <a:p>
            <a:r>
              <a:rPr lang="es-ES_tradnl" dirty="0"/>
              <a:t>Métodos HTTP</a:t>
            </a:r>
          </a:p>
        </p:txBody>
      </p:sp>
      <p:sp>
        <p:nvSpPr>
          <p:cNvPr id="3" name="Marcador de pie de página 2">
            <a:extLst>
              <a:ext uri="{FF2B5EF4-FFF2-40B4-BE49-F238E27FC236}">
                <a16:creationId xmlns:a16="http://schemas.microsoft.com/office/drawing/2014/main" id="{4408746C-C880-74A5-3B2B-0303923F52FD}"/>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C3CA5A6A-1039-69F9-F00D-3FB2137440C8}"/>
              </a:ext>
            </a:extLst>
          </p:cNvPr>
          <p:cNvSpPr>
            <a:spLocks noGrp="1"/>
          </p:cNvSpPr>
          <p:nvPr>
            <p:ph type="body" sz="quarter" idx="12"/>
          </p:nvPr>
        </p:nvSpPr>
        <p:spPr/>
        <p:txBody>
          <a:bodyPr/>
          <a:lstStyle/>
          <a:p>
            <a:r>
              <a:rPr lang="es-ES_tradnl" dirty="0"/>
              <a:t>Los métodos </a:t>
            </a:r>
            <a:r>
              <a:rPr lang="es-ES_tradnl" b="1" dirty="0"/>
              <a:t>HTTP (</a:t>
            </a:r>
            <a:r>
              <a:rPr lang="es-ES_tradnl" b="1" dirty="0" err="1"/>
              <a:t>Hypertext</a:t>
            </a:r>
            <a:r>
              <a:rPr lang="es-ES_tradnl" b="1" dirty="0"/>
              <a:t> Transfer </a:t>
            </a:r>
            <a:r>
              <a:rPr lang="es-ES_tradnl" b="1" dirty="0" err="1"/>
              <a:t>Protocol</a:t>
            </a:r>
            <a:r>
              <a:rPr lang="es-ES_tradnl" b="1" dirty="0"/>
              <a:t>) </a:t>
            </a:r>
            <a:r>
              <a:rPr lang="es-ES_tradnl" dirty="0"/>
              <a:t>son comandos que indican la acción que se realizará en un recurso identificado por una URL. </a:t>
            </a:r>
          </a:p>
          <a:p>
            <a:endParaRPr lang="es-ES_tradnl" dirty="0"/>
          </a:p>
          <a:p>
            <a:r>
              <a:rPr lang="es-ES_tradnl" dirty="0"/>
              <a:t>Estos métodos son fundamentales en la comunicación cliente-servidor en la web y definen las operaciones que se pueden realizar sobre un recurso específico. </a:t>
            </a:r>
          </a:p>
          <a:p>
            <a:endParaRPr lang="es-ES_tradnl" dirty="0"/>
          </a:p>
          <a:p>
            <a:r>
              <a:rPr lang="es-ES_tradnl" dirty="0"/>
              <a:t>A continuación se listan los métodos HTTP más comunes:</a:t>
            </a:r>
          </a:p>
        </p:txBody>
      </p:sp>
    </p:spTree>
    <p:extLst>
      <p:ext uri="{BB962C8B-B14F-4D97-AF65-F5344CB8AC3E}">
        <p14:creationId xmlns:p14="http://schemas.microsoft.com/office/powerpoint/2010/main" val="4194456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EFCBF-5887-4B72-E087-0F13A126F79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D698EBF-E5E0-99DE-C213-E60B2119B8E2}"/>
              </a:ext>
            </a:extLst>
          </p:cNvPr>
          <p:cNvSpPr>
            <a:spLocks noGrp="1"/>
          </p:cNvSpPr>
          <p:nvPr>
            <p:ph type="title"/>
          </p:nvPr>
        </p:nvSpPr>
        <p:spPr/>
        <p:txBody>
          <a:bodyPr/>
          <a:lstStyle/>
          <a:p>
            <a:r>
              <a:rPr lang="es-ES_tradnl" dirty="0"/>
              <a:t>Métodos HTTP</a:t>
            </a:r>
          </a:p>
        </p:txBody>
      </p:sp>
      <p:sp>
        <p:nvSpPr>
          <p:cNvPr id="3" name="Marcador de pie de página 2">
            <a:extLst>
              <a:ext uri="{FF2B5EF4-FFF2-40B4-BE49-F238E27FC236}">
                <a16:creationId xmlns:a16="http://schemas.microsoft.com/office/drawing/2014/main" id="{583D0B8A-600C-4751-0E72-525DFBB00E41}"/>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40EA32B4-3BF0-DA6E-BDFF-59582E7506B1}"/>
              </a:ext>
            </a:extLst>
          </p:cNvPr>
          <p:cNvSpPr>
            <a:spLocks noGrp="1"/>
          </p:cNvSpPr>
          <p:nvPr>
            <p:ph type="body" sz="quarter" idx="12"/>
          </p:nvPr>
        </p:nvSpPr>
        <p:spPr/>
        <p:txBody>
          <a:bodyPr/>
          <a:lstStyle/>
          <a:p>
            <a:r>
              <a:rPr lang="es-ES_tradnl" b="1" dirty="0"/>
              <a:t>GET: </a:t>
            </a:r>
            <a:r>
              <a:rPr lang="es-ES_tradnl" dirty="0"/>
              <a:t>Solicita la representación de un recurso específico. Es usado para obtener datos del servidor. Las solicitudes GET no deben tener un impacto en el estado del servidor.</a:t>
            </a:r>
          </a:p>
          <a:p>
            <a:endParaRPr lang="es-ES_tradnl" dirty="0"/>
          </a:p>
          <a:p>
            <a:r>
              <a:rPr lang="es-ES_tradnl" b="1" dirty="0"/>
              <a:t>POST: </a:t>
            </a:r>
            <a:r>
              <a:rPr lang="es-ES_tradnl" dirty="0"/>
              <a:t>Envía datos al servidor para que sean procesados y almacenados. Es comúnmente utilizado para enviar formularios en HTML y realizar cambios en el estado del servidor.</a:t>
            </a:r>
          </a:p>
          <a:p>
            <a:endParaRPr lang="es-ES_tradnl" dirty="0"/>
          </a:p>
          <a:p>
            <a:endParaRPr lang="es-ES_tradnl" dirty="0"/>
          </a:p>
        </p:txBody>
      </p:sp>
    </p:spTree>
    <p:extLst>
      <p:ext uri="{BB962C8B-B14F-4D97-AF65-F5344CB8AC3E}">
        <p14:creationId xmlns:p14="http://schemas.microsoft.com/office/powerpoint/2010/main" val="2938285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69A44-EFF0-78F4-8272-0A65875993D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AE28BB1-A79E-EB4D-FB16-0CE5175F9AC3}"/>
              </a:ext>
            </a:extLst>
          </p:cNvPr>
          <p:cNvSpPr>
            <a:spLocks noGrp="1"/>
          </p:cNvSpPr>
          <p:nvPr>
            <p:ph type="title"/>
          </p:nvPr>
        </p:nvSpPr>
        <p:spPr/>
        <p:txBody>
          <a:bodyPr/>
          <a:lstStyle/>
          <a:p>
            <a:r>
              <a:rPr lang="es-ES_tradnl" dirty="0"/>
              <a:t>Métodos HTTP</a:t>
            </a:r>
          </a:p>
        </p:txBody>
      </p:sp>
      <p:sp>
        <p:nvSpPr>
          <p:cNvPr id="3" name="Marcador de pie de página 2">
            <a:extLst>
              <a:ext uri="{FF2B5EF4-FFF2-40B4-BE49-F238E27FC236}">
                <a16:creationId xmlns:a16="http://schemas.microsoft.com/office/drawing/2014/main" id="{FF66BEFC-FA1D-460C-F870-33293E0FA146}"/>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3E2AA85B-5F4A-4002-C5B0-9D1F5165ACA3}"/>
              </a:ext>
            </a:extLst>
          </p:cNvPr>
          <p:cNvSpPr>
            <a:spLocks noGrp="1"/>
          </p:cNvSpPr>
          <p:nvPr>
            <p:ph type="body" sz="quarter" idx="12"/>
          </p:nvPr>
        </p:nvSpPr>
        <p:spPr/>
        <p:txBody>
          <a:bodyPr/>
          <a:lstStyle/>
          <a:p>
            <a:r>
              <a:rPr lang="es-ES_tradnl" b="1" dirty="0"/>
              <a:t>PUT: </a:t>
            </a:r>
            <a:r>
              <a:rPr lang="es-ES_tradnl" dirty="0"/>
              <a:t>Definición: Actualiza un recurso específico con la representación proporcionada. Si el recurso no existe, puede crearse. PUT es idempotente, lo que significa que múltiples solicitudes PUT sobre el mismo recurso tienen el mismo efecto que una sola solicitud.</a:t>
            </a:r>
          </a:p>
          <a:p>
            <a:endParaRPr lang="es-ES_tradnl" dirty="0"/>
          </a:p>
          <a:p>
            <a:r>
              <a:rPr lang="es-ES_tradnl" b="1" dirty="0"/>
              <a:t>DELETE: </a:t>
            </a:r>
            <a:r>
              <a:rPr lang="es-ES_tradnl" dirty="0"/>
              <a:t>Elimina un recurso específico en el servidor. Como PUT, DELETE es idempotente, lo que significa que múltiples solicitudes DELETE sobre el mismo recurso tienen el mismo efecto que una sola solicitud.</a:t>
            </a:r>
          </a:p>
          <a:p>
            <a:endParaRPr lang="es-ES_tradnl" dirty="0"/>
          </a:p>
        </p:txBody>
      </p:sp>
    </p:spTree>
    <p:extLst>
      <p:ext uri="{BB962C8B-B14F-4D97-AF65-F5344CB8AC3E}">
        <p14:creationId xmlns:p14="http://schemas.microsoft.com/office/powerpoint/2010/main" val="3803182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E1AA8-2562-4FDC-5F69-1889AF67EB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4AD83E-DCE8-E65C-ABD5-31016EAEDCAB}"/>
              </a:ext>
            </a:extLst>
          </p:cNvPr>
          <p:cNvSpPr>
            <a:spLocks noGrp="1"/>
          </p:cNvSpPr>
          <p:nvPr>
            <p:ph type="ctrTitle"/>
          </p:nvPr>
        </p:nvSpPr>
        <p:spPr>
          <a:xfrm>
            <a:off x="3108050" y="5099202"/>
            <a:ext cx="2927898" cy="850077"/>
          </a:xfrm>
        </p:spPr>
        <p:txBody>
          <a:bodyPr/>
          <a:lstStyle/>
          <a:p>
            <a:pPr algn="ctr"/>
            <a:r>
              <a:rPr lang="es-ES_tradnl" dirty="0"/>
              <a:t>Códigos de respuesta</a:t>
            </a:r>
          </a:p>
        </p:txBody>
      </p:sp>
      <p:pic>
        <p:nvPicPr>
          <p:cNvPr id="3" name="Imagen 2">
            <a:extLst>
              <a:ext uri="{FF2B5EF4-FFF2-40B4-BE49-F238E27FC236}">
                <a16:creationId xmlns:a16="http://schemas.microsoft.com/office/drawing/2014/main" id="{7710C5A9-0E46-CBE8-BEDA-08226A92A4A2}"/>
              </a:ext>
            </a:extLst>
          </p:cNvPr>
          <p:cNvPicPr>
            <a:picLocks noChangeAspect="1"/>
          </p:cNvPicPr>
          <p:nvPr/>
        </p:nvPicPr>
        <p:blipFill>
          <a:blip r:embed="rId3"/>
          <a:stretch>
            <a:fillRect/>
          </a:stretch>
        </p:blipFill>
        <p:spPr>
          <a:xfrm>
            <a:off x="1872362" y="1758797"/>
            <a:ext cx="5399273" cy="3340406"/>
          </a:xfrm>
          <a:prstGeom prst="rect">
            <a:avLst/>
          </a:prstGeom>
        </p:spPr>
      </p:pic>
    </p:spTree>
    <p:extLst>
      <p:ext uri="{BB962C8B-B14F-4D97-AF65-F5344CB8AC3E}">
        <p14:creationId xmlns:p14="http://schemas.microsoft.com/office/powerpoint/2010/main" val="2997140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4D995-D0FA-C8A6-ECFF-8F92FC8EF92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1BA7EEF-5028-4A1E-41C9-BF644FC35FEA}"/>
              </a:ext>
            </a:extLst>
          </p:cNvPr>
          <p:cNvSpPr>
            <a:spLocks noGrp="1"/>
          </p:cNvSpPr>
          <p:nvPr>
            <p:ph type="title"/>
          </p:nvPr>
        </p:nvSpPr>
        <p:spPr/>
        <p:txBody>
          <a:bodyPr/>
          <a:lstStyle/>
          <a:p>
            <a:r>
              <a:rPr lang="es-ES_tradnl" dirty="0"/>
              <a:t>Códigos de respuesta</a:t>
            </a:r>
          </a:p>
        </p:txBody>
      </p:sp>
      <p:sp>
        <p:nvSpPr>
          <p:cNvPr id="3" name="Marcador de pie de página 2">
            <a:extLst>
              <a:ext uri="{FF2B5EF4-FFF2-40B4-BE49-F238E27FC236}">
                <a16:creationId xmlns:a16="http://schemas.microsoft.com/office/drawing/2014/main" id="{D0EE7CD5-2DEC-17F4-0050-505B30917662}"/>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29BF8D7F-6D42-3B04-AC0B-55D2C663DE38}"/>
              </a:ext>
            </a:extLst>
          </p:cNvPr>
          <p:cNvSpPr>
            <a:spLocks noGrp="1"/>
          </p:cNvSpPr>
          <p:nvPr>
            <p:ph type="body" sz="quarter" idx="12"/>
          </p:nvPr>
        </p:nvSpPr>
        <p:spPr/>
        <p:txBody>
          <a:bodyPr/>
          <a:lstStyle/>
          <a:p>
            <a:r>
              <a:rPr lang="es-ES_tradnl" dirty="0"/>
              <a:t>Los códigos de respuesta HTTP son indicadores numéricos proporcionados por un servidor web en respuesta a una solicitud realizada por un cliente. Estos códigos proporcionan información sobre el estado de la solicitud y guían al cliente sobre cómo interpretar la respuesta. Aquí hay algunos de los códigos de respuesta HTTP más comunes:</a:t>
            </a:r>
          </a:p>
          <a:p>
            <a:endParaRPr lang="es-ES_tradnl" dirty="0"/>
          </a:p>
          <a:p>
            <a:r>
              <a:rPr lang="es-ES_tradnl" b="1" dirty="0"/>
              <a:t>1xx (Respuestas informativas):</a:t>
            </a:r>
          </a:p>
          <a:p>
            <a:endParaRPr lang="es-ES_tradnl" b="1" dirty="0"/>
          </a:p>
          <a:p>
            <a:r>
              <a:rPr lang="es-ES_tradnl" b="1" dirty="0"/>
              <a:t>100 Continue: </a:t>
            </a:r>
            <a:r>
              <a:rPr lang="es-ES_tradnl" dirty="0"/>
              <a:t>El servidor ha recibido la solicitud y el cliente puede continuar con la siguiente fase de su solicitud.</a:t>
            </a:r>
          </a:p>
          <a:p>
            <a:endParaRPr lang="es-ES_tradnl" dirty="0"/>
          </a:p>
          <a:p>
            <a:endParaRPr lang="es-ES_tradnl" dirty="0"/>
          </a:p>
        </p:txBody>
      </p:sp>
    </p:spTree>
    <p:extLst>
      <p:ext uri="{BB962C8B-B14F-4D97-AF65-F5344CB8AC3E}">
        <p14:creationId xmlns:p14="http://schemas.microsoft.com/office/powerpoint/2010/main" val="613643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82EE5-D9F2-E01D-2AFC-8D3B8534838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0D9BDBC-A0A5-B8E9-008D-61D560F4C056}"/>
              </a:ext>
            </a:extLst>
          </p:cNvPr>
          <p:cNvSpPr>
            <a:spLocks noGrp="1"/>
          </p:cNvSpPr>
          <p:nvPr>
            <p:ph type="title"/>
          </p:nvPr>
        </p:nvSpPr>
        <p:spPr/>
        <p:txBody>
          <a:bodyPr/>
          <a:lstStyle/>
          <a:p>
            <a:r>
              <a:rPr lang="es-ES_tradnl" dirty="0"/>
              <a:t>Códigos de respuesta</a:t>
            </a:r>
          </a:p>
        </p:txBody>
      </p:sp>
      <p:sp>
        <p:nvSpPr>
          <p:cNvPr id="3" name="Marcador de pie de página 2">
            <a:extLst>
              <a:ext uri="{FF2B5EF4-FFF2-40B4-BE49-F238E27FC236}">
                <a16:creationId xmlns:a16="http://schemas.microsoft.com/office/drawing/2014/main" id="{83951D9E-081A-D9F9-6E54-0473BA9276C5}"/>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129EB5EA-2EB0-2015-A9C2-A11B87DE803F}"/>
              </a:ext>
            </a:extLst>
          </p:cNvPr>
          <p:cNvSpPr>
            <a:spLocks noGrp="1"/>
          </p:cNvSpPr>
          <p:nvPr>
            <p:ph type="body" sz="quarter" idx="12"/>
          </p:nvPr>
        </p:nvSpPr>
        <p:spPr/>
        <p:txBody>
          <a:bodyPr/>
          <a:lstStyle/>
          <a:p>
            <a:r>
              <a:rPr lang="es-ES_tradnl" b="1" dirty="0"/>
              <a:t>2xx (Respuestas exitosas):</a:t>
            </a:r>
          </a:p>
          <a:p>
            <a:endParaRPr lang="es-ES_tradnl" dirty="0"/>
          </a:p>
          <a:p>
            <a:r>
              <a:rPr lang="es-ES_tradnl" b="1" dirty="0"/>
              <a:t>200 OK: </a:t>
            </a:r>
            <a:r>
              <a:rPr lang="es-ES_tradnl" dirty="0"/>
              <a:t>La solicitud ha sido exitosa. La información solicitada se encuentra en la respuesta y está listo para ser entregada al cliente.</a:t>
            </a:r>
          </a:p>
          <a:p>
            <a:endParaRPr lang="es-ES_tradnl" dirty="0"/>
          </a:p>
          <a:p>
            <a:r>
              <a:rPr lang="es-ES_tradnl" b="1" dirty="0"/>
              <a:t>201 </a:t>
            </a:r>
            <a:r>
              <a:rPr lang="es-ES_tradnl" b="1" dirty="0" err="1"/>
              <a:t>Created</a:t>
            </a:r>
            <a:r>
              <a:rPr lang="es-ES_tradnl" b="1" dirty="0"/>
              <a:t>: </a:t>
            </a:r>
            <a:r>
              <a:rPr lang="es-ES_tradnl" dirty="0"/>
              <a:t>La solicitud ha sido exitosa y ha resultado en la creación de un nuevo recurso.</a:t>
            </a:r>
          </a:p>
          <a:p>
            <a:endParaRPr lang="es-ES_tradnl" dirty="0"/>
          </a:p>
          <a:p>
            <a:r>
              <a:rPr lang="es-ES_tradnl" b="1" dirty="0"/>
              <a:t>204 No Content: </a:t>
            </a:r>
            <a:r>
              <a:rPr lang="es-ES_tradnl" dirty="0"/>
              <a:t>La solicitud ha sido exitosa, pero no hay contenido para enviar en la respuesta.</a:t>
            </a:r>
          </a:p>
        </p:txBody>
      </p:sp>
    </p:spTree>
    <p:extLst>
      <p:ext uri="{BB962C8B-B14F-4D97-AF65-F5344CB8AC3E}">
        <p14:creationId xmlns:p14="http://schemas.microsoft.com/office/powerpoint/2010/main" val="431531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B99830-91A7-0A1D-A5D7-45C51B971C56}"/>
              </a:ext>
            </a:extLst>
          </p:cNvPr>
          <p:cNvSpPr>
            <a:spLocks noGrp="1"/>
          </p:cNvSpPr>
          <p:nvPr>
            <p:ph type="title"/>
          </p:nvPr>
        </p:nvSpPr>
        <p:spPr/>
        <p:txBody>
          <a:bodyPr/>
          <a:lstStyle/>
          <a:p>
            <a:r>
              <a:rPr lang="es-ES_tradnl" dirty="0"/>
              <a:t>Códigos de respuesta</a:t>
            </a:r>
          </a:p>
        </p:txBody>
      </p:sp>
      <p:sp>
        <p:nvSpPr>
          <p:cNvPr id="3" name="Marcador de pie de página 2">
            <a:extLst>
              <a:ext uri="{FF2B5EF4-FFF2-40B4-BE49-F238E27FC236}">
                <a16:creationId xmlns:a16="http://schemas.microsoft.com/office/drawing/2014/main" id="{BCDE5B26-C344-CC4D-9C22-54048DA0BB06}"/>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2312C9F0-B3B8-9C4A-EEB7-62C34634B98B}"/>
              </a:ext>
            </a:extLst>
          </p:cNvPr>
          <p:cNvSpPr>
            <a:spLocks noGrp="1"/>
          </p:cNvSpPr>
          <p:nvPr>
            <p:ph type="body" sz="quarter" idx="12"/>
          </p:nvPr>
        </p:nvSpPr>
        <p:spPr>
          <a:xfrm>
            <a:off x="359537" y="1563310"/>
            <a:ext cx="8370660" cy="4392489"/>
          </a:xfrm>
        </p:spPr>
        <p:txBody>
          <a:bodyPr/>
          <a:lstStyle/>
          <a:p>
            <a:r>
              <a:rPr lang="es-ES_tradnl" b="1" dirty="0"/>
              <a:t>3xx (Redirecciones):</a:t>
            </a:r>
          </a:p>
          <a:p>
            <a:endParaRPr lang="es-ES_tradnl" dirty="0"/>
          </a:p>
          <a:p>
            <a:r>
              <a:rPr lang="es-ES_tradnl" b="1" dirty="0"/>
              <a:t>301 Moved </a:t>
            </a:r>
            <a:r>
              <a:rPr lang="es-ES_tradnl" b="1" dirty="0" err="1"/>
              <a:t>Permanently</a:t>
            </a:r>
            <a:r>
              <a:rPr lang="es-ES_tradnl" b="1" dirty="0"/>
              <a:t>: </a:t>
            </a:r>
            <a:r>
              <a:rPr lang="es-ES_tradnl" dirty="0"/>
              <a:t>La URI del recurso solicitado ha sido cambiada permanentemente. El cliente debe redirigir su solicitud a la nueva ubicación.</a:t>
            </a:r>
          </a:p>
          <a:p>
            <a:endParaRPr lang="es-ES_tradnl" b="1" dirty="0"/>
          </a:p>
          <a:p>
            <a:r>
              <a:rPr lang="es-ES_tradnl" b="1" dirty="0"/>
              <a:t>302 </a:t>
            </a:r>
            <a:r>
              <a:rPr lang="es-ES_tradnl" b="1" dirty="0" err="1"/>
              <a:t>Found</a:t>
            </a:r>
            <a:r>
              <a:rPr lang="es-ES_tradnl" b="1" dirty="0"/>
              <a:t> (o 303 </a:t>
            </a:r>
            <a:r>
              <a:rPr lang="es-ES_tradnl" b="1" dirty="0" err="1"/>
              <a:t>See</a:t>
            </a:r>
            <a:r>
              <a:rPr lang="es-ES_tradnl" b="1" dirty="0"/>
              <a:t> </a:t>
            </a:r>
            <a:r>
              <a:rPr lang="es-ES_tradnl" b="1" dirty="0" err="1"/>
              <a:t>Other</a:t>
            </a:r>
            <a:r>
              <a:rPr lang="es-ES_tradnl" b="1" dirty="0"/>
              <a:t>): </a:t>
            </a:r>
            <a:r>
              <a:rPr lang="es-ES_tradnl" dirty="0"/>
              <a:t>La URI del recurso solicitado ha sido cambiada temporalmente. El cliente debería seguir redirigiendo a la nueva ubicación.</a:t>
            </a:r>
          </a:p>
          <a:p>
            <a:endParaRPr lang="es-ES_tradnl" b="1" dirty="0"/>
          </a:p>
          <a:p>
            <a:r>
              <a:rPr lang="es-ES_tradnl" b="1" dirty="0"/>
              <a:t>304 </a:t>
            </a:r>
            <a:r>
              <a:rPr lang="es-ES_tradnl" b="1" dirty="0" err="1"/>
              <a:t>Not</a:t>
            </a:r>
            <a:r>
              <a:rPr lang="es-ES_tradnl" b="1" dirty="0"/>
              <a:t> </a:t>
            </a:r>
            <a:r>
              <a:rPr lang="es-ES_tradnl" b="1" dirty="0" err="1"/>
              <a:t>Modified</a:t>
            </a:r>
            <a:r>
              <a:rPr lang="es-ES_tradnl" b="1" dirty="0"/>
              <a:t>: </a:t>
            </a:r>
            <a:r>
              <a:rPr lang="es-ES_tradnl" dirty="0"/>
              <a:t>Indica que la versión del recurso solicitado no ha sido modificada desde la última vez que fue solicitada, y puede ser utilizada para cachear contenido.</a:t>
            </a:r>
          </a:p>
        </p:txBody>
      </p:sp>
    </p:spTree>
    <p:extLst>
      <p:ext uri="{BB962C8B-B14F-4D97-AF65-F5344CB8AC3E}">
        <p14:creationId xmlns:p14="http://schemas.microsoft.com/office/powerpoint/2010/main" val="2257009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F1058-7F6D-E1CA-48FF-66140F660A4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F097D5B-3E1D-0563-4B87-64EAB24FEED1}"/>
              </a:ext>
            </a:extLst>
          </p:cNvPr>
          <p:cNvSpPr>
            <a:spLocks noGrp="1"/>
          </p:cNvSpPr>
          <p:nvPr>
            <p:ph type="title"/>
          </p:nvPr>
        </p:nvSpPr>
        <p:spPr/>
        <p:txBody>
          <a:bodyPr/>
          <a:lstStyle/>
          <a:p>
            <a:r>
              <a:rPr lang="es-ES_tradnl" dirty="0"/>
              <a:t>Códigos de respuesta</a:t>
            </a:r>
          </a:p>
        </p:txBody>
      </p:sp>
      <p:sp>
        <p:nvSpPr>
          <p:cNvPr id="3" name="Marcador de pie de página 2">
            <a:extLst>
              <a:ext uri="{FF2B5EF4-FFF2-40B4-BE49-F238E27FC236}">
                <a16:creationId xmlns:a16="http://schemas.microsoft.com/office/drawing/2014/main" id="{462FBE62-2A7C-971C-DB80-B2218E883B5F}"/>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B4BF6F3E-BC2D-B3D3-A808-5CB1382F48D2}"/>
              </a:ext>
            </a:extLst>
          </p:cNvPr>
          <p:cNvSpPr>
            <a:spLocks noGrp="1"/>
          </p:cNvSpPr>
          <p:nvPr>
            <p:ph type="body" sz="quarter" idx="12"/>
          </p:nvPr>
        </p:nvSpPr>
        <p:spPr>
          <a:xfrm>
            <a:off x="359537" y="1563310"/>
            <a:ext cx="8370660" cy="4392489"/>
          </a:xfrm>
        </p:spPr>
        <p:txBody>
          <a:bodyPr/>
          <a:lstStyle/>
          <a:p>
            <a:r>
              <a:rPr lang="es-ES_tradnl" b="1" dirty="0"/>
              <a:t>4xx (Errores del cliente):</a:t>
            </a:r>
          </a:p>
          <a:p>
            <a:endParaRPr lang="es-ES_tradnl" dirty="0"/>
          </a:p>
          <a:p>
            <a:r>
              <a:rPr lang="es-ES_tradnl" b="1" dirty="0"/>
              <a:t>400 </a:t>
            </a:r>
            <a:r>
              <a:rPr lang="es-ES_tradnl" b="1" dirty="0" err="1"/>
              <a:t>Bad</a:t>
            </a:r>
            <a:r>
              <a:rPr lang="es-ES_tradnl" b="1" dirty="0"/>
              <a:t> </a:t>
            </a:r>
            <a:r>
              <a:rPr lang="es-ES_tradnl" b="1" dirty="0" err="1"/>
              <a:t>Request</a:t>
            </a:r>
            <a:r>
              <a:rPr lang="es-ES_tradnl" b="1" dirty="0"/>
              <a:t>: </a:t>
            </a:r>
            <a:r>
              <a:rPr lang="es-ES_tradnl" dirty="0"/>
              <a:t>La solicitud del cliente no pudo ser comprendida o procesada por el servidor debido a un formato incorrecto u otros errores.</a:t>
            </a:r>
          </a:p>
          <a:p>
            <a:endParaRPr lang="es-ES_tradnl" b="1" dirty="0"/>
          </a:p>
          <a:p>
            <a:r>
              <a:rPr lang="es-ES_tradnl" b="1" dirty="0"/>
              <a:t>401 </a:t>
            </a:r>
            <a:r>
              <a:rPr lang="es-ES_tradnl" b="1" dirty="0" err="1"/>
              <a:t>Unauthorized</a:t>
            </a:r>
            <a:r>
              <a:rPr lang="es-ES_tradnl" b="1" dirty="0"/>
              <a:t>: </a:t>
            </a:r>
            <a:r>
              <a:rPr lang="es-ES_tradnl" dirty="0"/>
              <a:t>Se requiere autenticación para acceder al recurso solicitado, pero el cliente no ha proporcionado credenciales válidas.</a:t>
            </a:r>
          </a:p>
          <a:p>
            <a:endParaRPr lang="es-ES_tradnl" b="1" dirty="0"/>
          </a:p>
          <a:p>
            <a:r>
              <a:rPr lang="es-ES_tradnl" b="1" dirty="0"/>
              <a:t>403 </a:t>
            </a:r>
            <a:r>
              <a:rPr lang="es-ES_tradnl" b="1" dirty="0" err="1"/>
              <a:t>Forbidden</a:t>
            </a:r>
            <a:r>
              <a:rPr lang="es-ES_tradnl" b="1" dirty="0"/>
              <a:t>: </a:t>
            </a:r>
            <a:r>
              <a:rPr lang="es-ES_tradnl" dirty="0"/>
              <a:t>El servidor comprende la solicitud, pero el acceso al recurso está prohibido para el cliente.</a:t>
            </a:r>
          </a:p>
        </p:txBody>
      </p:sp>
    </p:spTree>
    <p:extLst>
      <p:ext uri="{BB962C8B-B14F-4D97-AF65-F5344CB8AC3E}">
        <p14:creationId xmlns:p14="http://schemas.microsoft.com/office/powerpoint/2010/main" val="94572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83F08-0AE9-83FA-C91C-73445B6EF3B5}"/>
              </a:ext>
            </a:extLst>
          </p:cNvPr>
          <p:cNvSpPr>
            <a:spLocks noGrp="1"/>
          </p:cNvSpPr>
          <p:nvPr>
            <p:ph type="title"/>
          </p:nvPr>
        </p:nvSpPr>
        <p:spPr/>
        <p:txBody>
          <a:bodyPr/>
          <a:lstStyle/>
          <a:p>
            <a:r>
              <a:rPr lang="es-MX" b="1" i="0" dirty="0">
                <a:effectLst/>
                <a:latin typeface="Söhne"/>
              </a:rPr>
              <a:t>¿Qué es un API?</a:t>
            </a:r>
            <a:endParaRPr lang="es-ES_tradnl" dirty="0"/>
          </a:p>
        </p:txBody>
      </p:sp>
      <p:sp>
        <p:nvSpPr>
          <p:cNvPr id="3" name="Marcador de pie de página 2">
            <a:extLst>
              <a:ext uri="{FF2B5EF4-FFF2-40B4-BE49-F238E27FC236}">
                <a16:creationId xmlns:a16="http://schemas.microsoft.com/office/drawing/2014/main" id="{21A034D0-477D-7518-6BD0-A84CADF6EC64}"/>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7B945BB5-C1B1-EAD7-EB0D-8FFDDB9BD47D}"/>
              </a:ext>
            </a:extLst>
          </p:cNvPr>
          <p:cNvSpPr>
            <a:spLocks noGrp="1"/>
          </p:cNvSpPr>
          <p:nvPr>
            <p:ph type="body" sz="quarter" idx="12"/>
          </p:nvPr>
        </p:nvSpPr>
        <p:spPr/>
        <p:txBody>
          <a:bodyPr/>
          <a:lstStyle/>
          <a:p>
            <a:r>
              <a:rPr lang="es-ES_tradnl" dirty="0"/>
              <a:t>Además de un buen desarrollo, una API debe tener una </a:t>
            </a:r>
            <a:r>
              <a:rPr lang="es-ES_tradnl" b="1" dirty="0"/>
              <a:t>documentación</a:t>
            </a:r>
            <a:r>
              <a:rPr lang="es-ES_tradnl" dirty="0"/>
              <a:t> clara y objetiva para poder facilitar su implementación.</a:t>
            </a:r>
          </a:p>
          <a:p>
            <a:endParaRPr lang="es-ES_tradnl" dirty="0"/>
          </a:p>
          <a:p>
            <a:r>
              <a:rPr lang="es-ES_tradnl" dirty="0"/>
              <a:t>Suele utilizarse un formato predefinido de datos para compartir información entre los sistemas con el objetivo de lograr la integración entre ellos. Los más usados son </a:t>
            </a:r>
            <a:r>
              <a:rPr lang="es-ES_tradnl" b="1" dirty="0"/>
              <a:t>XML</a:t>
            </a:r>
            <a:r>
              <a:rPr lang="es-ES_tradnl" dirty="0"/>
              <a:t>, </a:t>
            </a:r>
            <a:r>
              <a:rPr lang="es-ES_tradnl" b="1" dirty="0"/>
              <a:t>YAML</a:t>
            </a:r>
            <a:r>
              <a:rPr lang="es-ES_tradnl" dirty="0"/>
              <a:t>  y </a:t>
            </a:r>
            <a:r>
              <a:rPr lang="es-ES_tradnl" b="1" dirty="0"/>
              <a:t>JSON</a:t>
            </a:r>
            <a:r>
              <a:rPr lang="es-ES_tradnl" dirty="0"/>
              <a:t> para las aplicaciones web.</a:t>
            </a:r>
          </a:p>
        </p:txBody>
      </p:sp>
    </p:spTree>
    <p:extLst>
      <p:ext uri="{BB962C8B-B14F-4D97-AF65-F5344CB8AC3E}">
        <p14:creationId xmlns:p14="http://schemas.microsoft.com/office/powerpoint/2010/main" val="2412684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7FFAE-67B6-63F5-B7E7-09237256383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BA0B8C8-2314-CED7-1E52-2876157357FA}"/>
              </a:ext>
            </a:extLst>
          </p:cNvPr>
          <p:cNvSpPr>
            <a:spLocks noGrp="1"/>
          </p:cNvSpPr>
          <p:nvPr>
            <p:ph type="title"/>
          </p:nvPr>
        </p:nvSpPr>
        <p:spPr/>
        <p:txBody>
          <a:bodyPr/>
          <a:lstStyle/>
          <a:p>
            <a:r>
              <a:rPr lang="es-ES_tradnl" dirty="0"/>
              <a:t>Códigos de respuesta</a:t>
            </a:r>
          </a:p>
        </p:txBody>
      </p:sp>
      <p:sp>
        <p:nvSpPr>
          <p:cNvPr id="3" name="Marcador de pie de página 2">
            <a:extLst>
              <a:ext uri="{FF2B5EF4-FFF2-40B4-BE49-F238E27FC236}">
                <a16:creationId xmlns:a16="http://schemas.microsoft.com/office/drawing/2014/main" id="{86EE0125-97A5-DA48-0015-0C79F8404F1F}"/>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1A15EEF9-7B33-1D98-5DF7-17C6DB434AB2}"/>
              </a:ext>
            </a:extLst>
          </p:cNvPr>
          <p:cNvSpPr>
            <a:spLocks noGrp="1"/>
          </p:cNvSpPr>
          <p:nvPr>
            <p:ph type="body" sz="quarter" idx="12"/>
          </p:nvPr>
        </p:nvSpPr>
        <p:spPr>
          <a:xfrm>
            <a:off x="359537" y="1563310"/>
            <a:ext cx="8370660" cy="4392489"/>
          </a:xfrm>
        </p:spPr>
        <p:txBody>
          <a:bodyPr/>
          <a:lstStyle/>
          <a:p>
            <a:r>
              <a:rPr lang="es-ES_tradnl" b="1" dirty="0"/>
              <a:t>5xx (Errores del servidor):</a:t>
            </a:r>
          </a:p>
          <a:p>
            <a:endParaRPr lang="es-ES_tradnl" dirty="0"/>
          </a:p>
          <a:p>
            <a:r>
              <a:rPr lang="es-ES_tradnl" b="1" dirty="0"/>
              <a:t>500 </a:t>
            </a:r>
            <a:r>
              <a:rPr lang="es-ES_tradnl" b="1" dirty="0" err="1"/>
              <a:t>Internal</a:t>
            </a:r>
            <a:r>
              <a:rPr lang="es-ES_tradnl" b="1" dirty="0"/>
              <a:t> Server </a:t>
            </a:r>
            <a:r>
              <a:rPr lang="es-ES_tradnl" dirty="0"/>
              <a:t>Indica que el servidor ha encontrado una condición inesperada que le impide cumplir con la solicitud.</a:t>
            </a:r>
          </a:p>
          <a:p>
            <a:endParaRPr lang="es-ES_tradnl" dirty="0"/>
          </a:p>
          <a:p>
            <a:r>
              <a:rPr lang="es-ES_tradnl" b="1" dirty="0"/>
              <a:t>Error: 502 </a:t>
            </a:r>
            <a:r>
              <a:rPr lang="es-ES_tradnl" b="1" dirty="0" err="1"/>
              <a:t>Bad</a:t>
            </a:r>
            <a:r>
              <a:rPr lang="es-ES_tradnl" b="1" dirty="0"/>
              <a:t> Gateway</a:t>
            </a:r>
            <a:r>
              <a:rPr lang="es-ES_tradnl" dirty="0"/>
              <a:t>: El servidor, mientras actuaba como puerta de enlace o proxy, recibió una respuesta no válida desde el servidor ascendente o de origen.</a:t>
            </a:r>
          </a:p>
          <a:p>
            <a:endParaRPr lang="es-ES_tradnl" b="1" dirty="0"/>
          </a:p>
          <a:p>
            <a:r>
              <a:rPr lang="es-ES_tradnl" b="1" dirty="0"/>
              <a:t>503 </a:t>
            </a:r>
            <a:r>
              <a:rPr lang="es-ES_tradnl" b="1" dirty="0" err="1"/>
              <a:t>Service</a:t>
            </a:r>
            <a:r>
              <a:rPr lang="es-ES_tradnl" b="1" dirty="0"/>
              <a:t> </a:t>
            </a:r>
            <a:r>
              <a:rPr lang="es-ES_tradnl" b="1" dirty="0" err="1"/>
              <a:t>Unavailable</a:t>
            </a:r>
            <a:r>
              <a:rPr lang="es-ES_tradnl" b="1" dirty="0"/>
              <a:t>: </a:t>
            </a:r>
            <a:r>
              <a:rPr lang="es-ES_tradnl" dirty="0"/>
              <a:t>El servidor no puede manejar la solicitud en este momento debido a una sobrecarga temporal o mantenimiento del servidor.</a:t>
            </a:r>
          </a:p>
        </p:txBody>
      </p:sp>
    </p:spTree>
    <p:extLst>
      <p:ext uri="{BB962C8B-B14F-4D97-AF65-F5344CB8AC3E}">
        <p14:creationId xmlns:p14="http://schemas.microsoft.com/office/powerpoint/2010/main" val="3276167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44D7A-7117-CDDF-5262-5BA3611812E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C67BC83-293E-106B-07F8-EE01D4F20800}"/>
              </a:ext>
            </a:extLst>
          </p:cNvPr>
          <p:cNvSpPr>
            <a:spLocks noGrp="1"/>
          </p:cNvSpPr>
          <p:nvPr>
            <p:ph type="title"/>
          </p:nvPr>
        </p:nvSpPr>
        <p:spPr/>
        <p:txBody>
          <a:bodyPr/>
          <a:lstStyle/>
          <a:p>
            <a:r>
              <a:rPr lang="es-ES_tradnl" dirty="0"/>
              <a:t>Códigos de respuesta</a:t>
            </a:r>
          </a:p>
        </p:txBody>
      </p:sp>
      <p:sp>
        <p:nvSpPr>
          <p:cNvPr id="3" name="Marcador de pie de página 2">
            <a:extLst>
              <a:ext uri="{FF2B5EF4-FFF2-40B4-BE49-F238E27FC236}">
                <a16:creationId xmlns:a16="http://schemas.microsoft.com/office/drawing/2014/main" id="{EC658C3D-A7D3-EAED-CC40-87EB2C3DD527}"/>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40AD11D2-C5B8-61F4-6206-2CCA8B1A715A}"/>
              </a:ext>
            </a:extLst>
          </p:cNvPr>
          <p:cNvSpPr>
            <a:spLocks noGrp="1"/>
          </p:cNvSpPr>
          <p:nvPr>
            <p:ph type="body" sz="quarter" idx="12"/>
          </p:nvPr>
        </p:nvSpPr>
        <p:spPr>
          <a:xfrm>
            <a:off x="359537" y="1563310"/>
            <a:ext cx="8370660" cy="4392489"/>
          </a:xfrm>
        </p:spPr>
        <p:txBody>
          <a:bodyPr/>
          <a:lstStyle/>
          <a:p>
            <a:r>
              <a:rPr lang="es-ES_tradnl" b="1" dirty="0"/>
              <a:t>4xx (Errores del cliente):</a:t>
            </a:r>
          </a:p>
          <a:p>
            <a:endParaRPr lang="es-ES_tradnl" dirty="0"/>
          </a:p>
          <a:p>
            <a:r>
              <a:rPr lang="es-ES_tradnl" b="1" dirty="0"/>
              <a:t>404 </a:t>
            </a:r>
            <a:r>
              <a:rPr lang="es-ES_tradnl" b="1" dirty="0" err="1"/>
              <a:t>Not</a:t>
            </a:r>
            <a:r>
              <a:rPr lang="es-ES_tradnl" b="1" dirty="0"/>
              <a:t> </a:t>
            </a:r>
            <a:r>
              <a:rPr lang="es-ES_tradnl" b="1" dirty="0" err="1"/>
              <a:t>Found</a:t>
            </a:r>
            <a:r>
              <a:rPr lang="es-ES_tradnl" b="1" dirty="0"/>
              <a:t>: </a:t>
            </a:r>
            <a:r>
              <a:rPr lang="es-ES_tradnl" dirty="0"/>
              <a:t>El recurso solicitado no se encuentra en el servidor.</a:t>
            </a:r>
          </a:p>
          <a:p>
            <a:endParaRPr lang="es-ES_tradnl" b="1" dirty="0"/>
          </a:p>
        </p:txBody>
      </p:sp>
    </p:spTree>
    <p:extLst>
      <p:ext uri="{BB962C8B-B14F-4D97-AF65-F5344CB8AC3E}">
        <p14:creationId xmlns:p14="http://schemas.microsoft.com/office/powerpoint/2010/main" val="13287920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26968-87F6-2AFB-0060-E70D6D4D1F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CEA567-28B0-479F-4ECA-0269D1D75C60}"/>
              </a:ext>
            </a:extLst>
          </p:cNvPr>
          <p:cNvSpPr>
            <a:spLocks noGrp="1"/>
          </p:cNvSpPr>
          <p:nvPr>
            <p:ph type="ctrTitle"/>
          </p:nvPr>
        </p:nvSpPr>
        <p:spPr>
          <a:xfrm>
            <a:off x="3516310" y="5167817"/>
            <a:ext cx="1977988" cy="720080"/>
          </a:xfrm>
        </p:spPr>
        <p:txBody>
          <a:bodyPr/>
          <a:lstStyle/>
          <a:p>
            <a:pPr algn="ctr"/>
            <a:r>
              <a:rPr lang="es-ES_tradnl" dirty="0"/>
              <a:t>Clase 10</a:t>
            </a:r>
          </a:p>
        </p:txBody>
      </p:sp>
      <p:sp>
        <p:nvSpPr>
          <p:cNvPr id="5" name="CuadroTexto 4">
            <a:extLst>
              <a:ext uri="{FF2B5EF4-FFF2-40B4-BE49-F238E27FC236}">
                <a16:creationId xmlns:a16="http://schemas.microsoft.com/office/drawing/2014/main" id="{0A0A4350-E943-C320-DC88-5485A2E20DC1}"/>
              </a:ext>
            </a:extLst>
          </p:cNvPr>
          <p:cNvSpPr txBox="1"/>
          <p:nvPr/>
        </p:nvSpPr>
        <p:spPr>
          <a:xfrm>
            <a:off x="1769000" y="5898522"/>
            <a:ext cx="5472608" cy="461665"/>
          </a:xfrm>
          <a:prstGeom prst="rect">
            <a:avLst/>
          </a:prstGeom>
          <a:noFill/>
        </p:spPr>
        <p:txBody>
          <a:bodyPr wrap="square">
            <a:spAutoFit/>
          </a:bodyPr>
          <a:lstStyle/>
          <a:p>
            <a:pPr marL="0" indent="0" algn="ctr">
              <a:buNone/>
            </a:pPr>
            <a:r>
              <a:rPr lang="en-US" sz="2400" b="1" dirty="0">
                <a:latin typeface="Century Gothic" panose="020B0502020202020204" pitchFamily="34" charset="0"/>
              </a:rPr>
              <a:t>API</a:t>
            </a:r>
          </a:p>
        </p:txBody>
      </p:sp>
      <p:pic>
        <p:nvPicPr>
          <p:cNvPr id="4" name="Imagen 3">
            <a:extLst>
              <a:ext uri="{FF2B5EF4-FFF2-40B4-BE49-F238E27FC236}">
                <a16:creationId xmlns:a16="http://schemas.microsoft.com/office/drawing/2014/main" id="{B5A2A249-7D82-6A4B-ABCA-BEF0548BE316}"/>
              </a:ext>
            </a:extLst>
          </p:cNvPr>
          <p:cNvPicPr>
            <a:picLocks noChangeAspect="1"/>
          </p:cNvPicPr>
          <p:nvPr/>
        </p:nvPicPr>
        <p:blipFill>
          <a:blip r:embed="rId3"/>
          <a:stretch>
            <a:fillRect/>
          </a:stretch>
        </p:blipFill>
        <p:spPr>
          <a:xfrm>
            <a:off x="2771800" y="1690183"/>
            <a:ext cx="3467009" cy="3467009"/>
          </a:xfrm>
          <a:prstGeom prst="rect">
            <a:avLst/>
          </a:prstGeom>
        </p:spPr>
      </p:pic>
    </p:spTree>
    <p:extLst>
      <p:ext uri="{BB962C8B-B14F-4D97-AF65-F5344CB8AC3E}">
        <p14:creationId xmlns:p14="http://schemas.microsoft.com/office/powerpoint/2010/main" val="296325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5CDBC-0CE6-D5B8-B7FB-FBC5F5AD60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786244-3325-0D6E-0403-314794B9257B}"/>
              </a:ext>
            </a:extLst>
          </p:cNvPr>
          <p:cNvSpPr>
            <a:spLocks noGrp="1"/>
          </p:cNvSpPr>
          <p:nvPr>
            <p:ph type="ctrTitle"/>
          </p:nvPr>
        </p:nvSpPr>
        <p:spPr>
          <a:xfrm>
            <a:off x="3108050" y="5013176"/>
            <a:ext cx="2927898" cy="778069"/>
          </a:xfrm>
        </p:spPr>
        <p:txBody>
          <a:bodyPr/>
          <a:lstStyle/>
          <a:p>
            <a:pPr algn="ctr"/>
            <a:r>
              <a:rPr lang="es-ES_tradnl" dirty="0"/>
              <a:t>Conceptos básicos de API</a:t>
            </a:r>
          </a:p>
        </p:txBody>
      </p:sp>
      <p:pic>
        <p:nvPicPr>
          <p:cNvPr id="6146" name="Picture 2" descr="Qué es una API y para qué sirve?">
            <a:extLst>
              <a:ext uri="{FF2B5EF4-FFF2-40B4-BE49-F238E27FC236}">
                <a16:creationId xmlns:a16="http://schemas.microsoft.com/office/drawing/2014/main" id="{BCBB5B6A-5585-8312-C821-26D201BB5D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646" b="28864"/>
          <a:stretch/>
        </p:blipFill>
        <p:spPr bwMode="auto">
          <a:xfrm>
            <a:off x="1634089" y="2132856"/>
            <a:ext cx="5875819" cy="2340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17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2A310-E605-CBCF-C97D-43616D962F3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F9CA3D7-CABB-AE25-E32B-6CB265E2EE2F}"/>
              </a:ext>
            </a:extLst>
          </p:cNvPr>
          <p:cNvSpPr>
            <a:spLocks noGrp="1"/>
          </p:cNvSpPr>
          <p:nvPr>
            <p:ph type="title"/>
          </p:nvPr>
        </p:nvSpPr>
        <p:spPr/>
        <p:txBody>
          <a:bodyPr/>
          <a:lstStyle/>
          <a:p>
            <a:r>
              <a:rPr lang="es-ES_tradnl" dirty="0"/>
              <a:t>Conceptos básicos de API</a:t>
            </a:r>
          </a:p>
        </p:txBody>
      </p:sp>
      <p:sp>
        <p:nvSpPr>
          <p:cNvPr id="3" name="Marcador de pie de página 2">
            <a:extLst>
              <a:ext uri="{FF2B5EF4-FFF2-40B4-BE49-F238E27FC236}">
                <a16:creationId xmlns:a16="http://schemas.microsoft.com/office/drawing/2014/main" id="{31C8CE0E-7A1D-360A-2AAD-1A01970A7E29}"/>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D549A008-D37B-7D36-8176-F8EC38E1E80D}"/>
              </a:ext>
            </a:extLst>
          </p:cNvPr>
          <p:cNvSpPr>
            <a:spLocks noGrp="1"/>
          </p:cNvSpPr>
          <p:nvPr>
            <p:ph type="body" sz="quarter" idx="12"/>
          </p:nvPr>
        </p:nvSpPr>
        <p:spPr/>
        <p:txBody>
          <a:bodyPr/>
          <a:lstStyle/>
          <a:p>
            <a:r>
              <a:rPr lang="es-ES_tradnl" b="1" dirty="0"/>
              <a:t>Cliente: </a:t>
            </a:r>
            <a:r>
              <a:rPr lang="es-ES_tradnl" dirty="0"/>
              <a:t>El cliente es un dispositivo, aplicación o sistema que solicita servicios o recursos de otro programa llamado servidor. Puede ser un navegador web, una aplicación móvil, una aplicación de escritorio, etc.</a:t>
            </a:r>
          </a:p>
          <a:p>
            <a:endParaRPr lang="es-ES_tradnl" dirty="0"/>
          </a:p>
          <a:p>
            <a:r>
              <a:rPr lang="es-ES_tradnl" b="1" dirty="0"/>
              <a:t>Servidor: </a:t>
            </a:r>
            <a:r>
              <a:rPr lang="es-ES_tradnl" dirty="0"/>
              <a:t>Un servidor es un programa o dispositivo que proporciona servicios o recursos a los clientes. Responde a las solicitudes del cliente y suministra los datos o realiza las operaciones solicitadas. En el contexto web, los servidores suelen alojar sitios web, </a:t>
            </a:r>
            <a:r>
              <a:rPr lang="es-ES_tradnl" dirty="0" err="1"/>
              <a:t>APIs</a:t>
            </a:r>
            <a:r>
              <a:rPr lang="es-ES_tradnl" dirty="0"/>
              <a:t> u otros servicios.</a:t>
            </a:r>
          </a:p>
        </p:txBody>
      </p:sp>
    </p:spTree>
    <p:extLst>
      <p:ext uri="{BB962C8B-B14F-4D97-AF65-F5344CB8AC3E}">
        <p14:creationId xmlns:p14="http://schemas.microsoft.com/office/powerpoint/2010/main" val="277811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72E81-2B31-5DD3-A4A4-2F21B188F80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23238B-D4B4-7B90-0278-302A2A6A5D70}"/>
              </a:ext>
            </a:extLst>
          </p:cNvPr>
          <p:cNvSpPr>
            <a:spLocks noGrp="1"/>
          </p:cNvSpPr>
          <p:nvPr>
            <p:ph type="title"/>
          </p:nvPr>
        </p:nvSpPr>
        <p:spPr/>
        <p:txBody>
          <a:bodyPr/>
          <a:lstStyle/>
          <a:p>
            <a:r>
              <a:rPr lang="es-ES_tradnl" dirty="0"/>
              <a:t>Conceptos básicos de API</a:t>
            </a:r>
          </a:p>
        </p:txBody>
      </p:sp>
      <p:sp>
        <p:nvSpPr>
          <p:cNvPr id="3" name="Marcador de pie de página 2">
            <a:extLst>
              <a:ext uri="{FF2B5EF4-FFF2-40B4-BE49-F238E27FC236}">
                <a16:creationId xmlns:a16="http://schemas.microsoft.com/office/drawing/2014/main" id="{DDDB7A85-3FD5-CBEF-F10B-507CE629740D}"/>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5068C8C2-A1A9-7274-03B2-FBDCC05A9E25}"/>
              </a:ext>
            </a:extLst>
          </p:cNvPr>
          <p:cNvSpPr>
            <a:spLocks noGrp="1"/>
          </p:cNvSpPr>
          <p:nvPr>
            <p:ph type="body" sz="quarter" idx="12"/>
          </p:nvPr>
        </p:nvSpPr>
        <p:spPr/>
        <p:txBody>
          <a:bodyPr/>
          <a:lstStyle/>
          <a:p>
            <a:r>
              <a:rPr lang="es-ES_tradnl" b="1" dirty="0" err="1"/>
              <a:t>Endpoint</a:t>
            </a:r>
            <a:r>
              <a:rPr lang="es-ES_tradnl" b="1" dirty="0"/>
              <a:t>: </a:t>
            </a:r>
            <a:r>
              <a:rPr lang="es-ES_tradnl" dirty="0"/>
              <a:t>Un </a:t>
            </a:r>
            <a:r>
              <a:rPr lang="es-ES_tradnl" dirty="0" err="1"/>
              <a:t>endpoint</a:t>
            </a:r>
            <a:r>
              <a:rPr lang="es-ES_tradnl" dirty="0"/>
              <a:t> es un punto final de una comunicación, generalmente asociado con una URL específica en una API. Representa la ubicación específica donde se pueden realizar operaciones, como obtener datos o enviar información. Por ejemplo, "/usuarios" podría ser un </a:t>
            </a:r>
            <a:r>
              <a:rPr lang="es-ES_tradnl" dirty="0" err="1"/>
              <a:t>endpoint</a:t>
            </a:r>
            <a:r>
              <a:rPr lang="es-ES_tradnl" dirty="0"/>
              <a:t> en una API que maneja operaciones relacionadas con usuarios.</a:t>
            </a:r>
          </a:p>
          <a:p>
            <a:endParaRPr lang="es-ES_tradnl" dirty="0"/>
          </a:p>
          <a:p>
            <a:r>
              <a:rPr lang="es-ES_tradnl" b="1" dirty="0"/>
              <a:t>URI: </a:t>
            </a:r>
            <a:r>
              <a:rPr lang="es-ES_tradnl" dirty="0"/>
              <a:t>Una URI es una cadena de caracteres que identifica de manera única un recurso en la web. Una URL (Localizador de Recursos Uniforme) es un tipo de URI que proporciona la ubicación del recurso.</a:t>
            </a:r>
          </a:p>
        </p:txBody>
      </p:sp>
    </p:spTree>
    <p:extLst>
      <p:ext uri="{BB962C8B-B14F-4D97-AF65-F5344CB8AC3E}">
        <p14:creationId xmlns:p14="http://schemas.microsoft.com/office/powerpoint/2010/main" val="2867275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AB0D6-1ED8-9A68-7341-CECF7FCB47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6D58E5-09AA-BF9F-DBC3-5F6C5AFC4B3C}"/>
              </a:ext>
            </a:extLst>
          </p:cNvPr>
          <p:cNvSpPr>
            <a:spLocks noGrp="1"/>
          </p:cNvSpPr>
          <p:nvPr>
            <p:ph type="ctrTitle"/>
          </p:nvPr>
        </p:nvSpPr>
        <p:spPr>
          <a:xfrm>
            <a:off x="3108050" y="5099202"/>
            <a:ext cx="2927898" cy="778069"/>
          </a:xfrm>
        </p:spPr>
        <p:txBody>
          <a:bodyPr/>
          <a:lstStyle/>
          <a:p>
            <a:pPr algn="ctr"/>
            <a:r>
              <a:rPr lang="es-ES_tradnl" dirty="0"/>
              <a:t>Como funciona un API</a:t>
            </a:r>
          </a:p>
        </p:txBody>
      </p:sp>
      <p:pic>
        <p:nvPicPr>
          <p:cNvPr id="4" name="Gráfico 3">
            <a:extLst>
              <a:ext uri="{FF2B5EF4-FFF2-40B4-BE49-F238E27FC236}">
                <a16:creationId xmlns:a16="http://schemas.microsoft.com/office/drawing/2014/main" id="{4DE95FC7-8E5C-0480-5175-438A5A4C962D}"/>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13294"/>
          <a:stretch/>
        </p:blipFill>
        <p:spPr>
          <a:xfrm>
            <a:off x="1581150" y="1628800"/>
            <a:ext cx="5981700" cy="3182371"/>
          </a:xfrm>
          <a:prstGeom prst="rect">
            <a:avLst/>
          </a:prstGeom>
        </p:spPr>
      </p:pic>
    </p:spTree>
    <p:extLst>
      <p:ext uri="{BB962C8B-B14F-4D97-AF65-F5344CB8AC3E}">
        <p14:creationId xmlns:p14="http://schemas.microsoft.com/office/powerpoint/2010/main" val="1176493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4460B-060A-79CE-8D5C-E49F4B53AF6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BD595EE-F0BA-7476-E5E2-60FEF5FC62B4}"/>
              </a:ext>
            </a:extLst>
          </p:cNvPr>
          <p:cNvSpPr>
            <a:spLocks noGrp="1"/>
          </p:cNvSpPr>
          <p:nvPr>
            <p:ph type="title"/>
          </p:nvPr>
        </p:nvSpPr>
        <p:spPr/>
        <p:txBody>
          <a:bodyPr/>
          <a:lstStyle/>
          <a:p>
            <a:r>
              <a:rPr lang="es-ES_tradnl" dirty="0"/>
              <a:t>Como funciona un API</a:t>
            </a:r>
          </a:p>
        </p:txBody>
      </p:sp>
      <p:sp>
        <p:nvSpPr>
          <p:cNvPr id="3" name="Marcador de pie de página 2">
            <a:extLst>
              <a:ext uri="{FF2B5EF4-FFF2-40B4-BE49-F238E27FC236}">
                <a16:creationId xmlns:a16="http://schemas.microsoft.com/office/drawing/2014/main" id="{2412A0A0-F8EE-71DA-827E-D5DD790A8AF5}"/>
              </a:ext>
            </a:extLst>
          </p:cNvPr>
          <p:cNvSpPr>
            <a:spLocks noGrp="1"/>
          </p:cNvSpPr>
          <p:nvPr>
            <p:ph type="ftr" sz="quarter" idx="10"/>
          </p:nvPr>
        </p:nvSpPr>
        <p:spPr/>
        <p:txBody>
          <a:bodyPr/>
          <a:lstStyle/>
          <a:p>
            <a:r>
              <a:rPr lang="es-ES_tradnl"/>
              <a:t>Introducción a la programación</a:t>
            </a:r>
            <a:endParaRPr lang="es-ES_tradnl" dirty="0"/>
          </a:p>
        </p:txBody>
      </p:sp>
      <p:sp>
        <p:nvSpPr>
          <p:cNvPr id="4" name="Marcador de texto 3">
            <a:extLst>
              <a:ext uri="{FF2B5EF4-FFF2-40B4-BE49-F238E27FC236}">
                <a16:creationId xmlns:a16="http://schemas.microsoft.com/office/drawing/2014/main" id="{AE74BEB2-EA80-F7D6-76EB-E45C5273C776}"/>
              </a:ext>
            </a:extLst>
          </p:cNvPr>
          <p:cNvSpPr>
            <a:spLocks noGrp="1"/>
          </p:cNvSpPr>
          <p:nvPr>
            <p:ph type="body" sz="quarter" idx="12"/>
          </p:nvPr>
        </p:nvSpPr>
        <p:spPr/>
        <p:txBody>
          <a:bodyPr/>
          <a:lstStyle/>
          <a:p>
            <a:r>
              <a:rPr lang="es-ES_tradnl" b="1" dirty="0"/>
              <a:t>Solicitud (</a:t>
            </a:r>
            <a:r>
              <a:rPr lang="es-ES_tradnl" b="1" dirty="0" err="1"/>
              <a:t>Request</a:t>
            </a:r>
            <a:r>
              <a:rPr lang="es-ES_tradnl" b="1" dirty="0"/>
              <a:t>): </a:t>
            </a:r>
            <a:r>
              <a:rPr lang="es-ES_tradnl" dirty="0"/>
              <a:t>Un programa o aplicación envía una solicitud a través de la API para acceder a ciertas funciones o datos. La solicitud puede incluir parámetros específicos según las necesidades de la operación que se está solicitando.</a:t>
            </a:r>
          </a:p>
          <a:p>
            <a:endParaRPr lang="es-ES_tradnl" dirty="0"/>
          </a:p>
          <a:p>
            <a:r>
              <a:rPr lang="es-ES_tradnl" b="1" dirty="0"/>
              <a:t>Procesamiento en el Servidor (Server Processing): </a:t>
            </a:r>
            <a:r>
              <a:rPr lang="es-ES_tradnl" dirty="0"/>
              <a:t>La API, que generalmente reside en un servidor, procesa la solicitud. Puede realizar operaciones en bases de datos, recuperar información, realizar cálculos, o cualquier tarea necesaria según la solicitud.</a:t>
            </a:r>
          </a:p>
        </p:txBody>
      </p:sp>
    </p:spTree>
    <p:extLst>
      <p:ext uri="{BB962C8B-B14F-4D97-AF65-F5344CB8AC3E}">
        <p14:creationId xmlns:p14="http://schemas.microsoft.com/office/powerpoint/2010/main" val="88206669"/>
      </p:ext>
    </p:extLst>
  </p:cSld>
  <p:clrMapOvr>
    <a:masterClrMapping/>
  </p:clrMapOvr>
</p:sld>
</file>

<file path=ppt/theme/theme1.xml><?xml version="1.0" encoding="utf-8"?>
<a:theme xmlns:a="http://schemas.openxmlformats.org/drawingml/2006/main" name="Master">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18063</TotalTime>
  <Words>2527</Words>
  <Application>Microsoft Macintosh PowerPoint</Application>
  <PresentationFormat>Presentación en pantalla (4:3)</PresentationFormat>
  <Paragraphs>190</Paragraphs>
  <Slides>42</Slides>
  <Notes>41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42</vt:i4>
      </vt:variant>
    </vt:vector>
  </HeadingPairs>
  <TitlesOfParts>
    <vt:vector size="48" baseType="lpstr">
      <vt:lpstr>Arial</vt:lpstr>
      <vt:lpstr>Arial Narrow</vt:lpstr>
      <vt:lpstr>Calibri</vt:lpstr>
      <vt:lpstr>Century Gothic</vt:lpstr>
      <vt:lpstr>Söhne</vt:lpstr>
      <vt:lpstr>Master</vt:lpstr>
      <vt:lpstr>Clase 10</vt:lpstr>
      <vt:lpstr>¿Qué es un API?</vt:lpstr>
      <vt:lpstr>¿Qué es un API?</vt:lpstr>
      <vt:lpstr>¿Qué es un API?</vt:lpstr>
      <vt:lpstr>Conceptos básicos de API</vt:lpstr>
      <vt:lpstr>Conceptos básicos de API</vt:lpstr>
      <vt:lpstr>Conceptos básicos de API</vt:lpstr>
      <vt:lpstr>Como funciona un API</vt:lpstr>
      <vt:lpstr>Como funciona un API</vt:lpstr>
      <vt:lpstr>Como funciona un API</vt:lpstr>
      <vt:lpstr>Como funciona un API</vt:lpstr>
      <vt:lpstr>Beneficios de un API</vt:lpstr>
      <vt:lpstr>Beneficios de un API</vt:lpstr>
      <vt:lpstr>Beneficios de un API</vt:lpstr>
      <vt:lpstr>Beneficios de un API</vt:lpstr>
      <vt:lpstr>Beneficios de un API</vt:lpstr>
      <vt:lpstr>Tipos de API (Políticas de uso)</vt:lpstr>
      <vt:lpstr>¿Qué tipos de API hay?</vt:lpstr>
      <vt:lpstr>¿Qué tipos de API hay?</vt:lpstr>
      <vt:lpstr>¿Qué tipos de API hay?</vt:lpstr>
      <vt:lpstr>Tipos de API (Casos de uso)</vt:lpstr>
      <vt:lpstr>¿Qué tipos de API hay?</vt:lpstr>
      <vt:lpstr>¿Qué tipos de API hay?</vt:lpstr>
      <vt:lpstr>Protocolos API</vt:lpstr>
      <vt:lpstr>Protocolos API</vt:lpstr>
      <vt:lpstr>Service Object Access Protocol (SOAP)</vt:lpstr>
      <vt:lpstr>Representational State Transfer (REST)</vt:lpstr>
      <vt:lpstr>Ejemplos de API</vt:lpstr>
      <vt:lpstr>Ejemplos de API</vt:lpstr>
      <vt:lpstr>Ejemplos de API</vt:lpstr>
      <vt:lpstr>Metodos HTTP</vt:lpstr>
      <vt:lpstr>Métodos HTTP</vt:lpstr>
      <vt:lpstr>Métodos HTTP</vt:lpstr>
      <vt:lpstr>Métodos HTTP</vt:lpstr>
      <vt:lpstr>Códigos de respuesta</vt:lpstr>
      <vt:lpstr>Códigos de respuesta</vt:lpstr>
      <vt:lpstr>Códigos de respuesta</vt:lpstr>
      <vt:lpstr>Códigos de respuesta</vt:lpstr>
      <vt:lpstr>Códigos de respuesta</vt:lpstr>
      <vt:lpstr>Códigos de respuesta</vt:lpstr>
      <vt:lpstr>Códigos de respuesta</vt:lpstr>
      <vt:lpstr>Clase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Tania Elizabeth Plasencia Lopez</dc:creator>
  <cp:lastModifiedBy>Eduardo Baños</cp:lastModifiedBy>
  <cp:revision>194</cp:revision>
  <dcterms:created xsi:type="dcterms:W3CDTF">2020-05-08T02:15:38Z</dcterms:created>
  <dcterms:modified xsi:type="dcterms:W3CDTF">2024-02-01T02:03:59Z</dcterms:modified>
</cp:coreProperties>
</file>