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17"/>
  </p:notesMasterIdLst>
  <p:handoutMasterIdLst>
    <p:handoutMasterId r:id="rId18"/>
  </p:handoutMasterIdLst>
  <p:sldIdLst>
    <p:sldId id="259" r:id="rId5"/>
    <p:sldId id="304" r:id="rId6"/>
    <p:sldId id="306" r:id="rId7"/>
    <p:sldId id="307" r:id="rId8"/>
    <p:sldId id="308" r:id="rId9"/>
    <p:sldId id="314" r:id="rId10"/>
    <p:sldId id="312" r:id="rId11"/>
    <p:sldId id="309" r:id="rId12"/>
    <p:sldId id="310" r:id="rId13"/>
    <p:sldId id="313" r:id="rId14"/>
    <p:sldId id="311" r:id="rId15"/>
    <p:sldId id="305" r:id="rId16"/>
  </p:sldIdLst>
  <p:sldSz cx="9144000" cy="6858000" type="screen4x3"/>
  <p:notesSz cx="6669088" cy="9926638"/>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E23"/>
    <a:srgbClr val="697D91"/>
    <a:srgbClr val="455960"/>
    <a:srgbClr val="4A5B60"/>
    <a:srgbClr val="FAA500"/>
    <a:srgbClr val="697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78356" autoAdjust="0"/>
  </p:normalViewPr>
  <p:slideViewPr>
    <p:cSldViewPr snapToGrid="0" snapToObjects="1" showGuides="1">
      <p:cViewPr varScale="1">
        <p:scale>
          <a:sx n="72" d="100"/>
          <a:sy n="72" d="100"/>
        </p:scale>
        <p:origin x="-56" y="-68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EFA0D184-D464-48E9-9CA0-A94E873F6C2C}" type="datetimeFigureOut">
              <a:rPr lang="de-CH" smtClean="0"/>
              <a:t>15.10.2015</a:t>
            </a:fld>
            <a:endParaRPr lang="de-CH"/>
          </a:p>
        </p:txBody>
      </p:sp>
      <p:sp>
        <p:nvSpPr>
          <p:cNvPr id="4" name="Fußzeilenplatzhalter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AF2B663-2BA9-4D7E-8201-5DE4109E1EDD}" type="datetimeFigureOut">
              <a:rPr lang="de-CH" smtClean="0"/>
              <a:t>15.10.2015</a:t>
            </a:fld>
            <a:endParaRPr lang="de-CH"/>
          </a:p>
        </p:txBody>
      </p:sp>
      <p:sp>
        <p:nvSpPr>
          <p:cNvPr id="4" name="Folienbildplatzhalt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dirty="0"/>
          </a:p>
        </p:txBody>
      </p:sp>
    </p:spTree>
    <p:extLst>
      <p:ext uri="{BB962C8B-B14F-4D97-AF65-F5344CB8AC3E}">
        <p14:creationId xmlns:p14="http://schemas.microsoft.com/office/powerpoint/2010/main" val="5808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Kopfzeilenplatzhalter 3"/>
          <p:cNvSpPr>
            <a:spLocks noGrp="1"/>
          </p:cNvSpPr>
          <p:nvPr>
            <p:ph type="hdr" sz="quarter" idx="10"/>
          </p:nvPr>
        </p:nvSpPr>
        <p:spPr/>
        <p:txBody>
          <a:bodyPr/>
          <a:lstStyle/>
          <a:p>
            <a:pPr>
              <a:defRPr/>
            </a:pPr>
            <a:r>
              <a:rPr lang="de-CH" smtClean="0"/>
              <a:t>Vorlesung Jürgen Holm, WS2011/2012</a:t>
            </a:r>
            <a:endParaRPr lang="de-CH" dirty="0"/>
          </a:p>
        </p:txBody>
      </p:sp>
      <p:sp>
        <p:nvSpPr>
          <p:cNvPr id="5" name="Foliennummernplatzhalter 4"/>
          <p:cNvSpPr>
            <a:spLocks noGrp="1"/>
          </p:cNvSpPr>
          <p:nvPr>
            <p:ph type="sldNum" sz="quarter" idx="11"/>
          </p:nvPr>
        </p:nvSpPr>
        <p:spPr/>
        <p:txBody>
          <a:bodyPr/>
          <a:lstStyle/>
          <a:p>
            <a:pPr>
              <a:defRPr/>
            </a:pPr>
            <a:fld id="{EC6ED80D-21B3-4947-BA64-39FACF824A4B}" type="slidenum">
              <a:rPr lang="de-CH" smtClean="0"/>
              <a:pPr>
                <a:defRPr/>
              </a:pPr>
              <a:t>2</a:t>
            </a:fld>
            <a:endParaRPr lang="de-CH"/>
          </a:p>
        </p:txBody>
      </p:sp>
    </p:spTree>
    <p:extLst>
      <p:ext uri="{BB962C8B-B14F-4D97-AF65-F5344CB8AC3E}">
        <p14:creationId xmlns:p14="http://schemas.microsoft.com/office/powerpoint/2010/main" val="228579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smtClean="0">
                <a:solidFill>
                  <a:schemeClr val="tx1"/>
                </a:solidFill>
                <a:effectLst/>
                <a:latin typeface="+mn-lt"/>
                <a:ea typeface="+mn-ea"/>
                <a:cs typeface="+mn-cs"/>
              </a:rPr>
              <a:t>Der Patient meldet sich per Telefon beim Sozialarbeiter. Der Sozialarbeiter muss zuerst die Patientendaten erfassen. Danach kann er mit dem neuen Patienten einen Termin vereinbaren. Nachdem die Daten gespeichert wurden, wird eine Bestätigung an den Patienten geschickt.</a:t>
            </a:r>
          </a:p>
          <a:p>
            <a:endParaRPr lang="de-CH" sz="1200" kern="1200" dirty="0" smtClean="0">
              <a:solidFill>
                <a:schemeClr val="tx1"/>
              </a:solidFill>
              <a:effectLst/>
              <a:latin typeface="+mn-lt"/>
              <a:ea typeface="+mn-ea"/>
              <a:cs typeface="+mn-cs"/>
            </a:endParaRPr>
          </a:p>
          <a:p>
            <a:r>
              <a:rPr lang="de-CH" sz="1200" kern="1200" dirty="0" smtClean="0">
                <a:solidFill>
                  <a:schemeClr val="tx1"/>
                </a:solidFill>
                <a:effectLst/>
                <a:latin typeface="+mn-lt"/>
                <a:ea typeface="+mn-ea"/>
                <a:cs typeface="+mn-cs"/>
              </a:rPr>
              <a:t>Der Patient meldet sich per Telefon beim Sozialarbeiter. Der Sozialarbeiter kann nun mit dem Patienten einen Termin vereinbaren. Dazu wählt er einen Patienten aus der Datenbank aus. Nachdem die Daten gespeichert wurden, wird eine Bestätigung an den Patienten geschickt. </a:t>
            </a: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4200060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Bild Medinf">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1786467" y="1202923"/>
            <a:ext cx="7010142" cy="4799940"/>
          </a:xfrm>
          <a:prstGeom prst="rect">
            <a:avLst/>
          </a:prstGeom>
        </p:spPr>
        <p:txBody>
          <a:bodyPr lIns="0" rIns="0"/>
          <a:lstStyle>
            <a:lvl1pPr marL="271463" indent="-271463">
              <a:spcBef>
                <a:spcPts val="0"/>
              </a:spcBef>
              <a:spcAft>
                <a:spcPts val="600"/>
              </a:spcAft>
              <a:buClr>
                <a:srgbClr val="FAA500"/>
              </a:buClr>
              <a:buSzPct val="80000"/>
              <a:buFont typeface="Lucida Grande"/>
              <a:buChar char="▶"/>
              <a:defRPr sz="1800">
                <a:latin typeface="Lucida Sans"/>
                <a:cs typeface="Lucida Sans"/>
              </a:defRPr>
            </a:lvl1pPr>
            <a:lvl2pPr marL="742950" indent="-285750">
              <a:spcBef>
                <a:spcPts val="0"/>
              </a:spcBef>
              <a:spcAft>
                <a:spcPts val="600"/>
              </a:spcAft>
              <a:buClr>
                <a:srgbClr val="FAA500"/>
              </a:buClr>
              <a:buSzPct val="80000"/>
              <a:buFont typeface="Lucida Grande"/>
              <a:buChar char="▶"/>
              <a:defRPr sz="1800">
                <a:latin typeface="Lucida Sans"/>
                <a:cs typeface="Lucida Sans"/>
              </a:defRPr>
            </a:lvl2pPr>
            <a:lvl3pPr marL="1143000" indent="-228600">
              <a:spcBef>
                <a:spcPts val="0"/>
              </a:spcBef>
              <a:spcAft>
                <a:spcPts val="600"/>
              </a:spcAft>
              <a:buClr>
                <a:srgbClr val="FAA500"/>
              </a:buClr>
              <a:buSzPct val="80000"/>
              <a:buFont typeface="Lucida Grande"/>
              <a:buChar char="▶"/>
              <a:defRPr sz="1800">
                <a:latin typeface="Lucida Sans"/>
                <a:cs typeface="Lucida Sans"/>
              </a:defRPr>
            </a:lvl3pPr>
            <a:lvl4pPr marL="1600200" indent="-228600">
              <a:spcBef>
                <a:spcPts val="0"/>
              </a:spcBef>
              <a:spcAft>
                <a:spcPts val="600"/>
              </a:spcAft>
              <a:buClr>
                <a:srgbClr val="FAA500"/>
              </a:buClr>
              <a:buSzPct val="80000"/>
              <a:buFont typeface="Lucida Grande"/>
              <a:buChar char="▶"/>
              <a:defRPr sz="1800">
                <a:latin typeface="Lucida Sans"/>
                <a:cs typeface="Lucida Sans"/>
              </a:defRPr>
            </a:lvl4pPr>
            <a:lvl5pPr marL="2057400" indent="-228600">
              <a:spcBef>
                <a:spcPts val="0"/>
              </a:spcBef>
              <a:spcAft>
                <a:spcPts val="600"/>
              </a:spcAft>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CH" smtClean="0"/>
              <a:t>Mastertextformat bearbeiten</a:t>
            </a:r>
          </a:p>
          <a:p>
            <a:pPr lvl="1"/>
            <a:r>
              <a:rPr lang="de-CH" smtClean="0"/>
              <a:t>Zweite Ebene</a:t>
            </a:r>
          </a:p>
          <a:p>
            <a:pPr lvl="2"/>
            <a:r>
              <a:rPr lang="de-CH" smtClean="0"/>
              <a:t>Dritte Ebene</a:t>
            </a:r>
          </a:p>
          <a:p>
            <a:pPr lvl="3"/>
            <a:r>
              <a:rPr lang="de-CH" smtClean="0"/>
              <a:t>Vierte Ebene</a:t>
            </a:r>
          </a:p>
          <a:p>
            <a:pPr lvl="4"/>
            <a:r>
              <a:rPr lang="de-CH" smtClean="0"/>
              <a:t>Fünfte Ebene</a:t>
            </a:r>
            <a:endParaRPr lang="de-DE" dirty="0"/>
          </a:p>
        </p:txBody>
      </p:sp>
      <p:sp>
        <p:nvSpPr>
          <p:cNvPr id="8" name="Titel 1"/>
          <p:cNvSpPr>
            <a:spLocks noGrp="1"/>
          </p:cNvSpPr>
          <p:nvPr>
            <p:ph type="ctrTitle" hasCustomPrompt="1"/>
          </p:nvPr>
        </p:nvSpPr>
        <p:spPr>
          <a:xfrm>
            <a:off x="1786467" y="546274"/>
            <a:ext cx="7010142"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252136328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 name="Foliennummernplatzhalter 2"/>
          <p:cNvSpPr>
            <a:spLocks noGrp="1"/>
          </p:cNvSpPr>
          <p:nvPr>
            <p:ph type="sldNum" sz="quarter" idx="21"/>
          </p:nvPr>
        </p:nvSpPr>
        <p:spPr>
          <a:xfrm>
            <a:off x="6758026" y="6242011"/>
            <a:ext cx="2133600" cy="365125"/>
          </a:xfrm>
        </p:spPr>
        <p:txBody>
          <a:bodyPr/>
          <a:lstStyle>
            <a:lvl1pPr>
              <a:defRPr>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Haute </a:t>
            </a:r>
            <a:r>
              <a:rPr lang="de-DE" sz="1000" dirty="0" err="1" smtClean="0">
                <a:solidFill>
                  <a:srgbClr val="697D91"/>
                </a:solidFill>
                <a:latin typeface="Lucida Sans" pitchFamily="34" charset="0"/>
              </a:rPr>
              <a:t>école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spécialisée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bernoise</a:t>
            </a:r>
            <a:r>
              <a:rPr lang="de-DE" sz="1000" dirty="0" smtClean="0">
                <a:solidFill>
                  <a:srgbClr val="697D91"/>
                </a:solidFill>
                <a:latin typeface="Lucida Sans" pitchFamily="34" charset="0"/>
              </a:rPr>
              <a:t> | Bern University </a:t>
            </a:r>
            <a:r>
              <a:rPr lang="de-DE" sz="1000" dirty="0" err="1" smtClean="0">
                <a:solidFill>
                  <a:srgbClr val="697D91"/>
                </a:solidFill>
                <a:latin typeface="Lucida Sans" pitchFamily="34" charset="0"/>
              </a:rPr>
              <a:t>of</a:t>
            </a:r>
            <a:r>
              <a:rPr lang="de-DE" sz="1000" dirty="0" smtClean="0">
                <a:solidFill>
                  <a:srgbClr val="697D91"/>
                </a:solidFill>
                <a:latin typeface="Lucida Sans" pitchFamily="34" charset="0"/>
              </a:rPr>
              <a:t> Applied </a:t>
            </a:r>
            <a:r>
              <a:rPr lang="de-DE" sz="1000" dirty="0" err="1" smtClean="0">
                <a:solidFill>
                  <a:srgbClr val="697D91"/>
                </a:solidFill>
                <a:latin typeface="Lucida Sans" pitchFamily="34" charset="0"/>
              </a:rPr>
              <a:t>Sciences</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 id="2147483796" r:id="rId12"/>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CS1: Task </a:t>
            </a:r>
            <a:r>
              <a:rPr lang="de-DE" dirty="0"/>
              <a:t>3</a:t>
            </a:r>
            <a:endParaRPr lang="de-CH" dirty="0"/>
          </a:p>
        </p:txBody>
      </p:sp>
      <p:sp>
        <p:nvSpPr>
          <p:cNvPr id="3" name="Untertitel 2"/>
          <p:cNvSpPr>
            <a:spLocks noGrp="1"/>
          </p:cNvSpPr>
          <p:nvPr>
            <p:ph type="subTitle" idx="1"/>
          </p:nvPr>
        </p:nvSpPr>
        <p:spPr/>
        <p:txBody>
          <a:bodyPr/>
          <a:lstStyle/>
          <a:p>
            <a:r>
              <a:rPr lang="de-CH" b="1" dirty="0" smtClean="0"/>
              <a:t>14.10.15, Gruppe Blau</a:t>
            </a:r>
            <a:endParaRPr lang="de-DE" b="1" dirty="0"/>
          </a:p>
          <a:p>
            <a:endParaRPr lang="de-CH" dirty="0"/>
          </a:p>
        </p:txBody>
      </p:sp>
      <p:sp>
        <p:nvSpPr>
          <p:cNvPr id="4" name="Textplatzhalter 3"/>
          <p:cNvSpPr>
            <a:spLocks noGrp="1"/>
          </p:cNvSpPr>
          <p:nvPr>
            <p:ph type="body" sz="quarter" idx="13"/>
          </p:nvPr>
        </p:nvSpPr>
        <p:spPr/>
        <p:txBody>
          <a:bodyPr/>
          <a:lstStyle/>
          <a:p>
            <a:endParaRPr lang="de-CH" dirty="0"/>
          </a:p>
        </p:txBody>
      </p:sp>
    </p:spTree>
    <p:extLst>
      <p:ext uri="{BB962C8B-B14F-4D97-AF65-F5344CB8AC3E}">
        <p14:creationId xmlns:p14="http://schemas.microsoft.com/office/powerpoint/2010/main" val="1801327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a:p>
        </p:txBody>
      </p:sp>
      <p:sp>
        <p:nvSpPr>
          <p:cNvPr id="3" name="Titel 2"/>
          <p:cNvSpPr>
            <a:spLocks noGrp="1"/>
          </p:cNvSpPr>
          <p:nvPr>
            <p:ph type="ctrTitle"/>
          </p:nvPr>
        </p:nvSpPr>
        <p:spPr/>
        <p:txBody>
          <a:bodyPr/>
          <a:lstStyle/>
          <a:p>
            <a:r>
              <a:rPr lang="de-CH" dirty="0" smtClean="0"/>
              <a:t>Prototype</a:t>
            </a:r>
            <a:endParaRPr lang="de-CH" dirty="0"/>
          </a:p>
        </p:txBody>
      </p:sp>
      <p:pic>
        <p:nvPicPr>
          <p:cNvPr id="4" name="Grafik 3"/>
          <p:cNvPicPr/>
          <p:nvPr/>
        </p:nvPicPr>
        <p:blipFill>
          <a:blip r:embed="rId2">
            <a:extLst>
              <a:ext uri="{28A0092B-C50C-407E-A947-70E740481C1C}">
                <a14:useLocalDpi xmlns:a14="http://schemas.microsoft.com/office/drawing/2010/main"/>
              </a:ext>
            </a:extLst>
          </a:blip>
          <a:srcRect/>
          <a:stretch>
            <a:fillRect/>
          </a:stretch>
        </p:blipFill>
        <p:spPr bwMode="auto">
          <a:xfrm>
            <a:off x="1786467" y="1627749"/>
            <a:ext cx="2308860" cy="3672840"/>
          </a:xfrm>
          <a:prstGeom prst="rect">
            <a:avLst/>
          </a:prstGeom>
          <a:noFill/>
          <a:ln>
            <a:noFill/>
          </a:ln>
        </p:spPr>
      </p:pic>
      <p:pic>
        <p:nvPicPr>
          <p:cNvPr id="6" name="Grafik 5"/>
          <p:cNvPicPr/>
          <p:nvPr/>
        </p:nvPicPr>
        <p:blipFill rotWithShape="1">
          <a:blip r:embed="rId3" cstate="print">
            <a:extLst>
              <a:ext uri="{28A0092B-C50C-407E-A947-70E740481C1C}">
                <a14:useLocalDpi xmlns:a14="http://schemas.microsoft.com/office/drawing/2010/main"/>
              </a:ext>
            </a:extLst>
          </a:blip>
          <a:srcRect b="6458"/>
          <a:stretch/>
        </p:blipFill>
        <p:spPr bwMode="auto">
          <a:xfrm>
            <a:off x="5292683" y="1627749"/>
            <a:ext cx="2339340" cy="36423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1672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err="1" smtClean="0"/>
              <a:t>Valitation</a:t>
            </a:r>
            <a:endParaRPr lang="de-CH" dirty="0"/>
          </a:p>
        </p:txBody>
      </p:sp>
      <p:pic>
        <p:nvPicPr>
          <p:cNvPr id="5122" name="Picture 2" descr="http://www.health.gov.fj/fijindr/images/attention.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7245023" y="4795641"/>
            <a:ext cx="1553396" cy="1400646"/>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p:cNvPicPr/>
          <p:nvPr/>
        </p:nvPicPr>
        <p:blipFill>
          <a:blip r:embed="rId3">
            <a:extLst>
              <a:ext uri="{28A0092B-C50C-407E-A947-70E740481C1C}">
                <a14:useLocalDpi xmlns:a14="http://schemas.microsoft.com/office/drawing/2010/main" val="0"/>
              </a:ext>
            </a:extLst>
          </a:blip>
          <a:srcRect/>
          <a:stretch>
            <a:fillRect/>
          </a:stretch>
        </p:blipFill>
        <p:spPr bwMode="auto">
          <a:xfrm>
            <a:off x="1786467" y="1878330"/>
            <a:ext cx="1949450" cy="3101340"/>
          </a:xfrm>
          <a:prstGeom prst="rect">
            <a:avLst/>
          </a:prstGeom>
          <a:noFill/>
          <a:ln>
            <a:noFill/>
          </a:ln>
        </p:spPr>
      </p:pic>
      <p:pic>
        <p:nvPicPr>
          <p:cNvPr id="6" name="Grafik 5"/>
          <p:cNvPicPr/>
          <p:nvPr/>
        </p:nvPicPr>
        <p:blipFill rotWithShape="1">
          <a:blip r:embed="rId4">
            <a:extLst>
              <a:ext uri="{28A0092B-C50C-407E-A947-70E740481C1C}">
                <a14:useLocalDpi xmlns:a14="http://schemas.microsoft.com/office/drawing/2010/main" val="0"/>
              </a:ext>
            </a:extLst>
          </a:blip>
          <a:srcRect b="-9280"/>
          <a:stretch/>
        </p:blipFill>
        <p:spPr bwMode="auto">
          <a:xfrm>
            <a:off x="5297478" y="1878330"/>
            <a:ext cx="1947545" cy="3535680"/>
          </a:xfrm>
          <a:prstGeom prst="rect">
            <a:avLst/>
          </a:prstGeom>
          <a:noFill/>
          <a:ln>
            <a:noFill/>
          </a:ln>
          <a:extLst>
            <a:ext uri="{53640926-AAD7-44D8-BBD7-CCE9431645EC}">
              <a14:shadowObscured xmlns:a14="http://schemas.microsoft.com/office/drawing/2010/main"/>
            </a:ext>
          </a:extLst>
        </p:spPr>
      </p:pic>
      <p:sp>
        <p:nvSpPr>
          <p:cNvPr id="4" name="Rectangle 2"/>
          <p:cNvSpPr>
            <a:spLocks noChangeArrowheads="1"/>
          </p:cNvSpPr>
          <p:nvPr/>
        </p:nvSpPr>
        <p:spPr bwMode="auto">
          <a:xfrm>
            <a:off x="1702164" y="4600575"/>
            <a:ext cx="2035175" cy="46513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CH"/>
          </a:p>
        </p:txBody>
      </p:sp>
      <p:sp>
        <p:nvSpPr>
          <p:cNvPr id="7" name="Textfeld 2"/>
          <p:cNvSpPr txBox="1">
            <a:spLocks noChangeArrowheads="1"/>
          </p:cNvSpPr>
          <p:nvPr/>
        </p:nvSpPr>
        <p:spPr bwMode="auto">
          <a:xfrm>
            <a:off x="1748202" y="4708525"/>
            <a:ext cx="1577975" cy="387350"/>
          </a:xfrm>
          <a:prstGeom prst="rect">
            <a:avLst/>
          </a:prstGeom>
          <a:noFill/>
          <a:ln w="9525">
            <a:solidFill>
              <a:srgbClr val="000000">
                <a:alpha val="0"/>
              </a:srgbClr>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de-CH" altLang="en-US" sz="1100" b="0" i="0" u="none" strike="noStrike" cap="none" normalizeH="0" baseline="0" smtClean="0">
                <a:ln>
                  <a:noFill/>
                </a:ln>
                <a:solidFill>
                  <a:schemeClr val="tx1"/>
                </a:solidFill>
                <a:effectLst/>
                <a:latin typeface="Calibri" pitchFamily="34" charset="0"/>
                <a:cs typeface="Arial" pitchFamily="34" charset="0"/>
              </a:rPr>
              <a:t>+ Neuer Patient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05634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Herzlichen Dank!</a:t>
            </a:r>
            <a:endParaRPr lang="de-CH" dirty="0"/>
          </a:p>
        </p:txBody>
      </p:sp>
    </p:spTree>
    <p:extLst>
      <p:ext uri="{BB962C8B-B14F-4D97-AF65-F5344CB8AC3E}">
        <p14:creationId xmlns:p14="http://schemas.microsoft.com/office/powerpoint/2010/main" val="1252526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a:xfrm>
            <a:off x="1786467" y="563858"/>
            <a:ext cx="7010142" cy="540000"/>
          </a:xfrm>
        </p:spPr>
        <p:txBody>
          <a:bodyPr>
            <a:normAutofit/>
          </a:bodyPr>
          <a:lstStyle/>
          <a:p>
            <a:r>
              <a:rPr lang="de-CH" dirty="0" smtClean="0"/>
              <a:t>Inhalt</a:t>
            </a:r>
            <a:endParaRPr lang="de-CH" dirty="0"/>
          </a:p>
        </p:txBody>
      </p:sp>
      <p:sp>
        <p:nvSpPr>
          <p:cNvPr id="4" name="Inhaltsplatzhalter 1"/>
          <p:cNvSpPr>
            <a:spLocks noGrp="1"/>
          </p:cNvSpPr>
          <p:nvPr>
            <p:ph sz="half" idx="1"/>
          </p:nvPr>
        </p:nvSpPr>
        <p:spPr>
          <a:xfrm>
            <a:off x="1786467" y="1202923"/>
            <a:ext cx="7010142" cy="4799940"/>
          </a:xfrm>
        </p:spPr>
        <p:txBody>
          <a:bodyPr>
            <a:normAutofit/>
          </a:bodyPr>
          <a:lstStyle/>
          <a:p>
            <a:endParaRPr lang="en-GB" sz="2000" dirty="0" smtClean="0"/>
          </a:p>
          <a:p>
            <a:pPr marL="180612" lvl="2" indent="0">
              <a:buNone/>
            </a:pPr>
            <a:endParaRPr lang="en-GB" sz="2000" dirty="0"/>
          </a:p>
        </p:txBody>
      </p:sp>
      <p:sp>
        <p:nvSpPr>
          <p:cNvPr id="5" name="Inhaltsplatzhalter 1"/>
          <p:cNvSpPr txBox="1">
            <a:spLocks/>
          </p:cNvSpPr>
          <p:nvPr/>
        </p:nvSpPr>
        <p:spPr>
          <a:xfrm>
            <a:off x="1938867" y="1355323"/>
            <a:ext cx="7010142" cy="4799940"/>
          </a:xfrm>
          <a:prstGeom prst="rect">
            <a:avLst/>
          </a:prstGeom>
        </p:spPr>
        <p:txBody>
          <a:bodyPr lIns="0" rIns="0">
            <a:normAutofit/>
          </a:bodyPr>
          <a:lstStyle>
            <a:lvl1pPr marL="271463" indent="-271463" algn="l" defTabSz="457200" rtl="0" eaLnBrk="1" fontAlgn="base" hangingPunct="1">
              <a:spcBef>
                <a:spcPts val="0"/>
              </a:spcBef>
              <a:spcAft>
                <a:spcPts val="60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42950" indent="-285750" algn="l" defTabSz="457200" rtl="0" eaLnBrk="1" fontAlgn="base" hangingPunct="1">
              <a:spcBef>
                <a:spcPts val="0"/>
              </a:spcBef>
              <a:spcAft>
                <a:spcPts val="60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ts val="0"/>
              </a:spcBef>
              <a:spcAft>
                <a:spcPts val="60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ts val="0"/>
              </a:spcBef>
              <a:spcAft>
                <a:spcPts val="60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ts val="0"/>
              </a:spcBef>
              <a:spcAft>
                <a:spcPts val="60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endParaRPr lang="en-GB" sz="2000" dirty="0" smtClean="0"/>
          </a:p>
          <a:p>
            <a:endParaRPr lang="en-GB" sz="2000" dirty="0" smtClean="0"/>
          </a:p>
          <a:p>
            <a:pPr marL="180612" lvl="2" indent="0">
              <a:buFont typeface="Lucida Grande"/>
              <a:buNone/>
            </a:pPr>
            <a:endParaRPr lang="en-GB" sz="2000" dirty="0"/>
          </a:p>
        </p:txBody>
      </p:sp>
      <p:sp>
        <p:nvSpPr>
          <p:cNvPr id="6" name="Shape 84"/>
          <p:cNvSpPr txBox="1">
            <a:spLocks/>
          </p:cNvSpPr>
          <p:nvPr/>
        </p:nvSpPr>
        <p:spPr>
          <a:xfrm>
            <a:off x="1786466" y="1202923"/>
            <a:ext cx="7010143" cy="4799940"/>
          </a:xfrm>
          <a:prstGeom prst="rect">
            <a:avLst/>
          </a:prstGeom>
        </p:spPr>
        <p:txBody>
          <a:bodyPr lIns="0" rIns="0">
            <a:normAutofit/>
          </a:bodyPr>
          <a:lstStyle>
            <a:lvl1pPr marL="271463" indent="-271463" algn="l" defTabSz="457200" rtl="0" eaLnBrk="1" fontAlgn="base" hangingPunct="1">
              <a:spcBef>
                <a:spcPts val="0"/>
              </a:spcBef>
              <a:spcAft>
                <a:spcPts val="600"/>
              </a:spcAft>
              <a:buClr>
                <a:srgbClr val="FAA500"/>
              </a:buClr>
              <a:buSzPct val="80000"/>
              <a:buFont typeface="Lucida Grande"/>
              <a:buChar char="▶"/>
              <a:defRPr sz="1800" kern="1200">
                <a:solidFill>
                  <a:schemeClr val="tx1"/>
                </a:solidFill>
                <a:latin typeface="Lucida Sans"/>
                <a:ea typeface="MS PGothic" pitchFamily="34" charset="-128"/>
                <a:cs typeface="Lucida Sans"/>
              </a:defRPr>
            </a:lvl1pPr>
            <a:lvl2pPr marL="742950" indent="-285750" algn="l" defTabSz="457200" rtl="0" eaLnBrk="1" fontAlgn="base" hangingPunct="1">
              <a:spcBef>
                <a:spcPts val="0"/>
              </a:spcBef>
              <a:spcAft>
                <a:spcPts val="600"/>
              </a:spcAft>
              <a:buClr>
                <a:srgbClr val="FAA500"/>
              </a:buClr>
              <a:buSzPct val="80000"/>
              <a:buFont typeface="Lucida Grande"/>
              <a:buChar char="▶"/>
              <a:defRPr sz="1800" kern="1200">
                <a:solidFill>
                  <a:schemeClr val="tx1"/>
                </a:solidFill>
                <a:latin typeface="Lucida Sans"/>
                <a:ea typeface="MS PGothic" pitchFamily="34" charset="-128"/>
                <a:cs typeface="Lucida Sans"/>
              </a:defRPr>
            </a:lvl2pPr>
            <a:lvl3pPr marL="1143000" indent="-228600" algn="l" defTabSz="457200" rtl="0" eaLnBrk="1" fontAlgn="base" hangingPunct="1">
              <a:spcBef>
                <a:spcPts val="0"/>
              </a:spcBef>
              <a:spcAft>
                <a:spcPts val="600"/>
              </a:spcAft>
              <a:buClr>
                <a:srgbClr val="FAA500"/>
              </a:buClr>
              <a:buSzPct val="80000"/>
              <a:buFont typeface="Lucida Grande"/>
              <a:buChar char="▶"/>
              <a:defRPr sz="1800" kern="1200">
                <a:solidFill>
                  <a:schemeClr val="tx1"/>
                </a:solidFill>
                <a:latin typeface="Lucida Sans"/>
                <a:ea typeface="MS PGothic" pitchFamily="34" charset="-128"/>
                <a:cs typeface="Lucida Sans"/>
              </a:defRPr>
            </a:lvl3pPr>
            <a:lvl4pPr marL="1600200" indent="-228600" algn="l" defTabSz="457200" rtl="0" eaLnBrk="1" fontAlgn="base" hangingPunct="1">
              <a:spcBef>
                <a:spcPts val="0"/>
              </a:spcBef>
              <a:spcAft>
                <a:spcPts val="600"/>
              </a:spcAft>
              <a:buClr>
                <a:srgbClr val="FAA500"/>
              </a:buClr>
              <a:buSzPct val="80000"/>
              <a:buFont typeface="Lucida Grande"/>
              <a:buChar char="▶"/>
              <a:defRPr sz="1800" kern="1200">
                <a:solidFill>
                  <a:schemeClr val="tx1"/>
                </a:solidFill>
                <a:latin typeface="Lucida Sans"/>
                <a:ea typeface="MS PGothic" pitchFamily="34" charset="-128"/>
                <a:cs typeface="Lucida Sans"/>
              </a:defRPr>
            </a:lvl4pPr>
            <a:lvl5pPr marL="2057400" indent="-228600" algn="l" defTabSz="457200" rtl="0" eaLnBrk="1" fontAlgn="base" hangingPunct="1">
              <a:spcBef>
                <a:spcPts val="0"/>
              </a:spcBef>
              <a:spcAft>
                <a:spcPts val="600"/>
              </a:spcAft>
              <a:buClr>
                <a:srgbClr val="FAA500"/>
              </a:buClr>
              <a:buSzPct val="80000"/>
              <a:buFont typeface="Lucida Grande"/>
              <a:buChar char="▶"/>
              <a:defRPr sz="1800" kern="1200">
                <a:solidFill>
                  <a:schemeClr val="tx1"/>
                </a:solidFill>
                <a:latin typeface="Lucida Sans"/>
                <a:ea typeface="MS PGothic" pitchFamily="34" charset="-128"/>
                <a:cs typeface="Lucida San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301625" indent="-301625"/>
            <a:r>
              <a:rPr lang="de-CH" sz="2000" dirty="0" err="1" smtClean="0"/>
              <a:t>Scoping</a:t>
            </a:r>
            <a:endParaRPr lang="de-CH" sz="2000" dirty="0" smtClean="0"/>
          </a:p>
          <a:p>
            <a:pPr marL="301625" indent="-301625"/>
            <a:r>
              <a:rPr lang="de-CH" sz="2000" dirty="0" smtClean="0"/>
              <a:t>Research</a:t>
            </a:r>
          </a:p>
          <a:p>
            <a:pPr marL="301625" indent="-301625"/>
            <a:r>
              <a:rPr lang="de-CH" sz="2000" dirty="0" err="1" smtClean="0"/>
              <a:t>Synthesize</a:t>
            </a:r>
            <a:endParaRPr lang="de-CH" sz="2000" dirty="0" smtClean="0"/>
          </a:p>
          <a:p>
            <a:pPr marL="301625" indent="-301625"/>
            <a:r>
              <a:rPr lang="de-CH" sz="2000" dirty="0" smtClean="0"/>
              <a:t>Design</a:t>
            </a:r>
          </a:p>
          <a:p>
            <a:pPr marL="301625" indent="-301625"/>
            <a:r>
              <a:rPr lang="de-CH" sz="2000" dirty="0" smtClean="0"/>
              <a:t>Prototype</a:t>
            </a:r>
          </a:p>
          <a:p>
            <a:pPr marL="301625" indent="-301625"/>
            <a:r>
              <a:rPr lang="de-CH" sz="2000" dirty="0" err="1" smtClean="0"/>
              <a:t>Validate</a:t>
            </a:r>
            <a:endParaRPr lang="en-GB" sz="2000" dirty="0" smtClean="0"/>
          </a:p>
        </p:txBody>
      </p:sp>
    </p:spTree>
    <p:extLst>
      <p:ext uri="{BB962C8B-B14F-4D97-AF65-F5344CB8AC3E}">
        <p14:creationId xmlns:p14="http://schemas.microsoft.com/office/powerpoint/2010/main" val="3981563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Project </a:t>
            </a:r>
            <a:r>
              <a:rPr lang="de-CH" dirty="0" err="1" smtClean="0"/>
              <a:t>scope</a:t>
            </a:r>
            <a:endParaRPr lang="de-CH" dirty="0" smtClean="0"/>
          </a:p>
          <a:p>
            <a:pPr lvl="1"/>
            <a:r>
              <a:rPr lang="de-CH" dirty="0" smtClean="0"/>
              <a:t>Applikationsbenutzung vom Sozialarbeiter</a:t>
            </a:r>
          </a:p>
          <a:p>
            <a:r>
              <a:rPr lang="de-CH" dirty="0" smtClean="0"/>
              <a:t>Out </a:t>
            </a:r>
            <a:r>
              <a:rPr lang="de-CH" dirty="0" err="1" smtClean="0"/>
              <a:t>of</a:t>
            </a:r>
            <a:r>
              <a:rPr lang="de-CH" dirty="0" smtClean="0"/>
              <a:t> </a:t>
            </a:r>
            <a:r>
              <a:rPr lang="de-CH" dirty="0" err="1" smtClean="0"/>
              <a:t>scope</a:t>
            </a:r>
            <a:endParaRPr lang="de-CH" dirty="0" smtClean="0"/>
          </a:p>
          <a:p>
            <a:pPr lvl="1"/>
            <a:r>
              <a:rPr lang="de-CH" dirty="0" smtClean="0"/>
              <a:t>Arzt &amp; Klinik Administration</a:t>
            </a:r>
          </a:p>
          <a:p>
            <a:pPr lvl="1"/>
            <a:r>
              <a:rPr lang="de-CH" dirty="0" smtClean="0"/>
              <a:t>Zusammenarbeit mit anderen Systemen</a:t>
            </a:r>
          </a:p>
          <a:p>
            <a:r>
              <a:rPr lang="de-CH" dirty="0" err="1" smtClean="0"/>
              <a:t>Success</a:t>
            </a:r>
            <a:r>
              <a:rPr lang="de-CH" dirty="0" smtClean="0"/>
              <a:t> </a:t>
            </a:r>
            <a:r>
              <a:rPr lang="de-CH" dirty="0" err="1" smtClean="0"/>
              <a:t>measures</a:t>
            </a:r>
            <a:endParaRPr lang="de-CH" dirty="0" smtClean="0"/>
          </a:p>
          <a:p>
            <a:pPr lvl="1"/>
            <a:r>
              <a:rPr lang="de-CH" dirty="0" smtClean="0"/>
              <a:t>Sozialarbeiter hat...</a:t>
            </a:r>
          </a:p>
          <a:p>
            <a:pPr lvl="2"/>
            <a:r>
              <a:rPr lang="de-CH" dirty="0" smtClean="0"/>
              <a:t>…Patientenübersicht</a:t>
            </a:r>
          </a:p>
          <a:p>
            <a:pPr lvl="2"/>
            <a:r>
              <a:rPr lang="de-CH" dirty="0" smtClean="0"/>
              <a:t>…Terminverwaltung</a:t>
            </a:r>
          </a:p>
          <a:p>
            <a:pPr lvl="2"/>
            <a:r>
              <a:rPr lang="de-CH" dirty="0" smtClean="0"/>
              <a:t>…Patientenverlauf</a:t>
            </a:r>
          </a:p>
          <a:p>
            <a:pPr lvl="1"/>
            <a:r>
              <a:rPr lang="de-CH" dirty="0" smtClean="0"/>
              <a:t>Datensicherheit</a:t>
            </a:r>
          </a:p>
          <a:p>
            <a:pPr lvl="1"/>
            <a:endParaRPr lang="en-GB" dirty="0"/>
          </a:p>
        </p:txBody>
      </p:sp>
      <p:sp>
        <p:nvSpPr>
          <p:cNvPr id="3" name="Titel 2"/>
          <p:cNvSpPr>
            <a:spLocks noGrp="1"/>
          </p:cNvSpPr>
          <p:nvPr>
            <p:ph type="ctrTitle"/>
          </p:nvPr>
        </p:nvSpPr>
        <p:spPr/>
        <p:txBody>
          <a:bodyPr/>
          <a:lstStyle/>
          <a:p>
            <a:r>
              <a:rPr lang="de-CH" dirty="0" err="1" smtClean="0"/>
              <a:t>Scoping</a:t>
            </a:r>
            <a:endParaRPr lang="en-GB" dirty="0"/>
          </a:p>
        </p:txBody>
      </p:sp>
      <p:pic>
        <p:nvPicPr>
          <p:cNvPr id="3074" name="Picture 2" descr="http://www.bogenloewe.de/images/BO_60102_60104_Fita_Ringscheibe_40_80%20cm.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701110" y="4418039"/>
            <a:ext cx="1827430" cy="1827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844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Interview </a:t>
            </a:r>
            <a:r>
              <a:rPr lang="de-CH" dirty="0" err="1" smtClean="0"/>
              <a:t>Jarno</a:t>
            </a:r>
            <a:r>
              <a:rPr lang="de-CH" dirty="0"/>
              <a:t> </a:t>
            </a:r>
            <a:r>
              <a:rPr lang="de-CH" dirty="0" err="1" smtClean="0"/>
              <a:t>Bigler</a:t>
            </a:r>
            <a:endParaRPr lang="de-CH" dirty="0" smtClean="0"/>
          </a:p>
          <a:p>
            <a:pPr lvl="1"/>
            <a:r>
              <a:rPr lang="de-CH" dirty="0"/>
              <a:t>Sozialarbeiter bei </a:t>
            </a:r>
            <a:r>
              <a:rPr lang="de-CH" dirty="0" smtClean="0"/>
              <a:t>pro </a:t>
            </a:r>
            <a:r>
              <a:rPr lang="de-CH" dirty="0" err="1" smtClean="0"/>
              <a:t>infirmis</a:t>
            </a:r>
            <a:endParaRPr lang="de-CH" dirty="0" smtClean="0"/>
          </a:p>
          <a:p>
            <a:pPr lvl="1"/>
            <a:r>
              <a:rPr lang="de-CH" dirty="0" smtClean="0"/>
              <a:t>Weitgehend nur noch beratende Tätigkeit </a:t>
            </a:r>
          </a:p>
          <a:p>
            <a:pPr lvl="1"/>
            <a:endParaRPr lang="de-CH" dirty="0"/>
          </a:p>
          <a:p>
            <a:r>
              <a:rPr lang="de-CH" dirty="0" err="1" smtClean="0"/>
              <a:t>Internettquellen</a:t>
            </a:r>
            <a:endParaRPr lang="de-CH" dirty="0" smtClean="0"/>
          </a:p>
          <a:p>
            <a:pPr lvl="1"/>
            <a:r>
              <a:rPr lang="de-CH" dirty="0" smtClean="0"/>
              <a:t>Arbeiten von Sozialarbeitern</a:t>
            </a:r>
          </a:p>
          <a:p>
            <a:pPr lvl="1"/>
            <a:r>
              <a:rPr lang="de-CH" dirty="0" smtClean="0"/>
              <a:t>Ähnliche Software</a:t>
            </a:r>
          </a:p>
          <a:p>
            <a:pPr marL="457200" lvl="1" indent="0">
              <a:buNone/>
            </a:pPr>
            <a:endParaRPr lang="en-GB" dirty="0"/>
          </a:p>
        </p:txBody>
      </p:sp>
      <p:sp>
        <p:nvSpPr>
          <p:cNvPr id="3" name="Titel 2"/>
          <p:cNvSpPr>
            <a:spLocks noGrp="1"/>
          </p:cNvSpPr>
          <p:nvPr>
            <p:ph type="ctrTitle"/>
          </p:nvPr>
        </p:nvSpPr>
        <p:spPr/>
        <p:txBody>
          <a:bodyPr/>
          <a:lstStyle/>
          <a:p>
            <a:r>
              <a:rPr lang="de-CH" smtClean="0"/>
              <a:t>Research</a:t>
            </a:r>
            <a:endParaRPr lang="en-GB"/>
          </a:p>
        </p:txBody>
      </p:sp>
      <p:pic>
        <p:nvPicPr>
          <p:cNvPr id="4" name="Grafik 3"/>
          <p:cNvPicPr>
            <a:picLocks noChangeAspect="1"/>
          </p:cNvPicPr>
          <p:nvPr/>
        </p:nvPicPr>
        <p:blipFill>
          <a:blip r:embed="rId2"/>
          <a:stretch>
            <a:fillRect/>
          </a:stretch>
        </p:blipFill>
        <p:spPr>
          <a:xfrm>
            <a:off x="5291538" y="4875399"/>
            <a:ext cx="3133725" cy="657225"/>
          </a:xfrm>
          <a:prstGeom prst="rect">
            <a:avLst/>
          </a:prstGeom>
        </p:spPr>
      </p:pic>
    </p:spTree>
    <p:extLst>
      <p:ext uri="{BB962C8B-B14F-4D97-AF65-F5344CB8AC3E}">
        <p14:creationId xmlns:p14="http://schemas.microsoft.com/office/powerpoint/2010/main" val="481587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b="1" dirty="0"/>
              <a:t>Wichtigste Punkte Recherche:</a:t>
            </a:r>
            <a:endParaRPr lang="en-GB" dirty="0"/>
          </a:p>
          <a:p>
            <a:pPr lvl="1"/>
            <a:r>
              <a:rPr lang="de-CH" dirty="0" smtClean="0"/>
              <a:t>Sozialarbeiter </a:t>
            </a:r>
            <a:r>
              <a:rPr lang="de-CH" dirty="0"/>
              <a:t>muss Tätigkeit vorweisen können</a:t>
            </a:r>
            <a:endParaRPr lang="en-GB" dirty="0"/>
          </a:p>
          <a:p>
            <a:pPr lvl="1"/>
            <a:r>
              <a:rPr lang="de-CH" dirty="0" smtClean="0"/>
              <a:t>Informationen </a:t>
            </a:r>
            <a:r>
              <a:rPr lang="de-CH" dirty="0"/>
              <a:t>zur Behinderung erfassen.</a:t>
            </a:r>
            <a:endParaRPr lang="en-GB" dirty="0"/>
          </a:p>
          <a:p>
            <a:pPr lvl="1"/>
            <a:r>
              <a:rPr lang="de-CH" dirty="0"/>
              <a:t>Informationen zu Gespräch mit Patient speichern</a:t>
            </a:r>
            <a:endParaRPr lang="en-GB" dirty="0"/>
          </a:p>
          <a:p>
            <a:r>
              <a:rPr lang="de-CH" b="1" dirty="0" smtClean="0"/>
              <a:t>Wichtigste </a:t>
            </a:r>
            <a:r>
              <a:rPr lang="de-CH" b="1" dirty="0"/>
              <a:t>Punkte Interview:</a:t>
            </a:r>
            <a:endParaRPr lang="en-GB" dirty="0"/>
          </a:p>
          <a:p>
            <a:pPr lvl="1"/>
            <a:r>
              <a:rPr lang="de-CH" dirty="0"/>
              <a:t>Übersicht im Kalender (Tages- &amp; Wochenansicht)</a:t>
            </a:r>
            <a:endParaRPr lang="en-GB" dirty="0"/>
          </a:p>
          <a:p>
            <a:pPr lvl="1"/>
            <a:r>
              <a:rPr lang="de-CH" dirty="0"/>
              <a:t>Terminvereinbarung mit Patienten</a:t>
            </a:r>
            <a:endParaRPr lang="en-GB" dirty="0"/>
          </a:p>
          <a:p>
            <a:pPr lvl="1"/>
            <a:r>
              <a:rPr lang="de-CH" dirty="0"/>
              <a:t>Patientenübersicht</a:t>
            </a:r>
            <a:endParaRPr lang="en-GB" dirty="0"/>
          </a:p>
          <a:p>
            <a:pPr lvl="1"/>
            <a:r>
              <a:rPr lang="de-CH" dirty="0" smtClean="0"/>
              <a:t>Verlauf </a:t>
            </a:r>
            <a:r>
              <a:rPr lang="de-CH" dirty="0"/>
              <a:t>der Patienten im Überblick(pro Patient)</a:t>
            </a:r>
            <a:endParaRPr lang="en-GB" dirty="0"/>
          </a:p>
          <a:p>
            <a:pPr lvl="1"/>
            <a:r>
              <a:rPr lang="de-CH" dirty="0"/>
              <a:t>Ein- und Austrittsdatum Kliniken</a:t>
            </a:r>
            <a:endParaRPr lang="en-GB" dirty="0"/>
          </a:p>
          <a:p>
            <a:pPr lvl="1"/>
            <a:r>
              <a:rPr lang="de-CH" dirty="0"/>
              <a:t>Datensicherheit</a:t>
            </a:r>
            <a:endParaRPr lang="en-GB" dirty="0"/>
          </a:p>
          <a:p>
            <a:endParaRPr lang="de-CH" dirty="0"/>
          </a:p>
        </p:txBody>
      </p:sp>
      <p:sp>
        <p:nvSpPr>
          <p:cNvPr id="3" name="Titel 2"/>
          <p:cNvSpPr>
            <a:spLocks noGrp="1"/>
          </p:cNvSpPr>
          <p:nvPr>
            <p:ph type="ctrTitle"/>
          </p:nvPr>
        </p:nvSpPr>
        <p:spPr/>
        <p:txBody>
          <a:bodyPr/>
          <a:lstStyle/>
          <a:p>
            <a:r>
              <a:rPr lang="de-CH" dirty="0" err="1" smtClean="0"/>
              <a:t>Synthesize</a:t>
            </a:r>
            <a:endParaRPr lang="de-CH" dirty="0"/>
          </a:p>
        </p:txBody>
      </p:sp>
      <p:pic>
        <p:nvPicPr>
          <p:cNvPr id="4098" name="Picture 2" descr="http://www.clipartbest.com/cliparts/RcA/6Bp/RcA6Bpzpi.jpe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28881" y="4496246"/>
            <a:ext cx="1867728" cy="1686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529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Franziska </a:t>
            </a:r>
            <a:endParaRPr lang="de-CH" dirty="0" smtClean="0"/>
          </a:p>
          <a:p>
            <a:pPr lvl="1"/>
            <a:r>
              <a:rPr lang="de-CH" dirty="0"/>
              <a:t>Sozialarbeiterin im Spital </a:t>
            </a:r>
            <a:r>
              <a:rPr lang="de-CH" dirty="0" smtClean="0"/>
              <a:t>Biel</a:t>
            </a:r>
          </a:p>
          <a:p>
            <a:pPr lvl="1"/>
            <a:r>
              <a:rPr lang="de-CH" dirty="0"/>
              <a:t>R</a:t>
            </a:r>
            <a:r>
              <a:rPr lang="de-CH" dirty="0" smtClean="0"/>
              <a:t>echt </a:t>
            </a:r>
            <a:r>
              <a:rPr lang="de-CH" dirty="0"/>
              <a:t>chaotisch und vergisst oft </a:t>
            </a:r>
            <a:r>
              <a:rPr lang="de-CH" dirty="0" smtClean="0"/>
              <a:t>Termine</a:t>
            </a:r>
          </a:p>
          <a:p>
            <a:endParaRPr lang="de-CH" dirty="0"/>
          </a:p>
          <a:p>
            <a:r>
              <a:rPr lang="de-CH" dirty="0" smtClean="0"/>
              <a:t>Paul</a:t>
            </a:r>
          </a:p>
          <a:p>
            <a:pPr lvl="1"/>
            <a:r>
              <a:rPr lang="de-CH" dirty="0"/>
              <a:t>Psychologiestudium </a:t>
            </a:r>
            <a:endParaRPr lang="de-CH" dirty="0" smtClean="0"/>
          </a:p>
          <a:p>
            <a:pPr lvl="1"/>
            <a:r>
              <a:rPr lang="de-CH" dirty="0" smtClean="0"/>
              <a:t>Notizen </a:t>
            </a:r>
            <a:r>
              <a:rPr lang="de-CH" smtClean="0"/>
              <a:t>zu Patienten</a:t>
            </a:r>
            <a:endParaRPr lang="de-CH" dirty="0"/>
          </a:p>
        </p:txBody>
      </p:sp>
      <p:sp>
        <p:nvSpPr>
          <p:cNvPr id="3" name="Titel 2"/>
          <p:cNvSpPr>
            <a:spLocks noGrp="1"/>
          </p:cNvSpPr>
          <p:nvPr>
            <p:ph type="ctrTitle"/>
          </p:nvPr>
        </p:nvSpPr>
        <p:spPr/>
        <p:txBody>
          <a:bodyPr/>
          <a:lstStyle/>
          <a:p>
            <a:r>
              <a:rPr lang="de-CH" dirty="0" smtClean="0"/>
              <a:t>User</a:t>
            </a:r>
            <a:endParaRPr lang="de-CH" dirty="0"/>
          </a:p>
        </p:txBody>
      </p:sp>
      <p:pic>
        <p:nvPicPr>
          <p:cNvPr id="2050" name="Picture 2" descr="http://www.aliro-opens-doors.com/images/icon-glossary/user-placeholder-female.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16860" y="4379424"/>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848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Termin mit einem Patienten vereinbaren</a:t>
            </a:r>
          </a:p>
          <a:p>
            <a:endParaRPr lang="de-CH" dirty="0"/>
          </a:p>
          <a:p>
            <a:endParaRPr lang="de-CH" dirty="0" smtClean="0"/>
          </a:p>
          <a:p>
            <a:endParaRPr lang="de-CH" dirty="0"/>
          </a:p>
          <a:p>
            <a:endParaRPr lang="de-CH" dirty="0" smtClean="0"/>
          </a:p>
          <a:p>
            <a:endParaRPr lang="de-CH" dirty="0"/>
          </a:p>
          <a:p>
            <a:r>
              <a:rPr lang="de-CH" dirty="0"/>
              <a:t>Aufnahme eines neuen Patienten „on-</a:t>
            </a:r>
            <a:r>
              <a:rPr lang="de-CH" dirty="0" err="1"/>
              <a:t>the</a:t>
            </a:r>
            <a:r>
              <a:rPr lang="de-CH" dirty="0"/>
              <a:t>-</a:t>
            </a:r>
            <a:r>
              <a:rPr lang="de-CH" dirty="0" err="1"/>
              <a:t>fly</a:t>
            </a:r>
            <a:r>
              <a:rPr lang="de-CH" dirty="0"/>
              <a:t>“</a:t>
            </a:r>
          </a:p>
        </p:txBody>
      </p:sp>
      <p:sp>
        <p:nvSpPr>
          <p:cNvPr id="3" name="Titel 2"/>
          <p:cNvSpPr>
            <a:spLocks noGrp="1"/>
          </p:cNvSpPr>
          <p:nvPr>
            <p:ph type="ctrTitle"/>
          </p:nvPr>
        </p:nvSpPr>
        <p:spPr/>
        <p:txBody>
          <a:bodyPr/>
          <a:lstStyle/>
          <a:p>
            <a:r>
              <a:rPr lang="de-CH" dirty="0" smtClean="0"/>
              <a:t>Design</a:t>
            </a:r>
            <a:endParaRPr lang="de-CH" dirty="0"/>
          </a:p>
        </p:txBody>
      </p:sp>
      <p:pic>
        <p:nvPicPr>
          <p:cNvPr id="2052" name="Picture 4"/>
          <p:cNvPicPr>
            <a:picLocks noChangeAspect="1" noChangeArrowheads="1"/>
          </p:cNvPicPr>
          <p:nvPr/>
        </p:nvPicPr>
        <p:blipFill>
          <a:blip r:embed="rId3" cstate="print">
            <a:grayscl/>
            <a:extLst>
              <a:ext uri="{28A0092B-C50C-407E-A947-70E740481C1C}">
                <a14:useLocalDpi xmlns:a14="http://schemas.microsoft.com/office/drawing/2010/main"/>
              </a:ext>
            </a:extLst>
          </a:blip>
          <a:srcRect l="39520" t="56464" r="32584" b="4311"/>
          <a:stretch>
            <a:fillRect/>
          </a:stretch>
        </p:blipFill>
        <p:spPr bwMode="auto">
          <a:xfrm rot="10800000">
            <a:off x="413238" y="1598578"/>
            <a:ext cx="1606550" cy="15684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cstate="print">
            <a:grayscl/>
            <a:extLst>
              <a:ext uri="{28A0092B-C50C-407E-A947-70E740481C1C}">
                <a14:useLocalDpi xmlns:a14="http://schemas.microsoft.com/office/drawing/2010/main"/>
              </a:ext>
            </a:extLst>
          </a:blip>
          <a:srcRect l="67863" t="4256" r="4018" b="56396"/>
          <a:stretch>
            <a:fillRect/>
          </a:stretch>
        </p:blipFill>
        <p:spPr bwMode="auto">
          <a:xfrm rot="10800000">
            <a:off x="2505808" y="1598579"/>
            <a:ext cx="1631950" cy="1587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cstate="print">
            <a:grayscl/>
            <a:extLst>
              <a:ext uri="{28A0092B-C50C-407E-A947-70E740481C1C}">
                <a14:useLocalDpi xmlns:a14="http://schemas.microsoft.com/office/drawing/2010/main"/>
              </a:ext>
            </a:extLst>
          </a:blip>
          <a:srcRect l="36130" t="4028" r="36328" b="57039"/>
          <a:stretch>
            <a:fillRect/>
          </a:stretch>
        </p:blipFill>
        <p:spPr bwMode="auto">
          <a:xfrm rot="10800000">
            <a:off x="4668715" y="1630328"/>
            <a:ext cx="1581150" cy="1555750"/>
          </a:xfrm>
          <a:prstGeom prst="rect">
            <a:avLst/>
          </a:prstGeom>
          <a:noFill/>
          <a:extLst>
            <a:ext uri="{909E8E84-426E-40DD-AFC4-6F175D3DCCD1}">
              <a14:hiddenFill xmlns:a14="http://schemas.microsoft.com/office/drawing/2010/main">
                <a:solidFill>
                  <a:srgbClr val="FFFFFF"/>
                </a:solidFill>
              </a14:hiddenFill>
            </a:ext>
          </a:extLst>
        </p:spPr>
      </p:pic>
      <p:pic>
        <p:nvPicPr>
          <p:cNvPr id="2049" name="Bild 1"/>
          <p:cNvPicPr>
            <a:picLocks noChangeAspect="1" noChangeArrowheads="1"/>
          </p:cNvPicPr>
          <p:nvPr/>
        </p:nvPicPr>
        <p:blipFill>
          <a:blip r:embed="rId3" cstate="print">
            <a:grayscl/>
            <a:extLst>
              <a:ext uri="{28A0092B-C50C-407E-A947-70E740481C1C}">
                <a14:useLocalDpi xmlns:a14="http://schemas.microsoft.com/office/drawing/2010/main"/>
              </a:ext>
            </a:extLst>
          </a:blip>
          <a:srcRect l="4034" t="4477" r="68993" b="55969"/>
          <a:stretch>
            <a:fillRect/>
          </a:stretch>
        </p:blipFill>
        <p:spPr bwMode="auto">
          <a:xfrm rot="10800000">
            <a:off x="6585438" y="1598578"/>
            <a:ext cx="1536700" cy="158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5" name="Rectangle 6"/>
          <p:cNvSpPr>
            <a:spLocks noChangeArrowheads="1"/>
          </p:cNvSpPr>
          <p:nvPr/>
        </p:nvSpPr>
        <p:spPr bwMode="auto">
          <a:xfrm>
            <a:off x="0" y="6756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9" name="Picture 5"/>
          <p:cNvPicPr>
            <a:picLocks noChangeAspect="1" noChangeArrowheads="1"/>
          </p:cNvPicPr>
          <p:nvPr/>
        </p:nvPicPr>
        <p:blipFill>
          <a:blip r:embed="rId3" cstate="print">
            <a:grayscl/>
            <a:extLst>
              <a:ext uri="{28A0092B-C50C-407E-A947-70E740481C1C}">
                <a14:useLocalDpi xmlns:a14="http://schemas.microsoft.com/office/drawing/2010/main"/>
              </a:ext>
            </a:extLst>
          </a:blip>
          <a:srcRect l="39520" t="56464" r="32584" b="4311"/>
          <a:stretch>
            <a:fillRect/>
          </a:stretch>
        </p:blipFill>
        <p:spPr bwMode="auto">
          <a:xfrm rot="10800000">
            <a:off x="413238" y="3926742"/>
            <a:ext cx="1606550" cy="1568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cstate="print">
            <a:grayscl/>
            <a:extLst>
              <a:ext uri="{28A0092B-C50C-407E-A947-70E740481C1C}">
                <a14:useLocalDpi xmlns:a14="http://schemas.microsoft.com/office/drawing/2010/main"/>
              </a:ext>
            </a:extLst>
          </a:blip>
          <a:srcRect l="9444" t="56866" r="63136" b="4129"/>
          <a:stretch>
            <a:fillRect/>
          </a:stretch>
        </p:blipFill>
        <p:spPr bwMode="auto">
          <a:xfrm rot="10800000">
            <a:off x="2019788" y="3936267"/>
            <a:ext cx="1581150" cy="15684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cstate="print">
            <a:grayscl/>
            <a:extLst>
              <a:ext uri="{28A0092B-C50C-407E-A947-70E740481C1C}">
                <a14:useLocalDpi xmlns:a14="http://schemas.microsoft.com/office/drawing/2010/main"/>
              </a:ext>
            </a:extLst>
          </a:blip>
          <a:srcRect l="67863" t="4256" r="4018" b="56396"/>
          <a:stretch>
            <a:fillRect/>
          </a:stretch>
        </p:blipFill>
        <p:spPr bwMode="auto">
          <a:xfrm rot="10800000">
            <a:off x="3376730" y="3958249"/>
            <a:ext cx="1631950" cy="1587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cstate="print">
            <a:grayscl/>
            <a:extLst>
              <a:ext uri="{28A0092B-C50C-407E-A947-70E740481C1C}">
                <a14:useLocalDpi xmlns:a14="http://schemas.microsoft.com/office/drawing/2010/main"/>
              </a:ext>
            </a:extLst>
          </a:blip>
          <a:srcRect l="36130" t="4028" r="36328" b="57039"/>
          <a:stretch>
            <a:fillRect/>
          </a:stretch>
        </p:blipFill>
        <p:spPr bwMode="auto">
          <a:xfrm rot="10800000">
            <a:off x="5007461" y="3942617"/>
            <a:ext cx="1581150" cy="15557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Bild 1"/>
          <p:cNvPicPr>
            <a:picLocks noChangeAspect="1" noChangeArrowheads="1"/>
          </p:cNvPicPr>
          <p:nvPr/>
        </p:nvPicPr>
        <p:blipFill>
          <a:blip r:embed="rId3" cstate="print">
            <a:grayscl/>
            <a:extLst>
              <a:ext uri="{28A0092B-C50C-407E-A947-70E740481C1C}">
                <a14:useLocalDpi xmlns:a14="http://schemas.microsoft.com/office/drawing/2010/main"/>
              </a:ext>
            </a:extLst>
          </a:blip>
          <a:srcRect l="4034" t="4477" r="68993" b="55969"/>
          <a:stretch>
            <a:fillRect/>
          </a:stretch>
        </p:blipFill>
        <p:spPr bwMode="auto">
          <a:xfrm rot="10800000">
            <a:off x="6588612" y="3926742"/>
            <a:ext cx="1536700" cy="158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Tree>
    <p:extLst>
      <p:ext uri="{BB962C8B-B14F-4D97-AF65-F5344CB8AC3E}">
        <p14:creationId xmlns:p14="http://schemas.microsoft.com/office/powerpoint/2010/main" val="2669747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a:t>Terminablauf mit einem Patienten im Büro des </a:t>
            </a:r>
            <a:r>
              <a:rPr lang="de-CH" dirty="0" smtClean="0"/>
              <a:t>Sozialarbeiter</a:t>
            </a:r>
          </a:p>
          <a:p>
            <a:pPr marL="0" indent="0">
              <a:buNone/>
            </a:pPr>
            <a:endParaRPr lang="de-CH" dirty="0"/>
          </a:p>
        </p:txBody>
      </p:sp>
      <p:sp>
        <p:nvSpPr>
          <p:cNvPr id="3" name="Titel 2"/>
          <p:cNvSpPr>
            <a:spLocks noGrp="1"/>
          </p:cNvSpPr>
          <p:nvPr>
            <p:ph type="ctrTitle"/>
          </p:nvPr>
        </p:nvSpPr>
        <p:spPr/>
        <p:txBody>
          <a:bodyPr/>
          <a:lstStyle/>
          <a:p>
            <a:r>
              <a:rPr lang="de-CH" dirty="0" smtClean="0"/>
              <a:t>Design</a:t>
            </a:r>
            <a:endParaRPr lang="de-CH" dirty="0"/>
          </a:p>
        </p:txBody>
      </p:sp>
      <p:pic>
        <p:nvPicPr>
          <p:cNvPr id="1029" name="Bild 16"/>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rot="-5400000">
            <a:off x="1429726" y="1917944"/>
            <a:ext cx="1841500" cy="1758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Bild 17"/>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5400000">
            <a:off x="3332284" y="2203694"/>
            <a:ext cx="1835150" cy="1155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Bild 18"/>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5400000">
            <a:off x="4970829" y="2235444"/>
            <a:ext cx="1822450" cy="107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Bild 19"/>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rot="-5400000">
            <a:off x="1344001" y="4018084"/>
            <a:ext cx="1682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Bild 20"/>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rot="-5400000">
            <a:off x="3402133" y="4030784"/>
            <a:ext cx="1695450" cy="14033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Tree>
    <p:extLst>
      <p:ext uri="{BB962C8B-B14F-4D97-AF65-F5344CB8AC3E}">
        <p14:creationId xmlns:p14="http://schemas.microsoft.com/office/powerpoint/2010/main" val="2772796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a:p>
        </p:txBody>
      </p:sp>
      <p:sp>
        <p:nvSpPr>
          <p:cNvPr id="3" name="Titel 2"/>
          <p:cNvSpPr>
            <a:spLocks noGrp="1"/>
          </p:cNvSpPr>
          <p:nvPr>
            <p:ph type="ctrTitle"/>
          </p:nvPr>
        </p:nvSpPr>
        <p:spPr/>
        <p:txBody>
          <a:bodyPr/>
          <a:lstStyle/>
          <a:p>
            <a:r>
              <a:rPr lang="de-CH" dirty="0" smtClean="0"/>
              <a:t>Prototype</a:t>
            </a:r>
            <a:endParaRPr lang="de-CH" dirty="0"/>
          </a:p>
        </p:txBody>
      </p:sp>
      <p:pic>
        <p:nvPicPr>
          <p:cNvPr id="4" name="Grafik 3"/>
          <p:cNvPicPr/>
          <p:nvPr/>
        </p:nvPicPr>
        <p:blipFill>
          <a:blip r:embed="rId2">
            <a:extLst>
              <a:ext uri="{28A0092B-C50C-407E-A947-70E740481C1C}">
                <a14:useLocalDpi xmlns:a14="http://schemas.microsoft.com/office/drawing/2010/main"/>
              </a:ext>
            </a:extLst>
          </a:blip>
          <a:srcRect/>
          <a:stretch>
            <a:fillRect/>
          </a:stretch>
        </p:blipFill>
        <p:spPr bwMode="auto">
          <a:xfrm>
            <a:off x="1786467" y="1596390"/>
            <a:ext cx="2308860" cy="3657600"/>
          </a:xfrm>
          <a:prstGeom prst="rect">
            <a:avLst/>
          </a:prstGeom>
          <a:noFill/>
          <a:ln>
            <a:noFill/>
          </a:ln>
        </p:spPr>
      </p:pic>
      <p:pic>
        <p:nvPicPr>
          <p:cNvPr id="5" name="Grafik 4"/>
          <p:cNvPicPr/>
          <p:nvPr/>
        </p:nvPicPr>
        <p:blipFill>
          <a:blip r:embed="rId3">
            <a:extLst>
              <a:ext uri="{28A0092B-C50C-407E-A947-70E740481C1C}">
                <a14:useLocalDpi xmlns:a14="http://schemas.microsoft.com/office/drawing/2010/main"/>
              </a:ext>
            </a:extLst>
          </a:blip>
          <a:srcRect/>
          <a:stretch>
            <a:fillRect/>
          </a:stretch>
        </p:blipFill>
        <p:spPr bwMode="auto">
          <a:xfrm>
            <a:off x="5207098" y="1588770"/>
            <a:ext cx="2369820" cy="3665220"/>
          </a:xfrm>
          <a:prstGeom prst="rect">
            <a:avLst/>
          </a:prstGeom>
          <a:noFill/>
          <a:ln>
            <a:noFill/>
          </a:ln>
        </p:spPr>
      </p:pic>
    </p:spTree>
    <p:extLst>
      <p:ext uri="{BB962C8B-B14F-4D97-AF65-F5344CB8AC3E}">
        <p14:creationId xmlns:p14="http://schemas.microsoft.com/office/powerpoint/2010/main" val="1251349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BE3A9EFF36793468C03E2811ACE2A2B" ma:contentTypeVersion="1" ma:contentTypeDescription="Ein neues Dokument erstellen." ma:contentTypeScope="" ma:versionID="e65be32cb1bfff77fc8c9c09bf542651">
  <xsd:schema xmlns:xsd="http://www.w3.org/2001/XMLSchema" xmlns:p="http://schemas.microsoft.com/office/2006/metadata/properties" xmlns:ns2="5091c847-84be-4f4f-b16c-c018ad2ca66b" targetNamespace="http://schemas.microsoft.com/office/2006/metadata/properties" ma:root="true" ma:fieldsID="7636c84aed5b7d09a166fcef888725d4" ns2:_="">
    <xsd:import namespace="5091c847-84be-4f4f-b16c-c018ad2ca66b"/>
    <xsd:element name="properties">
      <xsd:complexType>
        <xsd:sequence>
          <xsd:element name="documentManagement">
            <xsd:complexType>
              <xsd:all>
                <xsd:element ref="ns2:AVMTitle"/>
              </xsd:all>
            </xsd:complexType>
          </xsd:element>
        </xsd:sequence>
      </xsd:complexType>
    </xsd:element>
  </xsd:schema>
  <xsd:schema xmlns:xsd="http://www.w3.org/2001/XMLSchema" xmlns:dms="http://schemas.microsoft.com/office/2006/documentManagement/types" targetNamespace="5091c847-84be-4f4f-b16c-c018ad2ca66b" elementFormDefault="qualified">
    <xsd:import namespace="http://schemas.microsoft.com/office/2006/documentManagement/types"/>
    <xsd:element name="AVMTitle" ma:index="2" ma:displayName="Titel" ma:internalName="AVMTitl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Inhaltstyp" ma:readOnly="true"/>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AVMTitle xmlns="5091c847-84be-4f4f-b16c-c018ad2ca66b">Präsentation BFH_2013</AVMTitl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287BEA-F3FF-4B87-929B-5D0092183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91c847-84be-4f4f-b16c-c018ad2ca66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32991507-CB83-4F49-BAFB-D322B1D04098}">
  <ds:schemaRefs>
    <ds:schemaRef ds:uri="http://purl.org/dc/terms/"/>
    <ds:schemaRef ds:uri="http://schemas.openxmlformats.org/package/2006/metadata/core-properties"/>
    <ds:schemaRef ds:uri="http://schemas.microsoft.com/office/2006/documentManagement/types"/>
    <ds:schemaRef ds:uri="5091c847-84be-4f4f-b16c-c018ad2ca66b"/>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1851D33F-E468-417B-A30C-509B68D2BD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BFH_PPT_Vorlage</Template>
  <TotalTime>26</TotalTime>
  <Words>254</Words>
  <Application>Microsoft Office PowerPoint</Application>
  <PresentationFormat>Bildschirmpräsentation (4:3)</PresentationFormat>
  <Paragraphs>72</Paragraphs>
  <Slides>12</Slides>
  <Notes>3</Notes>
  <HiddenSlides>0</HiddenSlides>
  <MMClips>0</MMClips>
  <ScaleCrop>false</ScaleCrop>
  <HeadingPairs>
    <vt:vector size="4" baseType="variant">
      <vt:variant>
        <vt:lpstr>Design</vt:lpstr>
      </vt:variant>
      <vt:variant>
        <vt:i4>1</vt:i4>
      </vt:variant>
      <vt:variant>
        <vt:lpstr>Folientitel</vt:lpstr>
      </vt:variant>
      <vt:variant>
        <vt:i4>12</vt:i4>
      </vt:variant>
    </vt:vector>
  </HeadingPairs>
  <TitlesOfParts>
    <vt:vector size="13" baseType="lpstr">
      <vt:lpstr>BFH_PPT_Vorlage</vt:lpstr>
      <vt:lpstr>CS1: Task 3</vt:lpstr>
      <vt:lpstr>Inhalt</vt:lpstr>
      <vt:lpstr>Scoping</vt:lpstr>
      <vt:lpstr>Research</vt:lpstr>
      <vt:lpstr>Synthesize</vt:lpstr>
      <vt:lpstr>User</vt:lpstr>
      <vt:lpstr>Design</vt:lpstr>
      <vt:lpstr>Design</vt:lpstr>
      <vt:lpstr>Prototype</vt:lpstr>
      <vt:lpstr>Prototype</vt:lpstr>
      <vt:lpstr>Valitation</vt:lpstr>
      <vt:lpstr>Herzlichen Dank!</vt:lpstr>
    </vt:vector>
  </TitlesOfParts>
  <Company>Berner Fachhochschule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BFH_2013</dc:title>
  <dc:creator>Wacher Andrea</dc:creator>
  <cp:lastModifiedBy>Stefan Iseli</cp:lastModifiedBy>
  <cp:revision>91</cp:revision>
  <cp:lastPrinted>2013-06-13T15:31:11Z</cp:lastPrinted>
  <dcterms:created xsi:type="dcterms:W3CDTF">2013-06-07T09:55:15Z</dcterms:created>
  <dcterms:modified xsi:type="dcterms:W3CDTF">2015-10-15T12:24:22Z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0x010100EBE3A9EFF36793468C03E2811ACE2A2B</vt:lpwstr>
  </property>
</Properties>
</file>