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9" r:id="rId5"/>
    <p:sldId id="304" r:id="rId6"/>
    <p:sldId id="309" r:id="rId7"/>
    <p:sldId id="303" r:id="rId8"/>
    <p:sldId id="308" r:id="rId9"/>
    <p:sldId id="311" r:id="rId10"/>
    <p:sldId id="310" r:id="rId11"/>
    <p:sldId id="305" r:id="rId12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78356" autoAdjust="0"/>
  </p:normalViewPr>
  <p:slideViewPr>
    <p:cSldViewPr snapToGrid="0" snapToObjects="1" showGuides="1">
      <p:cViewPr>
        <p:scale>
          <a:sx n="72" d="100"/>
          <a:sy n="72" d="100"/>
        </p:scale>
        <p:origin x="-56" y="-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900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Agenda:</a:t>
            </a:r>
            <a:r>
              <a:rPr lang="de-CH" baseline="0" dirty="0" smtClean="0"/>
              <a:t> Terminerfassung Patient Doktor Ort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Agenda:</a:t>
            </a:r>
            <a:r>
              <a:rPr lang="de-CH" baseline="0" dirty="0" smtClean="0"/>
              <a:t> Terminerfassung Patient Doktor Ort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00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Agenda:</a:t>
            </a:r>
            <a:r>
              <a:rPr lang="de-CH" baseline="0" dirty="0" smtClean="0"/>
              <a:t> Terminerfassung Patient Doktor Ort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30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Agenda:</a:t>
            </a:r>
            <a:r>
              <a:rPr lang="de-CH" baseline="0" dirty="0" smtClean="0"/>
              <a:t> Terminerfassung Patient Doktor Ort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04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2: SE </a:t>
            </a:r>
            <a:r>
              <a:rPr lang="de-DE" dirty="0" err="1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28.09,2015,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Plan getrieben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1938867" y="1355323"/>
            <a:ext cx="7010142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Font typeface="Lucida Grande"/>
              <a:buNone/>
            </a:pPr>
            <a:endParaRPr lang="en-GB" sz="20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28204"/>
              </p:ext>
            </p:extLst>
          </p:nvPr>
        </p:nvGraphicFramePr>
        <p:xfrm>
          <a:off x="1151467" y="1400629"/>
          <a:ext cx="683260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0"/>
                <a:gridCol w="3416300"/>
              </a:tblGrid>
              <a:tr h="717550"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en-GB" dirty="0"/>
                    </a:p>
                  </a:txBody>
                  <a:tcPr/>
                </a:tc>
              </a:tr>
              <a:tr h="717550">
                <a:tc>
                  <a:txBody>
                    <a:bodyPr/>
                    <a:lstStyle/>
                    <a:p>
                      <a:r>
                        <a:rPr lang="de-CH" dirty="0" smtClean="0"/>
                        <a:t>Struktur Klar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Lange Planungsphase</a:t>
                      </a:r>
                      <a:endParaRPr lang="en-GB" dirty="0"/>
                    </a:p>
                  </a:txBody>
                  <a:tcPr/>
                </a:tc>
              </a:tr>
              <a:tr h="717550">
                <a:tc>
                  <a:txBody>
                    <a:bodyPr/>
                    <a:lstStyle/>
                    <a:p>
                      <a:r>
                        <a:rPr lang="de-CH" dirty="0" smtClean="0"/>
                        <a:t>Task</a:t>
                      </a:r>
                      <a:r>
                        <a:rPr lang="de-CH" baseline="0" dirty="0" smtClean="0"/>
                        <a:t> sind einfach zu verteilen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Lange bis Resultat</a:t>
                      </a:r>
                      <a:r>
                        <a:rPr lang="de-CH" baseline="0" dirty="0" smtClean="0"/>
                        <a:t> sichtbar</a:t>
                      </a:r>
                      <a:endParaRPr lang="en-GB" dirty="0"/>
                    </a:p>
                  </a:txBody>
                  <a:tcPr/>
                </a:tc>
              </a:tr>
              <a:tr h="717550">
                <a:tc>
                  <a:txBody>
                    <a:bodyPr/>
                    <a:lstStyle/>
                    <a:p>
                      <a:r>
                        <a:rPr lang="de-CH" dirty="0" smtClean="0"/>
                        <a:t>Gute</a:t>
                      </a:r>
                      <a:r>
                        <a:rPr lang="de-CH" baseline="0" dirty="0" smtClean="0"/>
                        <a:t> Zeitplanung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Schlechte</a:t>
                      </a:r>
                      <a:r>
                        <a:rPr lang="de-CH" baseline="0" dirty="0" smtClean="0"/>
                        <a:t> Adaptionsmöglichkeiten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Agile			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1938867" y="1355323"/>
            <a:ext cx="7010142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Font typeface="Lucida Grande"/>
              <a:buNone/>
            </a:pPr>
            <a:endParaRPr lang="en-GB" sz="20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93667"/>
              </p:ext>
            </p:extLst>
          </p:nvPr>
        </p:nvGraphicFramePr>
        <p:xfrm>
          <a:off x="1034143" y="1411514"/>
          <a:ext cx="7086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760450"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en-GB" dirty="0"/>
                    </a:p>
                  </a:txBody>
                  <a:tcPr/>
                </a:tc>
              </a:tr>
              <a:tr h="971400">
                <a:tc>
                  <a:txBody>
                    <a:bodyPr/>
                    <a:lstStyle/>
                    <a:p>
                      <a:r>
                        <a:rPr lang="de-CH" dirty="0" smtClean="0"/>
                        <a:t>Zusammenarbeit mit Kunden</a:t>
                      </a:r>
                      <a:endParaRPr lang="de-CH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Struktur</a:t>
                      </a:r>
                      <a:endParaRPr lang="en-GB" dirty="0"/>
                    </a:p>
                  </a:txBody>
                  <a:tcPr/>
                </a:tc>
              </a:tr>
              <a:tr h="760450">
                <a:tc>
                  <a:txBody>
                    <a:bodyPr/>
                    <a:lstStyle/>
                    <a:p>
                      <a:r>
                        <a:rPr lang="de-CH" dirty="0" smtClean="0"/>
                        <a:t>Änderungen sind einfach</a:t>
                      </a:r>
                      <a:r>
                        <a:rPr lang="de-CH" baseline="0" dirty="0" smtClean="0"/>
                        <a:t> zu übernehmen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Kann endlos</a:t>
                      </a:r>
                      <a:r>
                        <a:rPr lang="de-CH" baseline="0" dirty="0" smtClean="0"/>
                        <a:t> werden</a:t>
                      </a:r>
                      <a:endParaRPr lang="en-GB" dirty="0"/>
                    </a:p>
                  </a:txBody>
                  <a:tcPr/>
                </a:tc>
              </a:tr>
              <a:tr h="760450">
                <a:tc>
                  <a:txBody>
                    <a:bodyPr/>
                    <a:lstStyle/>
                    <a:p>
                      <a:r>
                        <a:rPr lang="de-CH" dirty="0" smtClean="0"/>
                        <a:t>Schnelles</a:t>
                      </a:r>
                      <a:r>
                        <a:rPr lang="de-CH" baseline="0" dirty="0" smtClean="0"/>
                        <a:t> Zwischenresultat für Kunden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760450">
                <a:tc>
                  <a:txBody>
                    <a:bodyPr/>
                    <a:lstStyle/>
                    <a:p>
                      <a:r>
                        <a:rPr lang="de-CH" dirty="0" smtClean="0"/>
                        <a:t>Kurze Planungsphase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43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291167" y="546274"/>
            <a:ext cx="7010142" cy="540000"/>
          </a:xfrm>
        </p:spPr>
        <p:txBody>
          <a:bodyPr>
            <a:normAutofit/>
          </a:bodyPr>
          <a:lstStyle/>
          <a:p>
            <a:r>
              <a:rPr lang="de-CH" dirty="0" smtClean="0"/>
              <a:t>Entscheidung</a:t>
            </a:r>
            <a:endParaRPr lang="en-GB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291167" y="1202923"/>
            <a:ext cx="7010142" cy="4799940"/>
          </a:xfrm>
        </p:spPr>
        <p:txBody>
          <a:bodyPr>
            <a:normAutofit/>
          </a:bodyPr>
          <a:lstStyle/>
          <a:p>
            <a:pPr lvl="1"/>
            <a:r>
              <a:rPr lang="de-CH" sz="2000" dirty="0" smtClean="0"/>
              <a:t>Entscheidung für Agil</a:t>
            </a:r>
          </a:p>
          <a:p>
            <a:pPr lvl="1"/>
            <a:r>
              <a:rPr lang="de-CH" sz="2000" dirty="0" smtClean="0"/>
              <a:t>Gründe</a:t>
            </a:r>
          </a:p>
          <a:p>
            <a:pPr lvl="2"/>
            <a:r>
              <a:rPr lang="de-CH" sz="2000" dirty="0" smtClean="0"/>
              <a:t>Tabellen</a:t>
            </a:r>
          </a:p>
          <a:p>
            <a:pPr lvl="2"/>
            <a:r>
              <a:rPr lang="de-CH" sz="2000" dirty="0" smtClean="0"/>
              <a:t>Interaktive Kommunikation</a:t>
            </a:r>
            <a:endParaRPr lang="de-CH" sz="2000" dirty="0"/>
          </a:p>
          <a:p>
            <a:pPr lvl="1"/>
            <a:r>
              <a:rPr lang="de-CH" sz="2000" dirty="0" smtClean="0"/>
              <a:t>Vorschlag: Mischform</a:t>
            </a:r>
          </a:p>
          <a:p>
            <a:pPr lvl="2"/>
            <a:r>
              <a:rPr lang="de-CH" sz="2000" dirty="0" smtClean="0"/>
              <a:t>Planung mit Ende in Sicht</a:t>
            </a:r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1" y="3809722"/>
            <a:ext cx="7614528" cy="176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Aktivitäten	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18167"/>
              </p:ext>
            </p:extLst>
          </p:nvPr>
        </p:nvGraphicFramePr>
        <p:xfrm>
          <a:off x="849086" y="1086274"/>
          <a:ext cx="7707086" cy="604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14"/>
                <a:gridCol w="2242457"/>
                <a:gridCol w="2079172"/>
                <a:gridCol w="1796143"/>
              </a:tblGrid>
              <a:tr h="516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Aktivitäten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Ziel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Aufgabe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Resultat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516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Spezifikation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Anforderungen Definiert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Rahmen Planung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Wichtige Entscheidungen getroffen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Entscheidung treffen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Prioritäten definieren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Planen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 und grobe gesamt Planung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887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Start Iteration(en)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866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User Stories </a:t>
                      </a: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auswählen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Iteration </a:t>
                      </a: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Definiert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Planung der Iteration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Entscheiden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Prioritäten für Iteration definieren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Planen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 und Iterationsplanung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866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Tasks definieren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Tasks für Iteration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Tasks erstellen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Prioritäten festlegen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Tasks zu den User Stories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516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Software Implementiert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Implementieren der getroffenen Entscheidungen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Neue Version des Produkts implementiert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516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Fehlerfreie Software Version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Alle Tests durchführen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Vorhandene Fehler beheben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Getestete Software Version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516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Validation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Software vom Kunden genehmigt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Absprache mit Kunden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Kleinere Änderungen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Validierte Version des Produkts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35131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Nächster Zyklus erforderlich?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5166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Abschluss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Produkt Auslieferbereit und Fehlerfrei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Endgültiges Produkt definieren 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Endgültige Software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4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291167" y="276274"/>
            <a:ext cx="7010142" cy="540000"/>
          </a:xfrm>
        </p:spPr>
        <p:txBody>
          <a:bodyPr>
            <a:normAutofit/>
          </a:bodyPr>
          <a:lstStyle/>
          <a:p>
            <a:r>
              <a:rPr lang="de-CH" dirty="0" smtClean="0"/>
              <a:t>Relation zwischen Resultate der Aktivitäten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15863" r="27259" b="14264"/>
          <a:stretch/>
        </p:blipFill>
        <p:spPr bwMode="auto">
          <a:xfrm>
            <a:off x="1194451" y="760965"/>
            <a:ext cx="6439212" cy="552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4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291167" y="527648"/>
            <a:ext cx="7010142" cy="540000"/>
          </a:xfrm>
        </p:spPr>
        <p:txBody>
          <a:bodyPr>
            <a:normAutofit/>
          </a:bodyPr>
          <a:lstStyle/>
          <a:p>
            <a:r>
              <a:rPr lang="de-CH" dirty="0" smtClean="0"/>
              <a:t>Zusammenarbeit mit Auftraggeber</a:t>
            </a:r>
            <a:endParaRPr lang="en-GB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291167" y="1202923"/>
            <a:ext cx="7010142" cy="4799940"/>
          </a:xfrm>
        </p:spPr>
        <p:txBody>
          <a:bodyPr>
            <a:normAutofit/>
          </a:bodyPr>
          <a:lstStyle/>
          <a:p>
            <a:pPr marL="523512" lvl="2" indent="-342900"/>
            <a:r>
              <a:rPr lang="de-CH" sz="2000" dirty="0" smtClean="0"/>
              <a:t>Auftrag durch Pflichtenheft </a:t>
            </a:r>
          </a:p>
          <a:p>
            <a:pPr marL="523512" lvl="2" indent="-342900"/>
            <a:r>
              <a:rPr lang="de-CH" sz="2000" dirty="0" smtClean="0"/>
              <a:t>Feedback bei jeder Iteration (Validation)</a:t>
            </a:r>
          </a:p>
          <a:p>
            <a:pPr marL="980712" lvl="3" indent="-342900"/>
            <a:r>
              <a:rPr lang="de-CH" sz="2000" dirty="0" smtClean="0"/>
              <a:t>Benutzer</a:t>
            </a:r>
          </a:p>
          <a:p>
            <a:pPr marL="980712" lvl="3" indent="-342900"/>
            <a:r>
              <a:rPr lang="de-CH" sz="2000" dirty="0" smtClean="0"/>
              <a:t>Auftraggeber	</a:t>
            </a:r>
          </a:p>
          <a:p>
            <a:pPr marL="523512" lvl="2" indent="-342900"/>
            <a:r>
              <a:rPr lang="de-CH" sz="2000" dirty="0" smtClean="0"/>
              <a:t>Abnahme des Produkts am Ende</a:t>
            </a:r>
          </a:p>
          <a:p>
            <a:pPr marL="523512" lvl="2" indent="-342900"/>
            <a:endParaRPr lang="de-CH" sz="2000" dirty="0" smtClean="0"/>
          </a:p>
          <a:p>
            <a:pPr marL="523512" lvl="2" indent="-342900"/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3" y="3058259"/>
            <a:ext cx="3894992" cy="305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schemas.microsoft.com/office/2006/documentManagement/types"/>
    <ds:schemaRef ds:uri="5091c847-84be-4f4f-b16c-c018ad2ca66b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75</TotalTime>
  <Words>261</Words>
  <Application>Microsoft Office PowerPoint</Application>
  <PresentationFormat>Bildschirmpräsentation (4:3)</PresentationFormat>
  <Paragraphs>99</Paragraphs>
  <Slides>8</Slides>
  <Notes>7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BFH_PPT_Vorlage</vt:lpstr>
      <vt:lpstr>Task 2: SE Process</vt:lpstr>
      <vt:lpstr>Plan getrieben</vt:lpstr>
      <vt:lpstr>Agile   </vt:lpstr>
      <vt:lpstr>Entscheidung</vt:lpstr>
      <vt:lpstr>Aktivitäten </vt:lpstr>
      <vt:lpstr>Relation zwischen Resultate der Aktivitäten</vt:lpstr>
      <vt:lpstr>Zusammenarbeit mit Auftraggeber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Stefan Iseli</cp:lastModifiedBy>
  <cp:revision>62</cp:revision>
  <cp:lastPrinted>2013-06-13T15:31:11Z</cp:lastPrinted>
  <dcterms:created xsi:type="dcterms:W3CDTF">2013-06-07T09:55:15Z</dcterms:created>
  <dcterms:modified xsi:type="dcterms:W3CDTF">2015-09-26T10:27:23Z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