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lvl1pPr defTabSz="457200">
      <a:defRPr sz="2400">
        <a:latin typeface="Lucida Sans"/>
        <a:ea typeface="Lucida Sans"/>
        <a:cs typeface="Lucida Sans"/>
        <a:sym typeface="Lucida Sans"/>
      </a:defRPr>
    </a:lvl1pPr>
    <a:lvl2pPr indent="457200" defTabSz="457200">
      <a:defRPr sz="2400">
        <a:latin typeface="Lucida Sans"/>
        <a:ea typeface="Lucida Sans"/>
        <a:cs typeface="Lucida Sans"/>
        <a:sym typeface="Lucida Sans"/>
      </a:defRPr>
    </a:lvl2pPr>
    <a:lvl3pPr indent="914400" defTabSz="457200">
      <a:defRPr sz="2400">
        <a:latin typeface="Lucida Sans"/>
        <a:ea typeface="Lucida Sans"/>
        <a:cs typeface="Lucida Sans"/>
        <a:sym typeface="Lucida Sans"/>
      </a:defRPr>
    </a:lvl3pPr>
    <a:lvl4pPr indent="1371600" defTabSz="457200">
      <a:defRPr sz="2400">
        <a:latin typeface="Lucida Sans"/>
        <a:ea typeface="Lucida Sans"/>
        <a:cs typeface="Lucida Sans"/>
        <a:sym typeface="Lucida Sans"/>
      </a:defRPr>
    </a:lvl4pPr>
    <a:lvl5pPr indent="1828800" defTabSz="457200">
      <a:defRPr sz="2400">
        <a:latin typeface="Lucida Sans"/>
        <a:ea typeface="Lucida Sans"/>
        <a:cs typeface="Lucida Sans"/>
        <a:sym typeface="Lucida Sans"/>
      </a:defRPr>
    </a:lvl5pPr>
    <a:lvl6pPr indent="2286000" defTabSz="457200">
      <a:defRPr sz="2400">
        <a:latin typeface="Lucida Sans"/>
        <a:ea typeface="Lucida Sans"/>
        <a:cs typeface="Lucida Sans"/>
        <a:sym typeface="Lucida Sans"/>
      </a:defRPr>
    </a:lvl6pPr>
    <a:lvl7pPr indent="2743200" defTabSz="457200">
      <a:defRPr sz="2400">
        <a:latin typeface="Lucida Sans"/>
        <a:ea typeface="Lucida Sans"/>
        <a:cs typeface="Lucida Sans"/>
        <a:sym typeface="Lucida Sans"/>
      </a:defRPr>
    </a:lvl7pPr>
    <a:lvl8pPr indent="3200400" defTabSz="457200">
      <a:defRPr sz="2400">
        <a:latin typeface="Lucida Sans"/>
        <a:ea typeface="Lucida Sans"/>
        <a:cs typeface="Lucida Sans"/>
        <a:sym typeface="Lucida Sans"/>
      </a:defRPr>
    </a:lvl8pPr>
    <a:lvl9pPr indent="3657600" defTabSz="457200">
      <a:defRPr sz="2400">
        <a:latin typeface="Lucida Sans"/>
        <a:ea typeface="Lucida Sans"/>
        <a:cs typeface="Lucida Sans"/>
        <a:sym typeface="Lucida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2D0"/>
          </a:solidFill>
        </a:fill>
      </a:tcStyle>
    </a:wholeTbl>
    <a:band2H>
      <a:tcTxStyle/>
      <a:tcStyle>
        <a:tcBdr/>
        <a:fill>
          <a:solidFill>
            <a:srgbClr val="E9EAE9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4DC"/>
          </a:solidFill>
        </a:fill>
      </a:tcStyle>
    </a:wholeTbl>
    <a:band2H>
      <a:tcTxStyle/>
      <a:tcStyle>
        <a:tcBdr/>
        <a:fill>
          <a:solidFill>
            <a:srgbClr val="E8EAEE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D9E2"/>
          </a:solidFill>
        </a:fill>
      </a:tcStyle>
    </a:wholeTbl>
    <a:band2H>
      <a:tcTxStyle/>
      <a:tcStyle>
        <a:tcBdr/>
        <a:fill>
          <a:solidFill>
            <a:srgbClr val="F0EDF1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6455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645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-11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218667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val="320287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val="321150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val="293997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val="265300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1619250"/>
            <a:ext cx="6119813" cy="73025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455960"/>
                </a:solidFill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4500562"/>
            <a:ext cx="6119813" cy="71438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971" y="6253843"/>
            <a:ext cx="6216955" cy="304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" name="image1.png" descr="BFH_Logo_A_defren_100_RGB_1302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437" y="315913"/>
            <a:ext cx="1530351" cy="110013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68000" y="4623441"/>
            <a:ext cx="8044216" cy="53310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Titelmasterformat durch Klicken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468000" y="5156546"/>
            <a:ext cx="6784390" cy="17014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697D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97D91"/>
                </a:solidFill>
              </a:rPr>
              <a:t>Formatvorlage des Untertitelmasters durch Klicken bearbeiten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17950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68000" y="2155050"/>
            <a:ext cx="2592000" cy="4702951"/>
          </a:xfrm>
          <a:prstGeom prst="rect">
            <a:avLst/>
          </a:prstGeom>
        </p:spPr>
        <p:txBody>
          <a:bodyPr/>
          <a:lstStyle>
            <a:lvl2pPr marL="714375" indent="-257175"/>
          </a:lstStyle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1786466" y="1202922"/>
            <a:ext cx="7010143" cy="565507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</a:lvl1pPr>
            <a:lvl2pPr>
              <a:spcBef>
                <a:spcPts val="600"/>
              </a:spcBef>
            </a:lvl2pPr>
            <a:lvl3pPr>
              <a:spcBef>
                <a:spcPts val="600"/>
              </a:spcBef>
            </a:lvl3pPr>
            <a:lvl4pPr>
              <a:spcBef>
                <a:spcPts val="600"/>
              </a:spcBef>
            </a:lvl4pPr>
            <a:lvl5pPr>
              <a:spcBef>
                <a:spcPts val="600"/>
              </a:spcBef>
            </a:lvl5pPr>
          </a:lstStyle>
          <a:p>
            <a:pPr lvl="0"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6566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grpSp>
        <p:nvGrpSpPr>
          <p:cNvPr id="20" name="Group 20"/>
          <p:cNvGrpSpPr/>
          <p:nvPr/>
        </p:nvGrpSpPr>
        <p:grpSpPr>
          <a:xfrm>
            <a:off x="372971" y="6220423"/>
            <a:ext cx="6216955" cy="370841"/>
            <a:chOff x="0" y="0"/>
            <a:chExt cx="6216953" cy="370840"/>
          </a:xfrm>
        </p:grpSpPr>
        <p:sp>
          <p:nvSpPr>
            <p:cNvPr id="18" name="Shape 18"/>
            <p:cNvSpPr/>
            <p:nvPr/>
          </p:nvSpPr>
          <p:spPr>
            <a:xfrm>
              <a:off x="0" y="33420"/>
              <a:ext cx="6216954" cy="304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0" y="0"/>
              <a:ext cx="621695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t</a:t>
              </a:r>
            </a:p>
          </p:txBody>
        </p:sp>
      </p:grpSp>
      <p:pic>
        <p:nvPicPr>
          <p:cNvPr id="21" name="image1.png" descr="BFH_Logo_A_defren_100_RGB_1302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437" y="315913"/>
            <a:ext cx="1530351" cy="110013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Titelseite ohne Bild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697D91"/>
                </a:solidFill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Kapiteltrennseite grau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AA500"/>
                </a:solidFill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Kapiteltrennseite orange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00001" cy="108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8100001" cy="22545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697D91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697D91"/>
                </a:solidFill>
              </a:rPr>
              <a:t>Untertitel durch Klicken hinzufügen 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2254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1" cy="14587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Textmasterformat bearbeiten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72000" cy="108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3960001" cy="22545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697D91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697D91"/>
                </a:solidFill>
              </a:rPr>
              <a:t>Untertitel durch Klicken hinzufügen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2254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14587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Textmasterformat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6758026" y="6348373"/>
            <a:ext cx="2133601" cy="1524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6300787"/>
            <a:ext cx="6688138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defRPr sz="1000">
                <a:solidFill>
                  <a:srgbClr val="697D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697D91"/>
                </a:solidFill>
              </a:rPr>
              <a:t>Berner Fachhochschule | Haute école spécialisée bernoise | Bern University of Applied Sciences</a:t>
            </a:r>
          </a:p>
        </p:txBody>
      </p:sp>
      <p:sp>
        <p:nvSpPr>
          <p:cNvPr id="3" name="Shap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8100001" cy="5418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00001" cy="108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765342" y="6347618"/>
            <a:ext cx="1793443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1000">
                <a:solidFill>
                  <a:srgbClr val="697D91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1pPr>
      <a:lvl2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2pPr>
      <a:lvl3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3pPr>
      <a:lvl4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4pPr>
      <a:lvl5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5pPr>
      <a:lvl6pPr indent="4572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6pPr>
      <a:lvl7pPr indent="9144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7pPr>
      <a:lvl8pPr indent="13716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8pPr>
      <a:lvl9pPr indent="18288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9pPr>
    </p:titleStyle>
    <p:bodyStyle>
      <a:lvl1pPr marL="271463" indent="-271463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1pPr>
      <a:lvl2pPr marL="742950" indent="-28575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2pPr>
      <a:lvl3pPr marL="11430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3pPr>
      <a:lvl4pPr marL="16002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4pPr>
      <a:lvl5pPr marL="20574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5pPr>
      <a:lvl6pPr marL="25146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6pPr>
      <a:lvl7pPr marL="29718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7pPr>
      <a:lvl8pPr marL="34290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8pPr>
      <a:lvl9pPr marL="38862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9pPr>
    </p:bodyStyle>
    <p:otherStyle>
      <a:lvl1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1pPr>
      <a:lvl2pPr indent="457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2pPr>
      <a:lvl3pPr indent="914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3pPr>
      <a:lvl4pPr indent="1371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4pPr>
      <a:lvl5pPr indent="18288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5pPr>
      <a:lvl6pPr indent="22860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6pPr>
      <a:lvl7pPr indent="2743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7pPr>
      <a:lvl8pPr indent="3200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8pPr>
      <a:lvl9pPr indent="3657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5440" t="-225" r="23647" b="225"/>
          <a:stretch/>
        </p:blipFill>
        <p:spPr>
          <a:xfrm>
            <a:off x="1" y="1699045"/>
            <a:ext cx="7016620" cy="281697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" y="2372912"/>
            <a:ext cx="4015739" cy="25146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17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502737" y="2372912"/>
            <a:ext cx="6513884" cy="8055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>
                <a:solidFill>
                  <a:srgbClr val="FFFFFF"/>
                </a:solidFill>
              </a:rPr>
              <a:t>28.09</a:t>
            </a:r>
            <a:r>
              <a:rPr sz="1600" b="1" smtClean="0">
                <a:solidFill>
                  <a:srgbClr val="FFFFFF"/>
                </a:solidFill>
              </a:rPr>
              <a:t>,</a:t>
            </a:r>
            <a:r>
              <a:rPr lang="de-CH" sz="1600" b="1" dirty="0" smtClean="0">
                <a:solidFill>
                  <a:srgbClr val="FFFFFF"/>
                </a:solidFill>
              </a:rPr>
              <a:t> </a:t>
            </a:r>
            <a:r>
              <a:rPr sz="1600" b="1" smtClean="0">
                <a:solidFill>
                  <a:srgbClr val="FFFFFF"/>
                </a:solidFill>
              </a:rPr>
              <a:t>2015</a:t>
            </a:r>
            <a:r>
              <a:rPr sz="1600" b="1" dirty="0">
                <a:solidFill>
                  <a:srgbClr val="FFFFFF"/>
                </a:solidFill>
              </a:rPr>
              <a:t>, </a:t>
            </a:r>
            <a:r>
              <a:rPr sz="1600" b="1" dirty="0" err="1">
                <a:solidFill>
                  <a:srgbClr val="FFFFFF"/>
                </a:solidFill>
              </a:rPr>
              <a:t>Gruppe</a:t>
            </a:r>
            <a:r>
              <a:rPr sz="1600" b="1" dirty="0">
                <a:solidFill>
                  <a:srgbClr val="FFFFFF"/>
                </a:solidFill>
              </a:rPr>
              <a:t> </a:t>
            </a:r>
            <a:r>
              <a:rPr sz="1600" b="1" dirty="0" err="1">
                <a:solidFill>
                  <a:srgbClr val="FFFFFF"/>
                </a:solidFill>
              </a:rPr>
              <a:t>Blau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818845"/>
            <a:ext cx="4960619" cy="4834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35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Task 2: SE Process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smtClean="0">
                <a:solidFill>
                  <a:srgbClr val="697D91"/>
                </a:solidFill>
              </a:rPr>
              <a:t>Plangetrieben</a:t>
            </a:r>
            <a:endParaRPr sz="2600">
              <a:solidFill>
                <a:srgbClr val="697D91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endParaRPr/>
          </a:p>
        </p:txBody>
      </p:sp>
      <p:graphicFrame>
        <p:nvGraphicFramePr>
          <p:cNvPr id="76" name="Table 76"/>
          <p:cNvGraphicFramePr/>
          <p:nvPr/>
        </p:nvGraphicFramePr>
        <p:xfrm>
          <a:off x="1151467" y="1400629"/>
          <a:ext cx="6832600" cy="2870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16300"/>
                <a:gridCol w="3416300"/>
              </a:tblGrid>
              <a:tr h="71755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Vorteile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Nachteile</a:t>
                      </a:r>
                    </a:p>
                  </a:txBody>
                  <a:tcPr marL="45720" marR="45720" horzOverflow="overflow"/>
                </a:tc>
              </a:tr>
              <a:tr h="7175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Struktur </a:t>
                      </a:r>
                      <a:endParaRPr lang="de-CH" b="1" i="1" dirty="0" smtClean="0"/>
                    </a:p>
                    <a:p>
                      <a:pPr lvl="0" algn="l">
                        <a:defRPr sz="1800" b="0" i="0"/>
                      </a:pPr>
                      <a:r>
                        <a:rPr lang="de-CH" b="1" i="1" dirty="0" smtClean="0"/>
                        <a:t>k</a:t>
                      </a:r>
                      <a:r>
                        <a:rPr b="1" i="1" smtClean="0"/>
                        <a:t>lar</a:t>
                      </a:r>
                      <a:endParaRPr b="1" i="1"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Lange Planungsphase</a:t>
                      </a:r>
                    </a:p>
                  </a:txBody>
                  <a:tcPr marL="45720" marR="45720" horzOverflow="overflow"/>
                </a:tc>
              </a:tr>
              <a:tr h="7175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Task sind einfach zu verteilen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Lange bis Resultat sichtbar</a:t>
                      </a:r>
                    </a:p>
                  </a:txBody>
                  <a:tcPr marL="45720" marR="45720" horzOverflow="overflow"/>
                </a:tc>
              </a:tr>
              <a:tr h="7175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Gute Zeitplanung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Schlechte Adaptionsmöglichkeiten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Agile			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endParaRPr/>
          </a:p>
        </p:txBody>
      </p:sp>
      <p:graphicFrame>
        <p:nvGraphicFramePr>
          <p:cNvPr id="80" name="Table 80"/>
          <p:cNvGraphicFramePr/>
          <p:nvPr/>
        </p:nvGraphicFramePr>
        <p:xfrm>
          <a:off x="1034142" y="1411514"/>
          <a:ext cx="7086600" cy="4013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543300"/>
                <a:gridCol w="3543300"/>
              </a:tblGrid>
              <a:tr h="76045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Vorteile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Nachteile</a:t>
                      </a:r>
                    </a:p>
                  </a:txBody>
                  <a:tcPr marL="45720" marR="45720" horzOverflow="overflow"/>
                </a:tc>
              </a:tr>
              <a:tr h="9714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Zusammenarbeit mit Kunden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Struktur</a:t>
                      </a:r>
                    </a:p>
                  </a:txBody>
                  <a:tcPr marL="45720" marR="45720" horzOverflow="overflow"/>
                </a:tc>
              </a:tr>
              <a:tr h="7604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Änderungen sind einfach zu übernehmen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Kann endlos werden</a:t>
                      </a:r>
                    </a:p>
                  </a:txBody>
                  <a:tcPr marL="45720" marR="45720" horzOverflow="overflow"/>
                </a:tc>
              </a:tr>
              <a:tr h="7604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Schnelles Zwischenresultat für Kunden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/>
                </a:tc>
              </a:tr>
              <a:tr h="7604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Kurze Planungsphase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291167" y="546274"/>
            <a:ext cx="7010142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Entscheidung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1291167" y="1202923"/>
            <a:ext cx="7010142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74700" lvl="1" indent="-317500"/>
            <a:r>
              <a:rPr sz="2000"/>
              <a:t>Entscheidung für </a:t>
            </a:r>
            <a:r>
              <a:rPr sz="2000" smtClean="0"/>
              <a:t>Agil</a:t>
            </a:r>
            <a:r>
              <a:rPr lang="de-CH" sz="2000" dirty="0" smtClean="0"/>
              <a:t>e</a:t>
            </a:r>
            <a:endParaRPr sz="2000"/>
          </a:p>
          <a:p>
            <a:pPr marL="774700" lvl="1" indent="-317500"/>
            <a:r>
              <a:rPr sz="2000"/>
              <a:t>Gründe</a:t>
            </a:r>
          </a:p>
          <a:p>
            <a:pPr marL="1168400" lvl="2" indent="-254000"/>
            <a:r>
              <a:rPr sz="2000"/>
              <a:t>Tabellen</a:t>
            </a:r>
          </a:p>
          <a:p>
            <a:pPr marL="1168400" lvl="2" indent="-254000"/>
            <a:r>
              <a:rPr sz="2000"/>
              <a:t>Interaktive Kommunikation</a:t>
            </a:r>
          </a:p>
          <a:p>
            <a:pPr marL="774700" lvl="1" indent="-317500"/>
            <a:r>
              <a:rPr sz="2000"/>
              <a:t>Vorschlag: Mischform</a:t>
            </a:r>
          </a:p>
          <a:p>
            <a:pPr marL="1168400" lvl="2" indent="-254000"/>
            <a:r>
              <a:rPr sz="2000"/>
              <a:t>Planung mit Ende in Sicht</a:t>
            </a:r>
          </a:p>
        </p:txBody>
      </p:sp>
      <p:pic>
        <p:nvPicPr>
          <p:cNvPr id="84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780" y="3809722"/>
            <a:ext cx="7614530" cy="17637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Aktivitäten	</a:t>
            </a:r>
          </a:p>
        </p:txBody>
      </p:sp>
      <p:graphicFrame>
        <p:nvGraphicFramePr>
          <p:cNvPr id="89" name="Table 89"/>
          <p:cNvGraphicFramePr/>
          <p:nvPr/>
        </p:nvGraphicFramePr>
        <p:xfrm>
          <a:off x="451945" y="1086274"/>
          <a:ext cx="8387255" cy="614580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729575"/>
                <a:gridCol w="2440360"/>
                <a:gridCol w="2262663"/>
                <a:gridCol w="1954657"/>
              </a:tblGrid>
              <a:tr h="584944"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Aktivitäten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Ziel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Resultat</a:t>
                      </a:r>
                    </a:p>
                  </a:txBody>
                  <a:tcPr marL="45720" marR="45720" horzOverflow="overflow"/>
                </a:tc>
              </a:tr>
              <a:tr h="584944"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Spezifikation</a:t>
                      </a:r>
                    </a:p>
                  </a:txBody>
                  <a:tcPr marL="45720" marR="45720" horzOverflow="overflow">
                    <a:solidFill>
                      <a:srgbClr val="D1DFCD"/>
                    </a:solidFill>
                  </a:tcPr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Anforderungen </a:t>
                      </a:r>
                      <a:r>
                        <a:rPr lang="de-CH" sz="1100" b="1" i="1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efiniert</a:t>
                      </a:r>
                      <a:endParaRPr sz="11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Rahmenlanung</a:t>
                      </a:r>
                      <a:endParaRPr sz="11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Wichtige Entscheidungen getroffen</a:t>
                      </a:r>
                    </a:p>
                  </a:txBody>
                  <a:tcPr marL="45720" marR="45720" horzOverflow="overflow">
                    <a:solidFill>
                      <a:srgbClr val="D1DFCD"/>
                    </a:solidFill>
                  </a:tcPr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Entscheidung treffen</a:t>
                      </a:r>
                    </a:p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Prioritäten definieren</a:t>
                      </a:r>
                    </a:p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Planen</a:t>
                      </a:r>
                    </a:p>
                  </a:txBody>
                  <a:tcPr marL="45720" marR="45720" horzOverflow="overflow">
                    <a:solidFill>
                      <a:srgbClr val="D1DFC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Dokumentation und grobe </a:t>
                      </a:r>
                      <a:r>
                        <a:rPr lang="de-CH" sz="1100" b="1" i="1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esamtl</a:t>
                      </a:r>
                      <a:r>
                        <a:rPr lang="de-CH" sz="1100" b="1" i="1" dirty="0" err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anung</a:t>
                      </a:r>
                      <a:endParaRPr sz="11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20" marR="45720" horzOverflow="overflow">
                    <a:solidFill>
                      <a:srgbClr val="D1DFCD"/>
                    </a:solidFill>
                  </a:tcPr>
                </a:tc>
              </a:tr>
              <a:tr h="304405">
                <a:tc gridSpan="4"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Iteration(en)</a:t>
                      </a:r>
                    </a:p>
                  </a:txBody>
                  <a:tcPr marL="45720" marR="45720" anchor="ctr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981326"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Stories auswählen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Iteration </a:t>
                      </a:r>
                      <a:r>
                        <a:rPr lang="de-CH" sz="1100" b="1" i="1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efiniert</a:t>
                      </a:r>
                      <a:endParaRPr sz="11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Planung der Iteration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Entscheiden</a:t>
                      </a:r>
                    </a:p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Prioritäten für Iteration definieren</a:t>
                      </a:r>
                    </a:p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Dokumentation und Iterationsplanung</a:t>
                      </a:r>
                    </a:p>
                  </a:txBody>
                  <a:tcPr marL="45720" marR="45720" horzOverflow="overflow"/>
                </a:tc>
              </a:tr>
              <a:tr h="981326"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Tasks definieren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Tasks für Iteration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Tasks erstellen</a:t>
                      </a:r>
                    </a:p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Prioritäten </a:t>
                      </a: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festlegen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Tasks zu den User 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Stories</a:t>
                      </a:r>
                      <a:endParaRPr sz="11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20" marR="45720" horzOverflow="overflow"/>
                </a:tc>
              </a:tr>
              <a:tr h="584944"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Entwicklung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</a:t>
                      </a:r>
                      <a:r>
                        <a:rPr lang="de-CH" sz="1100" b="1" i="1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mplementiert</a:t>
                      </a:r>
                      <a:endParaRPr sz="11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Implementieren der getroffenen Entscheidungen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Neue Version des Produkts implementiert</a:t>
                      </a:r>
                    </a:p>
                  </a:txBody>
                  <a:tcPr marL="45720" marR="45720" horzOverflow="overflow"/>
                </a:tc>
              </a:tr>
              <a:tr h="584944"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Fehlerfreie 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r>
                        <a:rPr lang="de-CH" sz="1100" b="1" i="1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ersion</a:t>
                      </a:r>
                      <a:endParaRPr sz="11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Alle Tests durchführen</a:t>
                      </a:r>
                    </a:p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Vorhandene Fehler beheben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Getestete 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r>
                        <a:rPr lang="de-CH" sz="1100" b="1" i="1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ersion</a:t>
                      </a:r>
                      <a:endParaRPr sz="11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20" marR="45720" horzOverflow="overflow"/>
                </a:tc>
              </a:tr>
              <a:tr h="584944"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vom Kunden genehmigt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Absprache mit Kunden</a:t>
                      </a:r>
                    </a:p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Kleinere Änderungen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Validierte Version des Produkts</a:t>
                      </a:r>
                    </a:p>
                  </a:txBody>
                  <a:tcPr marL="45720" marR="45720" horzOverflow="overflow"/>
                </a:tc>
              </a:tr>
              <a:tr h="266200">
                <a:tc gridSpan="4"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Nächster Zyklus erforderlich?</a:t>
                      </a:r>
                    </a:p>
                  </a:txBody>
                  <a:tcPr marL="45720" marR="45720" anchor="ctr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584944"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Abschluss</a:t>
                      </a:r>
                    </a:p>
                  </a:txBody>
                  <a:tcPr marL="45720" marR="45720" horzOverflow="overflow">
                    <a:solidFill>
                      <a:srgbClr val="D1DFCD"/>
                    </a:solidFill>
                  </a:tcPr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Produkt </a:t>
                      </a:r>
                      <a:r>
                        <a:rPr lang="de-CH" sz="1100" b="1" i="1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uslieferbereit </a:t>
                      </a: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und </a:t>
                      </a:r>
                      <a:r>
                        <a:rPr lang="de-CH" sz="1100" b="1" i="1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ehlerfrei</a:t>
                      </a:r>
                      <a:endParaRPr sz="11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20" marR="45720" horzOverflow="overflow">
                    <a:solidFill>
                      <a:srgbClr val="D1DFCD"/>
                    </a:solidFill>
                  </a:tcPr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Endgültiges Produkt definieren </a:t>
                      </a:r>
                    </a:p>
                  </a:txBody>
                  <a:tcPr marL="45720" marR="45720" horzOverflow="overflow">
                    <a:solidFill>
                      <a:srgbClr val="D1DFC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Endgültige Software</a:t>
                      </a:r>
                    </a:p>
                  </a:txBody>
                  <a:tcPr marL="45720" marR="45720" horzOverflow="overflow">
                    <a:solidFill>
                      <a:srgbClr val="D1DF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1291167" y="276274"/>
            <a:ext cx="7010142" cy="54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Relation zwischen </a:t>
            </a:r>
            <a:r>
              <a:rPr sz="2600" smtClean="0">
                <a:solidFill>
                  <a:srgbClr val="697D91"/>
                </a:solidFill>
              </a:rPr>
              <a:t>Resultate</a:t>
            </a:r>
            <a:r>
              <a:rPr lang="de-CH" sz="2600" dirty="0" smtClean="0">
                <a:solidFill>
                  <a:srgbClr val="697D91"/>
                </a:solidFill>
              </a:rPr>
              <a:t>n</a:t>
            </a:r>
            <a:r>
              <a:rPr sz="2600" smtClean="0">
                <a:solidFill>
                  <a:srgbClr val="697D91"/>
                </a:solidFill>
              </a:rPr>
              <a:t> </a:t>
            </a:r>
            <a:r>
              <a:rPr sz="2600">
                <a:solidFill>
                  <a:srgbClr val="697D91"/>
                </a:solidFill>
              </a:rPr>
              <a:t>der Aktivitäten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59" y="718802"/>
            <a:ext cx="6137275" cy="53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1291167" y="527647"/>
            <a:ext cx="7010142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Zusammenarbeit mit Auftraggeber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1291167" y="1202923"/>
            <a:ext cx="7010142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61611" lvl="2" indent="-381000"/>
            <a:r>
              <a:rPr sz="2000"/>
              <a:t>Auftrag durch Pflichtenheft </a:t>
            </a:r>
          </a:p>
          <a:p>
            <a:pPr marL="561611" lvl="2" indent="-381000"/>
            <a:r>
              <a:rPr sz="2000"/>
              <a:t>Feedback bei jeder Iteration (Validation)</a:t>
            </a:r>
          </a:p>
          <a:p>
            <a:pPr marL="1018812" lvl="3" indent="-381000"/>
            <a:r>
              <a:rPr sz="2000"/>
              <a:t>Benutzer</a:t>
            </a:r>
          </a:p>
          <a:p>
            <a:pPr marL="1018812" lvl="3" indent="-381000"/>
            <a:r>
              <a:rPr sz="2000"/>
              <a:t>Auftraggeber	</a:t>
            </a:r>
          </a:p>
          <a:p>
            <a:pPr marL="561611" lvl="2" indent="-381000"/>
            <a:r>
              <a:rPr sz="2000"/>
              <a:t>Abnahme des Produkts am Ende</a:t>
            </a:r>
          </a:p>
        </p:txBody>
      </p:sp>
      <p:pic>
        <p:nvPicPr>
          <p:cNvPr id="100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8522" y="3058259"/>
            <a:ext cx="3894994" cy="3056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5440" t="-225" r="23647" b="225"/>
          <a:stretch/>
        </p:blipFill>
        <p:spPr>
          <a:xfrm>
            <a:off x="1" y="1699045"/>
            <a:ext cx="7016620" cy="281697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818845"/>
            <a:ext cx="4960619" cy="4834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35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Herzlichen Dank!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645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645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645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645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Bildschirmpräsentation (4:3)</PresentationFormat>
  <Paragraphs>85</Paragraphs>
  <Slides>8</Slides>
  <Notes>4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Default</vt:lpstr>
      <vt:lpstr>Task 2: SE Process</vt:lpstr>
      <vt:lpstr>Plangetrieben</vt:lpstr>
      <vt:lpstr>Agile   </vt:lpstr>
      <vt:lpstr>Entscheidung</vt:lpstr>
      <vt:lpstr>Aktivitäten </vt:lpstr>
      <vt:lpstr>Relation zwischen Resultaten der Aktivitäten</vt:lpstr>
      <vt:lpstr>Zusammenarbeit mit Auftraggeber</vt:lpstr>
      <vt:lpstr>Herzlichen Dank!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2: SE Process</dc:title>
  <cp:lastModifiedBy>Stefan Iseli</cp:lastModifiedBy>
  <cp:revision>6</cp:revision>
  <dcterms:modified xsi:type="dcterms:W3CDTF">2015-09-28T06:26:05Z</dcterms:modified>
</cp:coreProperties>
</file>