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2" r:id="rId5"/>
    <p:sldId id="263" r:id="rId6"/>
  </p:sldIdLst>
  <p:sldSz cx="9144000" cy="6858000" type="screen4x3"/>
  <p:notesSz cx="6858000" cy="9144000"/>
  <p:defaultTextStyle>
    <a:lvl1pPr defTabSz="457200">
      <a:defRPr sz="2400">
        <a:latin typeface="Lucida Sans"/>
        <a:ea typeface="Lucida Sans"/>
        <a:cs typeface="Lucida Sans"/>
        <a:sym typeface="Lucida Sans"/>
      </a:defRPr>
    </a:lvl1pPr>
    <a:lvl2pPr indent="457200" defTabSz="457200">
      <a:defRPr sz="2400">
        <a:latin typeface="Lucida Sans"/>
        <a:ea typeface="Lucida Sans"/>
        <a:cs typeface="Lucida Sans"/>
        <a:sym typeface="Lucida Sans"/>
      </a:defRPr>
    </a:lvl2pPr>
    <a:lvl3pPr indent="914400" defTabSz="457200">
      <a:defRPr sz="2400">
        <a:latin typeface="Lucida Sans"/>
        <a:ea typeface="Lucida Sans"/>
        <a:cs typeface="Lucida Sans"/>
        <a:sym typeface="Lucida Sans"/>
      </a:defRPr>
    </a:lvl3pPr>
    <a:lvl4pPr indent="1371600" defTabSz="457200">
      <a:defRPr sz="2400">
        <a:latin typeface="Lucida Sans"/>
        <a:ea typeface="Lucida Sans"/>
        <a:cs typeface="Lucida Sans"/>
        <a:sym typeface="Lucida Sans"/>
      </a:defRPr>
    </a:lvl4pPr>
    <a:lvl5pPr indent="1828800" defTabSz="457200">
      <a:defRPr sz="2400">
        <a:latin typeface="Lucida Sans"/>
        <a:ea typeface="Lucida Sans"/>
        <a:cs typeface="Lucida Sans"/>
        <a:sym typeface="Lucida Sans"/>
      </a:defRPr>
    </a:lvl5pPr>
    <a:lvl6pPr indent="2286000" defTabSz="457200">
      <a:defRPr sz="2400">
        <a:latin typeface="Lucida Sans"/>
        <a:ea typeface="Lucida Sans"/>
        <a:cs typeface="Lucida Sans"/>
        <a:sym typeface="Lucida Sans"/>
      </a:defRPr>
    </a:lvl6pPr>
    <a:lvl7pPr indent="2743200" defTabSz="457200">
      <a:defRPr sz="2400">
        <a:latin typeface="Lucida Sans"/>
        <a:ea typeface="Lucida Sans"/>
        <a:cs typeface="Lucida Sans"/>
        <a:sym typeface="Lucida Sans"/>
      </a:defRPr>
    </a:lvl7pPr>
    <a:lvl8pPr indent="3200400" defTabSz="457200">
      <a:defRPr sz="2400">
        <a:latin typeface="Lucida Sans"/>
        <a:ea typeface="Lucida Sans"/>
        <a:cs typeface="Lucida Sans"/>
        <a:sym typeface="Lucida Sans"/>
      </a:defRPr>
    </a:lvl8pPr>
    <a:lvl9pPr indent="3657600" defTabSz="457200">
      <a:defRPr sz="2400">
        <a:latin typeface="Lucida Sans"/>
        <a:ea typeface="Lucida Sans"/>
        <a:cs typeface="Lucida Sans"/>
        <a:sym typeface="Lucida San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2D0"/>
          </a:solidFill>
        </a:fill>
      </a:tcStyle>
    </a:wholeTbl>
    <a:band2H>
      <a:tcTxStyle/>
      <a:tcStyle>
        <a:tcBdr/>
        <a:fill>
          <a:solidFill>
            <a:srgbClr val="E9EAE9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4DC"/>
          </a:solidFill>
        </a:fill>
      </a:tcStyle>
    </a:wholeTbl>
    <a:band2H>
      <a:tcTxStyle/>
      <a:tcStyle>
        <a:tcBdr/>
        <a:fill>
          <a:solidFill>
            <a:srgbClr val="E8EAEE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D9E2"/>
          </a:solidFill>
        </a:fill>
      </a:tcStyle>
    </a:wholeTbl>
    <a:band2H>
      <a:tcTxStyle/>
      <a:tcStyle>
        <a:tcBdr/>
        <a:fill>
          <a:solidFill>
            <a:srgbClr val="F0EDF1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440" autoAdjust="0"/>
  </p:normalViewPr>
  <p:slideViewPr>
    <p:cSldViewPr snapToGrid="0">
      <p:cViewPr varScale="1">
        <p:scale>
          <a:sx n="61" d="100"/>
          <a:sy n="61" d="100"/>
        </p:scale>
        <p:origin x="207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859832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MHC-PMS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5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258490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Agenda: </a:t>
            </a:r>
            <a:r>
              <a:rPr sz="1200" dirty="0" err="1"/>
              <a:t>Terminerfassung</a:t>
            </a:r>
            <a:r>
              <a:rPr sz="1200" dirty="0"/>
              <a:t> Patient </a:t>
            </a:r>
            <a:r>
              <a:rPr sz="1200" dirty="0" err="1"/>
              <a:t>Doktor</a:t>
            </a:r>
            <a:r>
              <a:rPr sz="1200" dirty="0"/>
              <a:t> Ort</a:t>
            </a:r>
          </a:p>
        </p:txBody>
      </p:sp>
    </p:spTree>
    <p:extLst>
      <p:ext uri="{BB962C8B-B14F-4D97-AF65-F5344CB8AC3E}">
        <p14:creationId xmlns:p14="http://schemas.microsoft.com/office/powerpoint/2010/main" val="70798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619250"/>
            <a:ext cx="6119813" cy="73025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455960"/>
                </a:solidFill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4500562"/>
            <a:ext cx="6119813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971" y="6253843"/>
            <a:ext cx="6216955" cy="304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68000" y="4623441"/>
            <a:ext cx="8044216" cy="53310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Titelmasterformat durch Klicken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468000" y="5156546"/>
            <a:ext cx="6784390" cy="17014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97D91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1786466" y="1202922"/>
            <a:ext cx="7010143" cy="565507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</a:lvl1pPr>
            <a:lvl2pPr>
              <a:spcBef>
                <a:spcPts val="600"/>
              </a:spcBef>
            </a:lvl2pPr>
            <a:lvl3pPr>
              <a:spcBef>
                <a:spcPts val="600"/>
              </a:spcBef>
            </a:lvl3pPr>
            <a:lvl4pPr>
              <a:spcBef>
                <a:spcPts val="600"/>
              </a:spcBef>
            </a:lvl4pPr>
            <a:lvl5pPr>
              <a:spcBef>
                <a:spcPts val="600"/>
              </a:spcBef>
            </a:lvl5pPr>
          </a:lstStyle>
          <a:p>
            <a:pPr lvl="0"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6566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grpSp>
        <p:nvGrpSpPr>
          <p:cNvPr id="20" name="Group 20"/>
          <p:cNvGrpSpPr/>
          <p:nvPr/>
        </p:nvGrpSpPr>
        <p:grpSpPr>
          <a:xfrm>
            <a:off x="372971" y="6220423"/>
            <a:ext cx="6216955" cy="370841"/>
            <a:chOff x="0" y="0"/>
            <a:chExt cx="6216953" cy="370840"/>
          </a:xfrm>
        </p:grpSpPr>
        <p:sp>
          <p:nvSpPr>
            <p:cNvPr id="18" name="Shape 18"/>
            <p:cNvSpPr/>
            <p:nvPr/>
          </p:nvSpPr>
          <p:spPr>
            <a:xfrm>
              <a:off x="0" y="33420"/>
              <a:ext cx="6216954" cy="304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0"/>
              <a:ext cx="621695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t</a:t>
              </a:r>
            </a:p>
          </p:txBody>
        </p:sp>
      </p:grpSp>
      <p:pic>
        <p:nvPicPr>
          <p:cNvPr id="2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Titelseite ohne Bild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697D91"/>
                </a:solidFill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Kapiteltrennseite grau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 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1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72000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396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6758026" y="6348373"/>
            <a:ext cx="2133601" cy="1524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17950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68000" y="2155050"/>
            <a:ext cx="2592000" cy="4702951"/>
          </a:xfrm>
          <a:prstGeom prst="rect">
            <a:avLst/>
          </a:prstGeom>
        </p:spPr>
        <p:txBody>
          <a:bodyPr/>
          <a:lstStyle>
            <a:lvl2pPr marL="714375" indent="-257175"/>
          </a:lstStyle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6300787"/>
            <a:ext cx="6688138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defRPr sz="10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697D91"/>
                </a:solidFill>
              </a:rPr>
              <a:t>Berner Fachhochschule | Haute école spécialisée bernoise | Bern University of Applied Sciences</a:t>
            </a:r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5418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765342" y="6347618"/>
            <a:ext cx="1793443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1000">
                <a:solidFill>
                  <a:srgbClr val="697D91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1pPr>
      <a:lvl2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2pPr>
      <a:lvl3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3pPr>
      <a:lvl4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4pPr>
      <a:lvl5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5pPr>
      <a:lvl6pPr indent="4572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6pPr>
      <a:lvl7pPr indent="9144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7pPr>
      <a:lvl8pPr indent="13716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8pPr>
      <a:lvl9pPr indent="18288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9pPr>
    </p:titleStyle>
    <p:bodyStyle>
      <a:lvl1pPr marL="271463" indent="-271463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1pPr>
      <a:lvl2pPr marL="742950" indent="-28575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2pPr>
      <a:lvl3pPr marL="11430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3pPr>
      <a:lvl4pPr marL="16002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4pPr>
      <a:lvl5pPr marL="20574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5pPr>
      <a:lvl6pPr marL="25146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6pPr>
      <a:lvl7pPr marL="29718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7pPr>
      <a:lvl8pPr marL="34290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8pPr>
      <a:lvl9pPr marL="38862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9pPr>
    </p:bodyStyle>
    <p:otherStyle>
      <a:lvl1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1pPr>
      <a:lvl2pPr indent="457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2pPr>
      <a:lvl3pPr indent="914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3pPr>
      <a:lvl4pPr indent="1371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4pPr>
      <a:lvl5pPr indent="18288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5pPr>
      <a:lvl6pPr indent="22860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6pPr>
      <a:lvl7pPr indent="2743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7pPr>
      <a:lvl8pPr indent="3200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8pPr>
      <a:lvl9pPr indent="3657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" y="2372912"/>
            <a:ext cx="4015739" cy="2514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17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1818845"/>
            <a:ext cx="4960619" cy="4834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 smtClean="0">
                <a:solidFill>
                  <a:srgbClr val="FFFFFF"/>
                </a:solidFill>
              </a:rPr>
              <a:t>28.09,</a:t>
            </a:r>
            <a:r>
              <a:rPr lang="de-CH" sz="1600" b="1" dirty="0" smtClean="0">
                <a:solidFill>
                  <a:srgbClr val="FFFFFF"/>
                </a:solidFill>
              </a:rPr>
              <a:t> </a:t>
            </a:r>
            <a:r>
              <a:rPr sz="1600" b="1" smtClean="0">
                <a:solidFill>
                  <a:srgbClr val="FFFFFF"/>
                </a:solidFill>
              </a:rPr>
              <a:t>2015</a:t>
            </a:r>
            <a:r>
              <a:rPr sz="1600" b="1" dirty="0">
                <a:solidFill>
                  <a:srgbClr val="FFFFFF"/>
                </a:solidFill>
              </a:rPr>
              <a:t>, </a:t>
            </a:r>
            <a:r>
              <a:rPr sz="1600" b="1" dirty="0" err="1">
                <a:solidFill>
                  <a:srgbClr val="FFFFFF"/>
                </a:solidFill>
              </a:rPr>
              <a:t>Gruppe</a:t>
            </a:r>
            <a:r>
              <a:rPr sz="1600" b="1" dirty="0">
                <a:solidFill>
                  <a:srgbClr val="FFFFFF"/>
                </a:solidFill>
              </a:rPr>
              <a:t> </a:t>
            </a:r>
            <a:r>
              <a:rPr sz="1600" b="1" dirty="0" err="1">
                <a:solidFill>
                  <a:srgbClr val="FFFFFF"/>
                </a:solidFill>
              </a:rPr>
              <a:t>Blau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Task 1 First Analysis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Target users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1625" lvl="0" indent="-301625"/>
            <a:r>
              <a:rPr sz="2000"/>
              <a:t>Clinical staff</a:t>
            </a:r>
          </a:p>
          <a:p>
            <a:pPr marL="774700" lvl="1" indent="-317500"/>
            <a:r>
              <a:rPr sz="2000"/>
              <a:t>Doctor </a:t>
            </a:r>
          </a:p>
          <a:p>
            <a:pPr marL="774700" lvl="1" indent="-317500"/>
            <a:r>
              <a:rPr sz="2000"/>
              <a:t>Nurses</a:t>
            </a:r>
          </a:p>
          <a:p>
            <a:pPr marL="774700" lvl="1" indent="-317500"/>
            <a:r>
              <a:rPr sz="2000"/>
              <a:t>Health visitors</a:t>
            </a:r>
          </a:p>
          <a:p>
            <a:pPr marL="301625" lvl="0" indent="-301625"/>
            <a:r>
              <a:rPr sz="2000"/>
              <a:t>Receptionists </a:t>
            </a:r>
          </a:p>
          <a:p>
            <a:pPr marL="301625" lvl="0" indent="-301625"/>
            <a:r>
              <a:rPr sz="2000"/>
              <a:t>Medical records staff</a:t>
            </a:r>
          </a:p>
        </p:txBody>
      </p:sp>
      <p:pic>
        <p:nvPicPr>
          <p:cNvPr id="4" name="Picture 2" descr="Bildergebnis für targ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407" y="30861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697D91"/>
                </a:solidFill>
              </a:rPr>
              <a:t>Key features (from users' perspective)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1625" lvl="0" indent="-301625"/>
            <a:r>
              <a:rPr sz="2000"/>
              <a:t>Receptionists</a:t>
            </a:r>
          </a:p>
          <a:p>
            <a:pPr marL="774700" lvl="1" indent="-317500"/>
            <a:r>
              <a:rPr sz="2000"/>
              <a:t>Get </a:t>
            </a:r>
            <a:r>
              <a:rPr lang="de-CH" sz="2000" dirty="0" smtClean="0"/>
              <a:t>d</a:t>
            </a:r>
            <a:r>
              <a:rPr sz="2000" smtClean="0"/>
              <a:t>ata </a:t>
            </a:r>
            <a:r>
              <a:rPr sz="2000"/>
              <a:t>from other clinics</a:t>
            </a:r>
          </a:p>
          <a:p>
            <a:pPr marL="774700" lvl="1" indent="-317500"/>
            <a:r>
              <a:rPr sz="2000"/>
              <a:t>Agenda</a:t>
            </a:r>
          </a:p>
          <a:p>
            <a:pPr marL="774700" lvl="1" indent="-317500"/>
            <a:r>
              <a:rPr sz="2000"/>
              <a:t>Manage personal </a:t>
            </a:r>
            <a:r>
              <a:rPr sz="2000" smtClean="0"/>
              <a:t>information</a:t>
            </a:r>
            <a:r>
              <a:rPr lang="de-CH" sz="2000" dirty="0" smtClean="0"/>
              <a:t> </a:t>
            </a:r>
            <a:r>
              <a:rPr sz="2000" smtClean="0"/>
              <a:t>(</a:t>
            </a:r>
            <a:r>
              <a:rPr sz="2000"/>
              <a:t>staff, patient)</a:t>
            </a:r>
          </a:p>
          <a:p>
            <a:pPr marL="301625" lvl="0" indent="-301625"/>
            <a:r>
              <a:rPr sz="2000"/>
              <a:t>Clinical staff</a:t>
            </a:r>
          </a:p>
          <a:p>
            <a:pPr marL="774700" lvl="1" indent="-317500"/>
            <a:r>
              <a:rPr sz="2000"/>
              <a:t>Patient information</a:t>
            </a:r>
          </a:p>
          <a:p>
            <a:pPr marL="774700" lvl="1" indent="-317500"/>
            <a:r>
              <a:rPr sz="2000"/>
              <a:t>Medical record</a:t>
            </a:r>
          </a:p>
          <a:p>
            <a:pPr marL="774700" lvl="1" indent="-317500"/>
            <a:r>
              <a:rPr sz="2000"/>
              <a:t>Agenda</a:t>
            </a:r>
          </a:p>
          <a:p>
            <a:pPr marL="301625" lvl="0" indent="-301625"/>
            <a:r>
              <a:rPr sz="2000"/>
              <a:t>Medical records staff</a:t>
            </a:r>
          </a:p>
          <a:p>
            <a:pPr marL="774700" lvl="1" indent="-317500"/>
            <a:r>
              <a:rPr sz="2000"/>
              <a:t>Personal </a:t>
            </a:r>
            <a:r>
              <a:rPr sz="2000" smtClean="0"/>
              <a:t>information</a:t>
            </a:r>
            <a:r>
              <a:rPr lang="de-CH" sz="2000" dirty="0" smtClean="0"/>
              <a:t> </a:t>
            </a:r>
            <a:r>
              <a:rPr sz="2000" smtClean="0"/>
              <a:t>(</a:t>
            </a:r>
            <a:r>
              <a:rPr sz="2000"/>
              <a:t>staff, patient)</a:t>
            </a:r>
          </a:p>
          <a:p>
            <a:pPr marL="774700" lvl="1" indent="-317500"/>
            <a:r>
              <a:rPr sz="2000"/>
              <a:t>Medical record</a:t>
            </a:r>
          </a:p>
          <a:p>
            <a:pPr marL="774700" lvl="1" indent="-317500"/>
            <a:r>
              <a:rPr sz="2000" smtClean="0"/>
              <a:t>Creat</a:t>
            </a:r>
            <a:r>
              <a:rPr lang="de-CH" sz="2000" dirty="0" smtClean="0"/>
              <a:t>e</a:t>
            </a:r>
            <a:r>
              <a:rPr sz="2000" smtClean="0"/>
              <a:t> </a:t>
            </a:r>
            <a:r>
              <a:rPr sz="2000"/>
              <a:t>reports for management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697D91"/>
                </a:solidFill>
              </a:rPr>
              <a:t>Critical success factors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t>Cash </a:t>
            </a:r>
            <a:r>
              <a:rPr/>
              <a:t>inflow </a:t>
            </a:r>
            <a:r>
              <a:rPr smtClean="0"/>
              <a:t>cover</a:t>
            </a:r>
            <a:r>
              <a:rPr lang="de-CH" dirty="0" smtClean="0"/>
              <a:t>s</a:t>
            </a:r>
            <a:r>
              <a:rPr smtClean="0"/>
              <a:t> </a:t>
            </a:r>
            <a:r>
              <a:t>cost</a:t>
            </a:r>
          </a:p>
          <a:p>
            <a:pPr lvl="0"/>
            <a:r>
              <a:t>Follow local &amp; government guidelines</a:t>
            </a:r>
          </a:p>
          <a:p>
            <a:pPr lvl="0"/>
            <a:r>
              <a:t>Compliance with the law</a:t>
            </a:r>
          </a:p>
        </p:txBody>
      </p:sp>
      <p:pic>
        <p:nvPicPr>
          <p:cNvPr id="4" name="Picture 2" descr="https://encrypted-tbn0.gstatic.com/images?q=tbn:ANd9GcR05eCMnDiqDc1AybNCRC3S3ab1rr4nIM8HCatOymDtM5JXzmD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40" y="2878417"/>
            <a:ext cx="3518686" cy="263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1818845"/>
            <a:ext cx="4960619" cy="4834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Thanks for listening!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Bildschirmpräsentation (4:3)</PresentationFormat>
  <Paragraphs>30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Avenir Roman</vt:lpstr>
      <vt:lpstr>Calibri</vt:lpstr>
      <vt:lpstr>Lucida Grande</vt:lpstr>
      <vt:lpstr>Lucida Sans</vt:lpstr>
      <vt:lpstr>Default</vt:lpstr>
      <vt:lpstr>Task 1 First Analysis</vt:lpstr>
      <vt:lpstr>Target users</vt:lpstr>
      <vt:lpstr>Key features (from users' perspective)</vt:lpstr>
      <vt:lpstr>Critical success factors</vt:lpstr>
      <vt:lpstr>Thanks for listening!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First Analysis</dc:title>
  <dc:creator>Tim</dc:creator>
  <cp:lastModifiedBy>Tim</cp:lastModifiedBy>
  <cp:revision>4</cp:revision>
  <dcterms:modified xsi:type="dcterms:W3CDTF">2015-09-28T06:32:25Z</dcterms:modified>
</cp:coreProperties>
</file>