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483" autoAdjust="0"/>
  </p:normalViewPr>
  <p:slideViewPr>
    <p:cSldViewPr snapToGrid="0">
      <p:cViewPr varScale="1">
        <p:scale>
          <a:sx n="75" d="100"/>
          <a:sy n="75" d="100"/>
        </p:scale>
        <p:origin x="-25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0287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21150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fontAlgn="t"/>
            <a:endParaRPr lang="de-CH" sz="1200" b="0" i="0" u="none" strike="noStrike" dirty="0" smtClean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fontAlgn="t"/>
            <a:endParaRPr lang="en-GB" sz="1200" b="0" i="0" u="none" strike="noStrike" dirty="0" smtClean="0"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3997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65300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" y="2372912"/>
            <a:ext cx="4015739" cy="2514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1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502737" y="2372912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FFFFFF"/>
                </a:solidFill>
              </a:rPr>
              <a:t>28.09</a:t>
            </a:r>
            <a:r>
              <a:rPr sz="1600" b="1" smtClean="0">
                <a:solidFill>
                  <a:srgbClr val="FFFFFF"/>
                </a:solidFill>
              </a:rPr>
              <a:t>,</a:t>
            </a:r>
            <a:r>
              <a:rPr lang="de-CH" sz="1600" b="1" dirty="0" smtClean="0">
                <a:solidFill>
                  <a:srgbClr val="FFFFFF"/>
                </a:solidFill>
              </a:rPr>
              <a:t> </a:t>
            </a:r>
            <a:r>
              <a:rPr sz="1600" b="1" smtClean="0">
                <a:solidFill>
                  <a:srgbClr val="FFFFFF"/>
                </a:solidFill>
              </a:rPr>
              <a:t>2015</a:t>
            </a:r>
            <a:r>
              <a:rPr sz="1600" b="1" dirty="0">
                <a:solidFill>
                  <a:srgbClr val="FFFFFF"/>
                </a:solidFill>
              </a:rPr>
              <a:t>, </a:t>
            </a:r>
            <a:r>
              <a:rPr sz="1600" b="1" dirty="0" err="1">
                <a:solidFill>
                  <a:srgbClr val="FFFFFF"/>
                </a:solidFill>
              </a:rPr>
              <a:t>Gruppe</a:t>
            </a:r>
            <a:r>
              <a:rPr sz="1600" b="1" dirty="0">
                <a:solidFill>
                  <a:srgbClr val="FFFFFF"/>
                </a:solidFill>
              </a:rPr>
              <a:t> </a:t>
            </a:r>
            <a:r>
              <a:rPr sz="1600" b="1" dirty="0" err="1">
                <a:solidFill>
                  <a:srgbClr val="FFFFFF"/>
                </a:solidFill>
              </a:rPr>
              <a:t>Blau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Task 2: SE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smtClean="0">
                <a:solidFill>
                  <a:srgbClr val="697D91"/>
                </a:solidFill>
              </a:rPr>
              <a:t>Plangetrieben</a:t>
            </a:r>
            <a:endParaRPr sz="2600">
              <a:solidFill>
                <a:srgbClr val="697D91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76" name="Table 76"/>
          <p:cNvGraphicFramePr/>
          <p:nvPr/>
        </p:nvGraphicFramePr>
        <p:xfrm>
          <a:off x="1151467" y="1400629"/>
          <a:ext cx="6832600" cy="2870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16300"/>
                <a:gridCol w="3416300"/>
              </a:tblGrid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 </a:t>
                      </a:r>
                      <a:endParaRPr lang="de-CH" b="1" i="1" dirty="0" smtClean="0"/>
                    </a:p>
                    <a:p>
                      <a:pPr lvl="0" algn="l">
                        <a:defRPr sz="1800" b="0" i="0"/>
                      </a:pPr>
                      <a:r>
                        <a:rPr lang="de-CH" b="1" i="1" dirty="0" smtClean="0"/>
                        <a:t>k</a:t>
                      </a:r>
                      <a:r>
                        <a:rPr b="1" i="1" smtClean="0"/>
                        <a:t>lar</a:t>
                      </a:r>
                      <a:endParaRPr b="1" i="1"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Planungsphase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Task sind einfach zu verteilen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Lange bis Resultat sichtbar</a:t>
                      </a:r>
                    </a:p>
                  </a:txBody>
                  <a:tcPr marL="45720" marR="45720" horzOverflow="overflow"/>
                </a:tc>
              </a:tr>
              <a:tr h="7175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Gute Zeitplanung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Schlechte Adaptionsmöglichkeiten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Agile			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1786466" y="1202923"/>
            <a:ext cx="7010143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/>
          </a:p>
        </p:txBody>
      </p:sp>
      <p:graphicFrame>
        <p:nvGraphicFramePr>
          <p:cNvPr id="80" name="Table 80"/>
          <p:cNvGraphicFramePr/>
          <p:nvPr/>
        </p:nvGraphicFramePr>
        <p:xfrm>
          <a:off x="1034142" y="1411514"/>
          <a:ext cx="7086600" cy="4013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43300"/>
                <a:gridCol w="3543300"/>
              </a:tblGrid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Vorteile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Nachteile</a:t>
                      </a:r>
                    </a:p>
                  </a:txBody>
                  <a:tcPr marL="45720" marR="45720" horzOverflow="overflow"/>
                </a:tc>
              </a:tr>
              <a:tr h="971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Zusammenarbeit mit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Struktur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Änderungen sind einfach zu übernehmen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Kann endlos werden</a:t>
                      </a:r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Schnelles Zwischenresultat für Kunden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  <a:tr h="76045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/>
                        <a:t>Kurze Planungsphase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291167" y="546274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Entscheidung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4700" lvl="1" indent="-317500"/>
            <a:r>
              <a:rPr sz="2000"/>
              <a:t>Entscheidung für </a:t>
            </a:r>
            <a:r>
              <a:rPr sz="2000" smtClean="0"/>
              <a:t>Agil</a:t>
            </a:r>
            <a:r>
              <a:rPr lang="de-CH" sz="2000" dirty="0" smtClean="0"/>
              <a:t>e</a:t>
            </a:r>
            <a:endParaRPr sz="2000"/>
          </a:p>
          <a:p>
            <a:pPr marL="774700" lvl="1" indent="-317500"/>
            <a:r>
              <a:rPr sz="2000"/>
              <a:t>Gründe</a:t>
            </a:r>
          </a:p>
          <a:p>
            <a:pPr marL="1168400" lvl="2" indent="-254000"/>
            <a:r>
              <a:rPr sz="2000"/>
              <a:t>Tabellen</a:t>
            </a:r>
          </a:p>
          <a:p>
            <a:pPr marL="1168400" lvl="2" indent="-254000"/>
            <a:r>
              <a:rPr sz="2000"/>
              <a:t>Interaktive Kommunikation</a:t>
            </a:r>
          </a:p>
          <a:p>
            <a:pPr marL="774700" lvl="1" indent="-317500"/>
            <a:r>
              <a:rPr sz="2000"/>
              <a:t>Vorschlag: Mischform</a:t>
            </a:r>
          </a:p>
          <a:p>
            <a:pPr marL="1168400" lvl="2" indent="-254000"/>
            <a:r>
              <a:rPr sz="2000"/>
              <a:t>Planung mit Ende in Sicht</a:t>
            </a:r>
          </a:p>
        </p:txBody>
      </p:sp>
      <p:pic>
        <p:nvPicPr>
          <p:cNvPr id="8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80" y="3809722"/>
            <a:ext cx="7614530" cy="1763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Aktivitäten	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38399"/>
              </p:ext>
            </p:extLst>
          </p:nvPr>
        </p:nvGraphicFramePr>
        <p:xfrm>
          <a:off x="717070" y="1065625"/>
          <a:ext cx="7813136" cy="36282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5046"/>
                <a:gridCol w="2411522"/>
                <a:gridCol w="2183010"/>
                <a:gridCol w="1723558"/>
              </a:tblGrid>
              <a:tr h="2456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Aktivitäten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Ziel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Aufgabe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Resultat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5632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Spezifikation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Anforderungen Definiert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Rahmen Planung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Wichtige Entscheidungen getroffen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Entscheidung treffen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Prioritäten definieren</a:t>
                      </a:r>
                      <a:endParaRPr lang="en-GB" sz="9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Planen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Dokumentation und grobe gesamt Planung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56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Start Iteration(en)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5214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User Stories </a:t>
                      </a:r>
                      <a:r>
                        <a:rPr lang="de-CH" sz="900">
                          <a:effectLst/>
                        </a:rPr>
                        <a:t>auswählen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GB" sz="900">
                          <a:effectLst/>
                        </a:rPr>
                        <a:t>Iteration </a:t>
                      </a:r>
                      <a:r>
                        <a:rPr lang="de-CH" sz="900">
                          <a:effectLst/>
                        </a:rPr>
                        <a:t>Definiert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Planung der Iteration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Entscheiden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Prioritäten für Iteration definieren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Planen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Dokumentation und Iterationsplanung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3728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Tasks definieren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Tasks für Iteration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Tasks erstellen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Prioritäten festlegen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Tasks zu den User Stories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39208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Entwicklung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Software Implementiert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Implementieren der getroffenen Entscheidungen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Neue Version der Software implementiert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Test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Fehlerfreie Software Version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Alle Tests durchführen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Vorhandene Fehler beheben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Getestete Software Version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3911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Validation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Software vom Kunden genehmigt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Absprache mit Kunden</a:t>
                      </a:r>
                      <a:endParaRPr lang="en-GB" sz="9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>
                          <a:effectLst/>
                        </a:rPr>
                        <a:t>Kleinere Änderungen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>
                          <a:effectLst/>
                        </a:rPr>
                        <a:t>Validierte Version der Software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/>
                </a:tc>
              </a:tr>
              <a:tr h="24564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Nächster Zyklus erforderlich?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23695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Abschluss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Produkt Auslieferbereit und Fehlerfrei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de-CH" sz="900" dirty="0">
                          <a:effectLst/>
                        </a:rPr>
                        <a:t>Endgültiges Produkt definieren 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</a:rPr>
                        <a:t>Endgültiges Produkt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1659" marR="71659" marT="35830" marB="35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291167" y="276274"/>
            <a:ext cx="7010142" cy="54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Relation zwischen </a:t>
            </a:r>
            <a:r>
              <a:rPr sz="2600" smtClean="0">
                <a:solidFill>
                  <a:srgbClr val="697D91"/>
                </a:solidFill>
              </a:rPr>
              <a:t>Resultate</a:t>
            </a:r>
            <a:r>
              <a:rPr lang="de-CH" sz="2600" dirty="0" smtClean="0">
                <a:solidFill>
                  <a:srgbClr val="697D91"/>
                </a:solidFill>
              </a:rPr>
              <a:t>n</a:t>
            </a:r>
            <a:r>
              <a:rPr sz="2600" smtClean="0">
                <a:solidFill>
                  <a:srgbClr val="697D91"/>
                </a:solidFill>
              </a:rPr>
              <a:t> </a:t>
            </a:r>
            <a:r>
              <a:rPr sz="2600">
                <a:solidFill>
                  <a:srgbClr val="697D91"/>
                </a:solidFill>
              </a:rPr>
              <a:t>der Aktivitäten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" y="718802"/>
            <a:ext cx="6137275" cy="53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Zusammenarbeit mit Auftraggeber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1291167" y="1202923"/>
            <a:ext cx="7010142" cy="47999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1611" lvl="2" indent="-381000"/>
            <a:r>
              <a:rPr sz="2000"/>
              <a:t>Auftrag durch Pflichtenheft </a:t>
            </a:r>
          </a:p>
          <a:p>
            <a:pPr marL="561611" lvl="2" indent="-381000"/>
            <a:r>
              <a:rPr sz="2000"/>
              <a:t>Feedback bei jeder Iteration (Validation)</a:t>
            </a:r>
          </a:p>
          <a:p>
            <a:pPr marL="1018812" lvl="3" indent="-381000"/>
            <a:r>
              <a:rPr sz="2000"/>
              <a:t>Benutzer</a:t>
            </a:r>
          </a:p>
          <a:p>
            <a:pPr marL="1018812" lvl="3" indent="-381000"/>
            <a:r>
              <a:rPr sz="2000"/>
              <a:t>Auftraggeber	</a:t>
            </a:r>
          </a:p>
          <a:p>
            <a:pPr marL="561611" lvl="2" indent="-381000"/>
            <a:r>
              <a:rPr sz="2000"/>
              <a:t>Abnahme des Produkts am Ende</a:t>
            </a:r>
          </a:p>
        </p:txBody>
      </p:sp>
      <p:pic>
        <p:nvPicPr>
          <p:cNvPr id="100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8522" y="3058259"/>
            <a:ext cx="3894994" cy="305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Bildschirmpräsentation (4:3)</PresentationFormat>
  <Paragraphs>85</Paragraphs>
  <Slides>8</Slides>
  <Notes>4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Default</vt:lpstr>
      <vt:lpstr>Task 2: SE Process</vt:lpstr>
      <vt:lpstr>Plangetrieben</vt:lpstr>
      <vt:lpstr>Agile   </vt:lpstr>
      <vt:lpstr>Entscheidung</vt:lpstr>
      <vt:lpstr>Aktivitäten </vt:lpstr>
      <vt:lpstr>Relation zwischen Resultaten der Aktivitäten</vt:lpstr>
      <vt:lpstr>Zusammenarbeit mit Auftraggeber</vt:lpstr>
      <vt:lpstr>Herzlichen Dank!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cp:lastModifiedBy>Stefan Iseli</cp:lastModifiedBy>
  <cp:revision>14</cp:revision>
  <dcterms:modified xsi:type="dcterms:W3CDTF">2015-09-28T06:32:55Z</dcterms:modified>
</cp:coreProperties>
</file>