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6" r:id="rId5"/>
    <p:sldId id="267" r:id="rId6"/>
    <p:sldId id="264" r:id="rId7"/>
    <p:sldId id="268" r:id="rId8"/>
    <p:sldId id="269" r:id="rId9"/>
    <p:sldId id="271" r:id="rId10"/>
    <p:sldId id="263" r:id="rId11"/>
  </p:sldIdLst>
  <p:sldSz cx="9144000" cy="6858000" type="screen4x3"/>
  <p:notesSz cx="6858000" cy="9144000"/>
  <p:defaultTextStyle>
    <a:lvl1pPr defTabSz="457200">
      <a:defRPr sz="2400">
        <a:latin typeface="Lucida Sans"/>
        <a:ea typeface="Lucida Sans"/>
        <a:cs typeface="Lucida Sans"/>
        <a:sym typeface="Lucida Sans"/>
      </a:defRPr>
    </a:lvl1pPr>
    <a:lvl2pPr indent="457200" defTabSz="457200">
      <a:defRPr sz="2400">
        <a:latin typeface="Lucida Sans"/>
        <a:ea typeface="Lucida Sans"/>
        <a:cs typeface="Lucida Sans"/>
        <a:sym typeface="Lucida Sans"/>
      </a:defRPr>
    </a:lvl2pPr>
    <a:lvl3pPr indent="914400" defTabSz="457200">
      <a:defRPr sz="2400">
        <a:latin typeface="Lucida Sans"/>
        <a:ea typeface="Lucida Sans"/>
        <a:cs typeface="Lucida Sans"/>
        <a:sym typeface="Lucida Sans"/>
      </a:defRPr>
    </a:lvl3pPr>
    <a:lvl4pPr indent="1371600" defTabSz="457200">
      <a:defRPr sz="2400">
        <a:latin typeface="Lucida Sans"/>
        <a:ea typeface="Lucida Sans"/>
        <a:cs typeface="Lucida Sans"/>
        <a:sym typeface="Lucida Sans"/>
      </a:defRPr>
    </a:lvl4pPr>
    <a:lvl5pPr indent="1828800" defTabSz="457200">
      <a:defRPr sz="2400">
        <a:latin typeface="Lucida Sans"/>
        <a:ea typeface="Lucida Sans"/>
        <a:cs typeface="Lucida Sans"/>
        <a:sym typeface="Lucida Sans"/>
      </a:defRPr>
    </a:lvl5pPr>
    <a:lvl6pPr indent="2286000" defTabSz="457200">
      <a:defRPr sz="2400">
        <a:latin typeface="Lucida Sans"/>
        <a:ea typeface="Lucida Sans"/>
        <a:cs typeface="Lucida Sans"/>
        <a:sym typeface="Lucida Sans"/>
      </a:defRPr>
    </a:lvl6pPr>
    <a:lvl7pPr indent="2743200" defTabSz="457200">
      <a:defRPr sz="2400">
        <a:latin typeface="Lucida Sans"/>
        <a:ea typeface="Lucida Sans"/>
        <a:cs typeface="Lucida Sans"/>
        <a:sym typeface="Lucida Sans"/>
      </a:defRPr>
    </a:lvl7pPr>
    <a:lvl8pPr indent="3200400" defTabSz="457200">
      <a:defRPr sz="2400">
        <a:latin typeface="Lucida Sans"/>
        <a:ea typeface="Lucida Sans"/>
        <a:cs typeface="Lucida Sans"/>
        <a:sym typeface="Lucida Sans"/>
      </a:defRPr>
    </a:lvl8pPr>
    <a:lvl9pPr indent="3657600" defTabSz="457200">
      <a:defRPr sz="2400">
        <a:latin typeface="Lucida Sans"/>
        <a:ea typeface="Lucida Sans"/>
        <a:cs typeface="Lucida Sans"/>
        <a:sym typeface="Lucida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2D0"/>
          </a:solidFill>
        </a:fill>
      </a:tcStyle>
    </a:wholeTbl>
    <a:band2H>
      <a:tcTxStyle/>
      <a:tcStyle>
        <a:tcBdr/>
        <a:fill>
          <a:solidFill>
            <a:srgbClr val="E9EAE9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645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9E2"/>
          </a:solidFill>
        </a:fill>
      </a:tcStyle>
    </a:wholeTbl>
    <a:band2H>
      <a:tcTxStyle/>
      <a:tcStyle>
        <a:tcBdr/>
        <a:fill>
          <a:solidFill>
            <a:srgbClr val="F0EDF1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87A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645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27" autoAdjust="0"/>
  </p:normalViewPr>
  <p:slideViewPr>
    <p:cSldViewPr snapToGrid="0"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21866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65300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71277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39102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136412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74561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212896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Agenda: Terminerfassung Patient Doktor Ort</a:t>
            </a:r>
          </a:p>
        </p:txBody>
      </p:sp>
    </p:spTree>
    <p:extLst>
      <p:ext uri="{BB962C8B-B14F-4D97-AF65-F5344CB8AC3E}">
        <p14:creationId xmlns:p14="http://schemas.microsoft.com/office/powerpoint/2010/main" val="347225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619250"/>
            <a:ext cx="6119813" cy="73025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55960"/>
                </a:solidFill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500562"/>
            <a:ext cx="6119813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971" y="6253843"/>
            <a:ext cx="6216955" cy="304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68000" y="4623441"/>
            <a:ext cx="8044216" cy="533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Titelmasterformat durch Klicken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468000" y="5156546"/>
            <a:ext cx="6784390" cy="17014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697D91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17950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8000" y="2155050"/>
            <a:ext cx="2592000" cy="4702951"/>
          </a:xfrm>
          <a:prstGeom prst="rect">
            <a:avLst/>
          </a:prstGeom>
        </p:spPr>
        <p:txBody>
          <a:bodyPr/>
          <a:lstStyle>
            <a:lvl2pPr marL="714375" indent="-257175"/>
          </a:lstStyle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786466" y="1202922"/>
            <a:ext cx="7010143" cy="565507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</a:lvl1pPr>
            <a:lvl2pPr>
              <a:spcBef>
                <a:spcPts val="600"/>
              </a:spcBef>
            </a:lvl2pPr>
            <a:lvl3pPr>
              <a:spcBef>
                <a:spcPts val="600"/>
              </a:spcBef>
            </a:lvl3pPr>
            <a:lvl4pPr>
              <a:spcBef>
                <a:spcPts val="600"/>
              </a:spcBef>
            </a:lvl4pPr>
            <a:lvl5pPr>
              <a:spcBef>
                <a:spcPts val="600"/>
              </a:spcBef>
            </a:lvl5pPr>
          </a:lstStyle>
          <a:p>
            <a:pPr lvl="0"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786466" y="546274"/>
            <a:ext cx="7010143" cy="6566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grpSp>
        <p:nvGrpSpPr>
          <p:cNvPr id="20" name="Group 20"/>
          <p:cNvGrpSpPr/>
          <p:nvPr/>
        </p:nvGrpSpPr>
        <p:grpSpPr>
          <a:xfrm>
            <a:off x="372971" y="6220423"/>
            <a:ext cx="6216955" cy="370841"/>
            <a:chOff x="0" y="0"/>
            <a:chExt cx="6216953" cy="370840"/>
          </a:xfrm>
        </p:grpSpPr>
        <p:sp>
          <p:nvSpPr>
            <p:cNvPr id="18" name="Shape 18"/>
            <p:cNvSpPr/>
            <p:nvPr/>
          </p:nvSpPr>
          <p:spPr>
            <a:xfrm>
              <a:off x="0" y="33420"/>
              <a:ext cx="6216954" cy="304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621695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</a:t>
              </a:r>
            </a:p>
          </p:txBody>
        </p:sp>
      </p:grpSp>
      <p:pic>
        <p:nvPicPr>
          <p:cNvPr id="21" name="image1.png" descr="BFH_Logo_A_defren_100_RGB_1302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437" y="315913"/>
            <a:ext cx="1530351" cy="110013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Titelseite ohne Bild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697D91"/>
                </a:solidFill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grau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AA500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1633538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4513262"/>
            <a:ext cx="7019925" cy="71438"/>
          </a:xfrm>
          <a:prstGeom prst="roundRect">
            <a:avLst>
              <a:gd name="adj" fmla="val 16667"/>
            </a:avLst>
          </a:prstGeom>
          <a:solidFill>
            <a:srgbClr val="697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E78E23"/>
                </a:solidFill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Kapiteltrennseite orange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468000" y="2372912"/>
            <a:ext cx="6513884" cy="8055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Formatvorlage des Untertitelmasters durch Klicken bearbeiten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 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1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72000" cy="108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3960001" cy="22545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697D91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697D91"/>
                </a:solidFill>
              </a:rPr>
              <a:t>Untertitel durch Klicken hinzufügen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67999" y="359999"/>
            <a:ext cx="8171999" cy="22545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14587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6758026" y="6348373"/>
            <a:ext cx="2133601" cy="1524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00787"/>
            <a:ext cx="6688138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defRPr sz="1000">
                <a:solidFill>
                  <a:srgbClr val="697D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697D91"/>
                </a:solidFill>
              </a:rPr>
              <a:t>Berner Fachhochschule | Haute école spécialisée bernoise | Bern University of Applied Sciences</a:t>
            </a:r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6350">
            <a:solidFill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8000" y="1439999"/>
            <a:ext cx="8100001" cy="541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t>Textmasterformat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68000" y="359999"/>
            <a:ext cx="8100001" cy="1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97D91"/>
                </a:solidFill>
              </a:rPr>
              <a:t>Titel durch Klicken hinzufügen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765342" y="6347618"/>
            <a:ext cx="1793443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000">
                <a:solidFill>
                  <a:srgbClr val="697D91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1pPr>
      <a:lvl2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2pPr>
      <a:lvl3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3pPr>
      <a:lvl4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4pPr>
      <a:lvl5pPr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5pPr>
      <a:lvl6pPr indent="4572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6pPr>
      <a:lvl7pPr indent="9144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7pPr>
      <a:lvl8pPr indent="13716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8pPr>
      <a:lvl9pPr indent="1828800" defTabSz="457200">
        <a:defRPr sz="2600">
          <a:solidFill>
            <a:srgbClr val="697D91"/>
          </a:solidFill>
          <a:latin typeface="Lucida Sans"/>
          <a:ea typeface="Lucida Sans"/>
          <a:cs typeface="Lucida Sans"/>
          <a:sym typeface="Lucida Sans"/>
        </a:defRPr>
      </a:lvl9pPr>
    </p:titleStyle>
    <p:bodyStyle>
      <a:lvl1pPr marL="271463" indent="-271463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1pPr>
      <a:lvl2pPr marL="742950" indent="-28575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2pPr>
      <a:lvl3pPr marL="11430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3pPr>
      <a:lvl4pPr marL="16002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4pPr>
      <a:lvl5pPr marL="2057400" indent="-228600" defTabSz="457200">
        <a:spcBef>
          <a:spcPts val="400"/>
        </a:spcBef>
        <a:buClr>
          <a:srgbClr val="FAA500"/>
        </a:buClr>
        <a:buSzPct val="80000"/>
        <a:buFont typeface="Lucida Grande"/>
        <a:buChar char="▶"/>
        <a:defRPr>
          <a:latin typeface="Lucida Sans"/>
          <a:ea typeface="Lucida Sans"/>
          <a:cs typeface="Lucida Sans"/>
          <a:sym typeface="Lucida Sans"/>
        </a:defRPr>
      </a:lvl5pPr>
      <a:lvl6pPr marL="25146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6pPr>
      <a:lvl7pPr marL="29718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7pPr>
      <a:lvl8pPr marL="34290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8pPr>
      <a:lvl9pPr marL="3886200" indent="-228600" defTabSz="457200">
        <a:spcBef>
          <a:spcPts val="400"/>
        </a:spcBef>
        <a:buClr>
          <a:srgbClr val="FAA500"/>
        </a:buClr>
        <a:buSzPct val="100000"/>
        <a:buFont typeface="Lucida Grande"/>
        <a:buChar char="•"/>
        <a:defRPr>
          <a:latin typeface="Lucida Sans"/>
          <a:ea typeface="Lucida Sans"/>
          <a:cs typeface="Lucida Sans"/>
          <a:sym typeface="Lucida Sans"/>
        </a:defRPr>
      </a:lvl9pPr>
    </p:bodyStyle>
    <p:otherStyle>
      <a:lvl1pPr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1pPr>
      <a:lvl2pPr indent="457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2pPr>
      <a:lvl3pPr indent="914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3pPr>
      <a:lvl4pPr indent="1371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4pPr>
      <a:lvl5pPr indent="18288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5pPr>
      <a:lvl6pPr indent="22860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6pPr>
      <a:lvl7pPr indent="27432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7pPr>
      <a:lvl8pPr indent="32004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8pPr>
      <a:lvl9pPr indent="3657600" algn="r" defTabSz="457200">
        <a:defRPr sz="1000">
          <a:solidFill>
            <a:schemeClr val="tx1"/>
          </a:solidFill>
          <a:latin typeface="+mn-lt"/>
          <a:ea typeface="+mn-ea"/>
          <a:cs typeface="+mn-cs"/>
          <a:sym typeface="Lucida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251369" y="5282019"/>
            <a:ext cx="6513884" cy="805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28.09</a:t>
            </a:r>
            <a:r>
              <a:rPr sz="1600" b="1" dirty="0" smtClean="0">
                <a:solidFill>
                  <a:schemeClr val="tx1"/>
                </a:solidFill>
              </a:rPr>
              <a:t>,</a:t>
            </a:r>
            <a:r>
              <a:rPr lang="de-CH" sz="1600" b="1" dirty="0" smtClean="0">
                <a:solidFill>
                  <a:schemeClr val="tx1"/>
                </a:solidFill>
              </a:rPr>
              <a:t> </a:t>
            </a:r>
            <a:r>
              <a:rPr sz="1600" b="1" dirty="0" smtClean="0">
                <a:solidFill>
                  <a:schemeClr val="tx1"/>
                </a:solidFill>
              </a:rPr>
              <a:t>2015</a:t>
            </a:r>
            <a:r>
              <a:rPr sz="1600" b="1" dirty="0">
                <a:solidFill>
                  <a:schemeClr val="tx1"/>
                </a:solidFill>
              </a:rPr>
              <a:t>, </a:t>
            </a:r>
            <a:r>
              <a:rPr sz="1600" b="1" dirty="0" err="1">
                <a:solidFill>
                  <a:schemeClr val="tx1"/>
                </a:solidFill>
              </a:rPr>
              <a:t>Gruppe</a:t>
            </a:r>
            <a:r>
              <a:rPr sz="1600" b="1" dirty="0">
                <a:solidFill>
                  <a:schemeClr val="tx1"/>
                </a:solidFill>
              </a:rPr>
              <a:t> </a:t>
            </a:r>
            <a:r>
              <a:rPr sz="1600" b="1" dirty="0" err="1">
                <a:solidFill>
                  <a:schemeClr val="tx1"/>
                </a:solidFill>
              </a:rPr>
              <a:t>Blau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251369" y="4656777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Task </a:t>
            </a:r>
            <a:r>
              <a:rPr lang="de-CH" sz="2600" dirty="0" smtClean="0">
                <a:solidFill>
                  <a:schemeClr val="tx1"/>
                </a:solidFill>
              </a:rPr>
              <a:t>7</a:t>
            </a:r>
            <a:endParaRPr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440" t="-225" r="23647" b="225"/>
          <a:stretch/>
        </p:blipFill>
        <p:spPr>
          <a:xfrm>
            <a:off x="1" y="1699045"/>
            <a:ext cx="7016620" cy="2816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818845"/>
            <a:ext cx="4960619" cy="4834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5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0800000" scaled="1"/>
            <a:tileRect/>
          </a:gra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468000" y="1839808"/>
            <a:ext cx="6513884" cy="53310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Herzlichen Dank!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Domain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endParaRPr sz="2600" dirty="0">
              <a:solidFill>
                <a:srgbClr val="697D9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1068387"/>
            <a:ext cx="5760720" cy="472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CRC-Card</a:t>
            </a:r>
            <a:endParaRPr sz="2600" dirty="0">
              <a:solidFill>
                <a:srgbClr val="697D91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67437"/>
              </p:ext>
            </p:extLst>
          </p:nvPr>
        </p:nvGraphicFramePr>
        <p:xfrm>
          <a:off x="1291167" y="1286190"/>
          <a:ext cx="7010142" cy="41801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83892"/>
                <a:gridCol w="3826250"/>
              </a:tblGrid>
              <a:tr h="365579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 Name: Person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5346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>
                          <a:effectLst/>
                        </a:rPr>
                        <a:t>Purpose</a:t>
                      </a:r>
                      <a:r>
                        <a:rPr lang="de-CH" sz="1800" dirty="0">
                          <a:effectLst/>
                        </a:rPr>
                        <a:t>: Beinhaltet die Grundattribute für Sozialarbeiter und Patient.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610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Responsibilities: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Namen  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Vornamen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Adresse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Geschlecht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Telefon Nr.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Kennt Geburtsdatum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Collaborators: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Wird von </a:t>
                      </a:r>
                      <a:r>
                        <a:rPr lang="de-CH" sz="1800" dirty="0" err="1">
                          <a:effectLst/>
                        </a:rPr>
                        <a:t>HealthVisitor</a:t>
                      </a:r>
                      <a:r>
                        <a:rPr lang="de-CH" sz="1800" dirty="0">
                          <a:effectLst/>
                        </a:rPr>
                        <a:t> und Patient benutzt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Benutz </a:t>
                      </a:r>
                      <a:r>
                        <a:rPr lang="de-CH" sz="1800" dirty="0" err="1">
                          <a:effectLst/>
                        </a:rPr>
                        <a:t>Address</a:t>
                      </a:r>
                      <a:r>
                        <a:rPr lang="de-CH" sz="1800" dirty="0">
                          <a:effectLst/>
                        </a:rPr>
                        <a:t> Klasse zur genaueren Definition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62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CRC-Card</a:t>
            </a:r>
            <a:endParaRPr sz="2600" dirty="0">
              <a:solidFill>
                <a:srgbClr val="697D91"/>
              </a:solidFill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74690"/>
              </p:ext>
            </p:extLst>
          </p:nvPr>
        </p:nvGraphicFramePr>
        <p:xfrm>
          <a:off x="1376624" y="1067647"/>
          <a:ext cx="6611816" cy="21859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02979"/>
                <a:gridCol w="3608837"/>
              </a:tblGrid>
              <a:tr h="27946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 Name: Calendar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7946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Purpose: Verwaltet Termine eines Sozialarbeiters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989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Responsibilities: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HealthVisitor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Appointment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Collaborators: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Gehört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zu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HealthVisitor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Benutzt </a:t>
                      </a:r>
                      <a:r>
                        <a:rPr lang="de-CH" sz="1800" dirty="0" err="1">
                          <a:effectLst/>
                        </a:rPr>
                        <a:t>Appointment</a:t>
                      </a:r>
                      <a:r>
                        <a:rPr lang="de-CH" sz="1800" dirty="0">
                          <a:effectLst/>
                        </a:rPr>
                        <a:t> zum Darstellen der Termine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41512"/>
              </p:ext>
            </p:extLst>
          </p:nvPr>
        </p:nvGraphicFramePr>
        <p:xfrm>
          <a:off x="1376624" y="3599970"/>
          <a:ext cx="6611816" cy="26062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28216"/>
                <a:gridCol w="3583600"/>
              </a:tblGrid>
              <a:tr h="28329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Class Name: Appointment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329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Purpose: Beinhaltet die Eigenschaften eines Termins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830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Responsibilities: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Anfangszeit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Endzeit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Ort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Datum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Note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err="1">
                          <a:effectLst/>
                        </a:rPr>
                        <a:t>Kennt</a:t>
                      </a:r>
                      <a:r>
                        <a:rPr lang="en-GB" sz="1800" dirty="0">
                          <a:effectLst/>
                        </a:rPr>
                        <a:t> Patient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Collaborators: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Gehört zu </a:t>
                      </a:r>
                      <a:r>
                        <a:rPr lang="de-CH" sz="1800" dirty="0" err="1">
                          <a:effectLst/>
                        </a:rPr>
                        <a:t>Calendar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Benutzt Patient um Abhängigkeit darzustellen</a:t>
                      </a:r>
                      <a:endParaRPr lang="en-GB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800" dirty="0">
                          <a:effectLst/>
                        </a:rPr>
                        <a:t>Benutz Note um zusätzliche Informationen zu Speichern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4065" y="5287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de-CH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GB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7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err="1" smtClean="0">
                <a:solidFill>
                  <a:srgbClr val="697D91"/>
                </a:solidFill>
              </a:rPr>
              <a:t>Sequence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endParaRPr sz="2600" dirty="0">
              <a:solidFill>
                <a:srgbClr val="697D91"/>
              </a:solidFill>
            </a:endParaRPr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55" y="1256044"/>
            <a:ext cx="7576457" cy="44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err="1" smtClean="0">
                <a:solidFill>
                  <a:srgbClr val="697D91"/>
                </a:solidFill>
              </a:rPr>
              <a:t>Sequence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endParaRPr sz="2600" dirty="0">
              <a:solidFill>
                <a:srgbClr val="697D91"/>
              </a:solidFill>
            </a:endParaRPr>
          </a:p>
        </p:txBody>
      </p:sp>
      <p:pic>
        <p:nvPicPr>
          <p:cNvPr id="3" name="Grafik 2" descr="Termin erstellen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823912" y="985838"/>
            <a:ext cx="7496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552575"/>
            <a:ext cx="6867525" cy="3752850"/>
          </a:xfrm>
          <a:prstGeom prst="rect">
            <a:avLst/>
          </a:prstGeom>
        </p:spPr>
      </p:pic>
      <p:sp>
        <p:nvSpPr>
          <p:cNvPr id="12" name="Shape 98"/>
          <p:cNvSpPr>
            <a:spLocks noGrp="1"/>
          </p:cNvSpPr>
          <p:nvPr>
            <p:ph type="title"/>
          </p:nvPr>
        </p:nvSpPr>
        <p:spPr>
          <a:xfrm>
            <a:off x="1354387" y="274969"/>
            <a:ext cx="7010143" cy="6566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Extended </a:t>
            </a:r>
            <a:r>
              <a:rPr lang="de-CH" sz="2600" dirty="0" err="1" smtClean="0">
                <a:solidFill>
                  <a:srgbClr val="697D91"/>
                </a:solidFill>
              </a:rPr>
              <a:t>domain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r>
              <a:rPr lang="de-CH" sz="2600" dirty="0" smtClean="0">
                <a:solidFill>
                  <a:srgbClr val="697D91"/>
                </a:solidFill>
              </a:rPr>
              <a:t> (</a:t>
            </a:r>
            <a:r>
              <a:rPr lang="de-CH" sz="2600" dirty="0" err="1" smtClean="0">
                <a:solidFill>
                  <a:srgbClr val="697D91"/>
                </a:solidFill>
              </a:rPr>
              <a:t>class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diagramm</a:t>
            </a:r>
            <a:r>
              <a:rPr lang="de-CH" sz="2600" dirty="0" smtClean="0">
                <a:solidFill>
                  <a:srgbClr val="697D91"/>
                </a:solidFill>
              </a:rPr>
              <a:t>)</a:t>
            </a:r>
            <a:endParaRPr sz="2600" dirty="0">
              <a:solidFill>
                <a:srgbClr val="697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55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291167" y="527647"/>
            <a:ext cx="7010142" cy="540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CH" sz="2600" dirty="0" smtClean="0">
                <a:solidFill>
                  <a:srgbClr val="697D91"/>
                </a:solidFill>
              </a:rPr>
              <a:t>Extended </a:t>
            </a:r>
            <a:r>
              <a:rPr lang="de-CH" sz="2600" dirty="0" err="1" smtClean="0">
                <a:solidFill>
                  <a:srgbClr val="697D91"/>
                </a:solidFill>
              </a:rPr>
              <a:t>domain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model</a:t>
            </a:r>
            <a:r>
              <a:rPr lang="de-CH" sz="2600" dirty="0" smtClean="0">
                <a:solidFill>
                  <a:srgbClr val="697D91"/>
                </a:solidFill>
              </a:rPr>
              <a:t> (</a:t>
            </a:r>
            <a:r>
              <a:rPr lang="de-CH" sz="2600" dirty="0" err="1" smtClean="0">
                <a:solidFill>
                  <a:srgbClr val="697D91"/>
                </a:solidFill>
              </a:rPr>
              <a:t>class</a:t>
            </a:r>
            <a:r>
              <a:rPr lang="de-CH" sz="2600" dirty="0" smtClean="0">
                <a:solidFill>
                  <a:srgbClr val="697D91"/>
                </a:solidFill>
              </a:rPr>
              <a:t> </a:t>
            </a:r>
            <a:r>
              <a:rPr lang="de-CH" sz="2600" dirty="0" err="1" smtClean="0">
                <a:solidFill>
                  <a:srgbClr val="697D91"/>
                </a:solidFill>
              </a:rPr>
              <a:t>diagramm</a:t>
            </a:r>
            <a:r>
              <a:rPr lang="de-CH" sz="2600" dirty="0" smtClean="0">
                <a:solidFill>
                  <a:srgbClr val="697D91"/>
                </a:solidFill>
              </a:rPr>
              <a:t>)</a:t>
            </a:r>
            <a:endParaRPr sz="2600" dirty="0">
              <a:solidFill>
                <a:srgbClr val="697D9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54" y="1067648"/>
            <a:ext cx="3318368" cy="48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1144216" y="437212"/>
            <a:ext cx="7010142" cy="540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r>
              <a:rPr lang="en-GB" dirty="0"/>
              <a:t>Extended domain model (class </a:t>
            </a:r>
            <a:r>
              <a:rPr lang="en-GB" dirty="0" err="1"/>
              <a:t>diagramm</a:t>
            </a:r>
            <a:r>
              <a:rPr lang="en-GB" dirty="0"/>
              <a:t>)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25" y="1457011"/>
            <a:ext cx="4429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5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6455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6455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"/>
            <a:ea typeface="Lucida Sans"/>
            <a:cs typeface="Lucida San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(4:3)</PresentationFormat>
  <Paragraphs>52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Avenir Roman</vt:lpstr>
      <vt:lpstr>Calibri</vt:lpstr>
      <vt:lpstr>Lucida Grande</vt:lpstr>
      <vt:lpstr>Lucida Sans</vt:lpstr>
      <vt:lpstr>Symbol</vt:lpstr>
      <vt:lpstr>Times New Roman</vt:lpstr>
      <vt:lpstr>Default</vt:lpstr>
      <vt:lpstr>Task 7</vt:lpstr>
      <vt:lpstr>Domain model</vt:lpstr>
      <vt:lpstr>CRC-Card</vt:lpstr>
      <vt:lpstr>CRC-Card</vt:lpstr>
      <vt:lpstr>Sequence model</vt:lpstr>
      <vt:lpstr>Sequence model</vt:lpstr>
      <vt:lpstr>Extended domain model (class diagramm)</vt:lpstr>
      <vt:lpstr>Extended domain model (class diagramm)</vt:lpstr>
      <vt:lpstr>Extended domain model (class diagramm)</vt:lpstr>
      <vt:lpstr>Herzlichen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SE Process</dc:title>
  <dc:creator>Tim</dc:creator>
  <cp:lastModifiedBy>Tim</cp:lastModifiedBy>
  <cp:revision>21</cp:revision>
  <dcterms:modified xsi:type="dcterms:W3CDTF">2015-11-05T13:53:47Z</dcterms:modified>
</cp:coreProperties>
</file>