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3"/>
  </p:notesMasterIdLst>
  <p:handoutMasterIdLst>
    <p:handoutMasterId r:id="rId14"/>
  </p:handoutMasterIdLst>
  <p:sldIdLst>
    <p:sldId id="259" r:id="rId5"/>
    <p:sldId id="304" r:id="rId6"/>
    <p:sldId id="309" r:id="rId7"/>
    <p:sldId id="303" r:id="rId8"/>
    <p:sldId id="308" r:id="rId9"/>
    <p:sldId id="311" r:id="rId10"/>
    <p:sldId id="310" r:id="rId11"/>
    <p:sldId id="305" r:id="rId12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78356" autoAdjust="0"/>
  </p:normalViewPr>
  <p:slideViewPr>
    <p:cSldViewPr snapToGrid="0" snapToObjects="1" showGuides="1">
      <p:cViewPr varScale="1">
        <p:scale>
          <a:sx n="60" d="100"/>
          <a:sy n="60" d="100"/>
        </p:scale>
        <p:origin x="53" y="2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808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Vorlesung Jürgen Holm, WS2011/2012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ED80D-21B3-4947-BA64-39FACF824A4B}" type="slidenum">
              <a:rPr lang="de-CH" smtClean="0"/>
              <a:pPr>
                <a:defRPr/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79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Vorlesung Jürgen Holm, WS2011/2012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ED80D-21B3-4947-BA64-39FACF824A4B}" type="slidenum">
              <a:rPr lang="de-CH" smtClean="0"/>
              <a:pPr>
                <a:defRPr/>
              </a:pPr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9005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Agenda:</a:t>
            </a:r>
            <a:r>
              <a:rPr lang="de-CH" baseline="0" dirty="0" smtClean="0"/>
              <a:t> Terminerfassung Patient Doktor Ort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Vorlesung Jürgen Holm, WS2011/2012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ED80D-21B3-4947-BA64-39FACF824A4B}" type="slidenum">
              <a:rPr lang="de-CH" smtClean="0"/>
              <a:pPr>
                <a:defRPr/>
              </a:pPr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2207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Agenda:</a:t>
            </a:r>
            <a:r>
              <a:rPr lang="de-CH" baseline="0" dirty="0" smtClean="0"/>
              <a:t> Terminerfassung Patient Doktor Ort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Vorlesung Jürgen Holm, WS2011/2012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ED80D-21B3-4947-BA64-39FACF824A4B}" type="slidenum">
              <a:rPr lang="de-CH" smtClean="0"/>
              <a:pPr>
                <a:defRPr/>
              </a:pPr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5007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Agenda:</a:t>
            </a:r>
            <a:r>
              <a:rPr lang="de-CH" baseline="0" dirty="0" smtClean="0"/>
              <a:t> Terminerfassung Patient Doktor Ort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Vorlesung Jürgen Holm, WS2011/2012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ED80D-21B3-4947-BA64-39FACF824A4B}" type="slidenum">
              <a:rPr lang="de-CH" smtClean="0"/>
              <a:pPr>
                <a:defRPr/>
              </a:pPr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3305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Agenda:</a:t>
            </a:r>
            <a:r>
              <a:rPr lang="de-CH" baseline="0" dirty="0" smtClean="0"/>
              <a:t> Terminerfassung Patient Doktor Ort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Vorlesung Jürgen Holm, WS2011/2012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ED80D-21B3-4947-BA64-39FACF824A4B}" type="slidenum">
              <a:rPr lang="de-CH" smtClean="0"/>
              <a:pPr>
                <a:defRPr/>
              </a:pPr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3044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  <a:prstGeom prst="rect">
            <a:avLst/>
          </a:prstGeom>
        </p:spPr>
        <p:txBody>
          <a:bodyPr lIns="0" rIns="0"/>
          <a:lstStyle>
            <a:lvl1pPr marL="271463" indent="-271463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786467" y="546274"/>
            <a:ext cx="7010142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1363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6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 2: SE </a:t>
            </a:r>
            <a:r>
              <a:rPr lang="de-DE" dirty="0" err="1" smtClean="0"/>
              <a:t>Process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28.09,2015, Gruppe Blau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Plan getrieben</a:t>
            </a:r>
            <a:endParaRPr lang="de-CH" dirty="0"/>
          </a:p>
        </p:txBody>
      </p:sp>
      <p:sp>
        <p:nvSpPr>
          <p:cNvPr id="4" name="Inhaltsplatzhalter 1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</p:spPr>
        <p:txBody>
          <a:bodyPr>
            <a:normAutofit/>
          </a:bodyPr>
          <a:lstStyle/>
          <a:p>
            <a:endParaRPr lang="en-GB" sz="2000" dirty="0" smtClean="0"/>
          </a:p>
          <a:p>
            <a:pPr marL="180612" lvl="2" indent="0">
              <a:buNone/>
            </a:pPr>
            <a:endParaRPr lang="en-GB" sz="2000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1938867" y="1355323"/>
            <a:ext cx="7010142" cy="47999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271463" indent="-271463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42950" indent="-28575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 smtClean="0"/>
          </a:p>
          <a:p>
            <a:endParaRPr lang="en-GB" sz="2000" dirty="0" smtClean="0"/>
          </a:p>
          <a:p>
            <a:pPr marL="180612" lvl="2" indent="0">
              <a:buFont typeface="Lucida Grande"/>
              <a:buNone/>
            </a:pPr>
            <a:endParaRPr lang="en-GB" sz="2000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128204"/>
              </p:ext>
            </p:extLst>
          </p:nvPr>
        </p:nvGraphicFramePr>
        <p:xfrm>
          <a:off x="1151467" y="1400629"/>
          <a:ext cx="6832600" cy="287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0"/>
                <a:gridCol w="3416300"/>
              </a:tblGrid>
              <a:tr h="717550">
                <a:tc>
                  <a:txBody>
                    <a:bodyPr/>
                    <a:lstStyle/>
                    <a:p>
                      <a:r>
                        <a:rPr lang="de-CH" dirty="0" smtClean="0"/>
                        <a:t>Vorteile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Nachteile</a:t>
                      </a:r>
                      <a:endParaRPr lang="en-GB" dirty="0"/>
                    </a:p>
                  </a:txBody>
                  <a:tcPr/>
                </a:tc>
              </a:tr>
              <a:tr h="717550">
                <a:tc>
                  <a:txBody>
                    <a:bodyPr/>
                    <a:lstStyle/>
                    <a:p>
                      <a:r>
                        <a:rPr lang="de-CH" dirty="0" smtClean="0"/>
                        <a:t>Struktur Klar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Lange Planungsphase</a:t>
                      </a:r>
                      <a:endParaRPr lang="en-GB" dirty="0"/>
                    </a:p>
                  </a:txBody>
                  <a:tcPr/>
                </a:tc>
              </a:tr>
              <a:tr h="717550">
                <a:tc>
                  <a:txBody>
                    <a:bodyPr/>
                    <a:lstStyle/>
                    <a:p>
                      <a:r>
                        <a:rPr lang="de-CH" dirty="0" smtClean="0"/>
                        <a:t>Task</a:t>
                      </a:r>
                      <a:r>
                        <a:rPr lang="de-CH" baseline="0" dirty="0" smtClean="0"/>
                        <a:t> sind einfach zu verteilen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Lange bis Resultat</a:t>
                      </a:r>
                      <a:r>
                        <a:rPr lang="de-CH" baseline="0" dirty="0" smtClean="0"/>
                        <a:t> sichtbar</a:t>
                      </a:r>
                      <a:endParaRPr lang="en-GB" dirty="0"/>
                    </a:p>
                  </a:txBody>
                  <a:tcPr/>
                </a:tc>
              </a:tr>
              <a:tr h="717550">
                <a:tc>
                  <a:txBody>
                    <a:bodyPr/>
                    <a:lstStyle/>
                    <a:p>
                      <a:r>
                        <a:rPr lang="de-CH" dirty="0" smtClean="0"/>
                        <a:t>Gute</a:t>
                      </a:r>
                      <a:r>
                        <a:rPr lang="de-CH" baseline="0" dirty="0" smtClean="0"/>
                        <a:t> Zeitplanung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Schlechte</a:t>
                      </a:r>
                      <a:r>
                        <a:rPr lang="de-CH" baseline="0" dirty="0" smtClean="0"/>
                        <a:t> Adaptionsmöglichkeiten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56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Agile			</a:t>
            </a:r>
            <a:endParaRPr lang="de-CH" dirty="0"/>
          </a:p>
        </p:txBody>
      </p:sp>
      <p:sp>
        <p:nvSpPr>
          <p:cNvPr id="4" name="Inhaltsplatzhalter 1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</p:spPr>
        <p:txBody>
          <a:bodyPr>
            <a:normAutofit/>
          </a:bodyPr>
          <a:lstStyle/>
          <a:p>
            <a:endParaRPr lang="en-GB" sz="2000" dirty="0" smtClean="0"/>
          </a:p>
          <a:p>
            <a:pPr marL="180612" lvl="2" indent="0">
              <a:buNone/>
            </a:pPr>
            <a:endParaRPr lang="en-GB" sz="2000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1938867" y="1355323"/>
            <a:ext cx="7010142" cy="47999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271463" indent="-271463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42950" indent="-28575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 smtClean="0"/>
          </a:p>
          <a:p>
            <a:endParaRPr lang="en-GB" sz="2000" dirty="0" smtClean="0"/>
          </a:p>
          <a:p>
            <a:pPr marL="180612" lvl="2" indent="0">
              <a:buFont typeface="Lucida Grande"/>
              <a:buNone/>
            </a:pPr>
            <a:endParaRPr lang="en-GB" sz="2000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199822"/>
              </p:ext>
            </p:extLst>
          </p:nvPr>
        </p:nvGraphicFramePr>
        <p:xfrm>
          <a:off x="1034143" y="1411514"/>
          <a:ext cx="7086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0"/>
                <a:gridCol w="3543300"/>
              </a:tblGrid>
              <a:tr h="760450">
                <a:tc>
                  <a:txBody>
                    <a:bodyPr/>
                    <a:lstStyle/>
                    <a:p>
                      <a:r>
                        <a:rPr lang="de-CH" dirty="0" smtClean="0"/>
                        <a:t>Vorteile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Nachteile</a:t>
                      </a:r>
                      <a:endParaRPr lang="en-GB" dirty="0"/>
                    </a:p>
                  </a:txBody>
                  <a:tcPr/>
                </a:tc>
              </a:tr>
              <a:tr h="971400">
                <a:tc>
                  <a:txBody>
                    <a:bodyPr/>
                    <a:lstStyle/>
                    <a:p>
                      <a:r>
                        <a:rPr lang="de-CH" dirty="0" smtClean="0"/>
                        <a:t>Zusammenarbeit mit Kunden</a:t>
                      </a:r>
                      <a:endParaRPr lang="de-CH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Struktur</a:t>
                      </a:r>
                      <a:endParaRPr lang="en-GB" dirty="0"/>
                    </a:p>
                  </a:txBody>
                  <a:tcPr/>
                </a:tc>
              </a:tr>
              <a:tr h="760450">
                <a:tc>
                  <a:txBody>
                    <a:bodyPr/>
                    <a:lstStyle/>
                    <a:p>
                      <a:r>
                        <a:rPr lang="de-CH" dirty="0" smtClean="0"/>
                        <a:t>Änderungen sind einfach</a:t>
                      </a:r>
                      <a:r>
                        <a:rPr lang="de-CH" baseline="0" dirty="0" smtClean="0"/>
                        <a:t> zu übernehmen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Endlos</a:t>
                      </a:r>
                      <a:endParaRPr lang="en-GB" dirty="0"/>
                    </a:p>
                  </a:txBody>
                  <a:tcPr/>
                </a:tc>
              </a:tr>
              <a:tr h="760450">
                <a:tc>
                  <a:txBody>
                    <a:bodyPr/>
                    <a:lstStyle/>
                    <a:p>
                      <a:r>
                        <a:rPr lang="de-CH" dirty="0" smtClean="0"/>
                        <a:t>Schnelles</a:t>
                      </a:r>
                      <a:r>
                        <a:rPr lang="de-CH" baseline="0" dirty="0" smtClean="0"/>
                        <a:t> Zwischenresultat für Kunden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760450">
                <a:tc>
                  <a:txBody>
                    <a:bodyPr/>
                    <a:lstStyle/>
                    <a:p>
                      <a:r>
                        <a:rPr lang="de-CH" dirty="0" smtClean="0"/>
                        <a:t>Kurze Planungsphase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43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291167" y="546274"/>
            <a:ext cx="7010142" cy="540000"/>
          </a:xfrm>
        </p:spPr>
        <p:txBody>
          <a:bodyPr>
            <a:normAutofit/>
          </a:bodyPr>
          <a:lstStyle/>
          <a:p>
            <a:r>
              <a:rPr lang="de-CH" dirty="0" smtClean="0"/>
              <a:t>Entscheidung</a:t>
            </a:r>
            <a:endParaRPr lang="en-GB" dirty="0"/>
          </a:p>
        </p:txBody>
      </p:sp>
      <p:sp>
        <p:nvSpPr>
          <p:cNvPr id="4" name="Inhaltsplatzhalter 1"/>
          <p:cNvSpPr>
            <a:spLocks noGrp="1"/>
          </p:cNvSpPr>
          <p:nvPr>
            <p:ph sz="half" idx="1"/>
          </p:nvPr>
        </p:nvSpPr>
        <p:spPr>
          <a:xfrm>
            <a:off x="1291167" y="1202923"/>
            <a:ext cx="7010142" cy="4799940"/>
          </a:xfrm>
        </p:spPr>
        <p:txBody>
          <a:bodyPr>
            <a:normAutofit/>
          </a:bodyPr>
          <a:lstStyle/>
          <a:p>
            <a:pPr lvl="1"/>
            <a:r>
              <a:rPr lang="de-CH" sz="2000" dirty="0" smtClean="0"/>
              <a:t>Entscheidung für Agil</a:t>
            </a:r>
          </a:p>
          <a:p>
            <a:pPr lvl="1"/>
            <a:r>
              <a:rPr lang="de-CH" sz="2000" dirty="0" smtClean="0"/>
              <a:t>Gründe</a:t>
            </a:r>
          </a:p>
          <a:p>
            <a:pPr lvl="2"/>
            <a:r>
              <a:rPr lang="de-CH" sz="2000" dirty="0" smtClean="0"/>
              <a:t>Tabellen</a:t>
            </a:r>
          </a:p>
          <a:p>
            <a:pPr lvl="2"/>
            <a:r>
              <a:rPr lang="de-CH" sz="2000" dirty="0" smtClean="0"/>
              <a:t>Interaktive Kommunikation</a:t>
            </a:r>
            <a:endParaRPr lang="de-CH" sz="2000" dirty="0"/>
          </a:p>
          <a:p>
            <a:pPr lvl="1"/>
            <a:r>
              <a:rPr lang="de-CH" sz="2000" dirty="0" smtClean="0"/>
              <a:t>Vorschlag: Mischform</a:t>
            </a:r>
          </a:p>
          <a:p>
            <a:pPr lvl="2"/>
            <a:r>
              <a:rPr lang="de-CH" sz="2000" dirty="0" smtClean="0"/>
              <a:t>Planung mit Ende in Sicht</a:t>
            </a:r>
            <a:endParaRPr lang="en-GB" sz="2000" dirty="0" smtClean="0"/>
          </a:p>
          <a:p>
            <a:endParaRPr lang="en-GB" sz="2000" dirty="0" smtClean="0"/>
          </a:p>
          <a:p>
            <a:pPr marL="180612" lvl="2" indent="0">
              <a:buNone/>
            </a:pPr>
            <a:endParaRPr lang="en-GB" sz="20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81" y="3809722"/>
            <a:ext cx="7614528" cy="176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9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Aktivitäten	</a:t>
            </a:r>
            <a:endParaRPr lang="en-GB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916368"/>
              </p:ext>
            </p:extLst>
          </p:nvPr>
        </p:nvGraphicFramePr>
        <p:xfrm>
          <a:off x="849086" y="1086274"/>
          <a:ext cx="7707086" cy="4713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314"/>
                <a:gridCol w="2242457"/>
                <a:gridCol w="2079172"/>
                <a:gridCol w="1796143"/>
              </a:tblGrid>
              <a:tr h="516673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Aktivitäten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Ziel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Aufgabe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Resultat</a:t>
                      </a:r>
                      <a:endParaRPr lang="en-GB" sz="1600" dirty="0"/>
                    </a:p>
                  </a:txBody>
                  <a:tcPr/>
                </a:tc>
              </a:tr>
              <a:tr h="1205447"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Spezifikation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sz="1200" dirty="0" smtClean="0"/>
                        <a:t>Anforderungen Definiert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sz="1200" dirty="0" smtClean="0"/>
                        <a:t>Planung abgeschlossen</a:t>
                      </a:r>
                      <a:r>
                        <a:rPr lang="de-CH" sz="1200" baseline="0" dirty="0" smtClean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sz="1200" baseline="0" dirty="0" smtClean="0"/>
                        <a:t>Wichtige Entscheidungen getroffen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sz="1200" dirty="0" smtClean="0"/>
                        <a:t>Entscheidung treffen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sz="1200" dirty="0" smtClean="0"/>
                        <a:t>Prioritäten</a:t>
                      </a:r>
                      <a:r>
                        <a:rPr lang="de-CH" sz="1200" baseline="0" dirty="0" smtClean="0"/>
                        <a:t> definieren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sz="1200" baseline="0" dirty="0" smtClean="0"/>
                        <a:t>Planen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Dokumentation</a:t>
                      </a:r>
                      <a:r>
                        <a:rPr lang="de-CH" sz="1200" baseline="0" dirty="0" smtClean="0"/>
                        <a:t> und Planung</a:t>
                      </a:r>
                      <a:endParaRPr lang="en-GB" sz="1200" dirty="0"/>
                    </a:p>
                  </a:txBody>
                  <a:tcPr/>
                </a:tc>
              </a:tr>
              <a:tr h="516673"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Entwicklung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Software</a:t>
                      </a:r>
                      <a:r>
                        <a:rPr lang="de-CH" sz="1200" baseline="0" dirty="0" smtClean="0"/>
                        <a:t> Implementiert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Implementieren</a:t>
                      </a:r>
                      <a:r>
                        <a:rPr lang="de-CH" sz="1200" baseline="0" dirty="0" smtClean="0"/>
                        <a:t> der getroffenen Entscheidungen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Neue</a:t>
                      </a:r>
                      <a:r>
                        <a:rPr lang="de-CH" sz="1200" baseline="0" dirty="0" smtClean="0"/>
                        <a:t> V</a:t>
                      </a:r>
                      <a:r>
                        <a:rPr lang="de-CH" sz="1200" dirty="0" smtClean="0"/>
                        <a:t>ersion des</a:t>
                      </a:r>
                      <a:r>
                        <a:rPr lang="de-CH" sz="1200" baseline="0" dirty="0" smtClean="0"/>
                        <a:t> Produkts implementiert</a:t>
                      </a:r>
                      <a:endParaRPr lang="en-GB" sz="1200" dirty="0"/>
                    </a:p>
                  </a:txBody>
                  <a:tcPr/>
                </a:tc>
              </a:tr>
              <a:tr h="516673"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Validation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Software vom Kunden genehmigt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sz="1200" dirty="0" smtClean="0"/>
                        <a:t>Absprache mit</a:t>
                      </a:r>
                      <a:r>
                        <a:rPr lang="de-CH" sz="1200" baseline="0" dirty="0" smtClean="0"/>
                        <a:t> Kunden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sz="1200" baseline="0" dirty="0" smtClean="0"/>
                        <a:t>Kleinere Änderungen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Validierte</a:t>
                      </a:r>
                      <a:r>
                        <a:rPr lang="de-CH" sz="1200" baseline="0" dirty="0" smtClean="0"/>
                        <a:t> Version des Produkts</a:t>
                      </a:r>
                      <a:endParaRPr lang="en-GB" sz="1200" dirty="0"/>
                    </a:p>
                  </a:txBody>
                  <a:tcPr/>
                </a:tc>
              </a:tr>
              <a:tr h="920362"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Test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Fehlerfreie</a:t>
                      </a:r>
                      <a:r>
                        <a:rPr lang="de-CH" sz="1200" baseline="0" dirty="0" smtClean="0"/>
                        <a:t> Software Version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sz="1200" dirty="0" smtClean="0"/>
                        <a:t>Alle Test</a:t>
                      </a:r>
                      <a:r>
                        <a:rPr lang="de-CH" sz="1200" baseline="0" dirty="0" smtClean="0"/>
                        <a:t>s durchführen</a:t>
                      </a:r>
                      <a:endParaRPr lang="de-CH" sz="12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sz="1200" dirty="0" smtClean="0"/>
                        <a:t>Vorhandene Fehler</a:t>
                      </a:r>
                      <a:r>
                        <a:rPr lang="de-CH" sz="1200" baseline="0" dirty="0" smtClean="0"/>
                        <a:t> beheben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Software Version</a:t>
                      </a:r>
                      <a:endParaRPr lang="en-GB" sz="1200" dirty="0"/>
                    </a:p>
                  </a:txBody>
                  <a:tcPr/>
                </a:tc>
              </a:tr>
              <a:tr h="235131">
                <a:tc gridSpan="4">
                  <a:txBody>
                    <a:bodyPr/>
                    <a:lstStyle/>
                    <a:p>
                      <a:pPr algn="ctr"/>
                      <a:r>
                        <a:rPr lang="de-CH" sz="1200" dirty="0" smtClean="0"/>
                        <a:t>Nächster</a:t>
                      </a:r>
                      <a:r>
                        <a:rPr lang="de-CH" sz="1200" baseline="0" dirty="0" smtClean="0"/>
                        <a:t> Zyklus erforderlich?</a:t>
                      </a:r>
                      <a:endParaRPr lang="en-GB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</a:tr>
              <a:tr h="516673"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Abschluss</a:t>
                      </a:r>
                      <a:endParaRPr lang="en-GB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Produkt Auslieferbereit</a:t>
                      </a:r>
                      <a:r>
                        <a:rPr lang="de-CH" sz="1200" baseline="0" dirty="0" smtClean="0"/>
                        <a:t> und Fehlerfrei</a:t>
                      </a:r>
                      <a:endParaRPr lang="en-GB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Endgültiges Produkt definieren</a:t>
                      </a:r>
                      <a:r>
                        <a:rPr lang="de-CH" sz="1200" baseline="0" dirty="0" smtClean="0"/>
                        <a:t> </a:t>
                      </a:r>
                      <a:endParaRPr lang="en-GB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Endgültige Software</a:t>
                      </a:r>
                      <a:endParaRPr lang="en-GB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44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291167" y="546274"/>
            <a:ext cx="7010142" cy="540000"/>
          </a:xfrm>
        </p:spPr>
        <p:txBody>
          <a:bodyPr>
            <a:normAutofit/>
          </a:bodyPr>
          <a:lstStyle/>
          <a:p>
            <a:r>
              <a:rPr lang="de-CH" dirty="0" smtClean="0"/>
              <a:t>Relation zwischen Resultate der Aktivitäten</a:t>
            </a:r>
            <a:endParaRPr lang="en-GB" dirty="0"/>
          </a:p>
        </p:txBody>
      </p:sp>
      <p:sp>
        <p:nvSpPr>
          <p:cNvPr id="2" name="Rechteck 1"/>
          <p:cNvSpPr/>
          <p:nvPr/>
        </p:nvSpPr>
        <p:spPr>
          <a:xfrm>
            <a:off x="1763487" y="1598375"/>
            <a:ext cx="1578428" cy="620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</a:rPr>
              <a:t>Dokumentation und </a:t>
            </a:r>
            <a:r>
              <a:rPr lang="de-CH" sz="1400" dirty="0" smtClean="0">
                <a:solidFill>
                  <a:schemeClr val="tx1"/>
                </a:solidFill>
              </a:rPr>
              <a:t>Planung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763487" y="2360378"/>
            <a:ext cx="1578428" cy="620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</a:rPr>
              <a:t>Neue Version des </a:t>
            </a:r>
            <a:r>
              <a:rPr lang="de-CH" sz="1400" dirty="0" smtClean="0">
                <a:solidFill>
                  <a:schemeClr val="tx1"/>
                </a:solidFill>
              </a:rPr>
              <a:t>Produkts implementiert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755323" y="3122908"/>
            <a:ext cx="1578428" cy="620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</a:rPr>
              <a:t>Validierte Version des Produkts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763487" y="3880240"/>
            <a:ext cx="1578428" cy="620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Software </a:t>
            </a:r>
            <a:r>
              <a:rPr lang="de-CH" sz="1400" dirty="0">
                <a:solidFill>
                  <a:schemeClr val="tx1"/>
                </a:solidFill>
              </a:rPr>
              <a:t>Version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974273" y="1118931"/>
            <a:ext cx="2966356" cy="42517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974273" y="1086274"/>
            <a:ext cx="1725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kern="1200" dirty="0" smtClean="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rPr>
              <a:t>Iteration</a:t>
            </a:r>
            <a:endParaRPr lang="de-DE" sz="2400" kern="1200" dirty="0">
              <a:solidFill>
                <a:schemeClr val="tx1"/>
              </a:solidFill>
              <a:latin typeface="Calibri" pitchFamily="34" charset="0"/>
              <a:ea typeface="MS PGothic" pitchFamily="34" charset="-128"/>
              <a:cs typeface="+mn-cs"/>
            </a:endParaRPr>
          </a:p>
        </p:txBody>
      </p:sp>
      <p:cxnSp>
        <p:nvCxnSpPr>
          <p:cNvPr id="13" name="Gewinkelte Verbindung 12"/>
          <p:cNvCxnSpPr>
            <a:stCxn id="28" idx="1"/>
            <a:endCxn id="2" idx="1"/>
          </p:cNvCxnSpPr>
          <p:nvPr/>
        </p:nvCxnSpPr>
        <p:spPr>
          <a:xfrm rot="10800000" flipH="1">
            <a:off x="1755323" y="1908618"/>
            <a:ext cx="8164" cy="3013668"/>
          </a:xfrm>
          <a:prstGeom prst="bentConnector3">
            <a:avLst>
              <a:gd name="adj1" fmla="val -2800098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1763487" y="5464269"/>
            <a:ext cx="1578428" cy="620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Endgültige Software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0" name="Geschweifte Klammer rechts 19"/>
          <p:cNvSpPr/>
          <p:nvPr/>
        </p:nvSpPr>
        <p:spPr>
          <a:xfrm>
            <a:off x="4557484" y="2662272"/>
            <a:ext cx="346529" cy="88514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Geschweifte Klammer rechts 20"/>
          <p:cNvSpPr/>
          <p:nvPr/>
        </p:nvSpPr>
        <p:spPr>
          <a:xfrm>
            <a:off x="4114800" y="3485726"/>
            <a:ext cx="424542" cy="81957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Geschweifte Klammer rechts 21"/>
          <p:cNvSpPr/>
          <p:nvPr/>
        </p:nvSpPr>
        <p:spPr>
          <a:xfrm>
            <a:off x="4131127" y="1777131"/>
            <a:ext cx="368300" cy="10795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feld 22"/>
          <p:cNvSpPr txBox="1"/>
          <p:nvPr/>
        </p:nvSpPr>
        <p:spPr>
          <a:xfrm>
            <a:off x="4499427" y="2178344"/>
            <a:ext cx="3809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/>
              <a:t>Spezifikation des Produktes für die Implementationsphase</a:t>
            </a:r>
            <a:endParaRPr lang="en-GB" sz="1200" dirty="0"/>
          </a:p>
        </p:txBody>
      </p:sp>
      <p:sp>
        <p:nvSpPr>
          <p:cNvPr id="24" name="Textfeld 23"/>
          <p:cNvSpPr txBox="1"/>
          <p:nvPr/>
        </p:nvSpPr>
        <p:spPr>
          <a:xfrm>
            <a:off x="4925784" y="2966342"/>
            <a:ext cx="3877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/>
              <a:t>Präsentierfähige Software für die Validierung durch Kunden</a:t>
            </a:r>
            <a:endParaRPr lang="en-GB" sz="1200" dirty="0"/>
          </a:p>
        </p:txBody>
      </p:sp>
      <p:sp>
        <p:nvSpPr>
          <p:cNvPr id="25" name="Textfeld 24"/>
          <p:cNvSpPr txBox="1"/>
          <p:nvPr/>
        </p:nvSpPr>
        <p:spPr>
          <a:xfrm>
            <a:off x="4581068" y="3757013"/>
            <a:ext cx="2882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/>
              <a:t>Rückmeldung des Kunden berücksichtigen  </a:t>
            </a:r>
            <a:endParaRPr lang="en-GB" sz="1200" dirty="0"/>
          </a:p>
        </p:txBody>
      </p:sp>
      <p:sp>
        <p:nvSpPr>
          <p:cNvPr id="26" name="Geschweifte Klammer rechts 25"/>
          <p:cNvSpPr/>
          <p:nvPr/>
        </p:nvSpPr>
        <p:spPr>
          <a:xfrm>
            <a:off x="4479471" y="4190484"/>
            <a:ext cx="424542" cy="177851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feld 26"/>
          <p:cNvSpPr txBox="1"/>
          <p:nvPr/>
        </p:nvSpPr>
        <p:spPr>
          <a:xfrm>
            <a:off x="4963208" y="4955211"/>
            <a:ext cx="4063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/>
              <a:t>Wichtigste Änderungen übernommen, Software funktionsfähig</a:t>
            </a:r>
            <a:endParaRPr lang="en-GB" sz="1200" dirty="0"/>
          </a:p>
        </p:txBody>
      </p:sp>
      <p:sp>
        <p:nvSpPr>
          <p:cNvPr id="28" name="Rechteck 27"/>
          <p:cNvSpPr/>
          <p:nvPr/>
        </p:nvSpPr>
        <p:spPr>
          <a:xfrm>
            <a:off x="1755323" y="4637572"/>
            <a:ext cx="1578428" cy="569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</a:rPr>
              <a:t>Nächster Zyklus erforderlich?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46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291167" y="527648"/>
            <a:ext cx="7010142" cy="540000"/>
          </a:xfrm>
        </p:spPr>
        <p:txBody>
          <a:bodyPr>
            <a:normAutofit/>
          </a:bodyPr>
          <a:lstStyle/>
          <a:p>
            <a:r>
              <a:rPr lang="de-CH" dirty="0" smtClean="0"/>
              <a:t>Zusammenarbeit mit Auftraggeber</a:t>
            </a:r>
            <a:endParaRPr lang="en-GB" dirty="0"/>
          </a:p>
        </p:txBody>
      </p:sp>
      <p:sp>
        <p:nvSpPr>
          <p:cNvPr id="4" name="Inhaltsplatzhalter 1"/>
          <p:cNvSpPr>
            <a:spLocks noGrp="1"/>
          </p:cNvSpPr>
          <p:nvPr>
            <p:ph sz="half" idx="1"/>
          </p:nvPr>
        </p:nvSpPr>
        <p:spPr>
          <a:xfrm>
            <a:off x="1291167" y="1202923"/>
            <a:ext cx="7010142" cy="4799940"/>
          </a:xfrm>
        </p:spPr>
        <p:txBody>
          <a:bodyPr>
            <a:normAutofit/>
          </a:bodyPr>
          <a:lstStyle/>
          <a:p>
            <a:pPr marL="523512" lvl="2" indent="-342900"/>
            <a:r>
              <a:rPr lang="de-CH" sz="2000" dirty="0" smtClean="0"/>
              <a:t>Auftrag durch Pflichtenheft </a:t>
            </a:r>
          </a:p>
          <a:p>
            <a:pPr marL="523512" lvl="2" indent="-342900"/>
            <a:r>
              <a:rPr lang="de-CH" sz="2000" dirty="0" smtClean="0"/>
              <a:t>Feedback bei jeder Iteration (Validation)</a:t>
            </a:r>
          </a:p>
          <a:p>
            <a:pPr marL="980712" lvl="3" indent="-342900"/>
            <a:r>
              <a:rPr lang="de-CH" sz="2000" dirty="0" smtClean="0"/>
              <a:t>Benutzer</a:t>
            </a:r>
          </a:p>
          <a:p>
            <a:pPr marL="980712" lvl="3" indent="-342900"/>
            <a:r>
              <a:rPr lang="de-CH" sz="2000" dirty="0" smtClean="0"/>
              <a:t>Auftraggeber	</a:t>
            </a:r>
          </a:p>
          <a:p>
            <a:pPr marL="523512" lvl="2" indent="-342900"/>
            <a:r>
              <a:rPr lang="de-CH" sz="2000" dirty="0" smtClean="0"/>
              <a:t>Abnahme des Produkts am Ende</a:t>
            </a:r>
          </a:p>
          <a:p>
            <a:pPr marL="523512" lvl="2" indent="-342900"/>
            <a:endParaRPr lang="de-CH" sz="2000" dirty="0" smtClean="0"/>
          </a:p>
          <a:p>
            <a:pPr marL="523512" lvl="2" indent="-342900"/>
            <a:endParaRPr lang="en-GB" sz="2000" dirty="0"/>
          </a:p>
        </p:txBody>
      </p:sp>
      <p:sp>
        <p:nvSpPr>
          <p:cNvPr id="5" name="Rechteck 4"/>
          <p:cNvSpPr/>
          <p:nvPr/>
        </p:nvSpPr>
        <p:spPr>
          <a:xfrm>
            <a:off x="6036911" y="4844918"/>
            <a:ext cx="1159997" cy="42518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err="1" smtClean="0"/>
              <a:t>customer</a:t>
            </a:r>
            <a:endParaRPr lang="de-CH" sz="1600" dirty="0"/>
          </a:p>
        </p:txBody>
      </p:sp>
      <p:sp>
        <p:nvSpPr>
          <p:cNvPr id="6" name="Rechteck 5"/>
          <p:cNvSpPr/>
          <p:nvPr/>
        </p:nvSpPr>
        <p:spPr>
          <a:xfrm>
            <a:off x="4473452" y="3096595"/>
            <a:ext cx="752980" cy="4014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err="1" smtClean="0"/>
              <a:t>users</a:t>
            </a:r>
            <a:endParaRPr lang="de-CH" sz="1600" dirty="0"/>
          </a:p>
        </p:txBody>
      </p:sp>
      <p:sp>
        <p:nvSpPr>
          <p:cNvPr id="7" name="Rechteck 6"/>
          <p:cNvSpPr/>
          <p:nvPr/>
        </p:nvSpPr>
        <p:spPr>
          <a:xfrm>
            <a:off x="7037034" y="3096595"/>
            <a:ext cx="1349941" cy="3102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err="1" smtClean="0"/>
              <a:t>management</a:t>
            </a:r>
            <a:endParaRPr lang="de-CH" sz="1600" dirty="0"/>
          </a:p>
        </p:txBody>
      </p:sp>
      <p:sp>
        <p:nvSpPr>
          <p:cNvPr id="8" name="Rechteck 7"/>
          <p:cNvSpPr/>
          <p:nvPr/>
        </p:nvSpPr>
        <p:spPr>
          <a:xfrm>
            <a:off x="6526384" y="5945273"/>
            <a:ext cx="1297012" cy="49650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err="1"/>
              <a:t>d</a:t>
            </a:r>
            <a:r>
              <a:rPr lang="de-CH" sz="1600" dirty="0" err="1" smtClean="0"/>
              <a:t>evelopment</a:t>
            </a:r>
            <a:r>
              <a:rPr lang="de-CH" sz="1600" dirty="0" smtClean="0"/>
              <a:t> </a:t>
            </a:r>
            <a:r>
              <a:rPr lang="de-CH" sz="1600" dirty="0" err="1" smtClean="0"/>
              <a:t>team</a:t>
            </a:r>
            <a:r>
              <a:rPr lang="de-CH" sz="1600" dirty="0" smtClean="0"/>
              <a:t> </a:t>
            </a:r>
            <a:endParaRPr lang="de-CH" sz="1600" dirty="0"/>
          </a:p>
        </p:txBody>
      </p:sp>
      <p:sp>
        <p:nvSpPr>
          <p:cNvPr id="9" name="Ellipse 8"/>
          <p:cNvSpPr/>
          <p:nvPr/>
        </p:nvSpPr>
        <p:spPr>
          <a:xfrm>
            <a:off x="4273429" y="3672176"/>
            <a:ext cx="4005717" cy="2504105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0" name="Gerade Verbindung 12"/>
          <p:cNvCxnSpPr>
            <a:stCxn id="6" idx="2"/>
            <a:endCxn id="5" idx="0"/>
          </p:cNvCxnSpPr>
          <p:nvPr/>
        </p:nvCxnSpPr>
        <p:spPr>
          <a:xfrm>
            <a:off x="4849942" y="3498047"/>
            <a:ext cx="1766968" cy="13468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3"/>
          <p:cNvCxnSpPr>
            <a:endCxn id="5" idx="0"/>
          </p:cNvCxnSpPr>
          <p:nvPr/>
        </p:nvCxnSpPr>
        <p:spPr>
          <a:xfrm flipH="1">
            <a:off x="6616910" y="3496755"/>
            <a:ext cx="1146750" cy="1348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5" idx="2"/>
            <a:endCxn id="8" idx="0"/>
          </p:cNvCxnSpPr>
          <p:nvPr/>
        </p:nvCxnSpPr>
        <p:spPr>
          <a:xfrm>
            <a:off x="6616910" y="5270105"/>
            <a:ext cx="557980" cy="6751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3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Herzlichen Dank!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252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991507-CB83-4F49-BAFB-D322B1D04098}">
  <ds:schemaRefs>
    <ds:schemaRef ds:uri="http://schemas.microsoft.com/office/2006/metadata/properties"/>
    <ds:schemaRef ds:uri="http://schemas.microsoft.com/office/2006/documentManagement/types"/>
    <ds:schemaRef ds:uri="5091c847-84be-4f4f-b16c-c018ad2ca66b"/>
    <ds:schemaRef ds:uri="http://purl.org/dc/elements/1.1/"/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271</Words>
  <Application>Microsoft Office PowerPoint</Application>
  <PresentationFormat>Bildschirmpräsentation (4:3)</PresentationFormat>
  <Paragraphs>101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6" baseType="lpstr">
      <vt:lpstr>ＭＳ Ｐゴシック</vt:lpstr>
      <vt:lpstr>ＭＳ Ｐゴシック</vt:lpstr>
      <vt:lpstr>Arial</vt:lpstr>
      <vt:lpstr>Calibri</vt:lpstr>
      <vt:lpstr>Lucida Grande</vt:lpstr>
      <vt:lpstr>Lucida Sans</vt:lpstr>
      <vt:lpstr>Lucida Sans Unicode</vt:lpstr>
      <vt:lpstr>BFH_PPT_Vorlage</vt:lpstr>
      <vt:lpstr>Task 2: SE Process</vt:lpstr>
      <vt:lpstr>Plan getrieben</vt:lpstr>
      <vt:lpstr>Agile   </vt:lpstr>
      <vt:lpstr>Entscheidung</vt:lpstr>
      <vt:lpstr>Aktivitäten </vt:lpstr>
      <vt:lpstr>Relation zwischen Resultate der Aktivitäten</vt:lpstr>
      <vt:lpstr>Zusammenarbeit mit Auftraggeber</vt:lpstr>
      <vt:lpstr>Herzlichen Dank!</vt:lpstr>
    </vt:vector>
  </TitlesOfParts>
  <Company>Berner Fachhochschule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Tim</cp:lastModifiedBy>
  <cp:revision>53</cp:revision>
  <cp:lastPrinted>2013-06-13T15:31:11Z</cp:lastPrinted>
  <dcterms:created xsi:type="dcterms:W3CDTF">2013-06-07T09:55:15Z</dcterms:created>
  <dcterms:modified xsi:type="dcterms:W3CDTF">2015-09-25T12:28:49Z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