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2"/>
  </p:notesMasterIdLst>
  <p:sldIdLst>
    <p:sldId id="256" r:id="rId2"/>
    <p:sldId id="353" r:id="rId3"/>
    <p:sldId id="354" r:id="rId4"/>
    <p:sldId id="285" r:id="rId5"/>
    <p:sldId id="286" r:id="rId6"/>
    <p:sldId id="318" r:id="rId7"/>
    <p:sldId id="355" r:id="rId8"/>
    <p:sldId id="356" r:id="rId9"/>
    <p:sldId id="357" r:id="rId10"/>
    <p:sldId id="359" r:id="rId11"/>
    <p:sldId id="358" r:id="rId12"/>
    <p:sldId id="319" r:id="rId13"/>
    <p:sldId id="334" r:id="rId14"/>
    <p:sldId id="335" r:id="rId15"/>
    <p:sldId id="336" r:id="rId16"/>
    <p:sldId id="340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345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9" r:id="rId37"/>
    <p:sldId id="346" r:id="rId38"/>
    <p:sldId id="347" r:id="rId39"/>
    <p:sldId id="348" r:id="rId40"/>
    <p:sldId id="349" r:id="rId4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018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pPr/>
              <a:t>15-02-2023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F48C-69BF-48AE-87F8-A30BA8241F65}" type="datetime1">
              <a:rPr lang="en-US" smtClean="0"/>
              <a:t>2/15/2023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316-C6B5-43FF-ACFB-08B5CC4BC9F4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26CF-D3B6-4426-8BFD-26D7DCC48B96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43209-AD9E-482C-AC49-4C44AB851DF0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9DBE-8167-4D64-9AD0-38CA73C166C6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C6B3-10A5-4E60-B59B-46FB44454E09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2422-7D9B-4329-AFC7-80A59A49CDA1}" type="datetime1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C51F-F085-4FB9-85BD-20D047C35209}" type="datetime1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E73D-AB31-45D4-97CA-739A2731F343}" type="datetime1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BAF-2177-4E9A-86D8-27398DA841D2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1148-8D09-4C66-9EE7-69E85435C2DE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B4E0442-FE3C-4755-BF49-EDD66A0E4A40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http://www.techbooksforfree.com/intro_to_data_com/stdimages/page30.gif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347614"/>
            <a:ext cx="7696224" cy="1946269"/>
          </a:xfrm>
        </p:spPr>
        <p:txBody>
          <a:bodyPr>
            <a:normAutofit fontScale="90000"/>
          </a:bodyPr>
          <a:lstStyle/>
          <a:p>
            <a:r>
              <a:rPr lang="en-IN" dirty="0"/>
              <a:t>Module 1  </a:t>
            </a:r>
            <a:r>
              <a:rPr lang="en-US" dirty="0"/>
              <a:t>Networking Principles and layered architecture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166" y="2643188"/>
            <a:ext cx="6477016" cy="1905000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285734"/>
            <a:ext cx="9144000" cy="5143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4000" dirty="0"/>
              <a:t>COMPUTER NETWORK</a:t>
            </a:r>
            <a:endParaRPr lang="en-US" sz="4000" dirty="0"/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234950" y="1666875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endParaRPr lang="en-US" altLang="en-US"/>
          </a:p>
        </p:txBody>
      </p:sp>
      <p:pic>
        <p:nvPicPr>
          <p:cNvPr id="20484" name="Picture 5" descr="lan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571750"/>
            <a:ext cx="6324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457200" y="785800"/>
            <a:ext cx="8686800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sz="1900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A computer network may be defined as an interconnected  </a:t>
            </a:r>
          </a:p>
          <a:p>
            <a:pPr algn="just">
              <a:defRPr/>
            </a:pPr>
            <a:r>
              <a:rPr lang="en-US" sz="1900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   collection of autonomous computers. </a:t>
            </a:r>
          </a:p>
          <a:p>
            <a:pPr algn="just">
              <a:buFontTx/>
              <a:buChar char="•"/>
              <a:defRPr/>
            </a:pPr>
            <a:r>
              <a:rPr lang="en-US" sz="1900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collection of computers, printers, routers, switches, and other devices that are able to communicate with each other over some transmission media.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4"/>
          <p:cNvSpPr>
            <a:spLocks noGrp="1"/>
          </p:cNvSpPr>
          <p:nvPr>
            <p:ph type="title"/>
          </p:nvPr>
        </p:nvSpPr>
        <p:spPr>
          <a:xfrm>
            <a:off x="285720" y="285734"/>
            <a:ext cx="9144000" cy="571500"/>
          </a:xfrm>
        </p:spPr>
        <p:txBody>
          <a:bodyPr>
            <a:normAutofit fontScale="90000"/>
          </a:bodyPr>
          <a:lstStyle/>
          <a:p>
            <a:r>
              <a:rPr lang="en-US" altLang="en-US" sz="4000" b="1" dirty="0"/>
              <a:t>COMPONENTS OF COMPUTER NETWORK</a:t>
            </a:r>
          </a:p>
        </p:txBody>
      </p:sp>
      <p:sp>
        <p:nvSpPr>
          <p:cNvPr id="21507" name="Content Placeholder 5"/>
          <p:cNvSpPr>
            <a:spLocks noGrp="1"/>
          </p:cNvSpPr>
          <p:nvPr>
            <p:ph idx="1"/>
          </p:nvPr>
        </p:nvSpPr>
        <p:spPr>
          <a:xfrm>
            <a:off x="500034" y="1214428"/>
            <a:ext cx="9144000" cy="451485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en-US" dirty="0"/>
              <a:t>Two or more computers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Cables as links between the computers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A network interfacing card(NIC) on each computer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Switches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Software called operating system(OS)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133351"/>
            <a:ext cx="7015186" cy="914399"/>
          </a:xfrm>
        </p:spPr>
        <p:txBody>
          <a:bodyPr>
            <a:normAutofit/>
          </a:bodyPr>
          <a:lstStyle/>
          <a:p>
            <a:pPr algn="ctr"/>
            <a:r>
              <a:rPr lang="en-IN" sz="3200" dirty="0"/>
              <a:t>Line Configuration</a:t>
            </a:r>
          </a:p>
        </p:txBody>
      </p:sp>
      <p:pic>
        <p:nvPicPr>
          <p:cNvPr id="7" name="Content Placeholder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285866"/>
            <a:ext cx="7000924" cy="3119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935CE5-4D15-4DD5-9259-0B2307D1D9E4}"/>
              </a:ext>
            </a:extLst>
          </p:cNvPr>
          <p:cNvSpPr txBox="1"/>
          <p:nvPr/>
        </p:nvSpPr>
        <p:spPr>
          <a:xfrm>
            <a:off x="1214414" y="4429138"/>
            <a:ext cx="725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Data Communications and Networking – Behrouz A. Forouzan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9013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0"/>
            <a:ext cx="7858148" cy="914399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 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142990"/>
            <a:ext cx="7686700" cy="3680222"/>
          </a:xfrm>
        </p:spPr>
        <p:txBody>
          <a:bodyPr/>
          <a:lstStyle/>
          <a:p>
            <a:pPr algn="just"/>
            <a:r>
              <a:rPr lang="en-IN" i="1" dirty="0">
                <a:latin typeface="+mj-lt"/>
              </a:rPr>
              <a:t>Simplex: </a:t>
            </a:r>
            <a:r>
              <a:rPr lang="en-US" altLang="en-US" dirty="0"/>
              <a:t>Data flows in only one direction </a:t>
            </a:r>
          </a:p>
          <a:p>
            <a:pPr algn="just"/>
            <a:r>
              <a:rPr lang="en-US" altLang="en-US" dirty="0"/>
              <a:t>E.g. Radio and Television broadcasts. They go from the TV station to your home television. </a:t>
            </a:r>
          </a:p>
          <a:p>
            <a:pPr algn="just"/>
            <a:endParaRPr lang="en-US" i="1" dirty="0">
              <a:latin typeface="+mj-lt"/>
            </a:endParaRPr>
          </a:p>
        </p:txBody>
      </p:sp>
      <p:pic>
        <p:nvPicPr>
          <p:cNvPr id="2050" name="Picture 2" descr="C:\Users\Dell\Desktop\simplex communicatio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571750"/>
            <a:ext cx="6643734" cy="18226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570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0"/>
            <a:ext cx="8501090" cy="914399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Data flow -Continued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285866"/>
            <a:ext cx="7829576" cy="3680222"/>
          </a:xfrm>
        </p:spPr>
        <p:txBody>
          <a:bodyPr/>
          <a:lstStyle/>
          <a:p>
            <a:pPr algn="just"/>
            <a:r>
              <a:rPr lang="en-IN" i="1" dirty="0">
                <a:latin typeface="+mj-lt"/>
              </a:rPr>
              <a:t>Half duplex: </a:t>
            </a:r>
            <a:r>
              <a:rPr lang="en-US" altLang="en-US" dirty="0"/>
              <a:t>Data flows in both directions but only one direction at a time on the data communication line. </a:t>
            </a:r>
          </a:p>
          <a:p>
            <a:pPr algn="just"/>
            <a:r>
              <a:rPr lang="en-US" altLang="en-US" dirty="0"/>
              <a:t>Ex. Conversation on walkie-talkies</a:t>
            </a:r>
          </a:p>
          <a:p>
            <a:pPr algn="just">
              <a:buNone/>
            </a:pPr>
            <a:endParaRPr lang="en-US" altLang="en-US" dirty="0"/>
          </a:p>
          <a:p>
            <a:pPr algn="just"/>
            <a:endParaRPr lang="en-US" i="1" dirty="0">
              <a:latin typeface="+mj-lt"/>
            </a:endParaRPr>
          </a:p>
        </p:txBody>
      </p:sp>
      <p:pic>
        <p:nvPicPr>
          <p:cNvPr id="7" name="Picture 6" descr="http://www.techbooksforfree.com/intro_to_data_com/stdimages/page30.gif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1142976" y="2500312"/>
            <a:ext cx="69342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570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0"/>
            <a:ext cx="8501090" cy="914399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Data flow -Continued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071552"/>
            <a:ext cx="7686700" cy="3680222"/>
          </a:xfrm>
        </p:spPr>
        <p:txBody>
          <a:bodyPr/>
          <a:lstStyle/>
          <a:p>
            <a:pPr algn="just"/>
            <a:r>
              <a:rPr lang="en-IN" i="1" dirty="0">
                <a:latin typeface="+mj-lt"/>
              </a:rPr>
              <a:t>Full duplex: </a:t>
            </a:r>
            <a:r>
              <a:rPr lang="en-US" altLang="en-US" dirty="0"/>
              <a:t>Data flows in both directions simultaneously at the same time. </a:t>
            </a:r>
          </a:p>
          <a:p>
            <a:pPr algn="just"/>
            <a:r>
              <a:rPr lang="en-US" altLang="en-US" dirty="0"/>
              <a:t>Ex. Phone communication</a:t>
            </a:r>
          </a:p>
          <a:p>
            <a:pPr algn="just">
              <a:buNone/>
            </a:pPr>
            <a:endParaRPr lang="en-US" altLang="en-US" dirty="0"/>
          </a:p>
          <a:p>
            <a:pPr algn="just"/>
            <a:endParaRPr lang="en-US" i="1" dirty="0">
              <a:latin typeface="+mj-lt"/>
            </a:endParaRPr>
          </a:p>
        </p:txBody>
      </p:sp>
      <p:pic>
        <p:nvPicPr>
          <p:cNvPr id="1026" name="Picture 2" descr="C:\Users\Dell\Desktop\FD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9282" y="2423973"/>
            <a:ext cx="7143800" cy="18815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570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794" y="214296"/>
            <a:ext cx="4786346" cy="914399"/>
          </a:xfrm>
        </p:spPr>
        <p:txBody>
          <a:bodyPr>
            <a:normAutofit/>
          </a:bodyPr>
          <a:lstStyle/>
          <a:p>
            <a:r>
              <a:rPr lang="en-IN" dirty="0"/>
              <a:t> Network Categories</a:t>
            </a:r>
          </a:p>
        </p:txBody>
      </p:sp>
      <p:pic>
        <p:nvPicPr>
          <p:cNvPr id="3075" name="Picture 3" descr="C:\Users\Dell\Desktop\categor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071552"/>
            <a:ext cx="4762500" cy="381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570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22326"/>
            <a:ext cx="5325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Local </a:t>
            </a:r>
            <a:r>
              <a:rPr spc="-15" dirty="0"/>
              <a:t>Area</a:t>
            </a:r>
            <a:r>
              <a:rPr spc="-35" dirty="0"/>
              <a:t> </a:t>
            </a:r>
            <a:r>
              <a:rPr spc="-10" dirty="0"/>
              <a:t>Network(LAN)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9164" y="956309"/>
            <a:ext cx="694563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marR="154305" indent="-182880">
              <a:lnSpc>
                <a:spcPct val="100000"/>
              </a:lnSpc>
              <a:spcBef>
                <a:spcPts val="105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network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can be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categorized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based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its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size,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its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ownership,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distance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covers,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its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physical</a:t>
            </a:r>
            <a:r>
              <a:rPr sz="20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architecture</a:t>
            </a:r>
            <a:endParaRPr sz="200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  <a:tab pos="966469" algn="l"/>
              </a:tabLst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LAN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:	10m –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Room,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100m - Building and 1km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2 km –</a:t>
            </a:r>
            <a:r>
              <a:rPr sz="20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Campus.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32560" y="2038350"/>
            <a:ext cx="6541134" cy="3105150"/>
            <a:chOff x="1432560" y="2038350"/>
            <a:chExt cx="6541134" cy="3105150"/>
          </a:xfrm>
        </p:grpSpPr>
        <p:sp>
          <p:nvSpPr>
            <p:cNvPr id="5" name="object 5"/>
            <p:cNvSpPr/>
            <p:nvPr/>
          </p:nvSpPr>
          <p:spPr>
            <a:xfrm>
              <a:off x="1432560" y="4314444"/>
              <a:ext cx="6541008" cy="8290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1447800" y="2038350"/>
              <a:ext cx="6510020" cy="2286000"/>
            </a:xfrm>
            <a:custGeom>
              <a:avLst/>
              <a:gdLst/>
              <a:ahLst/>
              <a:cxnLst/>
              <a:rect l="l" t="t" r="r" b="b"/>
              <a:pathLst>
                <a:path w="6510020" h="2286000">
                  <a:moveTo>
                    <a:pt x="6313424" y="0"/>
                  </a:moveTo>
                  <a:lnTo>
                    <a:pt x="196469" y="0"/>
                  </a:lnTo>
                  <a:lnTo>
                    <a:pt x="151435" y="5191"/>
                  </a:lnTo>
                  <a:lnTo>
                    <a:pt x="110088" y="19977"/>
                  </a:lnTo>
                  <a:lnTo>
                    <a:pt x="73608" y="43177"/>
                  </a:lnTo>
                  <a:lnTo>
                    <a:pt x="43177" y="73608"/>
                  </a:lnTo>
                  <a:lnTo>
                    <a:pt x="19977" y="110088"/>
                  </a:lnTo>
                  <a:lnTo>
                    <a:pt x="5191" y="151435"/>
                  </a:lnTo>
                  <a:lnTo>
                    <a:pt x="0" y="196469"/>
                  </a:lnTo>
                  <a:lnTo>
                    <a:pt x="0" y="2089543"/>
                  </a:lnTo>
                  <a:lnTo>
                    <a:pt x="5191" y="2134588"/>
                  </a:lnTo>
                  <a:lnTo>
                    <a:pt x="19977" y="2175938"/>
                  </a:lnTo>
                  <a:lnTo>
                    <a:pt x="43177" y="2212415"/>
                  </a:lnTo>
                  <a:lnTo>
                    <a:pt x="73608" y="2242839"/>
                  </a:lnTo>
                  <a:lnTo>
                    <a:pt x="110088" y="2266031"/>
                  </a:lnTo>
                  <a:lnTo>
                    <a:pt x="151435" y="2280811"/>
                  </a:lnTo>
                  <a:lnTo>
                    <a:pt x="196469" y="2286000"/>
                  </a:lnTo>
                  <a:lnTo>
                    <a:pt x="6313424" y="2286000"/>
                  </a:lnTo>
                  <a:lnTo>
                    <a:pt x="6358497" y="2280811"/>
                  </a:lnTo>
                  <a:lnTo>
                    <a:pt x="6399860" y="2266031"/>
                  </a:lnTo>
                  <a:lnTo>
                    <a:pt x="6436338" y="2242839"/>
                  </a:lnTo>
                  <a:lnTo>
                    <a:pt x="6466755" y="2212415"/>
                  </a:lnTo>
                  <a:lnTo>
                    <a:pt x="6489937" y="2175938"/>
                  </a:lnTo>
                  <a:lnTo>
                    <a:pt x="6504708" y="2134588"/>
                  </a:lnTo>
                  <a:lnTo>
                    <a:pt x="6509893" y="2089543"/>
                  </a:lnTo>
                  <a:lnTo>
                    <a:pt x="6509893" y="196469"/>
                  </a:lnTo>
                  <a:lnTo>
                    <a:pt x="6504708" y="151435"/>
                  </a:lnTo>
                  <a:lnTo>
                    <a:pt x="6489937" y="110088"/>
                  </a:lnTo>
                  <a:lnTo>
                    <a:pt x="6466755" y="73608"/>
                  </a:lnTo>
                  <a:lnTo>
                    <a:pt x="6436338" y="43177"/>
                  </a:lnTo>
                  <a:lnTo>
                    <a:pt x="6399860" y="19977"/>
                  </a:lnTo>
                  <a:lnTo>
                    <a:pt x="6358497" y="5191"/>
                  </a:lnTo>
                  <a:lnTo>
                    <a:pt x="6313424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47800" y="2038350"/>
              <a:ext cx="6509893" cy="2286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556629" y="4794224"/>
            <a:ext cx="1349375" cy="130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rgbClr val="A6A6A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045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22326"/>
            <a:ext cx="5325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Local </a:t>
            </a:r>
            <a:r>
              <a:rPr spc="-15" dirty="0"/>
              <a:t>Area</a:t>
            </a:r>
            <a:r>
              <a:rPr spc="-35" dirty="0"/>
              <a:t> </a:t>
            </a:r>
            <a:r>
              <a:rPr spc="-10" dirty="0"/>
              <a:t>Network(LAN)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6556629" y="4794224"/>
            <a:ext cx="1349375" cy="130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rgbClr val="A6A6A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045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3444" y="956309"/>
            <a:ext cx="7011670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173990" indent="-342900">
              <a:lnSpc>
                <a:spcPct val="100000"/>
              </a:lnSpc>
              <a:spcBef>
                <a:spcPts val="105"/>
              </a:spcBef>
              <a:buClr>
                <a:srgbClr val="FF85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covers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small geographical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area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with in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building or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up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few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kilometers</a:t>
            </a:r>
            <a:r>
              <a:rPr sz="2000" spc="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outside</a:t>
            </a:r>
            <a:endParaRPr sz="20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480"/>
              </a:spcBef>
              <a:buClr>
                <a:srgbClr val="FF85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They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widely used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connect PC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with in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office.</a:t>
            </a:r>
            <a:endParaRPr sz="2000">
              <a:latin typeface="Carlito"/>
              <a:cs typeface="Carlito"/>
            </a:endParaRPr>
          </a:p>
          <a:p>
            <a:pPr marL="411480" indent="-399415">
              <a:lnSpc>
                <a:spcPct val="100000"/>
              </a:lnSpc>
              <a:spcBef>
                <a:spcPts val="480"/>
              </a:spcBef>
              <a:buClr>
                <a:srgbClr val="FF8500"/>
              </a:buClr>
              <a:buFont typeface="Arial"/>
              <a:buChar char="•"/>
              <a:tabLst>
                <a:tab pos="411480" algn="l"/>
                <a:tab pos="412115" algn="l"/>
              </a:tabLst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LAN has distinguished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other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networks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by three</a:t>
            </a:r>
            <a:r>
              <a:rPr sz="2000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characters.</a:t>
            </a:r>
            <a:endParaRPr sz="2000">
              <a:latin typeface="Carlito"/>
              <a:cs typeface="Carlito"/>
            </a:endParaRPr>
          </a:p>
          <a:p>
            <a:pPr marL="754380" lvl="1" indent="-240029">
              <a:lnSpc>
                <a:spcPct val="100000"/>
              </a:lnSpc>
              <a:spcBef>
                <a:spcPts val="480"/>
              </a:spcBef>
              <a:buClr>
                <a:srgbClr val="FF8500"/>
              </a:buClr>
              <a:buFont typeface="Arial"/>
              <a:buChar char="•"/>
              <a:tabLst>
                <a:tab pos="754380" algn="l"/>
                <a:tab pos="755015" algn="l"/>
              </a:tabLst>
            </a:pP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size</a:t>
            </a:r>
            <a:endParaRPr sz="2000">
              <a:latin typeface="Carlito"/>
              <a:cs typeface="Carlito"/>
            </a:endParaRPr>
          </a:p>
          <a:p>
            <a:pPr marL="754380" lvl="1" indent="-240029">
              <a:lnSpc>
                <a:spcPct val="100000"/>
              </a:lnSpc>
              <a:spcBef>
                <a:spcPts val="480"/>
              </a:spcBef>
              <a:buClr>
                <a:srgbClr val="FF8500"/>
              </a:buClr>
              <a:buFont typeface="Arial"/>
              <a:buChar char="•"/>
              <a:tabLst>
                <a:tab pos="754380" algn="l"/>
                <a:tab pos="755015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their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transmission</a:t>
            </a:r>
            <a:r>
              <a:rPr sz="20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technology</a:t>
            </a:r>
            <a:endParaRPr sz="2000">
              <a:latin typeface="Carlito"/>
              <a:cs typeface="Carlito"/>
            </a:endParaRPr>
          </a:p>
          <a:p>
            <a:pPr marL="754380" lvl="1" indent="-240029">
              <a:lnSpc>
                <a:spcPct val="100000"/>
              </a:lnSpc>
              <a:spcBef>
                <a:spcPts val="480"/>
              </a:spcBef>
              <a:buClr>
                <a:srgbClr val="FF8500"/>
              </a:buClr>
              <a:buFont typeface="Arial"/>
              <a:buChar char="•"/>
              <a:tabLst>
                <a:tab pos="754380" algn="l"/>
                <a:tab pos="755015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their 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Topology</a:t>
            </a:r>
            <a:endParaRPr sz="2000">
              <a:latin typeface="Carlito"/>
              <a:cs typeface="Carlito"/>
            </a:endParaRPr>
          </a:p>
          <a:p>
            <a:pPr marL="411480" indent="-399415">
              <a:lnSpc>
                <a:spcPct val="100000"/>
              </a:lnSpc>
              <a:spcBef>
                <a:spcPts val="484"/>
              </a:spcBef>
              <a:buClr>
                <a:srgbClr val="FF8500"/>
              </a:buClr>
              <a:buFont typeface="Arial"/>
              <a:buChar char="•"/>
              <a:tabLst>
                <a:tab pos="411480" algn="l"/>
                <a:tab pos="412115" algn="l"/>
              </a:tabLst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LAN run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speeds of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Mbps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100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Mbps. or</a:t>
            </a:r>
            <a:r>
              <a:rPr sz="20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(100/1000Mbps)</a:t>
            </a:r>
            <a:endParaRPr sz="2000">
              <a:latin typeface="Carlito"/>
              <a:cs typeface="Carlito"/>
            </a:endParaRPr>
          </a:p>
          <a:p>
            <a:pPr marL="411480" indent="-399415">
              <a:lnSpc>
                <a:spcPct val="100000"/>
              </a:lnSpc>
              <a:spcBef>
                <a:spcPts val="480"/>
              </a:spcBef>
              <a:buClr>
                <a:srgbClr val="FF8500"/>
              </a:buClr>
              <a:buFont typeface="Arial"/>
              <a:buChar char="•"/>
              <a:tabLst>
                <a:tab pos="411480" algn="l"/>
                <a:tab pos="412115" algn="l"/>
              </a:tabLst>
            </a:pP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Topologies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will be used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LAN</a:t>
            </a:r>
            <a:r>
              <a:rPr sz="2000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Connectivity.</a:t>
            </a:r>
            <a:endParaRPr sz="2000">
              <a:latin typeface="Carlito"/>
              <a:cs typeface="Carlito"/>
            </a:endParaRPr>
          </a:p>
          <a:p>
            <a:pPr marL="754380" lvl="1" indent="-240029">
              <a:lnSpc>
                <a:spcPct val="100000"/>
              </a:lnSpc>
              <a:spcBef>
                <a:spcPts val="480"/>
              </a:spcBef>
              <a:buClr>
                <a:srgbClr val="FF8500"/>
              </a:buClr>
              <a:buFont typeface="Arial"/>
              <a:buChar char="•"/>
              <a:tabLst>
                <a:tab pos="754380" algn="l"/>
                <a:tab pos="755015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Bus /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RING</a:t>
            </a:r>
            <a:endParaRPr sz="200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480"/>
              </a:spcBef>
              <a:buClr>
                <a:srgbClr val="FF85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IEEE 802.3 known as 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“Ethernet”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-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Example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LAN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22326"/>
            <a:ext cx="3994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Advantages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LAN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6556629" y="4794224"/>
            <a:ext cx="1349375" cy="130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rgbClr val="A6A6A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045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39164" y="895705"/>
            <a:ext cx="6830059" cy="222123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LAN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provides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cost-effective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multi-user computer</a:t>
            </a:r>
            <a:r>
              <a:rPr sz="2000" spc="8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environment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LAN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suited to any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type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application.</a:t>
            </a:r>
            <a:endParaRPr sz="200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Any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number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users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can be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accommodated.</a:t>
            </a:r>
            <a:endParaRPr sz="200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It is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flexible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growth-oriented.</a:t>
            </a:r>
            <a:endParaRPr sz="200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spcBef>
                <a:spcPts val="484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Today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speeds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normally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100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1000</a:t>
            </a:r>
            <a:r>
              <a:rPr sz="2000" spc="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Mbps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provide </a:t>
            </a:r>
            <a:r>
              <a:rPr sz="2000" spc="-15" dirty="0">
                <a:solidFill>
                  <a:srgbClr val="C00000"/>
                </a:solidFill>
                <a:latin typeface="Carlito"/>
                <a:cs typeface="Carlito"/>
              </a:rPr>
              <a:t>data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C00000"/>
                </a:solidFill>
                <a:latin typeface="Carlito"/>
                <a:cs typeface="Carlito"/>
              </a:rPr>
              <a:t>integrity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500048"/>
            <a:ext cx="8839200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/>
              <a:t>Overview of Computer and Communication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22250" y="1485900"/>
            <a:ext cx="8921750" cy="3657600"/>
          </a:xfrm>
        </p:spPr>
        <p:txBody>
          <a:bodyPr/>
          <a:lstStyle/>
          <a:p>
            <a:r>
              <a:rPr lang="en-US" altLang="en-US" dirty="0"/>
              <a:t>Data Communications and Networking: </a:t>
            </a:r>
          </a:p>
          <a:p>
            <a:pPr lvl="1"/>
            <a:r>
              <a:rPr lang="en-US" altLang="en-US" dirty="0"/>
              <a:t>A Communications Model </a:t>
            </a:r>
          </a:p>
          <a:p>
            <a:r>
              <a:rPr lang="en-US" altLang="en-US" dirty="0"/>
              <a:t>Data Communications:</a:t>
            </a:r>
          </a:p>
          <a:p>
            <a:pPr lvl="1"/>
            <a:r>
              <a:rPr lang="en-US" altLang="en-US" dirty="0"/>
              <a:t>Evolution of network</a:t>
            </a:r>
          </a:p>
          <a:p>
            <a:pPr lvl="1"/>
            <a:r>
              <a:rPr lang="en-US" altLang="en-US" dirty="0"/>
              <a:t>Requirements</a:t>
            </a:r>
          </a:p>
          <a:p>
            <a:pPr lvl="1"/>
            <a:r>
              <a:rPr lang="en-US" altLang="en-US" dirty="0"/>
              <a:t>Applications</a:t>
            </a:r>
          </a:p>
          <a:p>
            <a:pPr lvl="1"/>
            <a:r>
              <a:rPr lang="en-US" altLang="en-US" dirty="0"/>
              <a:t>Network Topology (Line configuration, Data Flow),</a:t>
            </a:r>
          </a:p>
          <a:p>
            <a:r>
              <a:rPr lang="en-US" altLang="en-US" dirty="0"/>
              <a:t>Protocols and Standards, Network Models (OSI, TCP/IP)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65354"/>
            <a:ext cx="7523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54985" algn="l"/>
              </a:tabLst>
            </a:pPr>
            <a:r>
              <a:rPr spc="-15" dirty="0"/>
              <a:t>Metropolitan	</a:t>
            </a:r>
            <a:r>
              <a:rPr spc="-20" dirty="0"/>
              <a:t>Area </a:t>
            </a:r>
            <a:r>
              <a:rPr spc="-15" dirty="0"/>
              <a:t>Network </a:t>
            </a:r>
            <a:r>
              <a:rPr spc="-5" dirty="0"/>
              <a:t>(MAN)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9164" y="956309"/>
            <a:ext cx="34658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10km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20 km –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upto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City</a:t>
            </a:r>
            <a:r>
              <a:rPr sz="20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level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8159" y="1407667"/>
            <a:ext cx="8366759" cy="3736340"/>
            <a:chOff x="518159" y="1407667"/>
            <a:chExt cx="8366759" cy="3736340"/>
          </a:xfrm>
        </p:grpSpPr>
        <p:sp>
          <p:nvSpPr>
            <p:cNvPr id="5" name="object 5"/>
            <p:cNvSpPr/>
            <p:nvPr/>
          </p:nvSpPr>
          <p:spPr>
            <a:xfrm>
              <a:off x="518159" y="4413503"/>
              <a:ext cx="8366759" cy="7299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399" y="1407667"/>
              <a:ext cx="8336280" cy="3016885"/>
            </a:xfrm>
            <a:custGeom>
              <a:avLst/>
              <a:gdLst/>
              <a:ahLst/>
              <a:cxnLst/>
              <a:rect l="l" t="t" r="r" b="b"/>
              <a:pathLst>
                <a:path w="8336280" h="3016885">
                  <a:moveTo>
                    <a:pt x="8077073" y="0"/>
                  </a:moveTo>
                  <a:lnTo>
                    <a:pt x="259232" y="0"/>
                  </a:lnTo>
                  <a:lnTo>
                    <a:pt x="212635" y="4177"/>
                  </a:lnTo>
                  <a:lnTo>
                    <a:pt x="168779" y="16219"/>
                  </a:lnTo>
                  <a:lnTo>
                    <a:pt x="128394" y="35395"/>
                  </a:lnTo>
                  <a:lnTo>
                    <a:pt x="92213" y="60971"/>
                  </a:lnTo>
                  <a:lnTo>
                    <a:pt x="60969" y="92214"/>
                  </a:lnTo>
                  <a:lnTo>
                    <a:pt x="35393" y="128392"/>
                  </a:lnTo>
                  <a:lnTo>
                    <a:pt x="16218" y="168772"/>
                  </a:lnTo>
                  <a:lnTo>
                    <a:pt x="4176" y="212621"/>
                  </a:lnTo>
                  <a:lnTo>
                    <a:pt x="0" y="259207"/>
                  </a:lnTo>
                  <a:lnTo>
                    <a:pt x="0" y="2757182"/>
                  </a:lnTo>
                  <a:lnTo>
                    <a:pt x="4176" y="2803778"/>
                  </a:lnTo>
                  <a:lnTo>
                    <a:pt x="16218" y="2847634"/>
                  </a:lnTo>
                  <a:lnTo>
                    <a:pt x="35393" y="2888017"/>
                  </a:lnTo>
                  <a:lnTo>
                    <a:pt x="60969" y="2924196"/>
                  </a:lnTo>
                  <a:lnTo>
                    <a:pt x="92213" y="2955438"/>
                  </a:lnTo>
                  <a:lnTo>
                    <a:pt x="128394" y="2981012"/>
                  </a:lnTo>
                  <a:lnTo>
                    <a:pt x="168779" y="3000185"/>
                  </a:lnTo>
                  <a:lnTo>
                    <a:pt x="212635" y="3012226"/>
                  </a:lnTo>
                  <a:lnTo>
                    <a:pt x="259232" y="3016402"/>
                  </a:lnTo>
                  <a:lnTo>
                    <a:pt x="8077073" y="3016402"/>
                  </a:lnTo>
                  <a:lnTo>
                    <a:pt x="8123658" y="3012226"/>
                  </a:lnTo>
                  <a:lnTo>
                    <a:pt x="8167507" y="3000185"/>
                  </a:lnTo>
                  <a:lnTo>
                    <a:pt x="8207887" y="2981012"/>
                  </a:lnTo>
                  <a:lnTo>
                    <a:pt x="8244065" y="2955438"/>
                  </a:lnTo>
                  <a:lnTo>
                    <a:pt x="8275308" y="2924196"/>
                  </a:lnTo>
                  <a:lnTo>
                    <a:pt x="8300884" y="2888017"/>
                  </a:lnTo>
                  <a:lnTo>
                    <a:pt x="8320060" y="2847634"/>
                  </a:lnTo>
                  <a:lnTo>
                    <a:pt x="8332102" y="2803778"/>
                  </a:lnTo>
                  <a:lnTo>
                    <a:pt x="8336280" y="2757182"/>
                  </a:lnTo>
                  <a:lnTo>
                    <a:pt x="8336280" y="259207"/>
                  </a:lnTo>
                  <a:lnTo>
                    <a:pt x="8332102" y="212621"/>
                  </a:lnTo>
                  <a:lnTo>
                    <a:pt x="8320060" y="168772"/>
                  </a:lnTo>
                  <a:lnTo>
                    <a:pt x="8300884" y="128392"/>
                  </a:lnTo>
                  <a:lnTo>
                    <a:pt x="8275308" y="92214"/>
                  </a:lnTo>
                  <a:lnTo>
                    <a:pt x="8244065" y="60971"/>
                  </a:lnTo>
                  <a:lnTo>
                    <a:pt x="8207887" y="35395"/>
                  </a:lnTo>
                  <a:lnTo>
                    <a:pt x="8167507" y="16219"/>
                  </a:lnTo>
                  <a:lnTo>
                    <a:pt x="8123658" y="4177"/>
                  </a:lnTo>
                  <a:lnTo>
                    <a:pt x="8077073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3399" y="1407667"/>
              <a:ext cx="8336280" cy="30164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556629" y="4794224"/>
            <a:ext cx="1349375" cy="130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rgbClr val="A6A6A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045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65354"/>
            <a:ext cx="7523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54985" algn="l"/>
              </a:tabLst>
            </a:pPr>
            <a:r>
              <a:rPr spc="-15" dirty="0"/>
              <a:t>Metropolitan	</a:t>
            </a:r>
            <a:r>
              <a:rPr spc="-20" dirty="0"/>
              <a:t>Area </a:t>
            </a:r>
            <a:r>
              <a:rPr spc="-15" dirty="0"/>
              <a:t>Network </a:t>
            </a:r>
            <a:r>
              <a:rPr spc="-5" dirty="0"/>
              <a:t>(MAN)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6556629" y="4794224"/>
            <a:ext cx="1349375" cy="130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rgbClr val="A6A6A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045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3444" y="956309"/>
            <a:ext cx="7108825" cy="4091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8255" indent="-342900">
              <a:lnSpc>
                <a:spcPct val="100000"/>
              </a:lnSpc>
              <a:spcBef>
                <a:spcPts val="105"/>
              </a:spcBef>
              <a:buClr>
                <a:srgbClr val="FF85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MAN is a bigger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network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covers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group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of nearby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offices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in a city 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up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10 – 20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kilometers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range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480"/>
              </a:spcBef>
              <a:buClr>
                <a:srgbClr val="FF85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MAN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supports both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voice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and</a:t>
            </a:r>
            <a:r>
              <a:rPr sz="2000" spc="-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data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480"/>
              </a:spcBef>
              <a:buClr>
                <a:srgbClr val="FF85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typical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example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Local Cable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Network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480"/>
              </a:spcBef>
              <a:buClr>
                <a:srgbClr val="FF85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MAN run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speeds of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150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Mbps.</a:t>
            </a:r>
            <a:endParaRPr sz="2000" dirty="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480"/>
              </a:spcBef>
              <a:buClr>
                <a:srgbClr val="FF85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Bus </a:t>
            </a:r>
            <a:r>
              <a:rPr sz="2000" spc="-25" dirty="0">
                <a:solidFill>
                  <a:srgbClr val="C00000"/>
                </a:solidFill>
                <a:latin typeface="Carlito"/>
                <a:cs typeface="Carlito"/>
              </a:rPr>
              <a:t>Topology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used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MAN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Connectivity.</a:t>
            </a:r>
            <a:endParaRPr sz="2000" dirty="0">
              <a:latin typeface="Carlito"/>
              <a:cs typeface="Carlito"/>
            </a:endParaRPr>
          </a:p>
          <a:p>
            <a:pPr marL="354965" marR="5080" indent="-342900">
              <a:lnSpc>
                <a:spcPct val="100000"/>
              </a:lnSpc>
              <a:spcBef>
                <a:spcPts val="480"/>
              </a:spcBef>
              <a:buClr>
                <a:srgbClr val="FF85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may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single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network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as a </a:t>
            </a: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cable TV </a:t>
            </a:r>
            <a:r>
              <a:rPr sz="2000" spc="-10" dirty="0">
                <a:solidFill>
                  <a:srgbClr val="C00000"/>
                </a:solidFill>
                <a:latin typeface="Carlito"/>
                <a:cs typeface="Carlito"/>
              </a:rPr>
              <a:t>network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may 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 means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connecting a number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of LANs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large network 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so that resources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may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shared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LAN-to-LAN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well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device-to-  device.</a:t>
            </a:r>
            <a:endParaRPr lang="en-US" sz="2000" spc="-5" dirty="0">
              <a:solidFill>
                <a:srgbClr val="FFFFFF"/>
              </a:solidFill>
              <a:latin typeface="Carlito"/>
              <a:cs typeface="Carlito"/>
            </a:endParaRPr>
          </a:p>
          <a:p>
            <a:pPr marL="354965" marR="5080" indent="-342900">
              <a:lnSpc>
                <a:spcPct val="100000"/>
              </a:lnSpc>
              <a:spcBef>
                <a:spcPts val="480"/>
              </a:spcBef>
              <a:buClr>
                <a:srgbClr val="FF85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en-US" sz="2000" dirty="0">
                <a:solidFill>
                  <a:srgbClr val="FFFFFF"/>
                </a:solidFill>
                <a:latin typeface="Carlito"/>
              </a:rPr>
              <a:t>The best-known example of a MAN is the cable </a:t>
            </a:r>
            <a:r>
              <a:rPr lang="en-US" altLang="en-US" sz="2000" dirty="0">
                <a:solidFill>
                  <a:srgbClr val="FF0000"/>
                </a:solidFill>
                <a:latin typeface="Carlito"/>
              </a:rPr>
              <a:t>television network</a:t>
            </a:r>
            <a:r>
              <a:rPr lang="en-US" altLang="en-US" sz="2000" dirty="0">
                <a:solidFill>
                  <a:srgbClr val="FFFFFF"/>
                </a:solidFill>
                <a:latin typeface="Carlito"/>
              </a:rPr>
              <a:t> available in many cities</a:t>
            </a:r>
            <a:endParaRPr sz="2000" dirty="0">
              <a:solidFill>
                <a:srgbClr val="FFFFFF"/>
              </a:solidFill>
              <a:latin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65354"/>
            <a:ext cx="7523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54985" algn="l"/>
              </a:tabLst>
            </a:pPr>
            <a:r>
              <a:rPr spc="-15" dirty="0"/>
              <a:t>Metropolitan	</a:t>
            </a:r>
            <a:r>
              <a:rPr spc="-20" dirty="0"/>
              <a:t>Area </a:t>
            </a:r>
            <a:r>
              <a:rPr spc="-15" dirty="0"/>
              <a:t>Network </a:t>
            </a:r>
            <a:r>
              <a:rPr spc="-5" dirty="0"/>
              <a:t>(MAN)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6556629" y="4794224"/>
            <a:ext cx="1349375" cy="130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rgbClr val="A6A6A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045"/>
              </a:lnSpc>
            </a:pP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6870" indent="-342900">
              <a:lnSpc>
                <a:spcPct val="100000"/>
              </a:lnSpc>
              <a:spcBef>
                <a:spcPts val="870"/>
              </a:spcBef>
              <a:buClr>
                <a:srgbClr val="FF8500"/>
              </a:buClr>
              <a:buFont typeface="Wingdings"/>
              <a:buChar char=""/>
              <a:tabLst>
                <a:tab pos="357505" algn="l"/>
                <a:tab pos="358140" algn="l"/>
              </a:tabLst>
            </a:pPr>
            <a:r>
              <a:rPr dirty="0"/>
              <a:t>MAN </a:t>
            </a:r>
            <a:r>
              <a:rPr spc="-10" dirty="0"/>
              <a:t>provides </a:t>
            </a:r>
            <a:r>
              <a:rPr dirty="0"/>
              <a:t>the </a:t>
            </a:r>
            <a:r>
              <a:rPr spc="-15" dirty="0"/>
              <a:t>transfer </a:t>
            </a:r>
            <a:r>
              <a:rPr spc="-20" dirty="0"/>
              <a:t>rates </a:t>
            </a:r>
            <a:r>
              <a:rPr spc="-15" dirty="0"/>
              <a:t>from </a:t>
            </a:r>
            <a:r>
              <a:rPr dirty="0">
                <a:solidFill>
                  <a:srgbClr val="C00000"/>
                </a:solidFill>
              </a:rPr>
              <a:t>34 </a:t>
            </a:r>
            <a:r>
              <a:rPr spc="-15" dirty="0">
                <a:solidFill>
                  <a:srgbClr val="C00000"/>
                </a:solidFill>
              </a:rPr>
              <a:t>to </a:t>
            </a:r>
            <a:r>
              <a:rPr dirty="0">
                <a:solidFill>
                  <a:srgbClr val="C00000"/>
                </a:solidFill>
              </a:rPr>
              <a:t>150</a:t>
            </a:r>
            <a:r>
              <a:rPr spc="55" dirty="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Mbps</a:t>
            </a:r>
            <a:r>
              <a:rPr dirty="0"/>
              <a:t>.</a:t>
            </a:r>
          </a:p>
          <a:p>
            <a:pPr marL="299085" indent="-240029">
              <a:lnSpc>
                <a:spcPct val="100000"/>
              </a:lnSpc>
              <a:spcBef>
                <a:spcPts val="770"/>
              </a:spcBef>
              <a:buClr>
                <a:srgbClr val="FF8500"/>
              </a:buClr>
              <a:buFont typeface="Wingdings"/>
              <a:buChar char=""/>
              <a:tabLst>
                <a:tab pos="300355" algn="l"/>
              </a:tabLst>
            </a:pPr>
            <a:r>
              <a:rPr dirty="0"/>
              <a:t>MAN </a:t>
            </a:r>
            <a:r>
              <a:rPr spc="-5" dirty="0"/>
              <a:t>is designed with </a:t>
            </a:r>
            <a:r>
              <a:rPr spc="-10" dirty="0">
                <a:solidFill>
                  <a:srgbClr val="C00000"/>
                </a:solidFill>
              </a:rPr>
              <a:t>two </a:t>
            </a:r>
            <a:r>
              <a:rPr spc="-5" dirty="0">
                <a:solidFill>
                  <a:srgbClr val="C00000"/>
                </a:solidFill>
              </a:rPr>
              <a:t>unidirectional</a:t>
            </a:r>
            <a:r>
              <a:rPr spc="15" dirty="0">
                <a:solidFill>
                  <a:srgbClr val="C00000"/>
                </a:solidFill>
              </a:rPr>
              <a:t> </a:t>
            </a:r>
            <a:r>
              <a:rPr spc="-5" dirty="0">
                <a:solidFill>
                  <a:srgbClr val="C00000"/>
                </a:solidFill>
              </a:rPr>
              <a:t>buses</a:t>
            </a:r>
            <a:r>
              <a:rPr spc="-5" dirty="0"/>
              <a:t>.</a:t>
            </a:r>
          </a:p>
          <a:p>
            <a:pPr marL="299085" indent="-240029">
              <a:lnSpc>
                <a:spcPct val="100000"/>
              </a:lnSpc>
              <a:spcBef>
                <a:spcPts val="960"/>
              </a:spcBef>
              <a:buClr>
                <a:srgbClr val="FF8500"/>
              </a:buClr>
              <a:buFont typeface="Wingdings"/>
              <a:buChar char=""/>
              <a:tabLst>
                <a:tab pos="300355" algn="l"/>
              </a:tabLst>
            </a:pPr>
            <a:r>
              <a:rPr spc="-10" dirty="0"/>
              <a:t>Each </a:t>
            </a:r>
            <a:r>
              <a:rPr dirty="0"/>
              <a:t>Bus </a:t>
            </a:r>
            <a:r>
              <a:rPr spc="-5" dirty="0"/>
              <a:t>is independent of </a:t>
            </a:r>
            <a:r>
              <a:rPr dirty="0"/>
              <a:t>the </a:t>
            </a:r>
            <a:r>
              <a:rPr spc="-5" dirty="0"/>
              <a:t>other in </a:t>
            </a:r>
            <a:r>
              <a:rPr dirty="0"/>
              <a:t>the </a:t>
            </a:r>
            <a:r>
              <a:rPr spc="-15" dirty="0"/>
              <a:t>transfer </a:t>
            </a:r>
            <a:r>
              <a:rPr spc="-5" dirty="0"/>
              <a:t>of</a:t>
            </a:r>
            <a:r>
              <a:rPr spc="40" dirty="0"/>
              <a:t> </a:t>
            </a:r>
            <a:r>
              <a:rPr spc="-10" dirty="0"/>
              <a:t>data.</a:t>
            </a:r>
          </a:p>
          <a:p>
            <a:pPr marL="300990" indent="-241935">
              <a:lnSpc>
                <a:spcPct val="100000"/>
              </a:lnSpc>
              <a:spcBef>
                <a:spcPts val="960"/>
              </a:spcBef>
              <a:buClr>
                <a:srgbClr val="FF8500"/>
              </a:buClr>
              <a:buFont typeface="Wingdings"/>
              <a:buChar char=""/>
              <a:tabLst>
                <a:tab pos="302260" algn="l"/>
                <a:tab pos="6781165" algn="l"/>
              </a:tabLst>
            </a:pPr>
            <a:r>
              <a:rPr spc="-5" dirty="0"/>
              <a:t>Th</a:t>
            </a:r>
            <a:r>
              <a:rPr dirty="0"/>
              <a:t>e </a:t>
            </a:r>
            <a:r>
              <a:rPr spc="85" dirty="0"/>
              <a:t> </a:t>
            </a:r>
            <a:r>
              <a:rPr spc="-25" dirty="0"/>
              <a:t>t</a:t>
            </a:r>
            <a:r>
              <a:rPr spc="-15" dirty="0"/>
              <a:t>o</a:t>
            </a:r>
            <a:r>
              <a:rPr spc="-5" dirty="0"/>
              <a:t>pol</a:t>
            </a:r>
            <a:r>
              <a:rPr spc="-20" dirty="0"/>
              <a:t>o</a:t>
            </a:r>
            <a:r>
              <a:rPr spc="-10" dirty="0"/>
              <a:t>g</a:t>
            </a:r>
            <a:r>
              <a:rPr dirty="0"/>
              <a:t>y </a:t>
            </a:r>
            <a:r>
              <a:rPr spc="85" dirty="0"/>
              <a:t> </a:t>
            </a:r>
            <a:r>
              <a:rPr spc="-10" dirty="0"/>
              <a:t>c</a:t>
            </a:r>
            <a:r>
              <a:rPr spc="-15" dirty="0"/>
              <a:t>a</a:t>
            </a:r>
            <a:r>
              <a:rPr dirty="0"/>
              <a:t>n </a:t>
            </a:r>
            <a:r>
              <a:rPr spc="80" dirty="0"/>
              <a:t> </a:t>
            </a:r>
            <a:r>
              <a:rPr dirty="0"/>
              <a:t>be </a:t>
            </a:r>
            <a:r>
              <a:rPr spc="75" dirty="0"/>
              <a:t> </a:t>
            </a:r>
            <a:r>
              <a:rPr spc="-5" dirty="0"/>
              <a:t>des</a:t>
            </a:r>
            <a:r>
              <a:rPr spc="-15" dirty="0"/>
              <a:t>i</a:t>
            </a:r>
            <a:r>
              <a:rPr dirty="0"/>
              <a:t>gned </a:t>
            </a:r>
            <a:r>
              <a:rPr spc="85" dirty="0"/>
              <a:t> </a:t>
            </a:r>
            <a:r>
              <a:rPr spc="-5" dirty="0"/>
              <a:t>a</a:t>
            </a:r>
            <a:r>
              <a:rPr dirty="0"/>
              <a:t>s </a:t>
            </a:r>
            <a:r>
              <a:rPr spc="85" dirty="0"/>
              <a:t> </a:t>
            </a:r>
            <a:r>
              <a:rPr spc="-5" dirty="0"/>
              <a:t>a</a:t>
            </a:r>
            <a:r>
              <a:rPr dirty="0"/>
              <a:t>n </a:t>
            </a:r>
            <a:r>
              <a:rPr spc="80" dirty="0"/>
              <a:t> </a:t>
            </a:r>
            <a:r>
              <a:rPr spc="-15" dirty="0"/>
              <a:t>op</a:t>
            </a:r>
            <a:r>
              <a:rPr dirty="0"/>
              <a:t>en </a:t>
            </a:r>
            <a:r>
              <a:rPr spc="90" dirty="0"/>
              <a:t> </a:t>
            </a:r>
            <a:r>
              <a:rPr spc="-15" dirty="0"/>
              <a:t>b</a:t>
            </a:r>
            <a:r>
              <a:rPr spc="-5" dirty="0"/>
              <a:t>u</a:t>
            </a:r>
            <a:r>
              <a:rPr dirty="0"/>
              <a:t>s </a:t>
            </a:r>
            <a:r>
              <a:rPr spc="75" dirty="0"/>
              <a:t> </a:t>
            </a:r>
            <a:r>
              <a:rPr spc="-5" dirty="0"/>
              <a:t>o</a:t>
            </a:r>
            <a:r>
              <a:rPr dirty="0"/>
              <a:t>r </a:t>
            </a:r>
            <a:r>
              <a:rPr spc="85" dirty="0"/>
              <a:t> </a:t>
            </a:r>
            <a:r>
              <a:rPr dirty="0"/>
              <a:t>cl</a:t>
            </a:r>
            <a:r>
              <a:rPr spc="-20" dirty="0"/>
              <a:t>o</a:t>
            </a:r>
            <a:r>
              <a:rPr spc="-5" dirty="0"/>
              <a:t>s</a:t>
            </a:r>
            <a:r>
              <a:rPr spc="-10" dirty="0"/>
              <a:t>e</a:t>
            </a:r>
            <a:r>
              <a:rPr dirty="0"/>
              <a:t>d	bus</a:t>
            </a:r>
          </a:p>
          <a:p>
            <a:pPr marL="243204">
              <a:lnSpc>
                <a:spcPct val="100000"/>
              </a:lnSpc>
              <a:spcBef>
                <a:spcPts val="480"/>
              </a:spcBef>
            </a:pPr>
            <a:r>
              <a:rPr spc="-10" dirty="0"/>
              <a:t>configuration.</a:t>
            </a:r>
          </a:p>
          <a:p>
            <a:pPr marL="299085" indent="-240029">
              <a:lnSpc>
                <a:spcPct val="100000"/>
              </a:lnSpc>
              <a:spcBef>
                <a:spcPts val="960"/>
              </a:spcBef>
              <a:buClr>
                <a:srgbClr val="FF8500"/>
              </a:buClr>
              <a:buFont typeface="Wingdings"/>
              <a:buChar char=""/>
              <a:tabLst>
                <a:tab pos="300355" algn="l"/>
              </a:tabLst>
            </a:pPr>
            <a:r>
              <a:rPr spc="-5" dirty="0"/>
              <a:t>It supports </a:t>
            </a:r>
            <a:r>
              <a:rPr spc="-5" dirty="0">
                <a:solidFill>
                  <a:srgbClr val="C00000"/>
                </a:solidFill>
              </a:rPr>
              <a:t>both </a:t>
            </a:r>
            <a:r>
              <a:rPr spc="-15" dirty="0">
                <a:solidFill>
                  <a:srgbClr val="C00000"/>
                </a:solidFill>
              </a:rPr>
              <a:t>data </a:t>
            </a:r>
            <a:r>
              <a:rPr dirty="0">
                <a:solidFill>
                  <a:srgbClr val="C00000"/>
                </a:solidFill>
              </a:rPr>
              <a:t>and </a:t>
            </a:r>
            <a:r>
              <a:rPr spc="-10" dirty="0">
                <a:solidFill>
                  <a:srgbClr val="C00000"/>
                </a:solidFill>
              </a:rPr>
              <a:t>voice</a:t>
            </a:r>
            <a:r>
              <a:rPr spc="-10" dirty="0"/>
              <a:t>.</a:t>
            </a:r>
          </a:p>
          <a:p>
            <a:pPr marL="300990" indent="-241935">
              <a:lnSpc>
                <a:spcPct val="100000"/>
              </a:lnSpc>
              <a:spcBef>
                <a:spcPts val="965"/>
              </a:spcBef>
              <a:buClr>
                <a:srgbClr val="FF8500"/>
              </a:buClr>
              <a:buFont typeface="Wingdings"/>
              <a:buChar char=""/>
              <a:tabLst>
                <a:tab pos="302260" algn="l"/>
                <a:tab pos="813435" algn="l"/>
                <a:tab pos="1386205" algn="l"/>
                <a:tab pos="2136775" algn="l"/>
                <a:tab pos="2727960" algn="l"/>
                <a:tab pos="3767454" algn="l"/>
                <a:tab pos="4413885" algn="l"/>
                <a:tab pos="5192395" algn="l"/>
                <a:tab pos="5442585" algn="l"/>
                <a:tab pos="6099175" algn="l"/>
                <a:tab pos="6561455" algn="l"/>
              </a:tabLst>
            </a:pPr>
            <a:r>
              <a:rPr spc="-5" dirty="0"/>
              <a:t>Th</a:t>
            </a:r>
            <a:r>
              <a:rPr dirty="0"/>
              <a:t>e	</a:t>
            </a:r>
            <a:r>
              <a:rPr spc="-5" dirty="0"/>
              <a:t>hi</a:t>
            </a:r>
            <a:r>
              <a:rPr spc="-15" dirty="0"/>
              <a:t>g</a:t>
            </a:r>
            <a:r>
              <a:rPr dirty="0"/>
              <a:t>h	</a:t>
            </a:r>
            <a:r>
              <a:rPr spc="-5" dirty="0"/>
              <a:t>spe</a:t>
            </a:r>
            <a:r>
              <a:rPr spc="-10" dirty="0"/>
              <a:t>e</a:t>
            </a:r>
            <a:r>
              <a:rPr dirty="0"/>
              <a:t>d	l</a:t>
            </a:r>
            <a:r>
              <a:rPr spc="-10" dirty="0"/>
              <a:t>i</a:t>
            </a:r>
            <a:r>
              <a:rPr spc="-5" dirty="0"/>
              <a:t>n</a:t>
            </a:r>
            <a:r>
              <a:rPr spc="-25" dirty="0"/>
              <a:t>k</a:t>
            </a:r>
            <a:r>
              <a:rPr dirty="0"/>
              <a:t>s	</a:t>
            </a:r>
            <a:r>
              <a:rPr spc="-5" dirty="0"/>
              <a:t>b</a:t>
            </a:r>
            <a:r>
              <a:rPr spc="-15" dirty="0"/>
              <a:t>e</a:t>
            </a:r>
            <a:r>
              <a:rPr dirty="0"/>
              <a:t>t</a:t>
            </a:r>
            <a:r>
              <a:rPr spc="-30" dirty="0"/>
              <a:t>w</a:t>
            </a:r>
            <a:r>
              <a:rPr dirty="0"/>
              <a:t>e</a:t>
            </a:r>
            <a:r>
              <a:rPr spc="-10" dirty="0"/>
              <a:t>e</a:t>
            </a:r>
            <a:r>
              <a:rPr dirty="0"/>
              <a:t>n	</a:t>
            </a:r>
            <a:r>
              <a:rPr spc="-5" dirty="0"/>
              <a:t>L</a:t>
            </a:r>
            <a:r>
              <a:rPr spc="-15" dirty="0"/>
              <a:t>A</a:t>
            </a:r>
            <a:r>
              <a:rPr dirty="0"/>
              <a:t>Ns	</a:t>
            </a:r>
            <a:r>
              <a:rPr spc="-10" dirty="0"/>
              <a:t>w</a:t>
            </a:r>
            <a:r>
              <a:rPr dirty="0"/>
              <a:t>i</a:t>
            </a:r>
            <a:r>
              <a:rPr spc="-20" dirty="0"/>
              <a:t>t</a:t>
            </a:r>
            <a:r>
              <a:rPr spc="-5" dirty="0"/>
              <a:t>hi</a:t>
            </a:r>
            <a:r>
              <a:rPr dirty="0"/>
              <a:t>n	a	</a:t>
            </a:r>
            <a:r>
              <a:rPr spc="-10" dirty="0"/>
              <a:t>M</a:t>
            </a:r>
            <a:r>
              <a:rPr dirty="0"/>
              <a:t>AN	</a:t>
            </a:r>
            <a:r>
              <a:rPr spc="-15" dirty="0"/>
              <a:t>a</a:t>
            </a:r>
            <a:r>
              <a:rPr spc="-30" dirty="0"/>
              <a:t>r</a:t>
            </a:r>
            <a:r>
              <a:rPr dirty="0"/>
              <a:t>e	</a:t>
            </a:r>
            <a:r>
              <a:rPr spc="-5" dirty="0"/>
              <a:t>m</a:t>
            </a:r>
            <a:r>
              <a:rPr dirty="0"/>
              <a:t>ade</a:t>
            </a:r>
          </a:p>
          <a:p>
            <a:pPr marL="243204">
              <a:lnSpc>
                <a:spcPct val="100000"/>
              </a:lnSpc>
              <a:spcBef>
                <a:spcPts val="480"/>
              </a:spcBef>
            </a:pPr>
            <a:r>
              <a:rPr spc="-5" dirty="0"/>
              <a:t>possible by </a:t>
            </a:r>
            <a:r>
              <a:rPr spc="-5" dirty="0">
                <a:solidFill>
                  <a:srgbClr val="C00000"/>
                </a:solidFill>
              </a:rPr>
              <a:t>fiber-optic</a:t>
            </a:r>
            <a:r>
              <a:rPr spc="5" dirty="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connection.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65354"/>
            <a:ext cx="5817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55090" algn="l"/>
              </a:tabLst>
            </a:pPr>
            <a:r>
              <a:rPr spc="-10" dirty="0"/>
              <a:t>Wide	</a:t>
            </a:r>
            <a:r>
              <a:rPr spc="-20" dirty="0"/>
              <a:t>Area </a:t>
            </a:r>
            <a:r>
              <a:rPr spc="-15" dirty="0"/>
              <a:t>Network</a:t>
            </a:r>
            <a:r>
              <a:rPr dirty="0"/>
              <a:t> </a:t>
            </a:r>
            <a:r>
              <a:rPr spc="-45" dirty="0"/>
              <a:t>(WAN)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9164" y="895705"/>
            <a:ext cx="6885636" cy="6591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95580" indent="-182880">
              <a:buClr>
                <a:srgbClr val="FF8500"/>
              </a:buClr>
              <a:buChar char="•"/>
              <a:tabLst>
                <a:tab pos="195580" algn="l"/>
              </a:tabLst>
            </a:pPr>
            <a:r>
              <a:rPr lang="en-US" altLang="en-US" spc="-30" dirty="0">
                <a:solidFill>
                  <a:srgbClr val="FFFFFF"/>
                </a:solidFill>
                <a:latin typeface="Carlito"/>
              </a:rPr>
              <a:t>A wide area network, or WAN, spans a large geographical area, often a country or continent (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Internet).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8325" y="1733550"/>
            <a:ext cx="7356475" cy="3560066"/>
            <a:chOff x="1127760" y="1733550"/>
            <a:chExt cx="7356475" cy="3409950"/>
          </a:xfrm>
        </p:grpSpPr>
        <p:sp>
          <p:nvSpPr>
            <p:cNvPr id="5" name="object 5"/>
            <p:cNvSpPr/>
            <p:nvPr/>
          </p:nvSpPr>
          <p:spPr>
            <a:xfrm>
              <a:off x="1127760" y="4704588"/>
              <a:ext cx="7356348" cy="4389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43000" y="1733550"/>
              <a:ext cx="7326630" cy="2981325"/>
            </a:xfrm>
            <a:custGeom>
              <a:avLst/>
              <a:gdLst/>
              <a:ahLst/>
              <a:cxnLst/>
              <a:rect l="l" t="t" r="r" b="b"/>
              <a:pathLst>
                <a:path w="7326630" h="2981325">
                  <a:moveTo>
                    <a:pt x="7070471" y="0"/>
                  </a:moveTo>
                  <a:lnTo>
                    <a:pt x="256159" y="0"/>
                  </a:lnTo>
                  <a:lnTo>
                    <a:pt x="210116" y="4126"/>
                  </a:lnTo>
                  <a:lnTo>
                    <a:pt x="166779" y="16025"/>
                  </a:lnTo>
                  <a:lnTo>
                    <a:pt x="126873" y="34972"/>
                  </a:lnTo>
                  <a:lnTo>
                    <a:pt x="91122" y="60243"/>
                  </a:lnTo>
                  <a:lnTo>
                    <a:pt x="60247" y="91116"/>
                  </a:lnTo>
                  <a:lnTo>
                    <a:pt x="34974" y="126868"/>
                  </a:lnTo>
                  <a:lnTo>
                    <a:pt x="16026" y="166774"/>
                  </a:lnTo>
                  <a:lnTo>
                    <a:pt x="4127" y="210112"/>
                  </a:lnTo>
                  <a:lnTo>
                    <a:pt x="0" y="256158"/>
                  </a:lnTo>
                  <a:lnTo>
                    <a:pt x="0" y="2724734"/>
                  </a:lnTo>
                  <a:lnTo>
                    <a:pt x="4127" y="2770784"/>
                  </a:lnTo>
                  <a:lnTo>
                    <a:pt x="16026" y="2814126"/>
                  </a:lnTo>
                  <a:lnTo>
                    <a:pt x="34974" y="2854037"/>
                  </a:lnTo>
                  <a:lnTo>
                    <a:pt x="60247" y="2889792"/>
                  </a:lnTo>
                  <a:lnTo>
                    <a:pt x="91122" y="2920668"/>
                  </a:lnTo>
                  <a:lnTo>
                    <a:pt x="126873" y="2945942"/>
                  </a:lnTo>
                  <a:lnTo>
                    <a:pt x="166779" y="2964891"/>
                  </a:lnTo>
                  <a:lnTo>
                    <a:pt x="210116" y="2976791"/>
                  </a:lnTo>
                  <a:lnTo>
                    <a:pt x="256159" y="2980918"/>
                  </a:lnTo>
                  <a:lnTo>
                    <a:pt x="7070471" y="2980918"/>
                  </a:lnTo>
                  <a:lnTo>
                    <a:pt x="7116517" y="2976791"/>
                  </a:lnTo>
                  <a:lnTo>
                    <a:pt x="7159855" y="2964891"/>
                  </a:lnTo>
                  <a:lnTo>
                    <a:pt x="7199761" y="2945942"/>
                  </a:lnTo>
                  <a:lnTo>
                    <a:pt x="7235513" y="2920668"/>
                  </a:lnTo>
                  <a:lnTo>
                    <a:pt x="7266386" y="2889792"/>
                  </a:lnTo>
                  <a:lnTo>
                    <a:pt x="7291657" y="2854037"/>
                  </a:lnTo>
                  <a:lnTo>
                    <a:pt x="7310604" y="2814126"/>
                  </a:lnTo>
                  <a:lnTo>
                    <a:pt x="7322503" y="2770784"/>
                  </a:lnTo>
                  <a:lnTo>
                    <a:pt x="7326630" y="2724734"/>
                  </a:lnTo>
                  <a:lnTo>
                    <a:pt x="7326630" y="256158"/>
                  </a:lnTo>
                  <a:lnTo>
                    <a:pt x="7322503" y="210112"/>
                  </a:lnTo>
                  <a:lnTo>
                    <a:pt x="7310604" y="166774"/>
                  </a:lnTo>
                  <a:lnTo>
                    <a:pt x="7291657" y="126868"/>
                  </a:lnTo>
                  <a:lnTo>
                    <a:pt x="7266386" y="91116"/>
                  </a:lnTo>
                  <a:lnTo>
                    <a:pt x="7235513" y="60243"/>
                  </a:lnTo>
                  <a:lnTo>
                    <a:pt x="7199761" y="34972"/>
                  </a:lnTo>
                  <a:lnTo>
                    <a:pt x="7159855" y="16025"/>
                  </a:lnTo>
                  <a:lnTo>
                    <a:pt x="7116517" y="4126"/>
                  </a:lnTo>
                  <a:lnTo>
                    <a:pt x="7070471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43000" y="1733550"/>
              <a:ext cx="7326630" cy="298091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556629" y="4794224"/>
            <a:ext cx="1349375" cy="130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rgbClr val="A6A6A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045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65354"/>
            <a:ext cx="5702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Wide </a:t>
            </a:r>
            <a:r>
              <a:rPr spc="-20" dirty="0"/>
              <a:t>Area </a:t>
            </a:r>
            <a:r>
              <a:rPr spc="-15" dirty="0"/>
              <a:t>Network</a:t>
            </a:r>
            <a:r>
              <a:rPr spc="35" dirty="0"/>
              <a:t> </a:t>
            </a:r>
            <a:r>
              <a:rPr spc="-45" dirty="0"/>
              <a:t>(WAN)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6556629" y="4794224"/>
            <a:ext cx="1349375" cy="130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rgbClr val="A6A6A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045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39164" y="881379"/>
            <a:ext cx="7031990" cy="353545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95580" marR="5080" indent="-182880">
              <a:lnSpc>
                <a:spcPct val="120000"/>
              </a:lnSpc>
              <a:spcBef>
                <a:spcPts val="434"/>
              </a:spcBef>
              <a:buClr>
                <a:srgbClr val="FF8500"/>
              </a:buClr>
              <a:buChar char="•"/>
              <a:tabLst>
                <a:tab pos="195580" algn="l"/>
              </a:tabLst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Hosts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/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Subnet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-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The job of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Subnet is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carry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messages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from host  to host.</a:t>
            </a:r>
            <a:endParaRPr sz="1800" dirty="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spcBef>
                <a:spcPts val="865"/>
              </a:spcBef>
              <a:buClr>
                <a:srgbClr val="FF8500"/>
              </a:buClr>
              <a:buChar char="•"/>
              <a:tabLst>
                <a:tab pos="195580" algn="l"/>
              </a:tabLst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Transmission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Lines</a:t>
            </a:r>
            <a:endParaRPr sz="1800" dirty="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spcBef>
                <a:spcPts val="865"/>
              </a:spcBef>
              <a:buClr>
                <a:srgbClr val="FF8500"/>
              </a:buClr>
              <a:buChar char="•"/>
              <a:tabLst>
                <a:tab pos="195580" algn="l"/>
              </a:tabLst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Switching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Elements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Specialized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Systems</a:t>
            </a:r>
            <a:r>
              <a:rPr sz="1800" spc="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)</a:t>
            </a:r>
            <a:endParaRPr sz="1800" dirty="0">
              <a:latin typeface="Carlito"/>
              <a:cs typeface="Carlito"/>
            </a:endParaRPr>
          </a:p>
          <a:p>
            <a:pPr marL="247015" indent="-234950">
              <a:lnSpc>
                <a:spcPct val="100000"/>
              </a:lnSpc>
              <a:spcBef>
                <a:spcPts val="865"/>
              </a:spcBef>
              <a:buClr>
                <a:srgbClr val="FF8500"/>
              </a:buClr>
              <a:buChar char="•"/>
              <a:tabLst>
                <a:tab pos="247650" algn="l"/>
              </a:tabLst>
            </a:pP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Packet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Switched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Nodes /</a:t>
            </a:r>
            <a:r>
              <a:rPr sz="1800" spc="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Router</a:t>
            </a:r>
            <a:endParaRPr sz="1800" dirty="0">
              <a:latin typeface="Carlito"/>
              <a:cs typeface="Carlito"/>
            </a:endParaRPr>
          </a:p>
          <a:p>
            <a:pPr marL="247015" indent="-234950">
              <a:lnSpc>
                <a:spcPct val="100000"/>
              </a:lnSpc>
              <a:spcBef>
                <a:spcPts val="865"/>
              </a:spcBef>
              <a:buClr>
                <a:srgbClr val="FF8500"/>
              </a:buClr>
              <a:buChar char="•"/>
              <a:tabLst>
                <a:tab pos="247650" algn="l"/>
              </a:tabLst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Inside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Subnet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routers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connectivity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among</a:t>
            </a:r>
            <a:r>
              <a:rPr sz="18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themselves.</a:t>
            </a:r>
            <a:endParaRPr sz="1800" dirty="0">
              <a:latin typeface="Carlito"/>
              <a:cs typeface="Carlito"/>
            </a:endParaRPr>
          </a:p>
          <a:p>
            <a:pPr marL="247015" indent="-234950">
              <a:lnSpc>
                <a:spcPct val="100000"/>
              </a:lnSpc>
              <a:spcBef>
                <a:spcPts val="865"/>
              </a:spcBef>
              <a:buClr>
                <a:srgbClr val="FF8500"/>
              </a:buClr>
              <a:buChar char="•"/>
              <a:tabLst>
                <a:tab pos="247650" algn="l"/>
              </a:tabLst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Store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Forward</a:t>
            </a:r>
            <a:r>
              <a:rPr sz="1800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Concept</a:t>
            </a:r>
            <a:endParaRPr sz="1800" dirty="0">
              <a:latin typeface="Carlito"/>
              <a:cs typeface="Carlito"/>
            </a:endParaRPr>
          </a:p>
          <a:p>
            <a:pPr marL="247015" indent="-234950">
              <a:lnSpc>
                <a:spcPct val="100000"/>
              </a:lnSpc>
              <a:spcBef>
                <a:spcPts val="860"/>
              </a:spcBef>
              <a:buClr>
                <a:srgbClr val="FF8500"/>
              </a:buClr>
              <a:buChar char="•"/>
              <a:tabLst>
                <a:tab pos="247650" algn="l"/>
              </a:tabLst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All the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Topologies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are</a:t>
            </a:r>
            <a:r>
              <a:rPr sz="1800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applicable</a:t>
            </a:r>
            <a:endParaRPr sz="1800" dirty="0">
              <a:latin typeface="Carlito"/>
              <a:cs typeface="Carlito"/>
            </a:endParaRPr>
          </a:p>
          <a:p>
            <a:pPr marL="247015" indent="-234950">
              <a:lnSpc>
                <a:spcPct val="100000"/>
              </a:lnSpc>
              <a:spcBef>
                <a:spcPts val="869"/>
              </a:spcBef>
              <a:buClr>
                <a:srgbClr val="FF8500"/>
              </a:buClr>
              <a:buChar char="•"/>
              <a:tabLst>
                <a:tab pos="247650" algn="l"/>
              </a:tabLst>
            </a:pP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Works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at 100 Mbps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1000</a:t>
            </a:r>
            <a:r>
              <a:rPr sz="1800" spc="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Mbps.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133351"/>
            <a:ext cx="7572428" cy="914399"/>
          </a:xfrm>
        </p:spPr>
        <p:txBody>
          <a:bodyPr>
            <a:normAutofit/>
          </a:bodyPr>
          <a:lstStyle/>
          <a:p>
            <a:r>
              <a:rPr lang="en-IN" dirty="0"/>
              <a:t> Personal Area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7686" y="1071552"/>
            <a:ext cx="4329114" cy="3680222"/>
          </a:xfrm>
        </p:spPr>
        <p:txBody>
          <a:bodyPr/>
          <a:lstStyle/>
          <a:p>
            <a:pPr algn="just"/>
            <a:r>
              <a:rPr lang="en-US" sz="1800" dirty="0"/>
              <a:t>A personal area </a:t>
            </a:r>
            <a:r>
              <a:rPr lang="en-US" sz="1800" b="1" dirty="0"/>
              <a:t>network</a:t>
            </a:r>
            <a:r>
              <a:rPr lang="en-US" sz="1800" dirty="0"/>
              <a:t>, or </a:t>
            </a:r>
            <a:r>
              <a:rPr lang="en-US" sz="1800" b="1" dirty="0"/>
              <a:t>PAN</a:t>
            </a:r>
            <a:r>
              <a:rPr lang="en-US" sz="1800" dirty="0"/>
              <a:t>, is a computer </a:t>
            </a:r>
            <a:r>
              <a:rPr lang="en-US" sz="1800" b="1" dirty="0"/>
              <a:t>network</a:t>
            </a:r>
            <a:r>
              <a:rPr lang="en-US" sz="1800" dirty="0"/>
              <a:t> that enables communication between computer devices near a person.</a:t>
            </a:r>
          </a:p>
          <a:p>
            <a:pPr algn="just"/>
            <a:r>
              <a:rPr lang="en-US" sz="1800" b="1" dirty="0"/>
              <a:t>Examples</a:t>
            </a:r>
            <a:r>
              <a:rPr lang="en-US" sz="1800" dirty="0"/>
              <a:t> of wireless </a:t>
            </a:r>
            <a:r>
              <a:rPr lang="en-US" sz="1800" b="1" dirty="0"/>
              <a:t>PAN</a:t>
            </a:r>
            <a:r>
              <a:rPr lang="en-US" sz="1800" dirty="0"/>
              <a:t>, or WPAN, devices include cell phone headsets, wireless keyboards, wireless mice, printers, bar code scanners and game consoles</a:t>
            </a:r>
            <a:endParaRPr lang="en-US" i="1" dirty="0">
              <a:latin typeface="+mj-lt"/>
            </a:endParaRPr>
          </a:p>
        </p:txBody>
      </p:sp>
      <p:sp>
        <p:nvSpPr>
          <p:cNvPr id="4098" name="AutoShape 2" descr="What is Local Area Network (LAN) and Wide Area Network (WAN)? (With images)  | Wide area network, Local area network, Local are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What is Local Area Network (LAN) and Wide Area Network (WAN)? (With images)  | Wide area network, Local area network, Local are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2" descr="C:\Users\Dell\Desktop\pa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8"/>
            <a:ext cx="3980092" cy="3643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083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863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Applications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20" dirty="0"/>
              <a:t>Networks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17219" y="0"/>
            <a:ext cx="8409940" cy="5143500"/>
            <a:chOff x="617219" y="0"/>
            <a:chExt cx="8409940" cy="5143500"/>
          </a:xfrm>
        </p:grpSpPr>
        <p:sp>
          <p:nvSpPr>
            <p:cNvPr id="4" name="object 4"/>
            <p:cNvSpPr/>
            <p:nvPr/>
          </p:nvSpPr>
          <p:spPr>
            <a:xfrm>
              <a:off x="617219" y="940307"/>
              <a:ext cx="4689348" cy="42031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06111" y="711708"/>
              <a:ext cx="4320540" cy="39928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96555" y="0"/>
              <a:ext cx="931163" cy="8275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6556629" y="4794224"/>
            <a:ext cx="1349375" cy="130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rgbClr val="A6A6A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045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374726"/>
            <a:ext cx="38817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Network</a:t>
            </a:r>
            <a:r>
              <a:rPr spc="-60" dirty="0"/>
              <a:t> </a:t>
            </a:r>
            <a:r>
              <a:rPr spc="-45" dirty="0"/>
              <a:t>Topology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9164" y="1080363"/>
            <a:ext cx="7112000" cy="28911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Physical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layout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network</a:t>
            </a:r>
            <a:endParaRPr sz="2000">
              <a:latin typeface="Carlito"/>
              <a:cs typeface="Carlito"/>
            </a:endParaRPr>
          </a:p>
          <a:p>
            <a:pPr marL="195580" marR="5080" indent="-182880">
              <a:lnSpc>
                <a:spcPct val="100000"/>
              </a:lnSpc>
              <a:spcBef>
                <a:spcPts val="480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The geometric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representation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relationship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all the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links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linking devices (</a:t>
            </a:r>
            <a:r>
              <a:rPr sz="2000" b="1" i="1" spc="-5" dirty="0">
                <a:solidFill>
                  <a:srgbClr val="FFFFFF"/>
                </a:solidFill>
                <a:latin typeface="Carlito"/>
                <a:cs typeface="Carlito"/>
              </a:rPr>
              <a:t>nodes)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one 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another.</a:t>
            </a:r>
            <a:endParaRPr sz="2000">
              <a:latin typeface="Carlito"/>
              <a:cs typeface="Carlito"/>
            </a:endParaRPr>
          </a:p>
          <a:p>
            <a:pPr marL="467995" lvl="1" indent="-183515">
              <a:lnSpc>
                <a:spcPct val="100000"/>
              </a:lnSpc>
              <a:spcBef>
                <a:spcPts val="480"/>
              </a:spcBef>
              <a:buClr>
                <a:srgbClr val="FF8500"/>
              </a:buClr>
              <a:buFont typeface="Wingdings"/>
              <a:buChar char=""/>
              <a:tabLst>
                <a:tab pos="468630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Mesh</a:t>
            </a:r>
            <a:endParaRPr sz="2000">
              <a:latin typeface="Carlito"/>
              <a:cs typeface="Carlito"/>
            </a:endParaRPr>
          </a:p>
          <a:p>
            <a:pPr marL="467995" lvl="1" indent="-183515">
              <a:lnSpc>
                <a:spcPct val="100000"/>
              </a:lnSpc>
              <a:spcBef>
                <a:spcPts val="480"/>
              </a:spcBef>
              <a:buClr>
                <a:srgbClr val="FF8500"/>
              </a:buClr>
              <a:buFont typeface="Wingdings"/>
              <a:buChar char=""/>
              <a:tabLst>
                <a:tab pos="468630" algn="l"/>
              </a:tabLst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Star</a:t>
            </a:r>
            <a:endParaRPr sz="2000">
              <a:latin typeface="Carlito"/>
              <a:cs typeface="Carlito"/>
            </a:endParaRPr>
          </a:p>
          <a:p>
            <a:pPr marL="467995" lvl="1" indent="-183515">
              <a:lnSpc>
                <a:spcPct val="100000"/>
              </a:lnSpc>
              <a:spcBef>
                <a:spcPts val="480"/>
              </a:spcBef>
              <a:buClr>
                <a:srgbClr val="FF8500"/>
              </a:buClr>
              <a:buFont typeface="Wingdings"/>
              <a:buChar char=""/>
              <a:tabLst>
                <a:tab pos="468630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Bus</a:t>
            </a:r>
            <a:endParaRPr sz="2000">
              <a:latin typeface="Carlito"/>
              <a:cs typeface="Carlito"/>
            </a:endParaRPr>
          </a:p>
          <a:p>
            <a:pPr marL="467995" lvl="1" indent="-183515">
              <a:lnSpc>
                <a:spcPct val="100000"/>
              </a:lnSpc>
              <a:spcBef>
                <a:spcPts val="480"/>
              </a:spcBef>
              <a:buClr>
                <a:srgbClr val="FF8500"/>
              </a:buClr>
              <a:buFont typeface="Wingdings"/>
              <a:buChar char=""/>
              <a:tabLst>
                <a:tab pos="468630" algn="l"/>
              </a:tabLst>
            </a:pP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Tree</a:t>
            </a:r>
            <a:endParaRPr sz="2000">
              <a:latin typeface="Carlito"/>
              <a:cs typeface="Carlito"/>
            </a:endParaRPr>
          </a:p>
          <a:p>
            <a:pPr marL="467995" lvl="1" indent="-183515">
              <a:lnSpc>
                <a:spcPct val="100000"/>
              </a:lnSpc>
              <a:spcBef>
                <a:spcPts val="480"/>
              </a:spcBef>
              <a:buClr>
                <a:srgbClr val="FF8500"/>
              </a:buClr>
              <a:buFont typeface="Wingdings"/>
              <a:buChar char=""/>
              <a:tabLst>
                <a:tab pos="468630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Ring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33644" y="1933955"/>
            <a:ext cx="3532632" cy="2654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6556629" y="4794224"/>
            <a:ext cx="1349375" cy="130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rgbClr val="A6A6A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045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98526"/>
            <a:ext cx="2807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Bus</a:t>
            </a:r>
            <a:r>
              <a:rPr spc="-75" dirty="0"/>
              <a:t> </a:t>
            </a:r>
            <a:r>
              <a:rPr spc="-45" dirty="0"/>
              <a:t>Topology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9164" y="989533"/>
            <a:ext cx="678815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stations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attach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directly to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linear transmission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medium</a:t>
            </a:r>
            <a:r>
              <a:rPr sz="1800" spc="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through</a:t>
            </a:r>
            <a:endParaRPr sz="1800" dirty="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appropriate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hardware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interfacing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known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as a</a:t>
            </a:r>
            <a:r>
              <a:rPr sz="18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tap.</a:t>
            </a:r>
            <a:endParaRPr sz="1800" dirty="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spcBef>
                <a:spcPts val="434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Backbone</a:t>
            </a:r>
            <a:r>
              <a:rPr sz="1800" b="1" spc="-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Cable</a:t>
            </a:r>
            <a:endParaRPr sz="1800" dirty="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spcBef>
                <a:spcPts val="430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Flow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-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Full</a:t>
            </a:r>
            <a:r>
              <a:rPr sz="18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duplex</a:t>
            </a:r>
            <a:endParaRPr sz="1800" dirty="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spcBef>
                <a:spcPts val="434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Terminator</a:t>
            </a:r>
            <a:endParaRPr sz="1800" dirty="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spcBef>
                <a:spcPts val="430"/>
              </a:spcBef>
              <a:buClr>
                <a:srgbClr val="FF8500"/>
              </a:buClr>
              <a:buFont typeface="Arial"/>
              <a:buChar char="•"/>
              <a:tabLst>
                <a:tab pos="195580" algn="l"/>
              </a:tabLst>
            </a:pPr>
            <a:r>
              <a:rPr sz="1800" b="1" spc="-10" dirty="0">
                <a:solidFill>
                  <a:srgbClr val="FF0000"/>
                </a:solidFill>
                <a:latin typeface="Carlito"/>
                <a:cs typeface="Carlito"/>
              </a:rPr>
              <a:t>Advantages</a:t>
            </a:r>
            <a:endParaRPr sz="1800" dirty="0">
              <a:latin typeface="Carlito"/>
              <a:cs typeface="Carlito"/>
            </a:endParaRPr>
          </a:p>
          <a:p>
            <a:pPr marL="467995" lvl="1" indent="-183515">
              <a:lnSpc>
                <a:spcPct val="100000"/>
              </a:lnSpc>
              <a:spcBef>
                <a:spcPts val="434"/>
              </a:spcBef>
              <a:buClr>
                <a:srgbClr val="FF8500"/>
              </a:buClr>
              <a:buFont typeface="Wingdings"/>
              <a:buChar char=""/>
              <a:tabLst>
                <a:tab pos="468630" algn="l"/>
              </a:tabLst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Ease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 installation</a:t>
            </a:r>
            <a:endParaRPr sz="1800" dirty="0">
              <a:latin typeface="Carlito"/>
              <a:cs typeface="Carlito"/>
            </a:endParaRPr>
          </a:p>
          <a:p>
            <a:pPr marL="467995" lvl="1" indent="-183515">
              <a:lnSpc>
                <a:spcPct val="100000"/>
              </a:lnSpc>
              <a:spcBef>
                <a:spcPts val="430"/>
              </a:spcBef>
              <a:buClr>
                <a:srgbClr val="FF8500"/>
              </a:buClr>
              <a:buFont typeface="Wingdings"/>
              <a:buChar char=""/>
              <a:tabLst>
                <a:tab pos="468630" algn="l"/>
              </a:tabLst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Less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cabling</a:t>
            </a:r>
            <a:endParaRPr sz="1800" dirty="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spcBef>
                <a:spcPts val="434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b="1" spc="-10" dirty="0">
                <a:solidFill>
                  <a:srgbClr val="FF0000"/>
                </a:solidFill>
                <a:latin typeface="Carlito"/>
                <a:cs typeface="Carlito"/>
              </a:rPr>
              <a:t>Disadvantages</a:t>
            </a:r>
            <a:endParaRPr sz="1800" dirty="0">
              <a:latin typeface="Carlito"/>
              <a:cs typeface="Carlito"/>
            </a:endParaRPr>
          </a:p>
          <a:p>
            <a:pPr marL="467995" lvl="1" indent="-183515">
              <a:lnSpc>
                <a:spcPct val="100000"/>
              </a:lnSpc>
              <a:spcBef>
                <a:spcPts val="430"/>
              </a:spcBef>
              <a:buClr>
                <a:srgbClr val="FF8500"/>
              </a:buClr>
              <a:buFont typeface="Wingdings"/>
              <a:buChar char=""/>
              <a:tabLst>
                <a:tab pos="468630" algn="l"/>
              </a:tabLst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Difficult reconfiguration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fault</a:t>
            </a:r>
            <a:r>
              <a:rPr sz="18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isolation</a:t>
            </a:r>
            <a:endParaRPr sz="1800" dirty="0">
              <a:latin typeface="Carlito"/>
              <a:cs typeface="Carlito"/>
            </a:endParaRPr>
          </a:p>
          <a:p>
            <a:pPr marL="467995" lvl="1" indent="-183515">
              <a:lnSpc>
                <a:spcPct val="100000"/>
              </a:lnSpc>
              <a:spcBef>
                <a:spcPts val="434"/>
              </a:spcBef>
              <a:buClr>
                <a:srgbClr val="FF8500"/>
              </a:buClr>
              <a:buFont typeface="Wingdings"/>
              <a:buChar char=""/>
              <a:tabLst>
                <a:tab pos="468630" algn="l"/>
              </a:tabLst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Difficult to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add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new</a:t>
            </a:r>
            <a:r>
              <a:rPr sz="1800" spc="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devices</a:t>
            </a:r>
            <a:endParaRPr sz="1800" dirty="0">
              <a:latin typeface="Carlito"/>
              <a:cs typeface="Carlito"/>
            </a:endParaRPr>
          </a:p>
          <a:p>
            <a:pPr marL="467995" lvl="1" indent="-183515">
              <a:lnSpc>
                <a:spcPct val="100000"/>
              </a:lnSpc>
              <a:spcBef>
                <a:spcPts val="434"/>
              </a:spcBef>
              <a:buClr>
                <a:srgbClr val="FF8500"/>
              </a:buClr>
              <a:buFont typeface="Wingdings"/>
              <a:buChar char=""/>
              <a:tabLst>
                <a:tab pos="468630" algn="l"/>
              </a:tabLst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If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backbone cable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fails,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can stops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800" spc="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transmission.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63823" y="1490472"/>
            <a:ext cx="5835396" cy="2868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6556629" y="4794224"/>
            <a:ext cx="1349375" cy="130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rgbClr val="A6A6A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045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133350"/>
            <a:ext cx="2971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Ring</a:t>
            </a:r>
            <a:r>
              <a:rPr spc="-75" dirty="0"/>
              <a:t> </a:t>
            </a:r>
            <a:r>
              <a:rPr spc="-45" dirty="0"/>
              <a:t>Topology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768350"/>
            <a:ext cx="4038600" cy="443044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spc="-10" dirty="0">
                <a:solidFill>
                  <a:srgbClr val="FFFFFF"/>
                </a:solidFill>
                <a:latin typeface="Carlito"/>
              </a:rPr>
              <a:t>Dedicated point-to-point connection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spc="-10" dirty="0">
                <a:solidFill>
                  <a:srgbClr val="FFFFFF"/>
                </a:solidFill>
                <a:latin typeface="Carlito"/>
              </a:rPr>
              <a:t>A signal is passed along the ring in one direction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spc="-10" dirty="0">
                <a:solidFill>
                  <a:srgbClr val="FFFFFF"/>
                </a:solidFill>
                <a:latin typeface="Carlito"/>
              </a:rPr>
              <a:t>Each device in the ring incorporates a repeater.</a:t>
            </a:r>
          </a:p>
          <a:p>
            <a:pPr algn="l"/>
            <a:r>
              <a:rPr sz="2000" b="1" spc="-15" dirty="0">
                <a:solidFill>
                  <a:srgbClr val="FF0000"/>
                </a:solidFill>
                <a:latin typeface="Carlito"/>
                <a:cs typeface="Carlito"/>
              </a:rPr>
              <a:t>Advantages</a:t>
            </a:r>
            <a:endParaRPr sz="2000" dirty="0">
              <a:latin typeface="Carlito"/>
              <a:cs typeface="Carlito"/>
            </a:endParaRPr>
          </a:p>
          <a:p>
            <a:pPr marL="467995" lvl="1" indent="-183515">
              <a:lnSpc>
                <a:spcPct val="100000"/>
              </a:lnSpc>
              <a:spcBef>
                <a:spcPts val="480"/>
              </a:spcBef>
              <a:buClr>
                <a:srgbClr val="FF8500"/>
              </a:buClr>
              <a:buFont typeface="Wingdings"/>
              <a:buChar char=""/>
              <a:tabLst>
                <a:tab pos="468630" algn="l"/>
              </a:tabLst>
            </a:pP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Easy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install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0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reconfigure</a:t>
            </a:r>
            <a:endParaRPr sz="2000" dirty="0">
              <a:latin typeface="Carlito"/>
              <a:cs typeface="Carlito"/>
            </a:endParaRPr>
          </a:p>
          <a:p>
            <a:pPr marL="467995" lvl="1" indent="-183515">
              <a:lnSpc>
                <a:spcPct val="100000"/>
              </a:lnSpc>
              <a:spcBef>
                <a:spcPts val="480"/>
              </a:spcBef>
              <a:buClr>
                <a:srgbClr val="FF8500"/>
              </a:buClr>
              <a:buFont typeface="Wingdings"/>
              <a:buChar char=""/>
              <a:tabLst>
                <a:tab pos="468630" algn="l"/>
              </a:tabLst>
            </a:pP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Easy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fault</a:t>
            </a:r>
            <a:r>
              <a:rPr sz="20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identificatio</a:t>
            </a:r>
            <a:r>
              <a:rPr lang="en-US" sz="2000" spc="-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endParaRPr sz="2000" dirty="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b="1" spc="-15" dirty="0">
                <a:solidFill>
                  <a:srgbClr val="FF0000"/>
                </a:solidFill>
                <a:latin typeface="Carlito"/>
                <a:cs typeface="Carlito"/>
              </a:rPr>
              <a:t>Disadvantages</a:t>
            </a:r>
            <a:endParaRPr sz="2000" dirty="0">
              <a:latin typeface="Carlito"/>
              <a:cs typeface="Carlito"/>
            </a:endParaRPr>
          </a:p>
          <a:p>
            <a:pPr marL="467995" lvl="1" indent="-183515">
              <a:lnSpc>
                <a:spcPct val="100000"/>
              </a:lnSpc>
              <a:spcBef>
                <a:spcPts val="480"/>
              </a:spcBef>
              <a:buClr>
                <a:srgbClr val="FF8500"/>
              </a:buClr>
              <a:buFont typeface="Wingdings"/>
              <a:buChar char=""/>
              <a:tabLst>
                <a:tab pos="468630" algn="l"/>
              </a:tabLst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Unidirectional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traffic</a:t>
            </a:r>
            <a:endParaRPr sz="2000" dirty="0">
              <a:latin typeface="Carlito"/>
              <a:cs typeface="Carlito"/>
            </a:endParaRPr>
          </a:p>
          <a:p>
            <a:pPr marL="513715" marR="5080" lvl="1" indent="-228600">
              <a:lnSpc>
                <a:spcPct val="120000"/>
              </a:lnSpc>
              <a:spcBef>
                <a:spcPts val="5"/>
              </a:spcBef>
              <a:buClr>
                <a:srgbClr val="FF8500"/>
              </a:buClr>
              <a:buFont typeface="Wingdings"/>
              <a:buChar char=""/>
              <a:tabLst>
                <a:tab pos="468630" algn="l"/>
              </a:tabLst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Network fails even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if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single link  break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exists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6629" y="4762601"/>
            <a:ext cx="134937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000" dirty="0">
              <a:latin typeface="Carlito"/>
              <a:cs typeface="Carlito"/>
            </a:endParaRPr>
          </a:p>
        </p:txBody>
      </p:sp>
      <p:pic>
        <p:nvPicPr>
          <p:cNvPr id="1026" name="Picture 2" descr="Image result for ring topology diagram">
            <a:extLst>
              <a:ext uri="{FF2B5EF4-FFF2-40B4-BE49-F238E27FC236}">
                <a16:creationId xmlns:a16="http://schemas.microsoft.com/office/drawing/2014/main" id="{8633CBD8-BE94-48A2-A2BB-FA1212F03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047750"/>
            <a:ext cx="4124087" cy="274320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642924"/>
            <a:ext cx="7315200" cy="865573"/>
          </a:xfrm>
        </p:spPr>
        <p:txBody>
          <a:bodyPr/>
          <a:lstStyle/>
          <a:p>
            <a:r>
              <a:rPr lang="en-IN" dirty="0"/>
              <a:t>ADDRESSED COURSE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714494"/>
            <a:ext cx="7315200" cy="2654645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/>
              <a:t>CO-1 Understand the principles of layered architecture, Internet protocol stack and the OSI </a:t>
            </a:r>
            <a:r>
              <a:rPr lang="en-US"/>
              <a:t>model.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22326"/>
            <a:ext cx="28898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Star</a:t>
            </a:r>
            <a:r>
              <a:rPr spc="-75" dirty="0"/>
              <a:t> </a:t>
            </a:r>
            <a:r>
              <a:rPr spc="-45" dirty="0"/>
              <a:t>Topology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9164" y="899058"/>
            <a:ext cx="5071745" cy="4285147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555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sz="1900" spc="-15" dirty="0">
                <a:solidFill>
                  <a:srgbClr val="FFFFFF"/>
                </a:solidFill>
                <a:latin typeface="Carlito"/>
                <a:cs typeface="Carlito"/>
              </a:rPr>
              <a:t>Central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 Controller</a:t>
            </a:r>
            <a:r>
              <a:rPr lang="en-US" sz="1900" spc="-10" dirty="0">
                <a:solidFill>
                  <a:srgbClr val="FFFFFF"/>
                </a:solidFill>
                <a:latin typeface="Carlito"/>
                <a:cs typeface="Carlito"/>
              </a:rPr>
              <a:t> -</a:t>
            </a:r>
            <a:r>
              <a:rPr lang="en-US" sz="1900" spc="-15" dirty="0">
                <a:solidFill>
                  <a:srgbClr val="FFFFFF"/>
                </a:solidFill>
                <a:latin typeface="Carlito"/>
              </a:rPr>
              <a:t> acts as an exchange</a:t>
            </a:r>
            <a:endParaRPr sz="1900" dirty="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spcBef>
                <a:spcPts val="459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sz="1900" spc="-40" dirty="0">
                <a:solidFill>
                  <a:srgbClr val="FFFFFF"/>
                </a:solidFill>
                <a:latin typeface="Carlito"/>
                <a:cs typeface="Carlito"/>
              </a:rPr>
              <a:t>Two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point </a:t>
            </a:r>
            <a:r>
              <a:rPr sz="19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point links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–</a:t>
            </a:r>
            <a:r>
              <a:rPr sz="19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rlito"/>
                <a:cs typeface="Carlito"/>
              </a:rPr>
              <a:t>Transmission/Reception</a:t>
            </a:r>
            <a:endParaRPr sz="1900" dirty="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spcBef>
                <a:spcPts val="455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lang="en-US" sz="1900" spc="-15" dirty="0">
                <a:solidFill>
                  <a:srgbClr val="FFFFFF"/>
                </a:solidFill>
                <a:latin typeface="Carlito"/>
              </a:rPr>
              <a:t>The devices are not directly linked to one another.</a:t>
            </a:r>
          </a:p>
          <a:p>
            <a:pPr marL="195580" indent="-182880">
              <a:lnSpc>
                <a:spcPct val="100000"/>
              </a:lnSpc>
              <a:spcBef>
                <a:spcPts val="455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lang="en-US" sz="1900" spc="-15" dirty="0">
                <a:solidFill>
                  <a:srgbClr val="FFFFFF"/>
                </a:solidFill>
                <a:latin typeface="Carlito"/>
              </a:rPr>
              <a:t>It does not allow direct traffic between devices.</a:t>
            </a:r>
          </a:p>
          <a:p>
            <a:pPr marL="195580" indent="-182880">
              <a:lnSpc>
                <a:spcPct val="100000"/>
              </a:lnSpc>
              <a:spcBef>
                <a:spcPts val="459"/>
              </a:spcBef>
              <a:buClr>
                <a:srgbClr val="FF8500"/>
              </a:buClr>
              <a:buFont typeface="Arial"/>
              <a:buChar char="•"/>
              <a:tabLst>
                <a:tab pos="195580" algn="l"/>
              </a:tabLst>
            </a:pPr>
            <a:r>
              <a:rPr sz="1900" b="1" spc="-15" dirty="0">
                <a:solidFill>
                  <a:srgbClr val="FF0000"/>
                </a:solidFill>
                <a:latin typeface="Carlito"/>
                <a:cs typeface="Carlito"/>
              </a:rPr>
              <a:t>Advantages</a:t>
            </a:r>
            <a:endParaRPr sz="1900" dirty="0">
              <a:latin typeface="Carlito"/>
              <a:cs typeface="Carlito"/>
            </a:endParaRPr>
          </a:p>
          <a:p>
            <a:pPr marL="467995" lvl="1" indent="-183515">
              <a:lnSpc>
                <a:spcPct val="100000"/>
              </a:lnSpc>
              <a:spcBef>
                <a:spcPts val="455"/>
              </a:spcBef>
              <a:buClr>
                <a:srgbClr val="FF8500"/>
              </a:buClr>
              <a:buFont typeface="Wingdings"/>
              <a:buChar char=""/>
              <a:tabLst>
                <a:tab pos="468630" algn="l"/>
              </a:tabLst>
            </a:pP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Less </a:t>
            </a:r>
            <a:r>
              <a:rPr sz="1900" spc="-15" dirty="0">
                <a:solidFill>
                  <a:srgbClr val="FFFFFF"/>
                </a:solidFill>
                <a:latin typeface="Carlito"/>
                <a:cs typeface="Carlito"/>
              </a:rPr>
              <a:t>expensive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and less</a:t>
            </a:r>
            <a:r>
              <a:rPr sz="1900" spc="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cabling</a:t>
            </a:r>
            <a:endParaRPr sz="1900" dirty="0">
              <a:latin typeface="Carlito"/>
              <a:cs typeface="Carlito"/>
            </a:endParaRPr>
          </a:p>
          <a:p>
            <a:pPr marL="467995" lvl="1" indent="-183515">
              <a:lnSpc>
                <a:spcPct val="100000"/>
              </a:lnSpc>
              <a:spcBef>
                <a:spcPts val="455"/>
              </a:spcBef>
              <a:buClr>
                <a:srgbClr val="FF8500"/>
              </a:buClr>
              <a:buFont typeface="Wingdings"/>
              <a:buChar char=""/>
              <a:tabLst>
                <a:tab pos="468630" algn="l"/>
              </a:tabLst>
            </a:pP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Installation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900" spc="-15" dirty="0">
                <a:solidFill>
                  <a:srgbClr val="FFFFFF"/>
                </a:solidFill>
                <a:latin typeface="Carlito"/>
                <a:cs typeface="Carlito"/>
              </a:rPr>
              <a:t>configuration are</a:t>
            </a:r>
            <a:r>
              <a:rPr sz="1900" spc="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easy</a:t>
            </a:r>
            <a:endParaRPr sz="1900" dirty="0">
              <a:latin typeface="Carlito"/>
              <a:cs typeface="Carlito"/>
            </a:endParaRPr>
          </a:p>
          <a:p>
            <a:pPr marL="467995" lvl="1" indent="-183515">
              <a:lnSpc>
                <a:spcPct val="100000"/>
              </a:lnSpc>
              <a:spcBef>
                <a:spcPts val="459"/>
              </a:spcBef>
              <a:buClr>
                <a:srgbClr val="FF8500"/>
              </a:buClr>
              <a:buFont typeface="Wingdings"/>
              <a:buChar char=""/>
              <a:tabLst>
                <a:tab pos="468630" algn="l"/>
              </a:tabLst>
            </a:pPr>
            <a:r>
              <a:rPr sz="1900" spc="-15" dirty="0">
                <a:solidFill>
                  <a:srgbClr val="FFFFFF"/>
                </a:solidFill>
                <a:latin typeface="Carlito"/>
                <a:cs typeface="Carlito"/>
              </a:rPr>
              <a:t>Robust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900" spc="-20" dirty="0">
                <a:solidFill>
                  <a:srgbClr val="FFFFFF"/>
                </a:solidFill>
                <a:latin typeface="Carlito"/>
                <a:cs typeface="Carlito"/>
              </a:rPr>
              <a:t>Easy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fault</a:t>
            </a:r>
            <a:r>
              <a:rPr sz="1900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identification</a:t>
            </a:r>
            <a:endParaRPr sz="1900" dirty="0">
              <a:latin typeface="Carlito"/>
              <a:cs typeface="Carlito"/>
            </a:endParaRPr>
          </a:p>
          <a:p>
            <a:pPr marL="467995" lvl="1" indent="-183515">
              <a:lnSpc>
                <a:spcPct val="100000"/>
              </a:lnSpc>
              <a:spcBef>
                <a:spcPts val="455"/>
              </a:spcBef>
              <a:buClr>
                <a:srgbClr val="FF8500"/>
              </a:buClr>
              <a:buFont typeface="Wingdings"/>
              <a:buChar char=""/>
              <a:tabLst>
                <a:tab pos="468630" algn="l"/>
              </a:tabLst>
            </a:pP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No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 disruptions</a:t>
            </a:r>
            <a:endParaRPr sz="1900" dirty="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spcBef>
                <a:spcPts val="459"/>
              </a:spcBef>
              <a:buClr>
                <a:srgbClr val="FF8500"/>
              </a:buClr>
              <a:buFont typeface="Arial"/>
              <a:buChar char="•"/>
              <a:tabLst>
                <a:tab pos="195580" algn="l"/>
              </a:tabLst>
            </a:pPr>
            <a:r>
              <a:rPr sz="1900" b="1" spc="-10" dirty="0">
                <a:solidFill>
                  <a:srgbClr val="FF0000"/>
                </a:solidFill>
                <a:latin typeface="Carlito"/>
                <a:cs typeface="Carlito"/>
              </a:rPr>
              <a:t>Disadvantages</a:t>
            </a:r>
            <a:endParaRPr sz="1900" dirty="0">
              <a:latin typeface="Carlito"/>
              <a:cs typeface="Carlito"/>
            </a:endParaRPr>
          </a:p>
          <a:p>
            <a:pPr marL="467995" lvl="1" indent="-183515">
              <a:lnSpc>
                <a:spcPct val="100000"/>
              </a:lnSpc>
              <a:spcBef>
                <a:spcPts val="455"/>
              </a:spcBef>
              <a:buClr>
                <a:srgbClr val="FF8500"/>
              </a:buClr>
              <a:buFont typeface="Wingdings"/>
              <a:buChar char=""/>
              <a:tabLst>
                <a:tab pos="468630" algn="l"/>
              </a:tabLst>
            </a:pPr>
            <a:r>
              <a:rPr sz="1900" spc="-15" dirty="0">
                <a:solidFill>
                  <a:srgbClr val="FFFFFF"/>
                </a:solidFill>
                <a:latin typeface="Carlito"/>
                <a:cs typeface="Carlito"/>
              </a:rPr>
              <a:t>Large</a:t>
            </a:r>
            <a:r>
              <a:rPr sz="19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Carlito"/>
                <a:cs typeface="Carlito"/>
              </a:rPr>
              <a:t>Topology</a:t>
            </a:r>
            <a:endParaRPr sz="1900" dirty="0">
              <a:latin typeface="Carlito"/>
              <a:cs typeface="Carlito"/>
            </a:endParaRPr>
          </a:p>
          <a:p>
            <a:pPr marL="467995" lvl="1" indent="-183515">
              <a:lnSpc>
                <a:spcPct val="100000"/>
              </a:lnSpc>
              <a:spcBef>
                <a:spcPts val="459"/>
              </a:spcBef>
              <a:buClr>
                <a:srgbClr val="FF8500"/>
              </a:buClr>
              <a:buFont typeface="Wingdings"/>
              <a:buChar char=""/>
              <a:tabLst>
                <a:tab pos="468630" algn="l"/>
              </a:tabLst>
            </a:pP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Dependency</a:t>
            </a:r>
            <a:endParaRPr sz="19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6629" y="4762601"/>
            <a:ext cx="134937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000" dirty="0">
              <a:latin typeface="Carlito"/>
              <a:cs typeface="Carlito"/>
            </a:endParaRPr>
          </a:p>
        </p:txBody>
      </p:sp>
      <p:pic>
        <p:nvPicPr>
          <p:cNvPr id="2050" name="Picture 2" descr="Image result for star topology diagram">
            <a:extLst>
              <a:ext uri="{FF2B5EF4-FFF2-40B4-BE49-F238E27FC236}">
                <a16:creationId xmlns:a16="http://schemas.microsoft.com/office/drawing/2014/main" id="{CE08FB3E-A9DB-4784-9BDF-E60755961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403" y="1047750"/>
            <a:ext cx="3171826" cy="3275801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  <a:innerShdw blurRad="114300">
              <a:srgbClr val="FF0000"/>
            </a:innerShdw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22326"/>
            <a:ext cx="3221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Mesh</a:t>
            </a:r>
            <a:r>
              <a:rPr spc="-80" dirty="0"/>
              <a:t> </a:t>
            </a:r>
            <a:r>
              <a:rPr spc="-45" dirty="0"/>
              <a:t>Topology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9164" y="902716"/>
            <a:ext cx="6638925" cy="397764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530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Every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device has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dedicated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point-to-point link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every other</a:t>
            </a:r>
            <a:r>
              <a:rPr sz="1800" spc="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device</a:t>
            </a:r>
            <a:endParaRPr sz="1800" dirty="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spcBef>
                <a:spcPts val="434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n(n-1)/2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physical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channels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link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8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devices.</a:t>
            </a:r>
            <a:endParaRPr sz="1800" dirty="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spcBef>
                <a:spcPts val="434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n-1 I/O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ports.</a:t>
            </a:r>
            <a:endParaRPr sz="1800" dirty="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spcBef>
                <a:spcPts val="430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b="1" spc="-10" dirty="0">
                <a:solidFill>
                  <a:srgbClr val="FF0000"/>
                </a:solidFill>
                <a:latin typeface="Carlito"/>
                <a:cs typeface="Carlito"/>
              </a:rPr>
              <a:t>Advantages</a:t>
            </a:r>
            <a:endParaRPr sz="1800" dirty="0">
              <a:latin typeface="Carlito"/>
              <a:cs typeface="Carlito"/>
            </a:endParaRPr>
          </a:p>
          <a:p>
            <a:pPr marL="467995" lvl="1" indent="-183515">
              <a:lnSpc>
                <a:spcPct val="100000"/>
              </a:lnSpc>
              <a:spcBef>
                <a:spcPts val="434"/>
              </a:spcBef>
              <a:buClr>
                <a:srgbClr val="FF8500"/>
              </a:buClr>
              <a:buFont typeface="Wingdings"/>
              <a:buChar char=""/>
              <a:tabLst>
                <a:tab pos="468630" algn="l"/>
              </a:tabLst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No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traffic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 issues</a:t>
            </a:r>
            <a:endParaRPr sz="1800" dirty="0">
              <a:latin typeface="Carlito"/>
              <a:cs typeface="Carlito"/>
            </a:endParaRPr>
          </a:p>
          <a:p>
            <a:pPr marL="467995" lvl="1" indent="-183515">
              <a:lnSpc>
                <a:spcPct val="100000"/>
              </a:lnSpc>
              <a:spcBef>
                <a:spcPts val="430"/>
              </a:spcBef>
              <a:buClr>
                <a:srgbClr val="FF8500"/>
              </a:buClr>
              <a:buFont typeface="Wingdings"/>
              <a:buChar char=""/>
              <a:tabLst>
                <a:tab pos="468630" algn="l"/>
              </a:tabLst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Robust</a:t>
            </a:r>
            <a:endParaRPr sz="1800" dirty="0">
              <a:latin typeface="Carlito"/>
              <a:cs typeface="Carlito"/>
            </a:endParaRPr>
          </a:p>
          <a:p>
            <a:pPr marL="467995" lvl="1" indent="-183515">
              <a:lnSpc>
                <a:spcPct val="100000"/>
              </a:lnSpc>
              <a:spcBef>
                <a:spcPts val="434"/>
              </a:spcBef>
              <a:buClr>
                <a:srgbClr val="FF8500"/>
              </a:buClr>
              <a:buFont typeface="Wingdings"/>
              <a:buChar char=""/>
              <a:tabLst>
                <a:tab pos="468630" algn="l"/>
              </a:tabLst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Privacy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security.</a:t>
            </a:r>
            <a:endParaRPr sz="1800" dirty="0">
              <a:latin typeface="Carlito"/>
              <a:cs typeface="Carlito"/>
            </a:endParaRPr>
          </a:p>
          <a:p>
            <a:pPr marL="467995" lvl="1" indent="-183515">
              <a:lnSpc>
                <a:spcPct val="100000"/>
              </a:lnSpc>
              <a:spcBef>
                <a:spcPts val="434"/>
              </a:spcBef>
              <a:buClr>
                <a:srgbClr val="FF8500"/>
              </a:buClr>
              <a:buFont typeface="Wingdings"/>
              <a:buChar char=""/>
              <a:tabLst>
                <a:tab pos="468630" algn="l"/>
              </a:tabLst>
            </a:pP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Easy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Fault identification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fault</a:t>
            </a:r>
            <a:r>
              <a:rPr sz="18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isolation</a:t>
            </a:r>
            <a:endParaRPr sz="1800" dirty="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spcBef>
                <a:spcPts val="430"/>
              </a:spcBef>
              <a:buClr>
                <a:srgbClr val="FF8500"/>
              </a:buClr>
              <a:buFont typeface="Arial"/>
              <a:buChar char="•"/>
              <a:tabLst>
                <a:tab pos="195580" algn="l"/>
              </a:tabLst>
            </a:pPr>
            <a:r>
              <a:rPr sz="1800" b="1" spc="-10" dirty="0">
                <a:solidFill>
                  <a:srgbClr val="FF0000"/>
                </a:solidFill>
                <a:latin typeface="Carlito"/>
                <a:cs typeface="Carlito"/>
              </a:rPr>
              <a:t>Disadvantages</a:t>
            </a:r>
            <a:endParaRPr sz="1800" dirty="0">
              <a:latin typeface="Carlito"/>
              <a:cs typeface="Carlito"/>
            </a:endParaRPr>
          </a:p>
          <a:p>
            <a:pPr marL="467995" lvl="1" indent="-183515">
              <a:lnSpc>
                <a:spcPct val="100000"/>
              </a:lnSpc>
              <a:spcBef>
                <a:spcPts val="430"/>
              </a:spcBef>
              <a:buClr>
                <a:srgbClr val="FF8500"/>
              </a:buClr>
              <a:buFont typeface="Wingdings"/>
              <a:buChar char=""/>
              <a:tabLst>
                <a:tab pos="468630" algn="l"/>
              </a:tabLst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Requires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more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number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of cables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and I/O</a:t>
            </a:r>
            <a:r>
              <a:rPr sz="1800" spc="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ports</a:t>
            </a:r>
            <a:endParaRPr sz="1800" dirty="0">
              <a:latin typeface="Carlito"/>
              <a:cs typeface="Carlito"/>
            </a:endParaRPr>
          </a:p>
          <a:p>
            <a:pPr marL="467995" lvl="1" indent="-183515">
              <a:lnSpc>
                <a:spcPct val="100000"/>
              </a:lnSpc>
              <a:spcBef>
                <a:spcPts val="434"/>
              </a:spcBef>
              <a:buClr>
                <a:srgbClr val="FF8500"/>
              </a:buClr>
              <a:buFont typeface="Wingdings"/>
              <a:buChar char=""/>
              <a:tabLst>
                <a:tab pos="468630" algn="l"/>
              </a:tabLst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Wiring occupies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more</a:t>
            </a:r>
            <a:r>
              <a:rPr sz="18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space</a:t>
            </a:r>
            <a:endParaRPr sz="1800" dirty="0">
              <a:latin typeface="Carlito"/>
              <a:cs typeface="Carlito"/>
            </a:endParaRPr>
          </a:p>
          <a:p>
            <a:pPr marL="467995" lvl="1" indent="-183515">
              <a:lnSpc>
                <a:spcPct val="100000"/>
              </a:lnSpc>
              <a:spcBef>
                <a:spcPts val="434"/>
              </a:spcBef>
              <a:buClr>
                <a:srgbClr val="FF8500"/>
              </a:buClr>
              <a:buFont typeface="Wingdings"/>
              <a:buChar char=""/>
              <a:tabLst>
                <a:tab pos="468630" algn="l"/>
              </a:tabLst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Hardware</a:t>
            </a:r>
            <a:r>
              <a:rPr sz="18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expensive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6556629" y="4794224"/>
            <a:ext cx="1349375" cy="130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rgbClr val="A6A6A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045"/>
              </a:lnSpc>
            </a:pPr>
            <a:endParaRPr spc="-5" dirty="0"/>
          </a:p>
        </p:txBody>
      </p:sp>
      <p:pic>
        <p:nvPicPr>
          <p:cNvPr id="3074" name="Picture 2" descr="Image result for mesh topology diagram">
            <a:extLst>
              <a:ext uri="{FF2B5EF4-FFF2-40B4-BE49-F238E27FC236}">
                <a16:creationId xmlns:a16="http://schemas.microsoft.com/office/drawing/2014/main" id="{01199907-6F49-4499-A27E-FE4DFD0E1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581150"/>
            <a:ext cx="3734415" cy="2310308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  <a:outerShdw blurRad="63500" sx="102000" sy="102000" algn="ctr" rotWithShape="0">
              <a:srgbClr val="FF0000">
                <a:alpha val="40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764" y="57150"/>
            <a:ext cx="2957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Tree</a:t>
            </a:r>
            <a:r>
              <a:rPr spc="-75" dirty="0"/>
              <a:t> </a:t>
            </a:r>
            <a:r>
              <a:rPr spc="-45" dirty="0"/>
              <a:t>Topology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690979"/>
            <a:ext cx="7113270" cy="160685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95580" indent="-182880">
              <a:spcBef>
                <a:spcPts val="434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lang="en-US" spc="-5" dirty="0">
                <a:solidFill>
                  <a:srgbClr val="FFFFFF"/>
                </a:solidFill>
                <a:latin typeface="Carlito"/>
              </a:rPr>
              <a:t>It integrates the characteristics of Star &amp; Bus Topology.</a:t>
            </a:r>
          </a:p>
          <a:p>
            <a:pPr marL="195580" indent="-182880">
              <a:spcBef>
                <a:spcPts val="434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lang="en-US" spc="-5" dirty="0">
                <a:solidFill>
                  <a:srgbClr val="FFFFFF"/>
                </a:solidFill>
                <a:latin typeface="Carlito"/>
              </a:rPr>
              <a:t>In Tree Topology, the number of Star networks is connected using Bus. </a:t>
            </a:r>
          </a:p>
          <a:p>
            <a:pPr marL="195580" indent="-182880">
              <a:spcBef>
                <a:spcPts val="434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lang="en-US" spc="-5" dirty="0">
                <a:solidFill>
                  <a:srgbClr val="FFFFFF"/>
                </a:solidFill>
                <a:latin typeface="Carlito"/>
              </a:rPr>
              <a:t>This main cable seems like a main stem of a tree, and other star networks as the branches.</a:t>
            </a:r>
          </a:p>
          <a:p>
            <a:pPr marL="195580" indent="-182880">
              <a:spcBef>
                <a:spcPts val="434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lang="en-US" spc="-5" dirty="0">
                <a:solidFill>
                  <a:srgbClr val="FFFFFF"/>
                </a:solidFill>
                <a:latin typeface="Carlito"/>
              </a:rPr>
              <a:t>It is also called Expanded Star Topology.</a:t>
            </a:r>
            <a:endParaRPr spc="-5" dirty="0">
              <a:solidFill>
                <a:srgbClr val="FFFFFF"/>
              </a:solidFill>
              <a:latin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556629" y="4794224"/>
            <a:ext cx="1349375" cy="130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rgbClr val="A6A6A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045"/>
              </a:lnSpc>
            </a:pPr>
            <a:endParaRPr spc="-5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2C081B-B893-48EA-A5F1-732ABB9AF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859856"/>
            <a:ext cx="3886200" cy="2797408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innerShdw blurRad="63500" dist="50800" dir="18900000">
              <a:srgbClr val="FF0000">
                <a:alpha val="50000"/>
              </a:srgbClr>
            </a:innerShdw>
            <a:reflection blurRad="6350" stA="52000" endA="300" endPos="35000" dir="5400000" sy="-100000" algn="bl" rotWithShape="0"/>
          </a:effectLst>
          <a:scene3d>
            <a:camera prst="perspectiveContrastingLeftFacing"/>
            <a:lightRig rig="threePt" dir="t"/>
          </a:scene3d>
          <a:sp3d prstMaterial="flat">
            <a:bevelT w="114300" prst="hardEdge"/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A1B85E-C18C-4EF3-AD5B-A4DCF1C0F2DA}"/>
              </a:ext>
            </a:extLst>
          </p:cNvPr>
          <p:cNvSpPr txBox="1"/>
          <p:nvPr/>
        </p:nvSpPr>
        <p:spPr>
          <a:xfrm>
            <a:off x="533400" y="2293293"/>
            <a:ext cx="4572000" cy="2513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solidFill>
                  <a:srgbClr val="FF0000"/>
                </a:solidFill>
                <a:latin typeface="LMSans10-Regular"/>
              </a:rPr>
              <a:t>Advantages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LMSans10-Regular"/>
              </a:rPr>
              <a:t>:</a:t>
            </a:r>
          </a:p>
          <a:p>
            <a:pPr marL="195580" indent="-182880">
              <a:spcBef>
                <a:spcPts val="434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lang="en-US" spc="-5" dirty="0">
                <a:solidFill>
                  <a:srgbClr val="FFFFFF"/>
                </a:solidFill>
                <a:latin typeface="Carlito"/>
              </a:rPr>
              <a:t>Failure of one node never affects the rest of the network.</a:t>
            </a:r>
          </a:p>
          <a:p>
            <a:pPr marL="195580" indent="-182880">
              <a:spcBef>
                <a:spcPts val="434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lang="en-US" spc="-5" dirty="0">
                <a:solidFill>
                  <a:srgbClr val="FFFFFF"/>
                </a:solidFill>
                <a:latin typeface="Carlito"/>
              </a:rPr>
              <a:t>Node expansion is fast and easy.</a:t>
            </a:r>
          </a:p>
          <a:p>
            <a:pPr algn="l"/>
            <a:r>
              <a:rPr lang="en-IN" sz="1800" b="0" i="0" u="none" strike="noStrike" baseline="0" dirty="0">
                <a:solidFill>
                  <a:srgbClr val="FF0000"/>
                </a:solidFill>
                <a:latin typeface="LMSans10-Regular"/>
              </a:rPr>
              <a:t>Dis-Advantages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LMSans10-Regular"/>
              </a:rPr>
              <a:t>:</a:t>
            </a:r>
          </a:p>
          <a:p>
            <a:pPr marL="195580" indent="-182880">
              <a:spcBef>
                <a:spcPts val="434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lang="en-US" spc="-5" dirty="0">
                <a:solidFill>
                  <a:srgbClr val="FFFFFF"/>
                </a:solidFill>
                <a:latin typeface="Carlito"/>
              </a:rPr>
              <a:t>It is heavily cabled topology</a:t>
            </a:r>
          </a:p>
          <a:p>
            <a:pPr marL="195580" indent="-182880">
              <a:spcBef>
                <a:spcPts val="434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lang="en-US" spc="-5" dirty="0">
                <a:solidFill>
                  <a:srgbClr val="FFFFFF"/>
                </a:solidFill>
                <a:latin typeface="Carlito"/>
              </a:rPr>
              <a:t>If the hub or concentrator fails, attached nodes are also disabled.</a:t>
            </a:r>
            <a:endParaRPr lang="en-IN" spc="-5" dirty="0">
              <a:solidFill>
                <a:srgbClr val="FFFFFF"/>
              </a:solidFill>
              <a:latin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22326"/>
            <a:ext cx="34601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Hybrid</a:t>
            </a:r>
            <a:r>
              <a:rPr spc="-55" dirty="0"/>
              <a:t> </a:t>
            </a:r>
            <a:r>
              <a:rPr spc="-45" dirty="0"/>
              <a:t>Topology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9164" y="957834"/>
            <a:ext cx="71069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2880">
              <a:lnSpc>
                <a:spcPct val="100000"/>
              </a:lnSpc>
              <a:spcBef>
                <a:spcPts val="100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network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contain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all type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physical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structure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connected 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under a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single backbone</a:t>
            </a:r>
            <a:r>
              <a:rPr sz="18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channel.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42160" y="1657350"/>
            <a:ext cx="4754880" cy="3486150"/>
            <a:chOff x="2042160" y="1657350"/>
            <a:chExt cx="4754880" cy="3486150"/>
          </a:xfrm>
        </p:grpSpPr>
        <p:sp>
          <p:nvSpPr>
            <p:cNvPr id="5" name="object 5"/>
            <p:cNvSpPr/>
            <p:nvPr/>
          </p:nvSpPr>
          <p:spPr>
            <a:xfrm>
              <a:off x="2042160" y="4169664"/>
              <a:ext cx="4754880" cy="9738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57400" y="1657350"/>
              <a:ext cx="4724400" cy="2522855"/>
            </a:xfrm>
            <a:custGeom>
              <a:avLst/>
              <a:gdLst/>
              <a:ahLst/>
              <a:cxnLst/>
              <a:rect l="l" t="t" r="r" b="b"/>
              <a:pathLst>
                <a:path w="4724400" h="2522854">
                  <a:moveTo>
                    <a:pt x="4507610" y="0"/>
                  </a:moveTo>
                  <a:lnTo>
                    <a:pt x="216788" y="0"/>
                  </a:lnTo>
                  <a:lnTo>
                    <a:pt x="167071" y="5723"/>
                  </a:lnTo>
                  <a:lnTo>
                    <a:pt x="121436" y="22029"/>
                  </a:lnTo>
                  <a:lnTo>
                    <a:pt x="81185" y="47616"/>
                  </a:lnTo>
                  <a:lnTo>
                    <a:pt x="47616" y="81185"/>
                  </a:lnTo>
                  <a:lnTo>
                    <a:pt x="22029" y="121436"/>
                  </a:lnTo>
                  <a:lnTo>
                    <a:pt x="5723" y="167071"/>
                  </a:lnTo>
                  <a:lnTo>
                    <a:pt x="0" y="216788"/>
                  </a:lnTo>
                  <a:lnTo>
                    <a:pt x="0" y="2305875"/>
                  </a:lnTo>
                  <a:lnTo>
                    <a:pt x="5723" y="2355585"/>
                  </a:lnTo>
                  <a:lnTo>
                    <a:pt x="22029" y="2401219"/>
                  </a:lnTo>
                  <a:lnTo>
                    <a:pt x="47616" y="2441473"/>
                  </a:lnTo>
                  <a:lnTo>
                    <a:pt x="81185" y="2475048"/>
                  </a:lnTo>
                  <a:lnTo>
                    <a:pt x="121436" y="2500641"/>
                  </a:lnTo>
                  <a:lnTo>
                    <a:pt x="167071" y="2516951"/>
                  </a:lnTo>
                  <a:lnTo>
                    <a:pt x="216788" y="2522677"/>
                  </a:lnTo>
                  <a:lnTo>
                    <a:pt x="4507610" y="2522677"/>
                  </a:lnTo>
                  <a:lnTo>
                    <a:pt x="4557328" y="2516951"/>
                  </a:lnTo>
                  <a:lnTo>
                    <a:pt x="4602963" y="2500641"/>
                  </a:lnTo>
                  <a:lnTo>
                    <a:pt x="4643214" y="2475048"/>
                  </a:lnTo>
                  <a:lnTo>
                    <a:pt x="4676783" y="2441473"/>
                  </a:lnTo>
                  <a:lnTo>
                    <a:pt x="4702370" y="2401219"/>
                  </a:lnTo>
                  <a:lnTo>
                    <a:pt x="4718676" y="2355585"/>
                  </a:lnTo>
                  <a:lnTo>
                    <a:pt x="4724400" y="2305875"/>
                  </a:lnTo>
                  <a:lnTo>
                    <a:pt x="4724400" y="216788"/>
                  </a:lnTo>
                  <a:lnTo>
                    <a:pt x="4718676" y="167071"/>
                  </a:lnTo>
                  <a:lnTo>
                    <a:pt x="4702370" y="121436"/>
                  </a:lnTo>
                  <a:lnTo>
                    <a:pt x="4676783" y="81185"/>
                  </a:lnTo>
                  <a:lnTo>
                    <a:pt x="4643214" y="47616"/>
                  </a:lnTo>
                  <a:lnTo>
                    <a:pt x="4602963" y="22029"/>
                  </a:lnTo>
                  <a:lnTo>
                    <a:pt x="4557328" y="5723"/>
                  </a:lnTo>
                  <a:lnTo>
                    <a:pt x="450761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57400" y="1657350"/>
              <a:ext cx="4724400" cy="25226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556629" y="4794224"/>
            <a:ext cx="1349375" cy="130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rgbClr val="A6A6A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045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22326"/>
            <a:ext cx="71558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Applications </a:t>
            </a:r>
            <a:r>
              <a:rPr spc="-5" dirty="0"/>
              <a:t>of </a:t>
            </a:r>
            <a:r>
              <a:rPr spc="-15" dirty="0"/>
              <a:t>Network</a:t>
            </a:r>
            <a:r>
              <a:rPr spc="20" dirty="0"/>
              <a:t> </a:t>
            </a:r>
            <a:r>
              <a:rPr spc="-45" dirty="0"/>
              <a:t>Topology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6464" y="899058"/>
            <a:ext cx="6891655" cy="4138929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08279" indent="-182880">
              <a:lnSpc>
                <a:spcPct val="100000"/>
              </a:lnSpc>
              <a:spcBef>
                <a:spcPts val="555"/>
              </a:spcBef>
              <a:buClr>
                <a:srgbClr val="FF8500"/>
              </a:buClr>
              <a:buFont typeface="Arial"/>
              <a:buChar char="•"/>
              <a:tabLst>
                <a:tab pos="208279" algn="l"/>
              </a:tabLst>
            </a:pPr>
            <a:r>
              <a:rPr sz="1900" b="1" spc="-5" dirty="0">
                <a:solidFill>
                  <a:srgbClr val="FF0000"/>
                </a:solidFill>
                <a:latin typeface="Carlito"/>
                <a:cs typeface="Carlito"/>
              </a:rPr>
              <a:t>Mesh</a:t>
            </a:r>
            <a:r>
              <a:rPr sz="1900" b="1" spc="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900" b="1" spc="-25" dirty="0">
                <a:solidFill>
                  <a:srgbClr val="FF0000"/>
                </a:solidFill>
                <a:latin typeface="Carlito"/>
                <a:cs typeface="Carlito"/>
              </a:rPr>
              <a:t>Topology</a:t>
            </a:r>
            <a:endParaRPr sz="1900">
              <a:latin typeface="Carlito"/>
              <a:cs typeface="Carlito"/>
            </a:endParaRPr>
          </a:p>
          <a:p>
            <a:pPr marL="480695" lvl="1" indent="-183515">
              <a:lnSpc>
                <a:spcPct val="100000"/>
              </a:lnSpc>
              <a:spcBef>
                <a:spcPts val="459"/>
              </a:spcBef>
              <a:buClr>
                <a:srgbClr val="FF8500"/>
              </a:buClr>
              <a:buFont typeface="Wingdings"/>
              <a:buChar char=""/>
              <a:tabLst>
                <a:tab pos="481330" algn="l"/>
              </a:tabLst>
            </a:pPr>
            <a:r>
              <a:rPr sz="1900" spc="-25" dirty="0">
                <a:solidFill>
                  <a:srgbClr val="FFFFFF"/>
                </a:solidFill>
                <a:latin typeface="Carlito"/>
                <a:cs typeface="Carlito"/>
              </a:rPr>
              <a:t>Telephone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Regional</a:t>
            </a:r>
            <a:r>
              <a:rPr sz="19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office.</a:t>
            </a:r>
            <a:endParaRPr sz="1900">
              <a:latin typeface="Carlito"/>
              <a:cs typeface="Carlito"/>
            </a:endParaRPr>
          </a:p>
          <a:p>
            <a:pPr marL="480695" lvl="1" indent="-183515">
              <a:lnSpc>
                <a:spcPct val="100000"/>
              </a:lnSpc>
              <a:spcBef>
                <a:spcPts val="455"/>
              </a:spcBef>
              <a:buClr>
                <a:srgbClr val="FF8500"/>
              </a:buClr>
              <a:buFont typeface="Wingdings"/>
              <a:buChar char=""/>
              <a:tabLst>
                <a:tab pos="481330" algn="l"/>
              </a:tabLst>
            </a:pP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Wide </a:t>
            </a:r>
            <a:r>
              <a:rPr sz="1900" spc="-15" dirty="0">
                <a:solidFill>
                  <a:srgbClr val="FFFFFF"/>
                </a:solidFill>
                <a:latin typeface="Carlito"/>
                <a:cs typeface="Carlito"/>
              </a:rPr>
              <a:t>Area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Network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–</a:t>
            </a:r>
            <a:r>
              <a:rPr sz="19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Carlito"/>
                <a:cs typeface="Carlito"/>
              </a:rPr>
              <a:t>WAN</a:t>
            </a:r>
            <a:endParaRPr sz="1900">
              <a:latin typeface="Carlito"/>
              <a:cs typeface="Carlito"/>
            </a:endParaRPr>
          </a:p>
          <a:p>
            <a:pPr marL="208279" indent="-182880">
              <a:lnSpc>
                <a:spcPct val="100000"/>
              </a:lnSpc>
              <a:spcBef>
                <a:spcPts val="455"/>
              </a:spcBef>
              <a:buClr>
                <a:srgbClr val="FF8500"/>
              </a:buClr>
              <a:buFont typeface="Wingdings"/>
              <a:buChar char=""/>
              <a:tabLst>
                <a:tab pos="208279" algn="l"/>
              </a:tabLst>
            </a:pPr>
            <a:r>
              <a:rPr sz="1900" b="1" spc="-10" dirty="0">
                <a:solidFill>
                  <a:srgbClr val="FF0000"/>
                </a:solidFill>
                <a:latin typeface="Carlito"/>
                <a:cs typeface="Carlito"/>
              </a:rPr>
              <a:t>Star</a:t>
            </a:r>
            <a:r>
              <a:rPr sz="1900" b="1" spc="-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900" b="1" spc="-25" dirty="0">
                <a:solidFill>
                  <a:srgbClr val="FF0000"/>
                </a:solidFill>
                <a:latin typeface="Carlito"/>
                <a:cs typeface="Carlito"/>
              </a:rPr>
              <a:t>Topology</a:t>
            </a:r>
            <a:endParaRPr sz="1900">
              <a:latin typeface="Carlito"/>
              <a:cs typeface="Carlito"/>
            </a:endParaRPr>
          </a:p>
          <a:p>
            <a:pPr marL="480695" lvl="1" indent="-183515">
              <a:lnSpc>
                <a:spcPct val="100000"/>
              </a:lnSpc>
              <a:spcBef>
                <a:spcPts val="459"/>
              </a:spcBef>
              <a:buClr>
                <a:srgbClr val="FF8500"/>
              </a:buClr>
              <a:buFont typeface="Wingdings"/>
              <a:buChar char=""/>
              <a:tabLst>
                <a:tab pos="481330" algn="l"/>
              </a:tabLst>
            </a:pP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Star topology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used in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Local </a:t>
            </a:r>
            <a:r>
              <a:rPr sz="1900" spc="-15" dirty="0">
                <a:solidFill>
                  <a:srgbClr val="FFFFFF"/>
                </a:solidFill>
                <a:latin typeface="Carlito"/>
                <a:cs typeface="Carlito"/>
              </a:rPr>
              <a:t>Area</a:t>
            </a:r>
            <a:r>
              <a:rPr sz="1900" spc="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Networks(LANs).</a:t>
            </a:r>
            <a:endParaRPr sz="1900">
              <a:latin typeface="Carlito"/>
              <a:cs typeface="Carlito"/>
            </a:endParaRPr>
          </a:p>
          <a:p>
            <a:pPr marL="480695" lvl="1" indent="-183515">
              <a:lnSpc>
                <a:spcPct val="100000"/>
              </a:lnSpc>
              <a:spcBef>
                <a:spcPts val="455"/>
              </a:spcBef>
              <a:buClr>
                <a:srgbClr val="FF8500"/>
              </a:buClr>
              <a:buFont typeface="Wingdings"/>
              <a:buChar char=""/>
              <a:tabLst>
                <a:tab pos="481330" algn="l"/>
              </a:tabLst>
            </a:pP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High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speed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LAN often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uses</a:t>
            </a:r>
            <a:r>
              <a:rPr sz="19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Carlito"/>
                <a:cs typeface="Carlito"/>
              </a:rPr>
              <a:t>STAR.</a:t>
            </a:r>
            <a:endParaRPr sz="1900">
              <a:latin typeface="Carlito"/>
              <a:cs typeface="Carlito"/>
            </a:endParaRPr>
          </a:p>
          <a:p>
            <a:pPr marL="208279" indent="-182880">
              <a:lnSpc>
                <a:spcPct val="100000"/>
              </a:lnSpc>
              <a:spcBef>
                <a:spcPts val="455"/>
              </a:spcBef>
              <a:buClr>
                <a:srgbClr val="FF8500"/>
              </a:buClr>
              <a:buFont typeface="Wingdings"/>
              <a:buChar char=""/>
              <a:tabLst>
                <a:tab pos="208279" algn="l"/>
              </a:tabLst>
            </a:pPr>
            <a:r>
              <a:rPr sz="1900" b="1" spc="-5" dirty="0">
                <a:solidFill>
                  <a:srgbClr val="FF0000"/>
                </a:solidFill>
                <a:latin typeface="Carlito"/>
                <a:cs typeface="Carlito"/>
              </a:rPr>
              <a:t>Bus</a:t>
            </a:r>
            <a:r>
              <a:rPr sz="1900" b="1" spc="-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900" b="1" spc="-25" dirty="0">
                <a:solidFill>
                  <a:srgbClr val="FF0000"/>
                </a:solidFill>
                <a:latin typeface="Carlito"/>
                <a:cs typeface="Carlito"/>
              </a:rPr>
              <a:t>Topology</a:t>
            </a:r>
            <a:endParaRPr sz="1900">
              <a:latin typeface="Carlito"/>
              <a:cs typeface="Carlito"/>
            </a:endParaRPr>
          </a:p>
          <a:p>
            <a:pPr marL="480695" lvl="1" indent="-183515">
              <a:lnSpc>
                <a:spcPct val="100000"/>
              </a:lnSpc>
              <a:spcBef>
                <a:spcPts val="459"/>
              </a:spcBef>
              <a:buClr>
                <a:srgbClr val="FF8500"/>
              </a:buClr>
              <a:buFont typeface="Wingdings"/>
              <a:buChar char=""/>
              <a:tabLst>
                <a:tab pos="481330" algn="l"/>
              </a:tabLst>
            </a:pP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Most computer</a:t>
            </a:r>
            <a:r>
              <a:rPr sz="19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motherboard.</a:t>
            </a:r>
            <a:endParaRPr sz="1900">
              <a:latin typeface="Carlito"/>
              <a:cs typeface="Carlito"/>
            </a:endParaRPr>
          </a:p>
          <a:p>
            <a:pPr marL="208279" indent="-182880">
              <a:lnSpc>
                <a:spcPct val="100000"/>
              </a:lnSpc>
              <a:spcBef>
                <a:spcPts val="455"/>
              </a:spcBef>
              <a:buClr>
                <a:srgbClr val="FF8500"/>
              </a:buClr>
              <a:buFont typeface="Wingdings"/>
              <a:buChar char=""/>
              <a:tabLst>
                <a:tab pos="208279" algn="l"/>
              </a:tabLst>
            </a:pPr>
            <a:r>
              <a:rPr sz="1900" b="1" spc="-5" dirty="0">
                <a:solidFill>
                  <a:srgbClr val="FF0000"/>
                </a:solidFill>
                <a:latin typeface="Carlito"/>
                <a:cs typeface="Carlito"/>
              </a:rPr>
              <a:t>Ring</a:t>
            </a:r>
            <a:r>
              <a:rPr sz="1900" b="1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900" b="1" spc="-25" dirty="0">
                <a:solidFill>
                  <a:srgbClr val="FF0000"/>
                </a:solidFill>
                <a:latin typeface="Carlito"/>
                <a:cs typeface="Carlito"/>
              </a:rPr>
              <a:t>Topology</a:t>
            </a:r>
            <a:endParaRPr sz="1900">
              <a:latin typeface="Carlito"/>
              <a:cs typeface="Carlito"/>
            </a:endParaRPr>
          </a:p>
          <a:p>
            <a:pPr marL="480695" lvl="1" indent="-183515">
              <a:lnSpc>
                <a:spcPct val="100000"/>
              </a:lnSpc>
              <a:spcBef>
                <a:spcPts val="459"/>
              </a:spcBef>
              <a:buClr>
                <a:srgbClr val="FF8500"/>
              </a:buClr>
              <a:buFont typeface="Wingdings"/>
              <a:buChar char=""/>
              <a:tabLst>
                <a:tab pos="481330" algn="l"/>
              </a:tabLst>
            </a:pP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Ring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topologies </a:t>
            </a:r>
            <a:r>
              <a:rPr sz="1900" spc="-15" dirty="0">
                <a:solidFill>
                  <a:srgbClr val="FFFFFF"/>
                </a:solidFill>
                <a:latin typeface="Carlito"/>
                <a:cs typeface="Carlito"/>
              </a:rPr>
              <a:t>are found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some </a:t>
            </a:r>
            <a:r>
              <a:rPr sz="1900" spc="-15" dirty="0">
                <a:solidFill>
                  <a:srgbClr val="FFFFFF"/>
                </a:solidFill>
                <a:latin typeface="Carlito"/>
                <a:cs typeface="Carlito"/>
              </a:rPr>
              <a:t>office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buildings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or</a:t>
            </a:r>
            <a:r>
              <a:rPr sz="1900" spc="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school</a:t>
            </a:r>
            <a:endParaRPr sz="1900">
              <a:latin typeface="Carlito"/>
              <a:cs typeface="Carlito"/>
            </a:endParaRPr>
          </a:p>
          <a:p>
            <a:pPr marL="480695">
              <a:lnSpc>
                <a:spcPct val="100000"/>
              </a:lnSpc>
            </a:pP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campuses.</a:t>
            </a:r>
            <a:endParaRPr sz="1900">
              <a:latin typeface="Carlito"/>
              <a:cs typeface="Carlito"/>
            </a:endParaRPr>
          </a:p>
          <a:p>
            <a:pPr marL="480695" lvl="1" indent="-183515">
              <a:lnSpc>
                <a:spcPct val="100000"/>
              </a:lnSpc>
              <a:spcBef>
                <a:spcPts val="455"/>
              </a:spcBef>
              <a:buClr>
                <a:srgbClr val="FF8500"/>
              </a:buClr>
              <a:buFont typeface="Wingdings"/>
              <a:buChar char=""/>
              <a:tabLst>
                <a:tab pos="481330" algn="l"/>
              </a:tabLst>
            </a:pPr>
            <a:r>
              <a:rPr sz="1900" spc="-45" dirty="0">
                <a:solidFill>
                  <a:srgbClr val="FFFFFF"/>
                </a:solidFill>
                <a:latin typeface="Carlito"/>
                <a:cs typeface="Carlito"/>
              </a:rPr>
              <a:t>Today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high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speed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LANs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made this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topology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less </a:t>
            </a:r>
            <a:r>
              <a:rPr sz="1900" spc="-185" dirty="0">
                <a:solidFill>
                  <a:srgbClr val="FFFFFF"/>
                </a:solidFill>
                <a:latin typeface="Carlito"/>
                <a:cs typeface="Carlito"/>
              </a:rPr>
              <a:t>popu</a:t>
            </a:r>
            <a:r>
              <a:rPr sz="1500" spc="-277" baseline="33333" dirty="0">
                <a:solidFill>
                  <a:srgbClr val="A6A6A6"/>
                </a:solidFill>
                <a:latin typeface="Carlito"/>
                <a:cs typeface="Carlito"/>
              </a:rPr>
              <a:t>Dr</a:t>
            </a:r>
            <a:r>
              <a:rPr sz="1900" spc="-185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1500" spc="-277" baseline="33333" dirty="0">
                <a:solidFill>
                  <a:srgbClr val="A6A6A6"/>
                </a:solidFill>
                <a:latin typeface="Carlito"/>
                <a:cs typeface="Carlito"/>
              </a:rPr>
              <a:t>.</a:t>
            </a:r>
            <a:r>
              <a:rPr sz="1900" spc="-18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500" spc="-277" baseline="33333" dirty="0">
                <a:solidFill>
                  <a:srgbClr val="A6A6A6"/>
                </a:solidFill>
                <a:latin typeface="Carlito"/>
                <a:cs typeface="Carlito"/>
              </a:rPr>
              <a:t>Ka</a:t>
            </a:r>
            <a:r>
              <a:rPr sz="1900" spc="-18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500" spc="-277" baseline="33333" dirty="0">
                <a:solidFill>
                  <a:srgbClr val="A6A6A6"/>
                </a:solidFill>
                <a:latin typeface="Carlito"/>
                <a:cs typeface="Carlito"/>
              </a:rPr>
              <a:t>r</a:t>
            </a:r>
            <a:r>
              <a:rPr sz="1900" spc="-185"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r>
              <a:rPr sz="1500" spc="-277" baseline="33333" dirty="0">
                <a:solidFill>
                  <a:srgbClr val="A6A6A6"/>
                </a:solidFill>
                <a:latin typeface="Carlito"/>
                <a:cs typeface="Carlito"/>
              </a:rPr>
              <a:t>mel </a:t>
            </a:r>
            <a:r>
              <a:rPr sz="1500" spc="-7" baseline="33333" dirty="0">
                <a:solidFill>
                  <a:srgbClr val="A6A6A6"/>
                </a:solidFill>
                <a:latin typeface="Carlito"/>
                <a:cs typeface="Carlito"/>
              </a:rPr>
              <a:t>A,</a:t>
            </a:r>
            <a:r>
              <a:rPr sz="1500" spc="15" baseline="33333" dirty="0">
                <a:solidFill>
                  <a:srgbClr val="A6A6A6"/>
                </a:solidFill>
                <a:latin typeface="Carlito"/>
                <a:cs typeface="Carlito"/>
              </a:rPr>
              <a:t> </a:t>
            </a:r>
            <a:r>
              <a:rPr sz="1500" spc="-15" baseline="33333" dirty="0">
                <a:solidFill>
                  <a:srgbClr val="A6A6A6"/>
                </a:solidFill>
                <a:latin typeface="Carlito"/>
                <a:cs typeface="Carlito"/>
              </a:rPr>
              <a:t>VIT </a:t>
            </a:r>
            <a:r>
              <a:rPr sz="1500" spc="-7" baseline="33333" dirty="0">
                <a:solidFill>
                  <a:srgbClr val="A6A6A6"/>
                </a:solidFill>
                <a:latin typeface="Carlito"/>
                <a:cs typeface="Carlito"/>
              </a:rPr>
              <a:t>Chennai</a:t>
            </a:r>
            <a:endParaRPr sz="1500" baseline="33333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222326"/>
            <a:ext cx="78593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Considerations </a:t>
            </a:r>
            <a:r>
              <a:rPr spc="-25" dirty="0"/>
              <a:t>for </a:t>
            </a:r>
            <a:r>
              <a:rPr spc="-10" dirty="0"/>
              <a:t>choosing</a:t>
            </a:r>
            <a:r>
              <a:rPr spc="120" dirty="0"/>
              <a:t> </a:t>
            </a:r>
            <a:r>
              <a:rPr spc="-10" dirty="0"/>
              <a:t>topology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6556629" y="4794224"/>
            <a:ext cx="1349375" cy="130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rgbClr val="A6A6A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045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39164" y="895705"/>
            <a:ext cx="7112634" cy="360098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FF8500"/>
              </a:buClr>
              <a:buFont typeface="Arial"/>
              <a:buChar char="•"/>
              <a:tabLst>
                <a:tab pos="195580" algn="l"/>
              </a:tabLst>
            </a:pP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Money</a:t>
            </a:r>
            <a:endParaRPr sz="2000" dirty="0">
              <a:latin typeface="Carlito"/>
              <a:cs typeface="Carlito"/>
            </a:endParaRPr>
          </a:p>
          <a:p>
            <a:pPr marL="467995" lvl="1" indent="-183515">
              <a:lnSpc>
                <a:spcPct val="100000"/>
              </a:lnSpc>
              <a:spcBef>
                <a:spcPts val="480"/>
              </a:spcBef>
              <a:buClr>
                <a:srgbClr val="FF8500"/>
              </a:buClr>
              <a:buFont typeface="Arial"/>
              <a:buChar char="•"/>
              <a:tabLst>
                <a:tab pos="468630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Bus n/w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be the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least expensive 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way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install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0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n/w.</a:t>
            </a:r>
            <a:endParaRPr sz="2000" dirty="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FF8500"/>
              </a:buClr>
              <a:buFont typeface="Arial"/>
              <a:buChar char="•"/>
              <a:tabLst>
                <a:tab pos="195580" algn="l"/>
              </a:tabLst>
            </a:pP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Length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-of cable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needed</a:t>
            </a:r>
            <a:endParaRPr sz="2000" dirty="0">
              <a:latin typeface="Carlito"/>
              <a:cs typeface="Carlito"/>
            </a:endParaRPr>
          </a:p>
          <a:p>
            <a:pPr marL="467995" lvl="1" indent="-183515">
              <a:lnSpc>
                <a:spcPct val="100000"/>
              </a:lnSpc>
              <a:spcBef>
                <a:spcPts val="480"/>
              </a:spcBef>
              <a:buClr>
                <a:srgbClr val="FF8500"/>
              </a:buClr>
              <a:buFont typeface="Arial"/>
              <a:buChar char="•"/>
              <a:tabLst>
                <a:tab pos="468630" algn="l"/>
              </a:tabLst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The linear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bus n/w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uses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shorter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lengths of</a:t>
            </a:r>
            <a:r>
              <a:rPr sz="20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cable.</a:t>
            </a:r>
            <a:endParaRPr sz="2000" dirty="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spcBef>
                <a:spcPts val="484"/>
              </a:spcBef>
              <a:buClr>
                <a:srgbClr val="FF8500"/>
              </a:buClr>
              <a:buFont typeface="Arial"/>
              <a:buChar char="•"/>
              <a:tabLst>
                <a:tab pos="195580" algn="l"/>
              </a:tabLst>
            </a:pP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Future</a:t>
            </a:r>
            <a:r>
              <a:rPr sz="2000" spc="-1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growth</a:t>
            </a:r>
            <a:endParaRPr sz="2000" dirty="0">
              <a:latin typeface="Carlito"/>
              <a:cs typeface="Carlito"/>
            </a:endParaRPr>
          </a:p>
          <a:p>
            <a:pPr marL="467995" marR="5080" lvl="1" indent="-182880">
              <a:lnSpc>
                <a:spcPct val="100000"/>
              </a:lnSpc>
              <a:spcBef>
                <a:spcPts val="480"/>
              </a:spcBef>
              <a:buClr>
                <a:srgbClr val="FF8500"/>
              </a:buClr>
              <a:buFont typeface="Arial"/>
              <a:buChar char="•"/>
              <a:tabLst>
                <a:tab pos="468630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star 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topology,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expending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n/w is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easily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done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by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adding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another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devices.</a:t>
            </a:r>
            <a:endParaRPr sz="2000" dirty="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FF8500"/>
              </a:buClr>
              <a:buFont typeface="Arial"/>
              <a:buChar char="•"/>
              <a:tabLst>
                <a:tab pos="195580" algn="l"/>
              </a:tabLst>
            </a:pP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Cable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type</a:t>
            </a:r>
            <a:endParaRPr sz="2000" dirty="0">
              <a:latin typeface="Carlito"/>
              <a:cs typeface="Carlito"/>
            </a:endParaRPr>
          </a:p>
          <a:p>
            <a:pPr marL="467995" marR="6350" lvl="1" indent="-182880">
              <a:lnSpc>
                <a:spcPct val="100000"/>
              </a:lnSpc>
              <a:spcBef>
                <a:spcPts val="480"/>
              </a:spcBef>
              <a:buClr>
                <a:srgbClr val="FF8500"/>
              </a:buClr>
              <a:buFont typeface="Arial"/>
              <a:buChar char="•"/>
              <a:tabLst>
                <a:tab pos="468630" algn="l"/>
              </a:tabLst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Most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common used cable in commercial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organization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is twisted  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pair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often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used with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star</a:t>
            </a:r>
            <a:r>
              <a:rPr sz="20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topologies.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22326"/>
            <a:ext cx="41103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Practice </a:t>
            </a:r>
            <a:r>
              <a:rPr spc="-10" dirty="0"/>
              <a:t>Question</a:t>
            </a:r>
            <a:r>
              <a:rPr spc="-20" dirty="0"/>
              <a:t> </a:t>
            </a:r>
            <a:r>
              <a:rPr spc="-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9164" y="956309"/>
            <a:ext cx="6616700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marR="266700" indent="-182880">
              <a:lnSpc>
                <a:spcPct val="100000"/>
              </a:lnSpc>
              <a:spcBef>
                <a:spcPts val="105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Design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hybrid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topology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star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backbone and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four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ring 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networks.</a:t>
            </a:r>
            <a:endParaRPr sz="2000">
              <a:latin typeface="Carlito"/>
              <a:cs typeface="Carlito"/>
            </a:endParaRPr>
          </a:p>
          <a:p>
            <a:pPr marL="195580" marR="157480" indent="-182880">
              <a:lnSpc>
                <a:spcPct val="100000"/>
              </a:lnSpc>
              <a:spcBef>
                <a:spcPts val="480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Design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hybrid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topology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ring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backbone and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three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bus 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networks.</a:t>
            </a:r>
            <a:endParaRPr sz="200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FF8500"/>
              </a:buClr>
              <a:buFont typeface="Wingdings"/>
              <a:buChar char=""/>
              <a:tabLst>
                <a:tab pos="195580" algn="l"/>
              </a:tabLst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n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devices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in a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network,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compute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number of cable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links</a:t>
            </a:r>
            <a:endParaRPr sz="2000">
              <a:latin typeface="Carlito"/>
              <a:cs typeface="Carlito"/>
            </a:endParaRPr>
          </a:p>
          <a:p>
            <a:pPr marL="195580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required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20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topologies,</a:t>
            </a:r>
            <a:endParaRPr sz="2000">
              <a:latin typeface="Carlito"/>
              <a:cs typeface="Carlito"/>
            </a:endParaRPr>
          </a:p>
          <a:p>
            <a:pPr marL="467995" lvl="1" indent="-183515">
              <a:lnSpc>
                <a:spcPct val="100000"/>
              </a:lnSpc>
              <a:spcBef>
                <a:spcPts val="480"/>
              </a:spcBef>
              <a:buClr>
                <a:srgbClr val="FF8500"/>
              </a:buClr>
              <a:buFont typeface="Wingdings"/>
              <a:buChar char=""/>
              <a:tabLst>
                <a:tab pos="468630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Mesh</a:t>
            </a:r>
            <a:endParaRPr sz="2000">
              <a:latin typeface="Carlito"/>
              <a:cs typeface="Carlito"/>
            </a:endParaRPr>
          </a:p>
          <a:p>
            <a:pPr marL="467995" lvl="1" indent="-183515">
              <a:lnSpc>
                <a:spcPct val="100000"/>
              </a:lnSpc>
              <a:spcBef>
                <a:spcPts val="484"/>
              </a:spcBef>
              <a:buClr>
                <a:srgbClr val="FF8500"/>
              </a:buClr>
              <a:buFont typeface="Wingdings"/>
              <a:buChar char=""/>
              <a:tabLst>
                <a:tab pos="468630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Ring</a:t>
            </a:r>
            <a:endParaRPr sz="2000">
              <a:latin typeface="Carlito"/>
              <a:cs typeface="Carlito"/>
            </a:endParaRPr>
          </a:p>
          <a:p>
            <a:pPr marL="467995" lvl="1" indent="-183515">
              <a:lnSpc>
                <a:spcPct val="100000"/>
              </a:lnSpc>
              <a:spcBef>
                <a:spcPts val="480"/>
              </a:spcBef>
              <a:buClr>
                <a:srgbClr val="FF8500"/>
              </a:buClr>
              <a:buFont typeface="Wingdings"/>
              <a:buChar char=""/>
              <a:tabLst>
                <a:tab pos="468630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Bus</a:t>
            </a:r>
            <a:endParaRPr sz="2000">
              <a:latin typeface="Carlito"/>
              <a:cs typeface="Carlito"/>
            </a:endParaRPr>
          </a:p>
          <a:p>
            <a:pPr marL="467995" lvl="1" indent="-183515">
              <a:lnSpc>
                <a:spcPct val="100000"/>
              </a:lnSpc>
              <a:spcBef>
                <a:spcPts val="480"/>
              </a:spcBef>
              <a:buClr>
                <a:srgbClr val="FF8500"/>
              </a:buClr>
              <a:buFont typeface="Wingdings"/>
              <a:buChar char=""/>
              <a:tabLst>
                <a:tab pos="468630" algn="l"/>
              </a:tabLst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Star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94677" y="2647924"/>
            <a:ext cx="1415923" cy="1923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6556629" y="4794224"/>
            <a:ext cx="1349375" cy="130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rgbClr val="A6A6A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045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68" y="133351"/>
            <a:ext cx="4786346" cy="914399"/>
          </a:xfrm>
        </p:spPr>
        <p:txBody>
          <a:bodyPr>
            <a:normAutofit/>
          </a:bodyPr>
          <a:lstStyle/>
          <a:p>
            <a:r>
              <a:rPr lang="en-IN" dirty="0"/>
              <a:t> Internetwork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071552"/>
            <a:ext cx="4114800" cy="3680222"/>
          </a:xfrm>
        </p:spPr>
        <p:txBody>
          <a:bodyPr/>
          <a:lstStyle/>
          <a:p>
            <a:pPr algn="just"/>
            <a:r>
              <a:rPr lang="en-US" altLang="en-US" dirty="0"/>
              <a:t>An </a:t>
            </a:r>
            <a:r>
              <a:rPr lang="en-US" altLang="en-US" b="1" dirty="0"/>
              <a:t>Internetwork</a:t>
            </a:r>
            <a:r>
              <a:rPr lang="en-US" altLang="en-US" dirty="0"/>
              <a:t> is a collection of independent remote networks, LANs and WANs, and their connecting devices. They function together as one large network sharing connectivity resources. </a:t>
            </a:r>
          </a:p>
          <a:p>
            <a:pPr algn="just">
              <a:buNone/>
            </a:pPr>
            <a:endParaRPr lang="en-US" altLang="en-US" dirty="0"/>
          </a:p>
          <a:p>
            <a:pPr algn="just"/>
            <a:endParaRPr lang="en-US" i="1" dirty="0">
              <a:latin typeface="+mj-lt"/>
            </a:endParaRPr>
          </a:p>
        </p:txBody>
      </p:sp>
      <p:pic>
        <p:nvPicPr>
          <p:cNvPr id="7" name="Picture 5" descr="internetwo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00180"/>
            <a:ext cx="3357586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5705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3505200" y="171450"/>
            <a:ext cx="253306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 b="1">
                <a:solidFill>
                  <a:srgbClr val="FF3300"/>
                </a:solidFill>
                <a:latin typeface="Times New Roman" pitchFamily="18" charset="0"/>
                <a:cs typeface="Arial" pitchFamily="34" charset="0"/>
              </a:rPr>
              <a:t>Internetwork</a:t>
            </a:r>
            <a:br>
              <a:rPr lang="en-US" altLang="en-US" sz="3200" b="1">
                <a:solidFill>
                  <a:srgbClr val="FF3300"/>
                </a:solidFill>
                <a:latin typeface="Times New Roman" pitchFamily="18" charset="0"/>
                <a:cs typeface="Arial" pitchFamily="34" charset="0"/>
              </a:rPr>
            </a:br>
            <a:r>
              <a:rPr lang="en-US" altLang="en-US" sz="3200" b="1">
                <a:solidFill>
                  <a:srgbClr val="FF3300"/>
                </a:solidFill>
                <a:latin typeface="Times New Roman" pitchFamily="18" charset="0"/>
                <a:cs typeface="Arial" pitchFamily="34" charset="0"/>
              </a:rPr>
              <a:t>(Internet)</a:t>
            </a:r>
          </a:p>
        </p:txBody>
      </p:sp>
      <p:pic>
        <p:nvPicPr>
          <p:cNvPr id="2765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07307"/>
            <a:ext cx="8420100" cy="3150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68" y="133351"/>
            <a:ext cx="4786346" cy="914399"/>
          </a:xfrm>
        </p:spPr>
        <p:txBody>
          <a:bodyPr>
            <a:normAutofit/>
          </a:bodyPr>
          <a:lstStyle/>
          <a:p>
            <a:r>
              <a:rPr lang="en-IN" dirty="0"/>
              <a:t>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071552"/>
            <a:ext cx="7686700" cy="3680222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/>
              <a:t>A global computer network providing a variety of information and communication facilities, consisting of interconnected networks using standardized communication protocols 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en-IN" altLang="en-US" dirty="0"/>
              <a:t>History of Internet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en-IN" altLang="en-US" dirty="0"/>
              <a:t>ISPs</a:t>
            </a:r>
            <a:endParaRPr lang="en-US" altLang="en-US" dirty="0"/>
          </a:p>
          <a:p>
            <a:pPr algn="just"/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57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1"/>
            <a:ext cx="7767662" cy="1643055"/>
          </a:xfrm>
        </p:spPr>
        <p:txBody>
          <a:bodyPr>
            <a:noAutofit/>
          </a:bodyPr>
          <a:lstStyle/>
          <a:p>
            <a:pPr algn="ctr"/>
            <a:r>
              <a:rPr lang="en-IN" b="1" dirty="0"/>
              <a:t>Data Communication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428742"/>
            <a:ext cx="7548586" cy="29222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Exchange of data</a:t>
            </a:r>
          </a:p>
          <a:p>
            <a:r>
              <a:rPr lang="en-IN" dirty="0"/>
              <a:t>Via Transmission medium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Characteristics:</a:t>
            </a:r>
          </a:p>
          <a:p>
            <a:endParaRPr lang="en-US" dirty="0"/>
          </a:p>
          <a:p>
            <a:r>
              <a:rPr lang="en-US" dirty="0"/>
              <a:t>	Delivery</a:t>
            </a:r>
          </a:p>
          <a:p>
            <a:r>
              <a:rPr lang="en-US" dirty="0"/>
              <a:t>	Accuracy and </a:t>
            </a:r>
          </a:p>
          <a:p>
            <a:r>
              <a:rPr lang="en-US" dirty="0"/>
              <a:t>	Timeliness</a:t>
            </a:r>
          </a:p>
          <a:p>
            <a:r>
              <a:rPr lang="en-IN" dirty="0"/>
              <a:t>             Jitter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33351"/>
            <a:ext cx="8001056" cy="914399"/>
          </a:xfrm>
        </p:spPr>
        <p:txBody>
          <a:bodyPr>
            <a:normAutofit/>
          </a:bodyPr>
          <a:lstStyle/>
          <a:p>
            <a:r>
              <a:rPr lang="en-IN" dirty="0"/>
              <a:t>Hierarchical Organization of Internet</a:t>
            </a:r>
          </a:p>
        </p:txBody>
      </p:sp>
      <p:pic>
        <p:nvPicPr>
          <p:cNvPr id="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1214428"/>
            <a:ext cx="3800877" cy="351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357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14296"/>
            <a:ext cx="7729566" cy="914399"/>
          </a:xfrm>
        </p:spPr>
        <p:txBody>
          <a:bodyPr>
            <a:normAutofit fontScale="90000"/>
          </a:bodyPr>
          <a:lstStyle/>
          <a:p>
            <a:r>
              <a:rPr lang="en-IN" dirty="0"/>
              <a:t>Components of Data Communication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304"/>
            <a:ext cx="782613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935CE5-4D15-4DD5-9259-0B2307D1D9E4}"/>
              </a:ext>
            </a:extLst>
          </p:cNvPr>
          <p:cNvSpPr txBox="1"/>
          <p:nvPr/>
        </p:nvSpPr>
        <p:spPr>
          <a:xfrm>
            <a:off x="1000100" y="4357700"/>
            <a:ext cx="725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Data Communications and Networking – Behrouz A. Forouzan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9171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50" y="357172"/>
            <a:ext cx="3786214" cy="914399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6"/>
            <a:ext cx="3900486" cy="3680222"/>
          </a:xfrm>
        </p:spPr>
        <p:txBody>
          <a:bodyPr/>
          <a:lstStyle/>
          <a:p>
            <a:pPr algn="just"/>
            <a:r>
              <a:rPr lang="en-US" dirty="0">
                <a:latin typeface="+mj-lt"/>
              </a:rPr>
              <a:t>set of devices connected by communication </a:t>
            </a:r>
            <a:r>
              <a:rPr lang="en-US" dirty="0">
                <a:solidFill>
                  <a:schemeClr val="hlink"/>
                </a:solidFill>
                <a:latin typeface="+mj-lt"/>
              </a:rPr>
              <a:t>links</a:t>
            </a:r>
            <a:r>
              <a:rPr lang="en-US" dirty="0">
                <a:latin typeface="+mj-lt"/>
              </a:rPr>
              <a:t>. </a:t>
            </a:r>
          </a:p>
          <a:p>
            <a:pPr algn="just"/>
            <a:r>
              <a:rPr lang="en-US" dirty="0">
                <a:latin typeface="+mj-lt"/>
              </a:rPr>
              <a:t> computer, printer, or any other device capable of sending and/or receiving data generated by other nodes on the network.</a:t>
            </a:r>
          </a:p>
          <a:p>
            <a:pPr algn="just">
              <a:buNone/>
            </a:pPr>
            <a:r>
              <a:rPr lang="en-IN" sz="2800" dirty="0">
                <a:solidFill>
                  <a:srgbClr val="FF8600"/>
                </a:solidFill>
                <a:ea typeface="+mj-ea"/>
                <a:cs typeface="+mj-cs"/>
              </a:rPr>
              <a:t>Network Criteria</a:t>
            </a:r>
          </a:p>
          <a:p>
            <a:pPr lvl="0" algn="just">
              <a:buClr>
                <a:srgbClr val="FF8600"/>
              </a:buClr>
            </a:pPr>
            <a:r>
              <a:rPr lang="en-US" dirty="0">
                <a:solidFill>
                  <a:prstClr val="white"/>
                </a:solidFill>
              </a:rPr>
              <a:t>Performance</a:t>
            </a:r>
          </a:p>
          <a:p>
            <a:pPr lvl="0" algn="just">
              <a:buClr>
                <a:srgbClr val="FF8600"/>
              </a:buClr>
            </a:pPr>
            <a:r>
              <a:rPr lang="en-IN" dirty="0">
                <a:solidFill>
                  <a:prstClr val="white"/>
                </a:solidFill>
              </a:rPr>
              <a:t>Reliability</a:t>
            </a:r>
          </a:p>
          <a:p>
            <a:pPr lvl="0" algn="just">
              <a:buClr>
                <a:srgbClr val="FF8600"/>
              </a:buClr>
            </a:pPr>
            <a:r>
              <a:rPr lang="en-IN" dirty="0">
                <a:solidFill>
                  <a:prstClr val="white"/>
                </a:solidFill>
              </a:rPr>
              <a:t>Security</a:t>
            </a:r>
            <a:endParaRPr lang="en-US" dirty="0">
              <a:solidFill>
                <a:prstClr val="white"/>
              </a:solidFill>
            </a:endParaRPr>
          </a:p>
          <a:p>
            <a:pPr algn="just">
              <a:buNone/>
            </a:pPr>
            <a:endParaRPr lang="en-US" sz="1400" dirty="0">
              <a:latin typeface="+mj-lt"/>
            </a:endParaRPr>
          </a:p>
        </p:txBody>
      </p:sp>
      <p:pic>
        <p:nvPicPr>
          <p:cNvPr id="1026" name="Picture 2" descr="C:\Users\Dell\Desktop\network im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1357304"/>
            <a:ext cx="4071966" cy="3143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570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85720" y="-114300"/>
            <a:ext cx="8477280" cy="1063229"/>
          </a:xfrm>
        </p:spPr>
        <p:txBody>
          <a:bodyPr>
            <a:normAutofit fontScale="90000"/>
          </a:bodyPr>
          <a:lstStyle/>
          <a:p>
            <a:r>
              <a:rPr lang="en-US" altLang="en-US" sz="4000" b="1" dirty="0"/>
              <a:t>Network Benefits: SHARING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86" y="1285866"/>
            <a:ext cx="7358114" cy="3214710"/>
          </a:xfrm>
        </p:spPr>
        <p:txBody>
          <a:bodyPr/>
          <a:lstStyle/>
          <a:p>
            <a:pPr algn="just">
              <a:buFont typeface="Arial" charset="0"/>
              <a:buChar char="•"/>
              <a:defRPr/>
            </a:pPr>
            <a:r>
              <a:rPr lang="en-US" dirty="0"/>
              <a:t>Types of resources are:</a:t>
            </a:r>
          </a:p>
          <a:p>
            <a:pPr marL="0" indent="0" algn="just">
              <a:lnSpc>
                <a:spcPct val="200000"/>
              </a:lnSpc>
              <a:buFont typeface="Arial" charset="0"/>
              <a:buNone/>
              <a:defRPr/>
            </a:pPr>
            <a:r>
              <a:rPr lang="en-US" dirty="0"/>
              <a:t>1. </a:t>
            </a:r>
            <a:r>
              <a:rPr lang="en-US" b="1" dirty="0"/>
              <a:t>Hardware: </a:t>
            </a:r>
            <a:r>
              <a:rPr lang="en-US" dirty="0"/>
              <a:t>A network allows users to share many hardware devices such as printers, </a:t>
            </a:r>
            <a:r>
              <a:rPr lang="fr-FR" dirty="0"/>
              <a:t>modems, fax machines, CD ROM, </a:t>
            </a:r>
            <a:r>
              <a:rPr lang="fr-FR" dirty="0" err="1"/>
              <a:t>player</a:t>
            </a:r>
            <a:r>
              <a:rPr lang="fr-FR" dirty="0"/>
              <a:t>, etc.</a:t>
            </a:r>
          </a:p>
          <a:p>
            <a:pPr marL="0" indent="0" algn="just">
              <a:lnSpc>
                <a:spcPct val="200000"/>
              </a:lnSpc>
              <a:buFont typeface="Arial" charset="0"/>
              <a:buNone/>
              <a:defRPr/>
            </a:pPr>
            <a:r>
              <a:rPr lang="en-US" b="1" dirty="0"/>
              <a:t>2. Software</a:t>
            </a:r>
            <a:r>
              <a:rPr lang="en-US" dirty="0"/>
              <a:t>: sharing software resources reduces the cost of software installation, saves space on hard disk.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85751"/>
            <a:ext cx="6096000" cy="609599"/>
          </a:xfrm>
        </p:spPr>
        <p:txBody>
          <a:bodyPr>
            <a:normAutofit fontScale="90000"/>
          </a:bodyPr>
          <a:lstStyle/>
          <a:p>
            <a:r>
              <a:rPr lang="en-IN" dirty="0"/>
              <a:t>Characteristics of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914401"/>
            <a:ext cx="7758138" cy="351473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Topology : The geometric arrangement of a computer system. 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Protocol : The protocol defines a common set of rules and signals that computers on the network use to communicate. One of the most popular protocols for LANs is called Ethernet. 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Architecture : Networks can be broadly classified as using either a peer to peer or client/server architecture.</a:t>
            </a:r>
          </a:p>
        </p:txBody>
      </p:sp>
    </p:spTree>
    <p:extLst>
      <p:ext uri="{BB962C8B-B14F-4D97-AF65-F5344CB8AC3E}">
        <p14:creationId xmlns:p14="http://schemas.microsoft.com/office/powerpoint/2010/main" val="3701282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85751"/>
            <a:ext cx="6096000" cy="609599"/>
          </a:xfrm>
        </p:spPr>
        <p:txBody>
          <a:bodyPr>
            <a:normAutofit fontScale="90000"/>
          </a:bodyPr>
          <a:lstStyle/>
          <a:p>
            <a:r>
              <a:rPr lang="en-IN" dirty="0"/>
              <a:t>Pros &amp; Cons of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914401"/>
            <a:ext cx="4648200" cy="351473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1472" y="857238"/>
            <a:ext cx="3719506" cy="3514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altLang="en-US" sz="2000" dirty="0"/>
              <a:t> Increased speed</a:t>
            </a:r>
          </a:p>
          <a:p>
            <a:pPr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altLang="en-US" sz="2000" dirty="0"/>
              <a:t> Reduced cost</a:t>
            </a:r>
          </a:p>
          <a:p>
            <a:pPr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altLang="en-US" sz="2000" dirty="0"/>
              <a:t> Improved security</a:t>
            </a:r>
          </a:p>
          <a:p>
            <a:pPr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altLang="en-US" sz="2000" dirty="0"/>
              <a:t> Centralized software managements</a:t>
            </a:r>
          </a:p>
          <a:p>
            <a:pPr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altLang="en-US" sz="2000" dirty="0"/>
              <a:t> Electronic mail</a:t>
            </a:r>
          </a:p>
          <a:p>
            <a:pPr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altLang="en-US" sz="2000" dirty="0"/>
              <a:t> Flexible access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71934" y="107155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altLang="en-US" dirty="0"/>
              <a:t> High cost of installation</a:t>
            </a:r>
          </a:p>
          <a:p>
            <a:pPr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altLang="en-US" dirty="0"/>
              <a:t> Requires time for administration</a:t>
            </a:r>
          </a:p>
          <a:p>
            <a:pPr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altLang="en-US" dirty="0"/>
              <a:t> Failure of server</a:t>
            </a:r>
          </a:p>
          <a:p>
            <a:pPr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altLang="en-US" dirty="0"/>
              <a:t> Cable/Media faults</a:t>
            </a:r>
          </a:p>
        </p:txBody>
      </p:sp>
    </p:spTree>
    <p:extLst>
      <p:ext uri="{BB962C8B-B14F-4D97-AF65-F5344CB8AC3E}">
        <p14:creationId xmlns:p14="http://schemas.microsoft.com/office/powerpoint/2010/main" val="3701282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10EB3CC57FEB4A9EDE08828A5AE851" ma:contentTypeVersion="4" ma:contentTypeDescription="Create a new document." ma:contentTypeScope="" ma:versionID="0e8cfcfa3e00c7b4a1914a9fa2233a2b">
  <xsd:schema xmlns:xsd="http://www.w3.org/2001/XMLSchema" xmlns:xs="http://www.w3.org/2001/XMLSchema" xmlns:p="http://schemas.microsoft.com/office/2006/metadata/properties" xmlns:ns2="b9a0c1d6-3a64-420f-9f32-a637b360c1cb" xmlns:ns3="2f287060-488d-43b9-9016-e4af7f413eba" targetNamespace="http://schemas.microsoft.com/office/2006/metadata/properties" ma:root="true" ma:fieldsID="ae97109a781638f617c07d53b180200c" ns2:_="" ns3:_="">
    <xsd:import namespace="b9a0c1d6-3a64-420f-9f32-a637b360c1cb"/>
    <xsd:import namespace="2f287060-488d-43b9-9016-e4af7f413e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0c1d6-3a64-420f-9f32-a637b360c1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287060-488d-43b9-9016-e4af7f413e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13D517-75F0-4C54-A91B-70AB3DD5593A}"/>
</file>

<file path=customXml/itemProps2.xml><?xml version="1.0" encoding="utf-8"?>
<ds:datastoreItem xmlns:ds="http://schemas.openxmlformats.org/officeDocument/2006/customXml" ds:itemID="{0CBDB004-0250-4049-BF08-A65093161E78}"/>
</file>

<file path=customXml/itemProps3.xml><?xml version="1.0" encoding="utf-8"?>
<ds:datastoreItem xmlns:ds="http://schemas.openxmlformats.org/officeDocument/2006/customXml" ds:itemID="{255742C9-B145-4DD1-96BC-DB04AD9F2118}"/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3045</TotalTime>
  <Words>1678</Words>
  <Application>Microsoft Office PowerPoint</Application>
  <PresentationFormat>On-screen Show (16:9)</PresentationFormat>
  <Paragraphs>237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Carlito</vt:lpstr>
      <vt:lpstr>LMSans10-Regular</vt:lpstr>
      <vt:lpstr>Times New Roman</vt:lpstr>
      <vt:lpstr>Wingdings</vt:lpstr>
      <vt:lpstr>Perspective</vt:lpstr>
      <vt:lpstr>Module 1  Networking Principles and layered architecture </vt:lpstr>
      <vt:lpstr>Overview of Computer and Communication</vt:lpstr>
      <vt:lpstr>ADDRESSED COURSE OUTCOMES</vt:lpstr>
      <vt:lpstr>Data Communication </vt:lpstr>
      <vt:lpstr>Components of Data Communication</vt:lpstr>
      <vt:lpstr> Networks</vt:lpstr>
      <vt:lpstr>Network Benefits: SHARING RESOURCES</vt:lpstr>
      <vt:lpstr>Characteristics of Network</vt:lpstr>
      <vt:lpstr>Pros &amp; Cons of Networks</vt:lpstr>
      <vt:lpstr>COMPUTER NETWORK</vt:lpstr>
      <vt:lpstr>COMPONENTS OF COMPUTER NETWORK</vt:lpstr>
      <vt:lpstr>Line Configuration</vt:lpstr>
      <vt:lpstr> Data Flow</vt:lpstr>
      <vt:lpstr>Data flow -Continued</vt:lpstr>
      <vt:lpstr>Data flow -Continued</vt:lpstr>
      <vt:lpstr> Network Categories</vt:lpstr>
      <vt:lpstr>Local Area Network(LAN)</vt:lpstr>
      <vt:lpstr>Local Area Network(LAN)</vt:lpstr>
      <vt:lpstr>Advantages of LAN</vt:lpstr>
      <vt:lpstr>Metropolitan Area Network (MAN)</vt:lpstr>
      <vt:lpstr>Metropolitan Area Network (MAN)</vt:lpstr>
      <vt:lpstr>Metropolitan Area Network (MAN)</vt:lpstr>
      <vt:lpstr>Wide Area Network (WAN)</vt:lpstr>
      <vt:lpstr>Wide Area Network (WAN)</vt:lpstr>
      <vt:lpstr> Personal Area Network</vt:lpstr>
      <vt:lpstr>Applications of Networks</vt:lpstr>
      <vt:lpstr>Network Topology</vt:lpstr>
      <vt:lpstr>Bus Topology</vt:lpstr>
      <vt:lpstr>Ring Topology</vt:lpstr>
      <vt:lpstr>Star Topology</vt:lpstr>
      <vt:lpstr>Mesh Topology</vt:lpstr>
      <vt:lpstr>Tree Topology</vt:lpstr>
      <vt:lpstr>Hybrid Topology</vt:lpstr>
      <vt:lpstr>Applications of Network Topology</vt:lpstr>
      <vt:lpstr>Considerations for choosing topology</vt:lpstr>
      <vt:lpstr>Practice Question 1</vt:lpstr>
      <vt:lpstr> Internetwork</vt:lpstr>
      <vt:lpstr>PowerPoint Presentation</vt:lpstr>
      <vt:lpstr>The Internet</vt:lpstr>
      <vt:lpstr>Hierarchical Organization of Internet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Rukmani P</cp:lastModifiedBy>
  <cp:revision>110</cp:revision>
  <dcterms:created xsi:type="dcterms:W3CDTF">2006-08-16T00:00:00Z</dcterms:created>
  <dcterms:modified xsi:type="dcterms:W3CDTF">2023-02-15T09:05:20Z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0x010100FA10EB3CC57FEB4A9EDE08828A5AE851</vt:lpwstr>
  </property>
</Properties>
</file>