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301" r:id="rId2"/>
    <p:sldId id="256" r:id="rId3"/>
    <p:sldId id="257" r:id="rId4"/>
    <p:sldId id="303" r:id="rId5"/>
    <p:sldId id="304" r:id="rId6"/>
    <p:sldId id="307" r:id="rId7"/>
    <p:sldId id="306" r:id="rId8"/>
    <p:sldId id="305" r:id="rId9"/>
    <p:sldId id="261" r:id="rId10"/>
    <p:sldId id="297" r:id="rId11"/>
    <p:sldId id="258" r:id="rId12"/>
    <p:sldId id="298" r:id="rId13"/>
    <p:sldId id="310" r:id="rId14"/>
    <p:sldId id="308" r:id="rId15"/>
    <p:sldId id="309" r:id="rId16"/>
    <p:sldId id="311" r:id="rId17"/>
    <p:sldId id="265" r:id="rId18"/>
    <p:sldId id="312" r:id="rId19"/>
    <p:sldId id="266" r:id="rId20"/>
    <p:sldId id="267" r:id="rId21"/>
    <p:sldId id="315" r:id="rId22"/>
    <p:sldId id="268" r:id="rId23"/>
    <p:sldId id="314" r:id="rId24"/>
    <p:sldId id="269" r:id="rId25"/>
    <p:sldId id="316" r:id="rId26"/>
    <p:sldId id="272" r:id="rId27"/>
    <p:sldId id="317" r:id="rId28"/>
    <p:sldId id="273" r:id="rId29"/>
    <p:sldId id="275" r:id="rId30"/>
    <p:sldId id="318" r:id="rId31"/>
    <p:sldId id="319" r:id="rId32"/>
    <p:sldId id="276" r:id="rId33"/>
    <p:sldId id="278" r:id="rId34"/>
    <p:sldId id="320" r:id="rId35"/>
    <p:sldId id="279" r:id="rId36"/>
    <p:sldId id="281" r:id="rId37"/>
    <p:sldId id="283" r:id="rId38"/>
    <p:sldId id="285" r:id="rId39"/>
    <p:sldId id="321" r:id="rId40"/>
    <p:sldId id="299" r:id="rId41"/>
    <p:sldId id="286" r:id="rId42"/>
    <p:sldId id="287" r:id="rId43"/>
    <p:sldId id="288" r:id="rId44"/>
    <p:sldId id="289" r:id="rId45"/>
    <p:sldId id="290" r:id="rId46"/>
    <p:sldId id="294" r:id="rId47"/>
    <p:sldId id="296" r:id="rId48"/>
    <p:sldId id="30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A7CB4-5423-4E6C-85D0-FC5940482AFD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E8773-5E05-4C96-98B2-53E85ADDF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B69082-4E8C-4BD3-ACDD-4D416F5108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1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9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1B1F-9317-4F67-8ED7-73FF5A24FC32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80801" y="718561"/>
            <a:ext cx="681703" cy="297919"/>
          </a:xfrm>
        </p:spPr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518401" y="6375400"/>
            <a:ext cx="299531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E96-8801-4676-B563-B09616C4C5AC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7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2" y="1826710"/>
            <a:ext cx="19899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10"/>
            <a:ext cx="6988635" cy="44844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E1BF-F57E-4CC3-AA13-7081AC331D4B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B476-EFE7-4890-908D-511F1FA57200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36001" y="6375400"/>
            <a:ext cx="299531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1" y="705450"/>
            <a:ext cx="543737" cy="297919"/>
          </a:xfrm>
        </p:spPr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1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B313-2350-417F-B0F7-D16E396013EA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BCFC-B1F0-4D18-A2CF-A020F013A642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2"/>
            <a:ext cx="4754880" cy="3595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33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77F8-03F3-47C3-BB1F-60F88CFC4B65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CE7-9BD9-4CB4-A124-C267877046C2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2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3B3F-A2FE-4D1F-A5E0-936A424DBB9A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3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10"/>
            <a:ext cx="5610464" cy="4476615"/>
          </a:xfrm>
        </p:spPr>
        <p:txBody>
          <a:bodyPr anchor="ctr"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685-AE03-42C2-BFF4-161C56EB3F1E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6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9650-916E-4CD0-96BA-34DE4A10633C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1203E0A-2CAE-4C66-8627-C6D7130AA901}" type="datetime3">
              <a:rPr lang="en-IN" smtClean="0"/>
              <a:t>22 February 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6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1F742ADB-DB38-4781-BDEB-F2F4CD3551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6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4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792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70543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523962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133547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2438339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indent="-243834" algn="l" defTabSz="121917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2F87-1096-487F-A03F-DF38541F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326" y="1432408"/>
            <a:ext cx="9753600" cy="259502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MODULE-1: Networking principles and layered architecture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1563-0584-472D-BAA7-A549F1AC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166531"/>
            <a:ext cx="9753600" cy="11446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CECA-ECE9-40E0-A97F-13FB76B13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2270" y="701628"/>
            <a:ext cx="681703" cy="297919"/>
          </a:xfrm>
        </p:spPr>
        <p:txBody>
          <a:bodyPr/>
          <a:lstStyle/>
          <a:p>
            <a:fld id="{1F742ADB-DB38-4781-BDEB-F2F4CD3551B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9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B3C-C0EA-4998-A601-0C14F8FE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360"/>
            <a:ext cx="9753600" cy="1154097"/>
          </a:xfrm>
        </p:spPr>
        <p:txBody>
          <a:bodyPr/>
          <a:lstStyle/>
          <a:p>
            <a:r>
              <a:rPr lang="en-IN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6231-2D08-4DCA-9C12-ED916CEC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9236"/>
            <a:ext cx="9753600" cy="4436764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Standard provides a model for development that makes it possible for a product to work regardless of the individual manufacturer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/>
              <a:t>Dejure</a:t>
            </a:r>
            <a:r>
              <a:rPr lang="en-US" sz="2800" dirty="0"/>
              <a:t> </a:t>
            </a:r>
            <a:r>
              <a:rPr lang="en-IN" sz="2800" dirty="0"/>
              <a:t>– haven’t approved by organized body, but adopted as standards through wide spread use ASCII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</a:t>
            </a:r>
            <a:r>
              <a:rPr lang="en-IN" sz="2800" b="1" dirty="0" err="1"/>
              <a:t>efacto</a:t>
            </a:r>
            <a:r>
              <a:rPr lang="en-IN" sz="2800" b="1" dirty="0"/>
              <a:t> </a:t>
            </a:r>
            <a:r>
              <a:rPr lang="en-US" sz="2800" dirty="0"/>
              <a:t>-  Proprietary and Non proprietary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33" dirty="0"/>
              <a:t>Proprietary – invented by commercial organizations; close off communications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33" dirty="0"/>
              <a:t>Non proprietary-developed by groups or committees; open standards QWERTY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International Standard Organization </a:t>
            </a:r>
            <a:r>
              <a:rPr lang="en-IN" sz="2800" b="1" dirty="0"/>
              <a:t>(ISO)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International Telecommunications Union- Telecommunications Standard Sector </a:t>
            </a:r>
            <a:r>
              <a:rPr lang="en-IN" sz="2800" b="1" dirty="0"/>
              <a:t>(ITU-T)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American National Standards Institute </a:t>
            </a:r>
            <a:r>
              <a:rPr lang="en-US" sz="2800" b="1" dirty="0"/>
              <a:t>(ANSI)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Institute of Electricals and Electronic Engineering </a:t>
            </a:r>
            <a:r>
              <a:rPr lang="en-US" sz="2800" b="1" dirty="0"/>
              <a:t>(IEEE)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Electronic Industries Association </a:t>
            </a:r>
            <a:r>
              <a:rPr lang="en-US" sz="2800" b="1" dirty="0"/>
              <a:t>(EIA)</a:t>
            </a:r>
            <a:endParaRPr lang="en-IN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2C9AE-645A-4BB8-A463-AA7CFA0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8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360"/>
            <a:ext cx="9753600" cy="1154097"/>
          </a:xfrm>
        </p:spPr>
        <p:txBody>
          <a:bodyPr/>
          <a:lstStyle/>
          <a:p>
            <a:r>
              <a:rPr lang="en-IN" dirty="0"/>
              <a:t>List of Standard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477-3B57-4DAC-890B-BEAAC05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31457"/>
            <a:ext cx="9753600" cy="471616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International Standard Organization (ISO)</a:t>
            </a:r>
            <a:r>
              <a:rPr lang="en-US" sz="1800" dirty="0"/>
              <a:t>. Responsible for a wide range of standards including networking standards.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CCITT</a:t>
            </a:r>
            <a:r>
              <a:rPr lang="en-US" sz="1800" dirty="0"/>
              <a:t> - </a:t>
            </a:r>
            <a:r>
              <a:rPr lang="en-US" sz="1800" b="1" dirty="0"/>
              <a:t>Consultative Committee for International Telegraph and Telephone</a:t>
            </a:r>
            <a:r>
              <a:rPr lang="en-US" sz="1800" dirty="0"/>
              <a:t>.  Responsible for development of Communication standards.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International Telecommunications Union-Telecommunications Standards Sector (ITU-T)</a:t>
            </a:r>
            <a:r>
              <a:rPr lang="en-US" sz="1800" dirty="0"/>
              <a:t> - develops worldwide standards for telecommunication technologies.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American National Standard Institute (ANSI)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Institute of International Electrical and Electronics Engineers</a:t>
            </a:r>
            <a:r>
              <a:rPr lang="en-US" sz="1800" dirty="0"/>
              <a:t> </a:t>
            </a:r>
            <a:r>
              <a:rPr lang="en-US" sz="1800" b="1" dirty="0"/>
              <a:t>(IEEE)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Electronic Industries Association (EIA)</a:t>
            </a: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Telecommunications Industry Association </a:t>
            </a:r>
            <a:r>
              <a:rPr lang="en-US" sz="1800" b="1" dirty="0"/>
              <a:t>(TIA)</a:t>
            </a:r>
            <a:r>
              <a:rPr lang="en-US" sz="1800" dirty="0"/>
              <a:t> and other leading telecommunication companies worked cooperatively to create </a:t>
            </a:r>
            <a:r>
              <a:rPr lang="en-US" sz="1800" b="1" dirty="0"/>
              <a:t>ANSI/TIA/EIA-568-A</a:t>
            </a:r>
            <a:r>
              <a:rPr lang="en-US" sz="1800" dirty="0"/>
              <a:t> standard for commercial buildings.</a:t>
            </a:r>
          </a:p>
          <a:p>
            <a:endParaRPr lang="en-IN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AF2C1-8C60-4A12-9E4B-1EAF41B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2F87-1096-487F-A03F-DF38541F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OSI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1563-0584-472D-BAA7-A549F1AC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COMMUNICATION AND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B725-40CC-41E6-819B-4D627C5A4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2158" y="731814"/>
            <a:ext cx="421078" cy="248848"/>
          </a:xfrm>
        </p:spPr>
        <p:txBody>
          <a:bodyPr/>
          <a:lstStyle/>
          <a:p>
            <a:fld id="{1F742ADB-DB38-4781-BDEB-F2F4CD3551B3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4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838200"/>
            <a:ext cx="10972800" cy="58674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   	-       “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pen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ystem</a:t>
            </a:r>
            <a:r>
              <a:rPr lang="en-IE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nterconnection". </a:t>
            </a: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Open communication between different systems without requiring changes to the underlying architecture.</a:t>
            </a: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Introduced in 1984 by the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nternational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rganization for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tandardization (ISO).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Outlines </a:t>
            </a:r>
            <a:r>
              <a:rPr lang="en-GB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needs to be done to send data from one computer to another </a:t>
            </a:r>
          </a:p>
          <a:p>
            <a:pPr marL="342900" lvl="1" indent="-34290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theoretical blueprint that helps us understand how data gets from one user’s computer to another.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helps develop standards so that all of our hardware and software talks nicely to each other.</a:t>
            </a:r>
          </a:p>
        </p:txBody>
      </p:sp>
      <p:sp>
        <p:nvSpPr>
          <p:cNvPr id="5123" name="AutoShape 5"/>
          <p:cNvSpPr>
            <a:spLocks noGrp="1" noChangeArrowheads="1"/>
          </p:cNvSpPr>
          <p:nvPr>
            <p:ph type="title"/>
          </p:nvPr>
        </p:nvSpPr>
        <p:spPr>
          <a:xfrm>
            <a:off x="711200" y="1"/>
            <a:ext cx="10972800" cy="868363"/>
          </a:xfrm>
        </p:spPr>
        <p:txBody>
          <a:bodyPr/>
          <a:lstStyle/>
          <a:p>
            <a:pPr eaLnBrk="1" hangingPunct="1"/>
            <a:r>
              <a:rPr lang="en-US" sz="4200" b="1" i="1">
                <a:latin typeface="Times New Roman" pitchFamily="18" charset="0"/>
                <a:cs typeface="Times New Roman" pitchFamily="18" charset="0"/>
              </a:rPr>
              <a:t>The OSI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031914" y="1037942"/>
            <a:ext cx="9753600" cy="1154097"/>
          </a:xfrm>
        </p:spPr>
        <p:txBody>
          <a:bodyPr/>
          <a:lstStyle/>
          <a:p>
            <a:pPr algn="l" eaLnBrk="1" hangingPunct="1"/>
            <a:r>
              <a:rPr lang="en-US" sz="4200" b="1" i="1" dirty="0">
                <a:latin typeface="Times New Roman" pitchFamily="18" charset="0"/>
                <a:cs typeface="Times New Roman" pitchFamily="18" charset="0"/>
              </a:rPr>
              <a:t>Why a layered model 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219200" y="2307125"/>
            <a:ext cx="9753600" cy="3539527"/>
          </a:xfrm>
        </p:spPr>
        <p:txBody>
          <a:bodyPr>
            <a:normAutofit fontScale="92500" lnSpcReduction="20000"/>
          </a:bodyPr>
          <a:lstStyle/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Breaks down communication into smaller, simpler parts.</a:t>
            </a:r>
          </a:p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Easier to teach communication process.</a:t>
            </a:r>
          </a:p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Speeds development, changes in one layer does not affect how the other levels works.</a:t>
            </a:r>
          </a:p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Standardization across manufactures.</a:t>
            </a:r>
          </a:p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different hardware and software to work together.</a:t>
            </a:r>
          </a:p>
          <a:p>
            <a:pPr marL="342900" lvl="1" indent="-342900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complexity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4294967295"/>
          </p:nvPr>
        </p:nvSpPr>
        <p:spPr>
          <a:xfrm>
            <a:off x="508000" y="533400"/>
            <a:ext cx="11277600" cy="5715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layer has its own function and provides support to other layers.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layer uses services from layers below it &amp; provides services for the layers above it.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layer adds its own information to the message it receives and sends the package to the next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b="1" i="1">
                <a:latin typeface="Times New Roman" pitchFamily="18" charset="0"/>
                <a:cs typeface="Times New Roman" pitchFamily="18" charset="0"/>
              </a:rPr>
              <a:t>Tasks involved in sending letter</a:t>
            </a:r>
          </a:p>
        </p:txBody>
      </p:sp>
      <p:pic>
        <p:nvPicPr>
          <p:cNvPr id="614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90949" y="1122880"/>
            <a:ext cx="9245600" cy="53562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Seven layers of the OSI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D22195-5644-4BC6-B92E-AD3C6D2D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5CAA5F2-E426-4BCE-80BB-7FC8C15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5" y="1417320"/>
            <a:ext cx="5780506" cy="43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35CE5-4D15-4DD5-9259-0B2307D1D9E4}"/>
              </a:ext>
            </a:extLst>
          </p:cNvPr>
          <p:cNvSpPr txBox="1"/>
          <p:nvPr/>
        </p:nvSpPr>
        <p:spPr>
          <a:xfrm>
            <a:off x="2855495" y="5869094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972800" cy="762000"/>
          </a:xfrm>
        </p:spPr>
        <p:txBody>
          <a:bodyPr/>
          <a:lstStyle/>
          <a:p>
            <a:pPr eaLnBrk="1" hangingPunct="1"/>
            <a:r>
              <a:rPr lang="en-US" sz="4200" b="1" i="1">
                <a:latin typeface="Times New Roman" pitchFamily="18" charset="0"/>
                <a:cs typeface="Times New Roman" pitchFamily="18" charset="0"/>
              </a:rPr>
              <a:t>Organization of the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074400" cy="5334000"/>
          </a:xfrm>
        </p:spPr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Physical Layer</a:t>
            </a:r>
          </a:p>
          <a:p>
            <a:pPr marL="514350" indent="-51435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Link Layer          	 </a:t>
            </a:r>
            <a:r>
              <a:rPr lang="en-US" sz="2800" b="1" i="1" dirty="0">
                <a:solidFill>
                  <a:srgbClr val="E030A1"/>
                </a:solidFill>
                <a:latin typeface="Times New Roman" pitchFamily="18" charset="0"/>
                <a:cs typeface="Times New Roman" pitchFamily="18" charset="0"/>
              </a:rPr>
              <a:t>Network support Layers</a:t>
            </a:r>
          </a:p>
          <a:p>
            <a:pPr marL="514350" indent="-51435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Network Layer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(Deals with physical aspects </a:t>
            </a:r>
          </a:p>
          <a:p>
            <a:pPr marL="514350" indent="-51435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		of moving data)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 startAt="5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Session Layer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 startAt="5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Presentation Layer	</a:t>
            </a:r>
            <a:r>
              <a:rPr lang="en-US" sz="2800" b="1" i="1" dirty="0">
                <a:solidFill>
                  <a:srgbClr val="E030A1"/>
                </a:solidFill>
                <a:latin typeface="Times New Roman" pitchFamily="18" charset="0"/>
                <a:cs typeface="Times New Roman" pitchFamily="18" charset="0"/>
              </a:rPr>
              <a:t>   User support Layers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 startAt="5"/>
              <a:defRPr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Layer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(Provides Interoperability among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						unrelated s/w)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 startAt="5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</a:rPr>
              <a:t>4. 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Transport Layer	      </a:t>
            </a:r>
            <a:r>
              <a:rPr lang="en-US" sz="2800" dirty="0">
                <a:latin typeface="Times New Roman" pitchFamily="18" charset="0"/>
              </a:rPr>
              <a:t>-     Ensures </a:t>
            </a:r>
            <a:r>
              <a:rPr lang="en-US" sz="2800" b="1" i="1" dirty="0">
                <a:solidFill>
                  <a:srgbClr val="E030A1"/>
                </a:solidFill>
                <a:latin typeface="Times New Roman" pitchFamily="18" charset="0"/>
                <a:cs typeface="Times New Roman" pitchFamily="18" charset="0"/>
              </a:rPr>
              <a:t>End-to-End </a:t>
            </a:r>
            <a:r>
              <a:rPr lang="en-US" sz="2800" dirty="0">
                <a:latin typeface="Times New Roman" pitchFamily="18" charset="0"/>
              </a:rPr>
              <a:t>reliable 					data transmission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 startAt="5"/>
              <a:defRPr/>
            </a:pPr>
            <a:endParaRPr lang="en-US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43663" y="1219200"/>
            <a:ext cx="609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808164" y="3079215"/>
            <a:ext cx="6096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69" y="602438"/>
            <a:ext cx="9894459" cy="1154097"/>
          </a:xfrm>
        </p:spPr>
        <p:txBody>
          <a:bodyPr>
            <a:normAutofit fontScale="90000"/>
          </a:bodyPr>
          <a:lstStyle/>
          <a:p>
            <a:r>
              <a:rPr lang="en-IN" dirty="0"/>
              <a:t>The interaction between layers in the OSI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47F897-F148-4C5E-ABFF-9A728D29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DB18406-D5F8-4049-A319-E54E1CC5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0" y="1925944"/>
            <a:ext cx="7369175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16DF-02E0-43EE-B565-F96F1F0A08D1}"/>
              </a:ext>
            </a:extLst>
          </p:cNvPr>
          <p:cNvSpPr txBox="1"/>
          <p:nvPr/>
        </p:nvSpPr>
        <p:spPr>
          <a:xfrm>
            <a:off x="2855495" y="5949304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8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2F87-1096-487F-A03F-DF38541F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PROTOCOLS &amp;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1563-0584-472D-BAA7-A549F1AC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COMMUNICATION AND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CECA-ECE9-40E0-A97F-13FB76B13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28400" y="694366"/>
            <a:ext cx="681703" cy="297919"/>
          </a:xfrm>
        </p:spPr>
        <p:txBody>
          <a:bodyPr/>
          <a:lstStyle/>
          <a:p>
            <a:fld id="{1F742ADB-DB38-4781-BDEB-F2F4CD3551B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6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32275"/>
            <a:ext cx="9753600" cy="1154097"/>
          </a:xfrm>
        </p:spPr>
        <p:txBody>
          <a:bodyPr/>
          <a:lstStyle/>
          <a:p>
            <a:r>
              <a:rPr lang="en-IN" dirty="0"/>
              <a:t>An exchange using the OSI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E9CFCC-2C00-4FB8-AE57-6FE1EA1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AF29CE0-A9D0-4D2C-AFCC-5B1D8490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81" y="1672200"/>
            <a:ext cx="8947038" cy="428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32A63-8288-48CD-9A24-46573319D8EA}"/>
              </a:ext>
            </a:extLst>
          </p:cNvPr>
          <p:cNvSpPr txBox="1"/>
          <p:nvPr/>
        </p:nvSpPr>
        <p:spPr>
          <a:xfrm>
            <a:off x="2855495" y="5981388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72800" cy="5032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200" b="1" i="1" dirty="0">
                <a:latin typeface="Times New Roman" pitchFamily="18" charset="0"/>
                <a:cs typeface="Times New Roman" pitchFamily="18" charset="0"/>
              </a:rPr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14400"/>
            <a:ext cx="11988800" cy="5638800"/>
          </a:xfrm>
        </p:spPr>
        <p:txBody>
          <a:bodyPr rtlCol="0"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b="1" i="1" dirty="0">
                <a:solidFill>
                  <a:srgbClr val="7030A0"/>
                </a:solidFill>
                <a:latin typeface="Times New Roman" pitchFamily="18" charset="0"/>
              </a:rPr>
              <a:t>Responsible for transmitting individual </a:t>
            </a:r>
            <a:r>
              <a:rPr lang="en-US" sz="3300" b="1" i="1" dirty="0">
                <a:solidFill>
                  <a:srgbClr val="FF0000"/>
                </a:solidFill>
                <a:latin typeface="Times New Roman" pitchFamily="18" charset="0"/>
              </a:rPr>
              <a:t>bits</a:t>
            </a:r>
            <a:r>
              <a:rPr lang="en-US" sz="3300" b="1" i="1" dirty="0">
                <a:solidFill>
                  <a:srgbClr val="7030A0"/>
                </a:solidFill>
                <a:latin typeface="Times New Roman" pitchFamily="18" charset="0"/>
              </a:rPr>
              <a:t> from one node to the next.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bottom layer of the OSI model</a:t>
            </a:r>
          </a:p>
          <a:p>
            <a:pPr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unit of communication is a BIT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converts bits into electronic signals for outgoing messages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converts electronic signals into bits for incoming  messages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sz="2800" dirty="0">
                <a:latin typeface="Times New Roman" charset="0"/>
              </a:rPr>
              <a:t>manages interface between the computer and the network medium</a:t>
            </a: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charset="0"/>
                <a:cs typeface="Times New Roman" pitchFamily="18" charset="0"/>
              </a:rPr>
              <a:t>Concerns about</a:t>
            </a:r>
          </a:p>
          <a:p>
            <a:pPr marL="1257300" lvl="2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E030A1"/>
                </a:solidFill>
                <a:latin typeface="Times New Roman" charset="0"/>
                <a:cs typeface="Times New Roman" pitchFamily="18" charset="0"/>
              </a:rPr>
              <a:t>Synchronization &amp; Data Rate of bits</a:t>
            </a:r>
          </a:p>
          <a:p>
            <a:pPr marL="1257300" lvl="2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E030A1"/>
                </a:solidFill>
                <a:latin typeface="Times New Roman" charset="0"/>
              </a:rPr>
              <a:t>Line configuration</a:t>
            </a:r>
          </a:p>
          <a:p>
            <a:pPr marL="1257300" lvl="2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E030A1"/>
                </a:solidFill>
                <a:latin typeface="Times New Roman" charset="0"/>
              </a:rPr>
              <a:t>Physical topology</a:t>
            </a:r>
          </a:p>
          <a:p>
            <a:pPr marL="1257300" lvl="2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E030A1"/>
                </a:solidFill>
                <a:latin typeface="Times New Roman" charset="0"/>
              </a:rPr>
              <a:t>Transmission mode			</a:t>
            </a:r>
            <a:r>
              <a:rPr lang="en-US" sz="2600" b="1" i="1" dirty="0">
                <a:latin typeface="Times New Roman" charset="0"/>
              </a:rPr>
              <a:t>Ex: Network Interface Card</a:t>
            </a: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5450"/>
            <a:ext cx="9753600" cy="1154097"/>
          </a:xfrm>
        </p:spPr>
        <p:txBody>
          <a:bodyPr/>
          <a:lstStyle/>
          <a:p>
            <a:r>
              <a:rPr lang="en-IN" dirty="0"/>
              <a:t>Physical layer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66B70C-089C-408D-970E-0BEA7DD6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C2DFC05-FB95-4849-8D7E-3FB018E4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5" y="1396311"/>
            <a:ext cx="8896238" cy="44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FC151-D056-4584-AC55-5A847AEA7DB9}"/>
              </a:ext>
            </a:extLst>
          </p:cNvPr>
          <p:cNvSpPr txBox="1"/>
          <p:nvPr/>
        </p:nvSpPr>
        <p:spPr>
          <a:xfrm>
            <a:off x="2855495" y="5949304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1E270-2F22-4607-AC90-1E32A376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20" y="1905506"/>
            <a:ext cx="208324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The physical layer is responsible for movements of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individual bits from one hop (node) to the next</a:t>
            </a:r>
          </a:p>
        </p:txBody>
      </p:sp>
    </p:spTree>
    <p:extLst>
      <p:ext uri="{BB962C8B-B14F-4D97-AF65-F5344CB8AC3E}">
        <p14:creationId xmlns:p14="http://schemas.microsoft.com/office/powerpoint/2010/main" val="4103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972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 b="1" i="1" dirty="0">
                <a:latin typeface="Times New Roman" pitchFamily="18" charset="0"/>
              </a:rPr>
              <a:t>Data link layer</a:t>
            </a:r>
            <a:endParaRPr lang="en-US" sz="3800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None/>
            </a:pPr>
            <a: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  <a:t>The data link layer is responsible for transmitting </a:t>
            </a:r>
            <a:r>
              <a:rPr lang="en-US" sz="2300" b="1" i="1">
                <a:solidFill>
                  <a:srgbClr val="FF0000"/>
                </a:solidFill>
                <a:latin typeface="Times New Roman" pitchFamily="18" charset="0"/>
              </a:rPr>
              <a:t>frames</a:t>
            </a:r>
            <a: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  <a:t> from </a:t>
            </a:r>
            <a:b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  <a:t>one node to the next.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Blip>
                <a:blip r:embed="rId2"/>
              </a:buBlip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unit of communication is a Frame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Blip>
                <a:blip r:embed="rId2"/>
              </a:buBlip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Receiving end  –  packages raw data from the physical layer into data frames for delivery to the Network layer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Blip>
                <a:blip r:embed="rId2"/>
              </a:buBlip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Sending end  –  converts data into raw formats that can be handled by the Physical Layer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Concerns about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b="1" i="1">
                <a:solidFill>
                  <a:srgbClr val="E030A1"/>
                </a:solidFill>
                <a:latin typeface="Times New Roman" pitchFamily="18" charset="0"/>
              </a:rPr>
              <a:t>Physical Addressing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b="1" i="1">
                <a:solidFill>
                  <a:srgbClr val="E030A1"/>
                </a:solidFill>
                <a:latin typeface="Times New Roman" pitchFamily="18" charset="0"/>
              </a:rPr>
              <a:t>Sequence Numbering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b="1" i="1">
                <a:solidFill>
                  <a:srgbClr val="E030A1"/>
                </a:solidFill>
                <a:latin typeface="Times New Roman" pitchFamily="18" charset="0"/>
              </a:rPr>
              <a:t>Error Control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b="1" i="1">
                <a:solidFill>
                  <a:srgbClr val="E030A1"/>
                </a:solidFill>
                <a:latin typeface="Times New Roman" pitchFamily="18" charset="0"/>
              </a:rPr>
              <a:t>Flow Control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b="1" i="1">
                <a:solidFill>
                  <a:srgbClr val="E030A1"/>
                </a:solidFill>
                <a:latin typeface="Times New Roman" pitchFamily="18" charset="0"/>
              </a:rPr>
              <a:t>Access Control</a:t>
            </a:r>
          </a:p>
          <a:p>
            <a:pPr eaLnBrk="1" hangingPunct="1">
              <a:buFont typeface="Arial" charset="0"/>
              <a:buNone/>
            </a:pPr>
            <a:endParaRPr lang="en-US" sz="2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5331"/>
            <a:ext cx="9753600" cy="1154097"/>
          </a:xfrm>
        </p:spPr>
        <p:txBody>
          <a:bodyPr/>
          <a:lstStyle/>
          <a:p>
            <a:r>
              <a:rPr lang="en-IN" dirty="0"/>
              <a:t>Data link layer (Cont....)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8F2FA3-AF5B-45CF-A389-852EF9AC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FD21B45-FA2B-4D21-9BA2-E228CBAC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1587253"/>
            <a:ext cx="8636936" cy="39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5ABE3-22A8-4014-87AD-FBEDF6F85A96}"/>
              </a:ext>
            </a:extLst>
          </p:cNvPr>
          <p:cNvSpPr txBox="1"/>
          <p:nvPr/>
        </p:nvSpPr>
        <p:spPr>
          <a:xfrm>
            <a:off x="2855495" y="5949304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0A92-C794-48F1-9B30-E74BFA58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83" y="2090172"/>
            <a:ext cx="2202512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The data link layer is responsible for moving </a:t>
            </a:r>
            <a:br>
              <a:rPr lang="en-US" altLang="en-US" sz="2400" dirty="0">
                <a:latin typeface="+mj-lt"/>
              </a:rPr>
            </a:br>
            <a:r>
              <a:rPr lang="en-US" altLang="en-US" sz="2400" dirty="0">
                <a:latin typeface="+mj-lt"/>
              </a:rPr>
              <a:t>frames from one hop (node) to the next.</a:t>
            </a:r>
          </a:p>
        </p:txBody>
      </p:sp>
    </p:spTree>
    <p:extLst>
      <p:ext uri="{BB962C8B-B14F-4D97-AF65-F5344CB8AC3E}">
        <p14:creationId xmlns:p14="http://schemas.microsoft.com/office/powerpoint/2010/main" val="226739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1" y="1905000"/>
            <a:ext cx="11586633" cy="3352800"/>
          </a:xfr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5331"/>
            <a:ext cx="9753600" cy="1154097"/>
          </a:xfrm>
        </p:spPr>
        <p:txBody>
          <a:bodyPr/>
          <a:lstStyle/>
          <a:p>
            <a:r>
              <a:rPr lang="en-IN" dirty="0"/>
              <a:t>Data link layer (Cont....)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Hop-to-hop delivery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E70C50-E88D-4BD0-A27C-8C847FB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A69C428-2676-4EA7-AA76-F6D1DBB6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1389773"/>
            <a:ext cx="8144933" cy="44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AACC9-BAEF-4C2D-9BF0-AF8F40A13524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0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1"/>
            <a:ext cx="109728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b="1" i="1" dirty="0">
                <a:latin typeface="Times New Roman" pitchFamily="18" charset="0"/>
              </a:rPr>
              <a:t>Network layer</a:t>
            </a:r>
            <a:br>
              <a:rPr lang="en-US" altLang="en-US" sz="3400" b="1" i="1" dirty="0">
                <a:latin typeface="Times New Roman" pitchFamily="18" charset="0"/>
              </a:rPr>
            </a:br>
            <a:endParaRPr lang="en-US" altLang="en-US" sz="3400" b="1" i="1" dirty="0">
              <a:latin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11379200" cy="5638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  <a:t>The network layer is responsible for the delivery of  individual  </a:t>
            </a:r>
            <a:r>
              <a:rPr lang="en-US" sz="2300" b="1" i="1">
                <a:solidFill>
                  <a:srgbClr val="FF0000"/>
                </a:solidFill>
                <a:latin typeface="Times New Roman" pitchFamily="18" charset="0"/>
              </a:rPr>
              <a:t>packets</a:t>
            </a:r>
            <a:r>
              <a:rPr lang="en-US" sz="2300" b="1" i="1">
                <a:solidFill>
                  <a:srgbClr val="7030A0"/>
                </a:solidFill>
                <a:latin typeface="Times New Roman" pitchFamily="18" charset="0"/>
              </a:rPr>
              <a:t> from the source to the final destination.</a:t>
            </a:r>
          </a:p>
          <a:p>
            <a:pPr algn="ctr" eaLnBrk="1" hangingPunct="1">
              <a:buFont typeface="Arial" charset="0"/>
              <a:buNone/>
            </a:pPr>
            <a:r>
              <a:rPr lang="en-US" sz="2300" b="1" i="1">
                <a:solidFill>
                  <a:srgbClr val="FF0000"/>
                </a:solidFill>
                <a:latin typeface="Times New Roman" pitchFamily="18" charset="0"/>
              </a:rPr>
              <a:t>(end-to-end delivery)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unit of communication is a Packet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Responsible for Source-to-Destination delivery of packets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Provides a mechanism to move packets between networks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Also handles packet switching and network </a:t>
            </a:r>
            <a:r>
              <a:rPr lang="en-US" sz="2000" b="1" i="1">
                <a:solidFill>
                  <a:srgbClr val="E030A1"/>
                </a:solidFill>
                <a:latin typeface="Times New Roman" pitchFamily="18" charset="0"/>
              </a:rPr>
              <a:t>congestion control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Responsibilities: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i="1">
                <a:solidFill>
                  <a:srgbClr val="E030A1"/>
                </a:solidFill>
                <a:latin typeface="Times New Roman" pitchFamily="18" charset="0"/>
              </a:rPr>
              <a:t>Network addressing (Logical Addressing)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i="1">
                <a:solidFill>
                  <a:srgbClr val="E030A1"/>
                </a:solidFill>
                <a:latin typeface="Times New Roman" pitchFamily="18" charset="0"/>
              </a:rPr>
              <a:t>Routing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0217"/>
            <a:ext cx="9753600" cy="1154097"/>
          </a:xfrm>
        </p:spPr>
        <p:txBody>
          <a:bodyPr/>
          <a:lstStyle/>
          <a:p>
            <a:r>
              <a:rPr lang="en-IN" dirty="0"/>
              <a:t>Network layer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4CB8158-E54C-47E2-BE09-FBD3112BA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6322" y="1583071"/>
            <a:ext cx="8829078" cy="402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CFA50-8671-451A-8249-3DFE999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25A6-3A4D-40CF-BAE6-7710FBD0DB80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E7FC3AB-ACFC-4AD5-A4F8-EE5310130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519520"/>
            <a:ext cx="1849041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The network layer is responsible for the </a:t>
            </a:r>
            <a:br>
              <a:rPr lang="en-US" altLang="en-US" sz="2400" dirty="0">
                <a:latin typeface="+mj-lt"/>
              </a:rPr>
            </a:br>
            <a:r>
              <a:rPr lang="en-US" altLang="en-US" sz="2400" dirty="0">
                <a:latin typeface="+mj-lt"/>
              </a:rPr>
              <a:t>delivery of individual packets from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the source host to the destination host.</a:t>
            </a:r>
          </a:p>
        </p:txBody>
      </p:sp>
    </p:spTree>
    <p:extLst>
      <p:ext uri="{BB962C8B-B14F-4D97-AF65-F5344CB8AC3E}">
        <p14:creationId xmlns:p14="http://schemas.microsoft.com/office/powerpoint/2010/main" val="384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Source to destination delivery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D842D3-9986-4FAE-81D2-A6EE74A5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113E40E-265F-4BC1-962B-699D47E0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360958"/>
            <a:ext cx="7251031" cy="46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18397-6B1E-414F-B17F-9025FCD18A2D}"/>
              </a:ext>
            </a:extLst>
          </p:cNvPr>
          <p:cNvSpPr txBox="1"/>
          <p:nvPr/>
        </p:nvSpPr>
        <p:spPr>
          <a:xfrm>
            <a:off x="2855495" y="601347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5308-6940-495D-BA5B-3C2AF2E8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CB44-897A-499C-BF59-666B924F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34436"/>
            <a:ext cx="9753600" cy="4641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 Network Protocols</a:t>
            </a:r>
          </a:p>
          <a:p>
            <a:pPr marL="0" indent="0">
              <a:buNone/>
            </a:pPr>
            <a:endParaRPr lang="en-IN" sz="2400" b="1" dirty="0"/>
          </a:p>
          <a:p>
            <a:pPr marL="201168" lvl="1" indent="0">
              <a:buNone/>
            </a:pPr>
            <a:r>
              <a:rPr lang="en-IN" sz="2000" dirty="0"/>
              <a:t>S</a:t>
            </a:r>
            <a:r>
              <a:rPr lang="en-US" sz="2000" dirty="0"/>
              <a:t>et of rules that governs/used for communication. The key elements are given below.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1. </a:t>
            </a:r>
            <a:r>
              <a:rPr lang="en-US" sz="2000" b="1" dirty="0">
                <a:solidFill>
                  <a:srgbClr val="00B050"/>
                </a:solidFill>
              </a:rPr>
              <a:t>Syntax: </a:t>
            </a:r>
            <a:r>
              <a:rPr lang="en-US" sz="2000" dirty="0"/>
              <a:t>structure/format of the data. Meaning the order in which the data is present. 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2. </a:t>
            </a:r>
            <a:r>
              <a:rPr lang="en-US" sz="2000" b="1" dirty="0">
                <a:solidFill>
                  <a:srgbClr val="00B050"/>
                </a:solidFill>
              </a:rPr>
              <a:t>Semantics: </a:t>
            </a:r>
            <a:r>
              <a:rPr lang="en-US" sz="2000" dirty="0"/>
              <a:t>The meaning of each section of bits.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3. </a:t>
            </a:r>
            <a:r>
              <a:rPr lang="en-US" sz="2000" b="1" dirty="0">
                <a:solidFill>
                  <a:srgbClr val="00B050"/>
                </a:solidFill>
              </a:rPr>
              <a:t>Timing: </a:t>
            </a:r>
            <a:r>
              <a:rPr lang="en-US" sz="2000" dirty="0"/>
              <a:t>Refers to two characteristics: - When data should be sent and how fast they can be sent.</a:t>
            </a:r>
            <a:endParaRPr lang="en-IN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6AF15-70E9-493F-BEA2-C8EF1BBD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93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2698" y="1383311"/>
            <a:ext cx="6060501" cy="5036768"/>
          </a:xfrm>
          <a:noFill/>
        </p:spPr>
      </p:pic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8128000" y="2209801"/>
            <a:ext cx="406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Network Address  </a:t>
            </a:r>
          </a:p>
          <a:p>
            <a:pPr algn="ctr"/>
            <a:r>
              <a:rPr lang="en-US" sz="2800" b="1">
                <a:solidFill>
                  <a:srgbClr val="E030A1"/>
                </a:solidFill>
                <a:latin typeface="Times New Roman" pitchFamily="18" charset="0"/>
                <a:cs typeface="Times New Roman" pitchFamily="18" charset="0"/>
              </a:rPr>
              <a:t>A , P</a:t>
            </a: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Physical Address </a:t>
            </a:r>
          </a:p>
          <a:p>
            <a:pPr algn="ctr"/>
            <a:r>
              <a:rPr lang="en-US" sz="2800" b="1">
                <a:solidFill>
                  <a:srgbClr val="E030A1"/>
                </a:solidFill>
                <a:latin typeface="Times New Roman" pitchFamily="18" charset="0"/>
                <a:cs typeface="Times New Roman" pitchFamily="18" charset="0"/>
              </a:rPr>
              <a:t> 10, 95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62" y="0"/>
            <a:ext cx="9753600" cy="1154097"/>
          </a:xfrm>
        </p:spPr>
        <p:txBody>
          <a:bodyPr/>
          <a:lstStyle/>
          <a:p>
            <a:r>
              <a:rPr lang="en-IN" dirty="0"/>
              <a:t>Network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567" y="602257"/>
            <a:ext cx="10972800" cy="4111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sz="3100" b="1" i="1" dirty="0">
                <a:latin typeface="Times New Roman" pitchFamily="18" charset="0"/>
              </a:rPr>
            </a:br>
            <a:br>
              <a:rPr lang="en-US" altLang="en-US" sz="3100" b="1" i="1" dirty="0">
                <a:latin typeface="Times New Roman" pitchFamily="18" charset="0"/>
              </a:rPr>
            </a:br>
            <a:br>
              <a:rPr lang="en-US" altLang="en-US" sz="3100" b="1" i="1" dirty="0">
                <a:latin typeface="Times New Roman" pitchFamily="18" charset="0"/>
              </a:rPr>
            </a:br>
            <a:br>
              <a:rPr lang="en-US" altLang="en-US" sz="3100" b="1" i="1" dirty="0">
                <a:latin typeface="Times New Roman" pitchFamily="18" charset="0"/>
              </a:rPr>
            </a:br>
            <a:r>
              <a:rPr lang="en-US" altLang="en-US" sz="3100" b="1" i="1" dirty="0">
                <a:latin typeface="Times New Roman" pitchFamily="18" charset="0"/>
              </a:rPr>
              <a:t>Transport layer</a:t>
            </a:r>
            <a:br>
              <a:rPr lang="en-US" altLang="en-US" sz="3100" b="1" i="1" dirty="0">
                <a:latin typeface="Times New Roman" pitchFamily="18" charset="0"/>
              </a:rPr>
            </a:br>
            <a:endParaRPr lang="en-US" altLang="en-US" sz="3100" b="1" i="1" dirty="0">
              <a:latin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9826" y="990600"/>
            <a:ext cx="11753773" cy="5135563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Arial" charset="0"/>
              <a:buNone/>
            </a:pPr>
            <a:r>
              <a:rPr lang="en-US" sz="2300" b="1" i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The transport layer is responsible for the delivery of a message from one process to another</a:t>
            </a:r>
          </a:p>
          <a:p>
            <a:pPr algn="ctr" eaLnBrk="1" hangingPunct="1">
              <a:buFont typeface="Arial" charset="0"/>
              <a:buNone/>
            </a:pPr>
            <a:r>
              <a:rPr lang="en-US" sz="2300" b="1" i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(source-to-destination delivery)</a:t>
            </a:r>
          </a:p>
          <a:p>
            <a:pPr algn="ctr" eaLnBrk="1" hangingPunct="1">
              <a:buFont typeface="Arial" charset="0"/>
              <a:buNone/>
            </a:pPr>
            <a:endParaRPr lang="en-US" sz="2300" b="1" i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unit of communication is a Segment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provides reliable data delivery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receives information  from upper layers and segments it into packets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Responsibilities: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i="1" dirty="0">
                <a:solidFill>
                  <a:srgbClr val="E030A1"/>
                </a:solidFill>
                <a:latin typeface="Times New Roman" pitchFamily="18" charset="0"/>
              </a:rPr>
              <a:t>Process-to-process communication      </a:t>
            </a:r>
            <a:r>
              <a:rPr lang="en-US" sz="2000" b="1" i="1" dirty="0">
                <a:solidFill>
                  <a:srgbClr val="2F26EA"/>
                </a:solidFill>
                <a:latin typeface="Times New Roman" pitchFamily="18" charset="0"/>
              </a:rPr>
              <a:t>[Header – Service point address]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i="1" dirty="0">
                <a:solidFill>
                  <a:srgbClr val="E030A1"/>
                </a:solidFill>
                <a:latin typeface="Times New Roman" pitchFamily="18" charset="0"/>
              </a:rPr>
              <a:t>Segmentation and reassembly</a:t>
            </a:r>
          </a:p>
          <a:p>
            <a:pPr marL="1257300" lvl="2" indent="-4572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i="1" dirty="0">
                <a:solidFill>
                  <a:srgbClr val="E030A1"/>
                </a:solidFill>
                <a:latin typeface="Times New Roman" pitchFamily="18" charset="0"/>
              </a:rPr>
              <a:t>Connection Control</a:t>
            </a:r>
          </a:p>
          <a:p>
            <a:pPr eaLnBrk="1" hangingPunct="1"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Arial" charset="0"/>
              <a:buNone/>
            </a:pPr>
            <a:endParaRPr lang="en-US" sz="2300" b="1" i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Transport layer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6F56D2-8E38-4E35-9A1D-9B16A5D2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0C5F931-3ECB-430A-8EBC-16EB19F5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91" y="1482961"/>
            <a:ext cx="8231210" cy="413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14862-76C5-49BB-845C-23EEA3DF0C2C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E50E9-A4ED-4230-BD92-69B2D54F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10872"/>
            <a:ext cx="2152311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The transport layer is responsible for the delivery </a:t>
            </a:r>
            <a:br>
              <a:rPr lang="en-US" altLang="en-US" sz="2400" dirty="0">
                <a:latin typeface="+mj-lt"/>
              </a:rPr>
            </a:br>
            <a:r>
              <a:rPr lang="en-US" altLang="en-US" sz="2400" dirty="0">
                <a:latin typeface="+mj-lt"/>
              </a:rPr>
              <a:t>of a message from one process to another.</a:t>
            </a:r>
          </a:p>
        </p:txBody>
      </p:sp>
    </p:spTree>
    <p:extLst>
      <p:ext uri="{BB962C8B-B14F-4D97-AF65-F5344CB8AC3E}">
        <p14:creationId xmlns:p14="http://schemas.microsoft.com/office/powerpoint/2010/main" val="19634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30" y="426320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IN" dirty="0"/>
              <a:t>Reliable process-to-process delivery of a message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C77CF4-DB59-41AA-81AD-F84787A6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D5A2788-32B4-482E-AF8A-8655E6BF2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47" y="1736815"/>
            <a:ext cx="9523603" cy="391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29608F-75A0-4E2F-BDB2-17070356B334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9147" y="231993"/>
            <a:ext cx="10672896" cy="5581239"/>
          </a:xfrm>
          <a:noFill/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609600" y="5943600"/>
            <a:ext cx="1158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 – Address of sending application           k - Address of receiving application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6189"/>
            <a:ext cx="9753600" cy="1154097"/>
          </a:xfrm>
        </p:spPr>
        <p:txBody>
          <a:bodyPr/>
          <a:lstStyle/>
          <a:p>
            <a:r>
              <a:rPr lang="en-IN" dirty="0"/>
              <a:t>Session layer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D5FE8C-7618-4D04-94A7-58040C25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B337766-6413-46BD-8635-028CAEFC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702628"/>
            <a:ext cx="891034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166E4-C976-406B-A0BE-3FC9F8693F39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F01DD-BB1E-402F-B745-305E645E0E0F}"/>
              </a:ext>
            </a:extLst>
          </p:cNvPr>
          <p:cNvSpPr/>
          <p:nvPr/>
        </p:nvSpPr>
        <p:spPr>
          <a:xfrm>
            <a:off x="1219200" y="2413337"/>
            <a:ext cx="15017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session layer is responsible for dialog </a:t>
            </a:r>
            <a:br>
              <a:rPr lang="en-US" dirty="0"/>
            </a:br>
            <a:r>
              <a:rPr lang="en-US" dirty="0"/>
              <a:t>control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20878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Presentation layer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DE7D689-D506-4653-A26C-FDCF9A68A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496" y="1501520"/>
            <a:ext cx="8957493" cy="426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71CC6-2A9E-4487-A80E-0FD33FA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B1E37-B361-473A-92F9-CA70F81E1A6E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A4895-C023-42B7-9D58-DA494468C399}"/>
              </a:ext>
            </a:extLst>
          </p:cNvPr>
          <p:cNvSpPr/>
          <p:nvPr/>
        </p:nvSpPr>
        <p:spPr>
          <a:xfrm>
            <a:off x="1097280" y="2757202"/>
            <a:ext cx="1924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presentation layer is responsible for translation, compression,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13967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Application layer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AD0A57F-D9CD-44B7-989E-86737B39E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97" y="1823948"/>
            <a:ext cx="795548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B5192-E28A-4441-BE53-2995E8CE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0D7EF-AA01-4419-9D20-011342A23020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371E-FA5A-4AF0-B8BC-3B334F702847}"/>
              </a:ext>
            </a:extLst>
          </p:cNvPr>
          <p:cNvSpPr/>
          <p:nvPr/>
        </p:nvSpPr>
        <p:spPr>
          <a:xfrm>
            <a:off x="1036320" y="2895702"/>
            <a:ext cx="1977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application layer is responsible for </a:t>
            </a:r>
            <a:br>
              <a:rPr lang="en-US" dirty="0"/>
            </a:br>
            <a:r>
              <a:rPr lang="en-US" dirty="0"/>
              <a:t>providing services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26382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Summary of layers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AE82DC7-0860-47F9-A800-050305344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3934" y="1477978"/>
            <a:ext cx="9588865" cy="440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D0FE4-4F26-4D7E-910E-26F58DC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9BD6A-B614-4B4D-BA63-4A0D161AAC9C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U:\CN\OSI_7_layers_f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137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3A06-E728-42FE-91D8-9B7BA855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6320"/>
            <a:ext cx="9753600" cy="1154097"/>
          </a:xfrm>
        </p:spPr>
        <p:txBody>
          <a:bodyPr/>
          <a:lstStyle/>
          <a:p>
            <a:r>
              <a:rPr lang="en-US" dirty="0"/>
              <a:t>How it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DB69-2525-4E4C-BE47-24D8B09C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19621"/>
            <a:ext cx="9753600" cy="4010124"/>
          </a:xfrm>
        </p:spPr>
        <p:txBody>
          <a:bodyPr>
            <a:normAutofit/>
          </a:bodyPr>
          <a:lstStyle/>
          <a:p>
            <a:r>
              <a:rPr lang="en-US" dirty="0"/>
              <a:t>Network protocols take large-scale processes and break them down into small, specific tasks or functions. </a:t>
            </a:r>
          </a:p>
          <a:p>
            <a:r>
              <a:rPr lang="en-US" dirty="0"/>
              <a:t>Each layer is assigned a functions</a:t>
            </a:r>
          </a:p>
          <a:p>
            <a:r>
              <a:rPr lang="en-US" dirty="0"/>
              <a:t>This occurs at every level of the network and each function must cooperate at each level to complete the larger task at hand.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4289-A3C0-4FB2-AB81-F299A49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53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2F87-1096-487F-A03F-DF38541F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TCP/IP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1563-0584-472D-BAA7-A549F1AC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COMMUNICATION AND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35E1-7583-4698-B49C-2B1F016F0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21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360"/>
            <a:ext cx="9753600" cy="1154097"/>
          </a:xfrm>
        </p:spPr>
        <p:txBody>
          <a:bodyPr/>
          <a:lstStyle/>
          <a:p>
            <a:r>
              <a:rPr lang="en-IN" dirty="0"/>
              <a:t>TCP/IP PROTOCOL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477-3B57-4DAC-890B-BEAAC05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31457"/>
            <a:ext cx="9753600" cy="353952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TCP/IP is compared to OSI, we can say that the TCP/IP protocol suite is made of five layers: physical, data link, network, transport, and application.</a:t>
            </a:r>
          </a:p>
          <a:p>
            <a:endParaRPr lang="en-US" b="1" dirty="0"/>
          </a:p>
          <a:p>
            <a:r>
              <a:rPr lang="en-US" b="1" dirty="0"/>
              <a:t>Topics discussed in this section: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Link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Transport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Layer</a:t>
            </a:r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07D3B-0C24-405A-8374-B16376F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81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TCP/IP and OSI model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D3FCB3F-0D32-4DE7-AEFB-A86660DFEC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3871" y="1282478"/>
            <a:ext cx="7084257" cy="47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511C-F47C-4394-8848-ED331C60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64741-7CF3-437B-A78B-8F2B74977EC4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9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477-3B57-4DAC-890B-BEAAC05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778"/>
            <a:ext cx="9753600" cy="3539527"/>
          </a:xfrm>
        </p:spPr>
        <p:txBody>
          <a:bodyPr/>
          <a:lstStyle/>
          <a:p>
            <a:pPr marL="60958" indent="0">
              <a:buNone/>
            </a:pPr>
            <a:r>
              <a:rPr lang="en-US" dirty="0"/>
              <a:t>Four levels of addresses are used in an internet employing the TCP/IP protocols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52DD62-464B-495A-9062-C539D6A0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55165-5B75-48BF-B717-47275882B79D}"/>
              </a:ext>
            </a:extLst>
          </p:cNvPr>
          <p:cNvSpPr/>
          <p:nvPr/>
        </p:nvSpPr>
        <p:spPr>
          <a:xfrm>
            <a:off x="3117057" y="3805311"/>
            <a:ext cx="2053389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8DDF2-3D26-4E61-BFC1-B27A64FBBB66}"/>
              </a:ext>
            </a:extLst>
          </p:cNvPr>
          <p:cNvSpPr/>
          <p:nvPr/>
        </p:nvSpPr>
        <p:spPr>
          <a:xfrm>
            <a:off x="6455599" y="2838988"/>
            <a:ext cx="2053389" cy="57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Addresses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65EC8-4769-4BA2-A61E-DB5DB2CF0E5B}"/>
              </a:ext>
            </a:extLst>
          </p:cNvPr>
          <p:cNvSpPr/>
          <p:nvPr/>
        </p:nvSpPr>
        <p:spPr>
          <a:xfrm>
            <a:off x="6455600" y="3692932"/>
            <a:ext cx="2053389" cy="57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Addresses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CDB66-227C-439A-B0CC-9ACAD8E817B8}"/>
              </a:ext>
            </a:extLst>
          </p:cNvPr>
          <p:cNvSpPr/>
          <p:nvPr/>
        </p:nvSpPr>
        <p:spPr>
          <a:xfrm>
            <a:off x="6455600" y="4492213"/>
            <a:ext cx="2053389" cy="57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Addresses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A4CC25-5BC2-406E-9B9E-1DA6772F7607}"/>
              </a:ext>
            </a:extLst>
          </p:cNvPr>
          <p:cNvSpPr/>
          <p:nvPr/>
        </p:nvSpPr>
        <p:spPr>
          <a:xfrm>
            <a:off x="6455599" y="5291494"/>
            <a:ext cx="2053389" cy="57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Addresses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85C004-B701-4B85-9B15-E2C753AD01B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170446" y="3127788"/>
            <a:ext cx="1285153" cy="114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D5079-B350-43D9-8D46-82020828286F}"/>
              </a:ext>
            </a:extLst>
          </p:cNvPr>
          <p:cNvCxnSpPr>
            <a:cxnSpLocks/>
          </p:cNvCxnSpPr>
          <p:nvPr/>
        </p:nvCxnSpPr>
        <p:spPr>
          <a:xfrm>
            <a:off x="5149179" y="4253619"/>
            <a:ext cx="1277845" cy="131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EACC02-6D7A-4FED-90DF-C5A58AB6F0E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170446" y="3981732"/>
            <a:ext cx="1285154" cy="28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187BCE-4850-4153-B013-7D6F32D660B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170446" y="4270532"/>
            <a:ext cx="1285154" cy="5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11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52896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IN" dirty="0"/>
              <a:t>Relationship of layers and address TCP/IP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FAD0273-15CA-4CB2-A749-58EDF6CE8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756" y="1755866"/>
            <a:ext cx="7310487" cy="4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E1995-8255-4A91-9E6C-461BC1EA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C749A-BE36-4CD7-9502-10DDE6BD1BA3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7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MAC address or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477-3B57-4DAC-890B-BEAAC05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97205"/>
            <a:ext cx="9753600" cy="3539527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Most local-area networks use a 48-bit (6-byte) </a:t>
            </a:r>
            <a:r>
              <a:rPr lang="en-US" b="1" dirty="0"/>
              <a:t>physical address </a:t>
            </a:r>
            <a:r>
              <a:rPr lang="en-US" dirty="0"/>
              <a:t>written as 12 hexadecimal digits; every byte (2 hexadecimal digits) is separated by a colon, as shown below: </a:t>
            </a:r>
          </a:p>
          <a:p>
            <a:pPr marL="0" indent="0" algn="ctr">
              <a:buNone/>
            </a:pPr>
            <a:r>
              <a:rPr lang="en-US" dirty="0"/>
              <a:t>07:01:02:01:2C:4B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A 6-byte (12 hexadecimal digits) physical address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50466F-49C6-42CC-9822-13EF84AC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1BB81-4711-45ED-A4F1-8E51751EFCF0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386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1373"/>
            <a:ext cx="9753600" cy="1154097"/>
          </a:xfrm>
        </p:spPr>
        <p:txBody>
          <a:bodyPr/>
          <a:lstStyle/>
          <a:p>
            <a:r>
              <a:rPr lang="en-IN" dirty="0"/>
              <a:t>IP Address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1C7903E-AB37-4444-ABD6-09C603BE6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68" y="1335471"/>
            <a:ext cx="7554952" cy="451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B03DF-497F-40BE-B28F-1FB312B2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A2E9B-D7E7-418C-8CBB-B318326C3E81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042DA-693B-4F3C-858E-CAC18A39007A}"/>
              </a:ext>
            </a:extLst>
          </p:cNvPr>
          <p:cNvSpPr/>
          <p:nvPr/>
        </p:nvSpPr>
        <p:spPr>
          <a:xfrm>
            <a:off x="1097280" y="1335470"/>
            <a:ext cx="29790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physical addresses will change from hop to hop,</a:t>
            </a:r>
          </a:p>
          <a:p>
            <a:pPr algn="ctr"/>
            <a:r>
              <a:rPr lang="en-US" sz="2000" dirty="0"/>
              <a:t>but the logical addresses usually remain the same.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 logical address is a 32-bit(IPv4) or 128-bit(IPv6).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Examples</a:t>
            </a:r>
          </a:p>
          <a:p>
            <a:pPr algn="ctr"/>
            <a:r>
              <a:rPr lang="de-DE" sz="2000" dirty="0"/>
              <a:t> IPv4: 192.168.2.33</a:t>
            </a:r>
            <a:br>
              <a:rPr lang="de-DE" sz="2000" dirty="0"/>
            </a:br>
            <a:r>
              <a:rPr lang="de-DE" sz="2000" dirty="0"/>
              <a:t>IPv6: 2dbe:ab67:237f:50cd:83fd:ab34:92bd:66ca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Port address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DC5796F-46E3-4357-A351-68364ED5E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1432" y="1335470"/>
            <a:ext cx="7509887" cy="452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8AAD4-3504-4A4B-A81C-234CB1FF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61FB-DF5E-4612-ADD7-F4F586D51AF1}"/>
              </a:ext>
            </a:extLst>
          </p:cNvPr>
          <p:cNvSpPr txBox="1"/>
          <p:nvPr/>
        </p:nvSpPr>
        <p:spPr>
          <a:xfrm>
            <a:off x="2855495" y="5933262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BCD24-93BE-4BCD-AA73-8C50AECC932F}"/>
              </a:ext>
            </a:extLst>
          </p:cNvPr>
          <p:cNvSpPr/>
          <p:nvPr/>
        </p:nvSpPr>
        <p:spPr>
          <a:xfrm>
            <a:off x="1097280" y="2144614"/>
            <a:ext cx="2979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A port address is a 16-bit address represented by one decimal number. Ex.753</a:t>
            </a:r>
          </a:p>
          <a:p>
            <a:pPr algn="ctr"/>
            <a:r>
              <a:rPr lang="en-IN" sz="2400" dirty="0"/>
              <a:t>A 16-bit port address represented as single number.</a:t>
            </a:r>
          </a:p>
        </p:txBody>
      </p:sp>
    </p:spTree>
    <p:extLst>
      <p:ext uri="{BB962C8B-B14F-4D97-AF65-F5344CB8AC3E}">
        <p14:creationId xmlns:p14="http://schemas.microsoft.com/office/powerpoint/2010/main" val="8793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A571D1-9DF8-43E2-9A7E-875BED8A7FC0}"/>
              </a:ext>
            </a:extLst>
          </p:cNvPr>
          <p:cNvSpPr/>
          <p:nvPr/>
        </p:nvSpPr>
        <p:spPr>
          <a:xfrm>
            <a:off x="1190045" y="1744343"/>
            <a:ext cx="10058400" cy="3954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F713-3EDE-42AF-8067-484CBF47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45" y="1770847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Queries?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E87ECB-6FF3-42F5-90D2-90755975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D8E112-D039-414E-AAC6-D699D9B07E22}"/>
              </a:ext>
            </a:extLst>
          </p:cNvPr>
          <p:cNvSpPr txBox="1">
            <a:spLocks/>
          </p:cNvSpPr>
          <p:nvPr/>
        </p:nvSpPr>
        <p:spPr>
          <a:xfrm>
            <a:off x="1190045" y="342900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192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444-7B86-43D3-82FF-CC709B7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48639"/>
            <a:ext cx="9753600" cy="1154097"/>
          </a:xfrm>
        </p:spPr>
        <p:txBody>
          <a:bodyPr/>
          <a:lstStyle/>
          <a:p>
            <a:r>
              <a:rPr lang="en-US" dirty="0"/>
              <a:t>List of Network protocols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52F7-E952-4036-A073-B1C6043C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19621"/>
            <a:ext cx="9753600" cy="3539527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endParaRPr lang="en-US" dirty="0"/>
          </a:p>
          <a:p>
            <a:r>
              <a:rPr lang="en-US" dirty="0"/>
              <a:t>Network management </a:t>
            </a:r>
          </a:p>
          <a:p>
            <a:endParaRPr lang="en-US" dirty="0"/>
          </a:p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BD901-2435-472A-9107-CDE80C60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8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7C71-3141-464B-B829-ED2162A8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360"/>
            <a:ext cx="9753600" cy="1154097"/>
          </a:xfrm>
        </p:spPr>
        <p:txBody>
          <a:bodyPr/>
          <a:lstStyle/>
          <a:p>
            <a:r>
              <a:rPr lang="en-US" dirty="0"/>
              <a:t>Communication Protocol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0EDF-B0E5-4E76-96C3-38B91AF6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19621"/>
            <a:ext cx="9753600" cy="3539527"/>
          </a:xfrm>
        </p:spPr>
        <p:txBody>
          <a:bodyPr/>
          <a:lstStyle/>
          <a:p>
            <a:pPr algn="just"/>
            <a:r>
              <a:rPr lang="en-US" dirty="0"/>
              <a:t> Communication Protocol is a system of rules that allow two or more entities of a communications system to transmit information via any kind of variation of a physical quantity.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3D444-25F9-4276-8A14-895AEE89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7C71-3141-464B-B829-ED2162A8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426320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Management Protocol: SNMP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0EDF-B0E5-4E76-96C3-38B91AF6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4" y="2104816"/>
            <a:ext cx="9753600" cy="3539527"/>
          </a:xfrm>
        </p:spPr>
        <p:txBody>
          <a:bodyPr/>
          <a:lstStyle/>
          <a:p>
            <a:pPr algn="just"/>
            <a:r>
              <a:rPr lang="en-US" dirty="0"/>
              <a:t>An Internet Standard protocol for </a:t>
            </a:r>
          </a:p>
          <a:p>
            <a:pPr algn="just"/>
            <a:r>
              <a:rPr lang="en-US" dirty="0"/>
              <a:t>collecting and organizing information about managed devices on IP networks </a:t>
            </a:r>
          </a:p>
          <a:p>
            <a:pPr algn="just"/>
            <a:r>
              <a:rPr lang="en-US" dirty="0"/>
              <a:t>modifying that information to change device behavior. </a:t>
            </a:r>
          </a:p>
          <a:p>
            <a:pPr algn="just"/>
            <a:r>
              <a:rPr lang="en-US" dirty="0"/>
              <a:t>Devices that typically support SNMP include cable modems, routers, switches, servers, workstations, printers, and more.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3D444-25F9-4276-8A14-895AEE89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7C71-3141-464B-B829-ED2162A8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360"/>
            <a:ext cx="9753600" cy="1154097"/>
          </a:xfrm>
        </p:spPr>
        <p:txBody>
          <a:bodyPr/>
          <a:lstStyle/>
          <a:p>
            <a:r>
              <a:rPr lang="en-IN" dirty="0"/>
              <a:t>Network security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0EDF-B0E5-4E76-96C3-38B91AF6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0016"/>
            <a:ext cx="9753600" cy="3539527"/>
          </a:xfrm>
        </p:spPr>
        <p:txBody>
          <a:bodyPr/>
          <a:lstStyle/>
          <a:p>
            <a:pPr algn="just"/>
            <a:r>
              <a:rPr lang="en-US" dirty="0"/>
              <a:t>Ensures the security and integrity of data in transit over a network connection. </a:t>
            </a:r>
          </a:p>
          <a:p>
            <a:pPr algn="just"/>
            <a:r>
              <a:rPr lang="en-US" dirty="0"/>
              <a:t>Network security protocols define the processes and methodology to secure network data from any illegitimate attempt to review or extract the contents of data.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3D444-25F9-4276-8A14-895AEE89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904-E4D1-4B44-BB37-CE457236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1373"/>
            <a:ext cx="9753600" cy="1154097"/>
          </a:xfrm>
        </p:spPr>
        <p:txBody>
          <a:bodyPr/>
          <a:lstStyle/>
          <a:p>
            <a:r>
              <a:rPr lang="en-IN" dirty="0"/>
              <a:t>Popular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477-3B57-4DAC-890B-BEAAC05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81729"/>
            <a:ext cx="9753600" cy="47936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ISDN</a:t>
            </a:r>
            <a:r>
              <a:rPr lang="en-IN" sz="1800" dirty="0"/>
              <a:t> - </a:t>
            </a:r>
            <a:r>
              <a:rPr lang="en-IN" sz="1800" b="1" dirty="0"/>
              <a:t>Integrated Services Digital Network</a:t>
            </a:r>
            <a:r>
              <a:rPr lang="en-IN" sz="1800" dirty="0"/>
              <a:t>. Communication protocol  offered by phone companies which allows phone networks to carry voice, video,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CDMA</a:t>
            </a:r>
            <a:r>
              <a:rPr lang="en-IN" sz="1800" dirty="0"/>
              <a:t> - </a:t>
            </a:r>
            <a:r>
              <a:rPr lang="en-IN" sz="1800" b="1" dirty="0"/>
              <a:t>Code Division Multiple Access</a:t>
            </a:r>
            <a:r>
              <a:rPr lang="en-IN" sz="1800" dirty="0"/>
              <a:t>. </a:t>
            </a:r>
            <a:r>
              <a:rPr lang="en-US" sz="1800" b="1" dirty="0"/>
              <a:t>X.25 </a:t>
            </a:r>
            <a:r>
              <a:rPr lang="en-US" sz="1800" dirty="0"/>
              <a:t>- ITU’s standard that defines how connections between terminal equipment and computers are maintained.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TCP/IP (Transmission Control Protocol/Internet Protocol)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ARP (Address Resolution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DNS (Domain Name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FTP (File Transfer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HTTP (Hyper Text Transfer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HTTPS (Hypertext Transfer Protocol Secure)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ICMP (Internet Control Message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IGMP (Internet Group Management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IMAP4 (Internet Message Access Protocol version 4)</a:t>
            </a:r>
            <a:endParaRPr lang="en-IN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740A6-9462-4043-BDB7-B555BE4B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2ADB-DB38-4781-BDEB-F2F4CD3551B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5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_mooc_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_mooc_theme" id="{D61692FD-E709-4567-B2A9-1054CC73644B}" vid="{B0C562AE-4DA2-4DCF-AA3E-A11750FFCA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0EB3CC57FEB4A9EDE08828A5AE851" ma:contentTypeVersion="4" ma:contentTypeDescription="Create a new document." ma:contentTypeScope="" ma:versionID="0e8cfcfa3e00c7b4a1914a9fa2233a2b">
  <xsd:schema xmlns:xsd="http://www.w3.org/2001/XMLSchema" xmlns:xs="http://www.w3.org/2001/XMLSchema" xmlns:p="http://schemas.microsoft.com/office/2006/metadata/properties" xmlns:ns2="b9a0c1d6-3a64-420f-9f32-a637b360c1cb" xmlns:ns3="2f287060-488d-43b9-9016-e4af7f413eba" targetNamespace="http://schemas.microsoft.com/office/2006/metadata/properties" ma:root="true" ma:fieldsID="ae97109a781638f617c07d53b180200c" ns2:_="" ns3:_="">
    <xsd:import namespace="b9a0c1d6-3a64-420f-9f32-a637b360c1cb"/>
    <xsd:import namespace="2f287060-488d-43b9-9016-e4af7f413e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0c1d6-3a64-420f-9f32-a637b360c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87060-488d-43b9-9016-e4af7f413e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8475A-C136-446A-BE4F-B2D6713E9103}"/>
</file>

<file path=customXml/itemProps2.xml><?xml version="1.0" encoding="utf-8"?>
<ds:datastoreItem xmlns:ds="http://schemas.openxmlformats.org/officeDocument/2006/customXml" ds:itemID="{ADF76CDF-BCC2-4743-B1CE-00C52D90B280}"/>
</file>

<file path=customXml/itemProps3.xml><?xml version="1.0" encoding="utf-8"?>
<ds:datastoreItem xmlns:ds="http://schemas.openxmlformats.org/officeDocument/2006/customXml" ds:itemID="{51E18B59-A951-4F1F-BFB5-C9A90FF2F672}"/>
</file>

<file path=docProps/app.xml><?xml version="1.0" encoding="utf-8"?>
<Properties xmlns="http://schemas.openxmlformats.org/officeDocument/2006/extended-properties" xmlns:vt="http://schemas.openxmlformats.org/officeDocument/2006/docPropsVTypes">
  <Template>vit_mooc_theme</Template>
  <TotalTime>1989</TotalTime>
  <Words>1869</Words>
  <Application>Microsoft Office PowerPoint</Application>
  <PresentationFormat>Widescreen</PresentationFormat>
  <Paragraphs>303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vit_mooc_theme</vt:lpstr>
      <vt:lpstr>MODULE-1: Networking principles and layered architecture</vt:lpstr>
      <vt:lpstr>PROTOCOLS &amp; STANDARDS</vt:lpstr>
      <vt:lpstr>Protocols</vt:lpstr>
      <vt:lpstr>How it works?</vt:lpstr>
      <vt:lpstr>List of Network protocols</vt:lpstr>
      <vt:lpstr>Communication Protocol </vt:lpstr>
      <vt:lpstr>Network Management Protocol: SNMP</vt:lpstr>
      <vt:lpstr>Network security protocols </vt:lpstr>
      <vt:lpstr>Popular Protocols</vt:lpstr>
      <vt:lpstr>Standards</vt:lpstr>
      <vt:lpstr>List of Standard Organizations</vt:lpstr>
      <vt:lpstr>OSI MODEL</vt:lpstr>
      <vt:lpstr>The OSI Model</vt:lpstr>
      <vt:lpstr>Why a layered model ?</vt:lpstr>
      <vt:lpstr>PowerPoint Presentation</vt:lpstr>
      <vt:lpstr>Tasks involved in sending letter</vt:lpstr>
      <vt:lpstr>Seven layers of the OSI model</vt:lpstr>
      <vt:lpstr>Organization of the Layers</vt:lpstr>
      <vt:lpstr>The interaction between layers in the OSI model</vt:lpstr>
      <vt:lpstr>An exchange using the OSI model</vt:lpstr>
      <vt:lpstr>Physical Layer</vt:lpstr>
      <vt:lpstr>Physical layer</vt:lpstr>
      <vt:lpstr>Data link layer</vt:lpstr>
      <vt:lpstr>Data link layer (Cont....)</vt:lpstr>
      <vt:lpstr>Data link layer (Cont....)</vt:lpstr>
      <vt:lpstr>Hop-to-hop delivery</vt:lpstr>
      <vt:lpstr>Network layer </vt:lpstr>
      <vt:lpstr>Network layer</vt:lpstr>
      <vt:lpstr>Source to destination delivery</vt:lpstr>
      <vt:lpstr>Network layer</vt:lpstr>
      <vt:lpstr>    Transport layer </vt:lpstr>
      <vt:lpstr>Transport layer</vt:lpstr>
      <vt:lpstr>Reliable process-to-process delivery of a message</vt:lpstr>
      <vt:lpstr>PowerPoint Presentation</vt:lpstr>
      <vt:lpstr>Session layer </vt:lpstr>
      <vt:lpstr>Presentation layer</vt:lpstr>
      <vt:lpstr>Application layer</vt:lpstr>
      <vt:lpstr>Summary of layers</vt:lpstr>
      <vt:lpstr>PowerPoint Presentation</vt:lpstr>
      <vt:lpstr>TCP/IP PROTOCOL</vt:lpstr>
      <vt:lpstr>TCP/IP PROTOCOL SUITE</vt:lpstr>
      <vt:lpstr>TCP/IP and OSI model</vt:lpstr>
      <vt:lpstr>Addressing</vt:lpstr>
      <vt:lpstr>Relationship of layers and address TCP/IP</vt:lpstr>
      <vt:lpstr>MAC address or Physical address</vt:lpstr>
      <vt:lpstr>IP Address</vt:lpstr>
      <vt:lpstr>Port address 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 &amp; STANDARDS</dc:title>
  <dc:creator>A Swaminathan</dc:creator>
  <cp:lastModifiedBy>Rukmani P</cp:lastModifiedBy>
  <cp:revision>75</cp:revision>
  <dcterms:created xsi:type="dcterms:W3CDTF">2020-06-20T08:32:36Z</dcterms:created>
  <dcterms:modified xsi:type="dcterms:W3CDTF">2023-02-22T09:02:33Z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0x010100FA10EB3CC57FEB4A9EDE08828A5AE851</vt:lpwstr>
  </property>
</Properties>
</file>