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757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899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899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09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C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298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899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567619"/>
            <a:ext cx="391551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rgbClr val="FFF200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43" y="1196975"/>
            <a:ext cx="3989704" cy="609600"/>
          </a:xfrm>
          <a:custGeom>
            <a:avLst/>
            <a:gdLst/>
            <a:ahLst/>
            <a:cxnLst/>
            <a:rect l="l" t="t" r="r" b="b"/>
            <a:pathLst>
              <a:path w="3989704" h="640080">
                <a:moveTo>
                  <a:pt x="3989667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44" y="14922"/>
                </a:lnTo>
                <a:lnTo>
                  <a:pt x="3958590" y="4013"/>
                </a:lnTo>
                <a:lnTo>
                  <a:pt x="3938867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588746"/>
                </a:lnTo>
                <a:lnTo>
                  <a:pt x="4013" y="608482"/>
                </a:lnTo>
                <a:lnTo>
                  <a:pt x="14922" y="624636"/>
                </a:lnTo>
                <a:lnTo>
                  <a:pt x="31076" y="635546"/>
                </a:lnTo>
                <a:lnTo>
                  <a:pt x="50812" y="639559"/>
                </a:lnTo>
                <a:lnTo>
                  <a:pt x="3938867" y="639559"/>
                </a:lnTo>
                <a:lnTo>
                  <a:pt x="3958590" y="635546"/>
                </a:lnTo>
                <a:lnTo>
                  <a:pt x="3974744" y="624636"/>
                </a:lnTo>
                <a:lnTo>
                  <a:pt x="3985653" y="608482"/>
                </a:lnTo>
                <a:lnTo>
                  <a:pt x="3989667" y="588746"/>
                </a:lnTo>
                <a:lnTo>
                  <a:pt x="3989667" y="82384"/>
                </a:lnTo>
                <a:lnTo>
                  <a:pt x="3989667" y="50800"/>
                </a:lnTo>
                <a:lnTo>
                  <a:pt x="3989667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pPr algn="ctr"/>
            <a:endParaRPr lang="en-IN" sz="1200" spc="15" dirty="0">
              <a:solidFill>
                <a:srgbClr val="FFFFFF"/>
              </a:solidFill>
              <a:latin typeface="LM Sans 12"/>
            </a:endParaRPr>
          </a:p>
          <a:p>
            <a:pPr algn="ctr"/>
            <a:r>
              <a:rPr lang="en-IN" sz="1800" spc="15" dirty="0">
                <a:solidFill>
                  <a:srgbClr val="FFFFFF"/>
                </a:solidFill>
                <a:latin typeface="LM Sans 12"/>
              </a:rPr>
              <a:t>CIRCUIT AND PACKET SWITCHING</a:t>
            </a:r>
            <a:endParaRPr lang="en-IN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410" cy="102235"/>
            <a:chOff x="0" y="3354082"/>
            <a:chExt cx="4608410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969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Circuit-Switching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Network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833" y="500850"/>
            <a:ext cx="3530600" cy="241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7878" y="3078475"/>
            <a:ext cx="16338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10" dirty="0">
                <a:latin typeface="LM Sans 9"/>
                <a:cs typeface="LM Sans 9"/>
              </a:rPr>
              <a:t>Connection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Establishment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10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77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Circuit-Switcing</a:t>
            </a:r>
            <a:r>
              <a:rPr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2895" y="586447"/>
            <a:ext cx="2373630" cy="1165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832" y="1877563"/>
            <a:ext cx="33934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5" dirty="0">
                <a:latin typeface="LM Sans 9"/>
                <a:cs typeface="LM Sans 9"/>
              </a:rPr>
              <a:t>Example </a:t>
            </a:r>
            <a:r>
              <a:rPr sz="900" spc="-10" dirty="0">
                <a:latin typeface="LM Sans 9"/>
                <a:cs typeface="LM Sans 9"/>
              </a:rPr>
              <a:t>Connection </a:t>
            </a:r>
            <a:r>
              <a:rPr sz="900" spc="-5" dirty="0">
                <a:latin typeface="LM Sans 9"/>
                <a:cs typeface="LM Sans 9"/>
              </a:rPr>
              <a:t>Over a Public Circuit-Switching</a:t>
            </a:r>
            <a:r>
              <a:rPr sz="900" spc="30" dirty="0">
                <a:latin typeface="LM Sans 9"/>
                <a:cs typeface="LM Sans 9"/>
              </a:rPr>
              <a:t> </a:t>
            </a:r>
            <a:r>
              <a:rPr sz="900" spc="-20" dirty="0">
                <a:latin typeface="LM Sans 9"/>
                <a:cs typeface="LM Sans 9"/>
              </a:rPr>
              <a:t>Network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7683" y="2241791"/>
            <a:ext cx="2124075" cy="860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11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1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Advantages and</a:t>
            </a:r>
            <a:r>
              <a:rPr spc="-15" dirty="0"/>
              <a:t> </a:t>
            </a:r>
            <a:r>
              <a:rPr spc="10" dirty="0"/>
              <a:t>Dis-Advantages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4035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80763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114094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43319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78368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2090140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225742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181" y="256387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181" y="2870327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181" y="3189440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361303"/>
            <a:ext cx="3841115" cy="29260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Advantages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29"/>
              </a:spcBef>
            </a:pPr>
            <a:r>
              <a:rPr sz="900" spc="-5" dirty="0">
                <a:latin typeface="LM Sans 9"/>
                <a:cs typeface="LM Sans 9"/>
              </a:rPr>
              <a:t>It </a:t>
            </a:r>
            <a:r>
              <a:rPr sz="900" spc="-10" dirty="0">
                <a:latin typeface="LM Sans 9"/>
                <a:cs typeface="LM Sans 9"/>
              </a:rPr>
              <a:t>uses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fixed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bandwidth.</a:t>
            </a:r>
            <a:endParaRPr sz="900">
              <a:latin typeface="LM Sans 9"/>
              <a:cs typeface="LM Sans 9"/>
            </a:endParaRPr>
          </a:p>
          <a:p>
            <a:pPr marL="265430" marR="634365">
              <a:lnSpc>
                <a:spcPct val="101499"/>
              </a:lnSpc>
              <a:spcBef>
                <a:spcPts val="220"/>
              </a:spcBef>
            </a:pP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dedicated communication channel </a:t>
            </a:r>
            <a:r>
              <a:rPr sz="900" spc="-5" dirty="0">
                <a:latin typeface="LM Sans 9"/>
                <a:cs typeface="LM Sans 9"/>
              </a:rPr>
              <a:t>increases the </a:t>
            </a:r>
            <a:r>
              <a:rPr sz="900" spc="-10" dirty="0">
                <a:latin typeface="LM Sans 9"/>
                <a:cs typeface="LM Sans 9"/>
              </a:rPr>
              <a:t>quality of  communication.</a:t>
            </a:r>
            <a:endParaRPr sz="900">
              <a:latin typeface="LM Sans 9"/>
              <a:cs typeface="LM Sans 9"/>
            </a:endParaRPr>
          </a:p>
          <a:p>
            <a:pPr marL="265430" marR="340995">
              <a:lnSpc>
                <a:spcPct val="101499"/>
              </a:lnSpc>
              <a:spcBef>
                <a:spcPts val="220"/>
              </a:spcBef>
            </a:pPr>
            <a:r>
              <a:rPr sz="900" spc="-5" dirty="0">
                <a:latin typeface="LM Sans 9"/>
                <a:cs typeface="LM Sans 9"/>
              </a:rPr>
              <a:t>Data is transmitted with a </a:t>
            </a:r>
            <a:r>
              <a:rPr sz="900" spc="-10" dirty="0">
                <a:latin typeface="LM Sans 9"/>
                <a:cs typeface="LM Sans 9"/>
              </a:rPr>
              <a:t>fixed data </a:t>
            </a:r>
            <a:r>
              <a:rPr sz="900" spc="-5" dirty="0">
                <a:latin typeface="LM Sans 9"/>
                <a:cs typeface="LM Sans 9"/>
              </a:rPr>
              <a:t>rate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No </a:t>
            </a:r>
            <a:r>
              <a:rPr sz="900" spc="-10" dirty="0">
                <a:latin typeface="LM Sans 9"/>
                <a:cs typeface="LM Sans 9"/>
              </a:rPr>
              <a:t>waiting </a:t>
            </a:r>
            <a:r>
              <a:rPr sz="900" spc="-5" dirty="0">
                <a:latin typeface="LM Sans 9"/>
                <a:cs typeface="LM Sans 9"/>
              </a:rPr>
              <a:t>time </a:t>
            </a:r>
            <a:r>
              <a:rPr sz="900" spc="-10" dirty="0">
                <a:latin typeface="LM Sans 9"/>
                <a:cs typeface="LM Sans 9"/>
              </a:rPr>
              <a:t>at  </a:t>
            </a:r>
            <a:r>
              <a:rPr sz="900" spc="-5" dirty="0">
                <a:latin typeface="LM Sans 9"/>
                <a:cs typeface="LM Sans 9"/>
              </a:rPr>
              <a:t>switches.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340"/>
              </a:spcBef>
            </a:pPr>
            <a:r>
              <a:rPr sz="900" spc="-5" dirty="0">
                <a:latin typeface="LM Sans 9"/>
                <a:cs typeface="LM Sans 9"/>
              </a:rPr>
              <a:t>Suitable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long </a:t>
            </a:r>
            <a:r>
              <a:rPr sz="900" spc="-10" dirty="0">
                <a:latin typeface="LM Sans 9"/>
                <a:cs typeface="LM Sans 9"/>
              </a:rPr>
              <a:t>continuous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communication.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Dis-Advantages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36195">
              <a:lnSpc>
                <a:spcPts val="1100"/>
              </a:lnSpc>
              <a:spcBef>
                <a:spcPts val="250"/>
              </a:spcBef>
            </a:pP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dedicated </a:t>
            </a:r>
            <a:r>
              <a:rPr sz="1000" spc="-5" dirty="0">
                <a:latin typeface="LM Sans 10"/>
                <a:cs typeface="LM Sans 10"/>
              </a:rPr>
              <a:t>connection </a:t>
            </a:r>
            <a:r>
              <a:rPr sz="1000" spc="-10" dirty="0">
                <a:latin typeface="LM Sans 10"/>
                <a:cs typeface="LM Sans 10"/>
              </a:rPr>
              <a:t>makes </a:t>
            </a:r>
            <a:r>
              <a:rPr sz="1000" spc="-5" dirty="0">
                <a:latin typeface="LM Sans 10"/>
                <a:cs typeface="LM Sans 10"/>
              </a:rPr>
              <a:t>it impossible to transmit other </a:t>
            </a:r>
            <a:r>
              <a:rPr sz="1000" spc="-10" dirty="0">
                <a:latin typeface="LM Sans 10"/>
                <a:cs typeface="LM Sans 10"/>
              </a:rPr>
              <a:t>data  </a:t>
            </a:r>
            <a:r>
              <a:rPr sz="1000" spc="-5" dirty="0">
                <a:latin typeface="LM Sans 10"/>
                <a:cs typeface="LM Sans 10"/>
              </a:rPr>
              <a:t>even if the channel is</a:t>
            </a:r>
            <a:r>
              <a:rPr sz="1000" spc="-10" dirty="0">
                <a:latin typeface="LM Sans 10"/>
                <a:cs typeface="LM Sans 10"/>
              </a:rPr>
              <a:t> free.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190"/>
              </a:spcBef>
            </a:pPr>
            <a:r>
              <a:rPr sz="900" spc="-10" dirty="0">
                <a:latin typeface="LM Sans 9"/>
                <a:cs typeface="LM Sans 9"/>
              </a:rPr>
              <a:t>Resources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not </a:t>
            </a:r>
            <a:r>
              <a:rPr sz="900" spc="-10" dirty="0">
                <a:latin typeface="LM Sans 9"/>
                <a:cs typeface="LM Sans 9"/>
              </a:rPr>
              <a:t>utilized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fully.</a:t>
            </a:r>
            <a:endParaRPr sz="900">
              <a:latin typeface="LM Sans 9"/>
              <a:cs typeface="LM Sans 9"/>
            </a:endParaRPr>
          </a:p>
          <a:p>
            <a:pPr marL="265430" marR="5080">
              <a:lnSpc>
                <a:spcPct val="101499"/>
              </a:lnSpc>
              <a:spcBef>
                <a:spcPts val="220"/>
              </a:spcBef>
            </a:pPr>
            <a:r>
              <a:rPr sz="900" spc="-5" dirty="0">
                <a:latin typeface="LM Sans 9"/>
                <a:cs typeface="LM Sans 9"/>
              </a:rPr>
              <a:t>The time required to </a:t>
            </a:r>
            <a:r>
              <a:rPr sz="900" spc="-10" dirty="0">
                <a:latin typeface="LM Sans 9"/>
                <a:cs typeface="LM Sans 9"/>
              </a:rPr>
              <a:t>establish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physical </a:t>
            </a:r>
            <a:r>
              <a:rPr sz="900" spc="-5" dirty="0">
                <a:latin typeface="LM Sans 9"/>
                <a:cs typeface="LM Sans 9"/>
              </a:rPr>
              <a:t>link </a:t>
            </a:r>
            <a:r>
              <a:rPr sz="900" spc="-10" dirty="0">
                <a:latin typeface="LM Sans 9"/>
                <a:cs typeface="LM Sans 9"/>
              </a:rPr>
              <a:t>between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25" dirty="0">
                <a:latin typeface="LM Sans 9"/>
                <a:cs typeface="LM Sans 9"/>
              </a:rPr>
              <a:t>two </a:t>
            </a:r>
            <a:r>
              <a:rPr sz="900" spc="-5" dirty="0">
                <a:latin typeface="LM Sans 9"/>
                <a:cs typeface="LM Sans 9"/>
              </a:rPr>
              <a:t>stations  is </a:t>
            </a:r>
            <a:r>
              <a:rPr sz="900" spc="5" dirty="0">
                <a:latin typeface="LM Sans 9"/>
                <a:cs typeface="LM Sans 9"/>
              </a:rPr>
              <a:t>too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long.</a:t>
            </a:r>
            <a:endParaRPr sz="900">
              <a:latin typeface="LM Sans 9"/>
              <a:cs typeface="LM Sans 9"/>
            </a:endParaRPr>
          </a:p>
          <a:p>
            <a:pPr marL="265430" marR="156845">
              <a:lnSpc>
                <a:spcPct val="101499"/>
              </a:lnSpc>
              <a:spcBef>
                <a:spcPts val="225"/>
              </a:spcBef>
            </a:pPr>
            <a:r>
              <a:rPr sz="900" spc="-5" dirty="0">
                <a:latin typeface="LM Sans 9"/>
                <a:cs typeface="LM Sans 9"/>
              </a:rPr>
              <a:t>As a </a:t>
            </a:r>
            <a:r>
              <a:rPr sz="900" spc="-10" dirty="0">
                <a:latin typeface="LM Sans 9"/>
                <a:cs typeface="LM Sans 9"/>
              </a:rPr>
              <a:t>dedicated path </a:t>
            </a:r>
            <a:r>
              <a:rPr sz="900" spc="-5" dirty="0">
                <a:latin typeface="LM Sans 9"/>
                <a:cs typeface="LM Sans 9"/>
              </a:rPr>
              <a:t>has to </a:t>
            </a:r>
            <a:r>
              <a:rPr sz="900" spc="10" dirty="0">
                <a:latin typeface="LM Sans 9"/>
                <a:cs typeface="LM Sans 9"/>
              </a:rPr>
              <a:t>be </a:t>
            </a:r>
            <a:r>
              <a:rPr sz="900" spc="-10" dirty="0">
                <a:latin typeface="LM Sans 9"/>
                <a:cs typeface="LM Sans 9"/>
              </a:rPr>
              <a:t>established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10" dirty="0">
                <a:latin typeface="LM Sans 9"/>
                <a:cs typeface="LM Sans 9"/>
              </a:rPr>
              <a:t>each connection, circuit  </a:t>
            </a:r>
            <a:r>
              <a:rPr sz="900" spc="-5" dirty="0">
                <a:latin typeface="LM Sans 9"/>
                <a:cs typeface="LM Sans 9"/>
              </a:rPr>
              <a:t>switching is </a:t>
            </a:r>
            <a:r>
              <a:rPr sz="900" spc="-10" dirty="0">
                <a:latin typeface="LM Sans 9"/>
                <a:cs typeface="LM Sans 9"/>
              </a:rPr>
              <a:t>more </a:t>
            </a:r>
            <a:r>
              <a:rPr sz="900" spc="-5" dirty="0">
                <a:latin typeface="LM Sans 9"/>
                <a:cs typeface="LM Sans 9"/>
              </a:rPr>
              <a:t>expensive.</a:t>
            </a:r>
            <a:endParaRPr sz="900">
              <a:latin typeface="LM Sans 9"/>
              <a:cs typeface="LM Sans 9"/>
            </a:endParaRPr>
          </a:p>
          <a:p>
            <a:pPr marL="265430" marR="57785">
              <a:lnSpc>
                <a:spcPct val="101499"/>
              </a:lnSpc>
              <a:spcBef>
                <a:spcPts val="220"/>
              </a:spcBef>
            </a:pPr>
            <a:r>
              <a:rPr sz="900" spc="-5" dirty="0">
                <a:latin typeface="LM Sans 9"/>
                <a:cs typeface="LM Sans 9"/>
              </a:rPr>
              <a:t>Even if there is no transfer of </a:t>
            </a:r>
            <a:r>
              <a:rPr sz="900" spc="-10" dirty="0">
                <a:latin typeface="LM Sans 9"/>
                <a:cs typeface="LM Sans 9"/>
              </a:rPr>
              <a:t>data, </a:t>
            </a:r>
            <a:r>
              <a:rPr sz="900" spc="-5" dirty="0">
                <a:latin typeface="LM Sans 9"/>
                <a:cs typeface="LM Sans 9"/>
              </a:rPr>
              <a:t>the link is still maintained </a:t>
            </a:r>
            <a:r>
              <a:rPr sz="900" spc="-10" dirty="0">
                <a:latin typeface="LM Sans 9"/>
                <a:cs typeface="LM Sans 9"/>
              </a:rPr>
              <a:t>until </a:t>
            </a:r>
            <a:r>
              <a:rPr sz="900" spc="-5" dirty="0">
                <a:latin typeface="LM Sans 9"/>
                <a:cs typeface="LM Sans 9"/>
              </a:rPr>
              <a:t>it is  terminated </a:t>
            </a:r>
            <a:r>
              <a:rPr sz="900" spc="-20" dirty="0">
                <a:latin typeface="LM Sans 9"/>
                <a:cs typeface="LM Sans 9"/>
              </a:rPr>
              <a:t>by</a:t>
            </a:r>
            <a:r>
              <a:rPr sz="900" spc="-10" dirty="0">
                <a:latin typeface="LM Sans 9"/>
                <a:cs typeface="LM Sans 9"/>
              </a:rPr>
              <a:t> users.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335"/>
              </a:spcBef>
            </a:pPr>
            <a:r>
              <a:rPr sz="900" spc="-5" dirty="0">
                <a:latin typeface="LM Sans 9"/>
                <a:cs typeface="LM Sans 9"/>
              </a:rPr>
              <a:t>Dedicated </a:t>
            </a:r>
            <a:r>
              <a:rPr sz="900" spc="-10" dirty="0">
                <a:latin typeface="LM Sans 9"/>
                <a:cs typeface="LM Sans 9"/>
              </a:rPr>
              <a:t>channels </a:t>
            </a:r>
            <a:r>
              <a:rPr sz="900" spc="-5" dirty="0">
                <a:latin typeface="LM Sans 9"/>
                <a:cs typeface="LM Sans 9"/>
              </a:rPr>
              <a:t>require </a:t>
            </a:r>
            <a:r>
              <a:rPr sz="900" spc="-10" dirty="0">
                <a:latin typeface="LM Sans 9"/>
                <a:cs typeface="LM Sans 9"/>
              </a:rPr>
              <a:t>more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bandwidth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6" name="object 1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12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03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Packet</a:t>
            </a:r>
            <a:r>
              <a:rPr spc="-70" dirty="0"/>
              <a:t> </a:t>
            </a:r>
            <a:r>
              <a:rPr spc="15" dirty="0"/>
              <a:t>Switching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7153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16302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515351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2006841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63751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813596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11" y="2952762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0354" y="607105"/>
            <a:ext cx="3604260" cy="2432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In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5" dirty="0">
                <a:latin typeface="LM Sans 9"/>
                <a:cs typeface="LM Sans 9"/>
              </a:rPr>
              <a:t>communications, </a:t>
            </a:r>
            <a:r>
              <a:rPr sz="900" spc="-15" dirty="0">
                <a:latin typeface="LM Sans 9"/>
                <a:cs typeface="LM Sans 9"/>
              </a:rPr>
              <a:t>we </a:t>
            </a:r>
            <a:r>
              <a:rPr sz="900" spc="-10" dirty="0">
                <a:latin typeface="LM Sans 9"/>
                <a:cs typeface="LM Sans 9"/>
              </a:rPr>
              <a:t>need </a:t>
            </a:r>
            <a:r>
              <a:rPr sz="900" spc="-5" dirty="0">
                <a:latin typeface="LM Sans 9"/>
                <a:cs typeface="LM Sans 9"/>
              </a:rPr>
              <a:t>to send messages from one end system  to </a:t>
            </a:r>
            <a:r>
              <a:rPr sz="900" spc="-10" dirty="0">
                <a:latin typeface="LM Sans 9"/>
                <a:cs typeface="LM Sans 9"/>
              </a:rPr>
              <a:t>another. </a:t>
            </a:r>
            <a:r>
              <a:rPr sz="900" spc="-5" dirty="0">
                <a:latin typeface="LM Sans 9"/>
                <a:cs typeface="LM Sans 9"/>
              </a:rPr>
              <a:t>If the message is </a:t>
            </a:r>
            <a:r>
              <a:rPr sz="900" spc="-10" dirty="0">
                <a:latin typeface="LM Sans 9"/>
                <a:cs typeface="LM Sans 9"/>
              </a:rPr>
              <a:t>going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pass </a:t>
            </a:r>
            <a:r>
              <a:rPr sz="900" spc="-5" dirty="0">
                <a:latin typeface="LM Sans 9"/>
                <a:cs typeface="LM Sans 9"/>
              </a:rPr>
              <a:t>through a </a:t>
            </a:r>
            <a:r>
              <a:rPr sz="900" spc="-10" dirty="0">
                <a:latin typeface="LM Sans 9"/>
                <a:cs typeface="LM Sans 9"/>
              </a:rPr>
              <a:t>packet-switched  </a:t>
            </a:r>
            <a:r>
              <a:rPr sz="900" spc="-15" dirty="0">
                <a:latin typeface="LM Sans 9"/>
                <a:cs typeface="LM Sans 9"/>
              </a:rPr>
              <a:t>network, </a:t>
            </a:r>
            <a:r>
              <a:rPr sz="900" spc="-5" dirty="0">
                <a:latin typeface="LM Sans 9"/>
                <a:cs typeface="LM Sans 9"/>
              </a:rPr>
              <a:t>it </a:t>
            </a:r>
            <a:r>
              <a:rPr sz="900" spc="-10" dirty="0">
                <a:latin typeface="LM Sans 9"/>
                <a:cs typeface="LM Sans 9"/>
              </a:rPr>
              <a:t>needs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5" dirty="0">
                <a:latin typeface="LM Sans 9"/>
                <a:cs typeface="LM Sans 9"/>
              </a:rPr>
              <a:t>be </a:t>
            </a:r>
            <a:r>
              <a:rPr sz="900" spc="-10" dirty="0">
                <a:latin typeface="LM Sans 9"/>
                <a:cs typeface="LM Sans 9"/>
              </a:rPr>
              <a:t>divided </a:t>
            </a:r>
            <a:r>
              <a:rPr sz="900" spc="-5" dirty="0">
                <a:latin typeface="LM Sans 9"/>
                <a:cs typeface="LM Sans 9"/>
              </a:rPr>
              <a:t>into </a:t>
            </a:r>
            <a:r>
              <a:rPr sz="900" spc="-10" dirty="0">
                <a:latin typeface="LM Sans 9"/>
                <a:cs typeface="LM Sans 9"/>
              </a:rPr>
              <a:t>packets </a:t>
            </a:r>
            <a:r>
              <a:rPr sz="900" spc="-5" dirty="0">
                <a:latin typeface="LM Sans 9"/>
                <a:cs typeface="LM Sans 9"/>
              </a:rPr>
              <a:t>of </a:t>
            </a:r>
            <a:r>
              <a:rPr sz="900" spc="-10" dirty="0">
                <a:latin typeface="LM Sans 9"/>
                <a:cs typeface="LM Sans 9"/>
              </a:rPr>
              <a:t>fixed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10" dirty="0">
                <a:latin typeface="LM Sans 9"/>
                <a:cs typeface="LM Sans 9"/>
              </a:rPr>
              <a:t>variable</a:t>
            </a:r>
            <a:r>
              <a:rPr sz="900" spc="8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size.</a:t>
            </a:r>
            <a:endParaRPr sz="900">
              <a:latin typeface="LM Sans 9"/>
              <a:cs typeface="LM Sans 9"/>
            </a:endParaRPr>
          </a:p>
          <a:p>
            <a:pPr marL="12700" marR="118745">
              <a:lnSpc>
                <a:spcPct val="101499"/>
              </a:lnSpc>
              <a:spcBef>
                <a:spcPts val="580"/>
              </a:spcBef>
            </a:pPr>
            <a:r>
              <a:rPr sz="900" spc="-5" dirty="0">
                <a:latin typeface="LM Sans 9"/>
                <a:cs typeface="LM Sans 9"/>
              </a:rPr>
              <a:t>The size of the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determined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5" dirty="0">
                <a:latin typeface="LM Sans 9"/>
                <a:cs typeface="LM Sans 9"/>
              </a:rPr>
              <a:t>network </a:t>
            </a:r>
            <a:r>
              <a:rPr sz="900" spc="-5" dirty="0">
                <a:latin typeface="LM Sans 9"/>
                <a:cs typeface="LM Sans 9"/>
              </a:rPr>
              <a:t>and the </a:t>
            </a:r>
            <a:r>
              <a:rPr sz="900" spc="-10" dirty="0">
                <a:latin typeface="LM Sans 9"/>
                <a:cs typeface="LM Sans 9"/>
              </a:rPr>
              <a:t>governing  </a:t>
            </a:r>
            <a:r>
              <a:rPr sz="900" spc="-5" dirty="0">
                <a:latin typeface="LM Sans 9"/>
                <a:cs typeface="LM Sans 9"/>
              </a:rPr>
              <a:t>protocol.</a:t>
            </a:r>
            <a:endParaRPr sz="900">
              <a:latin typeface="LM Sans 9"/>
              <a:cs typeface="LM Sans 9"/>
            </a:endParaRPr>
          </a:p>
          <a:p>
            <a:pPr marL="12700" marR="8255">
              <a:lnSpc>
                <a:spcPct val="101499"/>
              </a:lnSpc>
              <a:spcBef>
                <a:spcPts val="585"/>
              </a:spcBef>
            </a:pPr>
            <a:r>
              <a:rPr sz="900" spc="-5" dirty="0">
                <a:latin typeface="LM Sans 9"/>
                <a:cs typeface="LM Sans 9"/>
              </a:rPr>
              <a:t>In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switching, there is no resource allocation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packet. </a:t>
            </a:r>
            <a:r>
              <a:rPr sz="900" spc="-5" dirty="0">
                <a:latin typeface="LM Sans 9"/>
                <a:cs typeface="LM Sans 9"/>
              </a:rPr>
              <a:t>This  means that there is </a:t>
            </a:r>
            <a:r>
              <a:rPr sz="900" b="1" spc="-5" dirty="0">
                <a:latin typeface="LM Sans 10"/>
                <a:cs typeface="LM Sans 10"/>
              </a:rPr>
              <a:t>no reserved bandwidth </a:t>
            </a:r>
            <a:r>
              <a:rPr sz="900" spc="-5" dirty="0">
                <a:latin typeface="LM Sans 9"/>
                <a:cs typeface="LM Sans 9"/>
              </a:rPr>
              <a:t>on the links,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there is </a:t>
            </a:r>
            <a:r>
              <a:rPr sz="900" spc="-10" dirty="0">
                <a:latin typeface="LM Sans 9"/>
                <a:cs typeface="LM Sans 9"/>
              </a:rPr>
              <a:t>no  </a:t>
            </a:r>
            <a:r>
              <a:rPr sz="900" spc="-5" dirty="0">
                <a:latin typeface="LM Sans 9"/>
                <a:cs typeface="LM Sans 9"/>
              </a:rPr>
              <a:t>scheduled processing time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10" dirty="0">
                <a:latin typeface="LM Sans 9"/>
                <a:cs typeface="LM Sans 9"/>
              </a:rPr>
              <a:t>each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packet.</a:t>
            </a:r>
            <a:endParaRPr sz="900">
              <a:latin typeface="LM Sans 9"/>
              <a:cs typeface="LM Sans 9"/>
            </a:endParaRPr>
          </a:p>
          <a:p>
            <a:pPr marL="12700" marR="16510">
              <a:lnSpc>
                <a:spcPct val="101499"/>
              </a:lnSpc>
              <a:spcBef>
                <a:spcPts val="580"/>
              </a:spcBef>
            </a:pPr>
            <a:r>
              <a:rPr sz="900" b="1" spc="-10" dirty="0">
                <a:latin typeface="LM Sans 10"/>
                <a:cs typeface="LM Sans 10"/>
              </a:rPr>
              <a:t>Resources </a:t>
            </a:r>
            <a:r>
              <a:rPr sz="900" b="1" spc="-15" dirty="0">
                <a:latin typeface="LM Sans 10"/>
                <a:cs typeface="LM Sans 10"/>
              </a:rPr>
              <a:t>are </a:t>
            </a:r>
            <a:r>
              <a:rPr sz="900" b="1" spc="-5" dirty="0">
                <a:latin typeface="LM Sans 10"/>
                <a:cs typeface="LM Sans 10"/>
              </a:rPr>
              <a:t>allocated on demand</a:t>
            </a:r>
            <a:r>
              <a:rPr sz="900" spc="-5" dirty="0">
                <a:latin typeface="LM Sans 9"/>
                <a:cs typeface="LM Sans 9"/>
              </a:rPr>
              <a:t>. The allocation is </a:t>
            </a:r>
            <a:r>
              <a:rPr sz="900" spc="-10" dirty="0">
                <a:latin typeface="LM Sans 9"/>
                <a:cs typeface="LM Sans 9"/>
              </a:rPr>
              <a:t>done </a:t>
            </a:r>
            <a:r>
              <a:rPr sz="900" spc="-5" dirty="0">
                <a:latin typeface="LM Sans 9"/>
                <a:cs typeface="LM Sans 9"/>
              </a:rPr>
              <a:t>on a  </a:t>
            </a:r>
            <a:r>
              <a:rPr sz="900" spc="-10" dirty="0">
                <a:latin typeface="LM Sans 9"/>
                <a:cs typeface="LM Sans 9"/>
              </a:rPr>
              <a:t>firstcome, first-served basis. </a:t>
            </a:r>
            <a:r>
              <a:rPr sz="900" spc="-5" dirty="0">
                <a:latin typeface="LM Sans 9"/>
                <a:cs typeface="LM Sans 9"/>
              </a:rPr>
              <a:t>When a switch receives a </a:t>
            </a:r>
            <a:r>
              <a:rPr sz="900" spc="-10" dirty="0">
                <a:latin typeface="LM Sans 9"/>
                <a:cs typeface="LM Sans 9"/>
              </a:rPr>
              <a:t>packet, </a:t>
            </a:r>
            <a:r>
              <a:rPr sz="900" spc="-5" dirty="0">
                <a:latin typeface="LM Sans 9"/>
                <a:cs typeface="LM Sans 9"/>
              </a:rPr>
              <a:t>no matter  what the source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10" dirty="0">
                <a:latin typeface="LM Sans 9"/>
                <a:cs typeface="LM Sans 9"/>
              </a:rPr>
              <a:t>destination </a:t>
            </a:r>
            <a:r>
              <a:rPr sz="900" spc="-5" dirty="0">
                <a:latin typeface="LM Sans 9"/>
                <a:cs typeface="LM Sans 9"/>
              </a:rPr>
              <a:t>is, the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must </a:t>
            </a:r>
            <a:r>
              <a:rPr sz="900" spc="-15" dirty="0">
                <a:latin typeface="LM Sans 9"/>
                <a:cs typeface="LM Sans 9"/>
              </a:rPr>
              <a:t>wait </a:t>
            </a:r>
            <a:r>
              <a:rPr sz="900" spc="-5" dirty="0">
                <a:latin typeface="LM Sans 9"/>
                <a:cs typeface="LM Sans 9"/>
              </a:rPr>
              <a:t>if there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10" dirty="0">
                <a:latin typeface="LM Sans 9"/>
                <a:cs typeface="LM Sans 9"/>
              </a:rPr>
              <a:t>other  packets </a:t>
            </a:r>
            <a:r>
              <a:rPr sz="900" dirty="0">
                <a:latin typeface="LM Sans 9"/>
                <a:cs typeface="LM Sans 9"/>
              </a:rPr>
              <a:t>being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processed.</a:t>
            </a:r>
            <a:endParaRPr sz="900">
              <a:latin typeface="LM Sans 9"/>
              <a:cs typeface="LM Sans 9"/>
            </a:endParaRPr>
          </a:p>
          <a:p>
            <a:pPr marL="265430" marR="1640205" indent="-253365">
              <a:lnSpc>
                <a:spcPct val="119900"/>
              </a:lnSpc>
              <a:spcBef>
                <a:spcPts val="384"/>
              </a:spcBef>
            </a:pPr>
            <a:r>
              <a:rPr sz="900" spc="-40" dirty="0">
                <a:latin typeface="LM Sans 9"/>
                <a:cs typeface="LM Sans 9"/>
              </a:rPr>
              <a:t>Two </a:t>
            </a:r>
            <a:r>
              <a:rPr sz="900" spc="-5" dirty="0">
                <a:latin typeface="LM Sans 9"/>
                <a:cs typeface="LM Sans 9"/>
              </a:rPr>
              <a:t>types of </a:t>
            </a:r>
            <a:r>
              <a:rPr sz="900" spc="-10" dirty="0">
                <a:latin typeface="LM Sans 9"/>
                <a:cs typeface="LM Sans 9"/>
              </a:rPr>
              <a:t>packet-switched </a:t>
            </a:r>
            <a:r>
              <a:rPr sz="900" spc="-15" dirty="0">
                <a:latin typeface="LM Sans 9"/>
                <a:cs typeface="LM Sans 9"/>
              </a:rPr>
              <a:t>networks:  </a:t>
            </a:r>
            <a:r>
              <a:rPr sz="900" spc="-5" dirty="0">
                <a:latin typeface="LM Sans 9"/>
                <a:cs typeface="LM Sans 9"/>
              </a:rPr>
              <a:t>Datagram </a:t>
            </a:r>
            <a:r>
              <a:rPr sz="900" spc="-15" dirty="0">
                <a:latin typeface="LM Sans 9"/>
                <a:cs typeface="LM Sans 9"/>
              </a:rPr>
              <a:t>networks </a:t>
            </a:r>
            <a:r>
              <a:rPr sz="900" spc="-10" dirty="0">
                <a:latin typeface="LM Sans 9"/>
                <a:cs typeface="LM Sans 9"/>
              </a:rPr>
              <a:t>and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LM Sans 9"/>
                <a:cs typeface="LM Sans 9"/>
              </a:rPr>
              <a:t>Virtual-circuit</a:t>
            </a:r>
            <a:r>
              <a:rPr sz="900" spc="-20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networks.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27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Datagram</a:t>
            </a:r>
            <a:r>
              <a:rPr spc="-30" dirty="0"/>
              <a:t> </a:t>
            </a:r>
            <a:r>
              <a:rPr spc="5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47776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354" y="400677"/>
            <a:ext cx="3542029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In a datagram </a:t>
            </a:r>
            <a:r>
              <a:rPr sz="1000" spc="-20" dirty="0">
                <a:latin typeface="LM Sans 10"/>
                <a:cs typeface="LM Sans 10"/>
              </a:rPr>
              <a:t>network, </a:t>
            </a:r>
            <a:r>
              <a:rPr sz="1000" spc="-10" dirty="0">
                <a:latin typeface="LM Sans 10"/>
                <a:cs typeface="LM Sans 10"/>
              </a:rPr>
              <a:t>each packet </a:t>
            </a:r>
            <a:r>
              <a:rPr sz="1000" spc="-5" dirty="0">
                <a:latin typeface="LM Sans 10"/>
                <a:cs typeface="LM Sans 10"/>
              </a:rPr>
              <a:t>is treated independently of </a:t>
            </a:r>
            <a:r>
              <a:rPr sz="1000" spc="-10" dirty="0">
                <a:latin typeface="LM Sans 10"/>
                <a:cs typeface="LM Sans 10"/>
              </a:rPr>
              <a:t>all  </a:t>
            </a:r>
            <a:r>
              <a:rPr sz="1000" spc="-5" dirty="0">
                <a:latin typeface="LM Sans 10"/>
                <a:cs typeface="LM Sans 10"/>
              </a:rPr>
              <a:t>others. Even if a </a:t>
            </a:r>
            <a:r>
              <a:rPr sz="1000" spc="-10" dirty="0">
                <a:latin typeface="LM Sans 10"/>
                <a:cs typeface="LM Sans 10"/>
              </a:rPr>
              <a:t>packet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5" dirty="0">
                <a:latin typeface="LM Sans 10"/>
                <a:cs typeface="LM Sans 10"/>
              </a:rPr>
              <a:t>part </a:t>
            </a:r>
            <a:r>
              <a:rPr sz="1000" spc="-5" dirty="0">
                <a:latin typeface="LM Sans 10"/>
                <a:cs typeface="LM Sans 10"/>
              </a:rPr>
              <a:t>of a multipacket transmission, the 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5" dirty="0">
                <a:latin typeface="LM Sans 10"/>
                <a:cs typeface="LM Sans 10"/>
              </a:rPr>
              <a:t>treats it as though it existed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alone.</a:t>
            </a:r>
            <a:endParaRPr sz="1000">
              <a:latin typeface="LM Sans 10"/>
              <a:cs typeface="LM Sans 10"/>
            </a:endParaRPr>
          </a:p>
          <a:p>
            <a:pPr marL="12700" marR="461009" algn="just">
              <a:lnSpc>
                <a:spcPts val="1200"/>
              </a:lnSpc>
              <a:spcBef>
                <a:spcPts val="25"/>
              </a:spcBef>
            </a:pPr>
            <a:r>
              <a:rPr sz="1000" spc="-15" dirty="0">
                <a:latin typeface="LM Sans 10"/>
                <a:cs typeface="LM Sans 10"/>
              </a:rPr>
              <a:t>Packets </a:t>
            </a:r>
            <a:r>
              <a:rPr sz="1000" spc="-5" dirty="0">
                <a:latin typeface="LM Sans 10"/>
                <a:cs typeface="LM Sans 10"/>
              </a:rPr>
              <a:t>in this </a:t>
            </a:r>
            <a:r>
              <a:rPr sz="1000" spc="-10" dirty="0">
                <a:latin typeface="LM Sans 10"/>
                <a:cs typeface="LM Sans 10"/>
              </a:rPr>
              <a:t>approach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referred </a:t>
            </a:r>
            <a:r>
              <a:rPr sz="1000" spc="-5" dirty="0">
                <a:latin typeface="LM Sans 10"/>
                <a:cs typeface="LM Sans 10"/>
              </a:rPr>
              <a:t>to as </a:t>
            </a:r>
            <a:r>
              <a:rPr sz="1000" spc="-10" dirty="0">
                <a:latin typeface="LM Sans 10"/>
                <a:cs typeface="LM Sans 10"/>
              </a:rPr>
              <a:t>datagrams.  </a:t>
            </a:r>
            <a:r>
              <a:rPr sz="1000" spc="-5" dirty="0">
                <a:latin typeface="LM Sans 10"/>
                <a:cs typeface="LM Sans 10"/>
              </a:rPr>
              <a:t>Datagram switching is </a:t>
            </a:r>
            <a:r>
              <a:rPr sz="1000" spc="-10" dirty="0">
                <a:latin typeface="LM Sans 10"/>
                <a:cs typeface="LM Sans 10"/>
              </a:rPr>
              <a:t>normally done </a:t>
            </a:r>
            <a:r>
              <a:rPr sz="1000" spc="-5" dirty="0">
                <a:latin typeface="LM Sans 10"/>
                <a:cs typeface="LM Sans 10"/>
              </a:rPr>
              <a:t>at the </a:t>
            </a:r>
            <a:r>
              <a:rPr sz="1000" spc="-20" dirty="0">
                <a:latin typeface="LM Sans 10"/>
                <a:cs typeface="LM Sans 10"/>
              </a:rPr>
              <a:t>network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layer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181" y="93325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08508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084" y="1433474"/>
            <a:ext cx="3504437" cy="1312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5294" y="3011482"/>
            <a:ext cx="27584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10" dirty="0">
                <a:latin typeface="LM Sans 9"/>
                <a:cs typeface="LM Sans 9"/>
              </a:rPr>
              <a:t>A datagram </a:t>
            </a:r>
            <a:r>
              <a:rPr sz="900" spc="-20" dirty="0">
                <a:latin typeface="LM Sans 9"/>
                <a:cs typeface="LM Sans 9"/>
              </a:rPr>
              <a:t>network </a:t>
            </a:r>
            <a:r>
              <a:rPr sz="900" spc="-5" dirty="0">
                <a:latin typeface="LM Sans 9"/>
                <a:cs typeface="LM Sans 9"/>
              </a:rPr>
              <a:t>with four switches</a:t>
            </a:r>
            <a:r>
              <a:rPr sz="900" spc="9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(routers)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27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Datagram</a:t>
            </a:r>
            <a:r>
              <a:rPr spc="-30" dirty="0"/>
              <a:t> </a:t>
            </a:r>
            <a:r>
              <a:rPr spc="5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81860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53588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78502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811" y="1961095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11" y="2275459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11" y="2589822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0354" y="741532"/>
            <a:ext cx="3608070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datagram </a:t>
            </a:r>
            <a:r>
              <a:rPr sz="1000" spc="-20" dirty="0">
                <a:latin typeface="LM Sans 10"/>
                <a:cs typeface="LM Sans 10"/>
              </a:rPr>
              <a:t>networks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sometimes </a:t>
            </a:r>
            <a:r>
              <a:rPr sz="1000" spc="-10" dirty="0">
                <a:latin typeface="LM Sans 10"/>
                <a:cs typeface="LM Sans 10"/>
              </a:rPr>
              <a:t>referred </a:t>
            </a:r>
            <a:r>
              <a:rPr sz="1000" spc="-5" dirty="0">
                <a:latin typeface="LM Sans 10"/>
                <a:cs typeface="LM Sans 10"/>
              </a:rPr>
              <a:t>to as connectionless  </a:t>
            </a:r>
            <a:r>
              <a:rPr sz="1000" spc="-15" dirty="0">
                <a:latin typeface="LM Sans 10"/>
                <a:cs typeface="LM Sans 10"/>
              </a:rPr>
              <a:t>networks. </a:t>
            </a: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term connectionless </a:t>
            </a:r>
            <a:r>
              <a:rPr sz="1000" spc="-10" dirty="0">
                <a:latin typeface="LM Sans 10"/>
                <a:cs typeface="LM Sans 10"/>
              </a:rPr>
              <a:t>here </a:t>
            </a:r>
            <a:r>
              <a:rPr sz="1000" spc="-5" dirty="0">
                <a:latin typeface="LM Sans 10"/>
                <a:cs typeface="LM Sans 10"/>
              </a:rPr>
              <a:t>means that the switch  </a:t>
            </a:r>
            <a:r>
              <a:rPr sz="1000" spc="-10" dirty="0">
                <a:latin typeface="LM Sans 10"/>
                <a:cs typeface="LM Sans 10"/>
              </a:rPr>
              <a:t>(packet </a:t>
            </a:r>
            <a:r>
              <a:rPr sz="1000" spc="-5" dirty="0">
                <a:latin typeface="LM Sans 10"/>
                <a:cs typeface="LM Sans 10"/>
              </a:rPr>
              <a:t>switch)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10" dirty="0">
                <a:latin typeface="LM Sans 10"/>
                <a:cs typeface="LM Sans 10"/>
              </a:rPr>
              <a:t>not keep information </a:t>
            </a:r>
            <a:r>
              <a:rPr sz="1000" dirty="0">
                <a:latin typeface="LM Sans 10"/>
                <a:cs typeface="LM Sans 10"/>
              </a:rPr>
              <a:t>about </a:t>
            </a:r>
            <a:r>
              <a:rPr sz="1000" spc="-5" dirty="0">
                <a:latin typeface="LM Sans 10"/>
                <a:cs typeface="LM Sans 10"/>
              </a:rPr>
              <a:t>the connection  state.</a:t>
            </a:r>
            <a:endParaRPr sz="1000" dirty="0">
              <a:latin typeface="LM Sans 10"/>
              <a:cs typeface="LM Sans 10"/>
            </a:endParaRPr>
          </a:p>
          <a:p>
            <a:pPr marL="12700" marR="1498600">
              <a:lnSpc>
                <a:spcPct val="163500"/>
              </a:lnSpc>
              <a:spcBef>
                <a:spcPts val="85"/>
              </a:spcBef>
            </a:pPr>
            <a:r>
              <a:rPr sz="1000" spc="-10" dirty="0">
                <a:latin typeface="LM Sans 10"/>
                <a:cs typeface="LM Sans 10"/>
              </a:rPr>
              <a:t>There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no setup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15" dirty="0">
                <a:latin typeface="LM Sans 10"/>
                <a:cs typeface="LM Sans 10"/>
              </a:rPr>
              <a:t>teardown </a:t>
            </a:r>
            <a:r>
              <a:rPr sz="1000" spc="-10" dirty="0">
                <a:latin typeface="LM Sans 10"/>
                <a:cs typeface="LM Sans 10"/>
              </a:rPr>
              <a:t>phases. 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Destination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 Address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  <a:p>
            <a:pPr marL="265430" marR="45085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Every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in a </a:t>
            </a:r>
            <a:r>
              <a:rPr sz="900" spc="-10" dirty="0">
                <a:latin typeface="LM Sans 9"/>
                <a:cs typeface="LM Sans 9"/>
              </a:rPr>
              <a:t>datagram </a:t>
            </a:r>
            <a:r>
              <a:rPr sz="900" spc="-20" dirty="0">
                <a:latin typeface="LM Sans 9"/>
                <a:cs typeface="LM Sans 9"/>
              </a:rPr>
              <a:t>network </a:t>
            </a:r>
            <a:r>
              <a:rPr sz="900" spc="-10" dirty="0">
                <a:latin typeface="LM Sans 9"/>
                <a:cs typeface="LM Sans 9"/>
              </a:rPr>
              <a:t>carries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header </a:t>
            </a:r>
            <a:r>
              <a:rPr sz="900" spc="-5" dirty="0">
                <a:latin typeface="LM Sans 9"/>
                <a:cs typeface="LM Sans 9"/>
              </a:rPr>
              <a:t>that contains,  </a:t>
            </a:r>
            <a:r>
              <a:rPr sz="900" spc="-10" dirty="0">
                <a:latin typeface="LM Sans 9"/>
                <a:cs typeface="LM Sans 9"/>
              </a:rPr>
              <a:t>among other </a:t>
            </a:r>
            <a:r>
              <a:rPr sz="900" spc="-5" dirty="0">
                <a:latin typeface="LM Sans 9"/>
                <a:cs typeface="LM Sans 9"/>
              </a:rPr>
              <a:t>information, the </a:t>
            </a:r>
            <a:r>
              <a:rPr sz="900" spc="-10" dirty="0">
                <a:latin typeface="LM Sans 9"/>
                <a:cs typeface="LM Sans 9"/>
              </a:rPr>
              <a:t>destination address </a:t>
            </a:r>
            <a:r>
              <a:rPr sz="900" spc="-5" dirty="0">
                <a:latin typeface="LM Sans 9"/>
                <a:cs typeface="LM Sans 9"/>
              </a:rPr>
              <a:t>of the</a:t>
            </a:r>
            <a:r>
              <a:rPr sz="900" spc="70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packet.</a:t>
            </a:r>
            <a:endParaRPr sz="900" dirty="0">
              <a:latin typeface="LM Sans 9"/>
              <a:cs typeface="LM Sans 9"/>
            </a:endParaRPr>
          </a:p>
          <a:p>
            <a:pPr marL="265430" marR="217804">
              <a:lnSpc>
                <a:spcPct val="101499"/>
              </a:lnSpc>
              <a:spcBef>
                <a:spcPts val="284"/>
              </a:spcBef>
            </a:pPr>
            <a:r>
              <a:rPr sz="900" spc="-5" dirty="0">
                <a:latin typeface="LM Sans 9"/>
                <a:cs typeface="LM Sans 9"/>
              </a:rPr>
              <a:t>When the switch receives the </a:t>
            </a:r>
            <a:r>
              <a:rPr sz="900" spc="-10" dirty="0">
                <a:latin typeface="LM Sans 9"/>
                <a:cs typeface="LM Sans 9"/>
              </a:rPr>
              <a:t>packet, </a:t>
            </a:r>
            <a:r>
              <a:rPr sz="900" spc="-5" dirty="0">
                <a:latin typeface="LM Sans 9"/>
                <a:cs typeface="LM Sans 9"/>
              </a:rPr>
              <a:t>this </a:t>
            </a:r>
            <a:r>
              <a:rPr sz="900" spc="-10" dirty="0">
                <a:latin typeface="LM Sans 9"/>
                <a:cs typeface="LM Sans 9"/>
              </a:rPr>
              <a:t>destination address </a:t>
            </a:r>
            <a:r>
              <a:rPr sz="900" spc="-5" dirty="0">
                <a:latin typeface="LM Sans 9"/>
                <a:cs typeface="LM Sans 9"/>
              </a:rPr>
              <a:t>is  </a:t>
            </a:r>
            <a:r>
              <a:rPr sz="900" spc="-10" dirty="0">
                <a:latin typeface="LM Sans 9"/>
                <a:cs typeface="LM Sans 9"/>
              </a:rPr>
              <a:t>examined;</a:t>
            </a:r>
            <a:endParaRPr sz="900" dirty="0">
              <a:latin typeface="LM Sans 9"/>
              <a:cs typeface="LM Sans 9"/>
            </a:endParaRPr>
          </a:p>
          <a:p>
            <a:pPr marL="265430" marR="26670">
              <a:lnSpc>
                <a:spcPct val="101499"/>
              </a:lnSpc>
              <a:spcBef>
                <a:spcPts val="280"/>
              </a:spcBef>
            </a:pPr>
            <a:r>
              <a:rPr sz="900" spc="-5" dirty="0">
                <a:latin typeface="LM Sans 9"/>
                <a:cs typeface="LM Sans 9"/>
              </a:rPr>
              <a:t>The</a:t>
            </a:r>
            <a:r>
              <a:rPr lang="en-US" sz="900" spc="-5" dirty="0">
                <a:latin typeface="LM Sans 9"/>
                <a:cs typeface="LM Sans 9"/>
              </a:rPr>
              <a:t> </a:t>
            </a:r>
            <a:r>
              <a:rPr sz="900" spc="-5">
                <a:solidFill>
                  <a:srgbClr val="0000FF"/>
                </a:solidFill>
                <a:latin typeface="LM Sans 9"/>
                <a:cs typeface="LM Sans 9"/>
              </a:rPr>
              <a:t>routing table</a:t>
            </a:r>
            <a:r>
              <a:rPr lang="en-US" sz="900" spc="-5">
                <a:solidFill>
                  <a:srgbClr val="0000FF"/>
                </a:solidFill>
                <a:latin typeface="LM Sans 9"/>
                <a:cs typeface="LM Sans 9"/>
              </a:rPr>
              <a:t> </a:t>
            </a:r>
            <a:r>
              <a:rPr sz="900" spc="-5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consulted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find </a:t>
            </a:r>
            <a:r>
              <a:rPr sz="900" spc="-5" dirty="0">
                <a:latin typeface="LM Sans 9"/>
                <a:cs typeface="LM Sans 9"/>
              </a:rPr>
              <a:t>the corresponding port through  which the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should </a:t>
            </a:r>
            <a:r>
              <a:rPr sz="900" spc="10" dirty="0">
                <a:latin typeface="LM Sans 9"/>
                <a:cs typeface="LM Sans 9"/>
              </a:rPr>
              <a:t>be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forwarded.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41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Routing</a:t>
            </a:r>
            <a:r>
              <a:rPr spc="-60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4790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96340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29157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352921"/>
            <a:ext cx="3898265" cy="11887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Routing </a:t>
            </a:r>
            <a:r>
              <a:rPr sz="1000" spc="-20" dirty="0">
                <a:solidFill>
                  <a:srgbClr val="FF0000"/>
                </a:solidFill>
                <a:latin typeface="LM Sans 10"/>
                <a:cs typeface="LM Sans 10"/>
              </a:rPr>
              <a:t>Tables</a:t>
            </a:r>
            <a:r>
              <a:rPr sz="1000" spc="-2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1499"/>
              </a:lnSpc>
              <a:spcBef>
                <a:spcPts val="275"/>
              </a:spcBef>
            </a:pPr>
            <a:r>
              <a:rPr sz="900" spc="-5" dirty="0">
                <a:latin typeface="LM Sans 9"/>
                <a:cs typeface="LM Sans 9"/>
              </a:rPr>
              <a:t>Each switch </a:t>
            </a:r>
            <a:r>
              <a:rPr sz="900" spc="-15" dirty="0">
                <a:latin typeface="LM Sans 9"/>
                <a:cs typeface="LM Sans 9"/>
              </a:rPr>
              <a:t>(or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switch) has a routing table, which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10" dirty="0">
                <a:latin typeface="LM Sans 9"/>
                <a:cs typeface="LM Sans 9"/>
              </a:rPr>
              <a:t>dynamically  </a:t>
            </a:r>
            <a:r>
              <a:rPr sz="900" spc="-5" dirty="0">
                <a:latin typeface="LM Sans 9"/>
                <a:cs typeface="LM Sans 9"/>
              </a:rPr>
              <a:t>updated </a:t>
            </a:r>
            <a:r>
              <a:rPr sz="900" spc="-10" dirty="0">
                <a:latin typeface="LM Sans 9"/>
                <a:cs typeface="LM Sans 9"/>
              </a:rPr>
              <a:t>periodically, based </a:t>
            </a:r>
            <a:r>
              <a:rPr sz="900" spc="-5" dirty="0">
                <a:latin typeface="LM Sans 9"/>
                <a:cs typeface="LM Sans 9"/>
              </a:rPr>
              <a:t>on the </a:t>
            </a:r>
            <a:r>
              <a:rPr sz="900" spc="-10" dirty="0">
                <a:latin typeface="LM Sans 9"/>
                <a:cs typeface="LM Sans 9"/>
              </a:rPr>
              <a:t>destination</a:t>
            </a:r>
            <a:r>
              <a:rPr sz="900" spc="1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address.</a:t>
            </a:r>
            <a:endParaRPr sz="900">
              <a:latin typeface="LM Sans 9"/>
              <a:cs typeface="LM Sans 9"/>
            </a:endParaRPr>
          </a:p>
          <a:p>
            <a:pPr marL="265430" marR="46355">
              <a:lnSpc>
                <a:spcPct val="101499"/>
              </a:lnSpc>
              <a:spcBef>
                <a:spcPts val="290"/>
              </a:spcBef>
            </a:pP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destination addresses and </a:t>
            </a:r>
            <a:r>
              <a:rPr sz="900" spc="-5" dirty="0">
                <a:latin typeface="LM Sans 9"/>
                <a:cs typeface="LM Sans 9"/>
              </a:rPr>
              <a:t>the corresponding </a:t>
            </a:r>
            <a:r>
              <a:rPr sz="900" spc="-10" dirty="0">
                <a:latin typeface="LM Sans 9"/>
                <a:cs typeface="LM Sans 9"/>
              </a:rPr>
              <a:t>forwarding output </a:t>
            </a:r>
            <a:r>
              <a:rPr sz="900" spc="-5" dirty="0">
                <a:latin typeface="LM Sans 9"/>
                <a:cs typeface="LM Sans 9"/>
              </a:rPr>
              <a:t>ports 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10" dirty="0">
                <a:latin typeface="LM Sans 9"/>
                <a:cs typeface="LM Sans 9"/>
              </a:rPr>
              <a:t>recorded </a:t>
            </a:r>
            <a:r>
              <a:rPr sz="900" spc="-5" dirty="0">
                <a:latin typeface="LM Sans 9"/>
                <a:cs typeface="LM Sans 9"/>
              </a:rPr>
              <a:t>in the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tables.</a:t>
            </a:r>
            <a:endParaRPr sz="900">
              <a:latin typeface="LM Sans 9"/>
              <a:cs typeface="LM Sans 9"/>
            </a:endParaRPr>
          </a:p>
          <a:p>
            <a:pPr marL="265430" marR="51435">
              <a:lnSpc>
                <a:spcPct val="110700"/>
              </a:lnSpc>
              <a:spcBef>
                <a:spcPts val="295"/>
              </a:spcBef>
            </a:pPr>
            <a:r>
              <a:rPr sz="900" spc="-5" dirty="0">
                <a:latin typeface="LM Sans 9"/>
                <a:cs typeface="LM Sans 9"/>
              </a:rPr>
              <a:t>Since, there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no setup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10" dirty="0">
                <a:latin typeface="LM Sans 9"/>
                <a:cs typeface="LM Sans 9"/>
              </a:rPr>
              <a:t>teardown phases,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packets </a:t>
            </a:r>
            <a:r>
              <a:rPr sz="900" spc="-5" dirty="0">
                <a:latin typeface="LM Sans 9"/>
                <a:cs typeface="LM Sans 9"/>
              </a:rPr>
              <a:t>routed to their  </a:t>
            </a:r>
            <a:r>
              <a:rPr sz="900" spc="-10" dirty="0">
                <a:latin typeface="LM Sans 9"/>
                <a:cs typeface="LM Sans 9"/>
              </a:rPr>
              <a:t>destinations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the switch </a:t>
            </a:r>
            <a:r>
              <a:rPr sz="900" spc="-10" dirty="0">
                <a:latin typeface="LM Sans 9"/>
                <a:cs typeface="LM Sans 9"/>
              </a:rPr>
              <a:t>using Routing </a:t>
            </a:r>
            <a:r>
              <a:rPr sz="900" spc="-25" dirty="0">
                <a:latin typeface="LM Sans 9"/>
                <a:cs typeface="LM Sans 9"/>
              </a:rPr>
              <a:t>Table </a:t>
            </a:r>
            <a:r>
              <a:rPr sz="900" spc="-5" dirty="0">
                <a:latin typeface="LM Sans 9"/>
                <a:cs typeface="LM Sans 9"/>
              </a:rPr>
              <a:t>in Datagram</a:t>
            </a:r>
            <a:r>
              <a:rPr sz="900" spc="120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networks.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49272" y="1744472"/>
            <a:ext cx="869441" cy="1400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73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Packet </a:t>
            </a:r>
            <a:r>
              <a:rPr spc="15" dirty="0"/>
              <a:t>Switching </a:t>
            </a:r>
            <a:r>
              <a:rPr spc="10" dirty="0"/>
              <a:t>- </a:t>
            </a:r>
            <a:r>
              <a:rPr sz="900" spc="-5" dirty="0">
                <a:latin typeface="LM Sans 9"/>
                <a:cs typeface="LM Sans 9"/>
              </a:rPr>
              <a:t>Efficiency </a:t>
            </a:r>
            <a:r>
              <a:rPr sz="900" spc="-10" dirty="0">
                <a:latin typeface="LM Sans 9"/>
                <a:cs typeface="LM Sans 9"/>
              </a:rPr>
              <a:t>and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Delay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111912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44809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2131326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232111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22721"/>
            <a:ext cx="3858895" cy="17506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Efficiency</a:t>
            </a:r>
            <a:r>
              <a:rPr sz="1000" spc="-5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5080" algn="just">
              <a:lnSpc>
                <a:spcPct val="101499"/>
              </a:lnSpc>
              <a:spcBef>
                <a:spcPts val="280"/>
              </a:spcBef>
            </a:pPr>
            <a:r>
              <a:rPr sz="900" spc="-5" dirty="0">
                <a:latin typeface="LM Sans 9"/>
                <a:cs typeface="LM Sans 9"/>
              </a:rPr>
              <a:t>It is better than </a:t>
            </a:r>
            <a:r>
              <a:rPr sz="900" spc="-10" dirty="0">
                <a:latin typeface="LM Sans 9"/>
                <a:cs typeface="LM Sans 9"/>
              </a:rPr>
              <a:t>Circuit </a:t>
            </a:r>
            <a:r>
              <a:rPr sz="900" spc="-5" dirty="0">
                <a:latin typeface="LM Sans 9"/>
                <a:cs typeface="LM Sans 9"/>
              </a:rPr>
              <a:t>Switching </a:t>
            </a:r>
            <a:r>
              <a:rPr sz="900" spc="-15" dirty="0">
                <a:latin typeface="LM Sans 9"/>
                <a:cs typeface="LM Sans 9"/>
              </a:rPr>
              <a:t>Network, </a:t>
            </a:r>
            <a:r>
              <a:rPr sz="900" spc="-10" dirty="0">
                <a:latin typeface="LM Sans 9"/>
                <a:cs typeface="LM Sans 9"/>
              </a:rPr>
              <a:t>Resources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allocated, </a:t>
            </a:r>
            <a:r>
              <a:rPr sz="900" spc="-10" dirty="0">
                <a:latin typeface="LM Sans 9"/>
                <a:cs typeface="LM Sans 9"/>
              </a:rPr>
              <a:t>only  </a:t>
            </a:r>
            <a:r>
              <a:rPr sz="900" spc="-5" dirty="0">
                <a:latin typeface="LM Sans 9"/>
                <a:cs typeface="LM Sans 9"/>
              </a:rPr>
              <a:t>when there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10" dirty="0">
                <a:latin typeface="LM Sans 9"/>
                <a:cs typeface="LM Sans 9"/>
              </a:rPr>
              <a:t>packets </a:t>
            </a:r>
            <a:r>
              <a:rPr sz="900" spc="-5" dirty="0">
                <a:latin typeface="LM Sans 9"/>
                <a:cs typeface="LM Sans 9"/>
              </a:rPr>
              <a:t>to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transfer.</a:t>
            </a:r>
            <a:endParaRPr sz="900">
              <a:latin typeface="LM Sans 9"/>
              <a:cs typeface="LM Sans 9"/>
            </a:endParaRPr>
          </a:p>
          <a:p>
            <a:pPr marL="265430" marR="208279" algn="just">
              <a:lnSpc>
                <a:spcPct val="110700"/>
              </a:lnSpc>
              <a:spcBef>
                <a:spcPts val="300"/>
              </a:spcBef>
            </a:pPr>
            <a:r>
              <a:rPr sz="900" spc="-5" dirty="0">
                <a:latin typeface="LM Sans 9"/>
                <a:cs typeface="LM Sans 9"/>
              </a:rPr>
              <a:t>If Source sends a </a:t>
            </a:r>
            <a:r>
              <a:rPr sz="900" spc="-10" dirty="0">
                <a:latin typeface="LM Sans 9"/>
                <a:cs typeface="LM Sans 9"/>
              </a:rPr>
              <a:t>packet and </a:t>
            </a:r>
            <a:r>
              <a:rPr sz="900" spc="-5" dirty="0">
                <a:latin typeface="LM Sans 9"/>
                <a:cs typeface="LM Sans 9"/>
              </a:rPr>
              <a:t>there is a </a:t>
            </a:r>
            <a:r>
              <a:rPr sz="900" spc="-15" dirty="0">
                <a:latin typeface="LM Sans 9"/>
                <a:cs typeface="LM Sans 9"/>
              </a:rPr>
              <a:t>delay </a:t>
            </a:r>
            <a:r>
              <a:rPr sz="900" spc="-5" dirty="0">
                <a:latin typeface="LM Sans 9"/>
                <a:cs typeface="LM Sans 9"/>
              </a:rPr>
              <a:t>of a few minutes before  </a:t>
            </a:r>
            <a:r>
              <a:rPr sz="900" spc="-10" dirty="0">
                <a:latin typeface="LM Sans 9"/>
                <a:cs typeface="LM Sans 9"/>
              </a:rPr>
              <a:t>another packet </a:t>
            </a:r>
            <a:r>
              <a:rPr sz="900" spc="-5" dirty="0">
                <a:latin typeface="LM Sans 9"/>
                <a:cs typeface="LM Sans 9"/>
              </a:rPr>
              <a:t>is sent, the resources can </a:t>
            </a:r>
            <a:r>
              <a:rPr sz="900" spc="5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reallocated </a:t>
            </a:r>
            <a:r>
              <a:rPr sz="900" spc="-10" dirty="0">
                <a:latin typeface="LM Sans 9"/>
                <a:cs typeface="LM Sans 9"/>
              </a:rPr>
              <a:t>during </a:t>
            </a:r>
            <a:r>
              <a:rPr sz="900" spc="-5" dirty="0">
                <a:latin typeface="LM Sans 9"/>
                <a:cs typeface="LM Sans 9"/>
              </a:rPr>
              <a:t>these  minutes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10" dirty="0">
                <a:latin typeface="LM Sans 9"/>
                <a:cs typeface="LM Sans 9"/>
              </a:rPr>
              <a:t>other packets </a:t>
            </a:r>
            <a:r>
              <a:rPr sz="900" spc="-5" dirty="0">
                <a:latin typeface="LM Sans 9"/>
                <a:cs typeface="LM Sans 9"/>
              </a:rPr>
              <a:t>from </a:t>
            </a:r>
            <a:r>
              <a:rPr sz="900" spc="-10" dirty="0">
                <a:latin typeface="LM Sans 9"/>
                <a:cs typeface="LM Sans 9"/>
              </a:rPr>
              <a:t>other</a:t>
            </a:r>
            <a:r>
              <a:rPr sz="900" spc="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sources.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Delay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LM Sans 10"/>
                <a:cs typeface="LM Sans 10"/>
              </a:rPr>
              <a:t>There </a:t>
            </a:r>
            <a:r>
              <a:rPr sz="1000" spc="-15" dirty="0">
                <a:latin typeface="LM Sans 10"/>
                <a:cs typeface="LM Sans 10"/>
              </a:rPr>
              <a:t>may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greater </a:t>
            </a:r>
            <a:r>
              <a:rPr sz="1000" spc="-15" dirty="0">
                <a:latin typeface="LM Sans 10"/>
                <a:cs typeface="LM Sans 10"/>
              </a:rPr>
              <a:t>delay </a:t>
            </a:r>
            <a:r>
              <a:rPr sz="1000" spc="-5" dirty="0">
                <a:latin typeface="LM Sans 10"/>
                <a:cs typeface="LM Sans 10"/>
              </a:rPr>
              <a:t>in Datagram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network</a:t>
            </a:r>
            <a:endParaRPr sz="1000">
              <a:latin typeface="LM Sans 10"/>
              <a:cs typeface="LM Sans 10"/>
            </a:endParaRPr>
          </a:p>
          <a:p>
            <a:pPr marL="265430" marR="391160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LM Sans 10"/>
                <a:cs typeface="LM Sans 10"/>
              </a:rPr>
              <a:t>Because </a:t>
            </a:r>
            <a:r>
              <a:rPr sz="1000" spc="-5" dirty="0">
                <a:latin typeface="LM Sans 10"/>
                <a:cs typeface="LM Sans 10"/>
              </a:rPr>
              <a:t>of No </a:t>
            </a:r>
            <a:r>
              <a:rPr sz="1000" spc="-10" dirty="0">
                <a:latin typeface="LM Sans 10"/>
                <a:cs typeface="LM Sans 10"/>
              </a:rPr>
              <a:t>Setup and </a:t>
            </a:r>
            <a:r>
              <a:rPr sz="1000" spc="-25" dirty="0">
                <a:latin typeface="LM Sans 10"/>
                <a:cs typeface="LM Sans 10"/>
              </a:rPr>
              <a:t>Teardown </a:t>
            </a:r>
            <a:r>
              <a:rPr sz="1000" spc="-10" dirty="0">
                <a:latin typeface="LM Sans 10"/>
                <a:cs typeface="LM Sans 10"/>
              </a:rPr>
              <a:t>phase, each packet </a:t>
            </a:r>
            <a:r>
              <a:rPr sz="1000" spc="-15" dirty="0">
                <a:latin typeface="LM Sans 10"/>
                <a:cs typeface="LM Sans 10"/>
              </a:rPr>
              <a:t>may  </a:t>
            </a:r>
            <a:r>
              <a:rPr sz="1000" dirty="0">
                <a:latin typeface="LM Sans 10"/>
                <a:cs typeface="LM Sans 10"/>
              </a:rPr>
              <a:t>experience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5" dirty="0">
                <a:latin typeface="LM Sans 10"/>
                <a:cs typeface="LM Sans 10"/>
              </a:rPr>
              <a:t>wait </a:t>
            </a:r>
            <a:r>
              <a:rPr sz="1000" spc="-5" dirty="0">
                <a:latin typeface="LM Sans 10"/>
                <a:cs typeface="LM Sans 10"/>
              </a:rPr>
              <a:t>time at a switch before it is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forwarded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218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Virtual-Circuit</a:t>
            </a:r>
            <a:r>
              <a:rPr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102123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33753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689861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204217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2546324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615180"/>
            <a:ext cx="3914140" cy="2332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1959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It is a cross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Circuit-Switched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a Datagram  </a:t>
            </a:r>
            <a:r>
              <a:rPr sz="1000" spc="-20" dirty="0">
                <a:latin typeface="LM Sans 10"/>
                <a:cs typeface="LM Sans 10"/>
              </a:rPr>
              <a:t>network. </a:t>
            </a:r>
            <a:r>
              <a:rPr sz="1000" spc="-5" dirty="0">
                <a:latin typeface="LM Sans 10"/>
                <a:cs typeface="LM Sans 10"/>
              </a:rPr>
              <a:t>It </a:t>
            </a:r>
            <a:r>
              <a:rPr sz="1000" spc="-10" dirty="0">
                <a:latin typeface="LM Sans 10"/>
                <a:cs typeface="LM Sans 10"/>
              </a:rPr>
              <a:t>has </a:t>
            </a:r>
            <a:r>
              <a:rPr sz="1000" spc="-5" dirty="0">
                <a:latin typeface="LM Sans 10"/>
                <a:cs typeface="LM Sans 10"/>
              </a:rPr>
              <a:t>some </a:t>
            </a:r>
            <a:r>
              <a:rPr sz="1000" spc="-10" dirty="0">
                <a:latin typeface="LM Sans 10"/>
                <a:cs typeface="LM Sans 10"/>
              </a:rPr>
              <a:t>characteristics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-18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both.</a:t>
            </a:r>
            <a:endParaRPr sz="1000">
              <a:latin typeface="LM Sans 10"/>
              <a:cs typeface="LM Sans 10"/>
            </a:endParaRPr>
          </a:p>
          <a:p>
            <a:pPr marL="265430" marR="88900">
              <a:lnSpc>
                <a:spcPct val="101499"/>
              </a:lnSpc>
              <a:spcBef>
                <a:spcPts val="275"/>
              </a:spcBef>
            </a:pPr>
            <a:r>
              <a:rPr sz="900" spc="-5" dirty="0">
                <a:latin typeface="LM Sans 9"/>
                <a:cs typeface="LM Sans 9"/>
              </a:rPr>
              <a:t>As in a </a:t>
            </a:r>
            <a:r>
              <a:rPr sz="900" spc="-10" dirty="0">
                <a:latin typeface="LM Sans 9"/>
                <a:cs typeface="LM Sans 9"/>
              </a:rPr>
              <a:t>circuit-switched </a:t>
            </a:r>
            <a:r>
              <a:rPr sz="900" spc="-15" dirty="0">
                <a:latin typeface="LM Sans 9"/>
                <a:cs typeface="LM Sans 9"/>
              </a:rPr>
              <a:t>network, </a:t>
            </a:r>
            <a:r>
              <a:rPr sz="900" spc="-5" dirty="0">
                <a:latin typeface="LM Sans 9"/>
                <a:cs typeface="LM Sans 9"/>
              </a:rPr>
              <a:t>there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setup </a:t>
            </a:r>
            <a:r>
              <a:rPr sz="900" spc="-10" dirty="0">
                <a:latin typeface="LM Sans 9"/>
                <a:cs typeface="LM Sans 9"/>
              </a:rPr>
              <a:t>and teardown phases </a:t>
            </a:r>
            <a:r>
              <a:rPr sz="900" spc="-5" dirty="0">
                <a:latin typeface="LM Sans 9"/>
                <a:cs typeface="LM Sans 9"/>
              </a:rPr>
              <a:t>in  </a:t>
            </a:r>
            <a:r>
              <a:rPr sz="900" spc="-10" dirty="0">
                <a:latin typeface="LM Sans 9"/>
                <a:cs typeface="LM Sans 9"/>
              </a:rPr>
              <a:t>addition </a:t>
            </a:r>
            <a:r>
              <a:rPr sz="900" spc="-5" dirty="0">
                <a:latin typeface="LM Sans 9"/>
                <a:cs typeface="LM Sans 9"/>
              </a:rPr>
              <a:t>to the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5" dirty="0">
                <a:latin typeface="LM Sans 9"/>
                <a:cs typeface="LM Sans 9"/>
              </a:rPr>
              <a:t>transfer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phase.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LM Sans 9"/>
                <a:cs typeface="LM Sans 9"/>
              </a:rPr>
              <a:t>Resources </a:t>
            </a:r>
            <a:r>
              <a:rPr sz="900" spc="-5" dirty="0">
                <a:latin typeface="LM Sans 9"/>
                <a:cs typeface="LM Sans 9"/>
              </a:rPr>
              <a:t>can </a:t>
            </a:r>
            <a:r>
              <a:rPr sz="900" spc="10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allocated during the setup phase, as in</a:t>
            </a:r>
            <a:r>
              <a:rPr sz="900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a</a:t>
            </a:r>
            <a:endParaRPr sz="90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LM Sans 9"/>
                <a:cs typeface="LM Sans 9"/>
              </a:rPr>
              <a:t>circuit-switched </a:t>
            </a:r>
            <a:r>
              <a:rPr sz="900" spc="-15" dirty="0">
                <a:latin typeface="LM Sans 9"/>
                <a:cs typeface="LM Sans 9"/>
              </a:rPr>
              <a:t>network,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5" dirty="0">
                <a:latin typeface="LM Sans 9"/>
                <a:cs typeface="LM Sans 9"/>
              </a:rPr>
              <a:t>on </a:t>
            </a:r>
            <a:r>
              <a:rPr sz="900" spc="-10" dirty="0">
                <a:latin typeface="LM Sans 9"/>
                <a:cs typeface="LM Sans 9"/>
              </a:rPr>
              <a:t>demand, </a:t>
            </a:r>
            <a:r>
              <a:rPr sz="900" spc="-5" dirty="0">
                <a:latin typeface="LM Sans 9"/>
                <a:cs typeface="LM Sans 9"/>
              </a:rPr>
              <a:t>as in a </a:t>
            </a:r>
            <a:r>
              <a:rPr sz="900" spc="-10" dirty="0">
                <a:latin typeface="LM Sans 9"/>
                <a:cs typeface="LM Sans 9"/>
              </a:rPr>
              <a:t>datagram</a:t>
            </a:r>
            <a:r>
              <a:rPr sz="900" spc="55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network.</a:t>
            </a:r>
            <a:endParaRPr sz="900">
              <a:latin typeface="LM Sans 9"/>
              <a:cs typeface="LM Sans 9"/>
            </a:endParaRPr>
          </a:p>
          <a:p>
            <a:pPr marL="265430" marR="428625">
              <a:lnSpc>
                <a:spcPct val="101499"/>
              </a:lnSpc>
              <a:spcBef>
                <a:spcPts val="580"/>
              </a:spcBef>
            </a:pPr>
            <a:r>
              <a:rPr sz="900" spc="-5" dirty="0">
                <a:latin typeface="LM Sans 9"/>
                <a:cs typeface="LM Sans 9"/>
              </a:rPr>
              <a:t>As in a </a:t>
            </a:r>
            <a:r>
              <a:rPr sz="900" spc="-10" dirty="0">
                <a:latin typeface="LM Sans 9"/>
                <a:cs typeface="LM Sans 9"/>
              </a:rPr>
              <a:t>circuit-switched </a:t>
            </a:r>
            <a:r>
              <a:rPr sz="900" spc="-15" dirty="0">
                <a:latin typeface="LM Sans 9"/>
                <a:cs typeface="LM Sans 9"/>
              </a:rPr>
              <a:t>network, </a:t>
            </a:r>
            <a:r>
              <a:rPr sz="900" spc="-5" dirty="0">
                <a:latin typeface="LM Sans 9"/>
                <a:cs typeface="LM Sans 9"/>
              </a:rPr>
              <a:t>all </a:t>
            </a:r>
            <a:r>
              <a:rPr sz="900" spc="-10" dirty="0">
                <a:latin typeface="LM Sans 9"/>
                <a:cs typeface="LM Sans 9"/>
              </a:rPr>
              <a:t>packets follow </a:t>
            </a:r>
            <a:r>
              <a:rPr sz="900" spc="-5" dirty="0">
                <a:latin typeface="LM Sans 9"/>
                <a:cs typeface="LM Sans 9"/>
              </a:rPr>
              <a:t>the same </a:t>
            </a:r>
            <a:r>
              <a:rPr sz="900" spc="-10" dirty="0">
                <a:latin typeface="LM Sans 9"/>
                <a:cs typeface="LM Sans 9"/>
              </a:rPr>
              <a:t>path  established during </a:t>
            </a:r>
            <a:r>
              <a:rPr sz="900" spc="-5" dirty="0">
                <a:latin typeface="LM Sans 9"/>
                <a:cs typeface="LM Sans 9"/>
              </a:rPr>
              <a:t>the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connection.</a:t>
            </a:r>
            <a:endParaRPr sz="900">
              <a:latin typeface="LM Sans 9"/>
              <a:cs typeface="LM Sans 9"/>
            </a:endParaRPr>
          </a:p>
          <a:p>
            <a:pPr marL="265430" marR="19050">
              <a:lnSpc>
                <a:spcPct val="101499"/>
              </a:lnSpc>
              <a:spcBef>
                <a:spcPts val="585"/>
              </a:spcBef>
            </a:pPr>
            <a:r>
              <a:rPr sz="900" spc="-5" dirty="0">
                <a:latin typeface="LM Sans 9"/>
                <a:cs typeface="LM Sans 9"/>
              </a:rPr>
              <a:t>As in a </a:t>
            </a:r>
            <a:r>
              <a:rPr sz="900" spc="-10" dirty="0">
                <a:latin typeface="LM Sans 9"/>
                <a:cs typeface="LM Sans 9"/>
              </a:rPr>
              <a:t>datagram </a:t>
            </a:r>
            <a:r>
              <a:rPr sz="900" spc="-15" dirty="0">
                <a:latin typeface="LM Sans 9"/>
                <a:cs typeface="LM Sans 9"/>
              </a:rPr>
              <a:t>network,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10" dirty="0">
                <a:latin typeface="LM Sans 9"/>
                <a:cs typeface="LM Sans 9"/>
              </a:rPr>
              <a:t>packetized </a:t>
            </a:r>
            <a:r>
              <a:rPr sz="900" spc="-5" dirty="0">
                <a:latin typeface="LM Sans 9"/>
                <a:cs typeface="LM Sans 9"/>
              </a:rPr>
              <a:t>and </a:t>
            </a:r>
            <a:r>
              <a:rPr sz="900" spc="-10" dirty="0">
                <a:latin typeface="LM Sans 9"/>
                <a:cs typeface="LM Sans 9"/>
              </a:rPr>
              <a:t>each packet carries an  address </a:t>
            </a:r>
            <a:r>
              <a:rPr sz="900" spc="-5" dirty="0">
                <a:latin typeface="LM Sans 9"/>
                <a:cs typeface="LM Sans 9"/>
              </a:rPr>
              <a:t>in the </a:t>
            </a:r>
            <a:r>
              <a:rPr sz="900" spc="-10" dirty="0">
                <a:latin typeface="LM Sans 9"/>
                <a:cs typeface="LM Sans 9"/>
              </a:rPr>
              <a:t>header </a:t>
            </a:r>
            <a:r>
              <a:rPr sz="900" spc="-5" dirty="0">
                <a:latin typeface="LM Sans 9"/>
                <a:cs typeface="LM Sans 9"/>
              </a:rPr>
              <a:t>(it </a:t>
            </a:r>
            <a:r>
              <a:rPr sz="900" spc="-10" dirty="0">
                <a:latin typeface="LM Sans 9"/>
                <a:cs typeface="LM Sans 9"/>
              </a:rPr>
              <a:t>defines </a:t>
            </a:r>
            <a:r>
              <a:rPr sz="900" spc="-5" dirty="0">
                <a:latin typeface="LM Sans 9"/>
                <a:cs typeface="LM Sans 9"/>
              </a:rPr>
              <a:t>what the </a:t>
            </a:r>
            <a:r>
              <a:rPr sz="900" spc="-10" dirty="0">
                <a:latin typeface="LM Sans 9"/>
                <a:cs typeface="LM Sans 9"/>
              </a:rPr>
              <a:t>next </a:t>
            </a:r>
            <a:r>
              <a:rPr sz="900" spc="-5" dirty="0">
                <a:latin typeface="LM Sans 9"/>
                <a:cs typeface="LM Sans 9"/>
              </a:rPr>
              <a:t>switch should </a:t>
            </a:r>
            <a:r>
              <a:rPr sz="900" spc="10" dirty="0">
                <a:latin typeface="LM Sans 9"/>
                <a:cs typeface="LM Sans 9"/>
              </a:rPr>
              <a:t>be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the  </a:t>
            </a:r>
            <a:r>
              <a:rPr sz="900" spc="-10" dirty="0">
                <a:latin typeface="LM Sans 9"/>
                <a:cs typeface="LM Sans 9"/>
              </a:rPr>
              <a:t>channel </a:t>
            </a:r>
            <a:r>
              <a:rPr sz="900" spc="-5" dirty="0">
                <a:latin typeface="LM Sans 9"/>
                <a:cs typeface="LM Sans 9"/>
              </a:rPr>
              <a:t>on which the </a:t>
            </a:r>
            <a:r>
              <a:rPr sz="900" spc="-10" dirty="0">
                <a:latin typeface="LM Sans 9"/>
                <a:cs typeface="LM Sans 9"/>
              </a:rPr>
              <a:t>packet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dirty="0">
                <a:latin typeface="LM Sans 9"/>
                <a:cs typeface="LM Sans 9"/>
              </a:rPr>
              <a:t>being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carried).</a:t>
            </a:r>
            <a:endParaRPr sz="900">
              <a:latin typeface="LM Sans 9"/>
              <a:cs typeface="LM Sans 9"/>
            </a:endParaRPr>
          </a:p>
          <a:p>
            <a:pPr marL="265430" marR="5080">
              <a:lnSpc>
                <a:spcPct val="110700"/>
              </a:lnSpc>
              <a:spcBef>
                <a:spcPts val="580"/>
              </a:spcBef>
            </a:pP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virtual-circuit </a:t>
            </a:r>
            <a:r>
              <a:rPr sz="900" spc="-20" dirty="0">
                <a:latin typeface="LM Sans 9"/>
                <a:cs typeface="LM Sans 9"/>
              </a:rPr>
              <a:t>network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normally </a:t>
            </a:r>
            <a:r>
              <a:rPr sz="900" spc="-5" dirty="0">
                <a:latin typeface="LM Sans 9"/>
                <a:cs typeface="LM Sans 9"/>
              </a:rPr>
              <a:t>implemented in the </a:t>
            </a:r>
            <a:r>
              <a:rPr sz="900" spc="-10" dirty="0">
                <a:latin typeface="LM Sans 9"/>
                <a:cs typeface="LM Sans 9"/>
              </a:rPr>
              <a:t>data-link </a:t>
            </a:r>
            <a:r>
              <a:rPr sz="900" spc="-15" dirty="0">
                <a:latin typeface="LM Sans 9"/>
                <a:cs typeface="LM Sans 9"/>
              </a:rPr>
              <a:t>layer,  </a:t>
            </a:r>
            <a:r>
              <a:rPr sz="900" spc="-5" dirty="0">
                <a:latin typeface="LM Sans 9"/>
                <a:cs typeface="LM Sans 9"/>
              </a:rPr>
              <a:t>while a circuit-switched </a:t>
            </a:r>
            <a:r>
              <a:rPr sz="900" spc="-20" dirty="0">
                <a:latin typeface="LM Sans 9"/>
                <a:cs typeface="LM Sans 9"/>
              </a:rPr>
              <a:t>network </a:t>
            </a:r>
            <a:r>
              <a:rPr sz="900" spc="-5" dirty="0">
                <a:latin typeface="LM Sans 9"/>
                <a:cs typeface="LM Sans 9"/>
              </a:rPr>
              <a:t>is implemented in the </a:t>
            </a:r>
            <a:r>
              <a:rPr sz="900" spc="-10" dirty="0">
                <a:latin typeface="LM Sans 9"/>
                <a:cs typeface="LM Sans 9"/>
              </a:rPr>
              <a:t>physical </a:t>
            </a:r>
            <a:r>
              <a:rPr sz="900" spc="-15" dirty="0">
                <a:latin typeface="LM Sans 9"/>
                <a:cs typeface="LM Sans 9"/>
              </a:rPr>
              <a:t>layer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a  </a:t>
            </a:r>
            <a:r>
              <a:rPr sz="900" spc="-10" dirty="0">
                <a:latin typeface="LM Sans 9"/>
                <a:cs typeface="LM Sans 9"/>
              </a:rPr>
              <a:t>datagram </a:t>
            </a:r>
            <a:r>
              <a:rPr sz="900" spc="-20" dirty="0">
                <a:latin typeface="LM Sans 9"/>
                <a:cs typeface="LM Sans 9"/>
              </a:rPr>
              <a:t>network </a:t>
            </a:r>
            <a:r>
              <a:rPr sz="900" spc="-5" dirty="0">
                <a:latin typeface="LM Sans 9"/>
                <a:cs typeface="LM Sans 9"/>
              </a:rPr>
              <a:t>in the </a:t>
            </a:r>
            <a:r>
              <a:rPr sz="900" spc="-20" dirty="0">
                <a:latin typeface="LM Sans 9"/>
                <a:cs typeface="LM Sans 9"/>
              </a:rPr>
              <a:t>network</a:t>
            </a:r>
            <a:r>
              <a:rPr sz="900" spc="15" dirty="0">
                <a:latin typeface="LM Sans 9"/>
                <a:cs typeface="LM Sans 9"/>
              </a:rPr>
              <a:t> </a:t>
            </a:r>
            <a:r>
              <a:rPr sz="900" spc="-20" dirty="0">
                <a:latin typeface="LM Sans 9"/>
                <a:cs typeface="LM Sans 9"/>
              </a:rPr>
              <a:t>layer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18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95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Virtual-Circuit </a:t>
            </a:r>
            <a:r>
              <a:rPr dirty="0"/>
              <a:t>Networks </a:t>
            </a:r>
            <a:r>
              <a:rPr spc="10" dirty="0"/>
              <a:t>-</a:t>
            </a:r>
            <a:r>
              <a:rPr spc="-20" dirty="0"/>
              <a:t> </a:t>
            </a:r>
            <a:r>
              <a:rPr spc="10" dirty="0"/>
              <a:t>Addressing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123" y="704342"/>
            <a:ext cx="2851785" cy="1337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246806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2809684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2163235"/>
            <a:ext cx="3817620" cy="8985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latin typeface="LM Sans 10"/>
                <a:cs typeface="LM Sans 10"/>
              </a:rPr>
              <a:t>In a </a:t>
            </a:r>
            <a:r>
              <a:rPr sz="1000" spc="-15" dirty="0">
                <a:latin typeface="LM Sans 10"/>
                <a:cs typeface="LM Sans 10"/>
              </a:rPr>
              <a:t>VCN,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5" dirty="0">
                <a:latin typeface="LM Sans 10"/>
                <a:cs typeface="LM Sans 10"/>
              </a:rPr>
              <a:t>types of </a:t>
            </a:r>
            <a:r>
              <a:rPr sz="1000" spc="-10" dirty="0">
                <a:latin typeface="LM Sans 10"/>
                <a:cs typeface="LM Sans 10"/>
              </a:rPr>
              <a:t>addressing </a:t>
            </a:r>
            <a:r>
              <a:rPr sz="1000" spc="-15" dirty="0">
                <a:latin typeface="LM Sans 10"/>
                <a:cs typeface="LM Sans 10"/>
              </a:rPr>
              <a:t>are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involved:</a:t>
            </a:r>
            <a:endParaRPr sz="1000">
              <a:latin typeface="LM Sans 10"/>
              <a:cs typeface="LM Sans 10"/>
            </a:endParaRPr>
          </a:p>
          <a:p>
            <a:pPr marL="265430" marR="135890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solidFill>
                  <a:srgbClr val="0000FF"/>
                </a:solidFill>
                <a:latin typeface="LM Sans 10"/>
                <a:cs typeface="LM Sans 10"/>
              </a:rPr>
              <a:t>Global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A source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destination needs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have </a:t>
            </a:r>
            <a:r>
              <a:rPr sz="1000" spc="-5" dirty="0">
                <a:latin typeface="LM Sans 10"/>
                <a:cs typeface="LM Sans 10"/>
              </a:rPr>
              <a:t>a global </a:t>
            </a:r>
            <a:r>
              <a:rPr sz="1000" spc="-10" dirty="0">
                <a:latin typeface="LM Sans 10"/>
                <a:cs typeface="LM Sans 10"/>
              </a:rPr>
              <a:t>address  (Unique)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0000FF"/>
                </a:solidFill>
                <a:latin typeface="LM Sans 10"/>
                <a:cs typeface="LM Sans 10"/>
              </a:rPr>
              <a:t>Local</a:t>
            </a:r>
            <a:r>
              <a:rPr sz="1000" spc="-5" dirty="0">
                <a:latin typeface="LM Sans 10"/>
                <a:cs typeface="LM Sans 10"/>
              </a:rPr>
              <a:t>(VCI) : </a:t>
            </a:r>
            <a:r>
              <a:rPr sz="1000" spc="-10" dirty="0">
                <a:latin typeface="LM Sans 10"/>
                <a:cs typeface="LM Sans 10"/>
              </a:rPr>
              <a:t>The identifier </a:t>
            </a:r>
            <a:r>
              <a:rPr sz="1000" spc="-5" dirty="0">
                <a:latin typeface="LM Sans 10"/>
                <a:cs typeface="LM Sans 10"/>
              </a:rPr>
              <a:t>that is </a:t>
            </a:r>
            <a:r>
              <a:rPr sz="1000" spc="-10" dirty="0">
                <a:latin typeface="LM Sans 10"/>
                <a:cs typeface="LM Sans 10"/>
              </a:rPr>
              <a:t>actually used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data </a:t>
            </a:r>
            <a:r>
              <a:rPr sz="1000" spc="-5" dirty="0">
                <a:latin typeface="LM Sans 10"/>
                <a:cs typeface="LM Sans 10"/>
              </a:rPr>
              <a:t>transfer </a:t>
            </a:r>
            <a:r>
              <a:rPr sz="1000" spc="-10" dirty="0">
                <a:latin typeface="LM Sans 10"/>
                <a:cs typeface="LM Sans 10"/>
              </a:rPr>
              <a:t>is  </a:t>
            </a:r>
            <a:r>
              <a:rPr sz="1000" spc="-5" dirty="0">
                <a:latin typeface="LM Sans 10"/>
                <a:cs typeface="LM Sans 10"/>
              </a:rPr>
              <a:t>called the virtual-circuit </a:t>
            </a:r>
            <a:r>
              <a:rPr sz="1000" spc="-10" dirty="0">
                <a:latin typeface="LM Sans 10"/>
                <a:cs typeface="LM Sans 10"/>
              </a:rPr>
              <a:t>identifier </a:t>
            </a:r>
            <a:r>
              <a:rPr sz="1000" spc="-15" dirty="0">
                <a:latin typeface="LM Sans 10"/>
                <a:cs typeface="LM Sans 10"/>
              </a:rPr>
              <a:t>(VCI)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label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19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87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Contents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58308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772871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962660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152448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181" y="1342237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81" y="1532026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181" y="1709166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811" y="1885238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811" y="2024418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0354" y="468052"/>
            <a:ext cx="3485515" cy="164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70660">
              <a:lnSpc>
                <a:spcPct val="124500"/>
              </a:lnSpc>
              <a:spcBef>
                <a:spcPts val="100"/>
              </a:spcBef>
            </a:pPr>
            <a:r>
              <a:rPr sz="1000" spc="-5" dirty="0">
                <a:latin typeface="LM Sans 10"/>
                <a:cs typeface="LM Sans 10"/>
              </a:rPr>
              <a:t>Introduction to </a:t>
            </a:r>
            <a:r>
              <a:rPr sz="1000" spc="-10" dirty="0">
                <a:latin typeface="LM Sans 10"/>
                <a:cs typeface="LM Sans 10"/>
              </a:rPr>
              <a:t>Switching </a:t>
            </a:r>
            <a:r>
              <a:rPr sz="1000" spc="-15" dirty="0">
                <a:latin typeface="LM Sans 10"/>
                <a:cs typeface="LM Sans 10"/>
              </a:rPr>
              <a:t>Technology  Types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Switching </a:t>
            </a:r>
            <a:r>
              <a:rPr sz="1000" spc="-15" dirty="0">
                <a:latin typeface="LM Sans 10"/>
                <a:cs typeface="LM Sans 10"/>
              </a:rPr>
              <a:t>Technology  </a:t>
            </a:r>
            <a:r>
              <a:rPr sz="1000" spc="-10" dirty="0">
                <a:latin typeface="LM Sans 10"/>
                <a:cs typeface="LM Sans 10"/>
              </a:rPr>
              <a:t>Circuit Switching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Networks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spc="-15" dirty="0">
                <a:latin typeface="LM Sans 10"/>
                <a:cs typeface="LM Sans 10"/>
              </a:rPr>
              <a:t>Packet </a:t>
            </a:r>
            <a:r>
              <a:rPr sz="1000" spc="-10" dirty="0">
                <a:latin typeface="LM Sans 10"/>
                <a:cs typeface="LM Sans 10"/>
              </a:rPr>
              <a:t>Switching</a:t>
            </a:r>
            <a:r>
              <a:rPr sz="1000" spc="-5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Networks</a:t>
            </a:r>
            <a:endParaRPr sz="1000" dirty="0">
              <a:latin typeface="LM Sans 10"/>
              <a:cs typeface="LM Sans 10"/>
            </a:endParaRPr>
          </a:p>
          <a:p>
            <a:pPr marL="12700" marR="5080">
              <a:lnSpc>
                <a:spcPct val="124500"/>
              </a:lnSpc>
            </a:pPr>
            <a:r>
              <a:rPr sz="1000" spc="-10" dirty="0">
                <a:latin typeface="LM Sans 10"/>
                <a:cs typeface="LM Sans 10"/>
              </a:rPr>
              <a:t>Comparision b/w </a:t>
            </a:r>
            <a:r>
              <a:rPr sz="1000" spc="-5" dirty="0">
                <a:latin typeface="LM Sans 10"/>
                <a:cs typeface="LM Sans 10"/>
              </a:rPr>
              <a:t>Datagram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10" dirty="0">
                <a:latin typeface="LM Sans 10"/>
                <a:cs typeface="LM Sans 10"/>
              </a:rPr>
              <a:t>and Virtual Circuit </a:t>
            </a:r>
            <a:r>
              <a:rPr sz="1000" spc="-20" dirty="0">
                <a:latin typeface="LM Sans 10"/>
                <a:cs typeface="LM Sans 10"/>
              </a:rPr>
              <a:t>Network  </a:t>
            </a:r>
            <a:r>
              <a:rPr sz="1000" spc="-10" dirty="0">
                <a:latin typeface="LM Sans 10"/>
                <a:cs typeface="LM Sans 10"/>
              </a:rPr>
              <a:t>Comparision </a:t>
            </a:r>
            <a:r>
              <a:rPr sz="1000" spc="-5" dirty="0">
                <a:latin typeface="LM Sans 10"/>
                <a:cs typeface="LM Sans 10"/>
              </a:rPr>
              <a:t>of all </a:t>
            </a:r>
            <a:r>
              <a:rPr sz="1000" spc="-10" dirty="0">
                <a:latin typeface="LM Sans 10"/>
                <a:cs typeface="LM Sans 10"/>
              </a:rPr>
              <a:t>Switching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Networks.</a:t>
            </a:r>
            <a:endParaRPr sz="1000" dirty="0">
              <a:latin typeface="LM Sans 10"/>
              <a:cs typeface="LM Sans 10"/>
            </a:endParaRPr>
          </a:p>
          <a:p>
            <a:pPr marL="265430" marR="2274570" indent="-253365">
              <a:lnSpc>
                <a:spcPct val="108900"/>
              </a:lnSpc>
              <a:spcBef>
                <a:spcPts val="85"/>
              </a:spcBef>
            </a:pPr>
            <a:r>
              <a:rPr sz="1000" spc="-10" dirty="0">
                <a:latin typeface="LM Sans 10"/>
                <a:cs typeface="LM Sans 10"/>
              </a:rPr>
              <a:t>Structure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Switching  </a:t>
            </a:r>
            <a:r>
              <a:rPr sz="900" spc="-10" dirty="0">
                <a:latin typeface="LM Sans 9"/>
                <a:cs typeface="LM Sans 9"/>
              </a:rPr>
              <a:t>Circuit </a:t>
            </a:r>
            <a:r>
              <a:rPr sz="900" spc="-5" dirty="0">
                <a:latin typeface="LM Sans 9"/>
                <a:cs typeface="LM Sans 9"/>
              </a:rPr>
              <a:t>Switch  </a:t>
            </a:r>
            <a:r>
              <a:rPr sz="900" spc="-15" dirty="0">
                <a:latin typeface="LM Sans 9"/>
                <a:cs typeface="LM Sans 9"/>
              </a:rPr>
              <a:t>Packet</a:t>
            </a:r>
            <a:r>
              <a:rPr sz="900" spc="-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Switch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94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Virtual </a:t>
            </a:r>
            <a:r>
              <a:rPr spc="5" dirty="0"/>
              <a:t>Circuit</a:t>
            </a:r>
            <a:r>
              <a:rPr spc="-20" dirty="0"/>
              <a:t> </a:t>
            </a:r>
            <a:r>
              <a:rPr spc="10" dirty="0"/>
              <a:t>Identifier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3051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878" rIns="0" bIns="0" rtlCol="0">
            <a:spAutoFit/>
          </a:bodyPr>
          <a:lstStyle/>
          <a:p>
            <a:pPr marL="265430" marR="749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</a:t>
            </a:r>
            <a:r>
              <a:rPr spc="-15" dirty="0"/>
              <a:t>VCI </a:t>
            </a:r>
            <a:r>
              <a:rPr spc="-5" dirty="0"/>
              <a:t>is a small number that </a:t>
            </a:r>
            <a:r>
              <a:rPr spc="-10" dirty="0"/>
              <a:t>has </a:t>
            </a:r>
            <a:r>
              <a:rPr spc="-5" dirty="0"/>
              <a:t>only switch </a:t>
            </a:r>
            <a:r>
              <a:rPr dirty="0"/>
              <a:t>scope; </a:t>
            </a:r>
            <a:r>
              <a:rPr spc="-5" dirty="0"/>
              <a:t>it is used </a:t>
            </a:r>
            <a:r>
              <a:rPr spc="-20" dirty="0"/>
              <a:t>by </a:t>
            </a:r>
            <a:r>
              <a:rPr spc="-5" dirty="0"/>
              <a:t>a  </a:t>
            </a:r>
            <a:r>
              <a:rPr spc="-10" dirty="0"/>
              <a:t>frame between </a:t>
            </a:r>
            <a:r>
              <a:rPr spc="-25" dirty="0"/>
              <a:t>two</a:t>
            </a:r>
            <a:r>
              <a:rPr dirty="0"/>
              <a:t> </a:t>
            </a:r>
            <a:r>
              <a:rPr spc="-5" dirty="0"/>
              <a:t>switches.</a:t>
            </a:r>
          </a:p>
          <a:p>
            <a:pPr marL="265430" marR="508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When a </a:t>
            </a:r>
            <a:r>
              <a:rPr spc="-10" dirty="0"/>
              <a:t>frame arrives </a:t>
            </a:r>
            <a:r>
              <a:rPr spc="-5" dirty="0"/>
              <a:t>at a switch, it </a:t>
            </a:r>
            <a:r>
              <a:rPr spc="-10" dirty="0"/>
              <a:t>has </a:t>
            </a:r>
            <a:r>
              <a:rPr spc="-5" dirty="0"/>
              <a:t>a </a:t>
            </a:r>
            <a:r>
              <a:rPr spc="-15" dirty="0"/>
              <a:t>VCI; </a:t>
            </a:r>
            <a:r>
              <a:rPr spc="-5" dirty="0"/>
              <a:t>when it </a:t>
            </a:r>
            <a:r>
              <a:rPr spc="-10" dirty="0"/>
              <a:t>leaves, </a:t>
            </a:r>
            <a:r>
              <a:rPr spc="-5" dirty="0"/>
              <a:t>it </a:t>
            </a:r>
            <a:r>
              <a:rPr spc="-10" dirty="0"/>
              <a:t>has  </a:t>
            </a:r>
            <a:r>
              <a:rPr spc="-5" dirty="0"/>
              <a:t>a </a:t>
            </a:r>
            <a:r>
              <a:rPr spc="-10" dirty="0"/>
              <a:t>different </a:t>
            </a:r>
            <a:r>
              <a:rPr spc="-15" dirty="0"/>
              <a:t>VCI.</a:t>
            </a:r>
          </a:p>
          <a:p>
            <a:pPr marL="265430" marR="114935">
              <a:lnSpc>
                <a:spcPct val="100000"/>
              </a:lnSpc>
              <a:spcBef>
                <a:spcPts val="290"/>
              </a:spcBef>
            </a:pPr>
            <a:r>
              <a:rPr spc="-15" dirty="0"/>
              <a:t>VCI </a:t>
            </a:r>
            <a:r>
              <a:rPr dirty="0"/>
              <a:t>does </a:t>
            </a:r>
            <a:r>
              <a:rPr spc="-10" dirty="0"/>
              <a:t>not need </a:t>
            </a:r>
            <a:r>
              <a:rPr spc="-5" dirty="0"/>
              <a:t>to </a:t>
            </a:r>
            <a:r>
              <a:rPr spc="10" dirty="0"/>
              <a:t>be </a:t>
            </a:r>
            <a:r>
              <a:rPr spc="-5" dirty="0"/>
              <a:t>a </a:t>
            </a:r>
            <a:r>
              <a:rPr spc="-15" dirty="0"/>
              <a:t>large </a:t>
            </a:r>
            <a:r>
              <a:rPr spc="-5" dirty="0"/>
              <a:t>number since each switch can </a:t>
            </a:r>
            <a:r>
              <a:rPr spc="-10" dirty="0"/>
              <a:t>use  </a:t>
            </a:r>
            <a:r>
              <a:rPr spc="-5" dirty="0"/>
              <a:t>its </a:t>
            </a:r>
            <a:r>
              <a:rPr spc="-15" dirty="0"/>
              <a:t>own </a:t>
            </a:r>
            <a:r>
              <a:rPr spc="-10" dirty="0"/>
              <a:t>unique </a:t>
            </a:r>
            <a:r>
              <a:rPr spc="-5" dirty="0"/>
              <a:t>set of</a:t>
            </a:r>
            <a:r>
              <a:rPr spc="5" dirty="0"/>
              <a:t> </a:t>
            </a:r>
            <a:r>
              <a:rPr spc="-15" dirty="0"/>
              <a:t>VCIs.</a:t>
            </a:r>
          </a:p>
        </p:txBody>
      </p:sp>
      <p:sp>
        <p:nvSpPr>
          <p:cNvPr id="6" name="object 6"/>
          <p:cNvSpPr/>
          <p:nvPr/>
        </p:nvSpPr>
        <p:spPr>
          <a:xfrm>
            <a:off x="490181" y="1072133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413751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0422" y="1985886"/>
            <a:ext cx="2496312" cy="6617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97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Three Phases - Virtual </a:t>
            </a:r>
            <a:r>
              <a:rPr spc="5" dirty="0"/>
              <a:t>Circuit</a:t>
            </a:r>
            <a:r>
              <a:rPr spc="2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119584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53746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87907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777143"/>
            <a:ext cx="387286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796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As in a circuit-switched </a:t>
            </a:r>
            <a:r>
              <a:rPr sz="1000" spc="-20" dirty="0">
                <a:latin typeface="LM Sans 10"/>
                <a:cs typeface="LM Sans 10"/>
              </a:rPr>
              <a:t>network, </a:t>
            </a:r>
            <a:r>
              <a:rPr sz="1000" spc="-5" dirty="0">
                <a:latin typeface="LM Sans 10"/>
                <a:cs typeface="LM Sans 10"/>
              </a:rPr>
              <a:t>a source </a:t>
            </a:r>
            <a:r>
              <a:rPr sz="1000" spc="-10" dirty="0">
                <a:latin typeface="LM Sans 10"/>
                <a:cs typeface="LM Sans 10"/>
              </a:rPr>
              <a:t>and destination need </a:t>
            </a:r>
            <a:r>
              <a:rPr sz="1000" spc="-5" dirty="0">
                <a:latin typeface="LM Sans 10"/>
                <a:cs typeface="LM Sans 10"/>
              </a:rPr>
              <a:t>to go  through three </a:t>
            </a:r>
            <a:r>
              <a:rPr sz="1000" spc="-10" dirty="0">
                <a:latin typeface="LM Sans 10"/>
                <a:cs typeface="LM Sans 10"/>
              </a:rPr>
              <a:t>phases </a:t>
            </a:r>
            <a:r>
              <a:rPr sz="1000" spc="-5" dirty="0">
                <a:latin typeface="LM Sans 10"/>
                <a:cs typeface="LM Sans 10"/>
              </a:rPr>
              <a:t>in a virtual-circuit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network:</a:t>
            </a:r>
            <a:endParaRPr sz="1000">
              <a:latin typeface="LM Sans 10"/>
              <a:cs typeface="LM Sans 10"/>
            </a:endParaRPr>
          </a:p>
          <a:p>
            <a:pPr marL="265430" marR="31115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Setup Phase</a:t>
            </a:r>
            <a:r>
              <a:rPr sz="1000" spc="-10" dirty="0">
                <a:latin typeface="LM Sans 10"/>
                <a:cs typeface="LM Sans 10"/>
              </a:rPr>
              <a:t>: The </a:t>
            </a:r>
            <a:r>
              <a:rPr sz="1000" spc="-5" dirty="0">
                <a:latin typeface="LM Sans 10"/>
                <a:cs typeface="LM Sans 10"/>
              </a:rPr>
              <a:t>source </a:t>
            </a:r>
            <a:r>
              <a:rPr sz="1000" spc="-10" dirty="0">
                <a:latin typeface="LM Sans 10"/>
                <a:cs typeface="LM Sans 10"/>
              </a:rPr>
              <a:t>and destination </a:t>
            </a:r>
            <a:r>
              <a:rPr sz="1000" spc="-5" dirty="0">
                <a:latin typeface="LM Sans 10"/>
                <a:cs typeface="LM Sans 10"/>
              </a:rPr>
              <a:t>use their global </a:t>
            </a:r>
            <a:r>
              <a:rPr sz="1000" spc="-10" dirty="0">
                <a:latin typeface="LM Sans 10"/>
                <a:cs typeface="LM Sans 10"/>
              </a:rPr>
              <a:t>addresses 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help </a:t>
            </a:r>
            <a:r>
              <a:rPr sz="1000" spc="-5" dirty="0">
                <a:latin typeface="LM Sans 10"/>
                <a:cs typeface="LM Sans 10"/>
              </a:rPr>
              <a:t>switches </a:t>
            </a:r>
            <a:r>
              <a:rPr sz="1000" spc="-10" dirty="0">
                <a:latin typeface="LM Sans 10"/>
                <a:cs typeface="LM Sans 10"/>
              </a:rPr>
              <a:t>make </a:t>
            </a:r>
            <a:r>
              <a:rPr sz="1000" spc="-5" dirty="0">
                <a:latin typeface="LM Sans 10"/>
                <a:cs typeface="LM Sans 10"/>
              </a:rPr>
              <a:t>table entries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connection.</a:t>
            </a:r>
            <a:endParaRPr sz="1000">
              <a:latin typeface="LM Sans 10"/>
              <a:cs typeface="LM Sans 10"/>
            </a:endParaRPr>
          </a:p>
          <a:p>
            <a:pPr marL="265430" marR="35369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Data transfer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Phase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Data transfer </a:t>
            </a:r>
            <a:r>
              <a:rPr sz="1000" dirty="0">
                <a:latin typeface="LM Sans 10"/>
                <a:cs typeface="LM Sans 10"/>
              </a:rPr>
              <a:t>occurs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5" dirty="0">
                <a:latin typeface="LM Sans 10"/>
                <a:cs typeface="LM Sans 10"/>
              </a:rPr>
              <a:t>these </a:t>
            </a:r>
            <a:r>
              <a:rPr sz="1000" spc="-25" dirty="0">
                <a:latin typeface="LM Sans 10"/>
                <a:cs typeface="LM Sans 10"/>
              </a:rPr>
              <a:t>two  </a:t>
            </a:r>
            <a:r>
              <a:rPr sz="1000" spc="-10" dirty="0">
                <a:latin typeface="LM Sans 10"/>
                <a:cs typeface="LM Sans 10"/>
              </a:rPr>
              <a:t>phases.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290"/>
              </a:spcBef>
            </a:pPr>
            <a:r>
              <a:rPr sz="1000" spc="-20" dirty="0">
                <a:solidFill>
                  <a:srgbClr val="FF0000"/>
                </a:solidFill>
                <a:latin typeface="LM Sans 10"/>
                <a:cs typeface="LM Sans 10"/>
              </a:rPr>
              <a:t>Teardown</a:t>
            </a:r>
            <a:r>
              <a:rPr sz="1000" spc="-20" dirty="0">
                <a:latin typeface="LM Sans 10"/>
                <a:cs typeface="LM Sans 10"/>
              </a:rPr>
              <a:t>: </a:t>
            </a: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source </a:t>
            </a:r>
            <a:r>
              <a:rPr sz="1000" spc="-10" dirty="0">
                <a:latin typeface="LM Sans 10"/>
                <a:cs typeface="LM Sans 10"/>
              </a:rPr>
              <a:t>and destination inform </a:t>
            </a:r>
            <a:r>
              <a:rPr sz="1000" spc="-5" dirty="0">
                <a:latin typeface="LM Sans 10"/>
                <a:cs typeface="LM Sans 10"/>
              </a:rPr>
              <a:t>the switches to </a:t>
            </a:r>
            <a:r>
              <a:rPr sz="1000" spc="-10" dirty="0">
                <a:latin typeface="LM Sans 10"/>
                <a:cs typeface="LM Sans 10"/>
              </a:rPr>
              <a:t>delete  </a:t>
            </a:r>
            <a:r>
              <a:rPr sz="1000" spc="-5" dirty="0">
                <a:latin typeface="LM Sans 10"/>
                <a:cs typeface="LM Sans 10"/>
              </a:rPr>
              <a:t>the corresponding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entry.</a:t>
            </a:r>
            <a:endParaRPr sz="1000">
              <a:latin typeface="LM Sans 10"/>
              <a:cs typeface="LM Sans 10"/>
            </a:endParaRPr>
          </a:p>
          <a:p>
            <a:pPr marL="12700" marR="247015">
              <a:lnSpc>
                <a:spcPct val="100000"/>
              </a:lnSpc>
              <a:spcBef>
                <a:spcPts val="290"/>
              </a:spcBef>
            </a:pP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first </a:t>
            </a:r>
            <a:r>
              <a:rPr sz="1000" spc="-10" dirty="0">
                <a:latin typeface="LM Sans 10"/>
                <a:cs typeface="LM Sans 10"/>
              </a:rPr>
              <a:t>understand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Data transfer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Phase</a:t>
            </a:r>
            <a:r>
              <a:rPr sz="1000" spc="-10" dirty="0">
                <a:latin typeface="LM Sans 10"/>
                <a:cs typeface="LM Sans 10"/>
              </a:rPr>
              <a:t>, </a:t>
            </a:r>
            <a:r>
              <a:rPr sz="1000" spc="-5" dirty="0">
                <a:latin typeface="LM Sans 10"/>
                <a:cs typeface="LM Sans 10"/>
              </a:rPr>
              <a:t>which is </a:t>
            </a:r>
            <a:r>
              <a:rPr sz="1000" spc="-15" dirty="0">
                <a:latin typeface="LM Sans 10"/>
                <a:cs typeface="LM Sans 10"/>
              </a:rPr>
              <a:t>more  </a:t>
            </a:r>
            <a:r>
              <a:rPr sz="1000" spc="-10" dirty="0">
                <a:latin typeface="LM Sans 10"/>
                <a:cs typeface="LM Sans 10"/>
              </a:rPr>
              <a:t>straightforward; and </a:t>
            </a:r>
            <a:r>
              <a:rPr sz="1000" spc="-5" dirty="0">
                <a:latin typeface="LM Sans 10"/>
                <a:cs typeface="LM Sans 10"/>
              </a:rPr>
              <a:t>then </a:t>
            </a:r>
            <a:r>
              <a:rPr sz="1000" dirty="0">
                <a:latin typeface="LM Sans 10"/>
                <a:cs typeface="LM Sans 10"/>
              </a:rPr>
              <a:t>about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Setup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Phase</a:t>
            </a:r>
            <a:r>
              <a:rPr sz="1000" spc="-15" dirty="0">
                <a:latin typeface="LM Sans 10"/>
                <a:cs typeface="LM Sans 10"/>
              </a:rPr>
              <a:t>and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Teardown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Phase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21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236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Three</a:t>
            </a:r>
            <a:r>
              <a:rPr spc="-45" dirty="0"/>
              <a:t> </a:t>
            </a:r>
            <a:r>
              <a:rPr spc="10" dirty="0"/>
              <a:t>Phases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1694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89529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325486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394352"/>
            <a:ext cx="3913504" cy="1181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Data </a:t>
            </a:r>
            <a:r>
              <a:rPr sz="1000" spc="-20" dirty="0">
                <a:solidFill>
                  <a:srgbClr val="FF0000"/>
                </a:solidFill>
                <a:latin typeface="LM Sans 10"/>
                <a:cs typeface="LM Sans 10"/>
              </a:rPr>
              <a:t>Transfer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 Phase</a:t>
            </a:r>
            <a:endParaRPr sz="1000" dirty="0">
              <a:latin typeface="LM Sans 10"/>
              <a:cs typeface="LM Sans 10"/>
            </a:endParaRPr>
          </a:p>
          <a:p>
            <a:pPr marL="265430" marR="83820">
              <a:lnSpc>
                <a:spcPct val="101499"/>
              </a:lnSpc>
              <a:spcBef>
                <a:spcPts val="30"/>
              </a:spcBef>
            </a:pPr>
            <a:r>
              <a:rPr sz="900" spc="-45" dirty="0">
                <a:latin typeface="LM Sans 9"/>
                <a:cs typeface="LM Sans 9"/>
              </a:rPr>
              <a:t>To </a:t>
            </a:r>
            <a:r>
              <a:rPr sz="900" spc="-5" dirty="0">
                <a:latin typeface="LM Sans 9"/>
                <a:cs typeface="LM Sans 9"/>
              </a:rPr>
              <a:t>transfer a frame from a source to its </a:t>
            </a:r>
            <a:r>
              <a:rPr sz="900" spc="-10" dirty="0">
                <a:latin typeface="LM Sans 9"/>
                <a:cs typeface="LM Sans 9"/>
              </a:rPr>
              <a:t>destination, </a:t>
            </a:r>
            <a:r>
              <a:rPr sz="900" spc="-5" dirty="0">
                <a:latin typeface="LM Sans 9"/>
                <a:cs typeface="LM Sans 9"/>
              </a:rPr>
              <a:t>all switches </a:t>
            </a:r>
            <a:r>
              <a:rPr sz="900" spc="-10" dirty="0">
                <a:latin typeface="LM Sans 9"/>
                <a:cs typeface="LM Sans 9"/>
              </a:rPr>
              <a:t>need </a:t>
            </a:r>
            <a:r>
              <a:rPr sz="900" spc="-5" dirty="0">
                <a:latin typeface="LM Sans 9"/>
                <a:cs typeface="LM Sans 9"/>
              </a:rPr>
              <a:t>to  </a:t>
            </a:r>
            <a:r>
              <a:rPr sz="900" spc="-10" dirty="0">
                <a:latin typeface="LM Sans 9"/>
                <a:cs typeface="LM Sans 9"/>
              </a:rPr>
              <a:t>have </a:t>
            </a:r>
            <a:r>
              <a:rPr sz="900" spc="-5" dirty="0">
                <a:latin typeface="LM Sans 9"/>
                <a:cs typeface="LM Sans 9"/>
              </a:rPr>
              <a:t>a</a:t>
            </a:r>
            <a:r>
              <a:rPr lang="en-US" sz="900" spc="-5" dirty="0">
                <a:latin typeface="LM Sans 9"/>
                <a:cs typeface="LM Sans 9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Sans 9"/>
                <a:cs typeface="LM Sans 9"/>
              </a:rPr>
              <a:t>table</a:t>
            </a:r>
            <a:r>
              <a:rPr lang="en-US" sz="900" spc="-5" dirty="0">
                <a:solidFill>
                  <a:srgbClr val="0000FF"/>
                </a:solidFill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entry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this </a:t>
            </a:r>
            <a:r>
              <a:rPr sz="900" spc="-10" dirty="0">
                <a:latin typeface="LM Sans 9"/>
                <a:cs typeface="LM Sans 9"/>
              </a:rPr>
              <a:t>virtual</a:t>
            </a:r>
            <a:r>
              <a:rPr sz="900" spc="1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circuit.</a:t>
            </a:r>
            <a:endParaRPr sz="900" dirty="0">
              <a:latin typeface="LM Sans 9"/>
              <a:cs typeface="LM Sans 9"/>
            </a:endParaRPr>
          </a:p>
          <a:p>
            <a:pPr marL="265430" marR="21844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The</a:t>
            </a:r>
            <a:r>
              <a:rPr lang="en-US" sz="900" spc="-5" dirty="0">
                <a:latin typeface="LM Sans 9"/>
                <a:cs typeface="LM Sans 9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LM Sans 9"/>
                <a:cs typeface="LM Sans 9"/>
              </a:rPr>
              <a:t>table</a:t>
            </a:r>
            <a:r>
              <a:rPr sz="900" spc="-5" dirty="0">
                <a:latin typeface="LM Sans 9"/>
                <a:cs typeface="LM Sans 9"/>
              </a:rPr>
              <a:t>, in its simplest </a:t>
            </a:r>
            <a:r>
              <a:rPr sz="900" spc="-10" dirty="0">
                <a:latin typeface="LM Sans 9"/>
                <a:cs typeface="LM Sans 9"/>
              </a:rPr>
              <a:t>form, </a:t>
            </a:r>
            <a:r>
              <a:rPr sz="900" spc="-5" dirty="0">
                <a:latin typeface="LM Sans 9"/>
                <a:cs typeface="LM Sans 9"/>
              </a:rPr>
              <a:t>has four </a:t>
            </a:r>
            <a:r>
              <a:rPr sz="900" spc="-10" dirty="0">
                <a:latin typeface="LM Sans 9"/>
                <a:cs typeface="LM Sans 9"/>
              </a:rPr>
              <a:t>columns. </a:t>
            </a:r>
            <a:r>
              <a:rPr sz="900" spc="-5" dirty="0">
                <a:latin typeface="LM Sans 9"/>
                <a:cs typeface="LM Sans 9"/>
              </a:rPr>
              <a:t>This means that the  switch holds</a:t>
            </a:r>
            <a:r>
              <a:rPr lang="en-US" sz="900" spc="-5" dirty="0">
                <a:latin typeface="LM Sans 9"/>
                <a:cs typeface="LM Sans 9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four</a:t>
            </a:r>
            <a:r>
              <a:rPr sz="900" spc="-5" dirty="0">
                <a:latin typeface="LM Sans 9"/>
                <a:cs typeface="LM Sans 9"/>
              </a:rPr>
              <a:t>pieces of information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10" dirty="0">
                <a:latin typeface="LM Sans 9"/>
                <a:cs typeface="LM Sans 9"/>
              </a:rPr>
              <a:t>each virtual circuit </a:t>
            </a:r>
            <a:r>
              <a:rPr sz="900" spc="-5" dirty="0">
                <a:latin typeface="LM Sans 9"/>
                <a:cs typeface="LM Sans 9"/>
              </a:rPr>
              <a:t>that is  </a:t>
            </a:r>
            <a:r>
              <a:rPr sz="900" spc="-10" dirty="0">
                <a:latin typeface="LM Sans 9"/>
                <a:cs typeface="LM Sans 9"/>
              </a:rPr>
              <a:t>already </a:t>
            </a:r>
            <a:r>
              <a:rPr sz="900" spc="-5" dirty="0">
                <a:latin typeface="LM Sans 9"/>
                <a:cs typeface="LM Sans 9"/>
              </a:rPr>
              <a:t>set </a:t>
            </a:r>
            <a:r>
              <a:rPr sz="900" spc="-10" dirty="0">
                <a:latin typeface="LM Sans 9"/>
                <a:cs typeface="LM Sans 9"/>
              </a:rPr>
              <a:t>up.</a:t>
            </a:r>
            <a:endParaRPr sz="900" dirty="0">
              <a:latin typeface="LM Sans 9"/>
              <a:cs typeface="LM Sans 9"/>
            </a:endParaRPr>
          </a:p>
          <a:p>
            <a:pPr marL="265430" marR="5080">
              <a:lnSpc>
                <a:spcPct val="110700"/>
              </a:lnSpc>
            </a:pPr>
            <a:r>
              <a:rPr sz="900" spc="-5" dirty="0">
                <a:latin typeface="LM Sans 9"/>
                <a:cs typeface="LM Sans 9"/>
              </a:rPr>
              <a:t>This Phase is </a:t>
            </a:r>
            <a:r>
              <a:rPr sz="900" spc="-10" dirty="0">
                <a:latin typeface="LM Sans 9"/>
                <a:cs typeface="LM Sans 9"/>
              </a:rPr>
              <a:t>active until </a:t>
            </a:r>
            <a:r>
              <a:rPr sz="900" spc="-5" dirty="0">
                <a:latin typeface="LM Sans 9"/>
                <a:cs typeface="LM Sans 9"/>
              </a:rPr>
              <a:t>the source sends all its frames </a:t>
            </a:r>
            <a:r>
              <a:rPr sz="900" spc="-5">
                <a:latin typeface="LM Sans 9"/>
                <a:cs typeface="LM Sans 9"/>
              </a:rPr>
              <a:t>to the</a:t>
            </a:r>
            <a:r>
              <a:rPr lang="en-US" sz="900" spc="-5">
                <a:latin typeface="LM Sans 9"/>
                <a:cs typeface="LM Sans 9"/>
              </a:rPr>
              <a:t> </a:t>
            </a:r>
            <a:r>
              <a:rPr sz="900" spc="-195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destination.  </a:t>
            </a:r>
            <a:r>
              <a:rPr sz="900" spc="-5" dirty="0">
                <a:latin typeface="LM Sans 9"/>
                <a:cs typeface="LM Sans 9"/>
              </a:rPr>
              <a:t>The process </a:t>
            </a:r>
            <a:r>
              <a:rPr sz="900" spc="-10" dirty="0">
                <a:latin typeface="LM Sans 9"/>
                <a:cs typeface="LM Sans 9"/>
              </a:rPr>
              <a:t>creates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virtual circuit, between </a:t>
            </a:r>
            <a:r>
              <a:rPr sz="900" spc="-5" dirty="0">
                <a:latin typeface="LM Sans 9"/>
                <a:cs typeface="LM Sans 9"/>
              </a:rPr>
              <a:t>the source </a:t>
            </a:r>
            <a:r>
              <a:rPr sz="900" spc="-10" dirty="0">
                <a:latin typeface="LM Sans 9"/>
                <a:cs typeface="LM Sans 9"/>
              </a:rPr>
              <a:t>and</a:t>
            </a:r>
            <a:r>
              <a:rPr sz="900" spc="10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destination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580604"/>
            <a:ext cx="4608195" cy="1875789"/>
            <a:chOff x="0" y="1580604"/>
            <a:chExt cx="4608195" cy="1875789"/>
          </a:xfrm>
        </p:grpSpPr>
        <p:sp>
          <p:nvSpPr>
            <p:cNvPr id="9" name="object 9"/>
            <p:cNvSpPr/>
            <p:nvPr/>
          </p:nvSpPr>
          <p:spPr>
            <a:xfrm>
              <a:off x="1170355" y="1580604"/>
              <a:ext cx="2520315" cy="1733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7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22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97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Three Phases - Virtual </a:t>
            </a:r>
            <a:r>
              <a:rPr spc="5" dirty="0"/>
              <a:t>Cirucit</a:t>
            </a:r>
            <a:r>
              <a:rPr spc="2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69" y="752005"/>
            <a:ext cx="2718816" cy="184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678" y="2731206"/>
            <a:ext cx="34715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5" dirty="0">
                <a:latin typeface="LM Sans 9"/>
                <a:cs typeface="LM Sans 9"/>
              </a:rPr>
              <a:t>Source-to-Destination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5" dirty="0">
                <a:latin typeface="LM Sans 9"/>
                <a:cs typeface="LM Sans 9"/>
              </a:rPr>
              <a:t>transfer in a </a:t>
            </a:r>
            <a:r>
              <a:rPr sz="900" spc="-10" dirty="0">
                <a:latin typeface="LM Sans 9"/>
                <a:cs typeface="LM Sans 9"/>
              </a:rPr>
              <a:t>Virtual-Circuit</a:t>
            </a:r>
            <a:r>
              <a:rPr sz="900" spc="60" dirty="0">
                <a:latin typeface="LM Sans 9"/>
                <a:cs typeface="LM Sans 9"/>
              </a:rPr>
              <a:t> </a:t>
            </a:r>
            <a:r>
              <a:rPr sz="900" spc="-20" dirty="0">
                <a:latin typeface="LM Sans 9"/>
                <a:cs typeface="LM Sans 9"/>
              </a:rPr>
              <a:t>network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23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302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Three Phases - Virtual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Cirucit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Networks.....!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32951"/>
            <a:ext cx="3796665" cy="340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1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Setup Request Phase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900" spc="-5" dirty="0">
                <a:latin typeface="LM Sans 9"/>
                <a:cs typeface="LM Sans 9"/>
              </a:rPr>
              <a:t>A setup request frame is sent from the source to the  </a:t>
            </a:r>
            <a:r>
              <a:rPr sz="900" spc="-10" dirty="0">
                <a:latin typeface="LM Sans 9"/>
                <a:cs typeface="LM Sans 9"/>
              </a:rPr>
              <a:t>destination.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681" y="1105662"/>
            <a:ext cx="3137535" cy="1611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9688" y="2885981"/>
            <a:ext cx="24491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10" dirty="0">
                <a:latin typeface="LM Sans 9"/>
                <a:cs typeface="LM Sans 9"/>
              </a:rPr>
              <a:t>Setup Request </a:t>
            </a:r>
            <a:r>
              <a:rPr sz="900" spc="-5" dirty="0">
                <a:latin typeface="LM Sans 9"/>
                <a:cs typeface="LM Sans 9"/>
              </a:rPr>
              <a:t>in a </a:t>
            </a:r>
            <a:r>
              <a:rPr sz="900" spc="-10" dirty="0">
                <a:latin typeface="LM Sans 9"/>
                <a:cs typeface="LM Sans 9"/>
              </a:rPr>
              <a:t>Virtual-Circuit</a:t>
            </a:r>
            <a:r>
              <a:rPr sz="900" spc="80" dirty="0">
                <a:latin typeface="LM Sans 9"/>
                <a:cs typeface="LM Sans 9"/>
              </a:rPr>
              <a:t> </a:t>
            </a:r>
            <a:r>
              <a:rPr sz="900" spc="-20" dirty="0">
                <a:latin typeface="LM Sans 9"/>
                <a:cs typeface="LM Sans 9"/>
              </a:rPr>
              <a:t>network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302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Three Phases - Virtual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Cirucit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Networks.....!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99397"/>
            <a:ext cx="3579495" cy="340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1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Setup Ack. Phase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900" spc="-5" dirty="0">
                <a:latin typeface="LM Sans 9"/>
                <a:cs typeface="LM Sans 9"/>
              </a:rPr>
              <a:t>A Setup </a:t>
            </a:r>
            <a:r>
              <a:rPr sz="900" spc="-15" dirty="0">
                <a:latin typeface="LM Sans 9"/>
                <a:cs typeface="LM Sans 9"/>
              </a:rPr>
              <a:t>Ack. </a:t>
            </a:r>
            <a:r>
              <a:rPr sz="900" spc="-5" dirty="0">
                <a:latin typeface="LM Sans 9"/>
                <a:cs typeface="LM Sans 9"/>
              </a:rPr>
              <a:t>frame is sent from the Destination to  Source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554" y="951141"/>
            <a:ext cx="3947159" cy="1826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9246" y="2936311"/>
            <a:ext cx="29102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5" dirty="0">
                <a:latin typeface="LM Sans 9"/>
                <a:cs typeface="LM Sans 9"/>
              </a:rPr>
              <a:t>Setup </a:t>
            </a:r>
            <a:r>
              <a:rPr sz="900" spc="-10" dirty="0">
                <a:latin typeface="LM Sans 9"/>
                <a:cs typeface="LM Sans 9"/>
              </a:rPr>
              <a:t>Acknowledgment </a:t>
            </a:r>
            <a:r>
              <a:rPr sz="900" spc="-5" dirty="0">
                <a:latin typeface="LM Sans 9"/>
                <a:cs typeface="LM Sans 9"/>
              </a:rPr>
              <a:t>in a </a:t>
            </a:r>
            <a:r>
              <a:rPr sz="900" spc="-10" dirty="0">
                <a:latin typeface="LM Sans 9"/>
                <a:cs typeface="LM Sans 9"/>
              </a:rPr>
              <a:t>Virtual-Circuit</a:t>
            </a:r>
            <a:r>
              <a:rPr sz="900" spc="40" dirty="0">
                <a:latin typeface="LM Sans 9"/>
                <a:cs typeface="LM Sans 9"/>
              </a:rPr>
              <a:t> </a:t>
            </a:r>
            <a:r>
              <a:rPr sz="900" spc="-20" dirty="0">
                <a:latin typeface="LM Sans 9"/>
                <a:cs typeface="LM Sans 9"/>
              </a:rPr>
              <a:t>Network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25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218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Virtual-Circuits</a:t>
            </a:r>
            <a:r>
              <a:rPr spc="-10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109593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9143" y="1899068"/>
            <a:ext cx="3989704" cy="693420"/>
            <a:chOff x="309193" y="1932787"/>
            <a:chExt cx="3989704" cy="693420"/>
          </a:xfrm>
        </p:grpSpPr>
        <p:sp>
          <p:nvSpPr>
            <p:cNvPr id="6" name="object 6"/>
            <p:cNvSpPr/>
            <p:nvPr/>
          </p:nvSpPr>
          <p:spPr>
            <a:xfrm>
              <a:off x="309193" y="1932787"/>
              <a:ext cx="3989704" cy="175895"/>
            </a:xfrm>
            <a:custGeom>
              <a:avLst/>
              <a:gdLst/>
              <a:ahLst/>
              <a:cxnLst/>
              <a:rect l="l" t="t" r="r" b="b"/>
              <a:pathLst>
                <a:path w="3989704" h="175894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5"/>
                  </a:lnTo>
                  <a:lnTo>
                    <a:pt x="3989654" y="175875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194" y="2096008"/>
              <a:ext cx="3989653" cy="506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193" y="2140290"/>
              <a:ext cx="3989704" cy="486409"/>
            </a:xfrm>
            <a:custGeom>
              <a:avLst/>
              <a:gdLst/>
              <a:ahLst/>
              <a:cxnLst/>
              <a:rect l="l" t="t" r="r" b="b"/>
              <a:pathLst>
                <a:path w="3989704" h="486410">
                  <a:moveTo>
                    <a:pt x="3989654" y="0"/>
                  </a:moveTo>
                  <a:lnTo>
                    <a:pt x="0" y="0"/>
                  </a:lnTo>
                  <a:lnTo>
                    <a:pt x="0" y="435066"/>
                  </a:lnTo>
                  <a:lnTo>
                    <a:pt x="4008" y="454791"/>
                  </a:lnTo>
                  <a:lnTo>
                    <a:pt x="14922" y="470944"/>
                  </a:lnTo>
                  <a:lnTo>
                    <a:pt x="31075" y="481858"/>
                  </a:lnTo>
                  <a:lnTo>
                    <a:pt x="50800" y="485866"/>
                  </a:lnTo>
                  <a:lnTo>
                    <a:pt x="3938854" y="485866"/>
                  </a:lnTo>
                  <a:lnTo>
                    <a:pt x="3958579" y="481858"/>
                  </a:lnTo>
                  <a:lnTo>
                    <a:pt x="3974732" y="470944"/>
                  </a:lnTo>
                  <a:lnTo>
                    <a:pt x="3985646" y="454791"/>
                  </a:lnTo>
                  <a:lnTo>
                    <a:pt x="3989654" y="435066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294" y="791102"/>
            <a:ext cx="3914140" cy="18040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25" dirty="0">
                <a:solidFill>
                  <a:srgbClr val="FF0000"/>
                </a:solidFill>
                <a:latin typeface="LM Sans 10"/>
                <a:cs typeface="LM Sans 10"/>
              </a:rPr>
              <a:t>Teardown</a:t>
            </a:r>
            <a:r>
              <a:rPr sz="1000" spc="-6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Phase</a:t>
            </a:r>
            <a:endParaRPr sz="1000" dirty="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LM Sans 10"/>
                <a:cs typeface="LM Sans 10"/>
              </a:rPr>
              <a:t>Source </a:t>
            </a:r>
            <a:r>
              <a:rPr sz="1000" spc="-5" dirty="0">
                <a:latin typeface="LM Sans 10"/>
                <a:cs typeface="LM Sans 10"/>
              </a:rPr>
              <a:t>A, </a:t>
            </a:r>
            <a:r>
              <a:rPr sz="1000" spc="-10" dirty="0">
                <a:latin typeface="LM Sans 10"/>
                <a:cs typeface="LM Sans 10"/>
              </a:rPr>
              <a:t>after </a:t>
            </a:r>
            <a:r>
              <a:rPr sz="1000" spc="-5" dirty="0">
                <a:latin typeface="LM Sans 10"/>
                <a:cs typeface="LM Sans 10"/>
              </a:rPr>
              <a:t>sending all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5" dirty="0">
                <a:latin typeface="LM Sans 10"/>
                <a:cs typeface="LM Sans 10"/>
              </a:rPr>
              <a:t>to B, sends a </a:t>
            </a:r>
            <a:r>
              <a:rPr sz="1000" dirty="0">
                <a:latin typeface="LM Sans 10"/>
                <a:cs typeface="LM Sans 10"/>
              </a:rPr>
              <a:t>special </a:t>
            </a:r>
            <a:r>
              <a:rPr sz="1000" spc="-10" dirty="0">
                <a:latin typeface="LM Sans 10"/>
                <a:cs typeface="LM Sans 10"/>
              </a:rPr>
              <a:t>frame called 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5" dirty="0">
                <a:latin typeface="LM Sans 10"/>
                <a:cs typeface="LM Sans 10"/>
              </a:rPr>
              <a:t>teardown </a:t>
            </a:r>
            <a:r>
              <a:rPr sz="1000" spc="-10" dirty="0">
                <a:latin typeface="LM Sans 10"/>
                <a:cs typeface="LM Sans 10"/>
              </a:rPr>
              <a:t>request. </a:t>
            </a:r>
            <a:r>
              <a:rPr sz="1000" spc="-5" dirty="0">
                <a:latin typeface="LM Sans 10"/>
                <a:cs typeface="LM Sans 10"/>
              </a:rPr>
              <a:t>Destination B responds with a </a:t>
            </a:r>
            <a:r>
              <a:rPr sz="1000" spc="-15" dirty="0">
                <a:latin typeface="LM Sans 10"/>
                <a:cs typeface="LM Sans 10"/>
              </a:rPr>
              <a:t>teardown  </a:t>
            </a:r>
            <a:r>
              <a:rPr sz="1000" spc="-5" dirty="0">
                <a:latin typeface="LM Sans 10"/>
                <a:cs typeface="LM Sans 10"/>
              </a:rPr>
              <a:t>confirmation </a:t>
            </a:r>
            <a:r>
              <a:rPr sz="1000" spc="-10" dirty="0">
                <a:latin typeface="LM Sans 10"/>
                <a:cs typeface="LM Sans 10"/>
              </a:rPr>
              <a:t>frame. </a:t>
            </a:r>
            <a:r>
              <a:rPr sz="1000" spc="-5" dirty="0">
                <a:latin typeface="LM Sans 10"/>
                <a:cs typeface="LM Sans 10"/>
              </a:rPr>
              <a:t>All switches delete the corresponding entry </a:t>
            </a:r>
            <a:r>
              <a:rPr sz="1000" spc="-10" dirty="0">
                <a:latin typeface="LM Sans 10"/>
                <a:cs typeface="LM Sans 10"/>
              </a:rPr>
              <a:t>from  </a:t>
            </a:r>
            <a:r>
              <a:rPr sz="1000" spc="-5" dirty="0">
                <a:latin typeface="LM Sans 10"/>
                <a:cs typeface="LM Sans 10"/>
              </a:rPr>
              <a:t>their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tables.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Important</a:t>
            </a:r>
            <a:r>
              <a:rPr sz="1000" spc="-5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Note:-</a:t>
            </a:r>
            <a:endParaRPr sz="1000" dirty="0">
              <a:latin typeface="LM Sans 10"/>
              <a:cs typeface="LM Sans 10"/>
            </a:endParaRPr>
          </a:p>
          <a:p>
            <a:pPr marL="12700" marR="54610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latin typeface="LM Sans 10"/>
                <a:cs typeface="LM Sans 10"/>
              </a:rPr>
              <a:t>In virtual-circuit switching, all </a:t>
            </a:r>
            <a:r>
              <a:rPr sz="1000" spc="-10" dirty="0">
                <a:latin typeface="LM Sans 10"/>
                <a:cs typeface="LM Sans 10"/>
              </a:rPr>
              <a:t>packets </a:t>
            </a:r>
            <a:r>
              <a:rPr sz="1000" dirty="0">
                <a:latin typeface="LM Sans 10"/>
                <a:cs typeface="LM Sans 10"/>
              </a:rPr>
              <a:t>belonging </a:t>
            </a:r>
            <a:r>
              <a:rPr sz="1000" spc="-5" dirty="0">
                <a:latin typeface="LM Sans 10"/>
                <a:cs typeface="LM Sans 10"/>
              </a:rPr>
              <a:t>to the same source </a:t>
            </a:r>
            <a:r>
              <a:rPr sz="1000" spc="-10" dirty="0">
                <a:latin typeface="LM Sans 10"/>
                <a:cs typeface="LM Sans 10"/>
              </a:rPr>
              <a:t>and  destination </a:t>
            </a:r>
            <a:r>
              <a:rPr sz="1000" spc="-5" dirty="0">
                <a:latin typeface="LM Sans 10"/>
                <a:cs typeface="LM Sans 10"/>
              </a:rPr>
              <a:t>travel the same </a:t>
            </a:r>
            <a:r>
              <a:rPr sz="1000" spc="-10" dirty="0">
                <a:latin typeface="LM Sans 10"/>
                <a:cs typeface="LM Sans 10"/>
              </a:rPr>
              <a:t>path, but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packets </a:t>
            </a:r>
            <a:r>
              <a:rPr sz="1000" spc="-15" dirty="0">
                <a:latin typeface="LM Sans 10"/>
                <a:cs typeface="LM Sans 10"/>
              </a:rPr>
              <a:t>may </a:t>
            </a:r>
            <a:r>
              <a:rPr sz="1000" spc="-10" dirty="0">
                <a:latin typeface="LM Sans 10"/>
                <a:cs typeface="LM Sans 10"/>
              </a:rPr>
              <a:t>arrive </a:t>
            </a:r>
            <a:r>
              <a:rPr sz="1000" spc="-5" dirty="0">
                <a:latin typeface="LM Sans 10"/>
                <a:cs typeface="LM Sans 10"/>
              </a:rPr>
              <a:t>at the  </a:t>
            </a:r>
            <a:r>
              <a:rPr sz="1000" spc="-10" dirty="0">
                <a:latin typeface="LM Sans 10"/>
                <a:cs typeface="LM Sans 10"/>
              </a:rPr>
              <a:t>destination </a:t>
            </a:r>
            <a:r>
              <a:rPr sz="1000" spc="-5" dirty="0">
                <a:latin typeface="LM Sans 10"/>
                <a:cs typeface="LM Sans 10"/>
              </a:rPr>
              <a:t>with </a:t>
            </a:r>
            <a:r>
              <a:rPr sz="1000" spc="-10" dirty="0">
                <a:latin typeface="LM Sans 10"/>
                <a:cs typeface="LM Sans 10"/>
              </a:rPr>
              <a:t>different delays </a:t>
            </a:r>
            <a:r>
              <a:rPr sz="1000" spc="-5" dirty="0">
                <a:latin typeface="LM Sans 10"/>
                <a:cs typeface="LM Sans 10"/>
              </a:rPr>
              <a:t>if </a:t>
            </a:r>
            <a:r>
              <a:rPr sz="1000" spc="-10" dirty="0">
                <a:latin typeface="LM Sans 10"/>
                <a:cs typeface="LM Sans 10"/>
              </a:rPr>
              <a:t>resource </a:t>
            </a:r>
            <a:r>
              <a:rPr sz="1000" spc="-5" dirty="0">
                <a:latin typeface="LM Sans 10"/>
                <a:cs typeface="LM Sans 10"/>
              </a:rPr>
              <a:t>allocation is on</a:t>
            </a:r>
            <a:r>
              <a:rPr sz="1000" spc="6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demand.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209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Datagram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and Virtual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Circuit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1050" y="609087"/>
            <a:ext cx="1539930" cy="2071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5053" y="2794833"/>
            <a:ext cx="13531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Datagram</a:t>
            </a:r>
            <a:r>
              <a:rPr sz="900" spc="-45" dirty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Approach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51696" y="624671"/>
            <a:ext cx="1610525" cy="2054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83942" y="2794833"/>
            <a:ext cx="15068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Virtul Circuit</a:t>
            </a:r>
            <a:r>
              <a:rPr sz="900" spc="5" dirty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Approach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485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Switching</a:t>
            </a:r>
            <a:r>
              <a:rPr sz="140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Networks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4315" y="646168"/>
            <a:ext cx="1898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Comparision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of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Switching</a:t>
            </a:r>
            <a:r>
              <a:rPr sz="1000" spc="-3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Networks</a:t>
            </a:r>
            <a:endParaRPr sz="1000">
              <a:latin typeface="LM Sans 10"/>
              <a:cs typeface="LM Sans 1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466" y="1012685"/>
          <a:ext cx="3905250" cy="1958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465"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800" b="1" spc="-5" dirty="0">
                          <a:latin typeface="LM Sans 10"/>
                          <a:cs typeface="LM Sans 10"/>
                        </a:rPr>
                        <a:t>BASIS</a:t>
                      </a:r>
                      <a:r>
                        <a:rPr sz="800" b="1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15" dirty="0">
                          <a:latin typeface="LM Sans 10"/>
                          <a:cs typeface="LM Sans 10"/>
                        </a:rPr>
                        <a:t>FOR</a:t>
                      </a:r>
                      <a:endParaRPr sz="800">
                        <a:latin typeface="LM Sans 10"/>
                        <a:cs typeface="LM Sans 10"/>
                      </a:endParaRPr>
                    </a:p>
                    <a:p>
                      <a:pPr algn="ctr">
                        <a:lnSpc>
                          <a:spcPts val="955"/>
                        </a:lnSpc>
                      </a:pPr>
                      <a:r>
                        <a:rPr sz="800" b="1" spc="-15" dirty="0">
                          <a:latin typeface="LM Sans 10"/>
                          <a:cs typeface="LM Sans 10"/>
                        </a:rPr>
                        <a:t>COMPARISON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CIRCUIT</a:t>
                      </a:r>
                      <a:r>
                        <a:rPr sz="800" b="1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SWITCHING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b="1" spc="-25" dirty="0">
                          <a:latin typeface="LM Sans 10"/>
                          <a:cs typeface="LM Sans 10"/>
                        </a:rPr>
                        <a:t>PACKET</a:t>
                      </a:r>
                      <a:r>
                        <a:rPr sz="800" b="1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SWITCHING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177800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Orientation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Connection oriented.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Connectionless.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452"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Purpose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Initially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designed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for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Voice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 communication.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Initially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designed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for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Data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Transmission.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8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Flexibility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Inflexible, 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because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once a</a:t>
                      </a:r>
                      <a:r>
                        <a:rPr sz="800" spc="-2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path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 marR="68580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is set all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parts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of a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transmission  follows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the same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path.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Flexible, 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because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a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route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 marR="139700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is created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for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each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packet 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to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travel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to the</a:t>
                      </a:r>
                      <a:r>
                        <a:rPr sz="800" spc="-2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destination.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Order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244475">
                        <a:lnSpc>
                          <a:spcPts val="950"/>
                        </a:lnSpc>
                        <a:spcBef>
                          <a:spcPts val="39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Message is received in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the  order,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sent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from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the</a:t>
                      </a:r>
                      <a:r>
                        <a:rPr sz="800" spc="-3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source.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Packets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of a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message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are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 marR="67945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received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out of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order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and  assembled at the</a:t>
                      </a:r>
                      <a:r>
                        <a:rPr sz="800" spc="-2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destination.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8">
                <a:tc>
                  <a:txBody>
                    <a:bodyPr/>
                    <a:lstStyle/>
                    <a:p>
                      <a:pPr marL="178435">
                        <a:lnSpc>
                          <a:spcPts val="955"/>
                        </a:lnSpc>
                        <a:spcBef>
                          <a:spcPts val="355"/>
                        </a:spcBef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Technology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193040">
                        <a:lnSpc>
                          <a:spcPts val="95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/Approach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210185">
                        <a:lnSpc>
                          <a:spcPts val="950"/>
                        </a:lnSpc>
                        <a:spcBef>
                          <a:spcPts val="39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It can </a:t>
                      </a:r>
                      <a:r>
                        <a:rPr sz="800" spc="5" dirty="0">
                          <a:latin typeface="LM Sans 8"/>
                          <a:cs typeface="LM Sans 8"/>
                        </a:rPr>
                        <a:t>be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achieved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using </a:t>
                      </a:r>
                      <a:r>
                        <a:rPr sz="800" spc="-20" dirty="0">
                          <a:latin typeface="LM Sans 8"/>
                          <a:cs typeface="LM Sans 8"/>
                        </a:rPr>
                        <a:t>two 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Technologies</a:t>
                      </a:r>
                      <a:r>
                        <a:rPr sz="800" spc="-2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(FEM/TDM)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It has </a:t>
                      </a:r>
                      <a:r>
                        <a:rPr sz="800" spc="-20" dirty="0">
                          <a:latin typeface="LM Sans 8"/>
                          <a:cs typeface="LM Sans 8"/>
                        </a:rPr>
                        <a:t>two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approaches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 marR="138430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Datagram &amp; Virtual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Circuit 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Approach.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Layers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Itis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implemented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at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Physical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Layer.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Implemented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at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15" dirty="0">
                          <a:latin typeface="LM Sans 8"/>
                          <a:cs typeface="LM Sans 8"/>
                        </a:rPr>
                        <a:t>Network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Layer.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485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Switching</a:t>
            </a:r>
            <a:r>
              <a:rPr sz="140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Networks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4315" y="682388"/>
            <a:ext cx="1898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Comparision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of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Switching</a:t>
            </a:r>
            <a:r>
              <a:rPr sz="1000" spc="-3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Networks</a:t>
            </a:r>
            <a:endParaRPr sz="1000">
              <a:latin typeface="LM Sans 10"/>
              <a:cs typeface="LM Sans 1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6021" y="953300"/>
          <a:ext cx="3750310" cy="1963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465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Circuit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Switching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800" b="1" spc="-5" dirty="0">
                          <a:latin typeface="LM Sans 10"/>
                          <a:cs typeface="LM Sans 10"/>
                        </a:rPr>
                        <a:t>Datagram</a:t>
                      </a:r>
                      <a:r>
                        <a:rPr sz="800" b="1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10" dirty="0">
                          <a:latin typeface="LM Sans 10"/>
                          <a:cs typeface="LM Sans 10"/>
                        </a:rPr>
                        <a:t>Packet</a:t>
                      </a:r>
                      <a:endParaRPr sz="800">
                        <a:latin typeface="LM Sans 10"/>
                        <a:cs typeface="LM Sans 10"/>
                      </a:endParaRPr>
                    </a:p>
                    <a:p>
                      <a:pPr algn="ctr">
                        <a:lnSpc>
                          <a:spcPts val="955"/>
                        </a:lnSpc>
                      </a:pPr>
                      <a:r>
                        <a:rPr sz="800" b="1" spc="-5" dirty="0">
                          <a:latin typeface="LM Sans 10"/>
                          <a:cs typeface="LM Sans 10"/>
                        </a:rPr>
                        <a:t>Switching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800" b="1" spc="-5" dirty="0">
                          <a:latin typeface="LM Sans 10"/>
                          <a:cs typeface="LM Sans 10"/>
                        </a:rPr>
                        <a:t>Virtual </a:t>
                      </a:r>
                      <a:r>
                        <a:rPr sz="800" b="1" spc="-10" dirty="0">
                          <a:latin typeface="LM Sans 10"/>
                          <a:cs typeface="LM Sans 10"/>
                        </a:rPr>
                        <a:t>circuit</a:t>
                      </a:r>
                      <a:r>
                        <a:rPr sz="800" b="1" spc="-3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10" dirty="0">
                          <a:latin typeface="LM Sans 10"/>
                          <a:cs typeface="LM Sans 10"/>
                        </a:rPr>
                        <a:t>Packet</a:t>
                      </a:r>
                      <a:endParaRPr sz="800">
                        <a:latin typeface="LM Sans 10"/>
                        <a:cs typeface="LM Sans 10"/>
                      </a:endParaRPr>
                    </a:p>
                    <a:p>
                      <a:pPr algn="ctr">
                        <a:lnSpc>
                          <a:spcPts val="955"/>
                        </a:lnSpc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switching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52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Dedicate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transmission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path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759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No Dedication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Path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465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Continuous transmission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of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data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spc="-15" dirty="0">
                          <a:latin typeface="LM Sans 8"/>
                          <a:cs typeface="LM Sans 8"/>
                        </a:rPr>
                        <a:t>Transmission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of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packets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 gridSpan="3">
                  <a:txBody>
                    <a:bodyPr/>
                    <a:lstStyle/>
                    <a:p>
                      <a:pPr marL="635"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Fast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enough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for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interactive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45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Message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are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not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stored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Packets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may </a:t>
                      </a:r>
                      <a:r>
                        <a:rPr sz="800" spc="5" dirty="0">
                          <a:latin typeface="LM Sans 8"/>
                          <a:cs typeface="LM Sans 8"/>
                        </a:rPr>
                        <a:t>be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stored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until delivered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Packets stored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until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delivered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465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The path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is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established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15" dirty="0">
                          <a:latin typeface="LM Sans 8"/>
                          <a:cs typeface="LM Sans 8"/>
                        </a:rPr>
                        <a:t>for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entire conversation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Route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established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for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each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packet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Route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established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for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entire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conversation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58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Call setup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delay;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 marR="217804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negligible transmission  delay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Packet transmission</a:t>
                      </a:r>
                      <a:r>
                        <a:rPr sz="800" spc="-2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delay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Call setup</a:t>
                      </a:r>
                      <a:r>
                        <a:rPr sz="800" spc="-2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delay;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 marR="167640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Packet transmission  delay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452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Busy signal if called</a:t>
                      </a:r>
                      <a:r>
                        <a:rPr sz="800" spc="-2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party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busy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Sender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may </a:t>
                      </a:r>
                      <a:r>
                        <a:rPr sz="800" spc="5" dirty="0">
                          <a:latin typeface="LM Sans 8"/>
                          <a:cs typeface="LM Sans 8"/>
                        </a:rPr>
                        <a:t>be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notified</a:t>
                      </a:r>
                      <a:r>
                        <a:rPr sz="800" spc="-2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if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packet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not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delivered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Sender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notified</a:t>
                      </a:r>
                      <a:r>
                        <a:rPr sz="800" spc="-5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of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connection</a:t>
                      </a:r>
                      <a:r>
                        <a:rPr sz="800" spc="-5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denial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29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82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Inroduction </a:t>
            </a:r>
            <a:r>
              <a:rPr spc="10" dirty="0"/>
              <a:t>to </a:t>
            </a:r>
            <a:r>
              <a:rPr spc="15" dirty="0"/>
              <a:t>Switched</a:t>
            </a:r>
            <a:r>
              <a:rPr spc="-30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185856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220019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2541816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616552"/>
            <a:ext cx="3914140" cy="232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Problem</a:t>
            </a:r>
            <a:r>
              <a:rPr sz="1000" spc="-1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5" dirty="0">
                <a:latin typeface="LM Sans 10"/>
                <a:cs typeface="LM Sans 10"/>
              </a:rPr>
              <a:t>is a set of connected </a:t>
            </a:r>
            <a:r>
              <a:rPr sz="1000" spc="-10" dirty="0">
                <a:latin typeface="LM Sans 10"/>
                <a:cs typeface="LM Sans 10"/>
              </a:rPr>
              <a:t>devices. </a:t>
            </a:r>
            <a:r>
              <a:rPr sz="1000" spc="-5" dirty="0">
                <a:latin typeface="LM Sans 10"/>
                <a:cs typeface="LM Sans 10"/>
              </a:rPr>
              <a:t>Whenever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have  </a:t>
            </a:r>
            <a:r>
              <a:rPr sz="1000" spc="-5" dirty="0">
                <a:latin typeface="LM Sans 10"/>
                <a:cs typeface="LM Sans 10"/>
              </a:rPr>
              <a:t>multiple </a:t>
            </a:r>
            <a:r>
              <a:rPr sz="1000" spc="-10" dirty="0">
                <a:latin typeface="LM Sans 10"/>
                <a:cs typeface="LM Sans 10"/>
              </a:rPr>
              <a:t>devices,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10" dirty="0">
                <a:latin typeface="LM Sans 10"/>
                <a:cs typeface="LM Sans 10"/>
              </a:rPr>
              <a:t>have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problem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5" dirty="0">
                <a:latin typeface="LM Sans 10"/>
                <a:cs typeface="LM Sans 10"/>
              </a:rPr>
              <a:t>how </a:t>
            </a:r>
            <a:r>
              <a:rPr sz="1000" spc="-5" dirty="0">
                <a:latin typeface="LM Sans 10"/>
                <a:cs typeface="LM Sans 10"/>
              </a:rPr>
              <a:t>to connect them to </a:t>
            </a:r>
            <a:r>
              <a:rPr sz="1000" spc="-15" dirty="0">
                <a:latin typeface="LM Sans 10"/>
                <a:cs typeface="LM Sans 10"/>
              </a:rPr>
              <a:t>make  </a:t>
            </a:r>
            <a:r>
              <a:rPr sz="1000" spc="-5" dirty="0">
                <a:latin typeface="LM Sans 10"/>
                <a:cs typeface="LM Sans 10"/>
              </a:rPr>
              <a:t>one-to-one communication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possible.</a:t>
            </a:r>
            <a:endParaRPr sz="1000">
              <a:latin typeface="LM Sans 10"/>
              <a:cs typeface="LM Sans 10"/>
            </a:endParaRPr>
          </a:p>
          <a:p>
            <a:pPr marL="12700" marR="121920">
              <a:lnSpc>
                <a:spcPct val="100000"/>
              </a:lnSpc>
              <a:spcBef>
                <a:spcPts val="835"/>
              </a:spcBef>
            </a:pPr>
            <a:r>
              <a:rPr sz="1000" spc="-10" dirty="0">
                <a:solidFill>
                  <a:srgbClr val="0000FF"/>
                </a:solidFill>
                <a:latin typeface="LM Sans 10"/>
                <a:cs typeface="LM Sans 10"/>
              </a:rPr>
              <a:t>Solution</a:t>
            </a:r>
            <a:r>
              <a:rPr sz="1000" spc="-10" dirty="0">
                <a:latin typeface="LM Sans 10"/>
                <a:cs typeface="LM Sans 10"/>
              </a:rPr>
              <a:t>: Point-to-Point,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10" dirty="0">
                <a:latin typeface="LM Sans 10"/>
                <a:cs typeface="LM Sans 10"/>
              </a:rPr>
              <a:t>Topology (But Impractical, Wasteful 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10" dirty="0">
                <a:latin typeface="LM Sans 10"/>
                <a:cs typeface="LM Sans 10"/>
              </a:rPr>
              <a:t>Larger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Networks)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000" spc="-10" dirty="0">
                <a:solidFill>
                  <a:srgbClr val="EC008C"/>
                </a:solidFill>
                <a:latin typeface="LM Sans 10"/>
                <a:cs typeface="LM Sans 10"/>
              </a:rPr>
              <a:t>Better Solution</a:t>
            </a:r>
            <a:r>
              <a:rPr sz="1000" spc="-10" dirty="0">
                <a:latin typeface="LM Sans 10"/>
                <a:cs typeface="LM Sans 10"/>
              </a:rPr>
              <a:t>:</a:t>
            </a:r>
            <a:endParaRPr sz="1000">
              <a:latin typeface="LM Sans 10"/>
              <a:cs typeface="LM Sans 10"/>
            </a:endParaRPr>
          </a:p>
          <a:p>
            <a:pPr marL="265430" marR="130175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A switched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5" dirty="0">
                <a:latin typeface="LM Sans 10"/>
                <a:cs typeface="LM Sans 10"/>
              </a:rPr>
              <a:t>consists of a series of </a:t>
            </a:r>
            <a:r>
              <a:rPr sz="1000" spc="-10" dirty="0">
                <a:latin typeface="LM Sans 10"/>
                <a:cs typeface="LM Sans 10"/>
              </a:rPr>
              <a:t>interlinked </a:t>
            </a:r>
            <a:r>
              <a:rPr sz="1000" spc="-5" dirty="0">
                <a:latin typeface="LM Sans 10"/>
                <a:cs typeface="LM Sans 10"/>
              </a:rPr>
              <a:t>nodes, called  switches.</a:t>
            </a:r>
            <a:endParaRPr sz="1000">
              <a:latin typeface="LM Sans 10"/>
              <a:cs typeface="LM Sans 10"/>
            </a:endParaRPr>
          </a:p>
          <a:p>
            <a:pPr marL="265430" marR="290195">
              <a:lnSpc>
                <a:spcPct val="100000"/>
              </a:lnSpc>
              <a:spcBef>
                <a:spcPts val="285"/>
              </a:spcBef>
            </a:pPr>
            <a:r>
              <a:rPr sz="1000" spc="-10" dirty="0">
                <a:latin typeface="LM Sans 10"/>
                <a:cs typeface="LM Sans 10"/>
              </a:rPr>
              <a:t>Switches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devices </a:t>
            </a:r>
            <a:r>
              <a:rPr sz="1000" spc="-5" dirty="0">
                <a:latin typeface="LM Sans 10"/>
                <a:cs typeface="LM Sans 10"/>
              </a:rPr>
              <a:t>capable of creating </a:t>
            </a:r>
            <a:r>
              <a:rPr sz="1000" spc="-10" dirty="0">
                <a:latin typeface="LM Sans 10"/>
                <a:cs typeface="LM Sans 10"/>
              </a:rPr>
              <a:t>temporary </a:t>
            </a:r>
            <a:r>
              <a:rPr sz="1000" spc="-5" dirty="0">
                <a:latin typeface="LM Sans 10"/>
                <a:cs typeface="LM Sans 10"/>
              </a:rPr>
              <a:t>connections 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15" dirty="0">
                <a:latin typeface="LM Sans 10"/>
                <a:cs typeface="LM Sans 10"/>
              </a:rPr>
              <a:t>more </a:t>
            </a:r>
            <a:r>
              <a:rPr sz="1000" spc="-10" dirty="0">
                <a:latin typeface="LM Sans 10"/>
                <a:cs typeface="LM Sans 10"/>
              </a:rPr>
              <a:t>devices linked </a:t>
            </a:r>
            <a:r>
              <a:rPr sz="1000" spc="-5" dirty="0">
                <a:latin typeface="LM Sans 10"/>
                <a:cs typeface="LM Sans 10"/>
              </a:rPr>
              <a:t>to the</a:t>
            </a:r>
            <a:r>
              <a:rPr sz="1000" spc="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switch.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LM Sans 10"/>
                <a:cs typeface="LM Sans 10"/>
              </a:rPr>
              <a:t>In a switched </a:t>
            </a:r>
            <a:r>
              <a:rPr sz="1000" spc="-20" dirty="0">
                <a:latin typeface="LM Sans 10"/>
                <a:cs typeface="LM Sans 10"/>
              </a:rPr>
              <a:t>network, </a:t>
            </a:r>
            <a:r>
              <a:rPr sz="1000" spc="-5" dirty="0">
                <a:latin typeface="LM Sans 10"/>
                <a:cs typeface="LM Sans 10"/>
              </a:rPr>
              <a:t>some of these </a:t>
            </a:r>
            <a:r>
              <a:rPr sz="1000" dirty="0">
                <a:latin typeface="LM Sans 10"/>
                <a:cs typeface="LM Sans 10"/>
              </a:rPr>
              <a:t>nodes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connected to the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end  systems </a:t>
            </a:r>
            <a:r>
              <a:rPr sz="1000" spc="-10" dirty="0">
                <a:latin typeface="LM Sans 10"/>
                <a:cs typeface="LM Sans 10"/>
              </a:rPr>
              <a:t>(computers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spc="-5" dirty="0">
                <a:latin typeface="LM Sans 10"/>
                <a:cs typeface="LM Sans 10"/>
              </a:rPr>
              <a:t>telephones,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example). Others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used  </a:t>
            </a:r>
            <a:r>
              <a:rPr sz="1000" spc="-5" dirty="0">
                <a:latin typeface="LM Sans 10"/>
                <a:cs typeface="LM Sans 10"/>
              </a:rPr>
              <a:t>only </a:t>
            </a:r>
            <a:r>
              <a:rPr sz="1000" spc="-15" dirty="0">
                <a:latin typeface="LM Sans 10"/>
                <a:cs typeface="LM Sans 10"/>
              </a:rPr>
              <a:t>for</a:t>
            </a:r>
            <a:r>
              <a:rPr sz="1000" spc="-10" dirty="0">
                <a:latin typeface="LM Sans 10"/>
                <a:cs typeface="LM Sans 10"/>
              </a:rPr>
              <a:t> routing.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485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Switching</a:t>
            </a:r>
            <a:r>
              <a:rPr sz="140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Networks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4315" y="746892"/>
            <a:ext cx="1898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Comparision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of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Switching</a:t>
            </a:r>
            <a:r>
              <a:rPr sz="1000" spc="-3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Networks</a:t>
            </a:r>
            <a:endParaRPr sz="1000">
              <a:latin typeface="LM Sans 10"/>
              <a:cs typeface="LM Sans 1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8719" y="981811"/>
          <a:ext cx="3764915" cy="1838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46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Circuit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Switching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800" b="1" spc="-5" dirty="0">
                          <a:latin typeface="LM Sans 10"/>
                          <a:cs typeface="LM Sans 10"/>
                        </a:rPr>
                        <a:t>Datagram</a:t>
                      </a:r>
                      <a:r>
                        <a:rPr sz="800" b="1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10" dirty="0">
                          <a:latin typeface="LM Sans 10"/>
                          <a:cs typeface="LM Sans 10"/>
                        </a:rPr>
                        <a:t>Packet</a:t>
                      </a:r>
                      <a:endParaRPr sz="800">
                        <a:latin typeface="LM Sans 10"/>
                        <a:cs typeface="LM Sans 10"/>
                      </a:endParaRPr>
                    </a:p>
                    <a:p>
                      <a:pPr algn="ctr">
                        <a:lnSpc>
                          <a:spcPts val="955"/>
                        </a:lnSpc>
                      </a:pPr>
                      <a:r>
                        <a:rPr sz="800" b="1" spc="-5" dirty="0">
                          <a:latin typeface="LM Sans 10"/>
                          <a:cs typeface="LM Sans 10"/>
                        </a:rPr>
                        <a:t>Switching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800" b="1" spc="-5" dirty="0">
                          <a:latin typeface="LM Sans 10"/>
                          <a:cs typeface="LM Sans 10"/>
                        </a:rPr>
                        <a:t>Virtual </a:t>
                      </a:r>
                      <a:r>
                        <a:rPr sz="800" b="1" spc="-10" dirty="0">
                          <a:latin typeface="LM Sans 10"/>
                          <a:cs typeface="LM Sans 10"/>
                        </a:rPr>
                        <a:t>circuit</a:t>
                      </a:r>
                      <a:r>
                        <a:rPr sz="800" b="1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10" dirty="0">
                          <a:latin typeface="LM Sans 10"/>
                          <a:cs typeface="LM Sans 10"/>
                        </a:rPr>
                        <a:t>Packet</a:t>
                      </a:r>
                      <a:endParaRPr sz="800">
                        <a:latin typeface="LM Sans 10"/>
                        <a:cs typeface="LM Sans 10"/>
                      </a:endParaRPr>
                    </a:p>
                    <a:p>
                      <a:pPr algn="ctr">
                        <a:lnSpc>
                          <a:spcPts val="955"/>
                        </a:lnSpc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switching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45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Overload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may 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block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call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 marR="356870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setup; no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delay</a:t>
                      </a:r>
                      <a:r>
                        <a:rPr sz="800" spc="-6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for 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established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calls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344170">
                        <a:lnSpc>
                          <a:spcPts val="950"/>
                        </a:lnSpc>
                        <a:spcBef>
                          <a:spcPts val="395"/>
                        </a:spcBef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Overload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increases 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packet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delay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Overload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may 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block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call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 marR="120650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setup; increases</a:t>
                      </a:r>
                      <a:r>
                        <a:rPr sz="800" spc="-3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packet  delay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465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Electromechanical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switching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nodes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Small switching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nodes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8">
                <a:tc>
                  <a:txBody>
                    <a:bodyPr/>
                    <a:lstStyle/>
                    <a:p>
                      <a:pPr marL="75565" marR="136525">
                        <a:lnSpc>
                          <a:spcPts val="950"/>
                        </a:lnSpc>
                        <a:spcBef>
                          <a:spcPts val="39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User responsible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for 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message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loss</a:t>
                      </a:r>
                      <a:r>
                        <a:rPr sz="800" spc="-3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protection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5" dirty="0">
                          <a:latin typeface="LM Sans 8"/>
                          <a:cs typeface="LM Sans 8"/>
                        </a:rPr>
                        <a:t>Network may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5" dirty="0">
                          <a:latin typeface="LM Sans 8"/>
                          <a:cs typeface="LM Sans 8"/>
                        </a:rPr>
                        <a:t>be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 marR="67945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responsible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for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individual 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packets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5" dirty="0">
                          <a:latin typeface="LM Sans 8"/>
                          <a:cs typeface="LM Sans 8"/>
                        </a:rPr>
                        <a:t>Network may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5" dirty="0">
                          <a:latin typeface="LM Sans 8"/>
                          <a:cs typeface="LM Sans 8"/>
                        </a:rPr>
                        <a:t>be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 marR="175895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responsible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for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packet 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sequences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452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Usually no 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speed 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or</a:t>
                      </a:r>
                      <a:r>
                        <a:rPr sz="800" spc="-4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code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conversion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81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dirty="0">
                          <a:latin typeface="LM Sans 8"/>
                          <a:cs typeface="LM Sans 8"/>
                        </a:rPr>
                        <a:t>Speed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and 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code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conversion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Fixed bandwidth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5795">
                        <a:lnSpc>
                          <a:spcPts val="844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Dynamic use of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bandwidth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465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No overhead bits</a:t>
                      </a:r>
                      <a:r>
                        <a:rPr sz="800" spc="-2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after</a:t>
                      </a:r>
                      <a:endParaRPr sz="800">
                        <a:latin typeface="LM Sans 8"/>
                        <a:cs typeface="LM Sans 8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call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setup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800" spc="-10" dirty="0">
                          <a:latin typeface="LM Sans 8"/>
                          <a:cs typeface="LM Sans 8"/>
                        </a:rPr>
                        <a:t>Overhead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bits in each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packet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30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82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Inroduction </a:t>
            </a:r>
            <a:r>
              <a:rPr spc="10" dirty="0"/>
              <a:t>to </a:t>
            </a:r>
            <a:r>
              <a:rPr spc="15" dirty="0"/>
              <a:t>Switched</a:t>
            </a:r>
            <a:r>
              <a:rPr spc="-30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913" y="657225"/>
            <a:ext cx="2976879" cy="1518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340770"/>
            <a:ext cx="3913504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1115" algn="ctr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5" dirty="0">
                <a:latin typeface="LM Sans 9"/>
                <a:cs typeface="LM Sans 9"/>
              </a:rPr>
              <a:t>Switched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20" dirty="0">
                <a:latin typeface="LM Sans 9"/>
                <a:cs typeface="LM Sans 9"/>
              </a:rPr>
              <a:t>network</a:t>
            </a:r>
            <a:endParaRPr sz="90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LM Sans 9"/>
              <a:cs typeface="LM Sans 9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end systems </a:t>
            </a:r>
            <a:r>
              <a:rPr sz="1000" spc="-10" dirty="0">
                <a:latin typeface="LM Sans 10"/>
                <a:cs typeface="LM Sans 10"/>
              </a:rPr>
              <a:t>(communicating devices)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dirty="0">
                <a:latin typeface="LM Sans 10"/>
                <a:cs typeface="LM Sans 10"/>
              </a:rPr>
              <a:t>labeled </a:t>
            </a:r>
            <a:r>
              <a:rPr sz="1000" spc="-5" dirty="0">
                <a:latin typeface="LM Sans 10"/>
                <a:cs typeface="LM Sans 10"/>
              </a:rPr>
              <a:t>A, B, C, D,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so  on,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the switches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dirty="0">
                <a:latin typeface="LM Sans 10"/>
                <a:cs typeface="LM Sans 10"/>
              </a:rPr>
              <a:t>labeled </a:t>
            </a:r>
            <a:r>
              <a:rPr sz="1000" spc="-5" dirty="0">
                <a:latin typeface="LM Sans 10"/>
                <a:cs typeface="LM Sans 10"/>
              </a:rPr>
              <a:t>I, </a:t>
            </a:r>
            <a:r>
              <a:rPr sz="1000" spc="5" dirty="0">
                <a:latin typeface="LM Sans 10"/>
                <a:cs typeface="LM Sans 10"/>
              </a:rPr>
              <a:t>II, </a:t>
            </a:r>
            <a:r>
              <a:rPr sz="1000" spc="10" dirty="0">
                <a:latin typeface="LM Sans 10"/>
                <a:cs typeface="LM Sans 10"/>
              </a:rPr>
              <a:t>III, </a:t>
            </a:r>
            <a:r>
              <a:rPr sz="1000" spc="-5" dirty="0">
                <a:latin typeface="LM Sans 10"/>
                <a:cs typeface="LM Sans 10"/>
              </a:rPr>
              <a:t>IV,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V. Each switch </a:t>
            </a:r>
            <a:r>
              <a:rPr sz="1000" spc="-10" dirty="0">
                <a:latin typeface="LM Sans 10"/>
                <a:cs typeface="LM Sans 10"/>
              </a:rPr>
              <a:t>is  </a:t>
            </a:r>
            <a:r>
              <a:rPr sz="1000" spc="-5" dirty="0">
                <a:latin typeface="LM Sans 10"/>
                <a:cs typeface="LM Sans 10"/>
              </a:rPr>
              <a:t>connected to multiple </a:t>
            </a:r>
            <a:r>
              <a:rPr sz="1000" spc="-10" dirty="0">
                <a:latin typeface="LM Sans 10"/>
                <a:cs typeface="LM Sans 10"/>
              </a:rPr>
              <a:t>links.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92" y="3353348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1271270" cy="9938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500" spc="-10" smtClean="0">
                <a:solidFill>
                  <a:srgbClr val="FFFFFF"/>
                </a:solidFill>
                <a:latin typeface="LM Sans 8"/>
                <a:cs typeface="LM Sans 8"/>
              </a:rPr>
              <a:t>4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120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Types </a:t>
            </a:r>
            <a:r>
              <a:rPr spc="10" dirty="0"/>
              <a:t>of </a:t>
            </a:r>
            <a:r>
              <a:rPr spc="15" dirty="0"/>
              <a:t>Switching</a:t>
            </a:r>
            <a:r>
              <a:rPr spc="-25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65817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844321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03045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359429"/>
            <a:ext cx="1532890" cy="77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2300"/>
              </a:lnSpc>
              <a:spcBef>
                <a:spcPts val="100"/>
              </a:spcBef>
            </a:pPr>
            <a:r>
              <a:rPr sz="1000" spc="-10" dirty="0">
                <a:latin typeface="LM Sans 10"/>
                <a:cs typeface="LM Sans 10"/>
              </a:rPr>
              <a:t>Three </a:t>
            </a:r>
            <a:r>
              <a:rPr sz="1000" dirty="0">
                <a:latin typeface="LM Sans 10"/>
                <a:cs typeface="LM Sans 10"/>
              </a:rPr>
              <a:t>Methods </a:t>
            </a:r>
            <a:r>
              <a:rPr sz="1000" spc="-5" dirty="0">
                <a:latin typeface="LM Sans 10"/>
                <a:cs typeface="LM Sans 10"/>
              </a:rPr>
              <a:t>of Switching  </a:t>
            </a:r>
            <a:r>
              <a:rPr sz="1000" spc="-10" dirty="0">
                <a:latin typeface="LM Sans 10"/>
                <a:cs typeface="LM Sans 10"/>
              </a:rPr>
              <a:t>Circuit-Switching  </a:t>
            </a:r>
            <a:endParaRPr lang="en-US" sz="1000" spc="-10" dirty="0">
              <a:latin typeface="LM Sans 10"/>
              <a:cs typeface="LM Sans 10"/>
            </a:endParaRPr>
          </a:p>
          <a:p>
            <a:pPr marL="265430" marR="5080" indent="-253365">
              <a:lnSpc>
                <a:spcPct val="122300"/>
              </a:lnSpc>
              <a:spcBef>
                <a:spcPts val="100"/>
              </a:spcBef>
            </a:pPr>
            <a:r>
              <a:rPr lang="en-IN" sz="1000" spc="-10" dirty="0">
                <a:latin typeface="LM Sans 10"/>
                <a:cs typeface="LM Sans 10"/>
              </a:rPr>
              <a:t>	</a:t>
            </a:r>
            <a:r>
              <a:rPr sz="1000" spc="-15" dirty="0">
                <a:latin typeface="LM Sans 10"/>
                <a:cs typeface="LM Sans 10"/>
              </a:rPr>
              <a:t>Packet </a:t>
            </a:r>
            <a:r>
              <a:rPr sz="1000" spc="-10" dirty="0">
                <a:latin typeface="LM Sans 10"/>
                <a:cs typeface="LM Sans 10"/>
              </a:rPr>
              <a:t>Switching  </a:t>
            </a:r>
            <a:r>
              <a:rPr sz="1000" spc="-5" dirty="0">
                <a:latin typeface="LM Sans 10"/>
                <a:cs typeface="LM Sans 10"/>
              </a:rPr>
              <a:t>Message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Switching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5114" y="1425575"/>
            <a:ext cx="3437762" cy="1189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21790" y="2969839"/>
            <a:ext cx="1925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" dirty="0">
                <a:solidFill>
                  <a:srgbClr val="00004C"/>
                </a:solidFill>
                <a:latin typeface="LM Sans 9"/>
                <a:cs typeface="LM Sans 9"/>
              </a:rPr>
              <a:t>Figure:</a:t>
            </a:r>
            <a:r>
              <a:rPr sz="900" spc="-15" dirty="0">
                <a:latin typeface="LM Sans 9"/>
                <a:cs typeface="LM Sans 9"/>
              </a:rPr>
              <a:t>Taxonomy </a:t>
            </a:r>
            <a:r>
              <a:rPr sz="900" spc="-5" dirty="0">
                <a:latin typeface="LM Sans 9"/>
                <a:cs typeface="LM Sans 9"/>
              </a:rPr>
              <a:t>of switched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networks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9938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500" spc="-10" smtClean="0">
                <a:solidFill>
                  <a:srgbClr val="FFFFFF"/>
                </a:solidFill>
                <a:latin typeface="LM Sans 8"/>
                <a:cs typeface="LM Sans 8"/>
              </a:rPr>
              <a:t>5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345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Switching </a:t>
            </a:r>
            <a:r>
              <a:rPr spc="10" dirty="0"/>
              <a:t>in TCP/IP</a:t>
            </a:r>
            <a:r>
              <a:rPr spc="-35" dirty="0"/>
              <a:t> </a:t>
            </a:r>
            <a:r>
              <a:rPr spc="10" dirty="0"/>
              <a:t>Suite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98689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1552333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96596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237957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682060"/>
            <a:ext cx="3858895" cy="21018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1000" spc="-10" dirty="0">
                <a:latin typeface="LM Sans 10"/>
                <a:cs typeface="LM Sans 10"/>
              </a:rPr>
              <a:t>Switching </a:t>
            </a:r>
            <a:r>
              <a:rPr sz="1000" spc="-5" dirty="0">
                <a:latin typeface="LM Sans 10"/>
                <a:cs typeface="LM Sans 10"/>
              </a:rPr>
              <a:t>can happen at several </a:t>
            </a:r>
            <a:r>
              <a:rPr sz="1000" spc="-15" dirty="0">
                <a:latin typeface="LM Sans 10"/>
                <a:cs typeface="LM Sans 10"/>
              </a:rPr>
              <a:t>layers </a:t>
            </a:r>
            <a:r>
              <a:rPr sz="1000" spc="-5" dirty="0">
                <a:latin typeface="LM Sans 10"/>
                <a:cs typeface="LM Sans 10"/>
              </a:rPr>
              <a:t>of the </a:t>
            </a:r>
            <a:r>
              <a:rPr sz="1000" spc="-10" dirty="0">
                <a:latin typeface="LM Sans 10"/>
                <a:cs typeface="LM Sans 10"/>
              </a:rPr>
              <a:t>TCP/IP </a:t>
            </a:r>
            <a:r>
              <a:rPr sz="1000" spc="-5" dirty="0">
                <a:latin typeface="LM Sans 10"/>
                <a:cs typeface="LM Sans 10"/>
              </a:rPr>
              <a:t>protocol</a:t>
            </a:r>
            <a:r>
              <a:rPr sz="1000" spc="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suite.</a:t>
            </a:r>
            <a:endParaRPr sz="1000" dirty="0">
              <a:latin typeface="LM Sans 10"/>
              <a:cs typeface="LM Sans 10"/>
            </a:endParaRPr>
          </a:p>
          <a:p>
            <a:pPr marL="265430" marR="233045" algn="just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Switching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at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Physical Layer</a:t>
            </a:r>
            <a:r>
              <a:rPr sz="1000" spc="-10" dirty="0">
                <a:latin typeface="LM Sans 10"/>
                <a:cs typeface="LM Sans 10"/>
              </a:rPr>
              <a:t>:</a:t>
            </a:r>
            <a:r>
              <a:rPr sz="1000" spc="-10" dirty="0">
                <a:solidFill>
                  <a:srgbClr val="0000FF"/>
                </a:solidFill>
                <a:latin typeface="LM Sans 10"/>
                <a:cs typeface="LM Sans 10"/>
              </a:rPr>
              <a:t>Circuit Switching</a:t>
            </a:r>
            <a:r>
              <a:rPr sz="1000" spc="-10" dirty="0">
                <a:latin typeface="LM Sans 10"/>
                <a:cs typeface="LM Sans 10"/>
              </a:rPr>
              <a:t>is used. There </a:t>
            </a:r>
            <a:r>
              <a:rPr sz="1000" spc="-15" dirty="0">
                <a:latin typeface="LM Sans 10"/>
                <a:cs typeface="LM Sans 10"/>
              </a:rPr>
              <a:t>are  </a:t>
            </a:r>
            <a:r>
              <a:rPr sz="1000" spc="-5" dirty="0">
                <a:latin typeface="LM Sans 10"/>
                <a:cs typeface="LM Sans 10"/>
              </a:rPr>
              <a:t>no </a:t>
            </a:r>
            <a:r>
              <a:rPr sz="1000" spc="-10" dirty="0">
                <a:latin typeface="LM Sans 10"/>
                <a:cs typeface="LM Sans 10"/>
              </a:rPr>
              <a:t>packets </a:t>
            </a:r>
            <a:r>
              <a:rPr sz="1000" spc="-5" dirty="0">
                <a:latin typeface="LM Sans 10"/>
                <a:cs typeface="LM Sans 10"/>
              </a:rPr>
              <a:t>exchanged at the </a:t>
            </a:r>
            <a:r>
              <a:rPr sz="1000" spc="-10" dirty="0">
                <a:latin typeface="LM Sans 10"/>
                <a:cs typeface="LM Sans 10"/>
              </a:rPr>
              <a:t>PL. The </a:t>
            </a:r>
            <a:r>
              <a:rPr sz="1000" spc="-5" dirty="0">
                <a:latin typeface="LM Sans 10"/>
                <a:cs typeface="LM Sans 10"/>
              </a:rPr>
              <a:t>switches at the PL </a:t>
            </a:r>
            <a:r>
              <a:rPr sz="1000" spc="-15" dirty="0">
                <a:latin typeface="LM Sans 10"/>
                <a:cs typeface="LM Sans 10"/>
              </a:rPr>
              <a:t>allow  </a:t>
            </a:r>
            <a:r>
              <a:rPr sz="1000" spc="-5" dirty="0">
                <a:latin typeface="LM Sans 10"/>
                <a:cs typeface="LM Sans 10"/>
              </a:rPr>
              <a:t>signals to travel in one </a:t>
            </a:r>
            <a:r>
              <a:rPr sz="1000" spc="-10" dirty="0">
                <a:latin typeface="LM Sans 10"/>
                <a:cs typeface="LM Sans 10"/>
              </a:rPr>
              <a:t>path </a:t>
            </a:r>
            <a:r>
              <a:rPr sz="1000" spc="-20" dirty="0">
                <a:latin typeface="LM Sans 10"/>
                <a:cs typeface="LM Sans 10"/>
              </a:rPr>
              <a:t>or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another.</a:t>
            </a:r>
            <a:endParaRPr sz="1000" dirty="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85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Switching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at Data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Link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Layer</a:t>
            </a:r>
            <a:r>
              <a:rPr sz="1000" spc="-15" dirty="0">
                <a:latin typeface="LM Sans 10"/>
                <a:cs typeface="LM Sans 10"/>
              </a:rPr>
              <a:t>:</a:t>
            </a:r>
            <a:r>
              <a:rPr sz="1000" spc="-15" dirty="0">
                <a:solidFill>
                  <a:srgbClr val="0000FF"/>
                </a:solidFill>
                <a:latin typeface="LM Sans 10"/>
                <a:cs typeface="LM Sans 10"/>
              </a:rPr>
              <a:t>Packet </a:t>
            </a:r>
            <a:r>
              <a:rPr sz="1000" spc="-10" dirty="0">
                <a:solidFill>
                  <a:srgbClr val="0000FF"/>
                </a:solidFill>
                <a:latin typeface="LM Sans 10"/>
                <a:cs typeface="LM Sans 10"/>
              </a:rPr>
              <a:t>Switching</a:t>
            </a:r>
            <a:r>
              <a:rPr sz="1000" spc="-10" dirty="0">
                <a:latin typeface="LM Sans 10"/>
                <a:cs typeface="LM Sans 10"/>
              </a:rPr>
              <a:t>(Virtual-Circuit  Approach)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used. However, </a:t>
            </a:r>
            <a:r>
              <a:rPr sz="1000" spc="-5" dirty="0">
                <a:latin typeface="LM Sans 10"/>
                <a:cs typeface="LM Sans 10"/>
              </a:rPr>
              <a:t>the term </a:t>
            </a:r>
            <a:r>
              <a:rPr sz="1000" spc="-10" dirty="0">
                <a:latin typeface="LM Sans 10"/>
                <a:cs typeface="LM Sans 10"/>
              </a:rPr>
              <a:t>packet </a:t>
            </a:r>
            <a:r>
              <a:rPr sz="1000" spc="-5" dirty="0">
                <a:latin typeface="LM Sans 10"/>
                <a:cs typeface="LM Sans 10"/>
              </a:rPr>
              <a:t>means </a:t>
            </a:r>
            <a:r>
              <a:rPr sz="1000" spc="-10" dirty="0">
                <a:latin typeface="LM Sans 10"/>
                <a:cs typeface="LM Sans 10"/>
              </a:rPr>
              <a:t>frames </a:t>
            </a:r>
            <a:r>
              <a:rPr sz="1000" spc="-20" dirty="0">
                <a:latin typeface="LM Sans 10"/>
                <a:cs typeface="LM Sans 10"/>
              </a:rPr>
              <a:t>or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cells.</a:t>
            </a:r>
            <a:endParaRPr sz="1000" dirty="0">
              <a:latin typeface="LM Sans 10"/>
              <a:cs typeface="LM Sans 10"/>
            </a:endParaRPr>
          </a:p>
          <a:p>
            <a:pPr marL="265430" marR="311785">
              <a:lnSpc>
                <a:spcPct val="100000"/>
              </a:lnSpc>
              <a:spcBef>
                <a:spcPts val="85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Switching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at </a:t>
            </a:r>
            <a:r>
              <a:rPr sz="1000" spc="-20" dirty="0">
                <a:solidFill>
                  <a:srgbClr val="FF0000"/>
                </a:solidFill>
                <a:latin typeface="LM Sans 10"/>
                <a:cs typeface="LM Sans 10"/>
              </a:rPr>
              <a:t>Network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Layer</a:t>
            </a:r>
            <a:r>
              <a:rPr sz="1000" spc="-15" dirty="0">
                <a:latin typeface="LM Sans 10"/>
                <a:cs typeface="LM Sans 10"/>
              </a:rPr>
              <a:t>:</a:t>
            </a:r>
            <a:r>
              <a:rPr sz="1000" spc="-15" dirty="0">
                <a:solidFill>
                  <a:srgbClr val="0000FF"/>
                </a:solidFill>
                <a:latin typeface="LM Sans 10"/>
                <a:cs typeface="LM Sans 10"/>
              </a:rPr>
              <a:t>Packet </a:t>
            </a:r>
            <a:r>
              <a:rPr sz="1000" spc="-10" dirty="0">
                <a:solidFill>
                  <a:srgbClr val="0000FF"/>
                </a:solidFill>
                <a:latin typeface="LM Sans 10"/>
                <a:cs typeface="LM Sans 10"/>
              </a:rPr>
              <a:t>Switching</a:t>
            </a:r>
            <a:r>
              <a:rPr sz="1000" spc="-10" dirty="0">
                <a:latin typeface="LM Sans 10"/>
                <a:cs typeface="LM Sans 10"/>
              </a:rPr>
              <a:t>(Virtual Circuit/  </a:t>
            </a:r>
            <a:r>
              <a:rPr sz="1000" spc="-5" dirty="0">
                <a:latin typeface="LM Sans 10"/>
                <a:cs typeface="LM Sans 10"/>
              </a:rPr>
              <a:t>Datagram </a:t>
            </a:r>
            <a:r>
              <a:rPr sz="1000" spc="-10" dirty="0">
                <a:latin typeface="LM Sans 10"/>
                <a:cs typeface="LM Sans 10"/>
              </a:rPr>
              <a:t>Approach)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used.</a:t>
            </a:r>
            <a:endParaRPr sz="1000" dirty="0">
              <a:latin typeface="LM Sans 10"/>
              <a:cs typeface="LM Sans 10"/>
            </a:endParaRPr>
          </a:p>
          <a:p>
            <a:pPr marL="265430" marR="272415">
              <a:lnSpc>
                <a:spcPct val="100000"/>
              </a:lnSpc>
              <a:spcBef>
                <a:spcPts val="86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Switching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at </a:t>
            </a: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Application Layer</a:t>
            </a:r>
            <a:r>
              <a:rPr sz="1000" spc="-10" dirty="0">
                <a:latin typeface="LM Sans 10"/>
                <a:cs typeface="LM Sans 10"/>
              </a:rPr>
              <a:t>:</a:t>
            </a:r>
            <a:r>
              <a:rPr sz="1000" spc="-10" dirty="0">
                <a:solidFill>
                  <a:srgbClr val="0000FF"/>
                </a:solidFill>
                <a:latin typeface="LM Sans 10"/>
                <a:cs typeface="LM Sans 10"/>
              </a:rPr>
              <a:t>Message Switching</a:t>
            </a:r>
            <a:r>
              <a:rPr sz="1000" spc="-10" dirty="0">
                <a:latin typeface="LM Sans 10"/>
                <a:cs typeface="LM Sans 10"/>
              </a:rPr>
              <a:t>is used. The  </a:t>
            </a:r>
            <a:r>
              <a:rPr sz="1000" spc="-5" dirty="0">
                <a:latin typeface="LM Sans 10"/>
                <a:cs typeface="LM Sans 10"/>
              </a:rPr>
              <a:t>communication at the </a:t>
            </a:r>
            <a:r>
              <a:rPr sz="1000" spc="-10" dirty="0">
                <a:latin typeface="LM Sans 10"/>
                <a:cs typeface="LM Sans 10"/>
              </a:rPr>
              <a:t>application </a:t>
            </a:r>
            <a:r>
              <a:rPr sz="1000" spc="-15" dirty="0">
                <a:latin typeface="LM Sans 10"/>
                <a:cs typeface="LM Sans 10"/>
              </a:rPr>
              <a:t>layer </a:t>
            </a:r>
            <a:r>
              <a:rPr sz="1000" dirty="0">
                <a:latin typeface="LM Sans 10"/>
                <a:cs typeface="LM Sans 10"/>
              </a:rPr>
              <a:t>occurs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5" dirty="0">
                <a:latin typeface="LM Sans 10"/>
                <a:cs typeface="LM Sans 10"/>
              </a:rPr>
              <a:t>exchanging  messages</a:t>
            </a:r>
            <a:r>
              <a:rPr sz="1000" spc="-10" dirty="0">
                <a:latin typeface="LM Sans 10"/>
                <a:cs typeface="LM Sans 10"/>
              </a:rPr>
              <a:t> (E-mail).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1271270" cy="9938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500" spc="-10" smtClean="0">
                <a:solidFill>
                  <a:srgbClr val="FFFFFF"/>
                </a:solidFill>
                <a:latin typeface="LM Sans 8"/>
                <a:cs typeface="LM Sans 8"/>
              </a:rPr>
              <a:t>6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69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Circuit-Switching</a:t>
            </a:r>
            <a:r>
              <a:rPr spc="10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73591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913053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1368539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81" y="1558328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71094" y="1944578"/>
            <a:ext cx="3989704" cy="682625"/>
            <a:chOff x="309193" y="2237333"/>
            <a:chExt cx="3989704" cy="682625"/>
          </a:xfrm>
        </p:grpSpPr>
        <p:sp>
          <p:nvSpPr>
            <p:cNvPr id="9" name="object 9"/>
            <p:cNvSpPr/>
            <p:nvPr/>
          </p:nvSpPr>
          <p:spPr>
            <a:xfrm>
              <a:off x="309193" y="2237333"/>
              <a:ext cx="3989704" cy="175895"/>
            </a:xfrm>
            <a:custGeom>
              <a:avLst/>
              <a:gdLst/>
              <a:ahLst/>
              <a:cxnLst/>
              <a:rect l="l" t="t" r="r" b="b"/>
              <a:pathLst>
                <a:path w="3989704" h="175894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5"/>
                  </a:lnTo>
                  <a:lnTo>
                    <a:pt x="3989654" y="175875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4" y="2400554"/>
              <a:ext cx="3989653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3" y="2444832"/>
              <a:ext cx="3989704" cy="474980"/>
            </a:xfrm>
            <a:custGeom>
              <a:avLst/>
              <a:gdLst/>
              <a:ahLst/>
              <a:cxnLst/>
              <a:rect l="l" t="t" r="r" b="b"/>
              <a:pathLst>
                <a:path w="3989704" h="474980">
                  <a:moveTo>
                    <a:pt x="3989654" y="0"/>
                  </a:moveTo>
                  <a:lnTo>
                    <a:pt x="0" y="0"/>
                  </a:lnTo>
                  <a:lnTo>
                    <a:pt x="0" y="423818"/>
                  </a:lnTo>
                  <a:lnTo>
                    <a:pt x="4008" y="443542"/>
                  </a:lnTo>
                  <a:lnTo>
                    <a:pt x="14922" y="459695"/>
                  </a:lnTo>
                  <a:lnTo>
                    <a:pt x="31075" y="470609"/>
                  </a:lnTo>
                  <a:lnTo>
                    <a:pt x="50800" y="474618"/>
                  </a:lnTo>
                  <a:lnTo>
                    <a:pt x="3938854" y="474618"/>
                  </a:lnTo>
                  <a:lnTo>
                    <a:pt x="3958579" y="470609"/>
                  </a:lnTo>
                  <a:lnTo>
                    <a:pt x="3974732" y="459695"/>
                  </a:lnTo>
                  <a:lnTo>
                    <a:pt x="3985646" y="443542"/>
                  </a:lnTo>
                  <a:lnTo>
                    <a:pt x="3989654" y="42381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294" y="630990"/>
            <a:ext cx="3913504" cy="22574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415"/>
              </a:spcBef>
            </a:pPr>
            <a:r>
              <a:rPr sz="900" spc="-5" dirty="0">
                <a:latin typeface="LM Sans 9"/>
                <a:cs typeface="LM Sans 9"/>
              </a:rPr>
              <a:t>It </a:t>
            </a:r>
            <a:r>
              <a:rPr sz="900" spc="-10" dirty="0">
                <a:latin typeface="LM Sans 9"/>
                <a:cs typeface="LM Sans 9"/>
              </a:rPr>
              <a:t>consists </a:t>
            </a:r>
            <a:r>
              <a:rPr sz="900" spc="-5" dirty="0">
                <a:latin typeface="LM Sans 9"/>
                <a:cs typeface="LM Sans 9"/>
              </a:rPr>
              <a:t>of a set of switches </a:t>
            </a:r>
            <a:r>
              <a:rPr sz="900" spc="-10" dirty="0">
                <a:latin typeface="LM Sans 9"/>
                <a:cs typeface="LM Sans 9"/>
              </a:rPr>
              <a:t>connected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10" dirty="0">
                <a:latin typeface="LM Sans 9"/>
                <a:cs typeface="LM Sans 9"/>
              </a:rPr>
              <a:t>physical</a:t>
            </a:r>
            <a:r>
              <a:rPr sz="900" spc="4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links.</a:t>
            </a:r>
            <a:endParaRPr sz="900" dirty="0">
              <a:latin typeface="LM Sans 9"/>
              <a:cs typeface="LM Sans 9"/>
            </a:endParaRPr>
          </a:p>
          <a:p>
            <a:pPr marL="265430" marR="28575">
              <a:lnSpc>
                <a:spcPct val="101499"/>
              </a:lnSpc>
              <a:spcBef>
                <a:spcPts val="300"/>
              </a:spcBef>
            </a:pP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connection between </a:t>
            </a:r>
            <a:r>
              <a:rPr sz="900" spc="-25" dirty="0">
                <a:latin typeface="LM Sans 9"/>
                <a:cs typeface="LM Sans 9"/>
              </a:rPr>
              <a:t>two </a:t>
            </a:r>
            <a:r>
              <a:rPr sz="900" spc="-5" dirty="0">
                <a:latin typeface="LM Sans 9"/>
                <a:cs typeface="LM Sans 9"/>
              </a:rPr>
              <a:t>stations is a </a:t>
            </a:r>
            <a:r>
              <a:rPr sz="900" spc="-10" dirty="0">
                <a:latin typeface="LM Sans 9"/>
                <a:cs typeface="LM Sans 9"/>
              </a:rPr>
              <a:t>dedicated path </a:t>
            </a:r>
            <a:r>
              <a:rPr sz="900" spc="-5" dirty="0">
                <a:latin typeface="LM Sans 9"/>
                <a:cs typeface="LM Sans 9"/>
              </a:rPr>
              <a:t>made of one </a:t>
            </a:r>
            <a:r>
              <a:rPr sz="900" spc="-20" dirty="0">
                <a:latin typeface="LM Sans 9"/>
                <a:cs typeface="LM Sans 9"/>
              </a:rPr>
              <a:t>or  </a:t>
            </a:r>
            <a:r>
              <a:rPr sz="900" spc="-10" dirty="0">
                <a:latin typeface="LM Sans 9"/>
                <a:cs typeface="LM Sans 9"/>
              </a:rPr>
              <a:t>more </a:t>
            </a:r>
            <a:r>
              <a:rPr sz="900" spc="-5" dirty="0">
                <a:latin typeface="LM Sans 9"/>
                <a:cs typeface="LM Sans 9"/>
              </a:rPr>
              <a:t>links. </a:t>
            </a:r>
            <a:r>
              <a:rPr sz="900" spc="-15" dirty="0">
                <a:latin typeface="LM Sans 9"/>
                <a:cs typeface="LM Sans 9"/>
              </a:rPr>
              <a:t>However, </a:t>
            </a:r>
            <a:r>
              <a:rPr sz="900" spc="-10" dirty="0">
                <a:latin typeface="LM Sans 9"/>
                <a:cs typeface="LM Sans 9"/>
              </a:rPr>
              <a:t>each connection uses only </a:t>
            </a:r>
            <a:r>
              <a:rPr sz="900" spc="-5" dirty="0">
                <a:latin typeface="LM Sans 9"/>
                <a:cs typeface="LM Sans 9"/>
              </a:rPr>
              <a:t>one </a:t>
            </a:r>
            <a:r>
              <a:rPr sz="900" spc="-10" dirty="0">
                <a:latin typeface="LM Sans 9"/>
                <a:cs typeface="LM Sans 9"/>
              </a:rPr>
              <a:t>dedicated channel on  each </a:t>
            </a:r>
            <a:r>
              <a:rPr sz="900" spc="-5" dirty="0">
                <a:latin typeface="LM Sans 9"/>
                <a:cs typeface="LM Sans 9"/>
              </a:rPr>
              <a:t>link.</a:t>
            </a:r>
            <a:endParaRPr sz="900" dirty="0">
              <a:latin typeface="LM Sans 9"/>
              <a:cs typeface="LM Sans 9"/>
            </a:endParaRPr>
          </a:p>
          <a:p>
            <a:pPr marL="265430">
              <a:lnSpc>
                <a:spcPct val="100000"/>
              </a:lnSpc>
              <a:spcBef>
                <a:spcPts val="310"/>
              </a:spcBef>
            </a:pPr>
            <a:r>
              <a:rPr sz="900" spc="-5" dirty="0">
                <a:latin typeface="LM Sans 9"/>
                <a:cs typeface="LM Sans 9"/>
              </a:rPr>
              <a:t>Each link is </a:t>
            </a:r>
            <a:r>
              <a:rPr sz="900" spc="-10" dirty="0">
                <a:latin typeface="LM Sans 9"/>
                <a:cs typeface="LM Sans 9"/>
              </a:rPr>
              <a:t>normally divided </a:t>
            </a:r>
            <a:r>
              <a:rPr sz="900" spc="-5" dirty="0">
                <a:latin typeface="LM Sans 9"/>
                <a:cs typeface="LM Sans 9"/>
              </a:rPr>
              <a:t>into ’n’ </a:t>
            </a:r>
            <a:r>
              <a:rPr sz="900" spc="-10" dirty="0">
                <a:latin typeface="LM Sans 9"/>
                <a:cs typeface="LM Sans 9"/>
              </a:rPr>
              <a:t>channels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10" dirty="0">
                <a:latin typeface="LM Sans 9"/>
                <a:cs typeface="LM Sans 9"/>
              </a:rPr>
              <a:t>using FDM </a:t>
            </a:r>
            <a:r>
              <a:rPr sz="900" spc="-20" dirty="0">
                <a:latin typeface="LM Sans 9"/>
                <a:cs typeface="LM Sans 9"/>
              </a:rPr>
              <a:t>or</a:t>
            </a:r>
            <a:r>
              <a:rPr sz="900" spc="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TDM.</a:t>
            </a:r>
            <a:endParaRPr sz="900" dirty="0">
              <a:latin typeface="LM Sans 9"/>
              <a:cs typeface="LM Sans 9"/>
            </a:endParaRPr>
          </a:p>
          <a:p>
            <a:pPr marL="265430" marR="5080">
              <a:lnSpc>
                <a:spcPct val="110700"/>
              </a:lnSpc>
              <a:spcBef>
                <a:spcPts val="300"/>
              </a:spcBef>
            </a:pPr>
            <a:r>
              <a:rPr sz="900" spc="-5" dirty="0">
                <a:latin typeface="LM Sans 9"/>
                <a:cs typeface="LM Sans 9"/>
              </a:rPr>
              <a:t>There is no </a:t>
            </a:r>
            <a:r>
              <a:rPr sz="900" spc="-10" dirty="0">
                <a:latin typeface="LM Sans 9"/>
                <a:cs typeface="LM Sans 9"/>
              </a:rPr>
              <a:t>addressing </a:t>
            </a:r>
            <a:r>
              <a:rPr sz="900" spc="-5" dirty="0">
                <a:latin typeface="LM Sans 9"/>
                <a:cs typeface="LM Sans 9"/>
              </a:rPr>
              <a:t>involved </a:t>
            </a:r>
            <a:r>
              <a:rPr sz="900" spc="-10" dirty="0">
                <a:latin typeface="LM Sans 9"/>
                <a:cs typeface="LM Sans 9"/>
              </a:rPr>
              <a:t>during data </a:t>
            </a:r>
            <a:r>
              <a:rPr sz="900" spc="-5" dirty="0">
                <a:latin typeface="LM Sans 9"/>
                <a:cs typeface="LM Sans 9"/>
              </a:rPr>
              <a:t>transfer. The switches route  the </a:t>
            </a:r>
            <a:r>
              <a:rPr sz="900" spc="-10" dirty="0">
                <a:latin typeface="LM Sans 9"/>
                <a:cs typeface="LM Sans 9"/>
              </a:rPr>
              <a:t>data based </a:t>
            </a:r>
            <a:r>
              <a:rPr sz="900" spc="-5" dirty="0">
                <a:latin typeface="LM Sans 9"/>
                <a:cs typeface="LM Sans 9"/>
              </a:rPr>
              <a:t>on their occupied band </a:t>
            </a:r>
            <a:r>
              <a:rPr sz="900" spc="-10" dirty="0">
                <a:latin typeface="LM Sans 9"/>
                <a:cs typeface="LM Sans 9"/>
              </a:rPr>
              <a:t>(FDM)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5" dirty="0">
                <a:latin typeface="LM Sans 9"/>
                <a:cs typeface="LM Sans 9"/>
              </a:rPr>
              <a:t>time slot </a:t>
            </a:r>
            <a:r>
              <a:rPr sz="900" spc="-10" dirty="0">
                <a:latin typeface="LM Sans 9"/>
                <a:cs typeface="LM Sans 9"/>
              </a:rPr>
              <a:t>(TDM). </a:t>
            </a:r>
            <a:r>
              <a:rPr sz="900" spc="-5" dirty="0">
                <a:latin typeface="LM Sans 9"/>
                <a:cs typeface="LM Sans 9"/>
              </a:rPr>
              <a:t>Of  </a:t>
            </a:r>
            <a:r>
              <a:rPr sz="900" spc="-10" dirty="0">
                <a:latin typeface="LM Sans 9"/>
                <a:cs typeface="LM Sans 9"/>
              </a:rPr>
              <a:t>course, </a:t>
            </a:r>
            <a:r>
              <a:rPr sz="900" spc="-5" dirty="0">
                <a:latin typeface="LM Sans 9"/>
                <a:cs typeface="LM Sans 9"/>
              </a:rPr>
              <a:t>there is </a:t>
            </a:r>
            <a:r>
              <a:rPr sz="900" spc="-10" dirty="0">
                <a:latin typeface="LM Sans 9"/>
                <a:cs typeface="LM Sans 9"/>
              </a:rPr>
              <a:t>end-to- </a:t>
            </a:r>
            <a:r>
              <a:rPr sz="900" spc="-5" dirty="0">
                <a:latin typeface="LM Sans 9"/>
                <a:cs typeface="LM Sans 9"/>
              </a:rPr>
              <a:t>end </a:t>
            </a:r>
            <a:r>
              <a:rPr sz="900" spc="-10" dirty="0">
                <a:latin typeface="LM Sans 9"/>
                <a:cs typeface="LM Sans 9"/>
              </a:rPr>
              <a:t>addressing used during </a:t>
            </a:r>
            <a:r>
              <a:rPr sz="900" spc="-5" dirty="0">
                <a:latin typeface="LM Sans 9"/>
                <a:cs typeface="LM Sans 9"/>
              </a:rPr>
              <a:t>the setup </a:t>
            </a:r>
            <a:r>
              <a:rPr sz="900" spc="-10" dirty="0">
                <a:latin typeface="LM Sans 9"/>
                <a:cs typeface="LM Sans 9"/>
              </a:rPr>
              <a:t>phase, </a:t>
            </a:r>
            <a:r>
              <a:rPr sz="900" spc="-5" dirty="0">
                <a:latin typeface="LM Sans 9"/>
                <a:cs typeface="LM Sans 9"/>
              </a:rPr>
              <a:t>as </a:t>
            </a:r>
            <a:r>
              <a:rPr sz="900" spc="-15" dirty="0">
                <a:latin typeface="LM Sans 9"/>
                <a:cs typeface="LM Sans 9"/>
              </a:rPr>
              <a:t>we  </a:t>
            </a:r>
            <a:r>
              <a:rPr sz="900" spc="-5" dirty="0">
                <a:latin typeface="LM Sans 9"/>
                <a:cs typeface="LM Sans 9"/>
              </a:rPr>
              <a:t>will see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20" dirty="0">
                <a:latin typeface="LM Sans 9"/>
                <a:cs typeface="LM Sans 9"/>
              </a:rPr>
              <a:t>shortly.</a:t>
            </a:r>
            <a:endParaRPr sz="900" dirty="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Circuit Switching</a:t>
            </a:r>
            <a:endParaRPr sz="1000" dirty="0">
              <a:latin typeface="LM Sans 10"/>
              <a:cs typeface="LM Sans 10"/>
            </a:endParaRPr>
          </a:p>
          <a:p>
            <a:pPr marL="12700" marR="10160">
              <a:lnSpc>
                <a:spcPct val="110700"/>
              </a:lnSpc>
              <a:spcBef>
                <a:spcPts val="245"/>
              </a:spcBef>
            </a:pPr>
            <a:r>
              <a:rPr sz="900" spc="-5" dirty="0">
                <a:latin typeface="LM Sans 9"/>
                <a:cs typeface="LM Sans 9"/>
              </a:rPr>
              <a:t>In </a:t>
            </a:r>
            <a:r>
              <a:rPr sz="900" spc="-10" dirty="0">
                <a:latin typeface="LM Sans 9"/>
                <a:cs typeface="LM Sans 9"/>
              </a:rPr>
              <a:t>circuit </a:t>
            </a:r>
            <a:r>
              <a:rPr sz="900" spc="-5" dirty="0">
                <a:latin typeface="LM Sans 9"/>
                <a:cs typeface="LM Sans 9"/>
              </a:rPr>
              <a:t>switching, the resources </a:t>
            </a:r>
            <a:r>
              <a:rPr sz="900" spc="-10" dirty="0">
                <a:latin typeface="LM Sans 9"/>
                <a:cs typeface="LM Sans 9"/>
              </a:rPr>
              <a:t>need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10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reserved </a:t>
            </a:r>
            <a:r>
              <a:rPr sz="900" spc="-10" dirty="0">
                <a:latin typeface="LM Sans 9"/>
                <a:cs typeface="LM Sans 9"/>
              </a:rPr>
              <a:t>during </a:t>
            </a:r>
            <a:r>
              <a:rPr sz="900" spc="-5" dirty="0">
                <a:latin typeface="LM Sans 9"/>
                <a:cs typeface="LM Sans 9"/>
              </a:rPr>
              <a:t>the setup </a:t>
            </a:r>
            <a:r>
              <a:rPr sz="900" spc="-10" dirty="0">
                <a:latin typeface="LM Sans 9"/>
                <a:cs typeface="LM Sans 9"/>
              </a:rPr>
              <a:t>phase;  </a:t>
            </a:r>
            <a:r>
              <a:rPr sz="900" spc="-5" dirty="0">
                <a:latin typeface="LM Sans 9"/>
                <a:cs typeface="LM Sans 9"/>
              </a:rPr>
              <a:t>the resources remain </a:t>
            </a:r>
            <a:r>
              <a:rPr sz="900" spc="-10" dirty="0">
                <a:latin typeface="LM Sans 9"/>
                <a:cs typeface="LM Sans 9"/>
              </a:rPr>
              <a:t>dedicated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entire duration </a:t>
            </a:r>
            <a:r>
              <a:rPr sz="900" spc="-5" dirty="0">
                <a:latin typeface="LM Sans 9"/>
                <a:cs typeface="LM Sans 9"/>
              </a:rPr>
              <a:t>of </a:t>
            </a:r>
            <a:r>
              <a:rPr sz="900" spc="-10" dirty="0">
                <a:latin typeface="LM Sans 9"/>
                <a:cs typeface="LM Sans 9"/>
              </a:rPr>
              <a:t>data </a:t>
            </a:r>
            <a:r>
              <a:rPr sz="900" spc="-5" dirty="0">
                <a:latin typeface="LM Sans 9"/>
                <a:cs typeface="LM Sans 9"/>
              </a:rPr>
              <a:t>transfer </a:t>
            </a:r>
            <a:r>
              <a:rPr sz="900" spc="-10" dirty="0">
                <a:latin typeface="LM Sans 9"/>
                <a:cs typeface="LM Sans 9"/>
              </a:rPr>
              <a:t>until </a:t>
            </a:r>
            <a:r>
              <a:rPr sz="900" spc="-5" dirty="0">
                <a:latin typeface="LM Sans 9"/>
                <a:cs typeface="LM Sans 9"/>
              </a:rPr>
              <a:t>the  </a:t>
            </a:r>
            <a:r>
              <a:rPr sz="900" spc="-10" dirty="0">
                <a:latin typeface="LM Sans 9"/>
                <a:cs typeface="LM Sans 9"/>
              </a:rPr>
              <a:t>teardown phase.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2399296" y="3338659"/>
            <a:ext cx="1271270" cy="9938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500" spc="-10" smtClean="0">
                <a:solidFill>
                  <a:srgbClr val="FFFFFF"/>
                </a:solidFill>
                <a:latin typeface="LM Sans 8"/>
                <a:cs typeface="LM Sans 8"/>
              </a:rPr>
              <a:t>7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69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Circuit-Switching</a:t>
            </a:r>
            <a:r>
              <a:rPr spc="10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9193" y="503046"/>
            <a:ext cx="3989704" cy="1115695"/>
            <a:chOff x="309193" y="503046"/>
            <a:chExt cx="3989704" cy="1115695"/>
          </a:xfrm>
        </p:grpSpPr>
        <p:sp>
          <p:nvSpPr>
            <p:cNvPr id="5" name="object 5"/>
            <p:cNvSpPr/>
            <p:nvPr/>
          </p:nvSpPr>
          <p:spPr>
            <a:xfrm>
              <a:off x="309193" y="503046"/>
              <a:ext cx="3989704" cy="175895"/>
            </a:xfrm>
            <a:custGeom>
              <a:avLst/>
              <a:gdLst/>
              <a:ahLst/>
              <a:cxnLst/>
              <a:rect l="l" t="t" r="r" b="b"/>
              <a:pathLst>
                <a:path w="3989704" h="17589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5"/>
                  </a:lnTo>
                  <a:lnTo>
                    <a:pt x="3989654" y="175875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666267"/>
              <a:ext cx="3989653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193" y="710539"/>
              <a:ext cx="3989704" cy="908050"/>
            </a:xfrm>
            <a:custGeom>
              <a:avLst/>
              <a:gdLst/>
              <a:ahLst/>
              <a:cxnLst/>
              <a:rect l="l" t="t" r="r" b="b"/>
              <a:pathLst>
                <a:path w="3989704" h="908050">
                  <a:moveTo>
                    <a:pt x="3989654" y="0"/>
                  </a:moveTo>
                  <a:lnTo>
                    <a:pt x="0" y="0"/>
                  </a:lnTo>
                  <a:lnTo>
                    <a:pt x="0" y="857173"/>
                  </a:lnTo>
                  <a:lnTo>
                    <a:pt x="4008" y="876898"/>
                  </a:lnTo>
                  <a:lnTo>
                    <a:pt x="14922" y="893051"/>
                  </a:lnTo>
                  <a:lnTo>
                    <a:pt x="31075" y="903965"/>
                  </a:lnTo>
                  <a:lnTo>
                    <a:pt x="50800" y="907974"/>
                  </a:lnTo>
                  <a:lnTo>
                    <a:pt x="3938854" y="907974"/>
                  </a:lnTo>
                  <a:lnTo>
                    <a:pt x="3958579" y="903965"/>
                  </a:lnTo>
                  <a:lnTo>
                    <a:pt x="3974732" y="893051"/>
                  </a:lnTo>
                  <a:lnTo>
                    <a:pt x="3985646" y="876898"/>
                  </a:lnTo>
                  <a:lnTo>
                    <a:pt x="3989654" y="857173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37836"/>
            <a:ext cx="3843020" cy="11722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Example</a:t>
            </a:r>
            <a:endParaRPr sz="1000" dirty="0">
              <a:latin typeface="LM Sans 10"/>
              <a:cs typeface="LM Sans 10"/>
            </a:endParaRPr>
          </a:p>
          <a:p>
            <a:pPr marL="12700" marR="5080">
              <a:lnSpc>
                <a:spcPct val="110700"/>
              </a:lnSpc>
              <a:spcBef>
                <a:spcPts val="245"/>
              </a:spcBef>
            </a:pPr>
            <a:r>
              <a:rPr sz="900" spc="-5" dirty="0">
                <a:latin typeface="LM Sans 9"/>
                <a:cs typeface="LM Sans 9"/>
              </a:rPr>
              <a:t>Let us use a circuit-switched </a:t>
            </a:r>
            <a:r>
              <a:rPr sz="900" spc="-20" dirty="0">
                <a:latin typeface="LM Sans 9"/>
                <a:cs typeface="LM Sans 9"/>
              </a:rPr>
              <a:t>network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connect eight </a:t>
            </a:r>
            <a:r>
              <a:rPr sz="900" spc="-5" dirty="0">
                <a:latin typeface="LM Sans 9"/>
                <a:cs typeface="LM Sans 9"/>
              </a:rPr>
              <a:t>telephones in a small  </a:t>
            </a:r>
            <a:r>
              <a:rPr sz="900" spc="-10" dirty="0">
                <a:latin typeface="LM Sans 9"/>
                <a:cs typeface="LM Sans 9"/>
              </a:rPr>
              <a:t>area. Communication </a:t>
            </a:r>
            <a:r>
              <a:rPr sz="900" spc="-5" dirty="0">
                <a:latin typeface="LM Sans 9"/>
                <a:cs typeface="LM Sans 9"/>
              </a:rPr>
              <a:t>is through </a:t>
            </a:r>
            <a:r>
              <a:rPr sz="900" spc="-10" dirty="0">
                <a:latin typeface="LM Sans 9"/>
                <a:cs typeface="LM Sans 9"/>
              </a:rPr>
              <a:t>4kHz voice channels. </a:t>
            </a:r>
            <a:r>
              <a:rPr sz="900" spc="-15" dirty="0">
                <a:latin typeface="LM Sans 9"/>
                <a:cs typeface="LM Sans 9"/>
              </a:rPr>
              <a:t>We </a:t>
            </a:r>
            <a:r>
              <a:rPr sz="900" spc="-10" dirty="0">
                <a:latin typeface="LM Sans 9"/>
                <a:cs typeface="LM Sans 9"/>
              </a:rPr>
              <a:t>assume </a:t>
            </a:r>
            <a:r>
              <a:rPr sz="900" spc="-5" dirty="0">
                <a:latin typeface="LM Sans 9"/>
                <a:cs typeface="LM Sans 9"/>
              </a:rPr>
              <a:t>that </a:t>
            </a:r>
            <a:r>
              <a:rPr sz="900" spc="-10" dirty="0">
                <a:latin typeface="LM Sans 9"/>
                <a:cs typeface="LM Sans 9"/>
              </a:rPr>
              <a:t>each  </a:t>
            </a:r>
            <a:r>
              <a:rPr sz="900" spc="-5" dirty="0">
                <a:latin typeface="LM Sans 9"/>
                <a:cs typeface="LM Sans 9"/>
              </a:rPr>
              <a:t>link </a:t>
            </a:r>
            <a:r>
              <a:rPr sz="900" spc="-10" dirty="0">
                <a:latin typeface="LM Sans 9"/>
                <a:cs typeface="LM Sans 9"/>
              </a:rPr>
              <a:t>uses FDM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connect </a:t>
            </a:r>
            <a:r>
              <a:rPr sz="900" spc="-5" dirty="0">
                <a:latin typeface="LM Sans 9"/>
                <a:cs typeface="LM Sans 9"/>
              </a:rPr>
              <a:t>a maximum of </a:t>
            </a:r>
            <a:r>
              <a:rPr sz="900" spc="-25" dirty="0">
                <a:latin typeface="LM Sans 9"/>
                <a:cs typeface="LM Sans 9"/>
              </a:rPr>
              <a:t>two </a:t>
            </a:r>
            <a:r>
              <a:rPr sz="900" spc="-10" dirty="0">
                <a:latin typeface="LM Sans 9"/>
                <a:cs typeface="LM Sans 9"/>
              </a:rPr>
              <a:t>voice channels.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bandwidth  </a:t>
            </a:r>
            <a:r>
              <a:rPr sz="900" spc="-5" dirty="0">
                <a:latin typeface="LM Sans 9"/>
                <a:cs typeface="LM Sans 9"/>
              </a:rPr>
              <a:t>of </a:t>
            </a:r>
            <a:r>
              <a:rPr sz="900" spc="-10" dirty="0">
                <a:latin typeface="LM Sans 9"/>
                <a:cs typeface="LM Sans 9"/>
              </a:rPr>
              <a:t>each </a:t>
            </a:r>
            <a:r>
              <a:rPr sz="900" spc="-5" dirty="0">
                <a:latin typeface="LM Sans 9"/>
                <a:cs typeface="LM Sans 9"/>
              </a:rPr>
              <a:t>link is then 8 kHz. </a:t>
            </a:r>
            <a:r>
              <a:rPr sz="900" spc="-15" dirty="0">
                <a:latin typeface="LM Sans 9"/>
                <a:cs typeface="LM Sans 9"/>
              </a:rPr>
              <a:t>Telephone </a:t>
            </a:r>
            <a:r>
              <a:rPr sz="900" spc="-5" dirty="0">
                <a:latin typeface="LM Sans 9"/>
                <a:cs typeface="LM Sans 9"/>
              </a:rPr>
              <a:t>1 is </a:t>
            </a:r>
            <a:r>
              <a:rPr sz="900" spc="-10" dirty="0">
                <a:latin typeface="LM Sans 9"/>
                <a:cs typeface="LM Sans 9"/>
              </a:rPr>
              <a:t>connected </a:t>
            </a:r>
            <a:r>
              <a:rPr sz="900" spc="-5" dirty="0">
                <a:latin typeface="LM Sans 9"/>
                <a:cs typeface="LM Sans 9"/>
              </a:rPr>
              <a:t>to telephone 7; 2 to 5; 3  to 8; </a:t>
            </a:r>
            <a:r>
              <a:rPr sz="900" spc="-10" dirty="0">
                <a:latin typeface="LM Sans 9"/>
                <a:cs typeface="LM Sans 9"/>
              </a:rPr>
              <a:t>and </a:t>
            </a:r>
            <a:r>
              <a:rPr sz="900" spc="-5" dirty="0">
                <a:latin typeface="LM Sans 9"/>
                <a:cs typeface="LM Sans 9"/>
              </a:rPr>
              <a:t>4 to 6. Of </a:t>
            </a:r>
            <a:r>
              <a:rPr sz="900" spc="-10" dirty="0">
                <a:latin typeface="LM Sans 9"/>
                <a:cs typeface="LM Sans 9"/>
              </a:rPr>
              <a:t>course </a:t>
            </a:r>
            <a:r>
              <a:rPr sz="900" spc="-5" dirty="0">
                <a:latin typeface="LM Sans 9"/>
                <a:cs typeface="LM Sans 9"/>
              </a:rPr>
              <a:t>the situation </a:t>
            </a:r>
            <a:r>
              <a:rPr sz="900" spc="-15" dirty="0">
                <a:latin typeface="LM Sans 9"/>
                <a:cs typeface="LM Sans 9"/>
              </a:rPr>
              <a:t>may </a:t>
            </a:r>
            <a:r>
              <a:rPr sz="900" spc="-10" dirty="0">
                <a:latin typeface="LM Sans 9"/>
                <a:cs typeface="LM Sans 9"/>
              </a:rPr>
              <a:t>change </a:t>
            </a:r>
            <a:r>
              <a:rPr sz="900" spc="-5" dirty="0">
                <a:latin typeface="LM Sans 9"/>
                <a:cs typeface="LM Sans 9"/>
              </a:rPr>
              <a:t>when </a:t>
            </a:r>
            <a:r>
              <a:rPr sz="900" spc="-10" dirty="0">
                <a:latin typeface="LM Sans 9"/>
                <a:cs typeface="LM Sans 9"/>
              </a:rPr>
              <a:t>new connections 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made. The switch </a:t>
            </a:r>
            <a:r>
              <a:rPr sz="900" spc="-10" dirty="0">
                <a:latin typeface="LM Sans 9"/>
                <a:cs typeface="LM Sans 9"/>
              </a:rPr>
              <a:t>controls </a:t>
            </a:r>
            <a:r>
              <a:rPr sz="900" spc="-5" dirty="0">
                <a:latin typeface="LM Sans 9"/>
                <a:cs typeface="LM Sans 9"/>
              </a:rPr>
              <a:t>the</a:t>
            </a:r>
            <a:r>
              <a:rPr sz="900" spc="-185" dirty="0">
                <a:latin typeface="LM Sans 9"/>
                <a:cs typeface="LM Sans 9"/>
              </a:rPr>
              <a:t> </a:t>
            </a:r>
            <a:r>
              <a:rPr lang="en-US" sz="900" spc="-185" dirty="0">
                <a:latin typeface="LM Sans 9"/>
                <a:cs typeface="LM Sans 9"/>
              </a:rPr>
              <a:t>             </a:t>
            </a:r>
            <a:r>
              <a:rPr sz="900" spc="-10" dirty="0">
                <a:latin typeface="LM Sans 9"/>
                <a:cs typeface="LM Sans 9"/>
              </a:rPr>
              <a:t>connections.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3025" y="1940052"/>
            <a:ext cx="2931566" cy="1091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1271270" cy="9938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500" spc="-10" smtClean="0">
                <a:solidFill>
                  <a:srgbClr val="FFFFFF"/>
                </a:solidFill>
                <a:latin typeface="LM Sans 8"/>
                <a:cs typeface="LM Sans 8"/>
              </a:rPr>
              <a:t>8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75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Three Phases - </a:t>
            </a:r>
            <a:r>
              <a:rPr spc="5" dirty="0"/>
              <a:t>Circuit</a:t>
            </a:r>
            <a:r>
              <a:rPr spc="-30" dirty="0"/>
              <a:t> </a:t>
            </a:r>
            <a:r>
              <a:rPr spc="15" dirty="0"/>
              <a:t>Switching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3695471" y="8147"/>
            <a:ext cx="912532" cy="33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181" y="112478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181" y="2145728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81" y="255934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706087"/>
            <a:ext cx="3862704" cy="210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66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The actual </a:t>
            </a:r>
            <a:r>
              <a:rPr sz="1000" spc="-5" dirty="0">
                <a:latin typeface="LM Sans 10"/>
                <a:cs typeface="LM Sans 10"/>
              </a:rPr>
              <a:t>communication in a circuit-switched </a:t>
            </a:r>
            <a:r>
              <a:rPr sz="1000" spc="-20" dirty="0">
                <a:latin typeface="LM Sans 10"/>
                <a:cs typeface="LM Sans 10"/>
              </a:rPr>
              <a:t>network </a:t>
            </a:r>
            <a:r>
              <a:rPr sz="1000" spc="-10" dirty="0">
                <a:latin typeface="LM Sans 10"/>
                <a:cs typeface="LM Sans 10"/>
              </a:rPr>
              <a:t>requires </a:t>
            </a:r>
            <a:r>
              <a:rPr sz="1000" spc="-5" dirty="0">
                <a:latin typeface="LM Sans 10"/>
                <a:cs typeface="LM Sans 10"/>
              </a:rPr>
              <a:t>three  </a:t>
            </a:r>
            <a:r>
              <a:rPr sz="1000" spc="-10" dirty="0">
                <a:latin typeface="LM Sans 10"/>
                <a:cs typeface="LM Sans 10"/>
              </a:rPr>
              <a:t>phases:</a:t>
            </a:r>
            <a:endParaRPr sz="1000">
              <a:latin typeface="LM Sans 10"/>
              <a:cs typeface="LM Sans 10"/>
            </a:endParaRPr>
          </a:p>
          <a:p>
            <a:pPr marL="265430" marR="508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Connection Setup</a:t>
            </a:r>
            <a:r>
              <a:rPr sz="1000" spc="-10" dirty="0">
                <a:latin typeface="LM Sans 10"/>
                <a:cs typeface="LM Sans 10"/>
              </a:rPr>
              <a:t>: Before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10" dirty="0">
                <a:latin typeface="LM Sans 10"/>
                <a:cs typeface="LM Sans 10"/>
              </a:rPr>
              <a:t>parties </a:t>
            </a:r>
            <a:r>
              <a:rPr sz="1000" spc="-15" dirty="0">
                <a:latin typeface="LM Sans 10"/>
                <a:cs typeface="LM Sans 10"/>
              </a:rPr>
              <a:t>(or </a:t>
            </a:r>
            <a:r>
              <a:rPr sz="1000" spc="-5" dirty="0">
                <a:latin typeface="LM Sans 10"/>
                <a:cs typeface="LM Sans 10"/>
              </a:rPr>
              <a:t>multiple </a:t>
            </a:r>
            <a:r>
              <a:rPr sz="1000" spc="-10" dirty="0">
                <a:latin typeface="LM Sans 10"/>
                <a:cs typeface="LM Sans 10"/>
              </a:rPr>
              <a:t>parties </a:t>
            </a:r>
            <a:r>
              <a:rPr sz="1000" spc="-5" dirty="0">
                <a:latin typeface="LM Sans 10"/>
                <a:cs typeface="LM Sans 10"/>
              </a:rPr>
              <a:t>in a  conference call) can communicate, a </a:t>
            </a:r>
            <a:r>
              <a:rPr sz="1000" spc="-10" dirty="0">
                <a:latin typeface="LM Sans 10"/>
                <a:cs typeface="LM Sans 10"/>
              </a:rPr>
              <a:t>dedicated </a:t>
            </a:r>
            <a:r>
              <a:rPr sz="1000" spc="-5" dirty="0">
                <a:latin typeface="LM Sans 10"/>
                <a:cs typeface="LM Sans 10"/>
              </a:rPr>
              <a:t>circuit </a:t>
            </a:r>
            <a:r>
              <a:rPr sz="1000" spc="-10" dirty="0">
                <a:latin typeface="LM Sans 10"/>
                <a:cs typeface="LM Sans 10"/>
              </a:rPr>
              <a:t>(combination  </a:t>
            </a:r>
            <a:r>
              <a:rPr sz="1000" spc="-5" dirty="0">
                <a:latin typeface="LM Sans 10"/>
                <a:cs typeface="LM Sans 10"/>
              </a:rPr>
              <a:t>of channels in </a:t>
            </a:r>
            <a:r>
              <a:rPr sz="1000" spc="-10" dirty="0">
                <a:latin typeface="LM Sans 10"/>
                <a:cs typeface="LM Sans 10"/>
              </a:rPr>
              <a:t>links) needs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established. </a:t>
            </a:r>
            <a:r>
              <a:rPr sz="1000" spc="-10" dirty="0">
                <a:latin typeface="LM Sans 10"/>
                <a:cs typeface="LM Sans 10"/>
              </a:rPr>
              <a:t>The </a:t>
            </a:r>
            <a:r>
              <a:rPr sz="1000" spc="-5" dirty="0">
                <a:latin typeface="LM Sans 10"/>
                <a:cs typeface="LM Sans 10"/>
              </a:rPr>
              <a:t>end systems </a:t>
            </a:r>
            <a:r>
              <a:rPr sz="1000" spc="-15" dirty="0">
                <a:latin typeface="LM Sans 10"/>
                <a:cs typeface="LM Sans 10"/>
              </a:rPr>
              <a:t>are  </a:t>
            </a:r>
            <a:r>
              <a:rPr sz="1000" spc="-10" dirty="0">
                <a:latin typeface="LM Sans 10"/>
                <a:cs typeface="LM Sans 10"/>
              </a:rPr>
              <a:t>normally </a:t>
            </a:r>
            <a:r>
              <a:rPr sz="1000" spc="-5" dirty="0">
                <a:latin typeface="LM Sans 10"/>
                <a:cs typeface="LM Sans 10"/>
              </a:rPr>
              <a:t>connected through </a:t>
            </a:r>
            <a:r>
              <a:rPr sz="1000" spc="-10" dirty="0">
                <a:latin typeface="LM Sans 10"/>
                <a:cs typeface="LM Sans 10"/>
              </a:rPr>
              <a:t>dedicated lines </a:t>
            </a:r>
            <a:r>
              <a:rPr sz="1000" spc="-5" dirty="0">
                <a:latin typeface="LM Sans 10"/>
                <a:cs typeface="LM Sans 10"/>
              </a:rPr>
              <a:t>to the switches, so  connection setup means </a:t>
            </a:r>
            <a:r>
              <a:rPr sz="1000" spc="-10" dirty="0">
                <a:latin typeface="LM Sans 10"/>
                <a:cs typeface="LM Sans 10"/>
              </a:rPr>
              <a:t>creating </a:t>
            </a:r>
            <a:r>
              <a:rPr sz="1000" spc="-5" dirty="0">
                <a:latin typeface="LM Sans 10"/>
                <a:cs typeface="LM Sans 10"/>
              </a:rPr>
              <a:t>dedicated channels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5" dirty="0">
                <a:latin typeface="LM Sans 10"/>
                <a:cs typeface="LM Sans 10"/>
              </a:rPr>
              <a:t>the  switches.</a:t>
            </a:r>
            <a:endParaRPr sz="1000">
              <a:latin typeface="LM Sans 10"/>
              <a:cs typeface="LM Sans 10"/>
            </a:endParaRPr>
          </a:p>
          <a:p>
            <a:pPr marL="265430" marR="257810">
              <a:lnSpc>
                <a:spcPct val="100000"/>
              </a:lnSpc>
              <a:spcBef>
                <a:spcPts val="840"/>
              </a:spcBef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Data </a:t>
            </a:r>
            <a:r>
              <a:rPr sz="1000" spc="-15" dirty="0">
                <a:solidFill>
                  <a:srgbClr val="FF0000"/>
                </a:solidFill>
                <a:latin typeface="LM Sans 10"/>
                <a:cs typeface="LM Sans 10"/>
              </a:rPr>
              <a:t>Transfer</a:t>
            </a:r>
            <a:r>
              <a:rPr sz="1000" spc="-15" dirty="0">
                <a:latin typeface="LM Sans 10"/>
                <a:cs typeface="LM Sans 10"/>
              </a:rPr>
              <a:t>: </a:t>
            </a:r>
            <a:r>
              <a:rPr sz="1000" spc="-10" dirty="0">
                <a:latin typeface="LM Sans 10"/>
                <a:cs typeface="LM Sans 10"/>
              </a:rPr>
              <a:t>After </a:t>
            </a:r>
            <a:r>
              <a:rPr sz="1000" spc="-5" dirty="0">
                <a:latin typeface="LM Sans 10"/>
                <a:cs typeface="LM Sans 10"/>
              </a:rPr>
              <a:t>the establishment of the dedicated circuit  </a:t>
            </a:r>
            <a:r>
              <a:rPr sz="1000" spc="-10" dirty="0">
                <a:latin typeface="LM Sans 10"/>
                <a:cs typeface="LM Sans 10"/>
              </a:rPr>
              <a:t>(channels),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10" dirty="0">
                <a:latin typeface="LM Sans 10"/>
                <a:cs typeface="LM Sans 10"/>
              </a:rPr>
              <a:t>parties </a:t>
            </a:r>
            <a:r>
              <a:rPr sz="1000" spc="-5" dirty="0">
                <a:latin typeface="LM Sans 10"/>
                <a:cs typeface="LM Sans 10"/>
              </a:rPr>
              <a:t>can transfer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data.</a:t>
            </a:r>
            <a:endParaRPr sz="1000">
              <a:latin typeface="LM Sans 10"/>
              <a:cs typeface="LM Sans 10"/>
            </a:endParaRPr>
          </a:p>
          <a:p>
            <a:pPr marL="265430" marR="60325">
              <a:lnSpc>
                <a:spcPct val="100000"/>
              </a:lnSpc>
              <a:spcBef>
                <a:spcPts val="855"/>
              </a:spcBef>
            </a:pPr>
            <a:r>
              <a:rPr sz="1000" spc="-10" dirty="0">
                <a:solidFill>
                  <a:srgbClr val="FF0000"/>
                </a:solidFill>
                <a:latin typeface="LM Sans 10"/>
                <a:cs typeface="LM Sans 10"/>
              </a:rPr>
              <a:t>Connection </a:t>
            </a:r>
            <a:r>
              <a:rPr sz="1000" spc="-20" dirty="0">
                <a:solidFill>
                  <a:srgbClr val="FF0000"/>
                </a:solidFill>
                <a:latin typeface="LM Sans 10"/>
                <a:cs typeface="LM Sans 10"/>
              </a:rPr>
              <a:t>Teardown</a:t>
            </a:r>
            <a:r>
              <a:rPr sz="1000" spc="-20" dirty="0">
                <a:latin typeface="LM Sans 10"/>
                <a:cs typeface="LM Sans 10"/>
              </a:rPr>
              <a:t>: </a:t>
            </a:r>
            <a:r>
              <a:rPr sz="1000" spc="-5" dirty="0">
                <a:latin typeface="LM Sans 10"/>
                <a:cs typeface="LM Sans 10"/>
              </a:rPr>
              <a:t>When one of the </a:t>
            </a:r>
            <a:r>
              <a:rPr sz="1000" spc="-10" dirty="0">
                <a:latin typeface="LM Sans 10"/>
                <a:cs typeface="LM Sans 10"/>
              </a:rPr>
              <a:t>parties needs </a:t>
            </a:r>
            <a:r>
              <a:rPr sz="1000" spc="-5" dirty="0">
                <a:latin typeface="LM Sans 10"/>
                <a:cs typeface="LM Sans 10"/>
              </a:rPr>
              <a:t>to  </a:t>
            </a:r>
            <a:r>
              <a:rPr sz="1000" spc="-10" dirty="0">
                <a:latin typeface="LM Sans 10"/>
                <a:cs typeface="LM Sans 10"/>
              </a:rPr>
              <a:t>disconnect, </a:t>
            </a:r>
            <a:r>
              <a:rPr sz="1000" spc="-5" dirty="0">
                <a:latin typeface="LM Sans 10"/>
                <a:cs typeface="LM Sans 10"/>
              </a:rPr>
              <a:t>a signal is sent to each switch to </a:t>
            </a:r>
            <a:r>
              <a:rPr sz="1000" spc="-10" dirty="0">
                <a:latin typeface="LM Sans 10"/>
                <a:cs typeface="LM Sans 10"/>
              </a:rPr>
              <a:t>release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resources.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40280" y="3339924"/>
            <a:ext cx="46863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127127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Data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Communictions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and </a:t>
            </a:r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Networking</a:t>
            </a:r>
            <a:fld id="{81D60167-4931-47E6-BA6A-407CBD079E47}" type="slidenum"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9</a:t>
            </a:fld>
            <a:r>
              <a:rPr sz="500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500" spc="3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LM Sans 8"/>
                <a:cs typeface="LM Sans 8"/>
              </a:rPr>
              <a:t>39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10EB3CC57FEB4A9EDE08828A5AE851" ma:contentTypeVersion="4" ma:contentTypeDescription="Create a new document." ma:contentTypeScope="" ma:versionID="0e8cfcfa3e00c7b4a1914a9fa2233a2b">
  <xsd:schema xmlns:xsd="http://www.w3.org/2001/XMLSchema" xmlns:xs="http://www.w3.org/2001/XMLSchema" xmlns:p="http://schemas.microsoft.com/office/2006/metadata/properties" xmlns:ns2="b9a0c1d6-3a64-420f-9f32-a637b360c1cb" xmlns:ns3="2f287060-488d-43b9-9016-e4af7f413eba" targetNamespace="http://schemas.microsoft.com/office/2006/metadata/properties" ma:root="true" ma:fieldsID="ae97109a781638f617c07d53b180200c" ns2:_="" ns3:_="">
    <xsd:import namespace="b9a0c1d6-3a64-420f-9f32-a637b360c1cb"/>
    <xsd:import namespace="2f287060-488d-43b9-9016-e4af7f413e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0c1d6-3a64-420f-9f32-a637b360c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87060-488d-43b9-9016-e4af7f413e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6F00B3-E46E-4D99-AB49-E196FAFCB6E6}"/>
</file>

<file path=customXml/itemProps2.xml><?xml version="1.0" encoding="utf-8"?>
<ds:datastoreItem xmlns:ds="http://schemas.openxmlformats.org/officeDocument/2006/customXml" ds:itemID="{B59AAA4E-89DB-4F5C-B1DC-5B30FA1AB83B}"/>
</file>

<file path=customXml/itemProps3.xml><?xml version="1.0" encoding="utf-8"?>
<ds:datastoreItem xmlns:ds="http://schemas.openxmlformats.org/officeDocument/2006/customXml" ds:itemID="{27746593-2A8F-4AA1-99FC-3C2C30E0FF7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2384</Words>
  <Application>Microsoft Office PowerPoint</Application>
  <PresentationFormat>Custom</PresentationFormat>
  <Paragraphs>251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LM Sans 10</vt:lpstr>
      <vt:lpstr>LM Sans 12</vt:lpstr>
      <vt:lpstr>LM Sans 8</vt:lpstr>
      <vt:lpstr>LM Sans 9</vt:lpstr>
      <vt:lpstr>Office Theme</vt:lpstr>
      <vt:lpstr>PowerPoint Presentation</vt:lpstr>
      <vt:lpstr>Contents</vt:lpstr>
      <vt:lpstr>Inroduction to Switched Network</vt:lpstr>
      <vt:lpstr>Inroduction to Switched Network</vt:lpstr>
      <vt:lpstr>Types of Switching Network</vt:lpstr>
      <vt:lpstr>Switching in TCP/IP Suite</vt:lpstr>
      <vt:lpstr>Circuit-Switching Network</vt:lpstr>
      <vt:lpstr>Circuit-Switching Network</vt:lpstr>
      <vt:lpstr>Three Phases - Circuit Switching</vt:lpstr>
      <vt:lpstr>PowerPoint Presentation</vt:lpstr>
      <vt:lpstr>Circuit-Switcing Network</vt:lpstr>
      <vt:lpstr>Advantages and Dis-Advantages</vt:lpstr>
      <vt:lpstr>Packet Switching</vt:lpstr>
      <vt:lpstr>Datagram Approach</vt:lpstr>
      <vt:lpstr>Datagram Approach</vt:lpstr>
      <vt:lpstr>Routing Tables</vt:lpstr>
      <vt:lpstr>Packet Switching - Efficiency and Delay</vt:lpstr>
      <vt:lpstr>Virtual-Circuit Networks</vt:lpstr>
      <vt:lpstr>Virtual-Circuit Networks - Addressing</vt:lpstr>
      <vt:lpstr>Virtual Circuit Identifier</vt:lpstr>
      <vt:lpstr>Three Phases - Virtual Circuit Networks</vt:lpstr>
      <vt:lpstr>Three Phases</vt:lpstr>
      <vt:lpstr>Three Phases - Virtual Cirucit Networks</vt:lpstr>
      <vt:lpstr>PowerPoint Presentation</vt:lpstr>
      <vt:lpstr>PowerPoint Presentation</vt:lpstr>
      <vt:lpstr>Virtual-Circuits Network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Rukmani Panjanathan</dc:creator>
  <cp:lastModifiedBy>Rukmani P</cp:lastModifiedBy>
  <cp:revision>11</cp:revision>
  <dcterms:created xsi:type="dcterms:W3CDTF">2021-08-15T14:24:05Z</dcterms:created>
  <dcterms:modified xsi:type="dcterms:W3CDTF">2023-03-01T06:45:14Z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2021-08-15T00:00:00Z</vt:filetime>
  </property>
  <property fmtid="{D5CDD505-2E9C-101B-9397-08002B2CF9AE}" pid="5" name="ContentTypeId">
    <vt:lpwstr>0x010100FA10EB3CC57FEB4A9EDE08828A5AE851</vt:lpwstr>
  </property>
</Properties>
</file>