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368" r:id="rId19"/>
    <p:sldId id="372" r:id="rId20"/>
    <p:sldId id="277" r:id="rId21"/>
    <p:sldId id="278" r:id="rId22"/>
    <p:sldId id="279" r:id="rId23"/>
    <p:sldId id="367" r:id="rId24"/>
    <p:sldId id="365" r:id="rId25"/>
    <p:sldId id="371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75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09181" y="742886"/>
            <a:ext cx="3989704" cy="791845"/>
          </a:xfrm>
          <a:custGeom>
            <a:avLst/>
            <a:gdLst/>
            <a:ahLst/>
            <a:cxnLst/>
            <a:rect l="l" t="t" r="r" b="b"/>
            <a:pathLst>
              <a:path w="3989704" h="791844">
                <a:moveTo>
                  <a:pt x="3989667" y="44437"/>
                </a:moveTo>
                <a:lnTo>
                  <a:pt x="3988371" y="44437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740587"/>
                </a:lnTo>
                <a:lnTo>
                  <a:pt x="4013" y="760323"/>
                </a:lnTo>
                <a:lnTo>
                  <a:pt x="14922" y="776478"/>
                </a:lnTo>
                <a:lnTo>
                  <a:pt x="31076" y="787387"/>
                </a:lnTo>
                <a:lnTo>
                  <a:pt x="50812" y="791400"/>
                </a:lnTo>
                <a:lnTo>
                  <a:pt x="3938867" y="791400"/>
                </a:lnTo>
                <a:lnTo>
                  <a:pt x="3958590" y="787387"/>
                </a:lnTo>
                <a:lnTo>
                  <a:pt x="3974744" y="776478"/>
                </a:lnTo>
                <a:lnTo>
                  <a:pt x="3985653" y="760323"/>
                </a:lnTo>
                <a:lnTo>
                  <a:pt x="3989667" y="740587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37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734" y="1097564"/>
            <a:ext cx="87663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53472"/>
            <a:ext cx="3913504" cy="1727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9.jp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4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1" y="799439"/>
            <a:ext cx="3989704" cy="664210"/>
          </a:xfrm>
          <a:custGeom>
            <a:avLst/>
            <a:gdLst/>
            <a:ahLst/>
            <a:cxnLst/>
            <a:rect l="l" t="t" r="r" b="b"/>
            <a:pathLst>
              <a:path w="3989704" h="66421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3359"/>
                </a:lnTo>
                <a:lnTo>
                  <a:pt x="4013" y="633082"/>
                </a:lnTo>
                <a:lnTo>
                  <a:pt x="14922" y="649236"/>
                </a:lnTo>
                <a:lnTo>
                  <a:pt x="31076" y="660146"/>
                </a:lnTo>
                <a:lnTo>
                  <a:pt x="50812" y="664159"/>
                </a:lnTo>
                <a:lnTo>
                  <a:pt x="3938867" y="664159"/>
                </a:lnTo>
                <a:lnTo>
                  <a:pt x="3958590" y="660146"/>
                </a:lnTo>
                <a:lnTo>
                  <a:pt x="3974744" y="649236"/>
                </a:lnTo>
                <a:lnTo>
                  <a:pt x="3985653" y="633082"/>
                </a:lnTo>
                <a:lnTo>
                  <a:pt x="3989667" y="613359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6442" y="853822"/>
            <a:ext cx="2815590" cy="312264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FFF200"/>
                </a:solidFill>
                <a:latin typeface="LM Sans 10"/>
                <a:cs typeface="LM Sans 10"/>
              </a:rPr>
              <a:t>Data </a:t>
            </a:r>
            <a:r>
              <a:rPr sz="1600" b="1" spc="-10" dirty="0">
                <a:solidFill>
                  <a:srgbClr val="FFF200"/>
                </a:solidFill>
                <a:latin typeface="LM Sans 10"/>
                <a:cs typeface="LM Sans 10"/>
              </a:rPr>
              <a:t>Link </a:t>
            </a:r>
            <a:r>
              <a:rPr sz="1600" b="1" spc="-20" dirty="0">
                <a:solidFill>
                  <a:srgbClr val="FFF200"/>
                </a:solidFill>
                <a:latin typeface="LM Sans 10"/>
                <a:cs typeface="LM Sans 10"/>
              </a:rPr>
              <a:t>Layer</a:t>
            </a:r>
            <a:endParaRPr sz="16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6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Sliding-Window </a:t>
            </a: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5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Control-I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8451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07433"/>
            <a:ext cx="362648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85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In this, a sender can transmit the several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before getting </a:t>
            </a:r>
            <a:r>
              <a:rPr sz="1000" spc="-10" dirty="0">
                <a:latin typeface="LM Sans 10"/>
                <a:cs typeface="LM Sans 10"/>
              </a:rPr>
              <a:t>an  </a:t>
            </a:r>
            <a:r>
              <a:rPr sz="1000" spc="-5" dirty="0">
                <a:latin typeface="LM Sans 10"/>
                <a:cs typeface="LM Sans 10"/>
              </a:rPr>
              <a:t>acknowledgement.</a:t>
            </a:r>
            <a:endParaRPr sz="1000">
              <a:latin typeface="LM Sans 10"/>
              <a:cs typeface="LM Sans 10"/>
            </a:endParaRPr>
          </a:p>
          <a:p>
            <a:pPr marL="12700" marR="88265">
              <a:lnSpc>
                <a:spcPct val="100000"/>
              </a:lnSpc>
              <a:spcBef>
                <a:spcPts val="865"/>
              </a:spcBef>
            </a:pPr>
            <a:r>
              <a:rPr sz="1000" spc="-10" dirty="0">
                <a:latin typeface="LM Sans 10"/>
                <a:cs typeface="LM Sans 10"/>
              </a:rPr>
              <a:t>Since, </a:t>
            </a:r>
            <a:r>
              <a:rPr sz="1000" spc="-5" dirty="0">
                <a:latin typeface="LM Sans 10"/>
                <a:cs typeface="LM Sans 10"/>
              </a:rPr>
              <a:t>multiple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sent one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another due </a:t>
            </a:r>
            <a:r>
              <a:rPr sz="1000" spc="-5" dirty="0">
                <a:latin typeface="LM Sans 10"/>
                <a:cs typeface="LM Sans 10"/>
              </a:rPr>
              <a:t>to which  </a:t>
            </a:r>
            <a:r>
              <a:rPr sz="1000" spc="-10" dirty="0">
                <a:latin typeface="LM Sans 10"/>
                <a:cs typeface="LM Sans 10"/>
              </a:rPr>
              <a:t>capacity </a:t>
            </a:r>
            <a:r>
              <a:rPr sz="1000" spc="-5" dirty="0">
                <a:latin typeface="LM Sans 10"/>
                <a:cs typeface="LM Sans 10"/>
              </a:rPr>
              <a:t>of the communication channel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utilized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efficiently.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000" spc="-5" dirty="0">
                <a:latin typeface="LM Sans 10"/>
                <a:cs typeface="LM Sans 10"/>
              </a:rPr>
              <a:t>A single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10" dirty="0">
                <a:latin typeface="LM Sans 10"/>
                <a:cs typeface="LM Sans 10"/>
              </a:rPr>
              <a:t>acknowledge </a:t>
            </a:r>
            <a:r>
              <a:rPr sz="1000" spc="-5" dirty="0">
                <a:latin typeface="LM Sans 10"/>
                <a:cs typeface="LM Sans 10"/>
              </a:rPr>
              <a:t>multiple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frames.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869"/>
              </a:spcBef>
            </a:pPr>
            <a:r>
              <a:rPr sz="1000" spc="-10" dirty="0">
                <a:latin typeface="LM Sans 10"/>
                <a:cs typeface="LM Sans 10"/>
              </a:rPr>
              <a:t>The window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-10" dirty="0">
                <a:latin typeface="LM Sans 10"/>
                <a:cs typeface="LM Sans 10"/>
              </a:rPr>
              <a:t>hold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at either end,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provides </a:t>
            </a:r>
            <a:r>
              <a:rPr sz="1000" spc="-5" dirty="0">
                <a:latin typeface="LM Sans 10"/>
                <a:cs typeface="LM Sans 10"/>
              </a:rPr>
              <a:t>the  </a:t>
            </a:r>
            <a:r>
              <a:rPr sz="1000" dirty="0">
                <a:latin typeface="LM Sans 10"/>
                <a:cs typeface="LM Sans 10"/>
              </a:rPr>
              <a:t>upper </a:t>
            </a:r>
            <a:r>
              <a:rPr sz="1000" spc="-10" dirty="0">
                <a:latin typeface="LM Sans 10"/>
                <a:cs typeface="LM Sans 10"/>
              </a:rPr>
              <a:t>limit </a:t>
            </a:r>
            <a:r>
              <a:rPr sz="1000" spc="-5" dirty="0">
                <a:latin typeface="LM Sans 10"/>
                <a:cs typeface="LM Sans 10"/>
              </a:rPr>
              <a:t>on the number of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that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transmitted before  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acknowledgement.</a:t>
            </a:r>
            <a:endParaRPr sz="1000">
              <a:latin typeface="LM Sans 10"/>
              <a:cs typeface="LM Sans 10"/>
            </a:endParaRPr>
          </a:p>
          <a:p>
            <a:pPr marL="12700" marR="489584">
              <a:lnSpc>
                <a:spcPct val="100000"/>
              </a:lnSpc>
              <a:spcBef>
                <a:spcPts val="865"/>
              </a:spcBef>
            </a:pPr>
            <a:r>
              <a:rPr sz="1000" spc="-15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acknowledged </a:t>
            </a:r>
            <a:r>
              <a:rPr sz="1000" spc="-5" dirty="0">
                <a:latin typeface="LM Sans 10"/>
                <a:cs typeface="LM Sans 10"/>
              </a:rPr>
              <a:t>even when the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 </a:t>
            </a:r>
            <a:r>
              <a:rPr sz="1000" spc="-5" dirty="0">
                <a:latin typeface="LM Sans 10"/>
                <a:cs typeface="LM Sans 10"/>
              </a:rPr>
              <a:t>completely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filled.</a:t>
            </a:r>
            <a:endParaRPr sz="1000">
              <a:latin typeface="LM Sans 10"/>
              <a:cs typeface="LM Sans 10"/>
            </a:endParaRPr>
          </a:p>
          <a:p>
            <a:pPr marL="12700" marR="318135">
              <a:lnSpc>
                <a:spcPct val="100000"/>
              </a:lnSpc>
              <a:spcBef>
                <a:spcPts val="865"/>
              </a:spcBef>
            </a:pPr>
            <a:r>
              <a:rPr sz="1000" spc="-10" dirty="0">
                <a:latin typeface="LM Sans 10"/>
                <a:cs typeface="LM Sans 10"/>
              </a:rPr>
              <a:t>The window has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dirty="0">
                <a:latin typeface="LM Sans 10"/>
                <a:cs typeface="LM Sans 10"/>
              </a:rPr>
              <a:t>specific </a:t>
            </a:r>
            <a:r>
              <a:rPr sz="1000" spc="-5" dirty="0">
                <a:latin typeface="LM Sans 10"/>
                <a:cs typeface="LM Sans 10"/>
              </a:rPr>
              <a:t>size in which they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numbered </a:t>
            </a:r>
            <a:r>
              <a:rPr sz="1000" spc="-10" dirty="0">
                <a:latin typeface="LM Sans 10"/>
                <a:cs typeface="LM Sans 10"/>
              </a:rPr>
              <a:t>as  </a:t>
            </a:r>
            <a:r>
              <a:rPr sz="1000" spc="-5" dirty="0">
                <a:latin typeface="LM Sans 10"/>
                <a:cs typeface="LM Sans 10"/>
              </a:rPr>
              <a:t>modulo-n means that they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numbered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0 to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n-1.</a:t>
            </a:r>
            <a:endParaRPr sz="1000">
              <a:latin typeface="LM Sans 10"/>
              <a:cs typeface="LM Sans 10"/>
            </a:endParaRPr>
          </a:p>
          <a:p>
            <a:pPr marL="12700" marR="779780">
              <a:lnSpc>
                <a:spcPts val="1200"/>
              </a:lnSpc>
              <a:spcBef>
                <a:spcPts val="35"/>
              </a:spcBef>
            </a:pP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if n = 8, the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numbered </a:t>
            </a:r>
            <a:r>
              <a:rPr sz="1000" spc="-10" dirty="0">
                <a:latin typeface="LM Sans 10"/>
                <a:cs typeface="LM Sans 10"/>
              </a:rPr>
              <a:t>from  </a:t>
            </a:r>
            <a:r>
              <a:rPr sz="1000" spc="-5" dirty="0">
                <a:latin typeface="LM Sans 10"/>
                <a:cs typeface="LM Sans 10"/>
              </a:rPr>
              <a:t>0,1,2,3,4,5,6,7,0,1,2,3,4,5,6,7,0,1........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9949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41444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67759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244382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65935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59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Sliding-Window </a:t>
            </a: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1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Control-II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2757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750498"/>
            <a:ext cx="3569970" cy="135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size of the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represented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spc="-10" dirty="0">
                <a:latin typeface="LM Sans 10"/>
                <a:cs typeface="LM Sans 10"/>
              </a:rPr>
              <a:t>n-1. Therefore, </a:t>
            </a:r>
            <a:r>
              <a:rPr sz="1000" spc="-5" dirty="0">
                <a:latin typeface="LM Sans 10"/>
                <a:cs typeface="LM Sans 10"/>
              </a:rPr>
              <a:t>maximum  n-1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sent before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acknowledgement.</a:t>
            </a:r>
            <a:endParaRPr sz="1000">
              <a:latin typeface="LM Sans 10"/>
              <a:cs typeface="LM Sans 10"/>
            </a:endParaRPr>
          </a:p>
          <a:p>
            <a:pPr marL="12700" marR="20955">
              <a:lnSpc>
                <a:spcPct val="100000"/>
              </a:lnSpc>
              <a:spcBef>
                <a:spcPts val="910"/>
              </a:spcBef>
            </a:pPr>
            <a:r>
              <a:rPr sz="1000" spc="-5" dirty="0">
                <a:latin typeface="LM Sans 10"/>
                <a:cs typeface="LM Sans 10"/>
              </a:rPr>
              <a:t>When the </a:t>
            </a:r>
            <a:r>
              <a:rPr sz="1000" spc="-10" dirty="0">
                <a:latin typeface="LM Sans 10"/>
                <a:cs typeface="LM Sans 10"/>
              </a:rPr>
              <a:t>receiver </a:t>
            </a:r>
            <a:r>
              <a:rPr sz="1000" spc="-5" dirty="0">
                <a:latin typeface="LM Sans 10"/>
                <a:cs typeface="LM Sans 10"/>
              </a:rPr>
              <a:t>sends the </a:t>
            </a:r>
            <a:r>
              <a:rPr sz="1000" spc="-15" dirty="0">
                <a:latin typeface="LM Sans 10"/>
                <a:cs typeface="LM Sans 10"/>
              </a:rPr>
              <a:t>ACK,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includes </a:t>
            </a:r>
            <a:r>
              <a:rPr sz="1000" spc="-5" dirty="0">
                <a:latin typeface="LM Sans 10"/>
                <a:cs typeface="LM Sans 10"/>
              </a:rPr>
              <a:t>the number of the  </a:t>
            </a:r>
            <a:r>
              <a:rPr sz="1000" spc="-10" dirty="0">
                <a:latin typeface="LM Sans 10"/>
                <a:cs typeface="LM Sans 10"/>
              </a:rPr>
              <a:t>next frame </a:t>
            </a:r>
            <a:r>
              <a:rPr sz="1000" spc="-5" dirty="0">
                <a:latin typeface="LM Sans 10"/>
                <a:cs typeface="LM Sans 10"/>
              </a:rPr>
              <a:t>that it </a:t>
            </a:r>
            <a:r>
              <a:rPr sz="1000" spc="-15" dirty="0">
                <a:latin typeface="LM Sans 10"/>
                <a:cs typeface="LM Sans 10"/>
              </a:rPr>
              <a:t>wants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receive.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to </a:t>
            </a:r>
            <a:r>
              <a:rPr sz="1000" spc="-10" dirty="0">
                <a:latin typeface="LM Sans 10"/>
                <a:cs typeface="LM Sans 10"/>
              </a:rPr>
              <a:t>acknowledge  </a:t>
            </a:r>
            <a:r>
              <a:rPr sz="1000" spc="-5" dirty="0">
                <a:latin typeface="LM Sans 10"/>
                <a:cs typeface="LM Sans 10"/>
              </a:rPr>
              <a:t>the string of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ending with </a:t>
            </a:r>
            <a:r>
              <a:rPr sz="1000" spc="-10" dirty="0">
                <a:latin typeface="LM Sans 10"/>
                <a:cs typeface="LM Sans 10"/>
              </a:rPr>
              <a:t>frame </a:t>
            </a:r>
            <a:r>
              <a:rPr sz="1000" spc="-5" dirty="0">
                <a:latin typeface="LM Sans 10"/>
                <a:cs typeface="LM Sans 10"/>
              </a:rPr>
              <a:t>number 4, the </a:t>
            </a:r>
            <a:r>
              <a:rPr sz="1000" spc="-10" dirty="0">
                <a:latin typeface="LM Sans 10"/>
                <a:cs typeface="LM Sans 10"/>
              </a:rPr>
              <a:t>receiver </a:t>
            </a:r>
            <a:r>
              <a:rPr sz="1000" spc="-5" dirty="0">
                <a:latin typeface="LM Sans 10"/>
                <a:cs typeface="LM Sans 10"/>
              </a:rPr>
              <a:t>will  send the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containing the number 5. When the sender sees the 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with the number 5, it got to </a:t>
            </a:r>
            <a:r>
              <a:rPr sz="1000" spc="-15" dirty="0">
                <a:latin typeface="LM Sans 10"/>
                <a:cs typeface="LM Sans 10"/>
              </a:rPr>
              <a:t>know </a:t>
            </a:r>
            <a:r>
              <a:rPr sz="1000" spc="-5" dirty="0">
                <a:latin typeface="LM Sans 10"/>
                <a:cs typeface="LM Sans 10"/>
              </a:rPr>
              <a:t>that the </a:t>
            </a:r>
            <a:r>
              <a:rPr sz="1000" spc="-10" dirty="0">
                <a:latin typeface="LM Sans 10"/>
                <a:cs typeface="LM Sans 10"/>
              </a:rPr>
              <a:t>frames from </a:t>
            </a:r>
            <a:r>
              <a:rPr sz="1000" spc="-5" dirty="0">
                <a:latin typeface="LM Sans 10"/>
                <a:cs typeface="LM Sans 10"/>
              </a:rPr>
              <a:t>0  through 4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10" dirty="0">
                <a:latin typeface="LM Sans 10"/>
                <a:cs typeface="LM Sans 10"/>
              </a:rPr>
              <a:t>received.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24771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9921" y="2171052"/>
            <a:ext cx="2420620" cy="515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8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2"/>
                <a:cs typeface="LM Sans 12"/>
              </a:rPr>
              <a:t>Sender</a:t>
            </a:r>
            <a:r>
              <a:rPr sz="1400" spc="-6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Window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0079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23715"/>
            <a:ext cx="3660775" cy="133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130" algn="just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beginning </a:t>
            </a:r>
            <a:r>
              <a:rPr sz="1000" spc="-5" dirty="0">
                <a:latin typeface="LM Sans 10"/>
                <a:cs typeface="LM Sans 10"/>
              </a:rPr>
              <a:t>of a transmission, the sender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contains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n-1  </a:t>
            </a:r>
            <a:r>
              <a:rPr sz="1000" spc="-10" dirty="0">
                <a:latin typeface="LM Sans 10"/>
                <a:cs typeface="LM Sans 10"/>
              </a:rPr>
              <a:t>frames, and </a:t>
            </a:r>
            <a:r>
              <a:rPr sz="1000" spc="-5" dirty="0">
                <a:latin typeface="LM Sans 10"/>
                <a:cs typeface="LM Sans 10"/>
              </a:rPr>
              <a:t>when they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sent out, the left boundary moves </a:t>
            </a:r>
            <a:r>
              <a:rPr sz="1000" spc="-20" dirty="0">
                <a:latin typeface="LM Sans 10"/>
                <a:cs typeface="LM Sans 10"/>
              </a:rPr>
              <a:t>inward</a:t>
            </a:r>
            <a:r>
              <a:rPr lang="en-IN" sz="1000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shrinking the size of the</a:t>
            </a:r>
            <a:r>
              <a:rPr sz="1000" spc="-10" dirty="0">
                <a:latin typeface="LM Sans 10"/>
                <a:cs typeface="LM Sans 10"/>
              </a:rPr>
              <a:t> window.</a:t>
            </a:r>
            <a:endParaRPr sz="1000" dirty="0">
              <a:latin typeface="LM Sans 10"/>
              <a:cs typeface="LM Sans 10"/>
            </a:endParaRPr>
          </a:p>
          <a:p>
            <a:pPr marL="12700" algn="just">
              <a:lnSpc>
                <a:spcPts val="1200"/>
              </a:lnSpc>
              <a:spcBef>
                <a:spcPts val="710"/>
              </a:spcBef>
            </a:pP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if the size of the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w=7</a:t>
            </a:r>
            <a:r>
              <a:rPr lang="en-IN" sz="1000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if three </a:t>
            </a:r>
            <a:r>
              <a:rPr sz="1000" spc="-10" dirty="0">
                <a:latin typeface="LM Sans 10"/>
                <a:cs typeface="LM Sans 10"/>
              </a:rPr>
              <a:t>frames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are</a:t>
            </a:r>
            <a:endParaRPr sz="1000" dirty="0">
              <a:latin typeface="LM Sans 10"/>
              <a:cs typeface="LM Sans 10"/>
            </a:endParaRPr>
          </a:p>
          <a:p>
            <a:pPr marL="12700" marR="5080" algn="just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LM Sans 10"/>
                <a:cs typeface="LM Sans 10"/>
              </a:rPr>
              <a:t>sent out, then the number of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left out in the sender </a:t>
            </a:r>
            <a:r>
              <a:rPr sz="1000" spc="-10" dirty="0">
                <a:latin typeface="LM Sans 10"/>
                <a:cs typeface="LM Sans 10"/>
              </a:rPr>
              <a:t>window is 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w-3</a:t>
            </a:r>
            <a:r>
              <a:rPr sz="1000" spc="-5" dirty="0">
                <a:latin typeface="LM Sans 10"/>
                <a:cs typeface="LM Sans 10"/>
              </a:rPr>
              <a:t>. Once the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10" dirty="0">
                <a:latin typeface="LM Sans 10"/>
                <a:cs typeface="LM Sans 10"/>
              </a:rPr>
              <a:t>has arrived, </a:t>
            </a:r>
            <a:r>
              <a:rPr sz="1000" spc="-5" dirty="0">
                <a:latin typeface="LM Sans 10"/>
                <a:cs typeface="LM Sans 10"/>
              </a:rPr>
              <a:t>then the sender </a:t>
            </a:r>
            <a:r>
              <a:rPr sz="1000" spc="-10" dirty="0">
                <a:latin typeface="LM Sans 10"/>
                <a:cs typeface="LM Sans 10"/>
              </a:rPr>
              <a:t>window </a:t>
            </a:r>
            <a:r>
              <a:rPr sz="1000" spc="-5" dirty="0">
                <a:latin typeface="LM Sans 10"/>
                <a:cs typeface="LM Sans 10"/>
              </a:rPr>
              <a:t>expands to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the number which will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equal to the number of frames</a:t>
            </a:r>
            <a:r>
              <a:rPr lang="en-IN"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acknowledged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ACK.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14824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9708" y="1963420"/>
            <a:ext cx="2692400" cy="110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9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Receiver</a:t>
            </a:r>
            <a:r>
              <a:rPr sz="1400" spc="-3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Window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5167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87243"/>
            <a:ext cx="3653154" cy="14147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5720" algn="just">
              <a:lnSpc>
                <a:spcPct val="101499"/>
              </a:lnSpc>
              <a:spcBef>
                <a:spcPts val="80"/>
              </a:spcBef>
            </a:pPr>
            <a:r>
              <a:rPr sz="900" spc="-20" dirty="0">
                <a:latin typeface="LM Sans 9"/>
                <a:cs typeface="LM Sans 9"/>
              </a:rPr>
              <a:t>At </a:t>
            </a:r>
            <a:r>
              <a:rPr sz="900" spc="-5" dirty="0">
                <a:latin typeface="LM Sans 9"/>
                <a:cs typeface="LM Sans 9"/>
              </a:rPr>
              <a:t>the beginning of transmission, the receiver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contain </a:t>
            </a:r>
            <a:r>
              <a:rPr sz="900" spc="-5" dirty="0">
                <a:latin typeface="LM Sans 9"/>
                <a:cs typeface="LM Sans 9"/>
              </a:rPr>
              <a:t>n  frames, but it </a:t>
            </a:r>
            <a:r>
              <a:rPr sz="900" spc="-10" dirty="0">
                <a:latin typeface="LM Sans 9"/>
                <a:cs typeface="LM Sans 9"/>
              </a:rPr>
              <a:t>contains </a:t>
            </a:r>
            <a:r>
              <a:rPr sz="900" spc="-5" dirty="0">
                <a:latin typeface="LM Sans 9"/>
                <a:cs typeface="LM Sans 9"/>
              </a:rPr>
              <a:t>n-1 spaces </a:t>
            </a:r>
            <a:r>
              <a:rPr sz="900" spc="-15" dirty="0">
                <a:latin typeface="LM Sans 9"/>
                <a:cs typeface="LM Sans 9"/>
              </a:rPr>
              <a:t>for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frames.</a:t>
            </a:r>
            <a:endParaRPr sz="900" dirty="0">
              <a:latin typeface="LM Sans 9"/>
              <a:cs typeface="LM Sans 9"/>
            </a:endParaRPr>
          </a:p>
          <a:p>
            <a:pPr marL="12700" algn="just">
              <a:lnSpc>
                <a:spcPct val="100000"/>
              </a:lnSpc>
              <a:spcBef>
                <a:spcPts val="315"/>
              </a:spcBef>
            </a:pPr>
            <a:r>
              <a:rPr sz="900" spc="-5" dirty="0">
                <a:latin typeface="LM Sans 9"/>
                <a:cs typeface="LM Sans 9"/>
              </a:rPr>
              <a:t>When the </a:t>
            </a:r>
            <a:r>
              <a:rPr sz="900" spc="-10" dirty="0">
                <a:latin typeface="LM Sans 9"/>
                <a:cs typeface="LM Sans 9"/>
              </a:rPr>
              <a:t>new </a:t>
            </a:r>
            <a:r>
              <a:rPr sz="900" spc="-5" dirty="0">
                <a:latin typeface="LM Sans 9"/>
                <a:cs typeface="LM Sans 9"/>
              </a:rPr>
              <a:t>frame arrives, the size of the </a:t>
            </a:r>
            <a:r>
              <a:rPr sz="900" spc="-10" dirty="0">
                <a:latin typeface="LM Sans 9"/>
                <a:cs typeface="LM Sans 9"/>
              </a:rPr>
              <a:t>window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shrinks.</a:t>
            </a:r>
            <a:endParaRPr sz="900" dirty="0">
              <a:latin typeface="LM Sans 9"/>
              <a:cs typeface="LM Sans 9"/>
            </a:endParaRPr>
          </a:p>
          <a:p>
            <a:pPr marL="12700" marR="5080" algn="just">
              <a:lnSpc>
                <a:spcPct val="101499"/>
              </a:lnSpc>
              <a:spcBef>
                <a:spcPts val="295"/>
              </a:spcBef>
            </a:pPr>
            <a:r>
              <a:rPr sz="900" spc="-5" dirty="0">
                <a:latin typeface="LM Sans 9"/>
                <a:cs typeface="LM Sans 9"/>
              </a:rPr>
              <a:t>The receiver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represent the number of frames received,  but it represents the number of frames that can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received before </a:t>
            </a:r>
            <a:r>
              <a:rPr sz="900" spc="-10" dirty="0">
                <a:latin typeface="LM Sans 9"/>
                <a:cs typeface="LM Sans 9"/>
              </a:rPr>
              <a:t>an 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is sent. </a:t>
            </a:r>
            <a:r>
              <a:rPr sz="900" spc="-2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example, </a:t>
            </a:r>
            <a:r>
              <a:rPr sz="900" spc="-5" dirty="0">
                <a:latin typeface="LM Sans 9"/>
                <a:cs typeface="LM Sans 9"/>
              </a:rPr>
              <a:t>the size of the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is w, if three frames </a:t>
            </a:r>
            <a:r>
              <a:rPr sz="900" spc="-15" dirty="0">
                <a:latin typeface="LM Sans 9"/>
                <a:cs typeface="LM Sans 9"/>
              </a:rPr>
              <a:t>are</a:t>
            </a:r>
            <a:r>
              <a:rPr lang="en-IN" sz="900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received then the number of spaces </a:t>
            </a:r>
            <a:r>
              <a:rPr sz="900" spc="-10" dirty="0">
                <a:latin typeface="LM Sans 9"/>
                <a:cs typeface="LM Sans 9"/>
              </a:rPr>
              <a:t>available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is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(w-3).</a:t>
            </a:r>
            <a:endParaRPr sz="900" dirty="0">
              <a:latin typeface="LM Sans 9"/>
              <a:cs typeface="LM Sans 9"/>
            </a:endParaRPr>
          </a:p>
          <a:p>
            <a:pPr marL="12700" marR="128270" algn="just">
              <a:lnSpc>
                <a:spcPct val="110700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Once the </a:t>
            </a:r>
            <a:r>
              <a:rPr lang="en-IN" sz="900" spc="-5" dirty="0">
                <a:latin typeface="LM Sans 9"/>
                <a:cs typeface="LM Sans 9"/>
              </a:rPr>
              <a:t>acknowledgment</a:t>
            </a:r>
            <a:r>
              <a:rPr sz="900" spc="-5" dirty="0">
                <a:latin typeface="LM Sans 9"/>
                <a:cs typeface="LM Sans 9"/>
              </a:rPr>
              <a:t> is sent, the receiver </a:t>
            </a:r>
            <a:r>
              <a:rPr sz="900" spc="-10" dirty="0">
                <a:latin typeface="LM Sans 9"/>
                <a:cs typeface="LM Sans 9"/>
              </a:rPr>
              <a:t>window expands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lang="en-IN" sz="900" spc="-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number </a:t>
            </a:r>
            <a:r>
              <a:rPr sz="900" spc="-10" dirty="0">
                <a:latin typeface="LM Sans 9"/>
                <a:cs typeface="LM Sans 9"/>
              </a:rPr>
              <a:t>equal </a:t>
            </a:r>
            <a:r>
              <a:rPr sz="900" spc="-5" dirty="0">
                <a:latin typeface="LM Sans 9"/>
                <a:cs typeface="LM Sans 9"/>
              </a:rPr>
              <a:t>to the number of frames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acknowledged.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86799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04512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65244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883" y="1992719"/>
            <a:ext cx="2692400" cy="1127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68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: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Sliding Window</a:t>
            </a:r>
            <a:r>
              <a:rPr sz="1400" spc="13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Protocol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719" y="564362"/>
            <a:ext cx="3851275" cy="231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81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Error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Control in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DLL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98632"/>
            <a:ext cx="37147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spc="-5" dirty="0">
                <a:latin typeface="LM Sans 10"/>
                <a:cs typeface="LM Sans 10"/>
              </a:rPr>
              <a:t>Control is a technique of </a:t>
            </a:r>
            <a:r>
              <a:rPr sz="1000" spc="-10" dirty="0">
                <a:latin typeface="LM Sans 10"/>
                <a:cs typeface="LM Sans 10"/>
              </a:rPr>
              <a:t>error detection and </a:t>
            </a:r>
            <a:r>
              <a:rPr sz="1000" spc="-5" dirty="0">
                <a:latin typeface="LM Sans 10"/>
                <a:cs typeface="LM Sans 10"/>
              </a:rPr>
              <a:t>retransmission </a:t>
            </a:r>
            <a:r>
              <a:rPr sz="1000" spc="-10" dirty="0">
                <a:latin typeface="LM Sans 10"/>
                <a:cs typeface="LM Sans 10"/>
              </a:rPr>
              <a:t>and  broadly </a:t>
            </a:r>
            <a:r>
              <a:rPr sz="1000" spc="-5" dirty="0">
                <a:latin typeface="LM Sans 10"/>
                <a:cs typeface="LM Sans 10"/>
              </a:rPr>
              <a:t>classified as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below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683" y="1100150"/>
            <a:ext cx="3168650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833235"/>
            <a:ext cx="2305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2310" algn="l"/>
              </a:tabLst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Note</a:t>
            </a:r>
            <a:r>
              <a:rPr sz="1000" spc="-5" dirty="0">
                <a:latin typeface="LM Sans 10"/>
                <a:cs typeface="LM Sans 10"/>
              </a:rPr>
              <a:t>:</a:t>
            </a: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</a:rPr>
              <a:t>ARQ	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→ </a:t>
            </a:r>
            <a:r>
              <a:rPr sz="1000" spc="-10" dirty="0">
                <a:latin typeface="LM Sans 10"/>
                <a:cs typeface="LM Sans 10"/>
              </a:rPr>
              <a:t>Automatic </a:t>
            </a:r>
            <a:r>
              <a:rPr sz="1000" dirty="0">
                <a:latin typeface="LM Sans 10"/>
                <a:cs typeface="LM Sans 10"/>
              </a:rPr>
              <a:t>Repeat </a:t>
            </a:r>
            <a:r>
              <a:rPr sz="1000" spc="-10" dirty="0">
                <a:latin typeface="LM Sans 10"/>
                <a:cs typeface="LM Sans 10"/>
              </a:rPr>
              <a:t>Request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4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Stop-and-Wait</a:t>
            </a:r>
            <a:r>
              <a:rPr sz="1400" spc="-45" dirty="0">
                <a:latin typeface="LM Sans 12"/>
                <a:cs typeface="LM Sans 12"/>
              </a:rPr>
              <a:t> </a:t>
            </a:r>
            <a:r>
              <a:rPr sz="1400" spc="20" dirty="0">
                <a:latin typeface="LM Sans 12"/>
                <a:cs typeface="LM Sans 12"/>
              </a:rPr>
              <a:t>ARQ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9832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6010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40924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62132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93568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821238"/>
            <a:ext cx="3605529" cy="189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retransmit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in case of damaged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0" dirty="0">
                <a:latin typeface="LM Sans 10"/>
                <a:cs typeface="LM Sans 10"/>
              </a:rPr>
              <a:t>lost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frames.</a:t>
            </a:r>
            <a:endParaRPr sz="1000" dirty="0">
              <a:latin typeface="LM Sans 10"/>
              <a:cs typeface="LM Sans 10"/>
            </a:endParaRPr>
          </a:p>
          <a:p>
            <a:pPr marL="12700" marR="408940">
              <a:lnSpc>
                <a:spcPct val="163500"/>
              </a:lnSpc>
              <a:spcBef>
                <a:spcPts val="100"/>
              </a:spcBef>
            </a:pP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spc="-10" dirty="0">
                <a:latin typeface="LM Sans 10"/>
                <a:cs typeface="LM Sans 10"/>
              </a:rPr>
              <a:t>used when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Stop-and-Wait</a:t>
            </a:r>
            <a:r>
              <a:rPr sz="1000" spc="-10" dirty="0">
                <a:latin typeface="LM Sans 10"/>
                <a:cs typeface="LM Sans 10"/>
              </a:rPr>
              <a:t>Flow Control </a:t>
            </a:r>
            <a:r>
              <a:rPr sz="1000" spc="-5" dirty="0">
                <a:latin typeface="LM Sans 10"/>
                <a:cs typeface="LM Sans 10"/>
              </a:rPr>
              <a:t>Protocol is </a:t>
            </a:r>
            <a:r>
              <a:rPr sz="1000" spc="-10" dirty="0">
                <a:latin typeface="LM Sans 10"/>
                <a:cs typeface="LM Sans 10"/>
              </a:rPr>
              <a:t>used.  </a:t>
            </a:r>
            <a:r>
              <a:rPr sz="1000" spc="-45" dirty="0">
                <a:latin typeface="LM Sans 10"/>
                <a:cs typeface="LM Sans 10"/>
              </a:rPr>
              <a:t>Two </a:t>
            </a:r>
            <a:r>
              <a:rPr sz="1000" dirty="0">
                <a:latin typeface="LM Sans 10"/>
                <a:cs typeface="LM Sans 10"/>
              </a:rPr>
              <a:t>possibilities </a:t>
            </a:r>
            <a:r>
              <a:rPr sz="1000" spc="-5" dirty="0">
                <a:latin typeface="LM Sans 10"/>
                <a:cs typeface="LM Sans 10"/>
              </a:rPr>
              <a:t>of the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retransmission: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459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Damaged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Frame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When the receiver receives a </a:t>
            </a:r>
            <a:r>
              <a:rPr sz="900" spc="-10" dirty="0">
                <a:latin typeface="LM Sans 9"/>
                <a:cs typeface="LM Sans 9"/>
              </a:rPr>
              <a:t>damaged </a:t>
            </a:r>
            <a:r>
              <a:rPr sz="900" spc="-5" dirty="0">
                <a:latin typeface="LM Sans 9"/>
                <a:cs typeface="LM Sans 9"/>
              </a:rPr>
              <a:t>frame, i.e.,  the frame </a:t>
            </a:r>
            <a:r>
              <a:rPr sz="900" spc="-10" dirty="0">
                <a:latin typeface="LM Sans 9"/>
                <a:cs typeface="LM Sans 9"/>
              </a:rPr>
              <a:t>contains </a:t>
            </a:r>
            <a:r>
              <a:rPr sz="900" spc="-5" dirty="0">
                <a:latin typeface="LM Sans 9"/>
                <a:cs typeface="LM Sans 9"/>
              </a:rPr>
              <a:t>an </a:t>
            </a:r>
            <a:r>
              <a:rPr sz="900" spc="-10" dirty="0">
                <a:latin typeface="LM Sans 9"/>
                <a:cs typeface="LM Sans 9"/>
              </a:rPr>
              <a:t>error, </a:t>
            </a:r>
            <a:r>
              <a:rPr sz="900" spc="-5" dirty="0">
                <a:latin typeface="LM Sans 9"/>
                <a:cs typeface="LM Sans 9"/>
              </a:rPr>
              <a:t>then it returns the </a:t>
            </a:r>
            <a:r>
              <a:rPr sz="900" spc="-15" dirty="0">
                <a:latin typeface="LM Sans 9"/>
                <a:cs typeface="LM Sans 9"/>
              </a:rPr>
              <a:t>NACK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frame.</a:t>
            </a:r>
            <a:endParaRPr sz="900" dirty="0">
              <a:latin typeface="LM Sans 9"/>
              <a:cs typeface="LM Sans 9"/>
            </a:endParaRPr>
          </a:p>
          <a:p>
            <a:pPr marL="265430" marR="29209">
              <a:lnSpc>
                <a:spcPct val="101499"/>
              </a:lnSpc>
              <a:spcBef>
                <a:spcPts val="285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Lost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Frame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Sender is equipped with the timer </a:t>
            </a:r>
            <a:r>
              <a:rPr sz="900" spc="-10" dirty="0">
                <a:latin typeface="LM Sans 9"/>
                <a:cs typeface="LM Sans 9"/>
              </a:rPr>
              <a:t>and starts </a:t>
            </a:r>
            <a:r>
              <a:rPr sz="900" spc="-5" dirty="0">
                <a:latin typeface="LM Sans 9"/>
                <a:cs typeface="LM Sans 9"/>
              </a:rPr>
              <a:t>when the  frame is transmitted. Sometimes the frame has not </a:t>
            </a:r>
            <a:r>
              <a:rPr sz="900" spc="-10" dirty="0">
                <a:latin typeface="LM Sans 9"/>
                <a:cs typeface="LM Sans 9"/>
              </a:rPr>
              <a:t>arrived </a:t>
            </a:r>
            <a:r>
              <a:rPr sz="900" spc="-5" dirty="0">
                <a:latin typeface="LM Sans 9"/>
                <a:cs typeface="LM Sans 9"/>
              </a:rPr>
              <a:t>at the  receiving end so that it can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acknowledged neither </a:t>
            </a:r>
            <a:r>
              <a:rPr sz="900" spc="-5" dirty="0">
                <a:latin typeface="LM Sans 9"/>
                <a:cs typeface="LM Sans 9"/>
              </a:rPr>
              <a:t>positively </a:t>
            </a:r>
            <a:r>
              <a:rPr sz="900" spc="-15" dirty="0">
                <a:latin typeface="LM Sans 9"/>
                <a:cs typeface="LM Sans 9"/>
              </a:rPr>
              <a:t>nor  negatively. </a:t>
            </a: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spc="-10" dirty="0">
                <a:latin typeface="LM Sans 9"/>
                <a:cs typeface="LM Sans 9"/>
              </a:rPr>
              <a:t>waits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acknowledgement until the timer  </a:t>
            </a:r>
            <a:r>
              <a:rPr sz="900" dirty="0">
                <a:latin typeface="LM Sans 9"/>
                <a:cs typeface="LM Sans 9"/>
              </a:rPr>
              <a:t>goes </a:t>
            </a:r>
            <a:r>
              <a:rPr sz="900" spc="-15" dirty="0">
                <a:latin typeface="LM Sans 9"/>
                <a:cs typeface="LM Sans 9"/>
              </a:rPr>
              <a:t>off. </a:t>
            </a:r>
            <a:r>
              <a:rPr sz="900" spc="-5" dirty="0">
                <a:latin typeface="LM Sans 9"/>
                <a:cs typeface="LM Sans 9"/>
              </a:rPr>
              <a:t>If the timer </a:t>
            </a:r>
            <a:r>
              <a:rPr sz="900" dirty="0">
                <a:latin typeface="LM Sans 9"/>
                <a:cs typeface="LM Sans 9"/>
              </a:rPr>
              <a:t>goes </a:t>
            </a:r>
            <a:r>
              <a:rPr sz="900" spc="-15" dirty="0">
                <a:latin typeface="LM Sans 9"/>
                <a:cs typeface="LM Sans 9"/>
              </a:rPr>
              <a:t>off, </a:t>
            </a:r>
            <a:r>
              <a:rPr sz="900" spc="-5" dirty="0">
                <a:latin typeface="LM Sans 9"/>
                <a:cs typeface="LM Sans 9"/>
              </a:rPr>
              <a:t>it retransmits the last transmitted  frame.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4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Stop-and-Wait</a:t>
            </a:r>
            <a:r>
              <a:rPr sz="1400" spc="-45" dirty="0">
                <a:latin typeface="LM Sans 12"/>
                <a:cs typeface="LM Sans 12"/>
              </a:rPr>
              <a:t> </a:t>
            </a:r>
            <a:r>
              <a:rPr sz="1400" spc="20" dirty="0">
                <a:latin typeface="LM Sans 12"/>
                <a:cs typeface="LM Sans 12"/>
              </a:rPr>
              <a:t>ARQ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0750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37295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09022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65568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502672"/>
            <a:ext cx="3913504" cy="25571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latin typeface="LM Sans 10"/>
                <a:cs typeface="LM Sans 10"/>
              </a:rPr>
              <a:t>Four Features required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Retransmission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67945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sending </a:t>
            </a:r>
            <a:r>
              <a:rPr sz="1000" spc="-10" dirty="0">
                <a:latin typeface="LM Sans 10"/>
                <a:cs typeface="LM Sans 10"/>
              </a:rPr>
              <a:t>device keeps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copy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last </a:t>
            </a:r>
            <a:r>
              <a:rPr sz="1000" spc="-5" dirty="0">
                <a:latin typeface="LM Sans 10"/>
                <a:cs typeface="LM Sans 10"/>
              </a:rPr>
              <a:t>transmitted </a:t>
            </a:r>
            <a:r>
              <a:rPr sz="1000" spc="-10" dirty="0">
                <a:latin typeface="LM Sans 10"/>
                <a:cs typeface="LM Sans 10"/>
              </a:rPr>
              <a:t>frame until 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received. </a:t>
            </a:r>
            <a:r>
              <a:rPr sz="1000" spc="-5" dirty="0">
                <a:latin typeface="LM Sans 10"/>
                <a:cs typeface="LM Sans 10"/>
              </a:rPr>
              <a:t>Keeping the </a:t>
            </a:r>
            <a:r>
              <a:rPr sz="1000" spc="-10" dirty="0">
                <a:latin typeface="LM Sans 10"/>
                <a:cs typeface="LM Sans 10"/>
              </a:rPr>
              <a:t>copy allows </a:t>
            </a:r>
            <a:r>
              <a:rPr sz="1000" spc="-5" dirty="0">
                <a:latin typeface="LM Sans 10"/>
                <a:cs typeface="LM Sans 10"/>
              </a:rPr>
              <a:t>the  sender to </a:t>
            </a:r>
            <a:r>
              <a:rPr sz="1000" spc="-10" dirty="0">
                <a:latin typeface="LM Sans 10"/>
                <a:cs typeface="LM Sans 10"/>
              </a:rPr>
              <a:t>retransmit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if the frame is </a:t>
            </a:r>
            <a:r>
              <a:rPr sz="1000" spc="-10" dirty="0">
                <a:latin typeface="LM Sans 10"/>
                <a:cs typeface="LM Sans 10"/>
              </a:rPr>
              <a:t>not received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correctly.</a:t>
            </a:r>
            <a:endParaRPr sz="1000">
              <a:latin typeface="LM Sans 10"/>
              <a:cs typeface="LM Sans 10"/>
            </a:endParaRPr>
          </a:p>
          <a:p>
            <a:pPr marL="265430" marR="25400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latin typeface="LM Sans 10"/>
                <a:cs typeface="LM Sans 10"/>
              </a:rPr>
              <a:t>Both </a:t>
            </a:r>
            <a:r>
              <a:rPr sz="1000" spc="-5" dirty="0">
                <a:latin typeface="LM Sans 10"/>
                <a:cs typeface="LM Sans 10"/>
              </a:rPr>
              <a:t>the data </a:t>
            </a:r>
            <a:r>
              <a:rPr sz="1000" spc="-10" dirty="0">
                <a:latin typeface="LM Sans 10"/>
                <a:cs typeface="LM Sans 10"/>
              </a:rPr>
              <a:t>frames and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numbered </a:t>
            </a:r>
            <a:r>
              <a:rPr sz="1000" spc="-10" dirty="0">
                <a:latin typeface="LM Sans 10"/>
                <a:cs typeface="LM Sans 10"/>
              </a:rPr>
              <a:t>alternately  </a:t>
            </a:r>
            <a:r>
              <a:rPr sz="1000" spc="-5" dirty="0">
                <a:latin typeface="LM Sans 10"/>
                <a:cs typeface="LM Sans 10"/>
              </a:rPr>
              <a:t>0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1 so that they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identified </a:t>
            </a:r>
            <a:r>
              <a:rPr sz="1000" spc="-15" dirty="0">
                <a:latin typeface="LM Sans 10"/>
                <a:cs typeface="LM Sans 10"/>
              </a:rPr>
              <a:t>individually. </a:t>
            </a:r>
            <a:r>
              <a:rPr sz="1000" spc="-5" dirty="0">
                <a:latin typeface="LM Sans 10"/>
                <a:cs typeface="LM Sans 10"/>
              </a:rPr>
              <a:t>Suppose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1  </a:t>
            </a:r>
            <a:r>
              <a:rPr sz="1000" spc="-10" dirty="0">
                <a:latin typeface="LM Sans 10"/>
                <a:cs typeface="LM Sans 10"/>
              </a:rPr>
              <a:t>frame acknowledges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0 </a:t>
            </a:r>
            <a:r>
              <a:rPr sz="1000" spc="-10" dirty="0">
                <a:latin typeface="LM Sans 10"/>
                <a:cs typeface="LM Sans 10"/>
              </a:rPr>
              <a:t>frame </a:t>
            </a:r>
            <a:r>
              <a:rPr sz="1000" spc="-5" dirty="0">
                <a:latin typeface="LM Sans 10"/>
                <a:cs typeface="LM Sans 10"/>
              </a:rPr>
              <a:t>means that the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0 frame 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10" dirty="0">
                <a:latin typeface="LM Sans 10"/>
                <a:cs typeface="LM Sans 10"/>
              </a:rPr>
              <a:t>arrived correctly and </a:t>
            </a:r>
            <a:r>
              <a:rPr sz="1000" dirty="0">
                <a:latin typeface="LM Sans 10"/>
                <a:cs typeface="LM Sans 10"/>
              </a:rPr>
              <a:t>expects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receive data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frame.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850"/>
              </a:spcBef>
            </a:pPr>
            <a:r>
              <a:rPr sz="1000" spc="-5" dirty="0">
                <a:latin typeface="LM Sans 10"/>
                <a:cs typeface="LM Sans 10"/>
              </a:rPr>
              <a:t>If an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dirty="0">
                <a:latin typeface="LM Sans 10"/>
                <a:cs typeface="LM Sans 10"/>
              </a:rPr>
              <a:t>occurs </a:t>
            </a:r>
            <a:r>
              <a:rPr sz="1000" spc="-5" dirty="0">
                <a:latin typeface="LM Sans 10"/>
                <a:cs typeface="LM Sans 10"/>
              </a:rPr>
              <a:t>in the </a:t>
            </a:r>
            <a:r>
              <a:rPr sz="1000" spc="-10" dirty="0">
                <a:latin typeface="LM Sans 10"/>
                <a:cs typeface="LM Sans 10"/>
              </a:rPr>
              <a:t>last </a:t>
            </a:r>
            <a:r>
              <a:rPr sz="1000" spc="-5" dirty="0">
                <a:latin typeface="LM Sans 10"/>
                <a:cs typeface="LM Sans 10"/>
              </a:rPr>
              <a:t>transmitted </a:t>
            </a:r>
            <a:r>
              <a:rPr sz="1000" spc="-10" dirty="0">
                <a:latin typeface="LM Sans 10"/>
                <a:cs typeface="LM Sans 10"/>
              </a:rPr>
              <a:t>frame, </a:t>
            </a:r>
            <a:r>
              <a:rPr sz="1000" spc="-5" dirty="0">
                <a:latin typeface="LM Sans 10"/>
                <a:cs typeface="LM Sans 10"/>
              </a:rPr>
              <a:t>then the </a:t>
            </a:r>
            <a:r>
              <a:rPr sz="1000" spc="-10" dirty="0">
                <a:latin typeface="LM Sans 10"/>
                <a:cs typeface="LM Sans 10"/>
              </a:rPr>
              <a:t>receiver  </a:t>
            </a:r>
            <a:r>
              <a:rPr sz="1000" spc="-5" dirty="0">
                <a:latin typeface="LM Sans 10"/>
                <a:cs typeface="LM Sans 10"/>
              </a:rPr>
              <a:t>sends the NAK </a:t>
            </a:r>
            <a:r>
              <a:rPr sz="1000" spc="-10" dirty="0">
                <a:latin typeface="LM Sans 10"/>
                <a:cs typeface="LM Sans 10"/>
              </a:rPr>
              <a:t>frame </a:t>
            </a:r>
            <a:r>
              <a:rPr sz="1000" spc="-5" dirty="0">
                <a:latin typeface="LM Sans 10"/>
                <a:cs typeface="LM Sans 10"/>
              </a:rPr>
              <a:t>which is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numbered. On </a:t>
            </a:r>
            <a:r>
              <a:rPr sz="1000" spc="-10" dirty="0">
                <a:latin typeface="LM Sans 10"/>
                <a:cs typeface="LM Sans 10"/>
              </a:rPr>
              <a:t>receiving </a:t>
            </a:r>
            <a:r>
              <a:rPr sz="1000" spc="-5" dirty="0">
                <a:latin typeface="LM Sans 10"/>
                <a:cs typeface="LM Sans 10"/>
              </a:rPr>
              <a:t>the NAK  </a:t>
            </a:r>
            <a:r>
              <a:rPr sz="1000" spc="-10" dirty="0">
                <a:latin typeface="LM Sans 10"/>
                <a:cs typeface="LM Sans 10"/>
              </a:rPr>
              <a:t>frame, </a:t>
            </a:r>
            <a:r>
              <a:rPr sz="1000" spc="-5" dirty="0">
                <a:latin typeface="LM Sans 10"/>
                <a:cs typeface="LM Sans 10"/>
              </a:rPr>
              <a:t>sender </a:t>
            </a:r>
            <a:r>
              <a:rPr sz="1000" spc="-10" dirty="0">
                <a:latin typeface="LM Sans 10"/>
                <a:cs typeface="LM Sans 10"/>
              </a:rPr>
              <a:t>retransmits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data.</a:t>
            </a:r>
            <a:endParaRPr sz="1000">
              <a:latin typeface="LM Sans 10"/>
              <a:cs typeface="LM Sans 10"/>
            </a:endParaRPr>
          </a:p>
          <a:p>
            <a:pPr marL="265430" marR="93345">
              <a:lnSpc>
                <a:spcPct val="100000"/>
              </a:lnSpc>
              <a:spcBef>
                <a:spcPts val="850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20" dirty="0">
                <a:latin typeface="LM Sans 10"/>
                <a:cs typeface="LM Sans 10"/>
              </a:rPr>
              <a:t>works </a:t>
            </a:r>
            <a:r>
              <a:rPr sz="1000" spc="-5" dirty="0">
                <a:latin typeface="LM Sans 10"/>
                <a:cs typeface="LM Sans 10"/>
              </a:rPr>
              <a:t>with the timer. If the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not received  </a:t>
            </a:r>
            <a:r>
              <a:rPr sz="1000" spc="-5" dirty="0">
                <a:latin typeface="LM Sans 10"/>
                <a:cs typeface="LM Sans 10"/>
              </a:rPr>
              <a:t>within the </a:t>
            </a:r>
            <a:r>
              <a:rPr sz="1000" spc="-10" dirty="0">
                <a:latin typeface="LM Sans 10"/>
                <a:cs typeface="LM Sans 10"/>
              </a:rPr>
              <a:t>allotted </a:t>
            </a:r>
            <a:r>
              <a:rPr sz="1000" spc="-5" dirty="0">
                <a:latin typeface="LM Sans 10"/>
                <a:cs typeface="LM Sans 10"/>
              </a:rPr>
              <a:t>time, then the sender </a:t>
            </a:r>
            <a:r>
              <a:rPr sz="1000" spc="-10" dirty="0">
                <a:latin typeface="LM Sans 10"/>
                <a:cs typeface="LM Sans 10"/>
              </a:rPr>
              <a:t>assumes </a:t>
            </a:r>
            <a:r>
              <a:rPr sz="1000" spc="-5" dirty="0">
                <a:latin typeface="LM Sans 10"/>
                <a:cs typeface="LM Sans 10"/>
              </a:rPr>
              <a:t>that the </a:t>
            </a:r>
            <a:r>
              <a:rPr sz="1000" spc="-10" dirty="0">
                <a:latin typeface="LM Sans 10"/>
                <a:cs typeface="LM Sans 10"/>
              </a:rPr>
              <a:t>frame is  lost during </a:t>
            </a:r>
            <a:r>
              <a:rPr sz="1000" spc="-5" dirty="0">
                <a:latin typeface="LM Sans 10"/>
                <a:cs typeface="LM Sans 10"/>
              </a:rPr>
              <a:t>the transmission, so it will </a:t>
            </a:r>
            <a:r>
              <a:rPr sz="1000" spc="-10" dirty="0">
                <a:latin typeface="LM Sans 10"/>
                <a:cs typeface="LM Sans 10"/>
              </a:rPr>
              <a:t>retransmit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frame.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76FF670-7150-4BFA-B342-102C022C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917440" cy="36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3: Channel Coding (part 3). Automatic repeat request (ARQ)  protocols ▫Used in combination with error detection/correction ▫Block of  data with. - ppt download">
            <a:extLst>
              <a:ext uri="{FF2B5EF4-FFF2-40B4-BE49-F238E27FC236}">
                <a16:creationId xmlns:a16="http://schemas.microsoft.com/office/drawing/2014/main" id="{BA66C677-75F2-16CA-83E3-FC13D25F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6101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816" y="995182"/>
            <a:ext cx="185443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 algn="ctr">
              <a:lnSpc>
                <a:spcPct val="100000"/>
              </a:lnSpc>
              <a:spcBef>
                <a:spcPts val="95"/>
              </a:spcBef>
            </a:pPr>
            <a:r>
              <a:rPr sz="1200" spc="-5" dirty="0"/>
              <a:t>Data </a:t>
            </a:r>
            <a:r>
              <a:rPr sz="1200" spc="-10" dirty="0"/>
              <a:t>Link</a:t>
            </a:r>
            <a:r>
              <a:rPr sz="1200" spc="-70" dirty="0"/>
              <a:t> </a:t>
            </a:r>
            <a:r>
              <a:rPr sz="1200" spc="-15" dirty="0"/>
              <a:t>Layer  </a:t>
            </a:r>
            <a:r>
              <a:rPr sz="1200" spc="-10" dirty="0"/>
              <a:t>Services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03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Sliding-Window</a:t>
            </a:r>
            <a:r>
              <a:rPr sz="1400" spc="-35" dirty="0">
                <a:latin typeface="LM Sans 12"/>
                <a:cs typeface="LM Sans 12"/>
              </a:rPr>
              <a:t> </a:t>
            </a:r>
            <a:r>
              <a:rPr sz="1400" spc="20" dirty="0">
                <a:latin typeface="LM Sans 12"/>
                <a:cs typeface="LM Sans 12"/>
              </a:rPr>
              <a:t>ARQ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8703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91815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14823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898129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264801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530650"/>
            <a:ext cx="3660775" cy="248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290">
              <a:lnSpc>
                <a:spcPct val="151700"/>
              </a:lnSpc>
              <a:spcBef>
                <a:spcPts val="100"/>
              </a:spcBef>
            </a:pPr>
            <a:r>
              <a:rPr sz="1000" spc="-5" dirty="0">
                <a:latin typeface="LM Sans 10"/>
                <a:cs typeface="LM Sans 10"/>
              </a:rPr>
              <a:t>It is a technique </a:t>
            </a: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continuous transmission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spc="-5" dirty="0">
                <a:latin typeface="LM Sans 10"/>
                <a:cs typeface="LM Sans 10"/>
              </a:rPr>
              <a:t>control.  </a:t>
            </a:r>
            <a:r>
              <a:rPr sz="1000" spc="-10" dirty="0">
                <a:latin typeface="LM Sans 10"/>
                <a:cs typeface="LM Sans 10"/>
              </a:rPr>
              <a:t>Three Features used </a:t>
            </a:r>
            <a:r>
              <a:rPr sz="1000" spc="-15" dirty="0">
                <a:latin typeface="LM Sans 10"/>
                <a:cs typeface="LM Sans 10"/>
              </a:rPr>
              <a:t>for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retransmission: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605"/>
              </a:spcBef>
            </a:pPr>
            <a:r>
              <a:rPr sz="900" spc="-5" dirty="0">
                <a:latin typeface="LM Sans 9"/>
                <a:cs typeface="LM Sans 9"/>
              </a:rPr>
              <a:t>In this </a:t>
            </a:r>
            <a:r>
              <a:rPr sz="900" spc="-10" dirty="0">
                <a:latin typeface="LM Sans 9"/>
                <a:cs typeface="LM Sans 9"/>
              </a:rPr>
              <a:t>case, </a:t>
            </a: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spc="-15" dirty="0">
                <a:latin typeface="LM Sans 9"/>
                <a:cs typeface="LM Sans 9"/>
              </a:rPr>
              <a:t>keeps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copies </a:t>
            </a:r>
            <a:r>
              <a:rPr sz="900" spc="-5" dirty="0">
                <a:latin typeface="LM Sans 9"/>
                <a:cs typeface="LM Sans 9"/>
              </a:rPr>
              <a:t>of all the transmitted frames  </a:t>
            </a:r>
            <a:r>
              <a:rPr sz="900" spc="-10" dirty="0">
                <a:latin typeface="LM Sans 9"/>
                <a:cs typeface="LM Sans 9"/>
              </a:rPr>
              <a:t>until </a:t>
            </a:r>
            <a:r>
              <a:rPr sz="900" spc="-5" dirty="0">
                <a:latin typeface="LM Sans 9"/>
                <a:cs typeface="LM Sans 9"/>
              </a:rPr>
              <a:t>they </a:t>
            </a:r>
            <a:r>
              <a:rPr sz="900" spc="-10" dirty="0">
                <a:latin typeface="LM Sans 9"/>
                <a:cs typeface="LM Sans 9"/>
              </a:rPr>
              <a:t>have </a:t>
            </a:r>
            <a:r>
              <a:rPr sz="900" dirty="0">
                <a:latin typeface="LM Sans 9"/>
                <a:cs typeface="LM Sans 9"/>
              </a:rPr>
              <a:t>been </a:t>
            </a:r>
            <a:r>
              <a:rPr sz="900" spc="-10" dirty="0">
                <a:latin typeface="LM Sans 9"/>
                <a:cs typeface="LM Sans 9"/>
              </a:rPr>
              <a:t>acknowledged. </a:t>
            </a:r>
            <a:r>
              <a:rPr sz="900" dirty="0">
                <a:latin typeface="LM Sans 9"/>
                <a:cs typeface="LM Sans 9"/>
              </a:rPr>
              <a:t>Suppose </a:t>
            </a:r>
            <a:r>
              <a:rPr sz="900" spc="-5" dirty="0">
                <a:latin typeface="LM Sans 9"/>
                <a:cs typeface="LM Sans 9"/>
              </a:rPr>
              <a:t>the frames from 0  through 4 </a:t>
            </a:r>
            <a:r>
              <a:rPr sz="900" spc="-10" dirty="0">
                <a:latin typeface="LM Sans 9"/>
                <a:cs typeface="LM Sans 9"/>
              </a:rPr>
              <a:t>have </a:t>
            </a:r>
            <a:r>
              <a:rPr sz="900" dirty="0">
                <a:latin typeface="LM Sans 9"/>
                <a:cs typeface="LM Sans 9"/>
              </a:rPr>
              <a:t>been </a:t>
            </a:r>
            <a:r>
              <a:rPr sz="900" spc="-5" dirty="0">
                <a:latin typeface="LM Sans 9"/>
                <a:cs typeface="LM Sans 9"/>
              </a:rPr>
              <a:t>transmitted,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the last acknowledgement </a:t>
            </a:r>
            <a:r>
              <a:rPr sz="900" spc="-20" dirty="0">
                <a:latin typeface="LM Sans 9"/>
                <a:cs typeface="LM Sans 9"/>
              </a:rPr>
              <a:t>was 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frame 2, the sender has to </a:t>
            </a:r>
            <a:r>
              <a:rPr sz="900" spc="-15" dirty="0">
                <a:latin typeface="LM Sans 9"/>
                <a:cs typeface="LM Sans 9"/>
              </a:rPr>
              <a:t>keep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copies </a:t>
            </a:r>
            <a:r>
              <a:rPr sz="900" spc="-5" dirty="0">
                <a:latin typeface="LM Sans 9"/>
                <a:cs typeface="LM Sans 9"/>
              </a:rPr>
              <a:t>of frames 3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4 </a:t>
            </a:r>
            <a:r>
              <a:rPr sz="900" spc="-10" dirty="0">
                <a:latin typeface="LM Sans 9"/>
                <a:cs typeface="LM Sans 9"/>
              </a:rPr>
              <a:t>until  </a:t>
            </a:r>
            <a:r>
              <a:rPr sz="900" spc="-5" dirty="0">
                <a:latin typeface="LM Sans 9"/>
                <a:cs typeface="LM Sans 9"/>
              </a:rPr>
              <a:t>they receive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correctly.</a:t>
            </a:r>
            <a:endParaRPr sz="900">
              <a:latin typeface="LM Sans 9"/>
              <a:cs typeface="LM Sans 9"/>
            </a:endParaRPr>
          </a:p>
          <a:p>
            <a:pPr marL="265430" marR="16510">
              <a:lnSpc>
                <a:spcPct val="101499"/>
              </a:lnSpc>
              <a:spcBef>
                <a:spcPts val="425"/>
              </a:spcBef>
            </a:pPr>
            <a:r>
              <a:rPr sz="900" spc="-5" dirty="0">
                <a:latin typeface="LM Sans 9"/>
                <a:cs typeface="LM Sans 9"/>
              </a:rPr>
              <a:t>The receiver can send </a:t>
            </a:r>
            <a:r>
              <a:rPr sz="900" spc="-10" dirty="0">
                <a:latin typeface="LM Sans 9"/>
                <a:cs typeface="LM Sans 9"/>
              </a:rPr>
              <a:t>either NAK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depending on the  </a:t>
            </a:r>
            <a:r>
              <a:rPr sz="900" spc="-10" dirty="0">
                <a:latin typeface="LM Sans 9"/>
                <a:cs typeface="LM Sans 9"/>
              </a:rPr>
              <a:t>conditions.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NAK </a:t>
            </a:r>
            <a:r>
              <a:rPr sz="900" spc="-5" dirty="0">
                <a:latin typeface="LM Sans 9"/>
                <a:cs typeface="LM Sans 9"/>
              </a:rPr>
              <a:t>frame tells the sender that the </a:t>
            </a:r>
            <a:r>
              <a:rPr sz="900" spc="-10" dirty="0">
                <a:latin typeface="LM Sans 9"/>
                <a:cs typeface="LM Sans 9"/>
              </a:rPr>
              <a:t>data have </a:t>
            </a:r>
            <a:r>
              <a:rPr sz="900" dirty="0">
                <a:latin typeface="LM Sans 9"/>
                <a:cs typeface="LM Sans 9"/>
              </a:rPr>
              <a:t>been  </a:t>
            </a:r>
            <a:r>
              <a:rPr sz="900" spc="-5" dirty="0">
                <a:latin typeface="LM Sans 9"/>
                <a:cs typeface="LM Sans 9"/>
              </a:rPr>
              <a:t>received </a:t>
            </a:r>
            <a:r>
              <a:rPr sz="900" spc="-10" dirty="0">
                <a:latin typeface="LM Sans 9"/>
                <a:cs typeface="LM Sans 9"/>
              </a:rPr>
              <a:t>damaged. </a:t>
            </a:r>
            <a:r>
              <a:rPr sz="900" spc="-5" dirty="0">
                <a:latin typeface="LM Sans 9"/>
                <a:cs typeface="LM Sans 9"/>
              </a:rPr>
              <a:t>Since the sliding </a:t>
            </a:r>
            <a:r>
              <a:rPr sz="900" spc="-10" dirty="0">
                <a:latin typeface="LM Sans 9"/>
                <a:cs typeface="LM Sans 9"/>
              </a:rPr>
              <a:t>window </a:t>
            </a:r>
            <a:r>
              <a:rPr sz="900" spc="-5" dirty="0">
                <a:latin typeface="LM Sans 9"/>
                <a:cs typeface="LM Sans 9"/>
              </a:rPr>
              <a:t>is a </a:t>
            </a:r>
            <a:r>
              <a:rPr sz="900" spc="-10" dirty="0">
                <a:latin typeface="LM Sans 9"/>
                <a:cs typeface="LM Sans 9"/>
              </a:rPr>
              <a:t>continuous  </a:t>
            </a:r>
            <a:r>
              <a:rPr sz="900" spc="-5" dirty="0">
                <a:latin typeface="LM Sans 9"/>
                <a:cs typeface="LM Sans 9"/>
              </a:rPr>
              <a:t>transmission mechanism, </a:t>
            </a:r>
            <a:r>
              <a:rPr sz="900" dirty="0">
                <a:latin typeface="LM Sans 9"/>
                <a:cs typeface="LM Sans 9"/>
              </a:rPr>
              <a:t>both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10" dirty="0">
                <a:latin typeface="LM Sans 9"/>
                <a:cs typeface="LM Sans 9"/>
              </a:rPr>
              <a:t>and NAK </a:t>
            </a:r>
            <a:r>
              <a:rPr sz="900" spc="-5" dirty="0">
                <a:latin typeface="LM Sans 9"/>
                <a:cs typeface="LM Sans 9"/>
              </a:rPr>
              <a:t>must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numbered </a:t>
            </a:r>
            <a:r>
              <a:rPr sz="900" spc="-15" dirty="0">
                <a:latin typeface="LM Sans 9"/>
                <a:cs typeface="LM Sans 9"/>
              </a:rPr>
              <a:t>for  </a:t>
            </a:r>
            <a:r>
              <a:rPr sz="900" spc="-5" dirty="0">
                <a:latin typeface="LM Sans 9"/>
                <a:cs typeface="LM Sans 9"/>
              </a:rPr>
              <a:t>the identification of a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frame.</a:t>
            </a:r>
            <a:endParaRPr sz="900">
              <a:latin typeface="LM Sans 9"/>
              <a:cs typeface="LM Sans 9"/>
            </a:endParaRPr>
          </a:p>
          <a:p>
            <a:pPr marL="265430" marR="34290">
              <a:lnSpc>
                <a:spcPct val="101499"/>
              </a:lnSpc>
              <a:spcBef>
                <a:spcPts val="42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frame </a:t>
            </a:r>
            <a:r>
              <a:rPr sz="900" spc="-10" dirty="0">
                <a:latin typeface="LM Sans 9"/>
                <a:cs typeface="LM Sans 9"/>
              </a:rPr>
              <a:t>consists </a:t>
            </a:r>
            <a:r>
              <a:rPr sz="900" spc="-5" dirty="0">
                <a:latin typeface="LM Sans 9"/>
                <a:cs typeface="LM Sans 9"/>
              </a:rPr>
              <a:t>of a number that </a:t>
            </a:r>
            <a:r>
              <a:rPr sz="900" spc="-10" dirty="0">
                <a:latin typeface="LM Sans 9"/>
                <a:cs typeface="LM Sans 9"/>
              </a:rPr>
              <a:t>represents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next </a:t>
            </a:r>
            <a:r>
              <a:rPr sz="900" spc="-5" dirty="0">
                <a:latin typeface="LM Sans 9"/>
                <a:cs typeface="LM Sans 9"/>
              </a:rPr>
              <a:t>frame  which the receiver expects to receive. The </a:t>
            </a:r>
            <a:r>
              <a:rPr sz="900" spc="-10" dirty="0">
                <a:latin typeface="LM Sans 9"/>
                <a:cs typeface="LM Sans 9"/>
              </a:rPr>
              <a:t>NAK </a:t>
            </a:r>
            <a:r>
              <a:rPr sz="900" spc="-5" dirty="0">
                <a:latin typeface="LM Sans 9"/>
                <a:cs typeface="LM Sans 9"/>
              </a:rPr>
              <a:t>frame </a:t>
            </a:r>
            <a:r>
              <a:rPr sz="900" spc="-10" dirty="0">
                <a:latin typeface="LM Sans 9"/>
                <a:cs typeface="LM Sans 9"/>
              </a:rPr>
              <a:t>consists </a:t>
            </a:r>
            <a:r>
              <a:rPr sz="900" spc="-5" dirty="0">
                <a:latin typeface="LM Sans 9"/>
                <a:cs typeface="LM Sans 9"/>
              </a:rPr>
              <a:t>of a  number that represents the </a:t>
            </a:r>
            <a:r>
              <a:rPr sz="900" spc="-10" dirty="0">
                <a:latin typeface="LM Sans 9"/>
                <a:cs typeface="LM Sans 9"/>
              </a:rPr>
              <a:t>damaged </a:t>
            </a:r>
            <a:r>
              <a:rPr sz="900" spc="-5" dirty="0">
                <a:latin typeface="LM Sans 9"/>
                <a:cs typeface="LM Sans 9"/>
              </a:rPr>
              <a:t>frame.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3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LM Sans 12"/>
                <a:cs typeface="LM Sans 12"/>
              </a:rPr>
              <a:t>Types </a:t>
            </a:r>
            <a:r>
              <a:rPr sz="1400" spc="10" dirty="0">
                <a:latin typeface="LM Sans 12"/>
                <a:cs typeface="LM Sans 12"/>
              </a:rPr>
              <a:t>of </a:t>
            </a:r>
            <a:r>
              <a:rPr sz="1400" spc="20" dirty="0">
                <a:latin typeface="LM Sans 12"/>
                <a:cs typeface="LM Sans 12"/>
              </a:rPr>
              <a:t>ARQ </a:t>
            </a:r>
            <a:r>
              <a:rPr sz="1400" spc="10" dirty="0">
                <a:latin typeface="LM Sans 12"/>
                <a:cs typeface="LM Sans 12"/>
              </a:rPr>
              <a:t>in Sliding Window</a:t>
            </a:r>
            <a:r>
              <a:rPr sz="1400" spc="5" dirty="0">
                <a:latin typeface="LM Sans 12"/>
                <a:cs typeface="LM Sans 12"/>
              </a:rPr>
              <a:t> </a:t>
            </a:r>
            <a:r>
              <a:rPr sz="1400" spc="15" dirty="0">
                <a:latin typeface="LM Sans 12"/>
                <a:cs typeface="LM Sans 12"/>
              </a:rPr>
              <a:t>Protocol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48536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20949"/>
            <a:ext cx="3550285" cy="4673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Go-Back-n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ARQ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if one frame is lost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0" dirty="0">
                <a:latin typeface="LM Sans 9"/>
                <a:cs typeface="LM Sans 9"/>
              </a:rPr>
              <a:t>damaged, </a:t>
            </a:r>
            <a:r>
              <a:rPr sz="900" spc="-5" dirty="0">
                <a:latin typeface="LM Sans 9"/>
                <a:cs typeface="LM Sans 9"/>
              </a:rPr>
              <a:t>then it retransmits </a:t>
            </a:r>
            <a:r>
              <a:rPr sz="900" spc="-10" dirty="0">
                <a:latin typeface="LM Sans 9"/>
                <a:cs typeface="LM Sans 9"/>
              </a:rPr>
              <a:t>all  </a:t>
            </a:r>
            <a:r>
              <a:rPr sz="900" spc="-5" dirty="0">
                <a:latin typeface="LM Sans 9"/>
                <a:cs typeface="LM Sans 9"/>
              </a:rPr>
              <a:t>the frames </a:t>
            </a:r>
            <a:r>
              <a:rPr sz="900" spc="-10" dirty="0">
                <a:latin typeface="LM Sans 9"/>
                <a:cs typeface="LM Sans 9"/>
              </a:rPr>
              <a:t>after </a:t>
            </a:r>
            <a:r>
              <a:rPr sz="900" spc="-5" dirty="0">
                <a:latin typeface="LM Sans 9"/>
                <a:cs typeface="LM Sans 9"/>
              </a:rPr>
              <a:t>which it </a:t>
            </a:r>
            <a:r>
              <a:rPr sz="900" dirty="0">
                <a:latin typeface="LM Sans 9"/>
                <a:cs typeface="LM Sans 9"/>
              </a:rPr>
              <a:t>does </a:t>
            </a:r>
            <a:r>
              <a:rPr sz="900" spc="-5" dirty="0">
                <a:latin typeface="LM Sans 9"/>
                <a:cs typeface="LM Sans 9"/>
              </a:rPr>
              <a:t>not receive the positive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ACK.</a:t>
            </a:r>
            <a:endParaRPr sz="9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Selective-Re</a:t>
            </a:r>
            <a:r>
              <a:rPr lang="en-US" sz="900" spc="-5" dirty="0">
                <a:solidFill>
                  <a:srgbClr val="FF0000"/>
                </a:solidFill>
                <a:latin typeface="LM Sans 9"/>
                <a:cs typeface="LM Sans 9"/>
              </a:rPr>
              <a:t>peat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ARQ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It retransmits </a:t>
            </a:r>
            <a:r>
              <a:rPr sz="900" spc="-10" dirty="0">
                <a:latin typeface="LM Sans 9"/>
                <a:cs typeface="LM Sans 9"/>
              </a:rPr>
              <a:t>only </a:t>
            </a:r>
            <a:r>
              <a:rPr sz="900" spc="-5" dirty="0">
                <a:latin typeface="LM Sans 9"/>
                <a:cs typeface="LM Sans 9"/>
              </a:rPr>
              <a:t>the frame lost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7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damaged.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79032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168" y="1053757"/>
            <a:ext cx="1668779" cy="1809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1016" y="3011622"/>
            <a:ext cx="782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Go-Back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2065" y="1049947"/>
            <a:ext cx="1775459" cy="1870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30754" y="3053532"/>
            <a:ext cx="105156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 err="1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 err="1">
                <a:latin typeface="LM Sans 9"/>
                <a:cs typeface="LM Sans 9"/>
              </a:rPr>
              <a:t>Select-Re</a:t>
            </a:r>
            <a:r>
              <a:rPr lang="en-US" sz="900" spc="-5" dirty="0" err="1">
                <a:latin typeface="LM Sans 9"/>
                <a:cs typeface="LM Sans 9"/>
              </a:rPr>
              <a:t>peat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11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Frame/Acknowledge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Lost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386" y="745147"/>
            <a:ext cx="3806825" cy="1896745"/>
            <a:chOff x="448386" y="745147"/>
            <a:chExt cx="3806825" cy="1896745"/>
          </a:xfrm>
        </p:grpSpPr>
        <p:sp>
          <p:nvSpPr>
            <p:cNvPr id="6" name="object 6"/>
            <p:cNvSpPr/>
            <p:nvPr/>
          </p:nvSpPr>
          <p:spPr>
            <a:xfrm>
              <a:off x="448386" y="848791"/>
              <a:ext cx="1865376" cy="1688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745147"/>
              <a:ext cx="1951101" cy="1896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0120" y="2742648"/>
            <a:ext cx="904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Go-Back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121" y="2755209"/>
            <a:ext cx="904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Go-Back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N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639B2D60-954F-4980-BFF8-761D00D932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0510"/>
            <a:ext cx="3723296" cy="287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31CA6823-0467-4E53-8BA8-154CB8A6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83" y="539433"/>
            <a:ext cx="1012257" cy="20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621" tIns="22410" rIns="45621" bIns="2241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8" b="1">
                <a:solidFill>
                  <a:srgbClr val="063DE8"/>
                </a:solidFill>
              </a:rPr>
              <a:t>Damaged Frame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EF00106E-85B1-43A2-AAE9-5655A46C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8" y="1588"/>
            <a:ext cx="3228313" cy="2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621" tIns="22410" rIns="45621" bIns="2241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12" b="1">
                <a:solidFill>
                  <a:srgbClr val="063DE8"/>
                </a:solidFill>
              </a:rPr>
              <a:t>Sliding Window ARQ – Go-Back-n ARQ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ACA36-C229-41E3-8844-2A7950F1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67"/>
            <a:ext cx="4610100" cy="30072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E9D088-7063-4D32-BFFB-8CB0501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D01A-9F01-47FE-983D-5CD8E4DAF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E40ED6-EDB2-4463-9122-0088E6C1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96" y="144804"/>
            <a:ext cx="1993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63DE8"/>
                </a:solidFill>
              </a:rPr>
              <a:t>Damaged Frame</a:t>
            </a:r>
          </a:p>
        </p:txBody>
      </p:sp>
    </p:spTree>
    <p:extLst>
      <p:ext uri="{BB962C8B-B14F-4D97-AF65-F5344CB8AC3E}">
        <p14:creationId xmlns:p14="http://schemas.microsoft.com/office/powerpoint/2010/main" val="375905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95A17-6AE9-4AD2-B256-786FC19B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6100"/>
            <a:ext cx="4286250" cy="2768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6B9FA-0674-4AD1-9FFD-108BA356F7AC}"/>
              </a:ext>
            </a:extLst>
          </p:cNvPr>
          <p:cNvSpPr txBox="1"/>
          <p:nvPr/>
        </p:nvSpPr>
        <p:spPr>
          <a:xfrm>
            <a:off x="0" y="206375"/>
            <a:ext cx="230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5" dirty="0">
                <a:latin typeface="LM Sans 12"/>
              </a:rPr>
              <a:t>P-persistent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357600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23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Flow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Diagrams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of three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persistent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methods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493" y="445046"/>
            <a:ext cx="3522979" cy="2823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30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2.1</a:t>
            </a:r>
            <a:r>
              <a:rPr sz="1400" spc="-55" dirty="0">
                <a:latin typeface="LM Sans 12"/>
                <a:cs typeface="LM Sans 12"/>
              </a:rPr>
              <a:t> </a:t>
            </a:r>
            <a:r>
              <a:rPr sz="1400" spc="15" dirty="0">
                <a:latin typeface="LM Sans 12"/>
                <a:cs typeface="LM Sans 12"/>
              </a:rPr>
              <a:t>CSMA/CD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8658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09503"/>
            <a:ext cx="3661410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829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CSMA </a:t>
            </a:r>
            <a:r>
              <a:rPr sz="1000" dirty="0">
                <a:latin typeface="LM Sans 10"/>
                <a:cs typeface="LM Sans 10"/>
              </a:rPr>
              <a:t>method does </a:t>
            </a:r>
            <a:r>
              <a:rPr sz="1000" spc="-10" dirty="0">
                <a:latin typeface="LM Sans 10"/>
                <a:cs typeface="LM Sans 10"/>
              </a:rPr>
              <a:t>not </a:t>
            </a:r>
            <a:r>
              <a:rPr sz="1000" spc="-5" dirty="0">
                <a:latin typeface="LM Sans 10"/>
                <a:cs typeface="LM Sans 10"/>
              </a:rPr>
              <a:t>specify the procedure </a:t>
            </a:r>
            <a:r>
              <a:rPr sz="1000" spc="-10" dirty="0">
                <a:latin typeface="LM Sans 10"/>
                <a:cs typeface="LM Sans 10"/>
              </a:rPr>
              <a:t>following </a:t>
            </a:r>
            <a:r>
              <a:rPr sz="1000" spc="-5" dirty="0">
                <a:latin typeface="LM Sans 10"/>
                <a:cs typeface="LM Sans 10"/>
              </a:rPr>
              <a:t>a  collision.</a:t>
            </a:r>
            <a:endParaRPr sz="1000">
              <a:latin typeface="LM Sans 10"/>
              <a:cs typeface="LM Sans 10"/>
            </a:endParaRPr>
          </a:p>
          <a:p>
            <a:pPr marL="12700" marR="15557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Carrier </a:t>
            </a:r>
            <a:r>
              <a:rPr sz="1000" spc="-5" dirty="0">
                <a:latin typeface="LM Sans 10"/>
                <a:cs typeface="LM Sans 10"/>
              </a:rPr>
              <a:t>sense multiple </a:t>
            </a:r>
            <a:r>
              <a:rPr sz="1000" spc="-10" dirty="0">
                <a:latin typeface="LM Sans 10"/>
                <a:cs typeface="LM Sans 10"/>
              </a:rPr>
              <a:t>access </a:t>
            </a:r>
            <a:r>
              <a:rPr sz="1000" spc="-5" dirty="0">
                <a:latin typeface="LM Sans 10"/>
                <a:cs typeface="LM Sans 10"/>
              </a:rPr>
              <a:t>with collision detection </a:t>
            </a:r>
            <a:r>
              <a:rPr sz="1000" spc="-10" dirty="0">
                <a:latin typeface="LM Sans 10"/>
                <a:cs typeface="LM Sans 10"/>
              </a:rPr>
              <a:t>(CSMA/CD)  augments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algorithm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handle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collision.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In this </a:t>
            </a:r>
            <a:r>
              <a:rPr sz="1000" dirty="0">
                <a:latin typeface="LM Sans 10"/>
                <a:cs typeface="LM Sans 10"/>
              </a:rPr>
              <a:t>method, </a:t>
            </a:r>
            <a:r>
              <a:rPr sz="1000" spc="-5" dirty="0">
                <a:latin typeface="LM Sans 10"/>
                <a:cs typeface="LM Sans 10"/>
              </a:rPr>
              <a:t>a station </a:t>
            </a:r>
            <a:r>
              <a:rPr sz="1000" spc="-10" dirty="0">
                <a:latin typeface="LM Sans 10"/>
                <a:cs typeface="LM Sans 10"/>
              </a:rPr>
              <a:t>monitors </a:t>
            </a:r>
            <a:r>
              <a:rPr sz="1000" spc="-5" dirty="0">
                <a:latin typeface="LM Sans 10"/>
                <a:cs typeface="LM Sans 10"/>
              </a:rPr>
              <a:t>the medium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it sends a </a:t>
            </a:r>
            <a:r>
              <a:rPr sz="1000" spc="-10" dirty="0">
                <a:latin typeface="LM Sans 10"/>
                <a:cs typeface="LM Sans 10"/>
              </a:rPr>
              <a:t>frame  </a:t>
            </a:r>
            <a:r>
              <a:rPr sz="1000" spc="-5" dirty="0">
                <a:latin typeface="LM Sans 10"/>
                <a:cs typeface="LM Sans 10"/>
              </a:rPr>
              <a:t>to see if the transmission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spc="-5" dirty="0">
                <a:latin typeface="LM Sans 10"/>
                <a:cs typeface="LM Sans 10"/>
              </a:rPr>
              <a:t>successful. If so, the station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finished. If, </a:t>
            </a:r>
            <a:r>
              <a:rPr sz="1000" spc="-10" dirty="0">
                <a:latin typeface="LM Sans 10"/>
                <a:cs typeface="LM Sans 10"/>
              </a:rPr>
              <a:t>however, </a:t>
            </a:r>
            <a:r>
              <a:rPr sz="1000" spc="-5" dirty="0">
                <a:latin typeface="LM Sans 10"/>
                <a:cs typeface="LM Sans 10"/>
              </a:rPr>
              <a:t>there is a collision, the </a:t>
            </a:r>
            <a:r>
              <a:rPr sz="1000" spc="-10" dirty="0">
                <a:latin typeface="LM Sans 10"/>
                <a:cs typeface="LM Sans 10"/>
              </a:rPr>
              <a:t>frame </a:t>
            </a:r>
            <a:r>
              <a:rPr sz="1000" spc="-5" dirty="0">
                <a:latin typeface="LM Sans 10"/>
                <a:cs typeface="LM Sans 10"/>
              </a:rPr>
              <a:t>is sent</a:t>
            </a:r>
            <a:r>
              <a:rPr sz="1000" spc="-18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again.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2820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26982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732" y="1899259"/>
            <a:ext cx="3817366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715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Collision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 abortion in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CSMA/CD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774" y="1165542"/>
            <a:ext cx="3846322" cy="132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4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Flow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Diagram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CSMA/CD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859" y="755738"/>
            <a:ext cx="3960495" cy="228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975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2"/>
                <a:cs typeface="LM Sans 12"/>
              </a:rPr>
              <a:t>Introduction </a:t>
            </a:r>
            <a:r>
              <a:rPr sz="1400" spc="10" dirty="0">
                <a:latin typeface="LM Sans 12"/>
                <a:cs typeface="LM Sans 12"/>
              </a:rPr>
              <a:t>to Datalink </a:t>
            </a:r>
            <a:r>
              <a:rPr sz="1400" spc="-5" dirty="0">
                <a:latin typeface="LM Sans 12"/>
                <a:cs typeface="LM Sans 12"/>
              </a:rPr>
              <a:t>Layer </a:t>
            </a:r>
            <a:r>
              <a:rPr sz="1400" spc="10" dirty="0">
                <a:latin typeface="LM Sans 12"/>
                <a:cs typeface="LM Sans 12"/>
              </a:rPr>
              <a:t>and its</a:t>
            </a:r>
            <a:r>
              <a:rPr sz="1400" spc="45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Services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0008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954" y="523003"/>
            <a:ext cx="3710940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14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In the OSI </a:t>
            </a:r>
            <a:r>
              <a:rPr sz="1000" dirty="0">
                <a:latin typeface="LM Sans 10"/>
                <a:cs typeface="LM Sans 10"/>
              </a:rPr>
              <a:t>model,DLL </a:t>
            </a:r>
            <a:r>
              <a:rPr sz="1000" spc="-5" dirty="0">
                <a:latin typeface="LM Sans 10"/>
                <a:cs typeface="LM Sans 10"/>
              </a:rPr>
              <a:t>is a 4</a:t>
            </a:r>
            <a:r>
              <a:rPr sz="1050" i="1" spc="-7" baseline="27777" dirty="0">
                <a:latin typeface="LM Sans 8"/>
                <a:cs typeface="LM Sans 8"/>
              </a:rPr>
              <a:t>th</a:t>
            </a:r>
            <a:r>
              <a:rPr sz="1000" spc="-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the top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2</a:t>
            </a:r>
            <a:r>
              <a:rPr sz="1050" i="1" spc="-7" baseline="27777" dirty="0">
                <a:latin typeface="LM Sans 8"/>
                <a:cs typeface="LM Sans 8"/>
              </a:rPr>
              <a:t>nd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10" dirty="0">
                <a:latin typeface="LM Sans 10"/>
                <a:cs typeface="LM Sans 10"/>
              </a:rPr>
              <a:t>from 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bottom.</a:t>
            </a:r>
            <a:endParaRPr sz="1000">
              <a:latin typeface="LM Sans 10"/>
              <a:cs typeface="LM Sans 10"/>
            </a:endParaRPr>
          </a:p>
          <a:p>
            <a:pPr marL="38100" marR="16129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communication channel that </a:t>
            </a:r>
            <a:r>
              <a:rPr sz="1000" spc="-10" dirty="0">
                <a:latin typeface="LM Sans 10"/>
                <a:cs typeface="LM Sans 10"/>
              </a:rPr>
              <a:t>connects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adjacent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10" dirty="0">
                <a:latin typeface="LM Sans 10"/>
                <a:cs typeface="LM Sans 10"/>
              </a:rPr>
              <a:t>is  known as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links</a:t>
            </a:r>
            <a:r>
              <a:rPr sz="1000" spc="-10" dirty="0">
                <a:latin typeface="LM Sans 10"/>
                <a:cs typeface="LM Sans 10"/>
              </a:rPr>
              <a:t>, and </a:t>
            </a: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spc="-15" dirty="0">
                <a:latin typeface="LM Sans 10"/>
                <a:cs typeface="LM Sans 10"/>
              </a:rPr>
              <a:t>order </a:t>
            </a:r>
            <a:r>
              <a:rPr sz="1000" spc="-5" dirty="0">
                <a:latin typeface="LM Sans 10"/>
                <a:cs typeface="LM Sans 10"/>
              </a:rPr>
              <a:t>to move the </a:t>
            </a:r>
            <a:r>
              <a:rPr sz="1000" spc="-10" dirty="0">
                <a:latin typeface="LM Sans 10"/>
                <a:cs typeface="LM Sans 10"/>
              </a:rPr>
              <a:t>datagram from </a:t>
            </a:r>
            <a:r>
              <a:rPr sz="1000" spc="-5" dirty="0">
                <a:latin typeface="LM Sans 10"/>
                <a:cs typeface="LM Sans 10"/>
              </a:rPr>
              <a:t>source to  the </a:t>
            </a:r>
            <a:r>
              <a:rPr sz="1000" spc="-10" dirty="0">
                <a:latin typeface="LM Sans 10"/>
                <a:cs typeface="LM Sans 10"/>
              </a:rPr>
              <a:t>destination,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datagram </a:t>
            </a:r>
            <a:r>
              <a:rPr sz="1000" spc="-5" dirty="0">
                <a:latin typeface="LM Sans 10"/>
                <a:cs typeface="LM Sans 10"/>
              </a:rPr>
              <a:t>must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moved </a:t>
            </a:r>
            <a:r>
              <a:rPr sz="1000" spc="-10" dirty="0">
                <a:latin typeface="LM Sans 10"/>
                <a:cs typeface="LM Sans 10"/>
              </a:rPr>
              <a:t>across </a:t>
            </a:r>
            <a:r>
              <a:rPr sz="1000" spc="-5" dirty="0">
                <a:latin typeface="LM Sans 10"/>
                <a:cs typeface="LM Sans 10"/>
              </a:rPr>
              <a:t>an </a:t>
            </a:r>
            <a:r>
              <a:rPr sz="1000" spc="-10" dirty="0">
                <a:latin typeface="LM Sans 10"/>
                <a:cs typeface="LM Sans 10"/>
              </a:rPr>
              <a:t>individual  link.</a:t>
            </a:r>
            <a:endParaRPr sz="1000">
              <a:latin typeface="LM Sans 10"/>
              <a:cs typeface="LM Sans 10"/>
            </a:endParaRPr>
          </a:p>
          <a:p>
            <a:pPr marL="38100" marR="343535">
              <a:lnSpc>
                <a:spcPct val="100000"/>
              </a:lnSpc>
              <a:spcBef>
                <a:spcPts val="28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main responsibility of the DLL is to transfer the </a:t>
            </a:r>
            <a:r>
              <a:rPr sz="1000" spc="-10" dirty="0">
                <a:latin typeface="LM Sans 10"/>
                <a:cs typeface="LM Sans 10"/>
              </a:rPr>
              <a:t>datagram  across </a:t>
            </a:r>
            <a:r>
              <a:rPr sz="1000" spc="-5" dirty="0">
                <a:latin typeface="LM Sans 10"/>
                <a:cs typeface="LM Sans 10"/>
              </a:rPr>
              <a:t>an </a:t>
            </a:r>
            <a:r>
              <a:rPr sz="1000" spc="-10" dirty="0">
                <a:latin typeface="LM Sans 10"/>
                <a:cs typeface="LM Sans 10"/>
              </a:rPr>
              <a:t>individual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link.</a:t>
            </a:r>
            <a:endParaRPr sz="1000">
              <a:latin typeface="LM Sans 10"/>
              <a:cs typeface="LM Sans 10"/>
            </a:endParaRPr>
          </a:p>
          <a:p>
            <a:pPr marL="38100" marR="3048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DLL protocol </a:t>
            </a:r>
            <a:r>
              <a:rPr sz="1000" spc="-10" dirty="0">
                <a:latin typeface="LM Sans 10"/>
                <a:cs typeface="LM Sans 10"/>
              </a:rPr>
              <a:t>defines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format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packet </a:t>
            </a:r>
            <a:r>
              <a:rPr sz="1000" spc="-5" dirty="0">
                <a:latin typeface="LM Sans 10"/>
                <a:cs typeface="LM Sans 10"/>
              </a:rPr>
              <a:t>exchanged </a:t>
            </a:r>
            <a:r>
              <a:rPr sz="1000" spc="-10" dirty="0">
                <a:latin typeface="LM Sans 10"/>
                <a:cs typeface="LM Sans 10"/>
              </a:rPr>
              <a:t>across 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spc="-10" dirty="0">
                <a:latin typeface="LM Sans 10"/>
                <a:cs typeface="LM Sans 10"/>
              </a:rPr>
              <a:t>well </a:t>
            </a:r>
            <a:r>
              <a:rPr sz="1000" spc="-5" dirty="0">
                <a:latin typeface="LM Sans 10"/>
                <a:cs typeface="LM Sans 10"/>
              </a:rPr>
              <a:t>as the </a:t>
            </a:r>
            <a:r>
              <a:rPr sz="1000" spc="-10" dirty="0">
                <a:latin typeface="LM Sans 10"/>
                <a:cs typeface="LM Sans 10"/>
              </a:rPr>
              <a:t>actions </a:t>
            </a:r>
            <a:r>
              <a:rPr sz="1000" spc="-5" dirty="0">
                <a:latin typeface="LM Sans 10"/>
                <a:cs typeface="LM Sans 10"/>
              </a:rPr>
              <a:t>such </a:t>
            </a:r>
            <a:r>
              <a:rPr sz="1000" spc="-10" dirty="0">
                <a:latin typeface="LM Sans 10"/>
                <a:cs typeface="LM Sans 10"/>
              </a:rPr>
              <a:t>as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Error Correction and  Detection</a:t>
            </a:r>
            <a:r>
              <a:rPr sz="1000" spc="-10" dirty="0">
                <a:latin typeface="LM Sans 10"/>
                <a:cs typeface="LM Sans 10"/>
              </a:rPr>
              <a:t>,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Retransmission</a:t>
            </a:r>
            <a:r>
              <a:rPr sz="1000" spc="-10" dirty="0">
                <a:latin typeface="LM Sans 10"/>
                <a:cs typeface="LM Sans 10"/>
              </a:rPr>
              <a:t>,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Flow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control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spc="-10" dirty="0">
                <a:latin typeface="LM Sans 10"/>
                <a:cs typeface="LM Sans 10"/>
              </a:rPr>
              <a:t>and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Random</a:t>
            </a:r>
            <a:r>
              <a:rPr sz="1000" spc="2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access</a:t>
            </a:r>
            <a:r>
              <a:rPr sz="1000" spc="-10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DLL protocols </a:t>
            </a:r>
            <a:r>
              <a:rPr sz="1000" spc="-15" dirty="0">
                <a:latin typeface="LM Sans 10"/>
                <a:cs typeface="LM Sans 10"/>
              </a:rPr>
              <a:t>are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Ethernet</a:t>
            </a:r>
            <a:r>
              <a:rPr sz="1000" spc="-15" dirty="0">
                <a:latin typeface="LM Sans 10"/>
                <a:cs typeface="LM Sans 10"/>
              </a:rPr>
              <a:t>,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Token</a:t>
            </a:r>
            <a:r>
              <a:rPr sz="1000" spc="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ring</a:t>
            </a:r>
            <a:r>
              <a:rPr sz="1000" spc="-10" dirty="0">
                <a:latin typeface="LM Sans 10"/>
                <a:cs typeface="LM Sans 10"/>
              </a:rPr>
              <a:t>,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FDDI</a:t>
            </a:r>
            <a:r>
              <a:rPr sz="1000" spc="-10" dirty="0">
                <a:latin typeface="LM Sans 10"/>
                <a:cs typeface="LM Sans 10"/>
              </a:rPr>
              <a:t>and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PPP</a:t>
            </a:r>
            <a:r>
              <a:rPr sz="1000" spc="-10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38100" marR="9779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An </a:t>
            </a:r>
            <a:r>
              <a:rPr sz="1000" spc="-10" dirty="0">
                <a:latin typeface="LM Sans 10"/>
                <a:cs typeface="LM Sans 10"/>
              </a:rPr>
              <a:t>important characteristic </a:t>
            </a:r>
            <a:r>
              <a:rPr sz="1000" spc="-5" dirty="0">
                <a:latin typeface="LM Sans 10"/>
                <a:cs typeface="LM Sans 10"/>
              </a:rPr>
              <a:t>of a DLL is that </a:t>
            </a:r>
            <a:r>
              <a:rPr sz="1000" spc="-10" dirty="0">
                <a:latin typeface="LM Sans 10"/>
                <a:cs typeface="LM Sans 10"/>
              </a:rPr>
              <a:t>datagram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 </a:t>
            </a:r>
            <a:r>
              <a:rPr sz="1000" spc="-10" dirty="0">
                <a:latin typeface="LM Sans 10"/>
                <a:cs typeface="LM Sans 10"/>
              </a:rPr>
              <a:t>handled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different link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spc="-5" dirty="0">
                <a:latin typeface="LM Sans 10"/>
                <a:cs typeface="LM Sans 10"/>
              </a:rPr>
              <a:t>protocols on </a:t>
            </a:r>
            <a:r>
              <a:rPr sz="1000" spc="-10" dirty="0">
                <a:latin typeface="LM Sans 10"/>
                <a:cs typeface="LM Sans 10"/>
              </a:rPr>
              <a:t>different links </a:t>
            </a:r>
            <a:r>
              <a:rPr sz="1000" spc="-5" dirty="0">
                <a:latin typeface="LM Sans 10"/>
                <a:cs typeface="LM Sans 10"/>
              </a:rPr>
              <a:t>in a </a:t>
            </a:r>
            <a:r>
              <a:rPr sz="1000" spc="-10" dirty="0">
                <a:latin typeface="LM Sans 10"/>
                <a:cs typeface="LM Sans 10"/>
              </a:rPr>
              <a:t>path. 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example, the </a:t>
            </a:r>
            <a:r>
              <a:rPr sz="1000" spc="-10" dirty="0">
                <a:latin typeface="LM Sans 10"/>
                <a:cs typeface="LM Sans 10"/>
              </a:rPr>
              <a:t>datagram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handled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Ethernet on the first </a:t>
            </a:r>
            <a:r>
              <a:rPr sz="1000" spc="-10" dirty="0">
                <a:latin typeface="LM Sans 10"/>
                <a:cs typeface="LM Sans 10"/>
              </a:rPr>
              <a:t>link,  PPP </a:t>
            </a:r>
            <a:r>
              <a:rPr sz="1000" spc="-5" dirty="0">
                <a:latin typeface="LM Sans 10"/>
                <a:cs typeface="LM Sans 10"/>
              </a:rPr>
              <a:t>on the second </a:t>
            </a:r>
            <a:r>
              <a:rPr sz="1000" spc="-10" dirty="0">
                <a:latin typeface="LM Sans 10"/>
                <a:cs typeface="LM Sans 10"/>
              </a:rPr>
              <a:t>link.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4170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86979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92859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422055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61184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19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2.2</a:t>
            </a:r>
            <a:r>
              <a:rPr sz="1400" spc="-55" dirty="0">
                <a:latin typeface="LM Sans 12"/>
                <a:cs typeface="LM Sans 12"/>
              </a:rPr>
              <a:t> </a:t>
            </a:r>
            <a:r>
              <a:rPr sz="1400" spc="15" dirty="0">
                <a:latin typeface="LM Sans 12"/>
                <a:cs typeface="LM Sans 12"/>
              </a:rPr>
              <a:t>CSMA/CA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8741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8839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40364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542821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68200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354" y="610341"/>
            <a:ext cx="3535679" cy="1158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Carrier </a:t>
            </a:r>
            <a:r>
              <a:rPr sz="1000" spc="-5" dirty="0">
                <a:latin typeface="LM Sans 10"/>
                <a:cs typeface="LM Sans 10"/>
              </a:rPr>
              <a:t>sense multiple </a:t>
            </a:r>
            <a:r>
              <a:rPr sz="1000" spc="-10" dirty="0">
                <a:latin typeface="LM Sans 10"/>
                <a:cs typeface="LM Sans 10"/>
              </a:rPr>
              <a:t>access </a:t>
            </a:r>
            <a:r>
              <a:rPr sz="1000" spc="-5" dirty="0">
                <a:latin typeface="LM Sans 10"/>
                <a:cs typeface="LM Sans 10"/>
              </a:rPr>
              <a:t>with collision </a:t>
            </a:r>
            <a:r>
              <a:rPr sz="1000" spc="-10" dirty="0">
                <a:latin typeface="LM Sans 10"/>
                <a:cs typeface="LM Sans 10"/>
              </a:rPr>
              <a:t>avoidance (CSMA/CA) 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spc="-5" dirty="0">
                <a:latin typeface="LM Sans 10"/>
                <a:cs typeface="LM Sans 10"/>
              </a:rPr>
              <a:t>invented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wireless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networks.</a:t>
            </a:r>
            <a:endParaRPr sz="1000">
              <a:latin typeface="LM Sans 10"/>
              <a:cs typeface="LM Sans 10"/>
            </a:endParaRPr>
          </a:p>
          <a:p>
            <a:pPr marL="12700" marR="354965">
              <a:lnSpc>
                <a:spcPts val="1100"/>
              </a:lnSpc>
              <a:spcBef>
                <a:spcPts val="875"/>
              </a:spcBef>
            </a:pPr>
            <a:r>
              <a:rPr sz="1000" spc="-10" dirty="0">
                <a:latin typeface="LM Sans 10"/>
                <a:cs typeface="LM Sans 10"/>
              </a:rPr>
              <a:t>Collisions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avoided </a:t>
            </a:r>
            <a:r>
              <a:rPr sz="1000" spc="-5" dirty="0">
                <a:latin typeface="LM Sans 10"/>
                <a:cs typeface="LM Sans 10"/>
              </a:rPr>
              <a:t>through the use of </a:t>
            </a:r>
            <a:r>
              <a:rPr sz="1000" spc="-10" dirty="0">
                <a:latin typeface="LM Sans 10"/>
                <a:cs typeface="LM Sans 10"/>
              </a:rPr>
              <a:t>CSMA/CA’s </a:t>
            </a:r>
            <a:r>
              <a:rPr sz="1000" spc="-5" dirty="0">
                <a:latin typeface="LM Sans 10"/>
                <a:cs typeface="LM Sans 10"/>
              </a:rPr>
              <a:t>three  strategies:</a:t>
            </a:r>
            <a:endParaRPr sz="1000">
              <a:latin typeface="LM Sans 10"/>
              <a:cs typeface="LM Sans 10"/>
            </a:endParaRPr>
          </a:p>
          <a:p>
            <a:pPr marL="265430" marR="1417320">
              <a:lnSpc>
                <a:spcPct val="101499"/>
              </a:lnSpc>
              <a:spcBef>
                <a:spcPts val="155"/>
              </a:spcBef>
            </a:pPr>
            <a:r>
              <a:rPr sz="900" spc="-5" dirty="0">
                <a:latin typeface="LM Sans 9"/>
                <a:cs typeface="LM Sans 9"/>
              </a:rPr>
              <a:t>The interframe space </a:t>
            </a:r>
            <a:r>
              <a:rPr sz="900" spc="-10" dirty="0">
                <a:latin typeface="LM Sans 9"/>
                <a:cs typeface="LM Sans 9"/>
              </a:rPr>
              <a:t>(DIFS </a:t>
            </a:r>
            <a:r>
              <a:rPr sz="900" spc="-5" dirty="0">
                <a:latin typeface="LM Sans 9"/>
                <a:cs typeface="LM Sans 9"/>
              </a:rPr>
              <a:t>&amp; SIFS),  The </a:t>
            </a:r>
            <a:r>
              <a:rPr sz="900" spc="-10" dirty="0">
                <a:latin typeface="LM Sans 9"/>
                <a:cs typeface="LM Sans 9"/>
              </a:rPr>
              <a:t>contention window,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and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20"/>
              </a:spcBef>
            </a:pPr>
            <a:r>
              <a:rPr sz="900" spc="-10" dirty="0">
                <a:latin typeface="LM Sans 9"/>
                <a:cs typeface="LM Sans 9"/>
              </a:rPr>
              <a:t>Control </a:t>
            </a:r>
            <a:r>
              <a:rPr sz="900" spc="-5" dirty="0">
                <a:latin typeface="LM Sans 9"/>
                <a:cs typeface="LM Sans 9"/>
              </a:rPr>
              <a:t>frames </a:t>
            </a:r>
            <a:r>
              <a:rPr sz="900" spc="-10" dirty="0">
                <a:latin typeface="LM Sans 9"/>
                <a:cs typeface="LM Sans 9"/>
              </a:rPr>
              <a:t>(RTS, CTS,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ACK).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543" y="1979536"/>
            <a:ext cx="3249295" cy="9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135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Flow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Diagram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CSMA/CA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363" y="561276"/>
            <a:ext cx="2738119" cy="2520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CSMA/CA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LM Sans 12"/>
                <a:cs typeface="LM Sans 12"/>
              </a:rPr>
              <a:t>NAV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670" y="700849"/>
            <a:ext cx="3160394" cy="226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35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Controlled</a:t>
            </a:r>
            <a:r>
              <a:rPr sz="1400" spc="-50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Access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0388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1751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36664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54271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1681899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182107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354" y="626813"/>
            <a:ext cx="3575685" cy="128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In controlled </a:t>
            </a:r>
            <a:r>
              <a:rPr sz="1000" spc="-10" dirty="0">
                <a:latin typeface="LM Sans 10"/>
                <a:cs typeface="LM Sans 10"/>
              </a:rPr>
              <a:t>access, </a:t>
            </a:r>
            <a:r>
              <a:rPr sz="1000" spc="-5" dirty="0">
                <a:latin typeface="LM Sans 10"/>
                <a:cs typeface="LM Sans 10"/>
              </a:rPr>
              <a:t>the stations consult one </a:t>
            </a:r>
            <a:r>
              <a:rPr sz="1000" spc="-10" dirty="0">
                <a:latin typeface="LM Sans 10"/>
                <a:cs typeface="LM Sans 10"/>
              </a:rPr>
              <a:t>another </a:t>
            </a:r>
            <a:r>
              <a:rPr sz="1000" spc="-5" dirty="0">
                <a:latin typeface="LM Sans 10"/>
                <a:cs typeface="LM Sans 10"/>
              </a:rPr>
              <a:t>to find which  station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right </a:t>
            </a:r>
            <a:r>
              <a:rPr sz="1000" spc="-5" dirty="0">
                <a:latin typeface="LM Sans 10"/>
                <a:cs typeface="LM Sans 10"/>
              </a:rPr>
              <a:t>to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send.</a:t>
            </a:r>
            <a:endParaRPr sz="1000">
              <a:latin typeface="LM Sans 10"/>
              <a:cs typeface="LM Sans 10"/>
            </a:endParaRPr>
          </a:p>
          <a:p>
            <a:pPr marL="12700" marR="358140">
              <a:lnSpc>
                <a:spcPct val="1635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 station cannot send </a:t>
            </a:r>
            <a:r>
              <a:rPr sz="1000" spc="-10" dirty="0">
                <a:latin typeface="LM Sans 10"/>
                <a:cs typeface="LM Sans 10"/>
              </a:rPr>
              <a:t>unless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dirty="0">
                <a:latin typeface="LM Sans 10"/>
                <a:cs typeface="LM Sans 10"/>
              </a:rPr>
              <a:t>been </a:t>
            </a:r>
            <a:r>
              <a:rPr sz="1000" spc="-10" dirty="0">
                <a:latin typeface="LM Sans 10"/>
                <a:cs typeface="LM Sans 10"/>
              </a:rPr>
              <a:t>authorized </a:t>
            </a:r>
            <a:r>
              <a:rPr sz="1000" spc="-5" dirty="0">
                <a:latin typeface="LM Sans 10"/>
                <a:cs typeface="LM Sans 10"/>
              </a:rPr>
              <a:t>to send.  </a:t>
            </a:r>
            <a:r>
              <a:rPr sz="1000" spc="-10" dirty="0">
                <a:latin typeface="LM Sans 10"/>
                <a:cs typeface="LM Sans 10"/>
              </a:rPr>
              <a:t>Controlled Access </a:t>
            </a:r>
            <a:r>
              <a:rPr sz="1000" spc="-15" dirty="0">
                <a:latin typeface="LM Sans 10"/>
                <a:cs typeface="LM Sans 10"/>
              </a:rPr>
              <a:t>Types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2705100">
              <a:lnSpc>
                <a:spcPct val="101499"/>
              </a:lnSpc>
              <a:spcBef>
                <a:spcPts val="180"/>
              </a:spcBef>
            </a:pPr>
            <a:r>
              <a:rPr sz="900" spc="-10" dirty="0">
                <a:latin typeface="LM Sans 9"/>
                <a:cs typeface="LM Sans 9"/>
              </a:rPr>
              <a:t>Reservation.  Polling.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30" dirty="0">
                <a:latin typeface="LM Sans 9"/>
                <a:cs typeface="LM Sans 9"/>
              </a:rPr>
              <a:t>Token</a:t>
            </a:r>
            <a:r>
              <a:rPr sz="900" spc="-10" dirty="0">
                <a:latin typeface="LM Sans 9"/>
                <a:cs typeface="LM Sans 9"/>
              </a:rPr>
              <a:t> Passing.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00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1.</a:t>
            </a:r>
            <a:r>
              <a:rPr sz="1400" spc="125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Reservation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8546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608398"/>
            <a:ext cx="3632835" cy="1278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Here, a station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make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reservation </a:t>
            </a:r>
            <a:r>
              <a:rPr sz="1000" spc="-5" dirty="0">
                <a:latin typeface="LM Sans 10"/>
                <a:cs typeface="LM Sans 10"/>
              </a:rPr>
              <a:t>before sending </a:t>
            </a:r>
            <a:r>
              <a:rPr sz="1000" spc="-10" dirty="0">
                <a:latin typeface="LM Sans 10"/>
                <a:cs typeface="LM Sans 10"/>
              </a:rPr>
              <a:t>data.  Time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divided into intervals. </a:t>
            </a:r>
            <a:r>
              <a:rPr sz="1000" spc="-5" dirty="0">
                <a:latin typeface="LM Sans 10"/>
                <a:cs typeface="LM Sans 10"/>
              </a:rPr>
              <a:t>In each </a:t>
            </a:r>
            <a:r>
              <a:rPr sz="1000" spc="-10" dirty="0">
                <a:latin typeface="LM Sans 10"/>
                <a:cs typeface="LM Sans 10"/>
              </a:rPr>
              <a:t>interval,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reservation frame  precedes </a:t>
            </a:r>
            <a:r>
              <a:rPr sz="1000" spc="-5" dirty="0">
                <a:latin typeface="LM Sans 10"/>
                <a:cs typeface="LM Sans 10"/>
              </a:rPr>
              <a:t>the data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sent in that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interval.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latin typeface="LM Sans 10"/>
                <a:cs typeface="LM Sans 10"/>
              </a:rPr>
              <a:t>If there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 stations in the system, there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exactly N </a:t>
            </a:r>
            <a:r>
              <a:rPr sz="1000" spc="-10" dirty="0">
                <a:latin typeface="LM Sans 10"/>
                <a:cs typeface="LM Sans 10"/>
              </a:rPr>
              <a:t>reservation  </a:t>
            </a:r>
            <a:r>
              <a:rPr sz="1000" spc="-5" dirty="0">
                <a:latin typeface="LM Sans 10"/>
                <a:cs typeface="LM Sans 10"/>
              </a:rPr>
              <a:t>minislots in the </a:t>
            </a:r>
            <a:r>
              <a:rPr sz="1000" spc="-10" dirty="0">
                <a:latin typeface="LM Sans 10"/>
                <a:cs typeface="LM Sans 10"/>
              </a:rPr>
              <a:t>reservation frame. </a:t>
            </a:r>
            <a:r>
              <a:rPr sz="1000" spc="-5" dirty="0">
                <a:latin typeface="LM Sans 10"/>
                <a:cs typeface="LM Sans 10"/>
              </a:rPr>
              <a:t>Each minislot </a:t>
            </a:r>
            <a:r>
              <a:rPr sz="1000" dirty="0">
                <a:latin typeface="LM Sans 10"/>
                <a:cs typeface="LM Sans 10"/>
              </a:rPr>
              <a:t>belongs </a:t>
            </a:r>
            <a:r>
              <a:rPr sz="1000" spc="-5" dirty="0">
                <a:latin typeface="LM Sans 10"/>
                <a:cs typeface="LM Sans 10"/>
              </a:rPr>
              <a:t>to a  station. When a station </a:t>
            </a:r>
            <a:r>
              <a:rPr sz="1000" spc="-10" dirty="0">
                <a:latin typeface="LM Sans 10"/>
                <a:cs typeface="LM Sans 10"/>
              </a:rPr>
              <a:t>needs </a:t>
            </a:r>
            <a:r>
              <a:rPr sz="1000" spc="-5" dirty="0">
                <a:latin typeface="LM Sans 10"/>
                <a:cs typeface="LM Sans 10"/>
              </a:rPr>
              <a:t>to send a </a:t>
            </a:r>
            <a:r>
              <a:rPr sz="1000" spc="-10" dirty="0">
                <a:latin typeface="LM Sans 10"/>
                <a:cs typeface="LM Sans 10"/>
              </a:rPr>
              <a:t>data frame,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makes </a:t>
            </a:r>
            <a:r>
              <a:rPr sz="1000" spc="-5" dirty="0">
                <a:latin typeface="LM Sans 10"/>
                <a:cs typeface="LM Sans 10"/>
              </a:rPr>
              <a:t>a  </a:t>
            </a:r>
            <a:r>
              <a:rPr sz="1000" spc="-10" dirty="0">
                <a:latin typeface="LM Sans 10"/>
                <a:cs typeface="LM Sans 10"/>
              </a:rPr>
              <a:t>reservation </a:t>
            </a:r>
            <a:r>
              <a:rPr sz="1000" spc="-5" dirty="0">
                <a:latin typeface="LM Sans 10"/>
                <a:cs typeface="LM Sans 10"/>
              </a:rPr>
              <a:t>in its </a:t>
            </a:r>
            <a:r>
              <a:rPr sz="1000" spc="-15" dirty="0">
                <a:latin typeface="LM Sans 10"/>
                <a:cs typeface="LM Sans 10"/>
              </a:rPr>
              <a:t>own </a:t>
            </a:r>
            <a:r>
              <a:rPr sz="1000" spc="-5" dirty="0">
                <a:latin typeface="LM Sans 10"/>
                <a:cs typeface="LM Sans 10"/>
              </a:rPr>
              <a:t>minislot.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stations that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spc="-5" dirty="0">
                <a:latin typeface="LM Sans 10"/>
                <a:cs typeface="LM Sans 10"/>
              </a:rPr>
              <a:t>made </a:t>
            </a:r>
            <a:r>
              <a:rPr sz="1000" spc="-10" dirty="0">
                <a:latin typeface="LM Sans 10"/>
                <a:cs typeface="LM Sans 10"/>
              </a:rPr>
              <a:t>res-  </a:t>
            </a:r>
            <a:r>
              <a:rPr sz="1000" spc="-5" dirty="0">
                <a:latin typeface="LM Sans 10"/>
                <a:cs typeface="LM Sans 10"/>
              </a:rPr>
              <a:t>ervations can send their </a:t>
            </a:r>
            <a:r>
              <a:rPr sz="1000" spc="-10" dirty="0">
                <a:latin typeface="LM Sans 10"/>
                <a:cs typeface="LM Sans 10"/>
              </a:rPr>
              <a:t>data frames after </a:t>
            </a:r>
            <a:r>
              <a:rPr sz="1000" spc="-5" dirty="0">
                <a:latin typeface="LM Sans 10"/>
                <a:cs typeface="LM Sans 10"/>
              </a:rPr>
              <a:t>the reservation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frame.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117892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650" y="2084692"/>
            <a:ext cx="3351530" cy="791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7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2.</a:t>
            </a:r>
            <a:r>
              <a:rPr sz="1400" spc="105" dirty="0">
                <a:latin typeface="LM Sans 12"/>
                <a:cs typeface="LM Sans 12"/>
              </a:rPr>
              <a:t> </a:t>
            </a:r>
            <a:r>
              <a:rPr sz="1400" dirty="0">
                <a:latin typeface="LM Sans 12"/>
                <a:cs typeface="LM Sans 12"/>
              </a:rPr>
              <a:t>Polling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6714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0087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35037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69199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02096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197049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336215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475395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181" y="2640939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811" y="2817025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811" y="2956191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0354" y="590059"/>
            <a:ext cx="3659504" cy="245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72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Polling </a:t>
            </a:r>
            <a:r>
              <a:rPr sz="1000" spc="-20" dirty="0">
                <a:latin typeface="LM Sans 10"/>
                <a:cs typeface="LM Sans 10"/>
              </a:rPr>
              <a:t>works </a:t>
            </a:r>
            <a:r>
              <a:rPr sz="1000" spc="-5" dirty="0">
                <a:latin typeface="LM Sans 10"/>
                <a:cs typeface="LM Sans 10"/>
              </a:rPr>
              <a:t>with </a:t>
            </a:r>
            <a:r>
              <a:rPr sz="1000" dirty="0">
                <a:latin typeface="LM Sans 10"/>
                <a:cs typeface="LM Sans 10"/>
              </a:rPr>
              <a:t>topologies </a:t>
            </a:r>
            <a:r>
              <a:rPr sz="1000" spc="-5" dirty="0">
                <a:latin typeface="LM Sans 10"/>
                <a:cs typeface="LM Sans 10"/>
              </a:rPr>
              <a:t>in which one </a:t>
            </a:r>
            <a:r>
              <a:rPr sz="1000" spc="-10" dirty="0">
                <a:latin typeface="LM Sans 10"/>
                <a:cs typeface="LM Sans 10"/>
              </a:rPr>
              <a:t>device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designated </a:t>
            </a:r>
            <a:r>
              <a:rPr sz="1000" spc="-5" dirty="0">
                <a:latin typeface="LM Sans 10"/>
                <a:cs typeface="LM Sans 10"/>
              </a:rPr>
              <a:t>as a  </a:t>
            </a:r>
            <a:r>
              <a:rPr sz="1000" spc="-15" dirty="0">
                <a:latin typeface="LM Sans 10"/>
                <a:cs typeface="LM Sans 10"/>
              </a:rPr>
              <a:t>primary </a:t>
            </a:r>
            <a:r>
              <a:rPr sz="1000" spc="-5" dirty="0">
                <a:latin typeface="LM Sans 10"/>
                <a:cs typeface="LM Sans 10"/>
              </a:rPr>
              <a:t>station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other devices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secondary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stations.</a:t>
            </a:r>
            <a:endParaRPr sz="1000">
              <a:latin typeface="LM Sans 10"/>
              <a:cs typeface="LM Sans 10"/>
            </a:endParaRPr>
          </a:p>
          <a:p>
            <a:pPr marL="12700" marR="10795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All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exchanges must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made through the </a:t>
            </a:r>
            <a:r>
              <a:rPr sz="1000" spc="-15" dirty="0">
                <a:latin typeface="LM Sans 10"/>
                <a:cs typeface="LM Sans 10"/>
              </a:rPr>
              <a:t>primary </a:t>
            </a:r>
            <a:r>
              <a:rPr sz="1000" spc="-10" dirty="0">
                <a:latin typeface="LM Sans 10"/>
                <a:cs typeface="LM Sans 10"/>
              </a:rPr>
              <a:t>device </a:t>
            </a:r>
            <a:r>
              <a:rPr sz="1000" spc="-5" dirty="0">
                <a:latin typeface="LM Sans 10"/>
                <a:cs typeface="LM Sans 10"/>
              </a:rPr>
              <a:t>even  when the </a:t>
            </a:r>
            <a:r>
              <a:rPr sz="1000" spc="-10" dirty="0">
                <a:latin typeface="LM Sans 10"/>
                <a:cs typeface="LM Sans 10"/>
              </a:rPr>
              <a:t>ultimate </a:t>
            </a:r>
            <a:r>
              <a:rPr sz="1000" spc="-5" dirty="0">
                <a:latin typeface="LM Sans 10"/>
                <a:cs typeface="LM Sans 10"/>
              </a:rPr>
              <a:t>destination is a </a:t>
            </a:r>
            <a:r>
              <a:rPr sz="1000" spc="-10" dirty="0">
                <a:latin typeface="LM Sans 10"/>
                <a:cs typeface="LM Sans 10"/>
              </a:rPr>
              <a:t>secondary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device.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primary </a:t>
            </a:r>
            <a:r>
              <a:rPr sz="1000" spc="-10" dirty="0">
                <a:latin typeface="LM Sans 10"/>
                <a:cs typeface="LM Sans 10"/>
              </a:rPr>
              <a:t>device </a:t>
            </a:r>
            <a:r>
              <a:rPr sz="1000" spc="-5" dirty="0">
                <a:latin typeface="LM Sans 10"/>
                <a:cs typeface="LM Sans 10"/>
              </a:rPr>
              <a:t>controls the </a:t>
            </a:r>
            <a:r>
              <a:rPr sz="1000" spc="-10" dirty="0">
                <a:latin typeface="LM Sans 10"/>
                <a:cs typeface="LM Sans 10"/>
              </a:rPr>
              <a:t>link;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secondary devices follow its  instructions.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It is up to the </a:t>
            </a:r>
            <a:r>
              <a:rPr sz="1000" spc="-15" dirty="0">
                <a:latin typeface="LM Sans 10"/>
                <a:cs typeface="LM Sans 10"/>
              </a:rPr>
              <a:t>primary </a:t>
            </a:r>
            <a:r>
              <a:rPr sz="1000" spc="-10" dirty="0">
                <a:latin typeface="LM Sans 10"/>
                <a:cs typeface="LM Sans 10"/>
              </a:rPr>
              <a:t>device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determine </a:t>
            </a:r>
            <a:r>
              <a:rPr sz="1000" spc="-5" dirty="0">
                <a:latin typeface="LM Sans 10"/>
                <a:cs typeface="LM Sans 10"/>
              </a:rPr>
              <a:t>which </a:t>
            </a:r>
            <a:r>
              <a:rPr sz="1000" spc="-10" dirty="0">
                <a:latin typeface="LM Sans 10"/>
                <a:cs typeface="LM Sans 10"/>
              </a:rPr>
              <a:t>device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5" dirty="0">
                <a:latin typeface="LM Sans 10"/>
                <a:cs typeface="LM Sans 10"/>
              </a:rPr>
              <a:t>allowed </a:t>
            </a:r>
            <a:r>
              <a:rPr sz="1000" spc="-5" dirty="0">
                <a:latin typeface="LM Sans 10"/>
                <a:cs typeface="LM Sans 10"/>
              </a:rPr>
              <a:t>to  use the </a:t>
            </a:r>
            <a:r>
              <a:rPr sz="1000" spc="-10" dirty="0">
                <a:latin typeface="LM Sans 10"/>
                <a:cs typeface="LM Sans 10"/>
              </a:rPr>
              <a:t>channel </a:t>
            </a:r>
            <a:r>
              <a:rPr sz="1000" spc="-5" dirty="0">
                <a:latin typeface="LM Sans 10"/>
                <a:cs typeface="LM Sans 10"/>
              </a:rPr>
              <a:t>at a given time.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LM Sans 10"/>
                <a:cs typeface="LM Sans 10"/>
              </a:rPr>
              <a:t>Primary Station</a:t>
            </a:r>
            <a:r>
              <a:rPr sz="1000" spc="-5" dirty="0">
                <a:latin typeface="LM Sans 10"/>
                <a:cs typeface="LM Sans 10"/>
              </a:rPr>
              <a:t> :</a:t>
            </a:r>
            <a:endParaRPr sz="1000">
              <a:latin typeface="LM Sans 10"/>
              <a:cs typeface="LM Sans 10"/>
            </a:endParaRPr>
          </a:p>
          <a:p>
            <a:pPr marL="265430" marR="224154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SEL = select,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primary </a:t>
            </a:r>
            <a:r>
              <a:rPr sz="900" spc="-10" dirty="0">
                <a:latin typeface="LM Sans 9"/>
                <a:cs typeface="LM Sans 9"/>
              </a:rPr>
              <a:t>device </a:t>
            </a:r>
            <a:r>
              <a:rPr sz="900" spc="-5" dirty="0">
                <a:latin typeface="LM Sans 9"/>
                <a:cs typeface="LM Sans 9"/>
              </a:rPr>
              <a:t>when it wishes to send  POL =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to solicit transmission from secondary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devices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spc="-10" dirty="0">
                <a:latin typeface="LM Sans 9"/>
                <a:cs typeface="LM Sans 9"/>
              </a:rPr>
              <a:t>acknowledge </a:t>
            </a:r>
            <a:r>
              <a:rPr sz="900" spc="-5" dirty="0">
                <a:latin typeface="LM Sans 9"/>
                <a:cs typeface="LM Sans 9"/>
              </a:rPr>
              <a:t>receipt from a secondary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device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latin typeface="LM Sans 10"/>
                <a:cs typeface="LM Sans 10"/>
              </a:rPr>
              <a:t>Secondary Station: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spc="-10" dirty="0">
                <a:latin typeface="LM Sans 9"/>
                <a:cs typeface="LM Sans 9"/>
              </a:rPr>
              <a:t>acknowledge </a:t>
            </a:r>
            <a:r>
              <a:rPr sz="900" spc="-5" dirty="0">
                <a:latin typeface="LM Sans 9"/>
                <a:cs typeface="LM Sans 9"/>
              </a:rPr>
              <a:t>receipt from </a:t>
            </a:r>
            <a:r>
              <a:rPr sz="900" spc="-10" dirty="0">
                <a:latin typeface="LM Sans 9"/>
                <a:cs typeface="LM Sans 9"/>
              </a:rPr>
              <a:t>primary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device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Sans 9"/>
                <a:cs typeface="LM Sans 9"/>
              </a:rPr>
              <a:t>NACK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spc="-10" dirty="0">
                <a:latin typeface="LM Sans 9"/>
                <a:cs typeface="LM Sans 9"/>
              </a:rPr>
              <a:t>non-ACK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used </a:t>
            </a:r>
            <a:r>
              <a:rPr sz="900" spc="-5" dirty="0">
                <a:latin typeface="LM Sans 9"/>
                <a:cs typeface="LM Sans 9"/>
              </a:rPr>
              <a:t>when there is </a:t>
            </a:r>
            <a:r>
              <a:rPr sz="900" spc="-10" dirty="0">
                <a:latin typeface="LM Sans 9"/>
                <a:cs typeface="LM Sans 9"/>
              </a:rPr>
              <a:t>nothing </a:t>
            </a:r>
            <a:r>
              <a:rPr sz="900" spc="-5" dirty="0">
                <a:latin typeface="LM Sans 9"/>
                <a:cs typeface="LM Sans 9"/>
              </a:rPr>
              <a:t>to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send.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7" name="object 1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8694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Select and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Poll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functions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994" y="796010"/>
            <a:ext cx="1752600" cy="184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0627" y="930656"/>
            <a:ext cx="1555750" cy="1773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04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3. </a:t>
            </a:r>
            <a:r>
              <a:rPr sz="1400" spc="-20" dirty="0">
                <a:latin typeface="LM Sans 12"/>
                <a:cs typeface="LM Sans 12"/>
              </a:rPr>
              <a:t>Token</a:t>
            </a:r>
            <a:r>
              <a:rPr sz="1400" spc="114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Passing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2904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51960"/>
            <a:ext cx="3660775" cy="279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20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Stations </a:t>
            </a:r>
            <a:r>
              <a:rPr sz="1000" spc="-5" dirty="0">
                <a:latin typeface="LM Sans 10"/>
                <a:cs typeface="LM Sans 10"/>
              </a:rPr>
              <a:t>in this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organized </a:t>
            </a:r>
            <a:r>
              <a:rPr sz="1000" spc="-5" dirty="0">
                <a:latin typeface="LM Sans 10"/>
                <a:cs typeface="LM Sans 10"/>
              </a:rPr>
              <a:t>in a </a:t>
            </a:r>
            <a:r>
              <a:rPr sz="1000" spc="-10" dirty="0">
                <a:latin typeface="LM Sans 10"/>
                <a:cs typeface="LM Sans 10"/>
              </a:rPr>
              <a:t>logical ring: </a:t>
            </a:r>
            <a:r>
              <a:rPr sz="1000" spc="-5" dirty="0">
                <a:latin typeface="LM Sans 10"/>
                <a:cs typeface="LM Sans 10"/>
              </a:rPr>
              <a:t>there is a  </a:t>
            </a:r>
            <a:r>
              <a:rPr sz="1000" spc="-15" dirty="0">
                <a:latin typeface="LM Sans 10"/>
                <a:cs typeface="LM Sans 10"/>
              </a:rPr>
              <a:t>predecessor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a successor to each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node.</a:t>
            </a:r>
            <a:endParaRPr sz="1000">
              <a:latin typeface="LM Sans 10"/>
              <a:cs typeface="LM Sans 10"/>
            </a:endParaRPr>
          </a:p>
          <a:p>
            <a:pPr marL="12700" marR="13970" algn="just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15" dirty="0">
                <a:latin typeface="LM Sans 10"/>
                <a:cs typeface="LM Sans 10"/>
              </a:rPr>
              <a:t>predecessor </a:t>
            </a:r>
            <a:r>
              <a:rPr sz="1000" spc="-5" dirty="0">
                <a:latin typeface="LM Sans 10"/>
                <a:cs typeface="LM Sans 10"/>
              </a:rPr>
              <a:t>is the station which is </a:t>
            </a:r>
            <a:r>
              <a:rPr sz="1000" spc="-10" dirty="0">
                <a:latin typeface="LM Sans 10"/>
                <a:cs typeface="LM Sans 10"/>
              </a:rPr>
              <a:t>logically </a:t>
            </a:r>
            <a:r>
              <a:rPr sz="1000" spc="-5" dirty="0">
                <a:latin typeface="LM Sans 10"/>
                <a:cs typeface="LM Sans 10"/>
              </a:rPr>
              <a:t>before the station </a:t>
            </a:r>
            <a:r>
              <a:rPr sz="1000" spc="-10" dirty="0">
                <a:latin typeface="LM Sans 10"/>
                <a:cs typeface="LM Sans 10"/>
              </a:rPr>
              <a:t>in 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ring; </a:t>
            </a:r>
            <a:r>
              <a:rPr sz="1000" spc="-5" dirty="0">
                <a:latin typeface="LM Sans 10"/>
                <a:cs typeface="LM Sans 10"/>
              </a:rPr>
              <a:t>the successor is the station which is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the station in the  </a:t>
            </a:r>
            <a:r>
              <a:rPr sz="1000" spc="-10" dirty="0">
                <a:latin typeface="LM Sans 10"/>
                <a:cs typeface="LM Sans 10"/>
              </a:rPr>
              <a:t>ring.</a:t>
            </a:r>
            <a:endParaRPr sz="1000">
              <a:latin typeface="LM Sans 10"/>
              <a:cs typeface="LM Sans 10"/>
            </a:endParaRPr>
          </a:p>
          <a:p>
            <a:pPr marL="12700" marR="21336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dirty="0">
                <a:latin typeface="LM Sans 10"/>
                <a:cs typeface="LM Sans 10"/>
              </a:rPr>
              <a:t>special </a:t>
            </a:r>
            <a:r>
              <a:rPr sz="1000" spc="-10" dirty="0">
                <a:latin typeface="LM Sans 10"/>
                <a:cs typeface="LM Sans 10"/>
              </a:rPr>
              <a:t>packet </a:t>
            </a:r>
            <a:r>
              <a:rPr sz="1000" spc="-5" dirty="0">
                <a:latin typeface="LM Sans 10"/>
                <a:cs typeface="LM Sans 10"/>
              </a:rPr>
              <a:t>called a </a:t>
            </a:r>
            <a:r>
              <a:rPr sz="1000" spc="-10" dirty="0">
                <a:latin typeface="LM Sans 10"/>
                <a:cs typeface="LM Sans 10"/>
              </a:rPr>
              <a:t>token </a:t>
            </a:r>
            <a:r>
              <a:rPr sz="1000" spc="-5" dirty="0">
                <a:latin typeface="LM Sans 10"/>
                <a:cs typeface="LM Sans 10"/>
              </a:rPr>
              <a:t>moves </a:t>
            </a:r>
            <a:r>
              <a:rPr sz="1000" spc="-10" dirty="0">
                <a:latin typeface="LM Sans 10"/>
                <a:cs typeface="LM Sans 10"/>
              </a:rPr>
              <a:t>from </a:t>
            </a:r>
            <a:r>
              <a:rPr sz="1000" spc="-5" dirty="0">
                <a:latin typeface="LM Sans 10"/>
                <a:cs typeface="LM Sans 10"/>
              </a:rPr>
              <a:t>station to station. A  station can only send messages while it </a:t>
            </a:r>
            <a:r>
              <a:rPr sz="1000" spc="-10" dirty="0">
                <a:latin typeface="LM Sans 10"/>
                <a:cs typeface="LM Sans 10"/>
              </a:rPr>
              <a:t>holds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token.</a:t>
            </a:r>
            <a:endParaRPr sz="1000">
              <a:latin typeface="LM Sans 10"/>
              <a:cs typeface="LM Sans 10"/>
            </a:endParaRPr>
          </a:p>
          <a:p>
            <a:pPr marL="12700" marR="381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latin typeface="LM Sans 10"/>
                <a:cs typeface="LM Sans 10"/>
              </a:rPr>
              <a:t>The token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held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limited amount </a:t>
            </a:r>
            <a:r>
              <a:rPr sz="1000" spc="-5" dirty="0">
                <a:latin typeface="LM Sans 10"/>
                <a:cs typeface="LM Sans 10"/>
              </a:rPr>
              <a:t>of time before it is sent  to the </a:t>
            </a:r>
            <a:r>
              <a:rPr sz="1000" spc="-10" dirty="0">
                <a:latin typeface="LM Sans 10"/>
                <a:cs typeface="LM Sans 10"/>
              </a:rPr>
              <a:t>successor. Priorities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configured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setting a </a:t>
            </a:r>
            <a:r>
              <a:rPr sz="1000" spc="-10" dirty="0">
                <a:latin typeface="LM Sans 10"/>
                <a:cs typeface="LM Sans 10"/>
              </a:rPr>
              <a:t>different  holding </a:t>
            </a:r>
            <a:r>
              <a:rPr sz="1000" spc="-5" dirty="0">
                <a:latin typeface="LM Sans 10"/>
                <a:cs typeface="LM Sans 10"/>
              </a:rPr>
              <a:t>time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each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station.</a:t>
            </a:r>
            <a:endParaRPr sz="1000">
              <a:latin typeface="LM Sans 10"/>
              <a:cs typeface="LM Sans 10"/>
            </a:endParaRPr>
          </a:p>
          <a:p>
            <a:pPr marL="12700" marR="149860">
              <a:lnSpc>
                <a:spcPct val="100000"/>
              </a:lnSpc>
              <a:spcBef>
                <a:spcPts val="425"/>
              </a:spcBef>
            </a:pPr>
            <a:r>
              <a:rPr sz="1000" spc="-10" dirty="0">
                <a:latin typeface="LM Sans 10"/>
                <a:cs typeface="LM Sans 10"/>
              </a:rPr>
              <a:t>The dual ring, </a:t>
            </a:r>
            <a:r>
              <a:rPr sz="1000" spc="-5" dirty="0">
                <a:latin typeface="LM Sans 10"/>
                <a:cs typeface="LM Sans 10"/>
              </a:rPr>
              <a:t>common with the FDDI implementation, </a:t>
            </a: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15" dirty="0">
                <a:latin typeface="LM Sans 10"/>
                <a:cs typeface="LM Sans 10"/>
              </a:rPr>
              <a:t>for  </a:t>
            </a:r>
            <a:r>
              <a:rPr sz="1000" spc="-5" dirty="0">
                <a:latin typeface="LM Sans 10"/>
                <a:cs typeface="LM Sans 10"/>
              </a:rPr>
              <a:t>some </a:t>
            </a:r>
            <a:r>
              <a:rPr sz="1000" spc="-10" dirty="0">
                <a:latin typeface="LM Sans 10"/>
                <a:cs typeface="LM Sans 10"/>
              </a:rPr>
              <a:t>redundancy </a:t>
            </a:r>
            <a:r>
              <a:rPr sz="1000" spc="-5" dirty="0">
                <a:latin typeface="LM Sans 10"/>
                <a:cs typeface="LM Sans 10"/>
              </a:rPr>
              <a:t>if there is a </a:t>
            </a:r>
            <a:r>
              <a:rPr sz="1000" spc="-10" dirty="0">
                <a:latin typeface="LM Sans 10"/>
                <a:cs typeface="LM Sans 10"/>
              </a:rPr>
              <a:t>failure </a:t>
            </a:r>
            <a:r>
              <a:rPr sz="1000" spc="-5" dirty="0">
                <a:latin typeface="LM Sans 10"/>
                <a:cs typeface="LM Sans 10"/>
              </a:rPr>
              <a:t>on one of the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rings.</a:t>
            </a:r>
            <a:endParaRPr sz="1000">
              <a:latin typeface="LM Sans 10"/>
              <a:cs typeface="LM Sans 10"/>
            </a:endParaRPr>
          </a:p>
          <a:p>
            <a:pPr marL="12700" marR="93980">
              <a:lnSpc>
                <a:spcPct val="100000"/>
              </a:lnSpc>
              <a:spcBef>
                <a:spcPts val="434"/>
              </a:spcBef>
            </a:pPr>
            <a:r>
              <a:rPr sz="1000" spc="-5" dirty="0">
                <a:latin typeface="LM Sans 10"/>
                <a:cs typeface="LM Sans 10"/>
              </a:rPr>
              <a:t>Each </a:t>
            </a:r>
            <a:r>
              <a:rPr sz="1000" dirty="0">
                <a:latin typeface="LM Sans 10"/>
                <a:cs typeface="LM Sans 10"/>
              </a:rPr>
              <a:t>node </a:t>
            </a:r>
            <a:r>
              <a:rPr sz="1000" spc="-5" dirty="0">
                <a:latin typeface="LM Sans 10"/>
                <a:cs typeface="LM Sans 10"/>
              </a:rPr>
              <a:t>on the </a:t>
            </a:r>
            <a:r>
              <a:rPr sz="1000" spc="-10" dirty="0">
                <a:latin typeface="LM Sans 10"/>
                <a:cs typeface="LM Sans 10"/>
              </a:rPr>
              <a:t>ring </a:t>
            </a:r>
            <a:r>
              <a:rPr sz="1000" spc="-5" dirty="0">
                <a:latin typeface="LM Sans 10"/>
                <a:cs typeface="LM Sans 10"/>
              </a:rPr>
              <a:t>must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able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re-generate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token </a:t>
            </a:r>
            <a:r>
              <a:rPr sz="1000" spc="-5" dirty="0">
                <a:latin typeface="LM Sans 10"/>
                <a:cs typeface="LM Sans 10"/>
              </a:rPr>
              <a:t>if the  </a:t>
            </a:r>
            <a:r>
              <a:rPr sz="1000" spc="-10" dirty="0">
                <a:latin typeface="LM Sans 10"/>
                <a:cs typeface="LM Sans 10"/>
              </a:rPr>
              <a:t>token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lost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damaged.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latin typeface="LM Sans 10"/>
                <a:cs typeface="LM Sans 10"/>
              </a:rPr>
              <a:t>The ring </a:t>
            </a:r>
            <a:r>
              <a:rPr sz="1000" spc="-5" dirty="0">
                <a:latin typeface="LM Sans 10"/>
                <a:cs typeface="LM Sans 10"/>
              </a:rPr>
              <a:t>is vulnerable to </a:t>
            </a:r>
            <a:r>
              <a:rPr sz="1000" spc="-10" dirty="0">
                <a:latin typeface="LM Sans 10"/>
                <a:cs typeface="LM Sans 10"/>
              </a:rPr>
              <a:t>loss </a:t>
            </a:r>
            <a:r>
              <a:rPr sz="1000" spc="-5" dirty="0">
                <a:latin typeface="LM Sans 10"/>
                <a:cs typeface="LM Sans 10"/>
              </a:rPr>
              <a:t>of a station </a:t>
            </a:r>
            <a:r>
              <a:rPr sz="1000" spc="-10" dirty="0">
                <a:latin typeface="LM Sans 10"/>
                <a:cs typeface="LM Sans 10"/>
              </a:rPr>
              <a:t>unless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star ring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used.  The </a:t>
            </a:r>
            <a:r>
              <a:rPr sz="1000" spc="-5" dirty="0">
                <a:latin typeface="LM Sans 10"/>
                <a:cs typeface="LM Sans 10"/>
              </a:rPr>
              <a:t>central </a:t>
            </a:r>
            <a:r>
              <a:rPr sz="1000" spc="-10" dirty="0">
                <a:latin typeface="LM Sans 10"/>
                <a:cs typeface="LM Sans 10"/>
              </a:rPr>
              <a:t>hub </a:t>
            </a:r>
            <a:r>
              <a:rPr sz="1000" spc="-5" dirty="0">
                <a:latin typeface="LM Sans 10"/>
                <a:cs typeface="LM Sans 10"/>
              </a:rPr>
              <a:t>of a </a:t>
            </a:r>
            <a:r>
              <a:rPr sz="1000" spc="-10" dirty="0">
                <a:latin typeface="LM Sans 10"/>
                <a:cs typeface="LM Sans 10"/>
              </a:rPr>
              <a:t>star ring </a:t>
            </a:r>
            <a:r>
              <a:rPr sz="1000" spc="-5" dirty="0">
                <a:latin typeface="LM Sans 10"/>
                <a:cs typeface="LM Sans 10"/>
              </a:rPr>
              <a:t>is called an </a:t>
            </a:r>
            <a:r>
              <a:rPr sz="1000" spc="-15" dirty="0">
                <a:latin typeface="LM Sans 10"/>
                <a:cs typeface="LM Sans 10"/>
              </a:rPr>
              <a:t>MAU </a:t>
            </a:r>
            <a:r>
              <a:rPr sz="1000" spc="-10" dirty="0">
                <a:latin typeface="LM Sans 10"/>
                <a:cs typeface="LM Sans 10"/>
              </a:rPr>
              <a:t>(multi-access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unit)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88866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40011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75973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27119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63080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81" y="299043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62" y="59878"/>
            <a:ext cx="2679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Logical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Ring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 Physical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Topology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883" y="674027"/>
            <a:ext cx="3270250" cy="2292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11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2"/>
                <a:cs typeface="LM Sans 12"/>
              </a:rPr>
              <a:t>Channelization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9161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811" y="1106868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811" y="1246047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385227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756080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193215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07133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210511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354" y="714532"/>
            <a:ext cx="3356610" cy="1582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sz="1000" spc="-10" dirty="0">
                <a:latin typeface="LM Sans 10"/>
                <a:cs typeface="LM Sans 10"/>
              </a:rPr>
              <a:t>Channelization </a:t>
            </a:r>
            <a:r>
              <a:rPr sz="1000" spc="-5" dirty="0">
                <a:latin typeface="LM Sans 10"/>
                <a:cs typeface="LM Sans 10"/>
              </a:rPr>
              <a:t>is a multiple-access </a:t>
            </a:r>
            <a:r>
              <a:rPr sz="1000" dirty="0">
                <a:latin typeface="LM Sans 10"/>
                <a:cs typeface="LM Sans 10"/>
              </a:rPr>
              <a:t>method </a:t>
            </a:r>
            <a:r>
              <a:rPr sz="1000" spc="-5" dirty="0">
                <a:latin typeface="LM Sans 10"/>
                <a:cs typeface="LM Sans 10"/>
              </a:rPr>
              <a:t>where the </a:t>
            </a:r>
            <a:r>
              <a:rPr sz="1000" spc="-10" dirty="0">
                <a:latin typeface="LM Sans 10"/>
                <a:cs typeface="LM Sans 10"/>
              </a:rPr>
              <a:t>available  bandwidth </a:t>
            </a:r>
            <a:r>
              <a:rPr sz="1000" spc="-5" dirty="0">
                <a:latin typeface="LM Sans 10"/>
                <a:cs typeface="LM Sans 10"/>
              </a:rPr>
              <a:t>of a </a:t>
            </a:r>
            <a:r>
              <a:rPr sz="1000" spc="-10" dirty="0">
                <a:latin typeface="LM Sans 10"/>
                <a:cs typeface="LM Sans 10"/>
              </a:rPr>
              <a:t>link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shared among </a:t>
            </a:r>
            <a:r>
              <a:rPr sz="1000" spc="-5" dirty="0">
                <a:latin typeface="LM Sans 10"/>
                <a:cs typeface="LM Sans 10"/>
              </a:rPr>
              <a:t>stations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by</a:t>
            </a:r>
            <a:endParaRPr sz="1000">
              <a:latin typeface="LM Sans 10"/>
              <a:cs typeface="LM Sans 10"/>
            </a:endParaRPr>
          </a:p>
          <a:p>
            <a:pPr marL="265430" marR="2586990">
              <a:lnSpc>
                <a:spcPct val="101499"/>
              </a:lnSpc>
              <a:spcBef>
                <a:spcPts val="155"/>
              </a:spcBef>
            </a:pPr>
            <a:r>
              <a:rPr sz="900" spc="-5" dirty="0">
                <a:latin typeface="LM Sans 9"/>
                <a:cs typeface="LM Sans 9"/>
              </a:rPr>
              <a:t>Time  </a:t>
            </a:r>
            <a:r>
              <a:rPr sz="900" spc="-35" dirty="0">
                <a:latin typeface="LM Sans 9"/>
                <a:cs typeface="LM Sans 9"/>
              </a:rPr>
              <a:t>F</a:t>
            </a:r>
            <a:r>
              <a:rPr sz="900" spc="-5" dirty="0">
                <a:latin typeface="LM Sans 9"/>
                <a:cs typeface="LM Sans 9"/>
              </a:rPr>
              <a:t>requ</a:t>
            </a:r>
            <a:r>
              <a:rPr sz="900" spc="-10" dirty="0">
                <a:latin typeface="LM Sans 9"/>
                <a:cs typeface="LM Sans 9"/>
              </a:rPr>
              <a:t>e</a:t>
            </a:r>
            <a:r>
              <a:rPr sz="900" spc="-5" dirty="0">
                <a:latin typeface="LM Sans 9"/>
                <a:cs typeface="LM Sans 9"/>
              </a:rPr>
              <a:t>n</a:t>
            </a:r>
            <a:r>
              <a:rPr sz="900" spc="-10" dirty="0">
                <a:latin typeface="LM Sans 9"/>
                <a:cs typeface="LM Sans 9"/>
              </a:rPr>
              <a:t>cy  </a:t>
            </a:r>
            <a:r>
              <a:rPr sz="900" dirty="0">
                <a:latin typeface="LM Sans 9"/>
                <a:cs typeface="LM Sans 9"/>
              </a:rPr>
              <a:t>Code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LM Sans 9"/>
              <a:cs typeface="LM Sans 9"/>
            </a:endParaRPr>
          </a:p>
          <a:p>
            <a:pPr marL="265430" marR="860425" indent="-253365">
              <a:lnSpc>
                <a:spcPct val="106400"/>
              </a:lnSpc>
            </a:pPr>
            <a:r>
              <a:rPr sz="1000" spc="-10" dirty="0">
                <a:latin typeface="LM Sans 10"/>
                <a:cs typeface="LM Sans 10"/>
              </a:rPr>
              <a:t>Three </a:t>
            </a:r>
            <a:r>
              <a:rPr sz="1000" spc="-5" dirty="0">
                <a:latin typeface="LM Sans 10"/>
                <a:cs typeface="LM Sans 10"/>
              </a:rPr>
              <a:t>common channelization protocols </a:t>
            </a:r>
            <a:r>
              <a:rPr sz="1000" spc="-15" dirty="0">
                <a:latin typeface="LM Sans 10"/>
                <a:cs typeface="LM Sans 10"/>
              </a:rPr>
              <a:t>are  </a:t>
            </a:r>
            <a:r>
              <a:rPr sz="900" spc="-5" dirty="0">
                <a:latin typeface="LM Sans 9"/>
                <a:cs typeface="LM Sans 9"/>
              </a:rPr>
              <a:t>TDMA = Time Division Multiple </a:t>
            </a:r>
            <a:r>
              <a:rPr sz="900" spc="-15" dirty="0">
                <a:latin typeface="LM Sans 9"/>
                <a:cs typeface="LM Sans 9"/>
              </a:rPr>
              <a:t>Access  </a:t>
            </a:r>
            <a:r>
              <a:rPr sz="900" spc="-10" dirty="0">
                <a:latin typeface="LM Sans 9"/>
                <a:cs typeface="LM Sans 9"/>
              </a:rPr>
              <a:t>FDMA </a:t>
            </a:r>
            <a:r>
              <a:rPr sz="900" spc="-5" dirty="0">
                <a:latin typeface="LM Sans 9"/>
                <a:cs typeface="LM Sans 9"/>
              </a:rPr>
              <a:t>= Frequency Division Multiple </a:t>
            </a:r>
            <a:r>
              <a:rPr sz="900" spc="-15" dirty="0">
                <a:latin typeface="LM Sans 9"/>
                <a:cs typeface="LM Sans 9"/>
              </a:rPr>
              <a:t>Access  </a:t>
            </a:r>
            <a:r>
              <a:rPr sz="900" spc="-10" dirty="0">
                <a:latin typeface="LM Sans 9"/>
                <a:cs typeface="LM Sans 9"/>
              </a:rPr>
              <a:t>CDMA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dirty="0">
                <a:latin typeface="LM Sans 9"/>
                <a:cs typeface="LM Sans 9"/>
              </a:rPr>
              <a:t>Code </a:t>
            </a:r>
            <a:r>
              <a:rPr sz="900" spc="-5" dirty="0">
                <a:latin typeface="LM Sans 9"/>
                <a:cs typeface="LM Sans 9"/>
              </a:rPr>
              <a:t>Division Multiple </a:t>
            </a:r>
            <a:r>
              <a:rPr sz="900" spc="-15" dirty="0">
                <a:latin typeface="LM Sans 9"/>
                <a:cs typeface="LM Sans 9"/>
              </a:rPr>
              <a:t>Access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8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95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DLL</a:t>
            </a:r>
            <a:r>
              <a:rPr sz="1400" spc="-5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Services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1496" y="965809"/>
            <a:ext cx="2105024" cy="151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2"/>
                <a:cs typeface="LM Sans 12"/>
              </a:rPr>
              <a:t>FDMA </a:t>
            </a:r>
            <a:r>
              <a:rPr sz="1400" spc="10" dirty="0">
                <a:latin typeface="LM Sans 12"/>
                <a:cs typeface="LM Sans 12"/>
              </a:rPr>
              <a:t>- </a:t>
            </a:r>
            <a:r>
              <a:rPr sz="1400" spc="20" dirty="0">
                <a:latin typeface="LM Sans 12"/>
                <a:cs typeface="LM Sans 12"/>
              </a:rPr>
              <a:t>FDM</a:t>
            </a:r>
            <a:r>
              <a:rPr sz="1400" spc="-45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Access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9113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576104"/>
            <a:ext cx="3660775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LM Sans 10"/>
                <a:cs typeface="LM Sans 10"/>
              </a:rPr>
              <a:t>FDMA </a:t>
            </a:r>
            <a:r>
              <a:rPr sz="1000" spc="-10" dirty="0">
                <a:latin typeface="LM Sans 10"/>
                <a:cs typeface="LM Sans 10"/>
              </a:rPr>
              <a:t>divides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available bandwidth into frequency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bands.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Each station is allocated a </a:t>
            </a:r>
            <a:r>
              <a:rPr sz="1000" spc="-10" dirty="0">
                <a:latin typeface="LM Sans 10"/>
                <a:cs typeface="LM Sans 10"/>
              </a:rPr>
              <a:t>band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frequencies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data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transmission.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88092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54" y="1048910"/>
            <a:ext cx="1555115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FDM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00000"/>
              </a:lnSpc>
              <a:spcBef>
                <a:spcPts val="1090"/>
              </a:spcBef>
            </a:pPr>
            <a:r>
              <a:rPr sz="1000" spc="-5" dirty="0">
                <a:latin typeface="LM Sans 10"/>
                <a:cs typeface="LM Sans 10"/>
              </a:rPr>
              <a:t>FDM is at the </a:t>
            </a:r>
            <a:r>
              <a:rPr sz="1000" spc="-10" dirty="0">
                <a:latin typeface="LM Sans 10"/>
                <a:cs typeface="LM Sans 10"/>
              </a:rPr>
              <a:t>physical </a:t>
            </a:r>
            <a:r>
              <a:rPr sz="1000" spc="-15" dirty="0">
                <a:latin typeface="LM Sans 10"/>
                <a:cs typeface="LM Sans 10"/>
              </a:rPr>
              <a:t>layer,  </a:t>
            </a:r>
            <a:r>
              <a:rPr sz="1000" spc="-5" dirty="0">
                <a:latin typeface="LM Sans 10"/>
                <a:cs typeface="LM Sans 10"/>
              </a:rPr>
              <a:t>combining </a:t>
            </a:r>
            <a:r>
              <a:rPr sz="1000" spc="-15" dirty="0">
                <a:latin typeface="LM Sans 10"/>
                <a:cs typeface="LM Sans 10"/>
              </a:rPr>
              <a:t>low </a:t>
            </a:r>
            <a:r>
              <a:rPr sz="1000" spc="-10" dirty="0">
                <a:latin typeface="LM Sans 10"/>
                <a:cs typeface="LM Sans 10"/>
              </a:rPr>
              <a:t>bandwidth  </a:t>
            </a:r>
            <a:r>
              <a:rPr sz="1000" spc="-5" dirty="0">
                <a:latin typeface="LM Sans 10"/>
                <a:cs typeface="LM Sans 10"/>
              </a:rPr>
              <a:t>channels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high  bandwidth </a:t>
            </a:r>
            <a:r>
              <a:rPr sz="1000" spc="-5" dirty="0">
                <a:latin typeface="LM Sans 10"/>
                <a:cs typeface="LM Sans 10"/>
              </a:rPr>
              <a:t>channel.</a:t>
            </a:r>
            <a:endParaRPr sz="1000">
              <a:latin typeface="LM Sans 10"/>
              <a:cs typeface="LM Sans 10"/>
            </a:endParaRPr>
          </a:p>
          <a:p>
            <a:pPr marL="12700" marR="9525">
              <a:lnSpc>
                <a:spcPct val="100000"/>
              </a:lnSpc>
              <a:spcBef>
                <a:spcPts val="280"/>
              </a:spcBef>
            </a:pPr>
            <a:r>
              <a:rPr sz="1000" spc="-10" dirty="0">
                <a:latin typeface="LM Sans 10"/>
                <a:cs typeface="LM Sans 10"/>
              </a:rPr>
              <a:t>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 first generation  </a:t>
            </a:r>
            <a:r>
              <a:rPr sz="1000" spc="-10" dirty="0">
                <a:latin typeface="LM Sans 10"/>
                <a:cs typeface="LM Sans 10"/>
              </a:rPr>
              <a:t>analog </a:t>
            </a:r>
            <a:r>
              <a:rPr sz="1000" spc="-5" dirty="0">
                <a:latin typeface="LM Sans 10"/>
                <a:cs typeface="LM Sans 10"/>
              </a:rPr>
              <a:t>mobile </a:t>
            </a:r>
            <a:r>
              <a:rPr sz="1000" spc="-10" dirty="0">
                <a:latin typeface="LM Sans 10"/>
                <a:cs typeface="LM Sans 10"/>
              </a:rPr>
              <a:t>phone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system.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181" y="141700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06228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8745" y="996763"/>
            <a:ext cx="1609725" cy="1507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FDMA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10" dirty="0">
                <a:latin typeface="LM Sans 9"/>
                <a:cs typeface="LM Sans 9"/>
              </a:rPr>
              <a:t>FDMA </a:t>
            </a:r>
            <a:r>
              <a:rPr sz="900" spc="-5" dirty="0">
                <a:latin typeface="LM Sans 9"/>
                <a:cs typeface="LM Sans 9"/>
              </a:rPr>
              <a:t>is at the </a:t>
            </a:r>
            <a:r>
              <a:rPr sz="900" spc="-10" dirty="0">
                <a:latin typeface="LM Sans 9"/>
                <a:cs typeface="LM Sans 9"/>
              </a:rPr>
              <a:t>data-link</a:t>
            </a:r>
            <a:r>
              <a:rPr sz="900" spc="-15" dirty="0">
                <a:latin typeface="LM Sans 9"/>
                <a:cs typeface="LM Sans 9"/>
              </a:rPr>
              <a:t> layer.</a:t>
            </a:r>
            <a:endParaRPr sz="900">
              <a:latin typeface="LM Sans 9"/>
              <a:cs typeface="LM Sans 9"/>
            </a:endParaRPr>
          </a:p>
          <a:p>
            <a:pPr marL="12700" marR="191135">
              <a:lnSpc>
                <a:spcPct val="101499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Each station </a:t>
            </a:r>
            <a:r>
              <a:rPr sz="900" spc="-15" dirty="0">
                <a:latin typeface="LM Sans 9"/>
                <a:cs typeface="LM Sans 9"/>
              </a:rPr>
              <a:t>always </a:t>
            </a:r>
            <a:r>
              <a:rPr sz="900" spc="-10" dirty="0">
                <a:latin typeface="LM Sans 9"/>
                <a:cs typeface="LM Sans 9"/>
              </a:rPr>
              <a:t>uses </a:t>
            </a:r>
            <a:r>
              <a:rPr sz="900" spc="-5" dirty="0">
                <a:latin typeface="LM Sans 9"/>
                <a:cs typeface="LM Sans 9"/>
              </a:rPr>
              <a:t>the  same</a:t>
            </a:r>
            <a:r>
              <a:rPr sz="900" spc="-10" dirty="0">
                <a:latin typeface="LM Sans 9"/>
                <a:cs typeface="LM Sans 9"/>
              </a:rPr>
              <a:t> band.</a:t>
            </a:r>
            <a:endParaRPr sz="900">
              <a:latin typeface="LM Sans 9"/>
              <a:cs typeface="LM Sans 9"/>
            </a:endParaRPr>
          </a:p>
          <a:p>
            <a:pPr marL="12700" marR="5080">
              <a:lnSpc>
                <a:spcPct val="101499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Each stations transmits </a:t>
            </a:r>
            <a:r>
              <a:rPr sz="900" spc="-10" dirty="0">
                <a:latin typeface="LM Sans 9"/>
                <a:cs typeface="LM Sans 9"/>
              </a:rPr>
              <a:t>over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shared </a:t>
            </a:r>
            <a:r>
              <a:rPr sz="900" spc="-5" dirty="0">
                <a:latin typeface="LM Sans 9"/>
                <a:cs typeface="LM Sans 9"/>
              </a:rPr>
              <a:t>link media without a  multiplexer.</a:t>
            </a:r>
            <a:endParaRPr sz="900">
              <a:latin typeface="LM Sans 9"/>
              <a:cs typeface="LM Sans 9"/>
            </a:endParaRPr>
          </a:p>
          <a:p>
            <a:pPr marL="12700" marR="45085">
              <a:lnSpc>
                <a:spcPct val="110700"/>
              </a:lnSpc>
              <a:spcBef>
                <a:spcPts val="300"/>
              </a:spcBef>
            </a:pPr>
            <a:r>
              <a:rPr sz="900" spc="-10" dirty="0">
                <a:latin typeface="LM Sans 9"/>
                <a:cs typeface="LM Sans 9"/>
              </a:rPr>
              <a:t>Bandpass filters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used at the  stations to </a:t>
            </a:r>
            <a:r>
              <a:rPr sz="900" spc="-10" dirty="0">
                <a:latin typeface="LM Sans 9"/>
                <a:cs typeface="LM Sans 9"/>
              </a:rPr>
              <a:t>separate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signals.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8585" y="1293139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8585" y="1470279"/>
            <a:ext cx="59613" cy="59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8585" y="1786585"/>
            <a:ext cx="59613" cy="59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8585" y="2254732"/>
            <a:ext cx="59613" cy="596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10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40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647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FDMA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180" y="778192"/>
            <a:ext cx="3729354" cy="210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41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7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LM Sans 12"/>
                <a:cs typeface="LM Sans 12"/>
              </a:rPr>
              <a:t>TDMA </a:t>
            </a:r>
            <a:r>
              <a:rPr sz="1400" spc="10" dirty="0">
                <a:latin typeface="LM Sans 12"/>
                <a:cs typeface="LM Sans 12"/>
              </a:rPr>
              <a:t>- </a:t>
            </a:r>
            <a:r>
              <a:rPr sz="1400" spc="20" dirty="0">
                <a:latin typeface="LM Sans 12"/>
                <a:cs typeface="LM Sans 12"/>
              </a:rPr>
              <a:t>TDM</a:t>
            </a:r>
            <a:r>
              <a:rPr sz="1400" spc="-60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Access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9836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7598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40177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62756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85334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07914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444115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2620187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759367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354" y="721276"/>
            <a:ext cx="3580765" cy="212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Time-Division </a:t>
            </a:r>
            <a:r>
              <a:rPr sz="1000" spc="-5" dirty="0">
                <a:latin typeface="LM Sans 10"/>
                <a:cs typeface="LM Sans 10"/>
              </a:rPr>
              <a:t>Multiple </a:t>
            </a:r>
            <a:r>
              <a:rPr sz="1000" spc="-10" dirty="0">
                <a:latin typeface="LM Sans 10"/>
                <a:cs typeface="LM Sans 10"/>
              </a:rPr>
              <a:t>Access (TDMA) </a:t>
            </a:r>
            <a:r>
              <a:rPr sz="1000" spc="-5" dirty="0">
                <a:latin typeface="LM Sans 10"/>
                <a:cs typeface="LM Sans 10"/>
              </a:rPr>
              <a:t>is where stations </a:t>
            </a:r>
            <a:r>
              <a:rPr sz="1000" spc="-10" dirty="0">
                <a:latin typeface="LM Sans 10"/>
                <a:cs typeface="LM Sans 10"/>
              </a:rPr>
              <a:t>share  bandwidth </a:t>
            </a:r>
            <a:r>
              <a:rPr sz="1000" spc="-5" dirty="0">
                <a:latin typeface="LM Sans 10"/>
                <a:cs typeface="LM Sans 10"/>
              </a:rPr>
              <a:t>in time.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ts val="178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Each station is allocated a time slot </a:t>
            </a:r>
            <a:r>
              <a:rPr sz="1000" spc="-10" dirty="0">
                <a:latin typeface="LM Sans 10"/>
                <a:cs typeface="LM Sans 10"/>
              </a:rPr>
              <a:t>during </a:t>
            </a:r>
            <a:r>
              <a:rPr sz="1000" spc="-5" dirty="0">
                <a:latin typeface="LM Sans 10"/>
                <a:cs typeface="LM Sans 10"/>
              </a:rPr>
              <a:t>which it can send </a:t>
            </a:r>
            <a:r>
              <a:rPr sz="1000" spc="-10" dirty="0">
                <a:latin typeface="LM Sans 10"/>
                <a:cs typeface="LM Sans 10"/>
              </a:rPr>
              <a:t>data.  </a:t>
            </a:r>
            <a:r>
              <a:rPr sz="1000" spc="-5" dirty="0">
                <a:latin typeface="LM Sans 10"/>
                <a:cs typeface="LM Sans 10"/>
              </a:rPr>
              <a:t>Each station transmits its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in its </a:t>
            </a:r>
            <a:r>
              <a:rPr sz="1000" spc="-10" dirty="0">
                <a:latin typeface="LM Sans 10"/>
                <a:cs typeface="LM Sans 10"/>
              </a:rPr>
              <a:t>assigned </a:t>
            </a:r>
            <a:r>
              <a:rPr sz="1000" spc="-5" dirty="0">
                <a:latin typeface="LM Sans 10"/>
                <a:cs typeface="LM Sans 10"/>
              </a:rPr>
              <a:t>time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slot.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-10" dirty="0">
                <a:latin typeface="LM Sans 10"/>
                <a:cs typeface="LM Sans 10"/>
              </a:rPr>
              <a:t>This requires </a:t>
            </a:r>
            <a:r>
              <a:rPr sz="1000" spc="-5" dirty="0">
                <a:latin typeface="LM Sans 10"/>
                <a:cs typeface="LM Sans 10"/>
              </a:rPr>
              <a:t>all the stations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synchronize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00" spc="-10" dirty="0">
                <a:latin typeface="LM Sans 10"/>
                <a:cs typeface="LM Sans 10"/>
              </a:rPr>
              <a:t>TDM </a:t>
            </a:r>
            <a:r>
              <a:rPr sz="1000" dirty="0">
                <a:latin typeface="LM Sans 10"/>
                <a:cs typeface="LM Sans 10"/>
              </a:rPr>
              <a:t>operates </a:t>
            </a:r>
            <a:r>
              <a:rPr sz="1000" spc="-5" dirty="0">
                <a:latin typeface="LM Sans 10"/>
                <a:cs typeface="LM Sans 10"/>
              </a:rPr>
              <a:t>at the </a:t>
            </a:r>
            <a:r>
              <a:rPr sz="1000" spc="-10" dirty="0">
                <a:latin typeface="LM Sans 10"/>
                <a:cs typeface="LM Sans 10"/>
              </a:rPr>
              <a:t>physical </a:t>
            </a:r>
            <a:r>
              <a:rPr sz="1000" spc="-15" dirty="0">
                <a:latin typeface="LM Sans 10"/>
                <a:cs typeface="LM Sans 10"/>
              </a:rPr>
              <a:t>layer.</a:t>
            </a:r>
            <a:endParaRPr sz="1000">
              <a:latin typeface="LM Sans 10"/>
              <a:cs typeface="LM Sans 10"/>
            </a:endParaRPr>
          </a:p>
          <a:p>
            <a:pPr marL="12700" marR="310515">
              <a:lnSpc>
                <a:spcPct val="100000"/>
              </a:lnSpc>
              <a:spcBef>
                <a:spcPts val="580"/>
              </a:spcBef>
            </a:pPr>
            <a:r>
              <a:rPr sz="1000" spc="-15" dirty="0">
                <a:latin typeface="LM Sans 10"/>
                <a:cs typeface="LM Sans 10"/>
              </a:rPr>
              <a:t>Low </a:t>
            </a:r>
            <a:r>
              <a:rPr sz="1000" spc="-10" dirty="0">
                <a:latin typeface="LM Sans 10"/>
                <a:cs typeface="LM Sans 10"/>
              </a:rPr>
              <a:t>bandwidth </a:t>
            </a:r>
            <a:r>
              <a:rPr sz="1000" spc="-5" dirty="0">
                <a:latin typeface="LM Sans 10"/>
                <a:cs typeface="LM Sans 10"/>
              </a:rPr>
              <a:t>channels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combined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high bandwidth  </a:t>
            </a:r>
            <a:r>
              <a:rPr sz="1000" spc="-5" dirty="0">
                <a:latin typeface="LM Sans 10"/>
                <a:cs typeface="LM Sans 10"/>
              </a:rPr>
              <a:t>channel </a:t>
            </a:r>
            <a:r>
              <a:rPr sz="1000" spc="-10" dirty="0">
                <a:latin typeface="LM Sans 10"/>
                <a:cs typeface="LM Sans 10"/>
              </a:rPr>
              <a:t>using </a:t>
            </a:r>
            <a:r>
              <a:rPr sz="1000" spc="-5" dirty="0">
                <a:latin typeface="LM Sans 10"/>
                <a:cs typeface="LM Sans 10"/>
              </a:rPr>
              <a:t>a multiplexer.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latin typeface="LM Sans 10"/>
                <a:cs typeface="LM Sans 10"/>
              </a:rPr>
              <a:t>TDMA </a:t>
            </a:r>
            <a:r>
              <a:rPr sz="1000" dirty="0">
                <a:latin typeface="LM Sans 10"/>
                <a:cs typeface="LM Sans 10"/>
              </a:rPr>
              <a:t>operates </a:t>
            </a:r>
            <a:r>
              <a:rPr sz="1000" spc="-5" dirty="0">
                <a:latin typeface="LM Sans 10"/>
                <a:cs typeface="LM Sans 10"/>
              </a:rPr>
              <a:t>at the </a:t>
            </a:r>
            <a:r>
              <a:rPr sz="1000" spc="-10" dirty="0">
                <a:latin typeface="LM Sans 10"/>
                <a:cs typeface="LM Sans 10"/>
              </a:rPr>
              <a:t>data-link </a:t>
            </a:r>
            <a:r>
              <a:rPr sz="1000" spc="-15" dirty="0">
                <a:latin typeface="LM Sans 10"/>
                <a:cs typeface="LM Sans 10"/>
              </a:rPr>
              <a:t>layer.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Stations transmit through one </a:t>
            </a:r>
            <a:r>
              <a:rPr sz="900" spc="-10" dirty="0">
                <a:latin typeface="LM Sans 9"/>
                <a:cs typeface="LM Sans 9"/>
              </a:rPr>
              <a:t>shared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channel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Each station transmits when its </a:t>
            </a:r>
            <a:r>
              <a:rPr sz="900" spc="-10" dirty="0">
                <a:latin typeface="LM Sans 9"/>
                <a:cs typeface="LM Sans 9"/>
              </a:rPr>
              <a:t>assigned </a:t>
            </a:r>
            <a:r>
              <a:rPr sz="900" spc="-5" dirty="0">
                <a:latin typeface="LM Sans 9"/>
                <a:cs typeface="LM Sans 9"/>
              </a:rPr>
              <a:t>time slot is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available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42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67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TDMA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-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TDM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Access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180" y="766635"/>
            <a:ext cx="3756024" cy="2124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43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04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LM Sans 12"/>
                <a:cs typeface="LM Sans 12"/>
              </a:rPr>
              <a:t>CSMA </a:t>
            </a:r>
            <a:r>
              <a:rPr sz="1400" spc="10" dirty="0">
                <a:latin typeface="LM Sans 12"/>
                <a:cs typeface="LM Sans 12"/>
              </a:rPr>
              <a:t>- </a:t>
            </a:r>
            <a:r>
              <a:rPr sz="1400" spc="20" dirty="0">
                <a:latin typeface="LM Sans 12"/>
                <a:cs typeface="LM Sans 12"/>
              </a:rPr>
              <a:t>CSM</a:t>
            </a:r>
            <a:r>
              <a:rPr sz="1400" spc="-50" dirty="0">
                <a:latin typeface="LM Sans 12"/>
                <a:cs typeface="LM Sans 12"/>
              </a:rPr>
              <a:t> </a:t>
            </a:r>
            <a:r>
              <a:rPr sz="1400" spc="5" dirty="0">
                <a:latin typeface="LM Sans 12"/>
                <a:cs typeface="LM Sans 12"/>
              </a:rPr>
              <a:t>Access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4777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00677"/>
            <a:ext cx="3583304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5" dirty="0">
                <a:latin typeface="LM Sans 10"/>
                <a:cs typeface="LM Sans 10"/>
              </a:rPr>
              <a:t>was </a:t>
            </a:r>
            <a:r>
              <a:rPr sz="1000" spc="-5" dirty="0">
                <a:latin typeface="LM Sans 10"/>
                <a:cs typeface="LM Sans 10"/>
              </a:rPr>
              <a:t>conceived several </a:t>
            </a:r>
            <a:r>
              <a:rPr sz="1000" spc="-10" dirty="0">
                <a:latin typeface="LM Sans 10"/>
                <a:cs typeface="LM Sans 10"/>
              </a:rPr>
              <a:t>decades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ago.</a:t>
            </a:r>
            <a:endParaRPr sz="1000">
              <a:latin typeface="LM Sans 10"/>
              <a:cs typeface="LM Sans 10"/>
            </a:endParaRPr>
          </a:p>
          <a:p>
            <a:pPr marL="12700" marR="145415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LM Sans 10"/>
                <a:cs typeface="LM Sans 10"/>
              </a:rPr>
              <a:t>Advances </a:t>
            </a:r>
            <a:r>
              <a:rPr sz="1000" spc="-5" dirty="0">
                <a:latin typeface="LM Sans 10"/>
                <a:cs typeface="LM Sans 10"/>
              </a:rPr>
              <a:t>in electronic technology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spc="-5" dirty="0">
                <a:latin typeface="LM Sans 10"/>
                <a:cs typeface="LM Sans 10"/>
              </a:rPr>
              <a:t>made its implementation  </a:t>
            </a:r>
            <a:r>
              <a:rPr sz="1000" dirty="0">
                <a:latin typeface="LM Sans 10"/>
                <a:cs typeface="LM Sans 10"/>
              </a:rPr>
              <a:t>possible.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latin typeface="LM Sans 10"/>
                <a:cs typeface="LM Sans 10"/>
              </a:rPr>
              <a:t>CDMA differs </a:t>
            </a:r>
            <a:r>
              <a:rPr sz="1000" spc="-5" dirty="0">
                <a:latin typeface="LM Sans 10"/>
                <a:cs typeface="LM Sans 10"/>
              </a:rPr>
              <a:t>from FDMA </a:t>
            </a:r>
            <a:r>
              <a:rPr sz="1000" spc="-10" dirty="0">
                <a:latin typeface="LM Sans 10"/>
                <a:cs typeface="LM Sans 10"/>
              </a:rPr>
              <a:t>and TDMA </a:t>
            </a:r>
            <a:r>
              <a:rPr sz="1000" spc="-5" dirty="0">
                <a:latin typeface="LM Sans 10"/>
                <a:cs typeface="LM Sans 10"/>
              </a:rPr>
              <a:t>in that all stations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transmit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simultaneously each </a:t>
            </a:r>
            <a:r>
              <a:rPr sz="1000" spc="-10" dirty="0">
                <a:latin typeface="LM Sans 10"/>
                <a:cs typeface="LM Sans 10"/>
              </a:rPr>
              <a:t>using </a:t>
            </a:r>
            <a:r>
              <a:rPr sz="1000" spc="-5" dirty="0">
                <a:latin typeface="LM Sans 10"/>
                <a:cs typeface="LM Sans 10"/>
              </a:rPr>
              <a:t>all the </a:t>
            </a:r>
            <a:r>
              <a:rPr sz="1000" spc="-10" dirty="0">
                <a:latin typeface="LM Sans 10"/>
                <a:cs typeface="LM Sans 10"/>
              </a:rPr>
              <a:t>available frequency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bandwidth.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62958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93325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505" y="1241450"/>
            <a:ext cx="3884929" cy="206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33858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44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4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109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84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65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Control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5037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887" rIns="0" bIns="0" rtlCol="0">
            <a:spAutoFit/>
          </a:bodyPr>
          <a:lstStyle/>
          <a:p>
            <a:pPr marL="265430" marR="196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 is a technique that </a:t>
            </a:r>
            <a:r>
              <a:rPr spc="-10" dirty="0"/>
              <a:t>allows </a:t>
            </a:r>
            <a:r>
              <a:rPr spc="-25" dirty="0"/>
              <a:t>two </a:t>
            </a:r>
            <a:r>
              <a:rPr spc="-5" dirty="0"/>
              <a:t>stations </a:t>
            </a:r>
            <a:r>
              <a:rPr spc="-15" dirty="0"/>
              <a:t>working </a:t>
            </a:r>
            <a:r>
              <a:rPr spc="-5" dirty="0"/>
              <a:t>at </a:t>
            </a:r>
            <a:r>
              <a:rPr spc="-10" dirty="0"/>
              <a:t>different </a:t>
            </a:r>
            <a:r>
              <a:rPr dirty="0"/>
              <a:t>speeds  </a:t>
            </a:r>
            <a:r>
              <a:rPr spc="-5" dirty="0"/>
              <a:t>to communicate with each other.</a:t>
            </a:r>
          </a:p>
          <a:p>
            <a:pPr marL="265430" marR="93345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It is a set of </a:t>
            </a:r>
            <a:r>
              <a:rPr spc="-10" dirty="0"/>
              <a:t>measures taken </a:t>
            </a:r>
            <a:r>
              <a:rPr spc="-5" dirty="0"/>
              <a:t>to </a:t>
            </a:r>
            <a:r>
              <a:rPr spc="-10" dirty="0"/>
              <a:t>regulate </a:t>
            </a:r>
            <a:r>
              <a:rPr spc="-5" dirty="0"/>
              <a:t>the </a:t>
            </a:r>
            <a:r>
              <a:rPr spc="-10" dirty="0"/>
              <a:t>amount </a:t>
            </a:r>
            <a:r>
              <a:rPr spc="-5" dirty="0"/>
              <a:t>of </a:t>
            </a:r>
            <a:r>
              <a:rPr spc="-10" dirty="0"/>
              <a:t>data </a:t>
            </a:r>
            <a:r>
              <a:rPr spc="-5" dirty="0"/>
              <a:t>that a  sender sends so that a </a:t>
            </a:r>
            <a:r>
              <a:rPr spc="-10" dirty="0"/>
              <a:t>fast </a:t>
            </a:r>
            <a:r>
              <a:rPr spc="-5" dirty="0"/>
              <a:t>sender </a:t>
            </a:r>
            <a:r>
              <a:rPr dirty="0"/>
              <a:t>does </a:t>
            </a:r>
            <a:r>
              <a:rPr spc="-10" dirty="0"/>
              <a:t>not </a:t>
            </a:r>
            <a:r>
              <a:rPr spc="-5" dirty="0"/>
              <a:t>overwhelm a </a:t>
            </a:r>
            <a:r>
              <a:rPr spc="-10" dirty="0"/>
              <a:t>slow  receiver.</a:t>
            </a:r>
          </a:p>
          <a:p>
            <a:pPr marL="265430" marR="508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In DLL, It </a:t>
            </a:r>
            <a:r>
              <a:rPr spc="-10" dirty="0"/>
              <a:t>restricts </a:t>
            </a:r>
            <a:r>
              <a:rPr spc="-5" dirty="0"/>
              <a:t>the number of </a:t>
            </a:r>
            <a:r>
              <a:rPr spc="-10" dirty="0"/>
              <a:t>frames </a:t>
            </a:r>
            <a:r>
              <a:rPr spc="-5" dirty="0"/>
              <a:t>the sender can send before  it </a:t>
            </a:r>
            <a:r>
              <a:rPr spc="-15" dirty="0"/>
              <a:t>waits for </a:t>
            </a:r>
            <a:r>
              <a:rPr spc="-5" dirty="0"/>
              <a:t>an </a:t>
            </a:r>
            <a:r>
              <a:rPr spc="-10" dirty="0"/>
              <a:t>acknowledgment from </a:t>
            </a:r>
            <a:r>
              <a:rPr spc="-5" dirty="0"/>
              <a:t>the</a:t>
            </a:r>
            <a:r>
              <a:rPr spc="35" dirty="0"/>
              <a:t> </a:t>
            </a:r>
            <a:r>
              <a:rPr spc="-10" dirty="0"/>
              <a:t>receiver.</a:t>
            </a:r>
          </a:p>
        </p:txBody>
      </p:sp>
      <p:sp>
        <p:nvSpPr>
          <p:cNvPr id="6" name="object 6"/>
          <p:cNvSpPr/>
          <p:nvPr/>
        </p:nvSpPr>
        <p:spPr>
          <a:xfrm>
            <a:off x="490181" y="109199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8545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6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2"/>
                <a:cs typeface="LM Sans 12"/>
              </a:rPr>
              <a:t>Approaches </a:t>
            </a:r>
            <a:r>
              <a:rPr sz="1400" spc="10" dirty="0">
                <a:latin typeface="LM Sans 12"/>
                <a:cs typeface="LM Sans 12"/>
              </a:rPr>
              <a:t>of </a:t>
            </a: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3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Control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1480" y="766749"/>
            <a:ext cx="2145030" cy="1059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205479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354" y="1977712"/>
            <a:ext cx="3613150" cy="89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Feedback-Based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Flow Control</a:t>
            </a:r>
            <a:r>
              <a:rPr sz="1000" spc="-10" dirty="0">
                <a:latin typeface="LM Sans 10"/>
                <a:cs typeface="LM Sans 10"/>
              </a:rPr>
              <a:t>: The </a:t>
            </a:r>
            <a:r>
              <a:rPr sz="1000" spc="-5" dirty="0">
                <a:latin typeface="LM Sans 10"/>
                <a:cs typeface="LM Sans 10"/>
              </a:rPr>
              <a:t>sender sends </a:t>
            </a:r>
            <a:r>
              <a:rPr sz="1000" spc="-10" dirty="0">
                <a:latin typeface="LM Sans 10"/>
                <a:cs typeface="LM Sans 10"/>
              </a:rPr>
              <a:t>frames after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has  received acknowledgments from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user.</a:t>
            </a:r>
            <a:endParaRPr sz="1000">
              <a:latin typeface="LM Sans 10"/>
              <a:cs typeface="LM Sans 10"/>
            </a:endParaRPr>
          </a:p>
          <a:p>
            <a:pPr marL="12700" marR="382905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Rate-Based Flow Control</a:t>
            </a:r>
            <a:r>
              <a:rPr sz="1000" spc="-10" dirty="0">
                <a:latin typeface="LM Sans 10"/>
                <a:cs typeface="LM Sans 10"/>
              </a:rPr>
              <a:t>: They </a:t>
            </a:r>
            <a:r>
              <a:rPr sz="1000" spc="-5" dirty="0">
                <a:latin typeface="LM Sans 10"/>
                <a:cs typeface="LM Sans 10"/>
              </a:rPr>
              <a:t>have </a:t>
            </a:r>
            <a:r>
              <a:rPr sz="1000" spc="-10" dirty="0">
                <a:latin typeface="LM Sans 10"/>
                <a:cs typeface="LM Sans 10"/>
              </a:rPr>
              <a:t>built </a:t>
            </a:r>
            <a:r>
              <a:rPr sz="1000" spc="-5" dirty="0">
                <a:latin typeface="LM Sans 10"/>
                <a:cs typeface="LM Sans 10"/>
              </a:rPr>
              <a:t>in mechanisms to  </a:t>
            </a:r>
            <a:r>
              <a:rPr sz="1000" spc="-10" dirty="0">
                <a:latin typeface="LM Sans 10"/>
                <a:cs typeface="LM Sans 10"/>
              </a:rPr>
              <a:t>restrict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rate </a:t>
            </a:r>
            <a:r>
              <a:rPr sz="1000" spc="-5" dirty="0">
                <a:latin typeface="LM Sans 10"/>
                <a:cs typeface="LM Sans 10"/>
              </a:rPr>
              <a:t>of transmission 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without </a:t>
            </a:r>
            <a:r>
              <a:rPr sz="1000" spc="-10" dirty="0">
                <a:latin typeface="LM Sans 10"/>
                <a:cs typeface="LM Sans 10"/>
              </a:rPr>
              <a:t>requiring  acknowledgment from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receiver.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181" y="246842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64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LM Sans 12"/>
                <a:cs typeface="LM Sans 12"/>
              </a:rPr>
              <a:t>Flow </a:t>
            </a:r>
            <a:r>
              <a:rPr sz="1400" spc="10" dirty="0">
                <a:latin typeface="LM Sans 12"/>
                <a:cs typeface="LM Sans 12"/>
              </a:rPr>
              <a:t>Control</a:t>
            </a:r>
            <a:r>
              <a:rPr sz="1400" spc="-30" dirty="0">
                <a:latin typeface="LM Sans 12"/>
                <a:cs typeface="LM Sans 12"/>
              </a:rPr>
              <a:t> </a:t>
            </a:r>
            <a:r>
              <a:rPr sz="1400" dirty="0">
                <a:latin typeface="LM Sans 12"/>
                <a:cs typeface="LM Sans 12"/>
              </a:rPr>
              <a:t>Techniques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53179"/>
            <a:ext cx="38112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Flow Control 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Coordinates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amount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that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sent before  </a:t>
            </a:r>
            <a:r>
              <a:rPr sz="1000" spc="-10" dirty="0">
                <a:latin typeface="LM Sans 10"/>
                <a:cs typeface="LM Sans 10"/>
              </a:rPr>
              <a:t>receiving </a:t>
            </a:r>
            <a:r>
              <a:rPr sz="1000" spc="-5" dirty="0">
                <a:latin typeface="LM Sans 10"/>
                <a:cs typeface="LM Sans 10"/>
              </a:rPr>
              <a:t>acknowledgement.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9575" y="882726"/>
            <a:ext cx="214884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401" y="2151805"/>
            <a:ext cx="104324" cy="10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045" y="2142448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354" y="2101309"/>
            <a:ext cx="29730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Stop and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Wait</a:t>
            </a:r>
            <a:r>
              <a:rPr sz="1000" spc="-1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sender sends a </a:t>
            </a:r>
            <a:r>
              <a:rPr sz="1000" spc="-10" dirty="0">
                <a:latin typeface="LM Sans 10"/>
                <a:cs typeface="LM Sans 10"/>
              </a:rPr>
              <a:t>frame and </a:t>
            </a:r>
            <a:r>
              <a:rPr sz="1000" spc="-15" dirty="0">
                <a:latin typeface="LM Sans 10"/>
                <a:cs typeface="LM Sans 10"/>
              </a:rPr>
              <a:t>waits for  </a:t>
            </a:r>
            <a:r>
              <a:rPr sz="1000" spc="-10" dirty="0">
                <a:latin typeface="LM Sans 10"/>
                <a:cs typeface="LM Sans 10"/>
              </a:rPr>
              <a:t>acknowledgment. </a:t>
            </a:r>
            <a:r>
              <a:rPr sz="1000" spc="-5" dirty="0">
                <a:latin typeface="LM Sans 10"/>
                <a:cs typeface="LM Sans 10"/>
              </a:rPr>
              <a:t>Once received the </a:t>
            </a:r>
            <a:r>
              <a:rPr sz="1000" spc="-10" dirty="0">
                <a:latin typeface="LM Sans 10"/>
                <a:cs typeface="LM Sans 10"/>
              </a:rPr>
              <a:t>next frame </a:t>
            </a:r>
            <a:r>
              <a:rPr sz="1000" spc="-5" dirty="0">
                <a:latin typeface="LM Sans 10"/>
                <a:cs typeface="LM Sans 10"/>
              </a:rPr>
              <a:t>is sent.  (i.e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One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frame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a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time</a:t>
            </a:r>
            <a:r>
              <a:rPr sz="1000" spc="-5" dirty="0">
                <a:latin typeface="LM Sans 10"/>
                <a:cs typeface="LM Sans 10"/>
              </a:rPr>
              <a:t>).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401" y="2753264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045" y="274389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354" y="2702755"/>
            <a:ext cx="361950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Sliding Window</a:t>
            </a:r>
            <a:r>
              <a:rPr sz="1000" spc="-10" dirty="0">
                <a:latin typeface="LM Sans 10"/>
                <a:cs typeface="LM Sans 10"/>
              </a:rPr>
              <a:t>: Both Sender and Receiver agrees </a:t>
            </a:r>
            <a:r>
              <a:rPr sz="1000" dirty="0">
                <a:latin typeface="LM Sans 10"/>
                <a:cs typeface="LM Sans 10"/>
              </a:rPr>
              <a:t>upon </a:t>
            </a:r>
            <a:r>
              <a:rPr sz="1000" spc="-5" dirty="0">
                <a:latin typeface="LM Sans 10"/>
                <a:cs typeface="LM Sans 10"/>
              </a:rPr>
              <a:t>the number  of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sent </a:t>
            </a:r>
            <a:r>
              <a:rPr sz="1000" spc="-10" dirty="0">
                <a:latin typeface="LM Sans 10"/>
                <a:cs typeface="LM Sans 10"/>
              </a:rPr>
              <a:t>based </a:t>
            </a:r>
            <a:r>
              <a:rPr sz="1000" dirty="0">
                <a:latin typeface="LM Sans 10"/>
                <a:cs typeface="LM Sans 10"/>
              </a:rPr>
              <a:t>upon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buffer </a:t>
            </a:r>
            <a:r>
              <a:rPr sz="1000" spc="-5" dirty="0">
                <a:latin typeface="LM Sans 10"/>
                <a:cs typeface="LM Sans 10"/>
              </a:rPr>
              <a:t>size </a:t>
            </a:r>
            <a:r>
              <a:rPr sz="1000" spc="-10" dirty="0">
                <a:latin typeface="LM Sans 10"/>
                <a:cs typeface="LM Sans 10"/>
              </a:rPr>
              <a:t>(Window).  (i.e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Several frames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a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time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29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Stop-and-Wait </a:t>
            </a: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4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Control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6850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85829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19990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4153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88315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It is the simplest </a:t>
            </a:r>
            <a:r>
              <a:rPr spc="-15" dirty="0"/>
              <a:t>form </a:t>
            </a:r>
            <a:r>
              <a:rPr spc="-5" dirty="0"/>
              <a:t>of </a:t>
            </a:r>
            <a:r>
              <a:rPr spc="-15" dirty="0"/>
              <a:t>flow</a:t>
            </a:r>
            <a:r>
              <a:rPr spc="5" dirty="0"/>
              <a:t> </a:t>
            </a:r>
            <a:r>
              <a:rPr spc="-5" dirty="0"/>
              <a:t>control.</a:t>
            </a:r>
          </a:p>
          <a:p>
            <a:pPr marL="265430" marR="85725">
              <a:lnSpc>
                <a:spcPct val="100000"/>
              </a:lnSpc>
              <a:spcBef>
                <a:spcPts val="295"/>
              </a:spcBef>
            </a:pPr>
            <a:r>
              <a:rPr spc="-5" dirty="0"/>
              <a:t>In this </a:t>
            </a:r>
            <a:r>
              <a:rPr dirty="0"/>
              <a:t>method </a:t>
            </a:r>
            <a:r>
              <a:rPr spc="-5" dirty="0"/>
              <a:t>the message is </a:t>
            </a:r>
            <a:r>
              <a:rPr spc="-15" dirty="0"/>
              <a:t>broken </a:t>
            </a:r>
            <a:r>
              <a:rPr spc="-10" dirty="0"/>
              <a:t>into </a:t>
            </a:r>
            <a:r>
              <a:rPr spc="-5" dirty="0"/>
              <a:t>multiple </a:t>
            </a:r>
            <a:r>
              <a:rPr spc="-10" dirty="0"/>
              <a:t>frames, and </a:t>
            </a:r>
            <a:r>
              <a:rPr spc="-5" dirty="0"/>
              <a:t>the  </a:t>
            </a:r>
            <a:r>
              <a:rPr spc="-10" dirty="0"/>
              <a:t>receiver indicates </a:t>
            </a:r>
            <a:r>
              <a:rPr spc="-5" dirty="0"/>
              <a:t>its </a:t>
            </a:r>
            <a:r>
              <a:rPr spc="-10" dirty="0"/>
              <a:t>readiness </a:t>
            </a:r>
            <a:r>
              <a:rPr spc="-5" dirty="0"/>
              <a:t>to </a:t>
            </a:r>
            <a:r>
              <a:rPr spc="-10" dirty="0"/>
              <a:t>receive </a:t>
            </a:r>
            <a:r>
              <a:rPr spc="-5" dirty="0"/>
              <a:t>a </a:t>
            </a:r>
            <a:r>
              <a:rPr spc="-10" dirty="0"/>
              <a:t>frame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data.</a:t>
            </a:r>
          </a:p>
          <a:p>
            <a:pPr marL="265430" marR="9906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The </a:t>
            </a:r>
            <a:r>
              <a:rPr spc="-5" dirty="0"/>
              <a:t>sender </a:t>
            </a:r>
            <a:r>
              <a:rPr spc="-15" dirty="0"/>
              <a:t>waits for </a:t>
            </a:r>
            <a:r>
              <a:rPr spc="-5" dirty="0"/>
              <a:t>a </a:t>
            </a:r>
            <a:r>
              <a:rPr spc="-10" dirty="0"/>
              <a:t>receipt acknowledgement </a:t>
            </a:r>
            <a:r>
              <a:rPr spc="-15" dirty="0"/>
              <a:t>(ACK) </a:t>
            </a:r>
            <a:r>
              <a:rPr spc="-10" dirty="0"/>
              <a:t>after </a:t>
            </a:r>
            <a:r>
              <a:rPr spc="-5" dirty="0"/>
              <a:t>every  </a:t>
            </a:r>
            <a:r>
              <a:rPr spc="-10" dirty="0"/>
              <a:t>frame </a:t>
            </a:r>
            <a:r>
              <a:rPr spc="-15" dirty="0"/>
              <a:t>for </a:t>
            </a:r>
            <a:r>
              <a:rPr spc="-5" dirty="0"/>
              <a:t>a specified time </a:t>
            </a:r>
            <a:r>
              <a:rPr spc="-10" dirty="0"/>
              <a:t>(called </a:t>
            </a:r>
            <a:r>
              <a:rPr spc="-5" dirty="0"/>
              <a:t>a time</a:t>
            </a:r>
            <a:r>
              <a:rPr spc="25" dirty="0"/>
              <a:t> </a:t>
            </a:r>
            <a:r>
              <a:rPr spc="-5" dirty="0"/>
              <a:t>out).</a:t>
            </a: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The receiver </a:t>
            </a:r>
            <a:r>
              <a:rPr spc="-5" dirty="0"/>
              <a:t>sends the </a:t>
            </a:r>
            <a:r>
              <a:rPr spc="-15" dirty="0"/>
              <a:t>ACK </a:t>
            </a:r>
            <a:r>
              <a:rPr spc="-5" dirty="0"/>
              <a:t>to let the sender </a:t>
            </a:r>
            <a:r>
              <a:rPr spc="-15" dirty="0"/>
              <a:t>know </a:t>
            </a:r>
            <a:r>
              <a:rPr spc="-5" dirty="0"/>
              <a:t>that the </a:t>
            </a:r>
            <a:r>
              <a:rPr spc="-10" dirty="0"/>
              <a:t>frame </a:t>
            </a:r>
            <a:r>
              <a:rPr spc="-5" dirty="0"/>
              <a:t>of  </a:t>
            </a:r>
            <a:r>
              <a:rPr spc="-10" dirty="0"/>
              <a:t>data </a:t>
            </a:r>
            <a:r>
              <a:rPr spc="-15" dirty="0"/>
              <a:t>was </a:t>
            </a:r>
            <a:r>
              <a:rPr spc="-10" dirty="0"/>
              <a:t>received</a:t>
            </a:r>
            <a:r>
              <a:rPr spc="5" dirty="0"/>
              <a:t> </a:t>
            </a:r>
            <a:r>
              <a:rPr spc="-20" dirty="0"/>
              <a:t>correctly.</a:t>
            </a:r>
          </a:p>
          <a:p>
            <a:pPr marL="26543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The </a:t>
            </a:r>
            <a:r>
              <a:rPr spc="-5" dirty="0"/>
              <a:t>sender will then send the </a:t>
            </a:r>
            <a:r>
              <a:rPr spc="-10" dirty="0"/>
              <a:t>next frame </a:t>
            </a:r>
            <a:r>
              <a:rPr spc="-5" dirty="0"/>
              <a:t>only </a:t>
            </a:r>
            <a:r>
              <a:rPr spc="-10" dirty="0"/>
              <a:t>after </a:t>
            </a:r>
            <a:r>
              <a:rPr spc="-5" dirty="0"/>
              <a:t>the</a:t>
            </a:r>
            <a:r>
              <a:rPr spc="60" dirty="0"/>
              <a:t> </a:t>
            </a:r>
            <a:r>
              <a:rPr spc="-15" dirty="0"/>
              <a:t>ACK.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b="1" dirty="0">
                <a:latin typeface="LM Sans 10"/>
                <a:cs typeface="LM Sans 10"/>
              </a:rPr>
              <a:t>Operations</a:t>
            </a:r>
            <a:r>
              <a:rPr b="1" spc="-10" dirty="0">
                <a:latin typeface="LM Sans 10"/>
                <a:cs typeface="LM Sans 10"/>
              </a:rPr>
              <a:t> </a:t>
            </a:r>
            <a:r>
              <a:rPr b="1" spc="-5" dirty="0">
                <a:latin typeface="LM Sans 10"/>
                <a:cs typeface="LM Sans 10"/>
              </a:rPr>
              <a:t>:</a:t>
            </a:r>
          </a:p>
        </p:txBody>
      </p:sp>
      <p:sp>
        <p:nvSpPr>
          <p:cNvPr id="10" name="object 10"/>
          <p:cNvSpPr/>
          <p:nvPr/>
        </p:nvSpPr>
        <p:spPr>
          <a:xfrm>
            <a:off x="441401" y="2344159"/>
            <a:ext cx="104324" cy="10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045" y="2334789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54" y="2255691"/>
            <a:ext cx="3630929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9675">
              <a:lnSpc>
                <a:spcPct val="124500"/>
              </a:lnSpc>
              <a:spcBef>
                <a:spcPts val="100"/>
              </a:spcBef>
            </a:pPr>
            <a:r>
              <a:rPr sz="1000" spc="-10" dirty="0">
                <a:latin typeface="LM Sans 10"/>
                <a:cs typeface="LM Sans 10"/>
              </a:rPr>
              <a:t>Sender: </a:t>
            </a:r>
            <a:r>
              <a:rPr sz="1000" spc="-20" dirty="0">
                <a:latin typeface="LM Sans 10"/>
                <a:cs typeface="LM Sans 10"/>
              </a:rPr>
              <a:t>Transmits </a:t>
            </a:r>
            <a:r>
              <a:rPr sz="1000" spc="-5" dirty="0">
                <a:latin typeface="LM Sans 10"/>
                <a:cs typeface="LM Sans 10"/>
              </a:rPr>
              <a:t>a single frame at a time.  </a:t>
            </a:r>
            <a:r>
              <a:rPr sz="1000" spc="-10" dirty="0">
                <a:latin typeface="LM Sans 10"/>
                <a:cs typeface="LM Sans 10"/>
              </a:rPr>
              <a:t>Sender </a:t>
            </a:r>
            <a:r>
              <a:rPr sz="1000" spc="-15" dirty="0">
                <a:latin typeface="LM Sans 10"/>
                <a:cs typeface="LM Sans 10"/>
              </a:rPr>
              <a:t>waits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receive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within time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out.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24500"/>
              </a:lnSpc>
            </a:pPr>
            <a:r>
              <a:rPr sz="1000" spc="-10" dirty="0">
                <a:latin typeface="LM Sans 10"/>
                <a:cs typeface="LM Sans 10"/>
              </a:rPr>
              <a:t>Receiver: </a:t>
            </a:r>
            <a:r>
              <a:rPr sz="1000" spc="-20" dirty="0">
                <a:latin typeface="LM Sans 10"/>
                <a:cs typeface="LM Sans 10"/>
              </a:rPr>
              <a:t>Transmits </a:t>
            </a:r>
            <a:r>
              <a:rPr sz="1000" spc="-10" dirty="0">
                <a:latin typeface="LM Sans 10"/>
                <a:cs typeface="LM Sans 10"/>
              </a:rPr>
              <a:t>acknowledgement </a:t>
            </a:r>
            <a:r>
              <a:rPr sz="1000" spc="-15" dirty="0">
                <a:latin typeface="LM Sans 10"/>
                <a:cs typeface="LM Sans 10"/>
              </a:rPr>
              <a:t>(ACK) </a:t>
            </a:r>
            <a:r>
              <a:rPr sz="1000" spc="-5" dirty="0">
                <a:latin typeface="LM Sans 10"/>
                <a:cs typeface="LM Sans 10"/>
              </a:rPr>
              <a:t>as it </a:t>
            </a:r>
            <a:r>
              <a:rPr sz="1000" spc="-10" dirty="0">
                <a:latin typeface="LM Sans 10"/>
                <a:cs typeface="LM Sans 10"/>
              </a:rPr>
              <a:t>receives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frame.  </a:t>
            </a:r>
            <a:r>
              <a:rPr sz="1000" spc="-5" dirty="0">
                <a:latin typeface="LM Sans 10"/>
                <a:cs typeface="LM Sans 10"/>
              </a:rPr>
              <a:t>Go to step 1 when </a:t>
            </a:r>
            <a:r>
              <a:rPr sz="1000" spc="-15" dirty="0">
                <a:latin typeface="LM Sans 10"/>
                <a:cs typeface="LM Sans 10"/>
              </a:rPr>
              <a:t>ACK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received,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time out is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hit.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401" y="2533948"/>
            <a:ext cx="104324" cy="10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4045" y="2524578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401" y="2723737"/>
            <a:ext cx="104324" cy="10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045" y="2714367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401" y="2913526"/>
            <a:ext cx="104324" cy="10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045" y="290415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500">
              <a:latin typeface="LM Sans 8"/>
              <a:cs typeface="LM Sans 8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0" name="object 2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29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LM Sans 12"/>
                <a:cs typeface="LM Sans 12"/>
              </a:rPr>
              <a:t>Stop-and-Wait </a:t>
            </a:r>
            <a:r>
              <a:rPr sz="1400" spc="5" dirty="0">
                <a:latin typeface="LM Sans 12"/>
                <a:cs typeface="LM Sans 12"/>
              </a:rPr>
              <a:t>Flow</a:t>
            </a:r>
            <a:r>
              <a:rPr sz="1400" spc="-40" dirty="0">
                <a:latin typeface="LM Sans 12"/>
                <a:cs typeface="LM Sans 12"/>
              </a:rPr>
              <a:t> </a:t>
            </a:r>
            <a:r>
              <a:rPr sz="1400" spc="10" dirty="0">
                <a:latin typeface="LM Sans 12"/>
                <a:cs typeface="LM Sans 12"/>
              </a:rPr>
              <a:t>Control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516" y="750773"/>
            <a:ext cx="1737359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9781" y="85664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9954" y="792208"/>
            <a:ext cx="1625600" cy="2016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0000FF"/>
                </a:solidFill>
                <a:latin typeface="LM Sans 9"/>
                <a:cs typeface="LM Sans 9"/>
              </a:rPr>
              <a:t>Pros</a:t>
            </a:r>
            <a:r>
              <a:rPr sz="900" spc="-5" dirty="0">
                <a:latin typeface="LM Sans 9"/>
                <a:cs typeface="LM Sans 9"/>
              </a:rPr>
              <a:t>: The </a:t>
            </a:r>
            <a:r>
              <a:rPr sz="900" spc="-10" dirty="0">
                <a:latin typeface="LM Sans 9"/>
                <a:cs typeface="LM Sans 9"/>
              </a:rPr>
              <a:t>only advantage of  </a:t>
            </a:r>
            <a:r>
              <a:rPr sz="900" spc="-5" dirty="0">
                <a:latin typeface="LM Sans 9"/>
                <a:cs typeface="LM Sans 9"/>
              </a:rPr>
              <a:t>this </a:t>
            </a:r>
            <a:r>
              <a:rPr sz="900" dirty="0">
                <a:latin typeface="LM Sans 9"/>
                <a:cs typeface="LM Sans 9"/>
              </a:rPr>
              <a:t>method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spc="-15" dirty="0">
                <a:latin typeface="LM Sans 9"/>
                <a:cs typeface="LM Sans 9"/>
              </a:rPr>
              <a:t>flow </a:t>
            </a:r>
            <a:r>
              <a:rPr sz="900" spc="-5" dirty="0">
                <a:latin typeface="LM Sans 9"/>
                <a:cs typeface="LM Sans 9"/>
              </a:rPr>
              <a:t>control is its  simplicity</a:t>
            </a:r>
            <a:endParaRPr sz="900">
              <a:latin typeface="LM Sans 9"/>
              <a:cs typeface="LM Sans 9"/>
            </a:endParaRPr>
          </a:p>
          <a:p>
            <a:pPr marL="12700" marR="27940">
              <a:lnSpc>
                <a:spcPct val="101499"/>
              </a:lnSpc>
              <a:spcBef>
                <a:spcPts val="1150"/>
              </a:spcBef>
            </a:pP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Cons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The sender </a:t>
            </a:r>
            <a:r>
              <a:rPr sz="900" spc="-10" dirty="0">
                <a:latin typeface="LM Sans 9"/>
                <a:cs typeface="LM Sans 9"/>
              </a:rPr>
              <a:t>needs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5" dirty="0">
                <a:latin typeface="LM Sans 9"/>
                <a:cs typeface="LM Sans 9"/>
              </a:rPr>
              <a:t>wait  for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ACK </a:t>
            </a:r>
            <a:r>
              <a:rPr sz="900" spc="-10" dirty="0">
                <a:latin typeface="LM Sans 9"/>
                <a:cs typeface="LM Sans 9"/>
              </a:rPr>
              <a:t>after every </a:t>
            </a:r>
            <a:r>
              <a:rPr sz="900" spc="-5" dirty="0">
                <a:latin typeface="LM Sans 9"/>
                <a:cs typeface="LM Sans 9"/>
              </a:rPr>
              <a:t>frame it  transmits. This is a source </a:t>
            </a:r>
            <a:r>
              <a:rPr sz="900" spc="-10" dirty="0">
                <a:latin typeface="LM Sans 9"/>
                <a:cs typeface="LM Sans 9"/>
              </a:rPr>
              <a:t>of  inefficiency, and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particularly  bad </a:t>
            </a:r>
            <a:r>
              <a:rPr sz="900" spc="-5" dirty="0">
                <a:latin typeface="LM Sans 9"/>
                <a:cs typeface="LM Sans 9"/>
              </a:rPr>
              <a:t>when the </a:t>
            </a:r>
            <a:r>
              <a:rPr sz="900" spc="-10" dirty="0">
                <a:latin typeface="LM Sans 9"/>
                <a:cs typeface="LM Sans 9"/>
              </a:rPr>
              <a:t>propagation </a:t>
            </a:r>
            <a:r>
              <a:rPr sz="900" spc="-15" dirty="0">
                <a:latin typeface="LM Sans 9"/>
                <a:cs typeface="LM Sans 9"/>
              </a:rPr>
              <a:t>delay  </a:t>
            </a:r>
            <a:r>
              <a:rPr sz="900" spc="-5" dirty="0">
                <a:latin typeface="LM Sans 9"/>
                <a:cs typeface="LM Sans 9"/>
              </a:rPr>
              <a:t>is much longer than the  transmission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25" dirty="0">
                <a:latin typeface="LM Sans 9"/>
                <a:cs typeface="LM Sans 9"/>
              </a:rPr>
              <a:t>delay.</a:t>
            </a:r>
            <a:endParaRPr sz="900">
              <a:latin typeface="LM Sans 9"/>
              <a:cs typeface="LM Sans 9"/>
            </a:endParaRPr>
          </a:p>
          <a:p>
            <a:pPr marL="12700" marR="152400">
              <a:lnSpc>
                <a:spcPct val="110700"/>
              </a:lnSpc>
            </a:pPr>
            <a:r>
              <a:rPr sz="900" spc="-5" dirty="0">
                <a:latin typeface="LM Sans 9"/>
                <a:cs typeface="LM Sans 9"/>
              </a:rPr>
              <a:t>Stop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15" dirty="0">
                <a:latin typeface="LM Sans 9"/>
                <a:cs typeface="LM Sans 9"/>
              </a:rPr>
              <a:t>wait </a:t>
            </a:r>
            <a:r>
              <a:rPr sz="900" spc="-5" dirty="0">
                <a:latin typeface="LM Sans 9"/>
                <a:cs typeface="LM Sans 9"/>
              </a:rPr>
              <a:t>can </a:t>
            </a:r>
            <a:r>
              <a:rPr sz="900" spc="-10" dirty="0">
                <a:latin typeface="LM Sans 9"/>
                <a:cs typeface="LM Sans 9"/>
              </a:rPr>
              <a:t>also create  </a:t>
            </a:r>
            <a:r>
              <a:rPr sz="900" spc="-5" dirty="0">
                <a:latin typeface="LM Sans 9"/>
                <a:cs typeface="LM Sans 9"/>
              </a:rPr>
              <a:t>inefficiencies when sending  longer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transmissions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9781" y="142012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2628</Words>
  <Application>Microsoft Office PowerPoint</Application>
  <PresentationFormat>Custom</PresentationFormat>
  <Paragraphs>189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LM Sans 10</vt:lpstr>
      <vt:lpstr>LM Sans 12</vt:lpstr>
      <vt:lpstr>LM Sans 8</vt:lpstr>
      <vt:lpstr>LM Sans 9</vt:lpstr>
      <vt:lpstr>Times New Roman</vt:lpstr>
      <vt:lpstr>Office Theme</vt:lpstr>
      <vt:lpstr>PowerPoint Presentation</vt:lpstr>
      <vt:lpstr>Data Link Layer  Services</vt:lpstr>
      <vt:lpstr>Introduction to Datalink Layer and its Services</vt:lpstr>
      <vt:lpstr>PowerPoint Presentation</vt:lpstr>
      <vt:lpstr>Flow Control</vt:lpstr>
      <vt:lpstr>Approaches of Flow Control</vt:lpstr>
      <vt:lpstr>Flow Control Techniques</vt:lpstr>
      <vt:lpstr>Stop-and-Wait Flow Control</vt:lpstr>
      <vt:lpstr>Stop-and-Wait Flow Control</vt:lpstr>
      <vt:lpstr>Sliding-Window Flow Control-I</vt:lpstr>
      <vt:lpstr>Sliding-Window Flow Control-II</vt:lpstr>
      <vt:lpstr>Sender Window</vt:lpstr>
      <vt:lpstr>Receiver Window</vt:lpstr>
      <vt:lpstr>PowerPoint Presentation</vt:lpstr>
      <vt:lpstr>PowerPoint Presentation</vt:lpstr>
      <vt:lpstr>Stop-and-Wait ARQ</vt:lpstr>
      <vt:lpstr>Stop-and-Wait ARQ</vt:lpstr>
      <vt:lpstr>PowerPoint Presentation</vt:lpstr>
      <vt:lpstr>PowerPoint Presentation</vt:lpstr>
      <vt:lpstr>Sliding-Window ARQ</vt:lpstr>
      <vt:lpstr>Types of ARQ in Sliding Window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 CSMA/CD</vt:lpstr>
      <vt:lpstr>PowerPoint Presentation</vt:lpstr>
      <vt:lpstr>PowerPoint Presentation</vt:lpstr>
      <vt:lpstr>2.2 CSMA/CA</vt:lpstr>
      <vt:lpstr>PowerPoint Presentation</vt:lpstr>
      <vt:lpstr>PowerPoint Presentation</vt:lpstr>
      <vt:lpstr>Controlled Access</vt:lpstr>
      <vt:lpstr>1. Reservation</vt:lpstr>
      <vt:lpstr>2. Polling</vt:lpstr>
      <vt:lpstr>PowerPoint Presentation</vt:lpstr>
      <vt:lpstr>3. Token Passing</vt:lpstr>
      <vt:lpstr>PowerPoint Presentation</vt:lpstr>
      <vt:lpstr>Channelization</vt:lpstr>
      <vt:lpstr>FDMA - FDM Access</vt:lpstr>
      <vt:lpstr>PowerPoint Presentation</vt:lpstr>
      <vt:lpstr>TDMA - TDM Access</vt:lpstr>
      <vt:lpstr>PowerPoint Presentation</vt:lpstr>
      <vt:lpstr>CSMA - CSM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Rukmani Panjanathan</dc:creator>
  <cp:lastModifiedBy>Rukmani P</cp:lastModifiedBy>
  <cp:revision>44</cp:revision>
  <dcterms:created xsi:type="dcterms:W3CDTF">2021-08-31T08:55:46Z</dcterms:created>
  <dcterms:modified xsi:type="dcterms:W3CDTF">2023-03-21T03:20:16Z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2021-08-31T00:00:00Z</vt:filetime>
  </property>
</Properties>
</file>