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1"/>
  </p:notesMasterIdLst>
  <p:handoutMasterIdLst>
    <p:handoutMasterId r:id="rId92"/>
  </p:handoutMasterIdLst>
  <p:sldIdLst>
    <p:sldId id="1759" r:id="rId2"/>
    <p:sldId id="1760" r:id="rId3"/>
    <p:sldId id="1903" r:id="rId4"/>
    <p:sldId id="1764" r:id="rId5"/>
    <p:sldId id="1816" r:id="rId6"/>
    <p:sldId id="1875" r:id="rId7"/>
    <p:sldId id="1876" r:id="rId8"/>
    <p:sldId id="1877" r:id="rId9"/>
    <p:sldId id="1878" r:id="rId10"/>
    <p:sldId id="1879" r:id="rId11"/>
    <p:sldId id="1861" r:id="rId12"/>
    <p:sldId id="1862" r:id="rId13"/>
    <p:sldId id="1863" r:id="rId14"/>
    <p:sldId id="1864" r:id="rId15"/>
    <p:sldId id="1865" r:id="rId16"/>
    <p:sldId id="1866" r:id="rId17"/>
    <p:sldId id="1867" r:id="rId18"/>
    <p:sldId id="1868" r:id="rId19"/>
    <p:sldId id="1869" r:id="rId20"/>
    <p:sldId id="1870" r:id="rId21"/>
    <p:sldId id="1871" r:id="rId22"/>
    <p:sldId id="1872" r:id="rId23"/>
    <p:sldId id="1873" r:id="rId24"/>
    <p:sldId id="1874" r:id="rId25"/>
    <p:sldId id="1880" r:id="rId26"/>
    <p:sldId id="1777" r:id="rId27"/>
    <p:sldId id="1778" r:id="rId28"/>
    <p:sldId id="1779" r:id="rId29"/>
    <p:sldId id="1780" r:id="rId30"/>
    <p:sldId id="1781" r:id="rId31"/>
    <p:sldId id="1782" r:id="rId32"/>
    <p:sldId id="1900" r:id="rId33"/>
    <p:sldId id="1784" r:id="rId34"/>
    <p:sldId id="1859" r:id="rId35"/>
    <p:sldId id="1817" r:id="rId36"/>
    <p:sldId id="1787" r:id="rId37"/>
    <p:sldId id="1788" r:id="rId38"/>
    <p:sldId id="1789" r:id="rId39"/>
    <p:sldId id="1790" r:id="rId40"/>
    <p:sldId id="1791" r:id="rId41"/>
    <p:sldId id="1792" r:id="rId42"/>
    <p:sldId id="1793" r:id="rId43"/>
    <p:sldId id="1893" r:id="rId44"/>
    <p:sldId id="1894" r:id="rId45"/>
    <p:sldId id="1896" r:id="rId46"/>
    <p:sldId id="1895" r:id="rId47"/>
    <p:sldId id="1897" r:id="rId48"/>
    <p:sldId id="1898" r:id="rId49"/>
    <p:sldId id="1899" r:id="rId50"/>
    <p:sldId id="1794" r:id="rId51"/>
    <p:sldId id="1795" r:id="rId52"/>
    <p:sldId id="1881" r:id="rId53"/>
    <p:sldId id="1882" r:id="rId54"/>
    <p:sldId id="1883" r:id="rId55"/>
    <p:sldId id="1885" r:id="rId56"/>
    <p:sldId id="1886" r:id="rId57"/>
    <p:sldId id="1887" r:id="rId58"/>
    <p:sldId id="1888" r:id="rId59"/>
    <p:sldId id="1889" r:id="rId60"/>
    <p:sldId id="1890" r:id="rId61"/>
    <p:sldId id="1891" r:id="rId62"/>
    <p:sldId id="1892" r:id="rId63"/>
    <p:sldId id="1901" r:id="rId64"/>
    <p:sldId id="1818" r:id="rId65"/>
    <p:sldId id="1834" r:id="rId66"/>
    <p:sldId id="1835" r:id="rId67"/>
    <p:sldId id="1837" r:id="rId68"/>
    <p:sldId id="1839" r:id="rId69"/>
    <p:sldId id="1840" r:id="rId70"/>
    <p:sldId id="1841" r:id="rId71"/>
    <p:sldId id="1842" r:id="rId72"/>
    <p:sldId id="1843" r:id="rId73"/>
    <p:sldId id="1844" r:id="rId74"/>
    <p:sldId id="1848" r:id="rId75"/>
    <p:sldId id="1847" r:id="rId76"/>
    <p:sldId id="1797" r:id="rId77"/>
    <p:sldId id="1845" r:id="rId78"/>
    <p:sldId id="1796" r:id="rId79"/>
    <p:sldId id="1851" r:id="rId80"/>
    <p:sldId id="1852" r:id="rId81"/>
    <p:sldId id="1853" r:id="rId82"/>
    <p:sldId id="1904" r:id="rId83"/>
    <p:sldId id="1855" r:id="rId84"/>
    <p:sldId id="1856" r:id="rId85"/>
    <p:sldId id="1857" r:id="rId86"/>
    <p:sldId id="1849" r:id="rId87"/>
    <p:sldId id="1850" r:id="rId88"/>
    <p:sldId id="1902" r:id="rId89"/>
    <p:sldId id="1765" r:id="rId90"/>
  </p:sldIdLst>
  <p:sldSz cx="9144000" cy="6858000" type="screen4x3"/>
  <p:notesSz cx="7315200" cy="9601200"/>
  <p:custDataLst>
    <p:tags r:id="rId93"/>
  </p:custData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99FFCC"/>
    <a:srgbClr val="14663B"/>
    <a:srgbClr val="097542"/>
    <a:srgbClr val="000099"/>
    <a:srgbClr val="085823"/>
    <a:srgbClr val="333333"/>
    <a:srgbClr val="CC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31" autoAdjust="0"/>
  </p:normalViewPr>
  <p:slideViewPr>
    <p:cSldViewPr>
      <p:cViewPr varScale="1">
        <p:scale>
          <a:sx n="74" d="100"/>
          <a:sy n="74" d="100"/>
        </p:scale>
        <p:origin x="1428" y="72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12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6"/>
    </p:cViewPr>
  </p:sorterViewPr>
  <p:notesViewPr>
    <p:cSldViewPr>
      <p:cViewPr>
        <p:scale>
          <a:sx n="75" d="100"/>
          <a:sy n="75" d="100"/>
        </p:scale>
        <p:origin x="3900" y="2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96ED-BAD3-46F3-95D2-440E38F15177}" type="doc">
      <dgm:prSet loTypeId="urn:microsoft.com/office/officeart/2005/8/layout/process4" loCatId="list" qsTypeId="urn:microsoft.com/office/officeart/2005/8/quickstyle/simple3" qsCatId="simple" csTypeId="urn:microsoft.com/office/officeart/2005/8/colors/colorful1#9" csCatId="colorful" phldr="1"/>
      <dgm:spPr/>
      <dgm:t>
        <a:bodyPr/>
        <a:lstStyle/>
        <a:p>
          <a:endParaRPr lang="id-ID"/>
        </a:p>
      </dgm:t>
    </dgm:pt>
    <dgm:pt modelId="{E8A5C7EF-0A9E-42DE-A83C-3C9C831E03BE}">
      <dgm:prSet phldrT="[Text]" custT="1"/>
      <dgm:spPr/>
      <dgm:t>
        <a:bodyPr/>
        <a:lstStyle/>
        <a:p>
          <a:pPr algn="ctr"/>
          <a:r>
            <a:rPr lang="id-ID" sz="2400" b="0" dirty="0" smtClean="0"/>
            <a:t>1. Pengantar Data Mining</a:t>
          </a:r>
          <a:endParaRPr lang="id-ID" sz="2400" b="0" dirty="0"/>
        </a:p>
      </dgm:t>
    </dgm:pt>
    <dgm:pt modelId="{8F91E072-D972-4094-8F08-F1EDAD19D4F8}" type="parTrans" cxnId="{DB5FDBC7-6985-47AB-B116-0C76DD7A6A3F}">
      <dgm:prSet/>
      <dgm:spPr/>
      <dgm:t>
        <a:bodyPr/>
        <a:lstStyle/>
        <a:p>
          <a:pPr algn="ctr"/>
          <a:endParaRPr lang="id-ID"/>
        </a:p>
      </dgm:t>
    </dgm:pt>
    <dgm:pt modelId="{003C4003-59C0-401F-BA1B-4A1CCAFFF152}" type="sibTrans" cxnId="{DB5FDBC7-6985-47AB-B116-0C76DD7A6A3F}">
      <dgm:prSet/>
      <dgm:spPr/>
      <dgm:t>
        <a:bodyPr/>
        <a:lstStyle/>
        <a:p>
          <a:pPr algn="ctr"/>
          <a:endParaRPr lang="id-ID"/>
        </a:p>
      </dgm:t>
    </dgm:pt>
    <dgm:pt modelId="{3908B85F-A099-4E2E-AFBC-9B6745AB3627}">
      <dgm:prSet phldrT="[Text]" custT="1"/>
      <dgm:spPr/>
      <dgm:t>
        <a:bodyPr/>
        <a:lstStyle/>
        <a:p>
          <a:pPr algn="ctr"/>
          <a:r>
            <a:rPr lang="en-US" sz="2400" b="0" dirty="0" smtClean="0"/>
            <a:t>3. </a:t>
          </a:r>
          <a:r>
            <a:rPr lang="en-US" sz="2400" b="0" dirty="0" err="1" smtClean="0"/>
            <a:t>Persiapan</a:t>
          </a:r>
          <a:r>
            <a:rPr lang="en-US" sz="2400" b="0" smtClean="0"/>
            <a:t> Data</a:t>
          </a:r>
          <a:endParaRPr lang="id-ID" sz="2400" b="0" dirty="0"/>
        </a:p>
      </dgm:t>
    </dgm:pt>
    <dgm:pt modelId="{D3AF622D-96DB-414C-B450-856776290412}" type="parTrans" cxnId="{385A9F33-C660-4FB2-80D2-1DB127BAC681}">
      <dgm:prSet/>
      <dgm:spPr/>
      <dgm:t>
        <a:bodyPr/>
        <a:lstStyle/>
        <a:p>
          <a:pPr algn="ctr"/>
          <a:endParaRPr lang="id-ID"/>
        </a:p>
      </dgm:t>
    </dgm:pt>
    <dgm:pt modelId="{A851BDDE-FCFF-42DD-9D8D-9C38879F31AD}" type="sibTrans" cxnId="{385A9F33-C660-4FB2-80D2-1DB127BAC681}">
      <dgm:prSet/>
      <dgm:spPr/>
      <dgm:t>
        <a:bodyPr/>
        <a:lstStyle/>
        <a:p>
          <a:pPr algn="ctr"/>
          <a:endParaRPr lang="id-ID"/>
        </a:p>
      </dgm:t>
    </dgm:pt>
    <dgm:pt modelId="{60C747CA-134E-41D9-91D0-E56F3F5A021E}">
      <dgm:prSet phldrT="[Text]" custT="1"/>
      <dgm:spPr/>
      <dgm:t>
        <a:bodyPr/>
        <a:lstStyle/>
        <a:p>
          <a:pPr algn="ctr"/>
          <a:r>
            <a:rPr lang="en-US" sz="2400" b="1" dirty="0" smtClean="0"/>
            <a:t>4. </a:t>
          </a:r>
          <a:r>
            <a:rPr lang="en-US" sz="2400" b="1" dirty="0" err="1" smtClean="0"/>
            <a:t>Algoritma</a:t>
          </a:r>
          <a:r>
            <a:rPr lang="en-US" sz="2400" b="1" dirty="0" smtClean="0"/>
            <a:t> </a:t>
          </a:r>
          <a:r>
            <a:rPr lang="en-US" sz="2400" b="1" dirty="0" err="1" smtClean="0"/>
            <a:t>Klasifikasi</a:t>
          </a:r>
          <a:endParaRPr lang="id-ID" sz="2400" b="1" dirty="0"/>
        </a:p>
      </dgm:t>
    </dgm:pt>
    <dgm:pt modelId="{CC6CE861-4F7A-49B8-95BE-6A6DB329F872}" type="parTrans" cxnId="{A2BCE18E-F86F-445D-981B-81CEFBB5B2F7}">
      <dgm:prSet/>
      <dgm:spPr/>
      <dgm:t>
        <a:bodyPr/>
        <a:lstStyle/>
        <a:p>
          <a:pPr algn="ctr"/>
          <a:endParaRPr lang="id-ID"/>
        </a:p>
      </dgm:t>
    </dgm:pt>
    <dgm:pt modelId="{AFC74817-E7CD-472E-961B-40BEE3F307FD}" type="sibTrans" cxnId="{A2BCE18E-F86F-445D-981B-81CEFBB5B2F7}">
      <dgm:prSet/>
      <dgm:spPr/>
      <dgm:t>
        <a:bodyPr/>
        <a:lstStyle/>
        <a:p>
          <a:pPr algn="ctr"/>
          <a:endParaRPr lang="id-ID"/>
        </a:p>
      </dgm:t>
    </dgm:pt>
    <dgm:pt modelId="{943306AB-DB85-41FB-94DC-F164D5C72878}">
      <dgm:prSet custT="1"/>
      <dgm:spPr/>
      <dgm:t>
        <a:bodyPr/>
        <a:lstStyle/>
        <a:p>
          <a:pPr algn="ctr"/>
          <a:r>
            <a:rPr lang="en-US" sz="2400" b="0" dirty="0" smtClean="0"/>
            <a:t>2. Proses Data Mining</a:t>
          </a:r>
          <a:endParaRPr lang="id-ID" sz="2400" b="0" dirty="0"/>
        </a:p>
      </dgm:t>
    </dgm:pt>
    <dgm:pt modelId="{2E74471C-3D0F-4562-9246-AFA51D5D59D6}" type="parTrans" cxnId="{EE7E2004-9FF8-41D9-BFC7-6F4829CA7383}">
      <dgm:prSet/>
      <dgm:spPr/>
      <dgm:t>
        <a:bodyPr/>
        <a:lstStyle/>
        <a:p>
          <a:pPr algn="ctr"/>
          <a:endParaRPr lang="id-ID"/>
        </a:p>
      </dgm:t>
    </dgm:pt>
    <dgm:pt modelId="{423FDC63-B425-4AA8-ADAF-9B59D89324E1}" type="sibTrans" cxnId="{EE7E2004-9FF8-41D9-BFC7-6F4829CA7383}">
      <dgm:prSet/>
      <dgm:spPr/>
      <dgm:t>
        <a:bodyPr/>
        <a:lstStyle/>
        <a:p>
          <a:pPr algn="ctr"/>
          <a:endParaRPr lang="id-ID"/>
        </a:p>
      </dgm:t>
    </dgm:pt>
    <dgm:pt modelId="{086DB8FF-3EB2-41BB-9EE2-9F7AD45F544E}">
      <dgm:prSet phldrT="[Text]" custT="1"/>
      <dgm:spPr/>
      <dgm:t>
        <a:bodyPr/>
        <a:lstStyle/>
        <a:p>
          <a:pPr algn="ctr"/>
          <a:r>
            <a:rPr lang="en-US" sz="2400" b="0" dirty="0" smtClean="0"/>
            <a:t>5. </a:t>
          </a:r>
          <a:r>
            <a:rPr lang="en-US" sz="2400" b="0" dirty="0" err="1" smtClean="0"/>
            <a:t>Algoritma</a:t>
          </a:r>
          <a:r>
            <a:rPr lang="en-US" sz="2400" b="0" dirty="0" smtClean="0"/>
            <a:t> </a:t>
          </a:r>
          <a:r>
            <a:rPr lang="en-US" sz="2400" b="0" dirty="0" err="1" smtClean="0"/>
            <a:t>Klastering</a:t>
          </a:r>
          <a:endParaRPr lang="id-ID" sz="2400" b="0" dirty="0"/>
        </a:p>
      </dgm:t>
    </dgm:pt>
    <dgm:pt modelId="{AB724DD3-D8E8-4D97-B0E6-374BC3C05C62}" type="parTrans" cxnId="{AC8394CF-3F7F-48AE-AE14-3E4F2531CCA3}">
      <dgm:prSet/>
      <dgm:spPr/>
      <dgm:t>
        <a:bodyPr/>
        <a:lstStyle/>
        <a:p>
          <a:pPr algn="ctr"/>
          <a:endParaRPr lang="id-ID"/>
        </a:p>
      </dgm:t>
    </dgm:pt>
    <dgm:pt modelId="{53B4CEEA-B82C-4E41-9D39-2046F0108A15}" type="sibTrans" cxnId="{AC8394CF-3F7F-48AE-AE14-3E4F2531CCA3}">
      <dgm:prSet/>
      <dgm:spPr/>
      <dgm:t>
        <a:bodyPr/>
        <a:lstStyle/>
        <a:p>
          <a:pPr algn="ctr"/>
          <a:endParaRPr lang="id-ID"/>
        </a:p>
      </dgm:t>
    </dgm:pt>
    <dgm:pt modelId="{0DE119A1-F24E-474D-8E6C-6510557195AD}">
      <dgm:prSet phldrT="[Text]" custT="1"/>
      <dgm:spPr/>
      <dgm:t>
        <a:bodyPr/>
        <a:lstStyle/>
        <a:p>
          <a:pPr algn="ctr"/>
          <a:r>
            <a:rPr lang="en-US" sz="2400" b="0" dirty="0" smtClean="0"/>
            <a:t>7. </a:t>
          </a:r>
          <a:r>
            <a:rPr lang="en-US" sz="2400" b="0" dirty="0" err="1" smtClean="0"/>
            <a:t>Algoritma</a:t>
          </a:r>
          <a:r>
            <a:rPr lang="en-US" sz="2400" b="0" dirty="0" smtClean="0"/>
            <a:t> </a:t>
          </a:r>
          <a:r>
            <a:rPr lang="en-US" sz="2400" b="0" dirty="0" err="1" smtClean="0"/>
            <a:t>Estimasi</a:t>
          </a:r>
          <a:r>
            <a:rPr lang="en-US" sz="2400" b="0" dirty="0" smtClean="0"/>
            <a:t> </a:t>
          </a:r>
          <a:r>
            <a:rPr lang="en-US" sz="2400" b="0" dirty="0" err="1" smtClean="0"/>
            <a:t>dan</a:t>
          </a:r>
          <a:r>
            <a:rPr lang="en-US" sz="2400" b="0" dirty="0" smtClean="0"/>
            <a:t> Forecasting</a:t>
          </a:r>
          <a:endParaRPr lang="id-ID" sz="2400" b="0" dirty="0"/>
        </a:p>
      </dgm:t>
    </dgm:pt>
    <dgm:pt modelId="{D7A17B3D-6CA6-4703-AC07-CE9273F373FA}" type="parTrans" cxnId="{24A64B4C-A754-4C83-B3B1-A531066EC976}">
      <dgm:prSet/>
      <dgm:spPr/>
      <dgm:t>
        <a:bodyPr/>
        <a:lstStyle/>
        <a:p>
          <a:pPr algn="ctr"/>
          <a:endParaRPr lang="id-ID"/>
        </a:p>
      </dgm:t>
    </dgm:pt>
    <dgm:pt modelId="{CD8E78A8-A9FD-4E52-9509-3D0C3F2141AB}" type="sibTrans" cxnId="{24A64B4C-A754-4C83-B3B1-A531066EC976}">
      <dgm:prSet/>
      <dgm:spPr/>
      <dgm:t>
        <a:bodyPr/>
        <a:lstStyle/>
        <a:p>
          <a:pPr algn="ctr"/>
          <a:endParaRPr lang="id-ID"/>
        </a:p>
      </dgm:t>
    </dgm:pt>
    <dgm:pt modelId="{473F475D-4517-47E1-9774-607701B39E63}">
      <dgm:prSet phldrT="[Text]" custT="1"/>
      <dgm:spPr/>
      <dgm:t>
        <a:bodyPr/>
        <a:lstStyle/>
        <a:p>
          <a:pPr algn="ctr"/>
          <a:r>
            <a:rPr lang="en-US" sz="2400" b="0" dirty="0" smtClean="0"/>
            <a:t>6. </a:t>
          </a:r>
          <a:r>
            <a:rPr lang="en-US" sz="2400" b="0" dirty="0" err="1" smtClean="0"/>
            <a:t>Algoritma</a:t>
          </a:r>
          <a:r>
            <a:rPr lang="en-US" sz="2400" b="0" dirty="0" smtClean="0"/>
            <a:t> </a:t>
          </a:r>
          <a:r>
            <a:rPr lang="en-US" sz="2400" b="0" dirty="0" err="1" smtClean="0"/>
            <a:t>Asosiasi</a:t>
          </a:r>
          <a:endParaRPr lang="id-ID" sz="2400" b="0" dirty="0"/>
        </a:p>
      </dgm:t>
    </dgm:pt>
    <dgm:pt modelId="{ADDA4094-2EC4-4036-881E-DE6759866920}" type="parTrans" cxnId="{6460BC6A-A85E-4EA9-A1F6-278D8BFC59EF}">
      <dgm:prSet/>
      <dgm:spPr/>
      <dgm:t>
        <a:bodyPr/>
        <a:lstStyle/>
        <a:p>
          <a:pPr algn="ctr"/>
          <a:endParaRPr lang="id-ID"/>
        </a:p>
      </dgm:t>
    </dgm:pt>
    <dgm:pt modelId="{343F6F9E-E1F0-42D7-98A5-B971944E2B7F}" type="sibTrans" cxnId="{6460BC6A-A85E-4EA9-A1F6-278D8BFC59EF}">
      <dgm:prSet/>
      <dgm:spPr/>
      <dgm:t>
        <a:bodyPr/>
        <a:lstStyle/>
        <a:p>
          <a:pPr algn="ctr"/>
          <a:endParaRPr lang="id-ID"/>
        </a:p>
      </dgm:t>
    </dgm:pt>
    <dgm:pt modelId="{A41F36C0-DF02-4F09-9FEB-DD035E3A2FFB}">
      <dgm:prSet phldrT="[Text]" custT="1"/>
      <dgm:spPr/>
      <dgm:t>
        <a:bodyPr/>
        <a:lstStyle/>
        <a:p>
          <a:pPr algn="ctr"/>
          <a:r>
            <a:rPr lang="en-US" sz="2400" b="0" dirty="0" smtClean="0"/>
            <a:t>8. Text Mining</a:t>
          </a:r>
          <a:endParaRPr lang="id-ID" sz="2400" b="0" dirty="0"/>
        </a:p>
      </dgm:t>
    </dgm:pt>
    <dgm:pt modelId="{19D5C866-92A0-4396-B097-C1AC5CB6D50F}" type="parTrans" cxnId="{C9B40C72-9048-4B56-BB61-967ED150B123}">
      <dgm:prSet/>
      <dgm:spPr/>
      <dgm:t>
        <a:bodyPr/>
        <a:lstStyle/>
        <a:p>
          <a:pPr algn="ctr"/>
          <a:endParaRPr lang="id-ID"/>
        </a:p>
      </dgm:t>
    </dgm:pt>
    <dgm:pt modelId="{581A69FA-E7ED-49BC-94FD-A8C9BA61A62A}" type="sibTrans" cxnId="{C9B40C72-9048-4B56-BB61-967ED150B123}">
      <dgm:prSet/>
      <dgm:spPr/>
      <dgm:t>
        <a:bodyPr/>
        <a:lstStyle/>
        <a:p>
          <a:pPr algn="ctr"/>
          <a:endParaRPr lang="id-ID"/>
        </a:p>
      </dgm:t>
    </dgm:pt>
    <dgm:pt modelId="{BC8650CB-BD22-4D87-9B25-855DDA40132C}" type="pres">
      <dgm:prSet presAssocID="{374C96ED-BAD3-46F3-95D2-440E38F151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80E7745-ACEC-4802-A156-1AFF8FD9F683}" type="pres">
      <dgm:prSet presAssocID="{A41F36C0-DF02-4F09-9FEB-DD035E3A2FFB}" presName="boxAndChildren" presStyleCnt="0"/>
      <dgm:spPr/>
    </dgm:pt>
    <dgm:pt modelId="{4E616726-CAE9-41D5-90BA-9422EAEDF49A}" type="pres">
      <dgm:prSet presAssocID="{A41F36C0-DF02-4F09-9FEB-DD035E3A2FFB}" presName="parentTextBox" presStyleLbl="node1" presStyleIdx="0" presStyleCnt="8"/>
      <dgm:spPr/>
      <dgm:t>
        <a:bodyPr/>
        <a:lstStyle/>
        <a:p>
          <a:endParaRPr lang="id-ID"/>
        </a:p>
      </dgm:t>
    </dgm:pt>
    <dgm:pt modelId="{A914A6D7-DD03-44A9-BF0F-58A6B4B83DB3}" type="pres">
      <dgm:prSet presAssocID="{CD8E78A8-A9FD-4E52-9509-3D0C3F2141AB}" presName="sp" presStyleCnt="0"/>
      <dgm:spPr/>
    </dgm:pt>
    <dgm:pt modelId="{28481D92-7AEE-45A1-ABB1-414643D74453}" type="pres">
      <dgm:prSet presAssocID="{0DE119A1-F24E-474D-8E6C-6510557195AD}" presName="arrowAndChildren" presStyleCnt="0"/>
      <dgm:spPr/>
    </dgm:pt>
    <dgm:pt modelId="{DCE52E34-E28C-4790-AA0F-7F7EFF763551}" type="pres">
      <dgm:prSet presAssocID="{0DE119A1-F24E-474D-8E6C-6510557195AD}" presName="parentTextArrow" presStyleLbl="node1" presStyleIdx="1" presStyleCnt="8"/>
      <dgm:spPr/>
      <dgm:t>
        <a:bodyPr/>
        <a:lstStyle/>
        <a:p>
          <a:endParaRPr lang="id-ID"/>
        </a:p>
      </dgm:t>
    </dgm:pt>
    <dgm:pt modelId="{344F9BD1-C618-4DC6-9ECA-AF82CE351D48}" type="pres">
      <dgm:prSet presAssocID="{343F6F9E-E1F0-42D7-98A5-B971944E2B7F}" presName="sp" presStyleCnt="0"/>
      <dgm:spPr/>
    </dgm:pt>
    <dgm:pt modelId="{9F2AC4CF-874F-4F62-9B17-4B0377E50849}" type="pres">
      <dgm:prSet presAssocID="{473F475D-4517-47E1-9774-607701B39E63}" presName="arrowAndChildren" presStyleCnt="0"/>
      <dgm:spPr/>
    </dgm:pt>
    <dgm:pt modelId="{3E73D83D-9CE6-471F-9BBF-727891CC359A}" type="pres">
      <dgm:prSet presAssocID="{473F475D-4517-47E1-9774-607701B39E63}" presName="parentTextArrow" presStyleLbl="node1" presStyleIdx="2" presStyleCnt="8"/>
      <dgm:spPr/>
      <dgm:t>
        <a:bodyPr/>
        <a:lstStyle/>
        <a:p>
          <a:endParaRPr lang="id-ID"/>
        </a:p>
      </dgm:t>
    </dgm:pt>
    <dgm:pt modelId="{9173B8A2-F43D-4346-AE85-3E362D265A08}" type="pres">
      <dgm:prSet presAssocID="{53B4CEEA-B82C-4E41-9D39-2046F0108A15}" presName="sp" presStyleCnt="0"/>
      <dgm:spPr/>
    </dgm:pt>
    <dgm:pt modelId="{D02ED986-0927-4D40-8070-72192F8BCAC4}" type="pres">
      <dgm:prSet presAssocID="{086DB8FF-3EB2-41BB-9EE2-9F7AD45F544E}" presName="arrowAndChildren" presStyleCnt="0"/>
      <dgm:spPr/>
    </dgm:pt>
    <dgm:pt modelId="{971FCEFD-4AFF-4A71-B8B5-90B99FB26E32}" type="pres">
      <dgm:prSet presAssocID="{086DB8FF-3EB2-41BB-9EE2-9F7AD45F544E}" presName="parentTextArrow" presStyleLbl="node1" presStyleIdx="3" presStyleCnt="8"/>
      <dgm:spPr/>
      <dgm:t>
        <a:bodyPr/>
        <a:lstStyle/>
        <a:p>
          <a:endParaRPr lang="id-ID"/>
        </a:p>
      </dgm:t>
    </dgm:pt>
    <dgm:pt modelId="{46644088-1D9E-4B18-B8AB-7B99C95D7F78}" type="pres">
      <dgm:prSet presAssocID="{AFC74817-E7CD-472E-961B-40BEE3F307FD}" presName="sp" presStyleCnt="0"/>
      <dgm:spPr/>
    </dgm:pt>
    <dgm:pt modelId="{0366D791-2CE0-4CF3-A14F-D6838BF7F37C}" type="pres">
      <dgm:prSet presAssocID="{60C747CA-134E-41D9-91D0-E56F3F5A021E}" presName="arrowAndChildren" presStyleCnt="0"/>
      <dgm:spPr/>
    </dgm:pt>
    <dgm:pt modelId="{C30FEA55-066B-434A-BA8B-5FCFFD326410}" type="pres">
      <dgm:prSet presAssocID="{60C747CA-134E-41D9-91D0-E56F3F5A021E}" presName="parentTextArrow" presStyleLbl="node1" presStyleIdx="4" presStyleCnt="8"/>
      <dgm:spPr/>
      <dgm:t>
        <a:bodyPr/>
        <a:lstStyle/>
        <a:p>
          <a:endParaRPr lang="id-ID"/>
        </a:p>
      </dgm:t>
    </dgm:pt>
    <dgm:pt modelId="{68C0F1BE-CF71-409A-9D12-40C9F567834E}" type="pres">
      <dgm:prSet presAssocID="{A851BDDE-FCFF-42DD-9D8D-9C38879F31AD}" presName="sp" presStyleCnt="0"/>
      <dgm:spPr/>
    </dgm:pt>
    <dgm:pt modelId="{23AFC4F2-1598-431A-8867-15CC11CE8DCF}" type="pres">
      <dgm:prSet presAssocID="{3908B85F-A099-4E2E-AFBC-9B6745AB3627}" presName="arrowAndChildren" presStyleCnt="0"/>
      <dgm:spPr/>
    </dgm:pt>
    <dgm:pt modelId="{9BDBEF0A-FC91-4EE6-9C0C-9EEB8B60F5F2}" type="pres">
      <dgm:prSet presAssocID="{3908B85F-A099-4E2E-AFBC-9B6745AB3627}" presName="parentTextArrow" presStyleLbl="node1" presStyleIdx="5" presStyleCnt="8"/>
      <dgm:spPr/>
      <dgm:t>
        <a:bodyPr/>
        <a:lstStyle/>
        <a:p>
          <a:endParaRPr lang="id-ID"/>
        </a:p>
      </dgm:t>
    </dgm:pt>
    <dgm:pt modelId="{8D5BCC67-2399-49C1-BBDC-977E0D6BDF42}" type="pres">
      <dgm:prSet presAssocID="{423FDC63-B425-4AA8-ADAF-9B59D89324E1}" presName="sp" presStyleCnt="0"/>
      <dgm:spPr/>
    </dgm:pt>
    <dgm:pt modelId="{A8FB257B-4618-41A9-ADAB-78EAF37B44B7}" type="pres">
      <dgm:prSet presAssocID="{943306AB-DB85-41FB-94DC-F164D5C72878}" presName="arrowAndChildren" presStyleCnt="0"/>
      <dgm:spPr/>
    </dgm:pt>
    <dgm:pt modelId="{420C3A7F-B91D-4C08-A9A8-A576740F8BE7}" type="pres">
      <dgm:prSet presAssocID="{943306AB-DB85-41FB-94DC-F164D5C72878}" presName="parentTextArrow" presStyleLbl="node1" presStyleIdx="6" presStyleCnt="8"/>
      <dgm:spPr/>
      <dgm:t>
        <a:bodyPr/>
        <a:lstStyle/>
        <a:p>
          <a:endParaRPr lang="id-ID"/>
        </a:p>
      </dgm:t>
    </dgm:pt>
    <dgm:pt modelId="{ADBD4E1F-5238-4993-B0D7-75120724DC7F}" type="pres">
      <dgm:prSet presAssocID="{003C4003-59C0-401F-BA1B-4A1CCAFFF152}" presName="sp" presStyleCnt="0"/>
      <dgm:spPr/>
    </dgm:pt>
    <dgm:pt modelId="{2FE75643-206E-452C-8D9C-A1804025B5CF}" type="pres">
      <dgm:prSet presAssocID="{E8A5C7EF-0A9E-42DE-A83C-3C9C831E03BE}" presName="arrowAndChildren" presStyleCnt="0"/>
      <dgm:spPr/>
    </dgm:pt>
    <dgm:pt modelId="{B06F7D46-7D66-4DEC-BC1A-EA878B67212F}" type="pres">
      <dgm:prSet presAssocID="{E8A5C7EF-0A9E-42DE-A83C-3C9C831E03BE}" presName="parentTextArrow" presStyleLbl="node1" presStyleIdx="7" presStyleCnt="8" custLinFactNeighborY="-277"/>
      <dgm:spPr/>
      <dgm:t>
        <a:bodyPr/>
        <a:lstStyle/>
        <a:p>
          <a:endParaRPr lang="id-ID"/>
        </a:p>
      </dgm:t>
    </dgm:pt>
  </dgm:ptLst>
  <dgm:cxnLst>
    <dgm:cxn modelId="{24A64B4C-A754-4C83-B3B1-A531066EC976}" srcId="{374C96ED-BAD3-46F3-95D2-440E38F15177}" destId="{0DE119A1-F24E-474D-8E6C-6510557195AD}" srcOrd="6" destOrd="0" parTransId="{D7A17B3D-6CA6-4703-AC07-CE9273F373FA}" sibTransId="{CD8E78A8-A9FD-4E52-9509-3D0C3F2141AB}"/>
    <dgm:cxn modelId="{EE7E2004-9FF8-41D9-BFC7-6F4829CA7383}" srcId="{374C96ED-BAD3-46F3-95D2-440E38F15177}" destId="{943306AB-DB85-41FB-94DC-F164D5C72878}" srcOrd="1" destOrd="0" parTransId="{2E74471C-3D0F-4562-9246-AFA51D5D59D6}" sibTransId="{423FDC63-B425-4AA8-ADAF-9B59D89324E1}"/>
    <dgm:cxn modelId="{6460BC6A-A85E-4EA9-A1F6-278D8BFC59EF}" srcId="{374C96ED-BAD3-46F3-95D2-440E38F15177}" destId="{473F475D-4517-47E1-9774-607701B39E63}" srcOrd="5" destOrd="0" parTransId="{ADDA4094-2EC4-4036-881E-DE6759866920}" sibTransId="{343F6F9E-E1F0-42D7-98A5-B971944E2B7F}"/>
    <dgm:cxn modelId="{AC8394CF-3F7F-48AE-AE14-3E4F2531CCA3}" srcId="{374C96ED-BAD3-46F3-95D2-440E38F15177}" destId="{086DB8FF-3EB2-41BB-9EE2-9F7AD45F544E}" srcOrd="4" destOrd="0" parTransId="{AB724DD3-D8E8-4D97-B0E6-374BC3C05C62}" sibTransId="{53B4CEEA-B82C-4E41-9D39-2046F0108A15}"/>
    <dgm:cxn modelId="{1AF651D1-8302-4AD0-AB5F-D8A31390ED9F}" type="presOf" srcId="{E8A5C7EF-0A9E-42DE-A83C-3C9C831E03BE}" destId="{B06F7D46-7D66-4DEC-BC1A-EA878B67212F}" srcOrd="0" destOrd="0" presId="urn:microsoft.com/office/officeart/2005/8/layout/process4"/>
    <dgm:cxn modelId="{A2BCE18E-F86F-445D-981B-81CEFBB5B2F7}" srcId="{374C96ED-BAD3-46F3-95D2-440E38F15177}" destId="{60C747CA-134E-41D9-91D0-E56F3F5A021E}" srcOrd="3" destOrd="0" parTransId="{CC6CE861-4F7A-49B8-95BE-6A6DB329F872}" sibTransId="{AFC74817-E7CD-472E-961B-40BEE3F307FD}"/>
    <dgm:cxn modelId="{1F46D795-7708-43B5-B8E4-94667F36C8EE}" type="presOf" srcId="{A41F36C0-DF02-4F09-9FEB-DD035E3A2FFB}" destId="{4E616726-CAE9-41D5-90BA-9422EAEDF49A}" srcOrd="0" destOrd="0" presId="urn:microsoft.com/office/officeart/2005/8/layout/process4"/>
    <dgm:cxn modelId="{11EB8346-4BD1-4A2D-B46F-FFE56F5F0F40}" type="presOf" srcId="{943306AB-DB85-41FB-94DC-F164D5C72878}" destId="{420C3A7F-B91D-4C08-A9A8-A576740F8BE7}" srcOrd="0" destOrd="0" presId="urn:microsoft.com/office/officeart/2005/8/layout/process4"/>
    <dgm:cxn modelId="{AD4EFF85-F8EC-4869-BE33-DB86713B1C06}" type="presOf" srcId="{60C747CA-134E-41D9-91D0-E56F3F5A021E}" destId="{C30FEA55-066B-434A-BA8B-5FCFFD326410}" srcOrd="0" destOrd="0" presId="urn:microsoft.com/office/officeart/2005/8/layout/process4"/>
    <dgm:cxn modelId="{6E2E2B9C-202E-46DE-A0EF-4EAB1FAA7494}" type="presOf" srcId="{0DE119A1-F24E-474D-8E6C-6510557195AD}" destId="{DCE52E34-E28C-4790-AA0F-7F7EFF763551}" srcOrd="0" destOrd="0" presId="urn:microsoft.com/office/officeart/2005/8/layout/process4"/>
    <dgm:cxn modelId="{C9B40C72-9048-4B56-BB61-967ED150B123}" srcId="{374C96ED-BAD3-46F3-95D2-440E38F15177}" destId="{A41F36C0-DF02-4F09-9FEB-DD035E3A2FFB}" srcOrd="7" destOrd="0" parTransId="{19D5C866-92A0-4396-B097-C1AC5CB6D50F}" sibTransId="{581A69FA-E7ED-49BC-94FD-A8C9BA61A62A}"/>
    <dgm:cxn modelId="{DB5FDBC7-6985-47AB-B116-0C76DD7A6A3F}" srcId="{374C96ED-BAD3-46F3-95D2-440E38F15177}" destId="{E8A5C7EF-0A9E-42DE-A83C-3C9C831E03BE}" srcOrd="0" destOrd="0" parTransId="{8F91E072-D972-4094-8F08-F1EDAD19D4F8}" sibTransId="{003C4003-59C0-401F-BA1B-4A1CCAFFF152}"/>
    <dgm:cxn modelId="{1E313A66-B879-445B-B8D3-0134B929A1D7}" type="presOf" srcId="{086DB8FF-3EB2-41BB-9EE2-9F7AD45F544E}" destId="{971FCEFD-4AFF-4A71-B8B5-90B99FB26E32}" srcOrd="0" destOrd="0" presId="urn:microsoft.com/office/officeart/2005/8/layout/process4"/>
    <dgm:cxn modelId="{E64F8EA1-26BB-44DD-92DB-761AD493B1E0}" type="presOf" srcId="{473F475D-4517-47E1-9774-607701B39E63}" destId="{3E73D83D-9CE6-471F-9BBF-727891CC359A}" srcOrd="0" destOrd="0" presId="urn:microsoft.com/office/officeart/2005/8/layout/process4"/>
    <dgm:cxn modelId="{385A9F33-C660-4FB2-80D2-1DB127BAC681}" srcId="{374C96ED-BAD3-46F3-95D2-440E38F15177}" destId="{3908B85F-A099-4E2E-AFBC-9B6745AB3627}" srcOrd="2" destOrd="0" parTransId="{D3AF622D-96DB-414C-B450-856776290412}" sibTransId="{A851BDDE-FCFF-42DD-9D8D-9C38879F31AD}"/>
    <dgm:cxn modelId="{6D3176AF-BC13-4D11-A4E8-0DB8DF55FF35}" type="presOf" srcId="{374C96ED-BAD3-46F3-95D2-440E38F15177}" destId="{BC8650CB-BD22-4D87-9B25-855DDA40132C}" srcOrd="0" destOrd="0" presId="urn:microsoft.com/office/officeart/2005/8/layout/process4"/>
    <dgm:cxn modelId="{03AB829A-9E32-48F2-94A4-6CB9B4B12019}" type="presOf" srcId="{3908B85F-A099-4E2E-AFBC-9B6745AB3627}" destId="{9BDBEF0A-FC91-4EE6-9C0C-9EEB8B60F5F2}" srcOrd="0" destOrd="0" presId="urn:microsoft.com/office/officeart/2005/8/layout/process4"/>
    <dgm:cxn modelId="{42CDB039-085C-4833-AD65-4ECA17E26C6E}" type="presParOf" srcId="{BC8650CB-BD22-4D87-9B25-855DDA40132C}" destId="{A80E7745-ACEC-4802-A156-1AFF8FD9F683}" srcOrd="0" destOrd="0" presId="urn:microsoft.com/office/officeart/2005/8/layout/process4"/>
    <dgm:cxn modelId="{5C6DCAC3-8AEE-42F7-AF77-94644C6FEF32}" type="presParOf" srcId="{A80E7745-ACEC-4802-A156-1AFF8FD9F683}" destId="{4E616726-CAE9-41D5-90BA-9422EAEDF49A}" srcOrd="0" destOrd="0" presId="urn:microsoft.com/office/officeart/2005/8/layout/process4"/>
    <dgm:cxn modelId="{1D80A355-3C94-43BA-8E75-C68D02CAA458}" type="presParOf" srcId="{BC8650CB-BD22-4D87-9B25-855DDA40132C}" destId="{A914A6D7-DD03-44A9-BF0F-58A6B4B83DB3}" srcOrd="1" destOrd="0" presId="urn:microsoft.com/office/officeart/2005/8/layout/process4"/>
    <dgm:cxn modelId="{1A33E5FC-B675-4B9B-BD50-FBE4A71D716F}" type="presParOf" srcId="{BC8650CB-BD22-4D87-9B25-855DDA40132C}" destId="{28481D92-7AEE-45A1-ABB1-414643D74453}" srcOrd="2" destOrd="0" presId="urn:microsoft.com/office/officeart/2005/8/layout/process4"/>
    <dgm:cxn modelId="{466FD3A7-D6B5-419E-B3BB-BE740C52F060}" type="presParOf" srcId="{28481D92-7AEE-45A1-ABB1-414643D74453}" destId="{DCE52E34-E28C-4790-AA0F-7F7EFF763551}" srcOrd="0" destOrd="0" presId="urn:microsoft.com/office/officeart/2005/8/layout/process4"/>
    <dgm:cxn modelId="{C0332182-AFF0-4B81-AD81-9A23E2706D37}" type="presParOf" srcId="{BC8650CB-BD22-4D87-9B25-855DDA40132C}" destId="{344F9BD1-C618-4DC6-9ECA-AF82CE351D48}" srcOrd="3" destOrd="0" presId="urn:microsoft.com/office/officeart/2005/8/layout/process4"/>
    <dgm:cxn modelId="{63E8F67E-C626-4001-810D-478761A69F98}" type="presParOf" srcId="{BC8650CB-BD22-4D87-9B25-855DDA40132C}" destId="{9F2AC4CF-874F-4F62-9B17-4B0377E50849}" srcOrd="4" destOrd="0" presId="urn:microsoft.com/office/officeart/2005/8/layout/process4"/>
    <dgm:cxn modelId="{A10EB166-81EC-407B-8D5F-F21FE219C634}" type="presParOf" srcId="{9F2AC4CF-874F-4F62-9B17-4B0377E50849}" destId="{3E73D83D-9CE6-471F-9BBF-727891CC359A}" srcOrd="0" destOrd="0" presId="urn:microsoft.com/office/officeart/2005/8/layout/process4"/>
    <dgm:cxn modelId="{3E8E0D33-47B4-4769-8A1E-AAAE8B796789}" type="presParOf" srcId="{BC8650CB-BD22-4D87-9B25-855DDA40132C}" destId="{9173B8A2-F43D-4346-AE85-3E362D265A08}" srcOrd="5" destOrd="0" presId="urn:microsoft.com/office/officeart/2005/8/layout/process4"/>
    <dgm:cxn modelId="{A1DE01AD-8374-49AA-AACD-80CD76779F85}" type="presParOf" srcId="{BC8650CB-BD22-4D87-9B25-855DDA40132C}" destId="{D02ED986-0927-4D40-8070-72192F8BCAC4}" srcOrd="6" destOrd="0" presId="urn:microsoft.com/office/officeart/2005/8/layout/process4"/>
    <dgm:cxn modelId="{54AB6113-17F3-48CE-B44D-76B509B3D1A1}" type="presParOf" srcId="{D02ED986-0927-4D40-8070-72192F8BCAC4}" destId="{971FCEFD-4AFF-4A71-B8B5-90B99FB26E32}" srcOrd="0" destOrd="0" presId="urn:microsoft.com/office/officeart/2005/8/layout/process4"/>
    <dgm:cxn modelId="{EB38BE4D-8231-417A-9590-7B30C6B0FE91}" type="presParOf" srcId="{BC8650CB-BD22-4D87-9B25-855DDA40132C}" destId="{46644088-1D9E-4B18-B8AB-7B99C95D7F78}" srcOrd="7" destOrd="0" presId="urn:microsoft.com/office/officeart/2005/8/layout/process4"/>
    <dgm:cxn modelId="{5F75E792-02AC-4C1C-A222-8AE218CCB5F8}" type="presParOf" srcId="{BC8650CB-BD22-4D87-9B25-855DDA40132C}" destId="{0366D791-2CE0-4CF3-A14F-D6838BF7F37C}" srcOrd="8" destOrd="0" presId="urn:microsoft.com/office/officeart/2005/8/layout/process4"/>
    <dgm:cxn modelId="{4EB987C1-DD1A-404E-BDA5-38A768844069}" type="presParOf" srcId="{0366D791-2CE0-4CF3-A14F-D6838BF7F37C}" destId="{C30FEA55-066B-434A-BA8B-5FCFFD326410}" srcOrd="0" destOrd="0" presId="urn:microsoft.com/office/officeart/2005/8/layout/process4"/>
    <dgm:cxn modelId="{1B517F41-8BB4-46C7-BDC0-051C1F2724E7}" type="presParOf" srcId="{BC8650CB-BD22-4D87-9B25-855DDA40132C}" destId="{68C0F1BE-CF71-409A-9D12-40C9F567834E}" srcOrd="9" destOrd="0" presId="urn:microsoft.com/office/officeart/2005/8/layout/process4"/>
    <dgm:cxn modelId="{C5CE5482-C258-4ECE-8BCC-3A76915CD824}" type="presParOf" srcId="{BC8650CB-BD22-4D87-9B25-855DDA40132C}" destId="{23AFC4F2-1598-431A-8867-15CC11CE8DCF}" srcOrd="10" destOrd="0" presId="urn:microsoft.com/office/officeart/2005/8/layout/process4"/>
    <dgm:cxn modelId="{3C09001B-A034-4066-A96A-A11B09833086}" type="presParOf" srcId="{23AFC4F2-1598-431A-8867-15CC11CE8DCF}" destId="{9BDBEF0A-FC91-4EE6-9C0C-9EEB8B60F5F2}" srcOrd="0" destOrd="0" presId="urn:microsoft.com/office/officeart/2005/8/layout/process4"/>
    <dgm:cxn modelId="{61ECD677-DAF3-47DC-887B-1DAA1F33378F}" type="presParOf" srcId="{BC8650CB-BD22-4D87-9B25-855DDA40132C}" destId="{8D5BCC67-2399-49C1-BBDC-977E0D6BDF42}" srcOrd="11" destOrd="0" presId="urn:microsoft.com/office/officeart/2005/8/layout/process4"/>
    <dgm:cxn modelId="{1EA73A92-FC6D-46B6-9485-1483ABC9315C}" type="presParOf" srcId="{BC8650CB-BD22-4D87-9B25-855DDA40132C}" destId="{A8FB257B-4618-41A9-ADAB-78EAF37B44B7}" srcOrd="12" destOrd="0" presId="urn:microsoft.com/office/officeart/2005/8/layout/process4"/>
    <dgm:cxn modelId="{684824E6-E586-4AF6-9319-E0D46EBF5961}" type="presParOf" srcId="{A8FB257B-4618-41A9-ADAB-78EAF37B44B7}" destId="{420C3A7F-B91D-4C08-A9A8-A576740F8BE7}" srcOrd="0" destOrd="0" presId="urn:microsoft.com/office/officeart/2005/8/layout/process4"/>
    <dgm:cxn modelId="{AB408CC4-768C-4588-B937-16F4CAB4576F}" type="presParOf" srcId="{BC8650CB-BD22-4D87-9B25-855DDA40132C}" destId="{ADBD4E1F-5238-4993-B0D7-75120724DC7F}" srcOrd="13" destOrd="0" presId="urn:microsoft.com/office/officeart/2005/8/layout/process4"/>
    <dgm:cxn modelId="{B438558F-E9A6-4D04-A703-A42F6E6A3101}" type="presParOf" srcId="{BC8650CB-BD22-4D87-9B25-855DDA40132C}" destId="{2FE75643-206E-452C-8D9C-A1804025B5CF}" srcOrd="14" destOrd="0" presId="urn:microsoft.com/office/officeart/2005/8/layout/process4"/>
    <dgm:cxn modelId="{55C170D1-78A2-4B64-BF7E-2BE311ECFC48}" type="presParOf" srcId="{2FE75643-206E-452C-8D9C-A1804025B5CF}" destId="{B06F7D46-7D66-4DEC-BC1A-EA878B6721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6726-CAE9-41D5-90BA-9422EAEDF49A}">
      <dsp:nvSpPr>
        <dsp:cNvPr id="0" name=""/>
        <dsp:cNvSpPr/>
      </dsp:nvSpPr>
      <dsp:spPr>
        <a:xfrm>
          <a:off x="0" y="4596395"/>
          <a:ext cx="6477000" cy="430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8. Text Mining</a:t>
          </a:r>
          <a:endParaRPr lang="id-ID" sz="2400" b="0" kern="1200" dirty="0"/>
        </a:p>
      </dsp:txBody>
      <dsp:txXfrm>
        <a:off x="0" y="4596395"/>
        <a:ext cx="6477000" cy="430969"/>
      </dsp:txXfrm>
    </dsp:sp>
    <dsp:sp modelId="{DCE52E34-E28C-4790-AA0F-7F7EFF763551}">
      <dsp:nvSpPr>
        <dsp:cNvPr id="0" name=""/>
        <dsp:cNvSpPr/>
      </dsp:nvSpPr>
      <dsp:spPr>
        <a:xfrm rot="10800000">
          <a:off x="0" y="3940030"/>
          <a:ext cx="6477000" cy="66283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7. </a:t>
          </a:r>
          <a:r>
            <a:rPr lang="en-US" sz="2400" b="0" kern="1200" dirty="0" err="1" smtClean="0"/>
            <a:t>Algoritma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Estimasi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dan</a:t>
          </a:r>
          <a:r>
            <a:rPr lang="en-US" sz="2400" b="0" kern="1200" dirty="0" smtClean="0"/>
            <a:t> Forecasting</a:t>
          </a:r>
          <a:endParaRPr lang="id-ID" sz="2400" b="0" kern="1200" dirty="0"/>
        </a:p>
      </dsp:txBody>
      <dsp:txXfrm rot="10800000">
        <a:off x="0" y="3940030"/>
        <a:ext cx="6477000" cy="430687"/>
      </dsp:txXfrm>
    </dsp:sp>
    <dsp:sp modelId="{3E73D83D-9CE6-471F-9BBF-727891CC359A}">
      <dsp:nvSpPr>
        <dsp:cNvPr id="0" name=""/>
        <dsp:cNvSpPr/>
      </dsp:nvSpPr>
      <dsp:spPr>
        <a:xfrm rot="10800000">
          <a:off x="0" y="3283664"/>
          <a:ext cx="6477000" cy="66283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6. </a:t>
          </a:r>
          <a:r>
            <a:rPr lang="en-US" sz="2400" b="0" kern="1200" dirty="0" err="1" smtClean="0"/>
            <a:t>Algoritma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Asosiasi</a:t>
          </a:r>
          <a:endParaRPr lang="id-ID" sz="2400" b="0" kern="1200" dirty="0"/>
        </a:p>
      </dsp:txBody>
      <dsp:txXfrm rot="10800000">
        <a:off x="0" y="3283664"/>
        <a:ext cx="6477000" cy="430687"/>
      </dsp:txXfrm>
    </dsp:sp>
    <dsp:sp modelId="{971FCEFD-4AFF-4A71-B8B5-90B99FB26E32}">
      <dsp:nvSpPr>
        <dsp:cNvPr id="0" name=""/>
        <dsp:cNvSpPr/>
      </dsp:nvSpPr>
      <dsp:spPr>
        <a:xfrm rot="10800000">
          <a:off x="0" y="2627298"/>
          <a:ext cx="6477000" cy="662830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5. </a:t>
          </a:r>
          <a:r>
            <a:rPr lang="en-US" sz="2400" b="0" kern="1200" dirty="0" err="1" smtClean="0"/>
            <a:t>Algoritma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Klastering</a:t>
          </a:r>
          <a:endParaRPr lang="id-ID" sz="2400" b="0" kern="1200" dirty="0"/>
        </a:p>
      </dsp:txBody>
      <dsp:txXfrm rot="10800000">
        <a:off x="0" y="2627298"/>
        <a:ext cx="6477000" cy="430687"/>
      </dsp:txXfrm>
    </dsp:sp>
    <dsp:sp modelId="{C30FEA55-066B-434A-BA8B-5FCFFD326410}">
      <dsp:nvSpPr>
        <dsp:cNvPr id="0" name=""/>
        <dsp:cNvSpPr/>
      </dsp:nvSpPr>
      <dsp:spPr>
        <a:xfrm rot="10800000">
          <a:off x="0" y="1970932"/>
          <a:ext cx="6477000" cy="662830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4. </a:t>
          </a:r>
          <a:r>
            <a:rPr lang="en-US" sz="2400" b="1" kern="1200" dirty="0" err="1" smtClean="0"/>
            <a:t>Algoritma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Klasifikasi</a:t>
          </a:r>
          <a:endParaRPr lang="id-ID" sz="2400" b="1" kern="1200" dirty="0"/>
        </a:p>
      </dsp:txBody>
      <dsp:txXfrm rot="10800000">
        <a:off x="0" y="1970932"/>
        <a:ext cx="6477000" cy="430687"/>
      </dsp:txXfrm>
    </dsp:sp>
    <dsp:sp modelId="{9BDBEF0A-FC91-4EE6-9C0C-9EEB8B60F5F2}">
      <dsp:nvSpPr>
        <dsp:cNvPr id="0" name=""/>
        <dsp:cNvSpPr/>
      </dsp:nvSpPr>
      <dsp:spPr>
        <a:xfrm rot="10800000">
          <a:off x="0" y="1314566"/>
          <a:ext cx="6477000" cy="6628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3. </a:t>
          </a:r>
          <a:r>
            <a:rPr lang="en-US" sz="2400" b="0" kern="1200" dirty="0" err="1" smtClean="0"/>
            <a:t>Persiapan</a:t>
          </a:r>
          <a:r>
            <a:rPr lang="en-US" sz="2400" b="0" kern="1200" smtClean="0"/>
            <a:t> Data</a:t>
          </a:r>
          <a:endParaRPr lang="id-ID" sz="2400" b="0" kern="1200" dirty="0"/>
        </a:p>
      </dsp:txBody>
      <dsp:txXfrm rot="10800000">
        <a:off x="0" y="1314566"/>
        <a:ext cx="6477000" cy="430687"/>
      </dsp:txXfrm>
    </dsp:sp>
    <dsp:sp modelId="{420C3A7F-B91D-4C08-A9A8-A576740F8BE7}">
      <dsp:nvSpPr>
        <dsp:cNvPr id="0" name=""/>
        <dsp:cNvSpPr/>
      </dsp:nvSpPr>
      <dsp:spPr>
        <a:xfrm rot="10800000">
          <a:off x="0" y="658200"/>
          <a:ext cx="6477000" cy="66283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2. Proses Data Mining</a:t>
          </a:r>
          <a:endParaRPr lang="id-ID" sz="2400" b="0" kern="1200" dirty="0"/>
        </a:p>
      </dsp:txBody>
      <dsp:txXfrm rot="10800000">
        <a:off x="0" y="658200"/>
        <a:ext cx="6477000" cy="430687"/>
      </dsp:txXfrm>
    </dsp:sp>
    <dsp:sp modelId="{B06F7D46-7D66-4DEC-BC1A-EA878B67212F}">
      <dsp:nvSpPr>
        <dsp:cNvPr id="0" name=""/>
        <dsp:cNvSpPr/>
      </dsp:nvSpPr>
      <dsp:spPr>
        <a:xfrm rot="10800000">
          <a:off x="0" y="0"/>
          <a:ext cx="6477000" cy="66283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0" kern="1200" dirty="0" smtClean="0"/>
            <a:t>1. Pengantar Data Mining</a:t>
          </a:r>
          <a:endParaRPr lang="id-ID" sz="2400" b="0" kern="1200" dirty="0"/>
        </a:p>
      </dsp:txBody>
      <dsp:txXfrm rot="10800000">
        <a:off x="0" y="0"/>
        <a:ext cx="6477000" cy="43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5"/>
            <a:ext cx="3200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89" y="180975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en-US" altLang="ja-JP" dirty="0"/>
              <a:t>Data Mining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1" y="9101138"/>
            <a:ext cx="3314701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91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91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70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l" defTabSz="954018">
              <a:defRPr sz="1200" i="1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1200" i="1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 smtClean="0"/>
              <a:t>Data Mining</a:t>
            </a:r>
            <a:endParaRPr lang="en-US" altLang="ja-JP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3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1200" i="1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r" defTabSz="954018">
              <a:defRPr sz="1200" i="1">
                <a:effectLst/>
                <a:latin typeface="+mj-lt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92785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romi@romisatriawahono.net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http://romisatriawahono.net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2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4DE5D-4095-4917-B3BC-EA2D7883FF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50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352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8517030" y="2053939"/>
            <a:ext cx="62865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66975"/>
            <a:ext cx="78867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6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000"/>
            <a:ext cx="38862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000"/>
            <a:ext cx="38862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6800"/>
            <a:ext cx="3868340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14512"/>
            <a:ext cx="3868340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6800"/>
            <a:ext cx="3887391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14512"/>
            <a:ext cx="3887391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000"/>
            <a:ext cx="78867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45" y="6639955"/>
            <a:ext cx="850100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" y="6680740"/>
            <a:ext cx="1019247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Microsoft_Excel_97-2003_Worksheet2.xls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484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Mining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sz="66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5486400" cy="1600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id-ID" sz="3600" dirty="0" smtClean="0"/>
              <a:t>Romi Satria Wahon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romi@romisatriawahono.net</a:t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http://romisatriawahono.net/dm</a:t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WA/SMS</a:t>
            </a:r>
            <a:r>
              <a:rPr lang="id-ID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+6281586220090</a:t>
            </a:r>
            <a: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04949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Let attribute </a:t>
            </a:r>
            <a:r>
              <a:rPr lang="en-US" sz="2400" i="1" dirty="0"/>
              <a:t>A</a:t>
            </a:r>
            <a:r>
              <a:rPr lang="en-US" sz="2400" dirty="0"/>
              <a:t>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Must determine the </a:t>
            </a:r>
            <a:r>
              <a:rPr lang="en-US" sz="2400" dirty="0">
                <a:solidFill>
                  <a:srgbClr val="C00000"/>
                </a:solidFill>
              </a:rPr>
              <a:t>best split point </a:t>
            </a:r>
            <a:r>
              <a:rPr lang="en-US" sz="2400" dirty="0"/>
              <a:t>for </a:t>
            </a:r>
            <a:r>
              <a:rPr lang="en-US" sz="2400" i="1" dirty="0"/>
              <a:t>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Sort the value </a:t>
            </a:r>
            <a:r>
              <a:rPr lang="en-US" i="1" dirty="0"/>
              <a:t>A</a:t>
            </a:r>
            <a:r>
              <a:rPr lang="en-US" dirty="0"/>
              <a:t>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Typically, the midpoint between each pair of adjacent values is considered as a possible </a:t>
            </a:r>
            <a:r>
              <a:rPr lang="en-US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i="1" dirty="0"/>
              <a:t>(a</a:t>
            </a:r>
            <a:r>
              <a:rPr lang="en-US" i="1" baseline="-25000" dirty="0"/>
              <a:t>i</a:t>
            </a:r>
            <a:r>
              <a:rPr lang="en-US" i="1" dirty="0"/>
              <a:t>+a</a:t>
            </a:r>
            <a:r>
              <a:rPr lang="en-US" i="1" baseline="-25000" dirty="0"/>
              <a:t>i+1</a:t>
            </a:r>
            <a:r>
              <a:rPr lang="en-US" i="1" dirty="0"/>
              <a:t>)/2 </a:t>
            </a:r>
            <a:r>
              <a:rPr lang="en-US" dirty="0"/>
              <a:t>is the midpoint between the values of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The point with the </a:t>
            </a:r>
            <a:r>
              <a:rPr lang="en-US" i="1" dirty="0"/>
              <a:t>minimum expected information requirement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 is selected as the split-point for </a:t>
            </a:r>
            <a:r>
              <a:rPr lang="en-US" i="1" dirty="0"/>
              <a:t>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C00000"/>
                </a:solidFill>
              </a:rPr>
              <a:t>Split</a:t>
            </a:r>
            <a:r>
              <a:rPr lang="en-US" sz="2400" dirty="0"/>
              <a:t>:</a:t>
            </a:r>
          </a:p>
          <a:p>
            <a:pPr lvl="1">
              <a:lnSpc>
                <a:spcPct val="115000"/>
              </a:lnSpc>
            </a:pP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≤ split-point, and 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&gt; split-point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Information-Gain for Continuous-Valued Attributes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6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134350" cy="5429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Siapkan</a:t>
            </a:r>
            <a:r>
              <a:rPr lang="en-US" sz="3200" dirty="0" smtClean="0"/>
              <a:t> </a:t>
            </a:r>
            <a:r>
              <a:rPr lang="id-ID" sz="3200" dirty="0" smtClean="0">
                <a:solidFill>
                  <a:srgbClr val="C00000"/>
                </a:solidFill>
              </a:rPr>
              <a:t>data training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Pilih </a:t>
            </a:r>
            <a:r>
              <a:rPr lang="id-ID" sz="3200" dirty="0">
                <a:solidFill>
                  <a:srgbClr val="C00000"/>
                </a:solidFill>
              </a:rPr>
              <a:t>atribut sebagai akar</a:t>
            </a:r>
          </a:p>
          <a:p>
            <a:pPr marL="914400" lvl="1" indent="-514350">
              <a:buNone/>
            </a:pPr>
            <a:endParaRPr lang="id-ID" sz="2800" dirty="0" smtClean="0"/>
          </a:p>
          <a:p>
            <a:pPr marL="914400" lvl="1" indent="-514350">
              <a:buNone/>
            </a:pPr>
            <a:endParaRPr lang="id-ID" sz="2800" dirty="0" smtClean="0"/>
          </a:p>
          <a:p>
            <a:pPr marL="914400" lvl="1" indent="-514350">
              <a:buNone/>
            </a:pPr>
            <a:endParaRPr lang="id-ID" sz="2800" dirty="0" smtClean="0"/>
          </a:p>
          <a:p>
            <a:pPr marL="514350" indent="-514350">
              <a:buFontTx/>
              <a:buAutoNum type="arabicPeriod"/>
              <a:defRPr/>
            </a:pPr>
            <a:endParaRPr lang="en-US" sz="3200" dirty="0" smtClean="0"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 smtClean="0">
                <a:cs typeface="Times New Roman" pitchFamily="18" charset="0"/>
              </a:rPr>
              <a:t>Buat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cabang untuk tiap-tiap nilai</a:t>
            </a: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Ulangi </a:t>
            </a:r>
            <a:r>
              <a:rPr lang="en-US" sz="3200" dirty="0" smtClean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id-ID" sz="3200" dirty="0" err="1" smtClean="0">
                <a:solidFill>
                  <a:srgbClr val="C00000"/>
                </a:solidFill>
                <a:cs typeface="Times New Roman" pitchFamily="18" charset="0"/>
              </a:rPr>
              <a:t>roses</a:t>
            </a:r>
            <a:r>
              <a:rPr lang="id-ID" sz="3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>
                <a:cs typeface="Times New Roman" pitchFamily="18" charset="0"/>
              </a:rPr>
              <a:t>untuk setiap cabang sampai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semua kasus pada cabang memiliki kelas </a:t>
            </a:r>
            <a:r>
              <a:rPr lang="en-US" sz="3200" dirty="0" err="1" smtClean="0">
                <a:solidFill>
                  <a:srgbClr val="C00000"/>
                </a:solidFill>
                <a:cs typeface="Times New Roman" pitchFamily="18" charset="0"/>
              </a:rPr>
              <a:t>yg</a:t>
            </a:r>
            <a:r>
              <a:rPr lang="en-US" sz="3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 smtClean="0">
                <a:solidFill>
                  <a:srgbClr val="C00000"/>
                </a:solidFill>
                <a:cs typeface="Times New Roman" pitchFamily="18" charset="0"/>
              </a:rPr>
              <a:t>sama</a:t>
            </a:r>
            <a:endParaRPr lang="id-ID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Tahap</a:t>
            </a:r>
            <a:r>
              <a:rPr lang="en-US" dirty="0" smtClean="0"/>
              <a:t>an</a:t>
            </a:r>
            <a:r>
              <a:rPr lang="id-ID" dirty="0" smtClean="0"/>
              <a:t> Algoritma </a:t>
            </a:r>
            <a:r>
              <a:rPr lang="en-US" dirty="0" smtClean="0"/>
              <a:t>Decision Tree</a:t>
            </a:r>
            <a:endParaRPr lang="id-ID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/>
          </p:nvPr>
        </p:nvGraphicFramePr>
        <p:xfrm>
          <a:off x="1219174" y="2474823"/>
          <a:ext cx="3581426" cy="80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4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74" y="2474823"/>
                        <a:ext cx="3581426" cy="805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1252891" y="3236823"/>
          <a:ext cx="5683709" cy="80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5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891" y="3236823"/>
                        <a:ext cx="5683709" cy="801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6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</a:t>
            </a:r>
            <a:r>
              <a:rPr lang="id-ID" dirty="0" err="1" smtClean="0"/>
              <a:t>iapkan</a:t>
            </a:r>
            <a:r>
              <a:rPr lang="id-ID" dirty="0" smtClean="0"/>
              <a:t> </a:t>
            </a:r>
            <a:r>
              <a:rPr lang="id-ID" dirty="0"/>
              <a:t>data </a:t>
            </a:r>
            <a:r>
              <a:rPr lang="id-ID" dirty="0" err="1" smtClean="0"/>
              <a:t>training</a:t>
            </a:r>
            <a:endParaRPr lang="id-ID" dirty="0"/>
          </a:p>
        </p:txBody>
      </p:sp>
      <p:pic>
        <p:nvPicPr>
          <p:cNvPr id="6" name="Picture 2" descr="D:\My Lightscreen\My Screenshots\screenshot.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489124"/>
          </a:xfrm>
        </p:spPr>
        <p:txBody>
          <a:bodyPr>
            <a:normAutofit/>
          </a:bodyPr>
          <a:lstStyle/>
          <a:p>
            <a:r>
              <a:rPr lang="id-ID" sz="2400" dirty="0"/>
              <a:t>Untuk memilih atribut akar, didasarkan pada nilai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 smtClean="0">
                <a:solidFill>
                  <a:srgbClr val="C00000"/>
                </a:solidFill>
              </a:rPr>
              <a:t>ain </a:t>
            </a:r>
            <a:r>
              <a:rPr lang="id-ID" sz="2400" dirty="0" smtClean="0">
                <a:solidFill>
                  <a:srgbClr val="C00000"/>
                </a:solidFill>
              </a:rPr>
              <a:t>tertinggi </a:t>
            </a:r>
            <a:r>
              <a:rPr lang="id-ID" sz="2400" dirty="0"/>
              <a:t>dari atribut-atribut yang ada. Untuk mendapatkan nilai </a:t>
            </a:r>
            <a:r>
              <a:rPr lang="en-US" sz="2400" dirty="0"/>
              <a:t>G</a:t>
            </a:r>
            <a:r>
              <a:rPr lang="en-US" sz="2400" dirty="0" smtClean="0"/>
              <a:t>ain</a:t>
            </a:r>
            <a:r>
              <a:rPr lang="id-ID" sz="2400" dirty="0" smtClean="0"/>
              <a:t>, </a:t>
            </a:r>
            <a:r>
              <a:rPr lang="id-ID" sz="2400" dirty="0"/>
              <a:t>harus ditentukan terlebih dahulu nilai </a:t>
            </a:r>
            <a:r>
              <a:rPr lang="en-US" sz="2400" dirty="0" smtClean="0"/>
              <a:t>Entropy</a:t>
            </a:r>
            <a:endParaRPr lang="id-ID" sz="2400" dirty="0"/>
          </a:p>
          <a:p>
            <a:endParaRPr lang="en-US" sz="1200" dirty="0" smtClean="0"/>
          </a:p>
          <a:p>
            <a:r>
              <a:rPr lang="en-US" sz="2400" dirty="0" err="1" smtClean="0"/>
              <a:t>Rumus</a:t>
            </a:r>
            <a:r>
              <a:rPr lang="en-US" sz="2400" dirty="0" smtClean="0"/>
              <a:t> Entropy:</a:t>
            </a:r>
          </a:p>
          <a:p>
            <a:pPr lvl="1"/>
            <a:endParaRPr lang="en-US" sz="1600" dirty="0" smtClean="0"/>
          </a:p>
          <a:p>
            <a:pPr lvl="1"/>
            <a:r>
              <a:rPr lang="id-ID" sz="1600" i="1" dirty="0" smtClean="0"/>
              <a:t>S</a:t>
            </a:r>
            <a:r>
              <a:rPr lang="id-ID" sz="1600" dirty="0" smtClean="0"/>
              <a:t>	</a:t>
            </a:r>
            <a:r>
              <a:rPr lang="en-US" sz="1600" dirty="0" smtClean="0"/>
              <a:t> </a:t>
            </a:r>
            <a:r>
              <a:rPr lang="id-ID" sz="1600" dirty="0" smtClean="0"/>
              <a:t>=  Himpunan Kasus</a:t>
            </a:r>
          </a:p>
          <a:p>
            <a:pPr lvl="1"/>
            <a:r>
              <a:rPr lang="id-ID" sz="1600" i="1" dirty="0" smtClean="0"/>
              <a:t>n</a:t>
            </a:r>
            <a:r>
              <a:rPr lang="id-ID" sz="1600" dirty="0" smtClean="0"/>
              <a:t>	</a:t>
            </a:r>
            <a:r>
              <a:rPr lang="en-US" sz="1600" dirty="0" smtClean="0"/>
              <a:t> </a:t>
            </a:r>
            <a:r>
              <a:rPr lang="id-ID" sz="1600" dirty="0" smtClean="0"/>
              <a:t>=  Jumlah Partisi </a:t>
            </a:r>
            <a:r>
              <a:rPr lang="id-ID" sz="1600" i="1" dirty="0" smtClean="0"/>
              <a:t>S</a:t>
            </a:r>
          </a:p>
          <a:p>
            <a:pPr lvl="1"/>
            <a:r>
              <a:rPr lang="id-ID" sz="1600" i="1" dirty="0" err="1" smtClean="0"/>
              <a:t>pi</a:t>
            </a:r>
            <a:r>
              <a:rPr lang="id-ID" sz="1600" dirty="0" smtClean="0"/>
              <a:t> </a:t>
            </a:r>
            <a:r>
              <a:rPr lang="en-US" sz="1600" dirty="0" smtClean="0"/>
              <a:t> </a:t>
            </a:r>
            <a:r>
              <a:rPr lang="id-ID" sz="1600" dirty="0" smtClean="0"/>
              <a:t>=  Proporsi dari </a:t>
            </a:r>
            <a:r>
              <a:rPr lang="id-ID" sz="1600" i="1" dirty="0" smtClean="0"/>
              <a:t>Si</a:t>
            </a:r>
            <a:r>
              <a:rPr lang="id-ID" sz="1600" dirty="0" smtClean="0"/>
              <a:t> terhadap </a:t>
            </a:r>
            <a:r>
              <a:rPr lang="id-ID" sz="1600" i="1" dirty="0" smtClean="0"/>
              <a:t>S</a:t>
            </a:r>
          </a:p>
          <a:p>
            <a:pPr>
              <a:spcBef>
                <a:spcPct val="0"/>
              </a:spcBef>
              <a:defRPr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1800" dirty="0" smtClean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Rumus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Gain:</a:t>
            </a:r>
          </a:p>
          <a:p>
            <a:pPr lvl="1">
              <a:spcBef>
                <a:spcPct val="0"/>
              </a:spcBef>
              <a:defRPr/>
            </a:pP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S</a:t>
            </a:r>
            <a:r>
              <a:rPr lang="id-ID" altLang="en-US" sz="1600" dirty="0">
                <a:cs typeface="Times New Roman" panose="02020603050405020304" pitchFamily="18" charset="0"/>
              </a:rPr>
              <a:t>	=  Himpunan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Kasus</a:t>
            </a: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A</a:t>
            </a:r>
            <a:r>
              <a:rPr lang="id-ID" altLang="en-US" sz="1600" dirty="0">
                <a:cs typeface="Times New Roman" panose="02020603050405020304" pitchFamily="18" charset="0"/>
              </a:rPr>
              <a:t>	= 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Atribut</a:t>
            </a: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n</a:t>
            </a:r>
            <a:r>
              <a:rPr lang="id-ID" altLang="en-US" sz="1600" dirty="0">
                <a:cs typeface="Times New Roman" panose="02020603050405020304" pitchFamily="18" charset="0"/>
              </a:rPr>
              <a:t>	=  Jumlah Partisi Atribut 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A</a:t>
            </a:r>
            <a:endParaRPr lang="en-US" altLang="en-US" sz="1600" i="1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 smtClean="0">
                <a:cs typeface="Times New Roman" panose="02020603050405020304" pitchFamily="18" charset="0"/>
              </a:rPr>
              <a:t>| </a:t>
            </a:r>
            <a:r>
              <a:rPr lang="id-ID" altLang="en-US" sz="1600" dirty="0">
                <a:cs typeface="Times New Roman" panose="02020603050405020304" pitchFamily="18" charset="0"/>
              </a:rPr>
              <a:t>Si |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=  </a:t>
            </a:r>
            <a:r>
              <a:rPr lang="id-ID" altLang="en-US" sz="1600" dirty="0">
                <a:cs typeface="Times New Roman" panose="02020603050405020304" pitchFamily="18" charset="0"/>
              </a:rPr>
              <a:t>Jumlah Kasus pada partisi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ke-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i</a:t>
            </a:r>
            <a:endParaRPr lang="en-US" altLang="en-US" sz="1600" i="1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 smtClean="0">
                <a:cs typeface="Times New Roman" panose="02020603050405020304" pitchFamily="18" charset="0"/>
              </a:rPr>
              <a:t>| </a:t>
            </a:r>
            <a:r>
              <a:rPr lang="id-ID" altLang="en-US" sz="1600" dirty="0">
                <a:cs typeface="Times New Roman" panose="02020603050405020304" pitchFamily="18" charset="0"/>
              </a:rPr>
              <a:t>S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|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=  </a:t>
            </a:r>
            <a:r>
              <a:rPr lang="id-ID" altLang="en-US" sz="1600" dirty="0">
                <a:cs typeface="Times New Roman" panose="02020603050405020304" pitchFamily="18" charset="0"/>
              </a:rPr>
              <a:t>Jumlah Kasus dalam 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S</a:t>
            </a:r>
            <a:endParaRPr lang="id-ID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id-ID" dirty="0" smtClean="0"/>
              <a:t>Pilih </a:t>
            </a:r>
            <a:r>
              <a:rPr lang="id-ID" dirty="0"/>
              <a:t>atribut sebagai </a:t>
            </a:r>
            <a:r>
              <a:rPr lang="id-ID" dirty="0" smtClean="0"/>
              <a:t>akar</a:t>
            </a:r>
            <a:endParaRPr lang="id-ID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733800" y="2591753"/>
          <a:ext cx="3632199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8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1753"/>
                        <a:ext cx="3632199" cy="817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6494"/>
              </p:ext>
            </p:extLst>
          </p:nvPr>
        </p:nvGraphicFramePr>
        <p:xfrm>
          <a:off x="3208867" y="4648200"/>
          <a:ext cx="54017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9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867" y="4648200"/>
                        <a:ext cx="54017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9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02650" cy="685800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cs typeface="Times New Roman" panose="02020603050405020304" pitchFamily="18" charset="0"/>
              </a:rPr>
              <a:t>Perhitungan</a:t>
            </a:r>
            <a:r>
              <a:rPr lang="en-US" altLang="en-US" dirty="0" smtClean="0">
                <a:cs typeface="Times New Roman" panose="02020603050405020304" pitchFamily="18" charset="0"/>
              </a:rPr>
              <a:t> Entropy </a:t>
            </a:r>
            <a:r>
              <a:rPr lang="en-US" altLang="en-US" dirty="0">
                <a:cs typeface="Times New Roman" panose="02020603050405020304" pitchFamily="18" charset="0"/>
              </a:rPr>
              <a:t>dan </a:t>
            </a:r>
            <a:r>
              <a:rPr lang="en-US" altLang="en-US" dirty="0" smtClean="0">
                <a:cs typeface="Times New Roman" panose="02020603050405020304" pitchFamily="18" charset="0"/>
              </a:rPr>
              <a:t>Gain </a:t>
            </a:r>
            <a:r>
              <a:rPr lang="en-US" altLang="en-US" dirty="0" err="1" smtClean="0">
                <a:cs typeface="Times New Roman" panose="02020603050405020304" pitchFamily="18" charset="0"/>
              </a:rPr>
              <a:t>Akar</a:t>
            </a:r>
            <a:endParaRPr lang="id-ID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7" descr="D:\My Lightscreen\My Screenshots\screenshot.1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31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622474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</a:t>
            </a:r>
            <a:r>
              <a:rPr lang="en-US" sz="2400" dirty="0" smtClean="0">
                <a:solidFill>
                  <a:srgbClr val="C00000"/>
                </a:solidFill>
              </a:rPr>
              <a:t>Total</a:t>
            </a:r>
          </a:p>
          <a:p>
            <a:endParaRPr lang="en-US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Outlook</a:t>
            </a:r>
            <a:r>
              <a:rPr lang="en-US" sz="2400" dirty="0" smtClean="0"/>
              <a:t>)</a:t>
            </a:r>
          </a:p>
          <a:p>
            <a:endParaRPr lang="en-US" sz="3200" dirty="0" smtClean="0"/>
          </a:p>
          <a:p>
            <a:endParaRPr lang="en-US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Temperature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endParaRPr lang="en-US" sz="1100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Humidity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Windy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066800"/>
            <a:ext cx="3733800" cy="34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1481963"/>
            <a:ext cx="2045683" cy="1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905000"/>
            <a:ext cx="4087476" cy="30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2298835"/>
            <a:ext cx="4057651" cy="3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2691392"/>
            <a:ext cx="4309683" cy="3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89" y="3352800"/>
            <a:ext cx="4093464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89" y="3758404"/>
            <a:ext cx="4051554" cy="31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144826"/>
            <a:ext cx="4114800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4724400"/>
            <a:ext cx="4227750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5121088"/>
            <a:ext cx="4407884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41" y="5715000"/>
            <a:ext cx="4417259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16" y="6138234"/>
            <a:ext cx="4371975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9150" y="1447800"/>
          <a:ext cx="7505700" cy="4808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12"/>
                <a:gridCol w="1501820"/>
                <a:gridCol w="767579"/>
                <a:gridCol w="987855"/>
                <a:gridCol w="760916"/>
                <a:gridCol w="640771"/>
                <a:gridCol w="894410"/>
                <a:gridCol w="1111337"/>
              </a:tblGrid>
              <a:tr h="527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28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1189690"/>
            <a:ext cx="4419375" cy="40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1" y="1600200"/>
            <a:ext cx="6047279" cy="38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1981200"/>
            <a:ext cx="2100978" cy="15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2542240"/>
            <a:ext cx="5179792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2924760"/>
            <a:ext cx="6145608" cy="33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1" y="3355521"/>
            <a:ext cx="2327137" cy="1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3950074"/>
            <a:ext cx="4859454" cy="42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4331073"/>
            <a:ext cx="5033332" cy="34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4712073"/>
            <a:ext cx="2260423" cy="16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5315572"/>
            <a:ext cx="4472040" cy="4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5715579"/>
            <a:ext cx="5033332" cy="3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6153772"/>
            <a:ext cx="2159758" cy="1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3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smtClean="0"/>
              <a:t>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1447800"/>
          <a:ext cx="8699499" cy="4630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77"/>
                <a:gridCol w="1501723"/>
                <a:gridCol w="1128628"/>
                <a:gridCol w="1144976"/>
                <a:gridCol w="881941"/>
                <a:gridCol w="742687"/>
                <a:gridCol w="1036668"/>
                <a:gridCol w="1288099"/>
              </a:tblGrid>
              <a:tr h="536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0,25852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0,18385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0,37051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0,00598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8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13268"/>
            <a:ext cx="5257800" cy="4064046"/>
          </a:xfrm>
        </p:spPr>
        <p:txBody>
          <a:bodyPr>
            <a:normAutofit lnSpcReduction="10000"/>
          </a:bodyPr>
          <a:lstStyle/>
          <a:p>
            <a:r>
              <a:rPr lang="id-ID" sz="2200" dirty="0"/>
              <a:t>Dari hasil pada </a:t>
            </a:r>
            <a:r>
              <a:rPr lang="id-ID" sz="2200" dirty="0" err="1"/>
              <a:t>Node</a:t>
            </a:r>
            <a:r>
              <a:rPr lang="id-ID" sz="2200" dirty="0"/>
              <a:t> 1, dapat diketahui bahwa atribut  dengan  </a:t>
            </a:r>
            <a:r>
              <a:rPr lang="id-ID" sz="2200" dirty="0" err="1"/>
              <a:t>Gain</a:t>
            </a:r>
            <a:r>
              <a:rPr lang="id-ID" sz="2200" dirty="0"/>
              <a:t>  tertinggi  adalah  </a:t>
            </a:r>
            <a:r>
              <a:rPr lang="id-ID" sz="2200" dirty="0">
                <a:solidFill>
                  <a:srgbClr val="C00000"/>
                </a:solidFill>
              </a:rPr>
              <a:t>HUMIDITY yaitu sebesar </a:t>
            </a:r>
            <a:r>
              <a:rPr lang="id-ID" sz="2200" dirty="0" smtClean="0">
                <a:solidFill>
                  <a:srgbClr val="C00000"/>
                </a:solidFill>
              </a:rPr>
              <a:t>0.37051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id-ID" sz="1800" dirty="0" smtClean="0"/>
              <a:t>Dengan </a:t>
            </a:r>
            <a:r>
              <a:rPr lang="id-ID" sz="1800" dirty="0"/>
              <a:t>demikian </a:t>
            </a:r>
            <a:r>
              <a:rPr lang="id-ID" sz="1800" dirty="0">
                <a:solidFill>
                  <a:srgbClr val="0070C0"/>
                </a:solidFill>
              </a:rPr>
              <a:t>HUMIDITY dapat menjadi </a:t>
            </a:r>
            <a:r>
              <a:rPr lang="id-ID" sz="1800" dirty="0" err="1">
                <a:solidFill>
                  <a:srgbClr val="0070C0"/>
                </a:solidFill>
              </a:rPr>
              <a:t>node</a:t>
            </a:r>
            <a:r>
              <a:rPr lang="id-ID" sz="1800" dirty="0">
                <a:solidFill>
                  <a:srgbClr val="0070C0"/>
                </a:solidFill>
              </a:rPr>
              <a:t> </a:t>
            </a:r>
            <a:r>
              <a:rPr lang="id-ID" sz="1800" dirty="0" smtClean="0">
                <a:solidFill>
                  <a:srgbClr val="0070C0"/>
                </a:solidFill>
              </a:rPr>
              <a:t>akar </a:t>
            </a:r>
            <a:endParaRPr lang="id-ID" sz="18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id-ID" sz="2200" dirty="0" smtClean="0"/>
              <a:t>Ada </a:t>
            </a:r>
            <a:r>
              <a:rPr lang="id-ID" sz="2200" dirty="0"/>
              <a:t>2 nilai atribut dari HUMIDITY yaitu HIGH dan NORMAL. Dari kedua nilai atribut tersebut, nilai atribut NORMAL sudah </a:t>
            </a:r>
            <a:r>
              <a:rPr lang="id-ID" sz="2200" dirty="0">
                <a:solidFill>
                  <a:srgbClr val="C00000"/>
                </a:solidFill>
              </a:rPr>
              <a:t>mengklasifikasikan  kasus  menjadi  1  yaitu </a:t>
            </a:r>
            <a:r>
              <a:rPr lang="id-ID" sz="2200" dirty="0" err="1">
                <a:solidFill>
                  <a:srgbClr val="C00000"/>
                </a:solidFill>
              </a:rPr>
              <a:t>keputusan-nya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 smtClean="0">
                <a:solidFill>
                  <a:srgbClr val="C00000"/>
                </a:solidFill>
              </a:rPr>
              <a:t>Yes</a:t>
            </a:r>
            <a:r>
              <a:rPr lang="en-US" sz="2200" dirty="0" smtClean="0"/>
              <a:t>, s</a:t>
            </a:r>
            <a:r>
              <a:rPr lang="id-ID" sz="2200" dirty="0" err="1" smtClean="0"/>
              <a:t>ehingga</a:t>
            </a:r>
            <a:r>
              <a:rPr lang="id-ID" sz="2200" dirty="0" smtClean="0"/>
              <a:t> </a:t>
            </a:r>
            <a:r>
              <a:rPr lang="id-ID" sz="2200" dirty="0"/>
              <a:t>tidak perlu dilakukan perhitungan lebih </a:t>
            </a:r>
            <a:r>
              <a:rPr lang="id-ID" sz="2200" dirty="0" smtClean="0"/>
              <a:t>lanjut</a:t>
            </a:r>
            <a:endParaRPr lang="en-US" sz="2200" dirty="0" smtClean="0"/>
          </a:p>
          <a:p>
            <a:pPr lvl="1"/>
            <a:r>
              <a:rPr lang="en-US" sz="1700" dirty="0" smtClean="0"/>
              <a:t>T</a:t>
            </a:r>
            <a:r>
              <a:rPr lang="id-ID" sz="1700" dirty="0" err="1" smtClean="0"/>
              <a:t>etapi</a:t>
            </a:r>
            <a:r>
              <a:rPr lang="id-ID" sz="1700" dirty="0" smtClean="0"/>
              <a:t> </a:t>
            </a:r>
            <a:r>
              <a:rPr lang="id-ID" sz="1700" dirty="0"/>
              <a:t>untuk nilai </a:t>
            </a:r>
            <a:r>
              <a:rPr lang="id-ID" sz="1700" dirty="0">
                <a:solidFill>
                  <a:srgbClr val="0070C0"/>
                </a:solidFill>
              </a:rPr>
              <a:t>atribut HIGH masih perlu dilakukan perhitungan </a:t>
            </a:r>
            <a:r>
              <a:rPr lang="id-ID" sz="1700" dirty="0" smtClean="0">
                <a:solidFill>
                  <a:srgbClr val="0070C0"/>
                </a:solidFill>
              </a:rPr>
              <a:t>lagi</a:t>
            </a:r>
            <a:endParaRPr lang="id-ID" sz="1700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7900" y="3716338"/>
            <a:ext cx="3857625" cy="3000375"/>
            <a:chOff x="2143125" y="3571875"/>
            <a:chExt cx="3857625" cy="3000375"/>
          </a:xfrm>
        </p:grpSpPr>
        <p:sp>
          <p:nvSpPr>
            <p:cNvPr id="6" name="Oval 5"/>
            <p:cNvSpPr/>
            <p:nvPr/>
          </p:nvSpPr>
          <p:spPr>
            <a:xfrm>
              <a:off x="3500438" y="3571875"/>
              <a:ext cx="1214437" cy="12144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43125" y="5357812"/>
              <a:ext cx="1214438" cy="12144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?????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9188" y="5429250"/>
              <a:ext cx="1071562" cy="107156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2839244" y="4518818"/>
              <a:ext cx="749300" cy="928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591050" y="4554537"/>
              <a:ext cx="820738" cy="9286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585847" y="4786313"/>
              <a:ext cx="498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 dirty="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5090055" y="4857750"/>
              <a:ext cx="6783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Romi Satria Wahono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 l="4478" t="3448" r="8186" b="6897"/>
          <a:stretch>
            <a:fillRect/>
          </a:stretch>
        </p:blipFill>
        <p:spPr bwMode="auto">
          <a:xfrm>
            <a:off x="5867400" y="0"/>
            <a:ext cx="3208565" cy="427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228996"/>
          </a:xfrm>
        </p:spPr>
        <p:txBody>
          <a:bodyPr>
            <a:normAutofit lnSpcReduction="1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SD Sompok </a:t>
            </a:r>
            <a:r>
              <a:rPr lang="id-ID" dirty="0"/>
              <a:t>Semarang (1987)</a:t>
            </a:r>
          </a:p>
          <a:p>
            <a:r>
              <a:rPr lang="id-ID" dirty="0">
                <a:solidFill>
                  <a:srgbClr val="C00000"/>
                </a:solidFill>
              </a:rPr>
              <a:t>SMPN 8</a:t>
            </a:r>
            <a:r>
              <a:rPr lang="id-ID" dirty="0"/>
              <a:t> Semarang (1990)</a:t>
            </a:r>
          </a:p>
          <a:p>
            <a:r>
              <a:rPr lang="id-ID" dirty="0">
                <a:solidFill>
                  <a:srgbClr val="C00000"/>
                </a:solidFill>
              </a:rPr>
              <a:t>SMA Taruna </a:t>
            </a:r>
            <a:r>
              <a:rPr lang="id-ID" dirty="0" smtClean="0">
                <a:solidFill>
                  <a:srgbClr val="C00000"/>
                </a:solidFill>
              </a:rPr>
              <a:t>Nusantara</a:t>
            </a:r>
            <a:r>
              <a:rPr lang="en-US" dirty="0"/>
              <a:t> </a:t>
            </a:r>
            <a:r>
              <a:rPr lang="id-ID" dirty="0" smtClean="0"/>
              <a:t>Magelang </a:t>
            </a:r>
            <a:r>
              <a:rPr lang="id-ID" dirty="0"/>
              <a:t>(1993)</a:t>
            </a:r>
          </a:p>
          <a:p>
            <a:r>
              <a:rPr lang="id-ID" dirty="0">
                <a:solidFill>
                  <a:srgbClr val="C00000"/>
                </a:solidFill>
              </a:rPr>
              <a:t>B.Eng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M.Eng</a:t>
            </a:r>
            <a:r>
              <a:rPr lang="id-ID" dirty="0"/>
              <a:t> and </a:t>
            </a:r>
            <a:r>
              <a:rPr lang="id-ID" dirty="0">
                <a:solidFill>
                  <a:srgbClr val="C00000"/>
                </a:solidFill>
              </a:rPr>
              <a:t>Ph.D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id-ID" dirty="0"/>
              <a:t>in Software Engineering from</a:t>
            </a:r>
            <a:br>
              <a:rPr lang="id-ID" dirty="0"/>
            </a:br>
            <a:r>
              <a:rPr lang="id-ID" dirty="0"/>
              <a:t>Saitama University Japan (1994-2004)</a:t>
            </a:r>
            <a:br>
              <a:rPr lang="id-ID" dirty="0"/>
            </a:br>
            <a:r>
              <a:rPr lang="id-ID" dirty="0"/>
              <a:t>Universiti Teknikal Malaysia Melaka (2014)</a:t>
            </a:r>
          </a:p>
          <a:p>
            <a:r>
              <a:rPr lang="id-ID" dirty="0"/>
              <a:t>Research Interests: </a:t>
            </a:r>
            <a:r>
              <a:rPr lang="en-US" dirty="0">
                <a:solidFill>
                  <a:srgbClr val="C00000"/>
                </a:solidFill>
              </a:rPr>
              <a:t>Software Engineering</a:t>
            </a:r>
            <a:r>
              <a:rPr lang="en-US" dirty="0"/>
              <a:t>,</a:t>
            </a:r>
            <a:r>
              <a:rPr lang="id-ID" dirty="0"/>
              <a:t/>
            </a:r>
            <a:br>
              <a:rPr lang="id-ID" dirty="0"/>
            </a:br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/>
              <a:t>Founder dan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>
                <a:solidFill>
                  <a:srgbClr val="CC0000"/>
                </a:solidFill>
              </a:rPr>
              <a:t>IlmuKomputer.Com</a:t>
            </a:r>
            <a:endParaRPr lang="id-ID" dirty="0">
              <a:solidFill>
                <a:srgbClr val="CC0000"/>
              </a:solidFill>
            </a:endParaRPr>
          </a:p>
          <a:p>
            <a:r>
              <a:rPr lang="id-ID" dirty="0"/>
              <a:t>Peneliti LIPI (2004-2007)</a:t>
            </a:r>
          </a:p>
          <a:p>
            <a:r>
              <a:rPr lang="id-ID" dirty="0"/>
              <a:t>Founder dan CEO </a:t>
            </a:r>
            <a:r>
              <a:rPr lang="id-ID" dirty="0">
                <a:solidFill>
                  <a:srgbClr val="CC0000"/>
                </a:solidFill>
              </a:rPr>
              <a:t>PT Brainmatics Cipta Informatika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</a:t>
            </a:r>
            <a:r>
              <a:rPr lang="en-US" dirty="0" smtClean="0"/>
              <a:t>m</a:t>
            </a:r>
            <a:r>
              <a:rPr lang="id-ID" dirty="0" err="1" smtClean="0"/>
              <a:t>emudahkan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id-ID" dirty="0" err="1"/>
              <a:t>dataset</a:t>
            </a:r>
            <a:r>
              <a:rPr lang="id-ID" dirty="0"/>
              <a:t> di </a:t>
            </a:r>
            <a:r>
              <a:rPr lang="id-ID" dirty="0" smtClean="0"/>
              <a:t>filter</a:t>
            </a:r>
            <a:r>
              <a:rPr lang="en-US" dirty="0" smtClean="0"/>
              <a:t> </a:t>
            </a:r>
            <a:r>
              <a:rPr lang="id-ID" dirty="0" smtClean="0"/>
              <a:t>dengan </a:t>
            </a:r>
            <a:r>
              <a:rPr lang="id-ID" dirty="0"/>
              <a:t>mengambil data yang memiliki kelembaban HUMADITY=HIGH untuk membuat </a:t>
            </a:r>
            <a:r>
              <a:rPr lang="id-ID" dirty="0" err="1"/>
              <a:t>table</a:t>
            </a:r>
            <a:r>
              <a:rPr lang="id-ID" dirty="0"/>
              <a:t> </a:t>
            </a:r>
            <a:r>
              <a:rPr lang="id-ID" dirty="0" err="1" smtClean="0"/>
              <a:t>Node</a:t>
            </a:r>
            <a:r>
              <a:rPr lang="en-US" dirty="0" smtClean="0"/>
              <a:t> </a:t>
            </a:r>
            <a:r>
              <a:rPr lang="id-ID" dirty="0" smtClean="0"/>
              <a:t>1.1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200400"/>
          <a:ext cx="7129462" cy="227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61"/>
                <a:gridCol w="1502894"/>
                <a:gridCol w="1391566"/>
                <a:gridCol w="1280241"/>
                <a:gridCol w="1155000"/>
              </a:tblGrid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OUTLOOK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Cloudy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Perhitungan</a:t>
            </a:r>
            <a:r>
              <a:rPr lang="es-ES" dirty="0"/>
              <a:t> </a:t>
            </a:r>
            <a:r>
              <a:rPr lang="es-ES" dirty="0" err="1"/>
              <a:t>Entropi</a:t>
            </a:r>
            <a:r>
              <a:rPr lang="es-ES" dirty="0"/>
              <a:t> Dan </a:t>
            </a:r>
            <a:r>
              <a:rPr lang="es-ES" dirty="0" err="1"/>
              <a:t>Gain</a:t>
            </a:r>
            <a:r>
              <a:rPr lang="es-ES" dirty="0"/>
              <a:t> </a:t>
            </a:r>
            <a:r>
              <a:rPr lang="es-ES" dirty="0" err="1" smtClean="0"/>
              <a:t>Cabang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501063" cy="3538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980"/>
                <a:gridCol w="1442384"/>
                <a:gridCol w="730026"/>
                <a:gridCol w="1082475"/>
                <a:gridCol w="580777"/>
                <a:gridCol w="724137"/>
                <a:gridCol w="1734911"/>
                <a:gridCol w="984373"/>
              </a:tblGrid>
              <a:tr h="497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0,98523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0,69951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SUNNY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0,02024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0,91830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0,02024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0,91830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8" y="1467815"/>
            <a:ext cx="4611639" cy="4643095"/>
          </a:xfrm>
        </p:spPr>
        <p:txBody>
          <a:bodyPr>
            <a:normAutofit/>
          </a:bodyPr>
          <a:lstStyle/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Dari </a:t>
            </a:r>
            <a:r>
              <a:rPr lang="en-US" altLang="en-US" sz="2000" dirty="0" err="1">
                <a:cs typeface="Times New Roman" panose="02020603050405020304" pitchFamily="18" charset="0"/>
              </a:rPr>
              <a:t>hasil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pada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cs typeface="Times New Roman" panose="02020603050405020304" pitchFamily="18" charset="0"/>
              </a:rPr>
              <a:t> Node 1.1, </a:t>
            </a:r>
            <a:r>
              <a:rPr lang="en-US" altLang="en-US" sz="2000" dirty="0" err="1">
                <a:cs typeface="Times New Roman" panose="02020603050405020304" pitchFamily="18" charset="0"/>
              </a:rPr>
              <a:t>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diketahui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bahwa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cs typeface="Times New Roman" panose="02020603050405020304" pitchFamily="18" charset="0"/>
              </a:rPr>
              <a:t>  Gain  </a:t>
            </a:r>
            <a:r>
              <a:rPr lang="en-US" altLang="en-US" sz="2000" dirty="0" err="1">
                <a:cs typeface="Times New Roman" panose="02020603050405020304" pitchFamily="18" charset="0"/>
              </a:rPr>
              <a:t>tertinggi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adalah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yaitu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sebesar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0.69951</a:t>
            </a: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 smtClean="0">
                <a:cs typeface="Times New Roman" panose="02020603050405020304" pitchFamily="18" charset="0"/>
              </a:rPr>
              <a:t>Dengan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demikian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dapat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kedua</a:t>
            </a:r>
            <a:endParaRPr lang="en-US" altLang="en-US" sz="16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 err="1" smtClean="0">
                <a:cs typeface="Times New Roman" panose="02020603050405020304" pitchFamily="18" charset="0"/>
              </a:rPr>
              <a:t>Artibut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CLOUDY = YES dan SUNNY= NO </a:t>
            </a:r>
            <a:r>
              <a:rPr lang="en-US" altLang="en-US" sz="2000" dirty="0" err="1">
                <a:cs typeface="Times New Roman" panose="02020603050405020304" pitchFamily="18" charset="0"/>
              </a:rPr>
              <a:t>sudah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mengklasifikasikan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kasus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1 </a:t>
            </a:r>
            <a:r>
              <a:rPr lang="en-US" altLang="en-US" sz="20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keputusan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s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ehingga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tidak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perlu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dilakukan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perhitungan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lebih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lanjut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 smtClean="0">
                <a:cs typeface="Times New Roman" panose="02020603050405020304" pitchFamily="18" charset="0"/>
              </a:rPr>
              <a:t>Tetapi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nilai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RAINY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masih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perlu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dilakukan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perhitungan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lagi</a:t>
            </a:r>
            <a:endParaRPr lang="en-US" alt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 1.1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505200" y="2362200"/>
            <a:ext cx="5583237" cy="4037013"/>
            <a:chOff x="3000375" y="2071688"/>
            <a:chExt cx="5786438" cy="4643437"/>
          </a:xfrm>
        </p:grpSpPr>
        <p:sp>
          <p:nvSpPr>
            <p:cNvPr id="6" name="Oval 5"/>
            <p:cNvSpPr/>
            <p:nvPr/>
          </p:nvSpPr>
          <p:spPr>
            <a:xfrm>
              <a:off x="6285992" y="2071688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28639" y="3643847"/>
              <a:ext cx="1214214" cy="121244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5738" y="3713234"/>
              <a:ext cx="1071075" cy="10736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5733032" y="2913197"/>
              <a:ext cx="535009" cy="926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7485932" y="2947068"/>
              <a:ext cx="604396" cy="9279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5550158" y="3071813"/>
              <a:ext cx="51701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7720897" y="3143250"/>
              <a:ext cx="70308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0375" y="5643281"/>
              <a:ext cx="1071075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4827" y="5643281"/>
              <a:ext cx="1071076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28639" y="5500856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1.1.2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?????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4142745" y="4248634"/>
              <a:ext cx="786992" cy="20023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5214285" y="5179576"/>
              <a:ext cx="644567" cy="1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6214972" y="4178710"/>
              <a:ext cx="786992" cy="21421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4012110" y="4929188"/>
              <a:ext cx="684806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5575372" y="5143500"/>
              <a:ext cx="596755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6722138" y="5000625"/>
              <a:ext cx="641610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 dirty="0" err="1">
                  <a:effectLst/>
                  <a:latin typeface="Arial" panose="020B0604020202020204" pitchFamily="34" charset="0"/>
                </a:rPr>
                <a:t>Sunny</a:t>
              </a:r>
              <a:endParaRPr lang="id-ID" altLang="en-US" sz="1200" dirty="0"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3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Autofit/>
          </a:bodyPr>
          <a:lstStyle/>
          <a:p>
            <a:r>
              <a:rPr lang="en-US" sz="3200" dirty="0" smtClean="0"/>
              <a:t>3. </a:t>
            </a:r>
            <a:r>
              <a:rPr lang="id-ID" sz="3200" dirty="0" smtClean="0"/>
              <a:t>Ulangi </a:t>
            </a:r>
            <a:r>
              <a:rPr lang="en-US" sz="3200" dirty="0" smtClean="0"/>
              <a:t>p</a:t>
            </a:r>
            <a:r>
              <a:rPr lang="id-ID" sz="3200" dirty="0" err="1" smtClean="0"/>
              <a:t>roses</a:t>
            </a:r>
            <a:r>
              <a:rPr lang="id-ID" sz="3200" dirty="0" smtClean="0"/>
              <a:t> </a:t>
            </a:r>
            <a:r>
              <a:rPr lang="id-ID" sz="3200" dirty="0"/>
              <a:t>untuk setiap cabang sampai semua kasus pada cabang memiliki kelas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id-ID" sz="3200" dirty="0" smtClean="0"/>
              <a:t>sama</a:t>
            </a:r>
            <a:endParaRPr lang="id-ID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313" y="1989138"/>
          <a:ext cx="7199311" cy="869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470"/>
                <a:gridCol w="1444522"/>
                <a:gridCol w="1619263"/>
                <a:gridCol w="1444522"/>
                <a:gridCol w="1211534"/>
              </a:tblGrid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OUTLOOK 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Rainy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288" y="3284538"/>
          <a:ext cx="8216901" cy="276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88"/>
                <a:gridCol w="1734462"/>
                <a:gridCol w="768679"/>
                <a:gridCol w="989835"/>
                <a:gridCol w="824863"/>
                <a:gridCol w="904176"/>
                <a:gridCol w="850243"/>
                <a:gridCol w="964455"/>
              </a:tblGrid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 HIGH &amp; OUTLOOK RAINY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67" y="1529501"/>
            <a:ext cx="3439322" cy="4643095"/>
          </a:xfrm>
        </p:spPr>
        <p:txBody>
          <a:bodyPr>
            <a:normAutofit/>
          </a:bodyPr>
          <a:lstStyle/>
          <a:p>
            <a:r>
              <a:rPr lang="id-ID" sz="2200" dirty="0"/>
              <a:t>Dari </a:t>
            </a:r>
            <a:r>
              <a:rPr lang="id-ID" sz="2200" dirty="0" smtClean="0"/>
              <a:t>tabel, </a:t>
            </a:r>
            <a:r>
              <a:rPr lang="id-ID" sz="2200" dirty="0" err="1">
                <a:solidFill>
                  <a:srgbClr val="C00000"/>
                </a:solidFill>
              </a:rPr>
              <a:t>Gain</a:t>
            </a:r>
            <a:r>
              <a:rPr lang="id-ID" sz="2200" dirty="0">
                <a:solidFill>
                  <a:srgbClr val="C00000"/>
                </a:solidFill>
              </a:rPr>
              <a:t> Tertinggi adalah WINDY </a:t>
            </a:r>
            <a:r>
              <a:rPr lang="id-ID" sz="2200" dirty="0"/>
              <a:t>dan menjadi </a:t>
            </a:r>
            <a:r>
              <a:rPr lang="id-ID" sz="2200" dirty="0" err="1"/>
              <a:t>node</a:t>
            </a:r>
            <a:r>
              <a:rPr lang="id-ID" sz="2200" dirty="0"/>
              <a:t> cabang dari atribut </a:t>
            </a:r>
            <a:r>
              <a:rPr lang="id-ID" sz="2200" dirty="0" smtClean="0"/>
              <a:t>RAINY</a:t>
            </a:r>
            <a:endParaRPr lang="id-ID" sz="2200" dirty="0"/>
          </a:p>
          <a:p>
            <a:endParaRPr lang="en-US" sz="2200" dirty="0" smtClean="0"/>
          </a:p>
          <a:p>
            <a:r>
              <a:rPr lang="id-ID" sz="2200" dirty="0" smtClean="0"/>
              <a:t>Karena </a:t>
            </a:r>
            <a:r>
              <a:rPr lang="id-ID" sz="2200" dirty="0">
                <a:solidFill>
                  <a:srgbClr val="C00000"/>
                </a:solidFill>
              </a:rPr>
              <a:t>semua kasus sudah masuk dalam </a:t>
            </a:r>
            <a:r>
              <a:rPr lang="id-ID" sz="2200" dirty="0" smtClean="0">
                <a:solidFill>
                  <a:srgbClr val="C00000"/>
                </a:solidFill>
              </a:rPr>
              <a:t>kelas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en-US" sz="1800" dirty="0" err="1" smtClean="0"/>
              <a:t>Jadi</a:t>
            </a:r>
            <a:r>
              <a:rPr lang="id-ID" sz="1800" dirty="0" smtClean="0"/>
              <a:t>, </a:t>
            </a:r>
            <a:r>
              <a:rPr lang="id-ID" sz="1800" dirty="0"/>
              <a:t>pohon keputusan pada Gambar </a:t>
            </a:r>
            <a:r>
              <a:rPr lang="id-ID" sz="1800" dirty="0" smtClean="0"/>
              <a:t>merupakan </a:t>
            </a:r>
            <a:r>
              <a:rPr lang="id-ID" sz="1800" dirty="0">
                <a:solidFill>
                  <a:srgbClr val="0070C0"/>
                </a:solidFill>
              </a:rPr>
              <a:t>pohon keputusan terakhir yang </a:t>
            </a:r>
            <a:r>
              <a:rPr lang="id-ID" sz="1800" dirty="0" smtClean="0">
                <a:solidFill>
                  <a:srgbClr val="0070C0"/>
                </a:solidFill>
              </a:rPr>
              <a:t>terbentuk</a:t>
            </a:r>
            <a:endParaRPr lang="id-ID" sz="1800" dirty="0">
              <a:solidFill>
                <a:srgbClr val="0070C0"/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 1.1.2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564173" y="1193424"/>
            <a:ext cx="5508625" cy="5014912"/>
            <a:chOff x="142875" y="1143000"/>
            <a:chExt cx="5786438" cy="5572125"/>
          </a:xfrm>
        </p:grpSpPr>
        <p:sp>
          <p:nvSpPr>
            <p:cNvPr id="6" name="Oval 5"/>
            <p:cNvSpPr/>
            <p:nvPr/>
          </p:nvSpPr>
          <p:spPr>
            <a:xfrm>
              <a:off x="3429639" y="1143000"/>
              <a:ext cx="1213985" cy="12153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2244" y="2428875"/>
              <a:ext cx="1213985" cy="1215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7072" y="25011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3017630" y="1840105"/>
              <a:ext cx="248708" cy="9288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769096" y="1876265"/>
              <a:ext cx="321028" cy="92883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689156" y="2000250"/>
              <a:ext cx="524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4858636" y="2071688"/>
              <a:ext cx="7126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5" y="4215695"/>
              <a:ext cx="1072242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3355" y="42156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72244" y="4072819"/>
              <a:ext cx="1213985" cy="121355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1.1.2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WINDY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1392115" y="2930242"/>
              <a:ext cx="571500" cy="19994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2464090" y="3857673"/>
              <a:ext cx="428624" cy="16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3393189" y="2928574"/>
              <a:ext cx="571500" cy="2002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1149179" y="3643312"/>
              <a:ext cx="694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2713831" y="3786188"/>
              <a:ext cx="6048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3860294" y="3643312"/>
              <a:ext cx="6503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Sunny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3412" y="5644445"/>
              <a:ext cx="1070574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42818" y="564444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cxnSp>
          <p:nvCxnSpPr>
            <p:cNvPr id="24" name="Straight Arrow Connector 23"/>
            <p:cNvCxnSpPr>
              <a:stCxn id="15" idx="4"/>
              <a:endCxn id="22" idx="0"/>
            </p:cNvCxnSpPr>
            <p:nvPr/>
          </p:nvCxnSpPr>
          <p:spPr>
            <a:xfrm rot="5400000">
              <a:off x="1999098" y="4965976"/>
              <a:ext cx="358070" cy="9988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4"/>
              <a:endCxn id="23" idx="0"/>
            </p:cNvCxnSpPr>
            <p:nvPr/>
          </p:nvCxnSpPr>
          <p:spPr>
            <a:xfrm rot="16200000" flipH="1">
              <a:off x="2998801" y="4965142"/>
              <a:ext cx="358070" cy="10005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1557290" y="5214938"/>
              <a:ext cx="606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False</a:t>
              </a: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3130379" y="5214938"/>
              <a:ext cx="535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4976739" cy="4643095"/>
          </a:xfrm>
        </p:spPr>
        <p:txBody>
          <a:bodyPr/>
          <a:lstStyle/>
          <a:p>
            <a:r>
              <a:rPr lang="en-US" dirty="0"/>
              <a:t>Training data set: </a:t>
            </a:r>
            <a:r>
              <a:rPr lang="en-US" dirty="0" err="1" smtClean="0">
                <a:solidFill>
                  <a:srgbClr val="C00000"/>
                </a:solidFill>
              </a:rPr>
              <a:t>Buys_computer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Induction: An Example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25417" t="38889" r="57083" b="41111"/>
          <a:stretch/>
        </p:blipFill>
        <p:spPr>
          <a:xfrm>
            <a:off x="0" y="3167745"/>
            <a:ext cx="5715000" cy="367392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26168"/>
              </p:ext>
            </p:extLst>
          </p:nvPr>
        </p:nvGraphicFramePr>
        <p:xfrm>
          <a:off x="4648199" y="1066800"/>
          <a:ext cx="4355258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2404"/>
                <a:gridCol w="732404"/>
                <a:gridCol w="691812"/>
                <a:gridCol w="1007709"/>
                <a:gridCol w="1190929"/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age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income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student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credit_rating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buys_computer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39" y="1352548"/>
            <a:ext cx="7886700" cy="5489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Information gain measure is </a:t>
            </a:r>
            <a:r>
              <a:rPr lang="en-US" sz="2400" dirty="0">
                <a:solidFill>
                  <a:srgbClr val="C00000"/>
                </a:solidFill>
              </a:rPr>
              <a:t>biased towards attributes with a large number </a:t>
            </a:r>
            <a:r>
              <a:rPr lang="en-US" sz="2400" dirty="0"/>
              <a:t>of values</a:t>
            </a:r>
          </a:p>
          <a:p>
            <a:r>
              <a:rPr lang="en-US" sz="2400" dirty="0"/>
              <a:t>C4.5 (a successor of ID3) uses </a:t>
            </a:r>
            <a:r>
              <a:rPr lang="en-US" sz="2400" dirty="0">
                <a:solidFill>
                  <a:srgbClr val="C00000"/>
                </a:solidFill>
              </a:rPr>
              <a:t>gain ratio to overcome the problem </a:t>
            </a:r>
            <a:r>
              <a:rPr lang="en-US" sz="2400" dirty="0"/>
              <a:t>(normalization to information gain)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GainRatio</a:t>
            </a:r>
            <a:r>
              <a:rPr lang="en-US" dirty="0">
                <a:solidFill>
                  <a:srgbClr val="0070C0"/>
                </a:solidFill>
              </a:rPr>
              <a:t>(A) = Gain(A)/</a:t>
            </a:r>
            <a:r>
              <a:rPr lang="en-US" dirty="0" err="1">
                <a:solidFill>
                  <a:srgbClr val="0070C0"/>
                </a:solidFill>
              </a:rPr>
              <a:t>SplitInfo</a:t>
            </a:r>
            <a:r>
              <a:rPr lang="en-US" dirty="0">
                <a:solidFill>
                  <a:srgbClr val="0070C0"/>
                </a:solidFill>
              </a:rPr>
              <a:t>(A)</a:t>
            </a:r>
          </a:p>
          <a:p>
            <a:endParaRPr lang="en-US" sz="1800" dirty="0" smtClean="0"/>
          </a:p>
          <a:p>
            <a:r>
              <a:rPr lang="en-US" sz="2400" dirty="0" smtClean="0"/>
              <a:t>Ex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gain_ratio</a:t>
            </a:r>
            <a:r>
              <a:rPr lang="en-US" dirty="0">
                <a:solidFill>
                  <a:srgbClr val="0070C0"/>
                </a:solidFill>
              </a:rPr>
              <a:t>(income) = 0.029/1.557 = 0.019</a:t>
            </a:r>
          </a:p>
          <a:p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attribute with the </a:t>
            </a:r>
            <a:r>
              <a:rPr lang="en-US" sz="2400" dirty="0">
                <a:solidFill>
                  <a:srgbClr val="C00000"/>
                </a:solidFill>
              </a:rPr>
              <a:t>maximum gain ratio is selected as the splitting </a:t>
            </a:r>
            <a:r>
              <a:rPr lang="en-US" sz="2400" dirty="0" smtClean="0">
                <a:solidFill>
                  <a:srgbClr val="C00000"/>
                </a:solidFill>
              </a:rPr>
              <a:t>attribute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28675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Gain Ratio </a:t>
            </a:r>
            <a:r>
              <a:rPr lang="en-US" dirty="0"/>
              <a:t>for Attribute Selection (C4.5)</a:t>
            </a:r>
            <a:endParaRPr lang="id-ID" dirty="0"/>
          </a:p>
        </p:txBody>
      </p:sp>
      <p:graphicFrame>
        <p:nvGraphicFramePr>
          <p:cNvPr id="5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7885"/>
              </p:ext>
            </p:extLst>
          </p:nvPr>
        </p:nvGraphicFramePr>
        <p:xfrm>
          <a:off x="1981200" y="26670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8splitinf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9754"/>
            <a:ext cx="7543800" cy="5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8362950" cy="502409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If a data set </a:t>
            </a:r>
            <a:r>
              <a:rPr lang="en-US" sz="2200" i="1" dirty="0"/>
              <a:t>D </a:t>
            </a:r>
            <a:r>
              <a:rPr lang="en-US" sz="2200" dirty="0"/>
              <a:t>contains examples from </a:t>
            </a:r>
            <a:r>
              <a:rPr lang="en-US" sz="2200" i="1" dirty="0"/>
              <a:t>n</a:t>
            </a:r>
            <a:r>
              <a:rPr lang="en-US" sz="2200" dirty="0"/>
              <a:t> classes, </a:t>
            </a:r>
            <a:r>
              <a:rPr lang="en-US" sz="2200" dirty="0" err="1"/>
              <a:t>gini</a:t>
            </a:r>
            <a:r>
              <a:rPr lang="en-US" sz="2200" dirty="0"/>
              <a:t> index,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dirty="0" smtClean="0"/>
              <a:t>    		where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dirty="0"/>
              <a:t> is the relative frequency of class </a:t>
            </a:r>
            <a:r>
              <a:rPr lang="en-US" sz="2200" i="1" dirty="0"/>
              <a:t>j</a:t>
            </a:r>
            <a:r>
              <a:rPr lang="en-US" sz="2200" dirty="0"/>
              <a:t> in </a:t>
            </a:r>
            <a:r>
              <a:rPr lang="en-US" sz="2200" i="1" dirty="0"/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50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If </a:t>
            </a:r>
            <a:r>
              <a:rPr lang="en-US" sz="2200" dirty="0"/>
              <a:t>a data set </a:t>
            </a:r>
            <a:r>
              <a:rPr lang="en-US" sz="2200" i="1" dirty="0"/>
              <a:t>D</a:t>
            </a:r>
            <a:r>
              <a:rPr lang="en-US" sz="2200" dirty="0"/>
              <a:t>  is split on </a:t>
            </a:r>
            <a:r>
              <a:rPr lang="en-US" sz="2200" i="1" dirty="0"/>
              <a:t>A</a:t>
            </a:r>
            <a:r>
              <a:rPr lang="en-US" sz="2200" dirty="0"/>
              <a:t> into two subsets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  <a:r>
              <a:rPr lang="en-US" sz="2200" dirty="0"/>
              <a:t> and </a:t>
            </a:r>
            <a:r>
              <a:rPr lang="en-US" sz="2200" i="1" dirty="0"/>
              <a:t>D</a:t>
            </a:r>
            <a:r>
              <a:rPr lang="en-US" sz="2200" i="1" baseline="-25000" dirty="0"/>
              <a:t>2</a:t>
            </a:r>
            <a:r>
              <a:rPr lang="en-US" sz="2200" dirty="0"/>
              <a:t>, the </a:t>
            </a:r>
            <a:r>
              <a:rPr lang="en-US" sz="2200" dirty="0" err="1"/>
              <a:t>gini</a:t>
            </a:r>
            <a:r>
              <a:rPr lang="en-US" sz="2200" dirty="0"/>
              <a:t> index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80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Reduction </a:t>
            </a:r>
            <a:r>
              <a:rPr lang="en-US" sz="2200" dirty="0"/>
              <a:t>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105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The </a:t>
            </a:r>
            <a:r>
              <a:rPr lang="en-US" sz="2200" dirty="0"/>
              <a:t>attribute provides the smallest </a:t>
            </a:r>
            <a:r>
              <a:rPr lang="en-US" sz="2200" i="1" dirty="0" err="1"/>
              <a:t>gini</a:t>
            </a:r>
            <a:r>
              <a:rPr lang="en-US" sz="2200" i="1" baseline="-25000" dirty="0" err="1"/>
              <a:t>split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(or the largest reduction in impurity) is chosen to split the node (</a:t>
            </a:r>
            <a:r>
              <a:rPr lang="en-US" sz="22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362950" cy="685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 </a:t>
            </a:r>
            <a:r>
              <a:rPr lang="en-US" dirty="0"/>
              <a:t>(</a:t>
            </a:r>
            <a:r>
              <a:rPr lang="en-US" dirty="0" smtClean="0"/>
              <a:t>CART)</a:t>
            </a:r>
            <a:endParaRPr lang="id-ID" dirty="0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045700"/>
              </p:ext>
            </p:extLst>
          </p:nvPr>
        </p:nvGraphicFramePr>
        <p:xfrm>
          <a:off x="3200400" y="1730636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4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Picture 126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30636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33629"/>
              </p:ext>
            </p:extLst>
          </p:nvPr>
        </p:nvGraphicFramePr>
        <p:xfrm>
          <a:off x="3200400" y="3657600"/>
          <a:ext cx="4408488" cy="6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4408488" cy="66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95791"/>
              </p:ext>
            </p:extLst>
          </p:nvPr>
        </p:nvGraphicFramePr>
        <p:xfrm>
          <a:off x="3200400" y="4873887"/>
          <a:ext cx="3258087" cy="36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73887"/>
                        <a:ext cx="3258087" cy="36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3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30384" cy="56224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Ex.  D has 9 tuples in </a:t>
            </a:r>
            <a:r>
              <a:rPr lang="en-US" sz="2400" dirty="0" err="1"/>
              <a:t>buys_computer</a:t>
            </a:r>
            <a:r>
              <a:rPr lang="en-US" sz="2400" dirty="0"/>
              <a:t> = “yes” and 5 in “no”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Suppose the attribute income partitions </a:t>
            </a:r>
            <a:r>
              <a:rPr lang="en-US" sz="2400" i="1" dirty="0"/>
              <a:t>D</a:t>
            </a:r>
            <a:r>
              <a:rPr lang="en-US" sz="2400" dirty="0"/>
              <a:t> into 10 in 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i="1" dirty="0"/>
              <a:t>: {low, medium} </a:t>
            </a:r>
            <a:r>
              <a:rPr lang="en-US" sz="2400" dirty="0"/>
              <a:t>and 4 in 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low,high</a:t>
            </a:r>
            <a:r>
              <a:rPr lang="en-US" baseline="-25000" dirty="0"/>
              <a:t>}</a:t>
            </a:r>
            <a:r>
              <a:rPr lang="en-US" dirty="0"/>
              <a:t> is 0.458;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medium,high</a:t>
            </a:r>
            <a:r>
              <a:rPr lang="en-US" baseline="-25000" dirty="0"/>
              <a:t>}</a:t>
            </a:r>
            <a:r>
              <a:rPr lang="en-US" dirty="0"/>
              <a:t> is 0.450.  Thus, split on the {</a:t>
            </a:r>
            <a:r>
              <a:rPr lang="en-US" dirty="0" err="1"/>
              <a:t>low,medium</a:t>
            </a:r>
            <a:r>
              <a:rPr lang="en-US" dirty="0"/>
              <a:t>} (and {high}) since it has the </a:t>
            </a:r>
            <a:r>
              <a:rPr lang="en-US" dirty="0">
                <a:solidFill>
                  <a:srgbClr val="C00000"/>
                </a:solidFill>
              </a:rPr>
              <a:t>lowest </a:t>
            </a:r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</a:t>
            </a:r>
          </a:p>
          <a:p>
            <a:endParaRPr lang="en-US" sz="11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attributes are </a:t>
            </a:r>
            <a:r>
              <a:rPr lang="en-US" sz="2400" dirty="0">
                <a:solidFill>
                  <a:srgbClr val="C00000"/>
                </a:solidFill>
              </a:rPr>
              <a:t>assumed continuous-valued</a:t>
            </a:r>
          </a:p>
          <a:p>
            <a:r>
              <a:rPr lang="en-US" sz="2400" dirty="0"/>
              <a:t>May need other tools, e.g., clustering, to </a:t>
            </a:r>
            <a:r>
              <a:rPr lang="en-US" sz="2400" dirty="0">
                <a:solidFill>
                  <a:srgbClr val="C00000"/>
                </a:solidFill>
              </a:rPr>
              <a:t>get the possible split values</a:t>
            </a:r>
          </a:p>
          <a:p>
            <a:r>
              <a:rPr lang="en-US" sz="2400" dirty="0"/>
              <a:t>Can be </a:t>
            </a:r>
            <a:r>
              <a:rPr lang="en-US" sz="2400" dirty="0">
                <a:solidFill>
                  <a:srgbClr val="C00000"/>
                </a:solidFill>
              </a:rPr>
              <a:t>modified for categorical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Computation</a:t>
            </a:r>
            <a:r>
              <a:rPr lang="id-ID" dirty="0"/>
              <a:t> of </a:t>
            </a:r>
            <a:r>
              <a:rPr lang="id-ID" dirty="0" err="1"/>
              <a:t>Gini</a:t>
            </a:r>
            <a:r>
              <a:rPr lang="id-ID" dirty="0"/>
              <a:t> </a:t>
            </a:r>
            <a:r>
              <a:rPr lang="id-ID" dirty="0" err="1"/>
              <a:t>Index</a:t>
            </a:r>
            <a:r>
              <a:rPr lang="id-ID" dirty="0"/>
              <a:t>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774608"/>
              </p:ext>
            </p:extLst>
          </p:nvPr>
        </p:nvGraphicFramePr>
        <p:xfrm>
          <a:off x="3584603" y="1600200"/>
          <a:ext cx="3352800" cy="73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Picture 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03" y="1600200"/>
                        <a:ext cx="3352800" cy="737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30570"/>
              </p:ext>
            </p:extLst>
          </p:nvPr>
        </p:nvGraphicFramePr>
        <p:xfrm>
          <a:off x="2122487" y="27432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Picture 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7" y="2743200"/>
                        <a:ext cx="50403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210550" cy="464309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Information gain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towards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Gain ratio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prefer </a:t>
            </a:r>
            <a:r>
              <a:rPr lang="en-US" dirty="0">
                <a:solidFill>
                  <a:srgbClr val="0070C0"/>
                </a:solidFill>
              </a:rPr>
              <a:t>unbalanced splits </a:t>
            </a:r>
            <a:r>
              <a:rPr lang="en-US" dirty="0"/>
              <a:t>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800" dirty="0" err="1">
                <a:solidFill>
                  <a:srgbClr val="C00000"/>
                </a:solidFill>
              </a:rPr>
              <a:t>Gini</a:t>
            </a:r>
            <a:r>
              <a:rPr lang="en-US" sz="2800" dirty="0">
                <a:solidFill>
                  <a:srgbClr val="C00000"/>
                </a:solidFill>
              </a:rPr>
              <a:t> index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favor tests that result in </a:t>
            </a:r>
            <a:r>
              <a:rPr lang="en-US" dirty="0">
                <a:solidFill>
                  <a:srgbClr val="0070C0"/>
                </a:solidFill>
              </a:rPr>
              <a:t>equal-sized partitions </a:t>
            </a:r>
            <a:r>
              <a:rPr lang="en-US" dirty="0"/>
              <a:t>and purity in both </a:t>
            </a:r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15350" cy="685800"/>
          </a:xfrm>
        </p:spPr>
        <p:txBody>
          <a:bodyPr>
            <a:normAutofit/>
          </a:bodyPr>
          <a:lstStyle/>
          <a:p>
            <a:r>
              <a:rPr lang="id-ID" sz="3800" dirty="0" err="1"/>
              <a:t>Comparing</a:t>
            </a:r>
            <a:r>
              <a:rPr lang="id-ID" sz="3800" dirty="0"/>
              <a:t> </a:t>
            </a:r>
            <a:r>
              <a:rPr lang="id-ID" sz="3800" dirty="0" err="1"/>
              <a:t>Attribute</a:t>
            </a:r>
            <a:r>
              <a:rPr lang="id-ID" sz="3800" dirty="0"/>
              <a:t> </a:t>
            </a:r>
            <a:r>
              <a:rPr lang="id-ID" sz="3800" dirty="0" err="1"/>
              <a:t>Selection</a:t>
            </a:r>
            <a:r>
              <a:rPr lang="id-ID" sz="3800" dirty="0"/>
              <a:t> Measures</a:t>
            </a:r>
          </a:p>
        </p:txBody>
      </p:sp>
    </p:spTree>
    <p:extLst>
      <p:ext uri="{BB962C8B-B14F-4D97-AF65-F5344CB8AC3E}">
        <p14:creationId xmlns:p14="http://schemas.microsoft.com/office/powerpoint/2010/main" val="24007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100938"/>
              </p:ext>
            </p:extLst>
          </p:nvPr>
        </p:nvGraphicFramePr>
        <p:xfrm>
          <a:off x="1219200" y="1219200"/>
          <a:ext cx="6477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Outline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47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CHAID</a:t>
            </a:r>
            <a:r>
              <a:rPr lang="en-US" sz="2000" dirty="0"/>
              <a:t>: a popular decision tree algorithm, measure based 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test for independence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C-SEP</a:t>
            </a:r>
            <a:r>
              <a:rPr lang="en-US" sz="2000" dirty="0"/>
              <a:t>: performs better than info. gain and </a:t>
            </a:r>
            <a:r>
              <a:rPr lang="en-US" sz="2000" dirty="0" err="1"/>
              <a:t>gini</a:t>
            </a:r>
            <a:r>
              <a:rPr lang="en-US" sz="2000" dirty="0"/>
              <a:t> index in certain cases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G-statistic</a:t>
            </a:r>
            <a:r>
              <a:rPr lang="en-US" sz="2000" dirty="0"/>
              <a:t>: has a close approximation to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distribution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MDL (Minimal Description Length) principle </a:t>
            </a:r>
            <a:r>
              <a:rPr lang="en-US" sz="2000" dirty="0"/>
              <a:t>(i.e., the simplest solution is preferred):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The best tree as the one that requires the fewest # of bits to both (1) encode the tree, and (2) encode the exceptions to the tree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Multivariate splits (partition based on multiple variable combinations)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CART</a:t>
            </a:r>
            <a:r>
              <a:rPr lang="en-US" sz="2000" dirty="0"/>
              <a:t>: finds multivariate splits based on a linear comb. of </a:t>
            </a:r>
            <a:r>
              <a:rPr lang="en-US" sz="2000" dirty="0" err="1"/>
              <a:t>attrs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Which attribute selection measure is the best?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 Most give good results, none is significantly superior than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 Measures</a:t>
            </a:r>
          </a:p>
        </p:txBody>
      </p:sp>
    </p:spTree>
    <p:extLst>
      <p:ext uri="{BB962C8B-B14F-4D97-AF65-F5344CB8AC3E}">
        <p14:creationId xmlns:p14="http://schemas.microsoft.com/office/powerpoint/2010/main" val="14624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8210550" cy="544924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/>
              <a:t>:  An induced tree may </a:t>
            </a:r>
            <a:r>
              <a:rPr lang="en-US" sz="2400" dirty="0" err="1"/>
              <a:t>overfit</a:t>
            </a:r>
            <a:r>
              <a:rPr lang="en-US" sz="2400" dirty="0"/>
              <a:t> the training data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Too many branches</a:t>
            </a:r>
            <a:r>
              <a:rPr lang="en-US" dirty="0"/>
              <a:t>, some may reflect anomalies due to noise or outliers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Poor accuracy </a:t>
            </a:r>
            <a:r>
              <a:rPr lang="en-US" dirty="0"/>
              <a:t>for unseen samples</a:t>
            </a:r>
          </a:p>
          <a:p>
            <a:endParaRPr lang="en-US" sz="1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approaches to </a:t>
            </a:r>
            <a:r>
              <a:rPr lang="en-US" sz="2400" dirty="0">
                <a:solidFill>
                  <a:srgbClr val="C00000"/>
                </a:solidFill>
              </a:rPr>
              <a:t>avoid </a:t>
            </a:r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Prepruning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Halt tree construction </a:t>
            </a:r>
            <a:r>
              <a:rPr lang="en-US" i="1" dirty="0" smtClean="0">
                <a:solidFill>
                  <a:srgbClr val="00B050"/>
                </a:solidFill>
              </a:rPr>
              <a:t>early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cs typeface="Tahoma" panose="020B0604030504040204" pitchFamily="34" charset="0"/>
              </a:rPr>
              <a:t>̵</a:t>
            </a:r>
            <a:r>
              <a:rPr lang="en-US" dirty="0"/>
              <a:t> </a:t>
            </a:r>
            <a:r>
              <a:rPr lang="en-US" dirty="0" smtClean="0"/>
              <a:t> do </a:t>
            </a:r>
            <a:r>
              <a:rPr lang="en-US" dirty="0"/>
              <a:t>not split a node if this would result in the goodness measure falling below a threshold</a:t>
            </a:r>
          </a:p>
          <a:p>
            <a:pPr lvl="2"/>
            <a:r>
              <a:rPr lang="en-US" dirty="0"/>
              <a:t>Difficult to choose an appropriate threshold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Postpruning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Remove branches from a “fully grown” </a:t>
            </a:r>
            <a:r>
              <a:rPr lang="en-US" i="1" dirty="0" smtClean="0">
                <a:solidFill>
                  <a:srgbClr val="00B050"/>
                </a:solidFill>
              </a:rPr>
              <a:t>tree</a:t>
            </a:r>
            <a:r>
              <a:rPr lang="en-US" dirty="0"/>
              <a:t> </a:t>
            </a:r>
            <a:r>
              <a:rPr lang="en-US" dirty="0" smtClean="0"/>
              <a:t>-get </a:t>
            </a:r>
            <a:r>
              <a:rPr lang="en-US" dirty="0"/>
              <a:t>a sequence of progressively pruned trees</a:t>
            </a:r>
          </a:p>
          <a:p>
            <a:pPr lvl="2"/>
            <a:r>
              <a:rPr lang="en-US" dirty="0"/>
              <a:t>Use a set of data different from the training data to decide which is the “best pruned tree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Overfitting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 </a:t>
            </a:r>
            <a:r>
              <a:rPr lang="id-ID" dirty="0" err="1"/>
              <a:t>Pruning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95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5926" r="76667" b="55926"/>
          <a:stretch/>
        </p:blipFill>
        <p:spPr>
          <a:xfrm>
            <a:off x="0" y="30480"/>
            <a:ext cx="42672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12917" t="20371" r="67917" b="51481"/>
          <a:stretch/>
        </p:blipFill>
        <p:spPr>
          <a:xfrm>
            <a:off x="4953000" y="3002664"/>
            <a:ext cx="4191000" cy="3462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/>
          <a:srcRect l="17917" t="25555" r="64166" b="46297"/>
          <a:stretch/>
        </p:blipFill>
        <p:spPr>
          <a:xfrm>
            <a:off x="33130" y="3047999"/>
            <a:ext cx="3853070" cy="34050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3801" y="4102916"/>
            <a:ext cx="1871588" cy="800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Pruning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6046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14" y="1524000"/>
            <a:ext cx="7905750" cy="3371851"/>
          </a:xfrm>
        </p:spPr>
        <p:txBody>
          <a:bodyPr>
            <a:no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elatively </a:t>
            </a:r>
            <a:r>
              <a:rPr lang="en-US" sz="3200" dirty="0">
                <a:solidFill>
                  <a:srgbClr val="0070C0"/>
                </a:solidFill>
              </a:rPr>
              <a:t>faster learning speed </a:t>
            </a:r>
            <a:r>
              <a:rPr lang="en-US" sz="3200" dirty="0"/>
              <a:t>(than other classification methods)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onvertible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0070C0"/>
                </a:solidFill>
              </a:rPr>
              <a:t>simple and easy to understand </a:t>
            </a:r>
            <a:r>
              <a:rPr lang="en-US" sz="3200" dirty="0"/>
              <a:t>classification rules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an </a:t>
            </a:r>
            <a:r>
              <a:rPr lang="en-US" sz="3200" dirty="0"/>
              <a:t>use </a:t>
            </a:r>
            <a:r>
              <a:rPr lang="en-US" sz="3200" dirty="0">
                <a:solidFill>
                  <a:srgbClr val="0070C0"/>
                </a:solidFill>
              </a:rPr>
              <a:t>SQL queries for accessing databases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</a:t>
            </a:r>
            <a:r>
              <a:rPr lang="en-US" sz="3200" dirty="0" smtClean="0">
                <a:solidFill>
                  <a:srgbClr val="0070C0"/>
                </a:solidFill>
              </a:rPr>
              <a:t>omparable </a:t>
            </a:r>
            <a:r>
              <a:rPr lang="en-US" sz="3200" dirty="0">
                <a:solidFill>
                  <a:srgbClr val="0070C0"/>
                </a:solidFill>
              </a:rPr>
              <a:t>classification accuracy </a:t>
            </a:r>
            <a:r>
              <a:rPr lang="en-US" sz="3200" dirty="0"/>
              <a:t>with other </a:t>
            </a:r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362950" cy="685800"/>
          </a:xfrm>
        </p:spPr>
        <p:txBody>
          <a:bodyPr>
            <a:normAutofit/>
          </a:bodyPr>
          <a:lstStyle/>
          <a:p>
            <a:r>
              <a:rPr lang="en-US" dirty="0"/>
              <a:t>Why is decision </a:t>
            </a:r>
            <a:r>
              <a:rPr lang="en-US" dirty="0">
                <a:solidFill>
                  <a:srgbClr val="C00000"/>
                </a:solidFill>
              </a:rPr>
              <a:t>tree induction popular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4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eksperimen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 Matthew North (Data Mining for the Masses) </a:t>
            </a:r>
            <a:r>
              <a:rPr lang="en-US" sz="3200" dirty="0" smtClean="0">
                <a:solidFill>
                  <a:srgbClr val="C00000"/>
                </a:solidFill>
              </a:rPr>
              <a:t>Chapter 10 (Decision Tree)</a:t>
            </a:r>
            <a:r>
              <a:rPr lang="en-US" sz="3200" dirty="0" smtClean="0"/>
              <a:t>, p 157-174</a:t>
            </a:r>
          </a:p>
          <a:p>
            <a:endParaRPr lang="en-US" sz="3200" dirty="0"/>
          </a:p>
          <a:p>
            <a:r>
              <a:rPr lang="en-US" sz="3200" dirty="0" smtClean="0"/>
              <a:t>Datasets: </a:t>
            </a:r>
            <a:r>
              <a:rPr lang="en-US" sz="3200" dirty="0" smtClean="0">
                <a:solidFill>
                  <a:srgbClr val="C00000"/>
                </a:solidFill>
              </a:rPr>
              <a:t>eReader-Training.csv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eReader-Scoring.csv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jenis</a:t>
            </a:r>
            <a:r>
              <a:rPr lang="en-US" sz="3200" dirty="0" smtClean="0">
                <a:solidFill>
                  <a:srgbClr val="C00000"/>
                </a:solidFill>
              </a:rPr>
              <a:t> decision tree </a:t>
            </a:r>
            <a:r>
              <a:rPr lang="en-US" sz="3200" dirty="0" err="1" smtClean="0"/>
              <a:t>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dan </a:t>
            </a:r>
            <a:r>
              <a:rPr lang="en-US" sz="3200" dirty="0" err="1" smtClean="0"/>
              <a:t>mengapa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dataset </a:t>
            </a:r>
            <a:r>
              <a:rPr lang="en-US" sz="3200" dirty="0" err="1" smtClean="0"/>
              <a:t>tersebut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949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4.2 Bayesian Classification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statistical classifier</a:t>
            </a:r>
            <a:r>
              <a:rPr lang="en-US" dirty="0"/>
              <a:t>: performs probabilistic prediction, i.e., predicts class membership probabilities</a:t>
            </a:r>
          </a:p>
          <a:p>
            <a:r>
              <a:rPr lang="en-US" dirty="0">
                <a:solidFill>
                  <a:srgbClr val="C00000"/>
                </a:solidFill>
              </a:rPr>
              <a:t>Foundation</a:t>
            </a:r>
            <a:r>
              <a:rPr lang="en-US" dirty="0"/>
              <a:t>: Based on Bayes’ Theorem. </a:t>
            </a:r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: A simple Bayesian classifier, naïve Bayesian classifier, has comparable performance with decision tree and selected neural network classifiers</a:t>
            </a:r>
          </a:p>
          <a:p>
            <a:r>
              <a:rPr lang="en-US" dirty="0">
                <a:solidFill>
                  <a:srgbClr val="C00000"/>
                </a:solidFill>
              </a:rPr>
              <a:t>Incremental</a:t>
            </a:r>
            <a:r>
              <a:rPr lang="en-US" dirty="0"/>
              <a:t>: Each training example can incrementally increase/decrease the probability that a hypothesis is correct — prior knowledge can be combined with observed data</a:t>
            </a:r>
          </a:p>
          <a:p>
            <a:r>
              <a:rPr lang="en-US" dirty="0">
                <a:solidFill>
                  <a:srgbClr val="C00000"/>
                </a:solidFill>
              </a:rPr>
              <a:t>Standard</a:t>
            </a:r>
            <a:r>
              <a:rPr lang="en-US" dirty="0"/>
              <a:t>: Even when Bayesian methods are computationally intractable, they can provide a standard of optimal decision making against which other methods can be </a:t>
            </a:r>
            <a:r>
              <a:rPr lang="en-US" dirty="0" smtClean="0"/>
              <a:t>measured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Bayesian</a:t>
            </a:r>
            <a:r>
              <a:rPr lang="id-ID" dirty="0"/>
              <a:t> </a:t>
            </a:r>
            <a:r>
              <a:rPr lang="id-ID" dirty="0" err="1"/>
              <a:t>Classification</a:t>
            </a:r>
            <a:r>
              <a:rPr lang="id-ID" dirty="0"/>
              <a:t>: </a:t>
            </a:r>
            <a:r>
              <a:rPr lang="id-ID" dirty="0" err="1"/>
              <a:t>Why</a:t>
            </a:r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71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037"/>
            <a:ext cx="7886700" cy="531257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Total probability Theorem:</a:t>
            </a:r>
          </a:p>
          <a:p>
            <a:endParaRPr lang="en-US" sz="2000" dirty="0" smtClean="0"/>
          </a:p>
          <a:p>
            <a:endParaRPr lang="en-US" sz="1300" dirty="0"/>
          </a:p>
          <a:p>
            <a:r>
              <a:rPr lang="en-US" sz="2600" dirty="0"/>
              <a:t>Bayes’ Theorem:</a:t>
            </a:r>
          </a:p>
          <a:p>
            <a:endParaRPr lang="en-US" sz="2000" dirty="0"/>
          </a:p>
          <a:p>
            <a:pPr lvl="1"/>
            <a:r>
              <a:rPr lang="en-US" sz="2200" dirty="0"/>
              <a:t>Let </a:t>
            </a:r>
            <a:r>
              <a:rPr lang="en-US" sz="2200" b="1" dirty="0"/>
              <a:t>X</a:t>
            </a:r>
            <a:r>
              <a:rPr lang="en-US" sz="2200" dirty="0"/>
              <a:t> be a data sample (“</a:t>
            </a:r>
            <a:r>
              <a:rPr lang="en-US" sz="2200" i="1" dirty="0"/>
              <a:t>evidence</a:t>
            </a:r>
            <a:r>
              <a:rPr lang="en-US" sz="2200" dirty="0"/>
              <a:t>”): class label is unknown</a:t>
            </a:r>
          </a:p>
          <a:p>
            <a:pPr lvl="1"/>
            <a:r>
              <a:rPr lang="en-US" sz="2200" dirty="0"/>
              <a:t>Let H be a </a:t>
            </a:r>
            <a:r>
              <a:rPr lang="en-US" sz="2200" i="1" dirty="0"/>
              <a:t>hypothesis</a:t>
            </a:r>
            <a:r>
              <a:rPr lang="en-US" sz="2200" dirty="0"/>
              <a:t> that X belongs to class C </a:t>
            </a:r>
          </a:p>
          <a:p>
            <a:pPr lvl="1"/>
            <a:r>
              <a:rPr lang="en-US" sz="2200" dirty="0"/>
              <a:t>Classification is to determine P(H|</a:t>
            </a:r>
            <a:r>
              <a:rPr lang="en-US" sz="2200" b="1" dirty="0"/>
              <a:t>X</a:t>
            </a:r>
            <a:r>
              <a:rPr lang="en-US" sz="2200" dirty="0"/>
              <a:t>), (i.e., </a:t>
            </a:r>
            <a:r>
              <a:rPr lang="en-US" sz="2200" i="1" dirty="0"/>
              <a:t>posteriori probability): </a:t>
            </a:r>
            <a:r>
              <a:rPr lang="en-US" sz="2200" dirty="0"/>
              <a:t> the probability that the hypothesis holds given the observed data sample </a:t>
            </a:r>
            <a:r>
              <a:rPr lang="en-US" sz="2200" b="1" dirty="0"/>
              <a:t>X</a:t>
            </a:r>
          </a:p>
          <a:p>
            <a:pPr lvl="1"/>
            <a:r>
              <a:rPr lang="en-US" sz="2200" dirty="0"/>
              <a:t>P(H) (</a:t>
            </a:r>
            <a:r>
              <a:rPr lang="en-US" sz="2200" i="1" dirty="0"/>
              <a:t>prior probability</a:t>
            </a:r>
            <a:r>
              <a:rPr lang="en-US" sz="2200" dirty="0"/>
              <a:t>): the initial probability</a:t>
            </a:r>
          </a:p>
          <a:p>
            <a:pPr lvl="2"/>
            <a:r>
              <a:rPr lang="en-US" dirty="0"/>
              <a:t>E.g.,</a:t>
            </a:r>
            <a:r>
              <a:rPr lang="en-US" b="1" dirty="0"/>
              <a:t> X</a:t>
            </a:r>
            <a:r>
              <a:rPr lang="en-US" dirty="0"/>
              <a:t> will buy computer, regardless of age, income, …</a:t>
            </a:r>
          </a:p>
          <a:p>
            <a:pPr lvl="1"/>
            <a:r>
              <a:rPr lang="en-US" sz="2200" dirty="0"/>
              <a:t>P(</a:t>
            </a:r>
            <a:r>
              <a:rPr lang="en-US" sz="2200" b="1" dirty="0"/>
              <a:t>X</a:t>
            </a:r>
            <a:r>
              <a:rPr lang="en-US" sz="2200" dirty="0"/>
              <a:t>): probability that sample data is observed</a:t>
            </a:r>
          </a:p>
          <a:p>
            <a:pPr lvl="1"/>
            <a:r>
              <a:rPr lang="en-US" sz="2200" dirty="0"/>
              <a:t>P(</a:t>
            </a:r>
            <a:r>
              <a:rPr lang="en-US" sz="2200" b="1" dirty="0"/>
              <a:t>X</a:t>
            </a:r>
            <a:r>
              <a:rPr lang="en-US" sz="2200" dirty="0"/>
              <a:t>|H) (likelihood): the probability of observing the sample </a:t>
            </a:r>
            <a:r>
              <a:rPr lang="en-US" sz="2200" b="1" dirty="0"/>
              <a:t>X</a:t>
            </a:r>
            <a:r>
              <a:rPr lang="en-US" sz="2200" dirty="0"/>
              <a:t>, given that the hypothesis holds</a:t>
            </a:r>
          </a:p>
          <a:p>
            <a:pPr lvl="2"/>
            <a:r>
              <a:rPr lang="en-US" dirty="0"/>
              <a:t>E.g.,</a:t>
            </a:r>
            <a:r>
              <a:rPr lang="en-US" b="1" dirty="0"/>
              <a:t> </a:t>
            </a:r>
            <a:r>
              <a:rPr lang="en-US" dirty="0"/>
              <a:t>Given that</a:t>
            </a:r>
            <a:r>
              <a:rPr lang="en-US" b="1" dirty="0"/>
              <a:t> X</a:t>
            </a:r>
            <a:r>
              <a:rPr lang="en-US" dirty="0"/>
              <a:t> will buy computer, the prob. that X is 31..40, medium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Bayes</a:t>
            </a:r>
            <a:r>
              <a:rPr lang="id-ID" dirty="0"/>
              <a:t>’ </a:t>
            </a:r>
            <a:r>
              <a:rPr lang="id-ID" dirty="0" err="1"/>
              <a:t>Theorem</a:t>
            </a:r>
            <a:r>
              <a:rPr lang="id-ID" dirty="0"/>
              <a:t>: </a:t>
            </a:r>
            <a:r>
              <a:rPr lang="id-ID" dirty="0" err="1"/>
              <a:t>Basics</a:t>
            </a:r>
            <a:endParaRPr lang="id-ID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49906"/>
              </p:ext>
            </p:extLst>
          </p:nvPr>
        </p:nvGraphicFramePr>
        <p:xfrm>
          <a:off x="4724400" y="1110970"/>
          <a:ext cx="2998220" cy="8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"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0" name="Picture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10970"/>
                        <a:ext cx="2998220" cy="830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5887"/>
              </p:ext>
            </p:extLst>
          </p:nvPr>
        </p:nvGraphicFramePr>
        <p:xfrm>
          <a:off x="3124200" y="2227650"/>
          <a:ext cx="5775325" cy="58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"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0" name="Picture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27650"/>
                        <a:ext cx="5775325" cy="585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3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2573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 training data</a:t>
            </a:r>
            <a:r>
              <a:rPr lang="en-US" sz="2400" i="1" dirty="0"/>
              <a:t> </a:t>
            </a:r>
            <a:r>
              <a:rPr lang="en-US" sz="2400" b="1" dirty="0"/>
              <a:t>X</a:t>
            </a:r>
            <a:r>
              <a:rPr lang="en-US" sz="2400" i="1" dirty="0"/>
              <a:t>, posteriori probability of a hypothesis </a:t>
            </a:r>
            <a:r>
              <a:rPr lang="en-US" sz="2400" dirty="0"/>
              <a:t>H</a:t>
            </a:r>
            <a:r>
              <a:rPr lang="en-US" sz="2400" i="1" dirty="0"/>
              <a:t>, </a:t>
            </a:r>
            <a:r>
              <a:rPr lang="en-US" sz="2400" dirty="0"/>
              <a:t>P(H|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follows the Bayes’ theorem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		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Informally, this can be viewed as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posteriori = likelihood x prior/evidence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Predicts </a:t>
            </a:r>
            <a:r>
              <a:rPr lang="en-US" sz="2400" b="1" dirty="0"/>
              <a:t>X</a:t>
            </a:r>
            <a:r>
              <a:rPr lang="en-US" sz="2400" dirty="0"/>
              <a:t> belongs to C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 probability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 is the highest among all the P(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|X</a:t>
            </a:r>
            <a:r>
              <a:rPr lang="en-US" sz="2400" dirty="0"/>
              <a:t>) for all the </a:t>
            </a:r>
            <a:r>
              <a:rPr lang="en-US" sz="2400" i="1" dirty="0"/>
              <a:t>k</a:t>
            </a:r>
            <a:r>
              <a:rPr lang="en-US" sz="2400" dirty="0"/>
              <a:t> classes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Practical difficulty:  It </a:t>
            </a:r>
            <a:r>
              <a:rPr lang="en-US" sz="2400" dirty="0">
                <a:solidFill>
                  <a:srgbClr val="C00000"/>
                </a:solidFill>
              </a:rPr>
              <a:t>requires initial knowledge of many probabilities</a:t>
            </a:r>
            <a:r>
              <a:rPr lang="en-US" sz="2400" dirty="0"/>
              <a:t>, involving significant computational </a:t>
            </a:r>
            <a:r>
              <a:rPr lang="en-US" sz="2400" dirty="0" smtClean="0"/>
              <a:t>cost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Based on Bayes’ Theorem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00235"/>
              </p:ext>
            </p:extLst>
          </p:nvPr>
        </p:nvGraphicFramePr>
        <p:xfrm>
          <a:off x="1066800" y="2590800"/>
          <a:ext cx="6518275" cy="66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518275" cy="660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D be a training set of tuples and their associated class labels, and each tuple is represented by an n-D attribute vector </a:t>
            </a:r>
            <a:r>
              <a:rPr lang="en-US" sz="2400" b="1" dirty="0"/>
              <a:t>X</a:t>
            </a:r>
            <a:r>
              <a:rPr lang="en-US" sz="2400" dirty="0"/>
              <a:t> 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Suppose there are </a:t>
            </a:r>
            <a:r>
              <a:rPr lang="en-US" sz="2400" i="1" dirty="0"/>
              <a:t>m</a:t>
            </a:r>
            <a:r>
              <a:rPr lang="en-US" sz="2400" dirty="0"/>
              <a:t> classes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r>
              <a:rPr lang="en-US" sz="2400" dirty="0"/>
              <a:t>Classification is to derive the maximum posteriori, i.e., the maximal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</a:t>
            </a:r>
          </a:p>
          <a:p>
            <a:r>
              <a:rPr lang="en-US" sz="2400" dirty="0"/>
              <a:t>This can be derived from Bayes’ theorem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P(X) is constant for all classes, only                                       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needs to be maximized</a:t>
            </a:r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</a:t>
            </a:r>
            <a:r>
              <a:rPr lang="en-US" dirty="0" smtClean="0"/>
              <a:t>is </a:t>
            </a:r>
            <a:r>
              <a:rPr lang="en-US" dirty="0"/>
              <a:t>to Derive the Maximum Posteriori</a:t>
            </a:r>
            <a:endParaRPr lang="id-ID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00846"/>
              </p:ext>
            </p:extLst>
          </p:nvPr>
        </p:nvGraphicFramePr>
        <p:xfrm>
          <a:off x="48768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Picture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15900"/>
              </p:ext>
            </p:extLst>
          </p:nvPr>
        </p:nvGraphicFramePr>
        <p:xfrm>
          <a:off x="4724400" y="54864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Picture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864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8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4</a:t>
            </a:r>
            <a:r>
              <a:rPr lang="id-ID" sz="4800" dirty="0" smtClean="0"/>
              <a:t>. </a:t>
            </a:r>
            <a:r>
              <a:rPr lang="id-ID" sz="4800" dirty="0"/>
              <a:t>Algoritma </a:t>
            </a:r>
            <a:r>
              <a:rPr lang="en-US" sz="4800" dirty="0" err="1" smtClean="0"/>
              <a:t>Klasifikasi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67200"/>
            <a:ext cx="7886700" cy="1500187"/>
          </a:xfrm>
        </p:spPr>
        <p:txBody>
          <a:bodyPr>
            <a:noAutofit/>
          </a:bodyPr>
          <a:lstStyle/>
          <a:p>
            <a:r>
              <a:rPr lang="en-US" sz="2000" dirty="0" smtClean="0"/>
              <a:t>4.1 </a:t>
            </a:r>
            <a:r>
              <a:rPr lang="en-US" sz="2000" dirty="0"/>
              <a:t>Decision Tree </a:t>
            </a:r>
            <a:r>
              <a:rPr lang="en-US" sz="2000" dirty="0" smtClean="0"/>
              <a:t>Induction</a:t>
            </a:r>
          </a:p>
          <a:p>
            <a:r>
              <a:rPr lang="en-US" sz="2000" dirty="0" smtClean="0"/>
              <a:t>4.2 </a:t>
            </a:r>
            <a:r>
              <a:rPr lang="en-US" sz="2000" dirty="0"/>
              <a:t>Bayesian </a:t>
            </a:r>
            <a:r>
              <a:rPr lang="en-US" sz="2000" dirty="0" smtClean="0"/>
              <a:t>Classification</a:t>
            </a:r>
          </a:p>
          <a:p>
            <a:r>
              <a:rPr lang="en-US" sz="2000" dirty="0" smtClean="0"/>
              <a:t>4.3 Neural Network</a:t>
            </a:r>
          </a:p>
          <a:p>
            <a:r>
              <a:rPr lang="en-US" sz="2000" dirty="0" smtClean="0"/>
              <a:t>4.4 Model Evaluation and Selection</a:t>
            </a:r>
          </a:p>
          <a:p>
            <a:r>
              <a:rPr lang="en-US" sz="2000" dirty="0" smtClean="0"/>
              <a:t>4.5 </a:t>
            </a:r>
            <a:r>
              <a:rPr lang="en-US" sz="2000" dirty="0"/>
              <a:t>Techniques to Improve Classification Accuracy: Ensemble Methods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simplified assumption: </a:t>
            </a:r>
            <a:r>
              <a:rPr lang="en-US" sz="2400" dirty="0">
                <a:solidFill>
                  <a:srgbClr val="C00000"/>
                </a:solidFill>
              </a:rPr>
              <a:t>attributes are conditionally independent </a:t>
            </a:r>
            <a:r>
              <a:rPr lang="en-US" sz="2400" dirty="0"/>
              <a:t>(i.e., no dependence relation between attributes):</a:t>
            </a:r>
          </a:p>
          <a:p>
            <a:endParaRPr lang="en-US" sz="2400" dirty="0"/>
          </a:p>
          <a:p>
            <a:r>
              <a:rPr lang="en-US" sz="2400" dirty="0"/>
              <a:t>This greatly reduces the computation cost: </a:t>
            </a:r>
            <a:r>
              <a:rPr lang="en-US" sz="2400" dirty="0">
                <a:solidFill>
                  <a:srgbClr val="C00000"/>
                </a:solidFill>
              </a:rPr>
              <a:t>Only counts the class distribution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C</a:t>
            </a:r>
            <a:r>
              <a:rPr lang="en-US" sz="2400" baseline="-25000" dirty="0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|C</a:t>
            </a:r>
            <a:r>
              <a:rPr lang="en-US" sz="2400" baseline="-25000" dirty="0"/>
              <a:t>i, D</a:t>
            </a:r>
            <a:r>
              <a:rPr lang="en-US" sz="2400" dirty="0"/>
              <a:t>| (# of tuples of C</a:t>
            </a:r>
            <a:r>
              <a:rPr lang="en-US" sz="2400" baseline="-25000" dirty="0"/>
              <a:t>i</a:t>
            </a:r>
            <a:r>
              <a:rPr lang="en-US" sz="2400" dirty="0"/>
              <a:t> in D)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and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 err="1"/>
              <a:t>|C</a:t>
            </a:r>
            <a:r>
              <a:rPr lang="en-US" baseline="-25000" dirty="0" err="1"/>
              <a:t>i</a:t>
            </a:r>
            <a:r>
              <a:rPr lang="en-US" dirty="0"/>
              <a:t>) is </a:t>
            </a:r>
          </a:p>
          <a:p>
            <a:endParaRPr lang="en-US" sz="2400" dirty="0"/>
          </a:p>
          <a:p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Naïve</a:t>
            </a:r>
            <a:r>
              <a:rPr lang="id-ID" dirty="0"/>
              <a:t> </a:t>
            </a:r>
            <a:r>
              <a:rPr lang="id-ID" dirty="0" err="1"/>
              <a:t>Bayes</a:t>
            </a:r>
            <a:r>
              <a:rPr lang="id-ID" dirty="0"/>
              <a:t> </a:t>
            </a:r>
            <a:r>
              <a:rPr lang="id-ID" dirty="0" err="1"/>
              <a:t>Classifier</a:t>
            </a:r>
            <a:r>
              <a:rPr lang="id-ID" dirty="0"/>
              <a:t> </a:t>
            </a:r>
          </a:p>
        </p:txBody>
      </p:sp>
      <p:graphicFrame>
        <p:nvGraphicFramePr>
          <p:cNvPr id="5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558136"/>
              </p:ext>
            </p:extLst>
          </p:nvPr>
        </p:nvGraphicFramePr>
        <p:xfrm>
          <a:off x="2438400" y="1997075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Picture 124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97075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662564"/>
              </p:ext>
            </p:extLst>
          </p:nvPr>
        </p:nvGraphicFramePr>
        <p:xfrm>
          <a:off x="4191000" y="50292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Picture 124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910012"/>
              </p:ext>
            </p:extLst>
          </p:nvPr>
        </p:nvGraphicFramePr>
        <p:xfrm>
          <a:off x="4191000" y="60198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Picture 12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198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4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210550" cy="68580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Classifier: Training Dataset</a:t>
            </a:r>
            <a:endParaRPr lang="id-ID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29000" cy="40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</a:t>
            </a:r>
            <a:r>
              <a:rPr lang="en-US" sz="2400" dirty="0">
                <a:effectLst/>
                <a:latin typeface="Calibri" panose="020F0502020204030204" pitchFamily="34" charset="0"/>
              </a:rPr>
              <a:t>: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C</a:t>
            </a:r>
            <a:r>
              <a:rPr lang="en-US" sz="20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2000" dirty="0">
                <a:effectLst/>
                <a:latin typeface="Calibri" panose="020F0502020204030204" pitchFamily="34" charset="0"/>
              </a:rPr>
              <a:t>:buys_computer = ‘yes’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C</a:t>
            </a:r>
            <a:r>
              <a:rPr lang="en-US" sz="20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2000" dirty="0">
                <a:effectLst/>
                <a:latin typeface="Calibri" panose="020F0502020204030204" pitchFamily="34" charset="0"/>
              </a:rPr>
              <a:t>:buys_computer = ‘no’</a:t>
            </a:r>
          </a:p>
          <a:p>
            <a:pPr algn="l" eaLnBrk="1" hangingPunct="1">
              <a:lnSpc>
                <a:spcPct val="110000"/>
              </a:lnSpc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2400" dirty="0">
                <a:effectLst/>
                <a:latin typeface="Calibri" panose="020F0502020204030204" pitchFamily="34" charset="0"/>
              </a:rPr>
              <a:t> to be classified: 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X = (</a:t>
            </a: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age &lt;=30</a:t>
            </a:r>
            <a:r>
              <a:rPr lang="en-US" sz="2000" dirty="0">
                <a:effectLst/>
                <a:latin typeface="Calibri" panose="020F0502020204030204" pitchFamily="34" charset="0"/>
              </a:rPr>
              <a:t>, 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income 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= medium</a:t>
            </a:r>
            <a:r>
              <a:rPr lang="en-US" sz="2000" dirty="0">
                <a:effectLst/>
                <a:latin typeface="Calibri" panose="020F0502020204030204" pitchFamily="34" charset="0"/>
              </a:rPr>
              <a:t>,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tudent 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US" sz="2000" dirty="0" smtClean="0">
                <a:effectLst/>
                <a:latin typeface="Calibri" panose="020F0502020204030204" pitchFamily="34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sz="20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redit_rating</a:t>
            </a:r>
            <a:r>
              <a:rPr lang="en-US" sz="20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fair</a:t>
            </a:r>
            <a:r>
              <a:rPr lang="en-US" sz="2000" dirty="0" smtClean="0">
                <a:effectLst/>
                <a:latin typeface="Calibri" panose="020F0502020204030204" pitchFamily="34" charset="0"/>
              </a:rPr>
              <a:t>)</a:t>
            </a:r>
          </a:p>
          <a:p>
            <a:pPr lvl="1" algn="l" eaLnBrk="1" hangingPunct="1">
              <a:lnSpc>
                <a:spcPct val="110000"/>
              </a:lnSpc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smtClean="0">
                <a:effectLst/>
                <a:latin typeface="Calibri" panose="020F0502020204030204" pitchFamily="34" charset="0"/>
              </a:rPr>
              <a:t>X </a:t>
            </a:r>
            <a:r>
              <a:rPr lang="en-US" sz="2000" dirty="0" smtClean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buy computer?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538"/>
              </p:ext>
            </p:extLst>
          </p:nvPr>
        </p:nvGraphicFramePr>
        <p:xfrm>
          <a:off x="3581400" y="1083123"/>
          <a:ext cx="5486400" cy="54700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1447"/>
                <a:gridCol w="941055"/>
                <a:gridCol w="888899"/>
                <a:gridCol w="1294791"/>
                <a:gridCol w="1530208"/>
              </a:tblGrid>
              <a:tr h="368141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age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income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student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credit_rating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buys_computer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fair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yes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Yes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49"/>
            <a:ext cx="8534400" cy="535305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P(</a:t>
            </a:r>
            <a:r>
              <a:rPr lang="en-US" sz="2000" dirty="0" err="1"/>
              <a:t>buys_computer</a:t>
            </a:r>
            <a:r>
              <a:rPr lang="en-US" sz="2000" dirty="0"/>
              <a:t> = “yes”)  = 9/14 = 0.643</a:t>
            </a:r>
          </a:p>
          <a:p>
            <a:pPr>
              <a:buNone/>
            </a:pPr>
            <a:r>
              <a:rPr lang="en-US" sz="2000" dirty="0"/>
              <a:t>                   P(</a:t>
            </a:r>
            <a:r>
              <a:rPr lang="en-US" sz="2000" dirty="0" err="1"/>
              <a:t>buys_computer</a:t>
            </a:r>
            <a:r>
              <a:rPr lang="en-US" sz="2000" dirty="0"/>
              <a:t> = “no”) = 5/14= 0.357</a:t>
            </a:r>
          </a:p>
          <a:p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 lvl="1">
              <a:buNone/>
            </a:pPr>
            <a:r>
              <a:rPr lang="en-US" sz="2000" dirty="0"/>
              <a:t>     P(age = “&lt;=30” | </a:t>
            </a:r>
            <a:r>
              <a:rPr lang="en-US" sz="2000" dirty="0" err="1"/>
              <a:t>buys_computer</a:t>
            </a:r>
            <a:r>
              <a:rPr lang="en-US" sz="2000" dirty="0"/>
              <a:t> = “yes”)  = 2/9 = 0.222</a:t>
            </a:r>
          </a:p>
          <a:p>
            <a:pPr lvl="1">
              <a:buNone/>
            </a:pPr>
            <a:r>
              <a:rPr lang="en-US" sz="2000" dirty="0"/>
              <a:t>     P(age = “&lt;= 30”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3/5 = 0.6</a:t>
            </a:r>
          </a:p>
          <a:p>
            <a:pPr lvl="1"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4/9 = 0.444</a:t>
            </a:r>
          </a:p>
          <a:p>
            <a:pPr lvl="1"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lvl="1"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“yes) = 6/9 = 0.667</a:t>
            </a:r>
          </a:p>
          <a:p>
            <a:pPr lvl="1"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1/5 = 0.2</a:t>
            </a:r>
          </a:p>
          <a:p>
            <a:pPr lvl="1"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6/9 = 0.667</a:t>
            </a:r>
          </a:p>
          <a:p>
            <a:pPr lvl="1"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r>
              <a:rPr lang="en-US" sz="2000" b="1" dirty="0"/>
              <a:t> X = (age &lt;= 30 , income = medium, student = yes, </a:t>
            </a:r>
            <a:r>
              <a:rPr lang="en-US" sz="2000" b="1" dirty="0" err="1"/>
              <a:t>credit_rating</a:t>
            </a:r>
            <a:r>
              <a:rPr lang="en-US" sz="2000" b="1" dirty="0"/>
              <a:t> = fair)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	</a:t>
            </a:r>
            <a:r>
              <a:rPr lang="en-US" sz="2000" b="1" dirty="0" smtClean="0"/>
              <a:t>P(</a:t>
            </a:r>
            <a:r>
              <a:rPr lang="en-US" sz="2000" b="1" dirty="0" err="1" smtClean="0"/>
              <a:t>X|C</a:t>
            </a:r>
            <a:r>
              <a:rPr lang="en-US" sz="2000" b="1" baseline="-25000" dirty="0" err="1" smtClean="0"/>
              <a:t>i</a:t>
            </a:r>
            <a:r>
              <a:rPr lang="en-US" sz="2000" b="1" dirty="0"/>
              <a:t>) :</a:t>
            </a:r>
            <a:r>
              <a:rPr lang="en-US" sz="2000" dirty="0"/>
              <a:t> </a:t>
            </a:r>
            <a:r>
              <a:rPr lang="en-US" sz="2000" dirty="0" smtClean="0"/>
              <a:t>	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“yes”) = 0.222 x 0.444 x 0.667 x 0.667 = </a:t>
            </a:r>
            <a:r>
              <a:rPr lang="en-US" sz="2000" dirty="0">
                <a:solidFill>
                  <a:srgbClr val="C00000"/>
                </a:solidFill>
              </a:rPr>
              <a:t>0.044</a:t>
            </a:r>
          </a:p>
          <a:p>
            <a:pPr>
              <a:buNone/>
            </a:pPr>
            <a:r>
              <a:rPr lang="en-US" sz="2000" dirty="0"/>
              <a:t>               </a:t>
            </a:r>
            <a:r>
              <a:rPr lang="en-US" sz="2000" dirty="0" smtClean="0"/>
              <a:t>		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“no”) = 0.6 x 0.4 x 0.2 x 0.4 = 0.019</a:t>
            </a:r>
          </a:p>
          <a:p>
            <a:pPr>
              <a:buNone/>
            </a:pPr>
            <a:r>
              <a:rPr lang="en-US" sz="2000" b="1" dirty="0" smtClean="0"/>
              <a:t>		P(</a:t>
            </a:r>
            <a:r>
              <a:rPr lang="en-US" sz="2000" b="1" dirty="0" err="1" smtClean="0"/>
              <a:t>X|C</a:t>
            </a:r>
            <a:r>
              <a:rPr lang="en-US" sz="2000" b="1" baseline="-25000" dirty="0" err="1" smtClean="0"/>
              <a:t>i</a:t>
            </a:r>
            <a:r>
              <a:rPr lang="en-US" sz="2000" b="1" dirty="0"/>
              <a:t>)*P(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i</a:t>
            </a:r>
            <a:r>
              <a:rPr lang="en-US" sz="2000" b="1" dirty="0"/>
              <a:t>) : </a:t>
            </a:r>
            <a:r>
              <a:rPr lang="en-US" sz="2000" dirty="0"/>
              <a:t>P(</a:t>
            </a:r>
            <a:r>
              <a:rPr lang="en-US" sz="2000" dirty="0" err="1"/>
              <a:t>X|buys_computer</a:t>
            </a:r>
            <a:r>
              <a:rPr lang="en-US" sz="2000" dirty="0"/>
              <a:t> = “yes”) * P(</a:t>
            </a:r>
            <a:r>
              <a:rPr lang="en-US" sz="2000" dirty="0" err="1"/>
              <a:t>buys_computer</a:t>
            </a:r>
            <a:r>
              <a:rPr lang="en-US" sz="2000" dirty="0"/>
              <a:t> = “yes”) = </a:t>
            </a:r>
            <a:r>
              <a:rPr lang="en-US" sz="2000" dirty="0">
                <a:solidFill>
                  <a:srgbClr val="C00000"/>
                </a:solidFill>
              </a:rPr>
              <a:t>0.028</a:t>
            </a:r>
          </a:p>
          <a:p>
            <a:pPr>
              <a:buNone/>
            </a:pPr>
            <a:r>
              <a:rPr lang="en-US" sz="2000" b="1" dirty="0"/>
              <a:t>		             </a:t>
            </a:r>
            <a:r>
              <a:rPr lang="en-US" sz="2000" b="1" dirty="0" smtClean="0"/>
              <a:t>	        </a:t>
            </a:r>
            <a:r>
              <a:rPr lang="en-US" sz="2000" dirty="0" smtClean="0"/>
              <a:t>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“no”) * P(</a:t>
            </a:r>
            <a:r>
              <a:rPr lang="en-US" sz="2000" dirty="0" err="1"/>
              <a:t>buys_computer</a:t>
            </a:r>
            <a:r>
              <a:rPr lang="en-US" sz="2000" dirty="0"/>
              <a:t> = “no”) = 0.007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Therefore</a:t>
            </a:r>
            <a:r>
              <a:rPr lang="en-US" sz="2000" b="1" dirty="0">
                <a:solidFill>
                  <a:srgbClr val="0070C0"/>
                </a:solidFill>
              </a:rPr>
              <a:t>,  X belongs to class (“</a:t>
            </a:r>
            <a:r>
              <a:rPr lang="en-US" sz="2000" b="1" dirty="0" err="1">
                <a:solidFill>
                  <a:srgbClr val="0070C0"/>
                </a:solidFill>
              </a:rPr>
              <a:t>buys_computer</a:t>
            </a:r>
            <a:r>
              <a:rPr lang="en-US" sz="2000" b="1" dirty="0">
                <a:solidFill>
                  <a:srgbClr val="0070C0"/>
                </a:solidFill>
              </a:rPr>
              <a:t> = yes”)</a:t>
            </a:r>
            <a:r>
              <a:rPr lang="en-US" sz="2000" b="1" dirty="0"/>
              <a:t>	</a:t>
            </a:r>
            <a:r>
              <a:rPr lang="en-US" sz="1800" b="1" dirty="0"/>
              <a:t>	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Classifier: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Example</a:t>
            </a:r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44353"/>
              </p:ext>
            </p:extLst>
          </p:nvPr>
        </p:nvGraphicFramePr>
        <p:xfrm>
          <a:off x="6019801" y="152399"/>
          <a:ext cx="3124199" cy="2698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382"/>
                <a:gridCol w="525382"/>
                <a:gridCol w="496264"/>
                <a:gridCol w="722870"/>
                <a:gridCol w="854301"/>
              </a:tblGrid>
              <a:tr h="218129"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 dirty="0" err="1">
                          <a:effectLst/>
                        </a:rPr>
                        <a:t>age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income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student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credit_rating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 dirty="0" err="1">
                          <a:effectLst/>
                        </a:rPr>
                        <a:t>buys_computer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&lt;=30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high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&lt;=30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high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high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medium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excellent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high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4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Baca Data Training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jumlah </a:t>
            </a:r>
            <a:r>
              <a:rPr lang="id-ID" dirty="0" err="1" smtClean="0"/>
              <a:t>class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jumlah kasus yang sama dengan </a:t>
            </a:r>
            <a:r>
              <a:rPr lang="id-ID" dirty="0" err="1"/>
              <a:t>class</a:t>
            </a:r>
            <a:r>
              <a:rPr lang="id-ID" dirty="0"/>
              <a:t> yang sama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Kalikan semua nilai hasil sesuai dengan data X yang dicari </a:t>
            </a:r>
            <a:r>
              <a:rPr lang="id-ID" dirty="0" err="1"/>
              <a:t>class-nya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/>
              <a:t>B</a:t>
            </a:r>
            <a:r>
              <a:rPr lang="en-US" dirty="0" smtClean="0"/>
              <a:t>ayes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0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id-ID" dirty="0" smtClean="0"/>
              <a:t>Baca </a:t>
            </a:r>
            <a:r>
              <a:rPr lang="id-ID" dirty="0"/>
              <a:t>Data </a:t>
            </a:r>
            <a:r>
              <a:rPr lang="id-ID" dirty="0" smtClean="0"/>
              <a:t>Training</a:t>
            </a:r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9" t="34426" r="14168" b="11475"/>
          <a:stretch/>
        </p:blipFill>
        <p:spPr bwMode="auto">
          <a:xfrm>
            <a:off x="647530" y="1529104"/>
            <a:ext cx="8009365" cy="45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6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2488"/>
            <a:ext cx="8058150" cy="4343399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2200" b="1" i="1" dirty="0" smtClean="0"/>
              <a:t>X</a:t>
            </a:r>
            <a:r>
              <a:rPr lang="en-US" sz="2200" dirty="0"/>
              <a:t>	</a:t>
            </a:r>
            <a:r>
              <a:rPr lang="en-US" sz="2200" dirty="0" smtClean="0"/>
              <a:t>           </a:t>
            </a:r>
            <a:r>
              <a:rPr lang="en-US" sz="2200" dirty="0" smtClean="0">
                <a:sym typeface="Wingdings" panose="05000000000000000000" pitchFamily="2" charset="2"/>
              </a:rPr>
              <a:t>  Data </a:t>
            </a:r>
            <a:r>
              <a:rPr lang="en-US" sz="2200" dirty="0" err="1">
                <a:sym typeface="Wingdings" panose="05000000000000000000" pitchFamily="2" charset="2"/>
              </a:rPr>
              <a:t>dengan</a:t>
            </a:r>
            <a:r>
              <a:rPr lang="en-US" sz="2200" dirty="0">
                <a:sym typeface="Wingdings" panose="05000000000000000000" pitchFamily="2" charset="2"/>
              </a:rPr>
              <a:t> class yang </a:t>
            </a:r>
            <a:r>
              <a:rPr lang="en-US" sz="2200" dirty="0" err="1">
                <a:sym typeface="Wingdings" panose="05000000000000000000" pitchFamily="2" charset="2"/>
              </a:rPr>
              <a:t>belum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diketahui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	 </a:t>
            </a:r>
            <a:r>
              <a:rPr lang="en-US" sz="2200" dirty="0" smtClean="0">
                <a:sym typeface="Wingdings" panose="05000000000000000000" pitchFamily="2" charset="2"/>
              </a:rPr>
              <a:t>            </a:t>
            </a:r>
            <a:r>
              <a:rPr lang="en-US" sz="2200" dirty="0" err="1" smtClean="0">
                <a:sym typeface="Wingdings" panose="05000000000000000000" pitchFamily="2" charset="2"/>
              </a:rPr>
              <a:t>Hipotesis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>
                <a:sym typeface="Wingdings" panose="05000000000000000000" pitchFamily="2" charset="2"/>
              </a:rPr>
              <a:t>data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> yang </a:t>
            </a:r>
            <a:r>
              <a:rPr lang="en-US" sz="2200" dirty="0" err="1">
                <a:sym typeface="Wingdings" panose="05000000000000000000" pitchFamily="2" charset="2"/>
              </a:rPr>
              <a:t>merupakan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suatu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class</a:t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	 </a:t>
            </a:r>
            <a:r>
              <a:rPr lang="en-US" sz="2200" dirty="0" smtClean="0">
                <a:sym typeface="Wingdings" panose="05000000000000000000" pitchFamily="2" charset="2"/>
              </a:rPr>
              <a:t>                yang </a:t>
            </a:r>
            <a:r>
              <a:rPr lang="en-US" sz="2200" dirty="0" err="1" smtClean="0">
                <a:sym typeface="Wingdings" panose="05000000000000000000" pitchFamily="2" charset="2"/>
              </a:rPr>
              <a:t>lebih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spesifik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(H|X</a:t>
            </a:r>
            <a:r>
              <a:rPr lang="en-US" sz="2200" b="1" i="1" dirty="0" smtClean="0">
                <a:sym typeface="Wingdings" panose="05000000000000000000" pitchFamily="2" charset="2"/>
              </a:rPr>
              <a:t>)</a:t>
            </a:r>
            <a:r>
              <a:rPr lang="en-US" sz="2200" b="1" dirty="0" smtClean="0">
                <a:sym typeface="Wingdings" panose="05000000000000000000" pitchFamily="2" charset="2"/>
              </a:rPr>
              <a:t>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berdasarkan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kondisi</a:t>
            </a:r>
            <a:r>
              <a:rPr lang="en-US" sz="2200" dirty="0">
                <a:sym typeface="Wingdings" panose="05000000000000000000" pitchFamily="2" charset="2"/>
              </a:rPr>
              <a:t>  </a:t>
            </a:r>
            <a:r>
              <a:rPr lang="en-US" sz="2200" i="1" dirty="0" smtClean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/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 smtClean="0">
                <a:sym typeface="Wingdings" panose="05000000000000000000" pitchFamily="2" charset="2"/>
              </a:rPr>
              <a:t>                     (</a:t>
            </a:r>
            <a:r>
              <a:rPr lang="en-US" sz="2200" i="1" dirty="0" smtClean="0">
                <a:sym typeface="Wingdings" panose="05000000000000000000" pitchFamily="2" charset="2"/>
              </a:rPr>
              <a:t>posteriori </a:t>
            </a:r>
            <a:r>
              <a:rPr lang="en-US" sz="2200" i="1" dirty="0">
                <a:sym typeface="Wingdings" panose="05000000000000000000" pitchFamily="2" charset="2"/>
              </a:rPr>
              <a:t>probability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(H</a:t>
            </a:r>
            <a:r>
              <a:rPr lang="en-US" sz="2200" b="1" i="1" dirty="0" smtClean="0">
                <a:sym typeface="Wingdings" panose="05000000000000000000" pitchFamily="2" charset="2"/>
              </a:rPr>
              <a:t>)</a:t>
            </a:r>
            <a:r>
              <a:rPr lang="en-US" sz="2200" i="1" dirty="0" smtClean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     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i="1" dirty="0">
                <a:sym typeface="Wingdings" panose="05000000000000000000" pitchFamily="2" charset="2"/>
              </a:rPr>
              <a:t>prior probability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(X|H</a:t>
            </a:r>
            <a:r>
              <a:rPr lang="en-US" sz="2200" b="1" i="1" dirty="0" smtClean="0">
                <a:sym typeface="Wingdings" panose="05000000000000000000" pitchFamily="2" charset="2"/>
              </a:rPr>
              <a:t>)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berdasarkan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kondisi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pada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(X</a:t>
            </a:r>
            <a:r>
              <a:rPr lang="en-US" sz="2200" b="1" i="1" dirty="0" smtClean="0">
                <a:sym typeface="Wingdings" panose="05000000000000000000" pitchFamily="2" charset="2"/>
              </a:rPr>
              <a:t>)     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endParaRPr lang="en-US" sz="2200" i="1" dirty="0"/>
          </a:p>
          <a:p>
            <a:endParaRPr lang="id-ID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Teorema </a:t>
            </a:r>
            <a:r>
              <a:rPr lang="id-ID" dirty="0" err="1"/>
              <a:t>Bayes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2832"/>
              </p:ext>
            </p:extLst>
          </p:nvPr>
        </p:nvGraphicFramePr>
        <p:xfrm>
          <a:off x="383457" y="1524000"/>
          <a:ext cx="8303343" cy="100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3" imgW="5600520" imgH="774360" progId="Equation.3">
                  <p:embed/>
                </p:oleObj>
              </mc:Choice>
              <mc:Fallback>
                <p:oleObj name="Equation" r:id="rId3" imgW="5600520" imgH="77436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7" y="1524000"/>
                        <a:ext cx="8303343" cy="1000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6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8286750" cy="5024096"/>
          </a:xfrm>
        </p:spPr>
        <p:txBody>
          <a:bodyPr>
            <a:noAutofit/>
          </a:bodyPr>
          <a:lstStyle/>
          <a:p>
            <a:r>
              <a:rPr lang="en-US" sz="2400" dirty="0" err="1"/>
              <a:t>Terdapat</a:t>
            </a:r>
            <a:r>
              <a:rPr lang="en-US" sz="2400" dirty="0"/>
              <a:t> 2 class </a:t>
            </a:r>
            <a:r>
              <a:rPr lang="en-US" sz="2400" dirty="0" err="1"/>
              <a:t>dari</a:t>
            </a:r>
            <a:r>
              <a:rPr lang="en-US" sz="2400" dirty="0"/>
              <a:t> data training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C1 (Class 1) </a:t>
            </a:r>
            <a:r>
              <a:rPr lang="en-US" sz="2000" dirty="0">
                <a:sym typeface="Wingdings" panose="05000000000000000000" pitchFamily="2" charset="2"/>
              </a:rPr>
              <a:t>Play = yes  9 record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C2 (Class 2) Play = no  5 record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Total = 14 record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Maka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 (C1) =  9/14 = 0.642857143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 (C2) = 5/14 = 0.357142857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Pertanyaan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Data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 =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outlook=rainy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temperature=cool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, humidity=high,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windy=true)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 golf </a:t>
            </a:r>
            <a:r>
              <a:rPr lang="en-US" sz="2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atau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tidak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class/label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18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871696"/>
          </a:xfrm>
        </p:spPr>
        <p:txBody>
          <a:bodyPr>
            <a:normAutofit/>
          </a:bodyPr>
          <a:lstStyle/>
          <a:p>
            <a:r>
              <a:rPr lang="id-ID" dirty="0"/>
              <a:t>Untuk </a:t>
            </a:r>
            <a:r>
              <a:rPr lang="id-ID" i="1" dirty="0"/>
              <a:t>P(</a:t>
            </a:r>
            <a:r>
              <a:rPr lang="id-ID" i="1" dirty="0" err="1"/>
              <a:t>Ci</a:t>
            </a:r>
            <a:r>
              <a:rPr lang="id-ID" i="1" dirty="0"/>
              <a:t>)</a:t>
            </a:r>
            <a:r>
              <a:rPr lang="id-ID" dirty="0"/>
              <a:t> yaitu </a:t>
            </a:r>
            <a:r>
              <a:rPr lang="id-ID" i="1" dirty="0"/>
              <a:t>P(C1)</a:t>
            </a:r>
            <a:r>
              <a:rPr lang="id-ID" dirty="0"/>
              <a:t> dan </a:t>
            </a:r>
            <a:r>
              <a:rPr lang="id-ID" i="1" dirty="0"/>
              <a:t>P(C2)</a:t>
            </a:r>
            <a:r>
              <a:rPr lang="id-ID" dirty="0"/>
              <a:t> sudah diketahui hasilnya di langkah sebelumnya.</a:t>
            </a:r>
          </a:p>
          <a:p>
            <a:r>
              <a:rPr lang="id-ID" dirty="0"/>
              <a:t>Selanjutnya Hitung </a:t>
            </a:r>
            <a:r>
              <a:rPr lang="id-ID" i="1" dirty="0"/>
              <a:t>P(</a:t>
            </a:r>
            <a:r>
              <a:rPr lang="id-ID" i="1" dirty="0" err="1"/>
              <a:t>X|Ci</a:t>
            </a:r>
            <a:r>
              <a:rPr lang="id-ID" i="1" dirty="0"/>
              <a:t>)</a:t>
            </a:r>
            <a:r>
              <a:rPr lang="id-ID" dirty="0"/>
              <a:t> untuk </a:t>
            </a:r>
            <a:r>
              <a:rPr lang="id-ID" i="1" dirty="0"/>
              <a:t>i</a:t>
            </a:r>
            <a:r>
              <a:rPr lang="id-ID" dirty="0"/>
              <a:t> = 1 dan 2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sunny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=2/9=0.222222222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sunny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=3/5=0.6</a:t>
            </a:r>
          </a:p>
          <a:p>
            <a:endParaRPr lang="id-ID" dirty="0"/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overcast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=4/9=0.444444444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overcast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=0/5=0</a:t>
            </a:r>
          </a:p>
          <a:p>
            <a:endParaRPr lang="id-ID" dirty="0"/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rainy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=3/9=0.333333333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rainy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=2/5=0.4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yang </a:t>
            </a:r>
            <a:r>
              <a:rPr lang="en-US" dirty="0" err="1" smtClean="0"/>
              <a:t>sama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78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Jika semua atribut dihitung, maka didapat hasil akhirnya seperti berikut ini:	</a:t>
            </a:r>
          </a:p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yang </a:t>
            </a:r>
            <a:r>
              <a:rPr lang="en-US" dirty="0" err="1"/>
              <a:t>sama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6213"/>
              </p:ext>
            </p:extLst>
          </p:nvPr>
        </p:nvGraphicFramePr>
        <p:xfrm>
          <a:off x="1066800" y="2667000"/>
          <a:ext cx="6705600" cy="3276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676400"/>
                <a:gridCol w="1143000"/>
                <a:gridCol w="2209800"/>
              </a:tblGrid>
              <a:tr h="28401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Atribute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/>
                        <a:t>Outlook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value=sunny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0.2222222222222222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Outlook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value=cloudy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0.0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0.4444444444444444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/>
                        <a:t>Outlook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value=rainy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Temperature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hot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0.2222222222222222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Temperature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value=mild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0.4444444444444444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Temperature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cool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0.2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Humidity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high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0.8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Humidity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value=normal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0.2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0.6666666666666666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Windy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value=false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0.6666666666666666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Windy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true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0.6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2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52526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Data X = (outlook=rainy, temperature=cool, humidity=high, windy=true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Main Golf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tidak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r>
              <a:rPr lang="en-US" dirty="0" err="1" smtClean="0"/>
              <a:t>Kalikan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X</a:t>
            </a:r>
          </a:p>
          <a:p>
            <a:pPr lvl="1"/>
            <a:r>
              <a:rPr lang="id-ID" dirty="0" smtClean="0"/>
              <a:t>P(</a:t>
            </a:r>
            <a:r>
              <a:rPr lang="id-ID" dirty="0" err="1" smtClean="0"/>
              <a:t>X|play</a:t>
            </a:r>
            <a:r>
              <a:rPr lang="id-ID" dirty="0"/>
              <a:t>=“</a:t>
            </a:r>
            <a:r>
              <a:rPr lang="id-ID" dirty="0" err="1"/>
              <a:t>yes</a:t>
            </a:r>
            <a:r>
              <a:rPr lang="id-ID" dirty="0" smtClean="0"/>
              <a:t>”)</a:t>
            </a:r>
            <a:r>
              <a:rPr lang="en-US" dirty="0" smtClean="0"/>
              <a:t>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0.333333333</a:t>
            </a:r>
            <a:r>
              <a:rPr lang="id-ID" dirty="0"/>
              <a:t>* </a:t>
            </a:r>
            <a:r>
              <a:rPr lang="id-ID" dirty="0" smtClean="0"/>
              <a:t>0.333333333* </a:t>
            </a:r>
            <a:r>
              <a:rPr lang="en-US" dirty="0" smtClean="0"/>
              <a:t>				               </a:t>
            </a:r>
            <a:r>
              <a:rPr lang="id-ID" dirty="0" smtClean="0"/>
              <a:t>0.333333333*0.333333333 </a:t>
            </a:r>
            <a:r>
              <a:rPr lang="id-ID" dirty="0"/>
              <a:t>= 0.012345679</a:t>
            </a:r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/>
              <a:t>no</a:t>
            </a:r>
            <a:r>
              <a:rPr lang="id-ID" dirty="0" smtClean="0"/>
              <a:t>”)</a:t>
            </a:r>
            <a:r>
              <a:rPr lang="en-US" dirty="0" smtClean="0"/>
              <a:t> 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0.4*0.2*0.8*0.6=0.0384</a:t>
            </a:r>
            <a:endParaRPr lang="id-ID" dirty="0"/>
          </a:p>
          <a:p>
            <a:endParaRPr lang="id-ID" dirty="0"/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/>
              <a:t>yes</a:t>
            </a:r>
            <a:r>
              <a:rPr lang="id-ID" dirty="0"/>
              <a:t>”)</a:t>
            </a:r>
            <a:r>
              <a:rPr lang="id-ID" dirty="0" err="1"/>
              <a:t>*P</a:t>
            </a:r>
            <a:r>
              <a:rPr lang="id-ID" dirty="0"/>
              <a:t>(C1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id-ID" dirty="0" smtClean="0"/>
              <a:t>= </a:t>
            </a:r>
            <a:r>
              <a:rPr lang="en-US" dirty="0" smtClean="0"/>
              <a:t> </a:t>
            </a:r>
            <a:r>
              <a:rPr lang="id-ID" dirty="0" smtClean="0"/>
              <a:t>0.012345679*0.642857143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 = </a:t>
            </a:r>
            <a:r>
              <a:rPr lang="id-ID" dirty="0" smtClean="0"/>
              <a:t> </a:t>
            </a:r>
            <a:r>
              <a:rPr lang="id-ID" dirty="0"/>
              <a:t>0.007936508</a:t>
            </a:r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>
                <a:solidFill>
                  <a:srgbClr val="C00000"/>
                </a:solidFill>
              </a:rPr>
              <a:t>no</a:t>
            </a:r>
            <a:r>
              <a:rPr lang="id-ID" dirty="0"/>
              <a:t>”)</a:t>
            </a:r>
            <a:r>
              <a:rPr lang="id-ID" dirty="0" err="1"/>
              <a:t>*P</a:t>
            </a:r>
            <a:r>
              <a:rPr lang="id-ID" dirty="0"/>
              <a:t>(C2</a:t>
            </a:r>
            <a:r>
              <a:rPr lang="id-ID" dirty="0" smtClean="0"/>
              <a:t>)</a:t>
            </a:r>
            <a:r>
              <a:rPr lang="en-US" dirty="0" smtClean="0"/>
              <a:t>  </a:t>
            </a:r>
            <a:r>
              <a:rPr lang="id-ID" dirty="0" smtClean="0"/>
              <a:t>= </a:t>
            </a:r>
            <a:r>
              <a:rPr lang="en-US" dirty="0" smtClean="0"/>
              <a:t> </a:t>
            </a:r>
            <a:r>
              <a:rPr lang="id-ID" dirty="0" smtClean="0"/>
              <a:t>0.0384*0.357142857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id-ID" b="1" dirty="0">
                <a:solidFill>
                  <a:srgbClr val="C00000"/>
                </a:solidFill>
              </a:rPr>
              <a:t>0.013714286</a:t>
            </a:r>
          </a:p>
          <a:p>
            <a:endParaRPr lang="id-ID" sz="400" dirty="0"/>
          </a:p>
          <a:p>
            <a:r>
              <a:rPr lang="id-ID" dirty="0"/>
              <a:t>Nilai “</a:t>
            </a:r>
            <a:r>
              <a:rPr lang="id-ID" dirty="0" err="1"/>
              <a:t>no</a:t>
            </a:r>
            <a:r>
              <a:rPr lang="id-ID" dirty="0"/>
              <a:t>” lebih besar dari nilai “</a:t>
            </a:r>
            <a:r>
              <a:rPr lang="id-ID" dirty="0" err="1"/>
              <a:t>yes</a:t>
            </a:r>
            <a:r>
              <a:rPr lang="id-ID" dirty="0"/>
              <a:t>” maka </a:t>
            </a:r>
            <a:r>
              <a:rPr lang="id-ID" dirty="0" err="1"/>
              <a:t>class</a:t>
            </a:r>
            <a:r>
              <a:rPr lang="id-ID" dirty="0"/>
              <a:t> dari data X tersebut adalah </a:t>
            </a:r>
            <a:r>
              <a:rPr lang="id-ID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No</a:t>
            </a:r>
            <a:r>
              <a:rPr lang="id-ID" dirty="0" smtClean="0"/>
              <a:t>” 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id-ID" dirty="0" smtClean="0"/>
              <a:t>Kalikan </a:t>
            </a:r>
            <a:r>
              <a:rPr lang="id-ID" dirty="0"/>
              <a:t>semua nilai hasil sesuai dengan data X yang dicari </a:t>
            </a:r>
            <a:r>
              <a:rPr lang="id-ID" dirty="0" err="1" smtClean="0"/>
              <a:t>class-nya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21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4.1 </a:t>
            </a:r>
            <a:r>
              <a:rPr lang="en-US" sz="4000" dirty="0"/>
              <a:t>Decision </a:t>
            </a:r>
            <a:r>
              <a:rPr lang="en-US" sz="4000" dirty="0" smtClean="0"/>
              <a:t>Tree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Naïve Bayesian prediction requires each conditional prob. be </a:t>
            </a:r>
            <a:r>
              <a:rPr lang="en-US" sz="2400" dirty="0">
                <a:solidFill>
                  <a:srgbClr val="0070C0"/>
                </a:solidFill>
              </a:rPr>
              <a:t>non-zero</a:t>
            </a:r>
            <a:r>
              <a:rPr lang="en-US" sz="2400" dirty="0"/>
              <a:t>.  Otherwise, the predicted prob. will be zero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	</a:t>
            </a:r>
          </a:p>
          <a:p>
            <a:r>
              <a:rPr lang="en-US" sz="2400" dirty="0"/>
              <a:t>Ex. Suppose a dataset with 1000 tuples, income=low (0), income= medium (990), and income = high (10)</a:t>
            </a:r>
          </a:p>
          <a:p>
            <a:r>
              <a:rPr lang="en-US" sz="2400" dirty="0"/>
              <a:t>Use </a:t>
            </a:r>
            <a:r>
              <a:rPr lang="en-US" sz="2400" dirty="0" err="1">
                <a:solidFill>
                  <a:srgbClr val="0070C0"/>
                </a:solidFill>
              </a:rPr>
              <a:t>Laplacian</a:t>
            </a:r>
            <a:r>
              <a:rPr lang="en-US" sz="2400" dirty="0">
                <a:solidFill>
                  <a:srgbClr val="0070C0"/>
                </a:solidFill>
              </a:rPr>
              <a:t> correction </a:t>
            </a:r>
            <a:r>
              <a:rPr lang="en-US" sz="2400" dirty="0"/>
              <a:t>(or </a:t>
            </a:r>
            <a:r>
              <a:rPr lang="en-US" sz="2400" dirty="0" err="1"/>
              <a:t>Laplacian</a:t>
            </a:r>
            <a:r>
              <a:rPr lang="en-US" sz="2400" dirty="0"/>
              <a:t> estimator)</a:t>
            </a:r>
          </a:p>
          <a:p>
            <a:pPr lvl="1"/>
            <a:r>
              <a:rPr lang="en-US" i="1" dirty="0"/>
              <a:t>Adding 1 to each case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low) = 1/1003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medium) = 991/1003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high) = 11/1003</a:t>
            </a:r>
          </a:p>
          <a:p>
            <a:pPr lvl="1"/>
            <a:r>
              <a:rPr lang="en-US" dirty="0"/>
              <a:t>The “corrected” prob. estimates are close to their “uncorrected” counterparts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210550" cy="685800"/>
          </a:xfrm>
        </p:spPr>
        <p:txBody>
          <a:bodyPr>
            <a:normAutofit/>
          </a:bodyPr>
          <a:lstStyle/>
          <a:p>
            <a:r>
              <a:rPr lang="id-ID" dirty="0" err="1"/>
              <a:t>Avoiding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Zero-Probability</a:t>
            </a:r>
            <a:r>
              <a:rPr lang="id-ID" dirty="0"/>
              <a:t> Problem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42633"/>
              </p:ext>
            </p:extLst>
          </p:nvPr>
        </p:nvGraphicFramePr>
        <p:xfrm>
          <a:off x="2209800" y="21336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Picture 4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Advantages 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Easy to implement </a:t>
            </a:r>
          </a:p>
          <a:p>
            <a:pPr lvl="1"/>
            <a:r>
              <a:rPr lang="en-US" dirty="0"/>
              <a:t>Good results obtained in most of the cases</a:t>
            </a:r>
          </a:p>
          <a:p>
            <a:r>
              <a:rPr lang="en-US" sz="3000" dirty="0">
                <a:solidFill>
                  <a:srgbClr val="C00000"/>
                </a:solidFill>
              </a:rPr>
              <a:t>Disadvantages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Assumption: </a:t>
            </a:r>
            <a:r>
              <a:rPr lang="en-US" dirty="0">
                <a:solidFill>
                  <a:srgbClr val="0070C0"/>
                </a:solidFill>
              </a:rPr>
              <a:t>class conditional independence</a:t>
            </a:r>
            <a:r>
              <a:rPr lang="en-US" dirty="0"/>
              <a:t>, therefore loss of accuracy</a:t>
            </a:r>
          </a:p>
          <a:p>
            <a:pPr lvl="1"/>
            <a:r>
              <a:rPr lang="en-US" dirty="0"/>
              <a:t>Practically, </a:t>
            </a:r>
            <a:r>
              <a:rPr lang="en-US" dirty="0">
                <a:solidFill>
                  <a:srgbClr val="0070C0"/>
                </a:solidFill>
              </a:rPr>
              <a:t>dependencies exist among </a:t>
            </a:r>
            <a:r>
              <a:rPr lang="en-US" dirty="0" smtClean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, e.g.: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Hospitals Patients Profile</a:t>
            </a:r>
            <a:r>
              <a:rPr lang="en-US" dirty="0"/>
              <a:t>: age, family history, etc. </a:t>
            </a:r>
            <a:endParaRPr lang="en-US" dirty="0" smtClean="0"/>
          </a:p>
          <a:p>
            <a:pPr lvl="2"/>
            <a:r>
              <a:rPr lang="en-US" sz="1900" dirty="0"/>
              <a:t>S</a:t>
            </a:r>
            <a:r>
              <a:rPr lang="en-US" sz="1900" dirty="0" smtClean="0"/>
              <a:t>ymptoms</a:t>
            </a:r>
            <a:r>
              <a:rPr lang="en-US" sz="1900" dirty="0"/>
              <a:t>: fever, cough etc</a:t>
            </a:r>
            <a:r>
              <a:rPr lang="en-US" sz="1900" dirty="0" smtClean="0"/>
              <a:t>.,</a:t>
            </a:r>
          </a:p>
          <a:p>
            <a:pPr lvl="2"/>
            <a:r>
              <a:rPr lang="en-US" sz="1900" dirty="0" smtClean="0"/>
              <a:t>Disease</a:t>
            </a:r>
            <a:r>
              <a:rPr lang="en-US" sz="1900" dirty="0"/>
              <a:t>: lung cancer, diabetes, etc. </a:t>
            </a:r>
          </a:p>
          <a:p>
            <a:pPr lvl="1"/>
            <a:r>
              <a:rPr lang="en-US" dirty="0"/>
              <a:t>Dependencies among these </a:t>
            </a:r>
            <a:r>
              <a:rPr lang="en-US" dirty="0">
                <a:solidFill>
                  <a:srgbClr val="0070C0"/>
                </a:solidFill>
              </a:rPr>
              <a:t>cannot be modeled by Naïve Bayes Classifier</a:t>
            </a:r>
          </a:p>
          <a:p>
            <a:r>
              <a:rPr lang="en-US" sz="2400" dirty="0"/>
              <a:t>How to deal with these dependencies? </a:t>
            </a:r>
            <a:r>
              <a:rPr lang="en-US" sz="2400" dirty="0">
                <a:solidFill>
                  <a:srgbClr val="C00000"/>
                </a:solidFill>
              </a:rPr>
              <a:t>Bayesian Belief </a:t>
            </a:r>
            <a:r>
              <a:rPr lang="en-US" sz="2400" dirty="0" smtClean="0">
                <a:solidFill>
                  <a:srgbClr val="C00000"/>
                </a:solidFill>
              </a:rPr>
              <a:t>Networks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Classifier: Comments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7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4.3 Neural Network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27"/>
            <a:ext cx="8286750" cy="1963873"/>
          </a:xfrm>
        </p:spPr>
        <p:txBody>
          <a:bodyPr>
            <a:normAutofit lnSpcReduction="10000"/>
          </a:bodyPr>
          <a:lstStyle/>
          <a:p>
            <a:r>
              <a:rPr lang="id-ID" dirty="0" err="1" smtClean="0"/>
              <a:t>Neural</a:t>
            </a:r>
            <a:r>
              <a:rPr lang="id-ID" dirty="0" smtClean="0"/>
              <a:t> </a:t>
            </a:r>
            <a:r>
              <a:rPr lang="id-ID" dirty="0" err="1"/>
              <a:t>Network</a:t>
            </a:r>
            <a:r>
              <a:rPr lang="id-ID" dirty="0"/>
              <a:t> adalah </a:t>
            </a:r>
            <a:r>
              <a:rPr lang="id-ID" dirty="0" err="1"/>
              <a:t>suatu</a:t>
            </a:r>
            <a:r>
              <a:rPr lang="id-ID" dirty="0"/>
              <a:t> model yang dibuat untuk </a:t>
            </a:r>
            <a:r>
              <a:rPr lang="id-ID" dirty="0">
                <a:solidFill>
                  <a:srgbClr val="C00000"/>
                </a:solidFill>
              </a:rPr>
              <a:t>meniru fungsi belajar yang dimiliki otak manusia </a:t>
            </a:r>
            <a:r>
              <a:rPr lang="id-ID" dirty="0"/>
              <a:t>atau  jaringan dari sekelompok unit pemroses kecil yang dimodelkan berdasarkan jaringan saraf </a:t>
            </a:r>
            <a:r>
              <a:rPr lang="id-ID" dirty="0" smtClean="0"/>
              <a:t>manusia</a:t>
            </a:r>
            <a:endParaRPr lang="id-ID" dirty="0"/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Neural</a:t>
            </a:r>
            <a:r>
              <a:rPr lang="id-ID" dirty="0"/>
              <a:t> </a:t>
            </a:r>
            <a:r>
              <a:rPr lang="id-ID" dirty="0" err="1"/>
              <a:t>Network</a:t>
            </a:r>
            <a:endParaRPr lang="id-ID" dirty="0"/>
          </a:p>
        </p:txBody>
      </p:sp>
      <p:pic>
        <p:nvPicPr>
          <p:cNvPr id="5" name="Picture 2" descr="C:\Users\USER\Downloads\bjb\n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181600"/>
            <a:ext cx="6762907" cy="1390651"/>
          </a:xfrm>
          <a:prstGeom prst="rect">
            <a:avLst/>
          </a:prstGeom>
          <a:noFill/>
        </p:spPr>
      </p:pic>
      <p:pic>
        <p:nvPicPr>
          <p:cNvPr id="6" name="Picture 3" descr="C:\Users\USER\Downloads\bjb\n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038475"/>
            <a:ext cx="428628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12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Model </a:t>
            </a:r>
            <a:r>
              <a:rPr lang="id-ID" dirty="0" err="1"/>
              <a:t>Perceptron</a:t>
            </a:r>
            <a:r>
              <a:rPr lang="id-ID" dirty="0"/>
              <a:t> adalah model jaringan yang terdiri dari beberapa unit masukan (ditambah dengan sebuah </a:t>
            </a:r>
            <a:r>
              <a:rPr lang="id-ID" dirty="0" smtClean="0"/>
              <a:t>bias), </a:t>
            </a:r>
            <a:r>
              <a:rPr lang="id-ID" dirty="0"/>
              <a:t>dan memiliki sebuah unit </a:t>
            </a:r>
            <a:r>
              <a:rPr lang="id-ID" dirty="0" smtClean="0"/>
              <a:t>keluaran</a:t>
            </a:r>
            <a:endParaRPr lang="en-US" dirty="0" smtClean="0"/>
          </a:p>
          <a:p>
            <a:pPr algn="just"/>
            <a:r>
              <a:rPr lang="en-US" dirty="0" smtClean="0"/>
              <a:t>F</a:t>
            </a:r>
            <a:r>
              <a:rPr lang="id-ID" dirty="0" smtClean="0"/>
              <a:t>ungsi </a:t>
            </a:r>
            <a:r>
              <a:rPr lang="id-ID" dirty="0" err="1"/>
              <a:t>aktivasi</a:t>
            </a:r>
            <a:r>
              <a:rPr lang="id-ID" dirty="0"/>
              <a:t> bukan hanya merupakan fungsi biner (0,1) melainkan bipolar (1,0,-</a:t>
            </a:r>
            <a:r>
              <a:rPr lang="id-ID" dirty="0" smtClean="0"/>
              <a:t>1)</a:t>
            </a:r>
            <a:endParaRPr lang="en-US" dirty="0" smtClean="0"/>
          </a:p>
          <a:p>
            <a:pPr algn="just"/>
            <a:r>
              <a:rPr lang="id-ID" dirty="0" smtClean="0"/>
              <a:t>Untuk </a:t>
            </a:r>
            <a:r>
              <a:rPr lang="id-ID" dirty="0" err="1"/>
              <a:t>suatu</a:t>
            </a:r>
            <a:r>
              <a:rPr lang="id-ID" dirty="0"/>
              <a:t> harga </a:t>
            </a:r>
            <a:r>
              <a:rPr lang="id-ID" i="1" dirty="0" err="1"/>
              <a:t>threshold</a:t>
            </a:r>
            <a:r>
              <a:rPr lang="id-ID" i="1" dirty="0"/>
              <a:t> </a:t>
            </a:r>
            <a:r>
              <a:rPr lang="az-Cyrl-AZ" i="1" dirty="0"/>
              <a:t>ѳ</a:t>
            </a:r>
            <a:r>
              <a:rPr lang="az-Cyrl-AZ" dirty="0"/>
              <a:t> </a:t>
            </a:r>
            <a:r>
              <a:rPr lang="id-ID" dirty="0"/>
              <a:t>yang </a:t>
            </a:r>
            <a:r>
              <a:rPr lang="id-ID" dirty="0" smtClean="0"/>
              <a:t>ditentukan: </a:t>
            </a:r>
            <a:endParaRPr lang="en-US" dirty="0"/>
          </a:p>
          <a:p>
            <a:pPr marL="0" indent="0" algn="just">
              <a:buNone/>
            </a:pPr>
            <a:endParaRPr lang="id-ID" dirty="0"/>
          </a:p>
          <a:p>
            <a:pPr lvl="1" algn="just">
              <a:buNone/>
            </a:pPr>
            <a:r>
              <a:rPr lang="id-ID" dirty="0"/>
              <a:t>			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1</a:t>
            </a:r>
            <a:r>
              <a:rPr lang="id-ID" dirty="0"/>
              <a:t>	Jika net &gt; </a:t>
            </a:r>
            <a:r>
              <a:rPr lang="az-Cyrl-AZ" i="1" dirty="0"/>
              <a:t>ѳ</a:t>
            </a:r>
            <a:endParaRPr lang="id-ID" dirty="0"/>
          </a:p>
          <a:p>
            <a:pPr lvl="1" algn="just">
              <a:buNone/>
            </a:pPr>
            <a:r>
              <a:rPr lang="id-ID" i="1" dirty="0"/>
              <a:t>F (net) </a:t>
            </a:r>
            <a:r>
              <a:rPr lang="id-ID" dirty="0"/>
              <a:t>= 	 </a:t>
            </a:r>
            <a:r>
              <a:rPr lang="en-US" dirty="0" smtClean="0"/>
              <a:t>   </a:t>
            </a:r>
            <a:r>
              <a:rPr lang="id-ID" dirty="0" smtClean="0"/>
              <a:t>0</a:t>
            </a:r>
            <a:r>
              <a:rPr lang="id-ID" dirty="0"/>
              <a:t>	Jika –</a:t>
            </a:r>
            <a:r>
              <a:rPr lang="az-Cyrl-AZ" i="1" dirty="0"/>
              <a:t> ѳ</a:t>
            </a:r>
            <a:r>
              <a:rPr lang="id-ID" i="1" dirty="0"/>
              <a:t> ≤  net ≤ </a:t>
            </a:r>
            <a:r>
              <a:rPr lang="az-Cyrl-AZ" i="1" dirty="0"/>
              <a:t>ѳ</a:t>
            </a:r>
            <a:endParaRPr lang="id-ID" dirty="0"/>
          </a:p>
          <a:p>
            <a:pPr lvl="1" algn="just">
              <a:buNone/>
            </a:pPr>
            <a:r>
              <a:rPr lang="id-ID" dirty="0"/>
              <a:t>			</a:t>
            </a:r>
            <a:r>
              <a:rPr lang="en-US" dirty="0" smtClean="0"/>
              <a:t>   </a:t>
            </a:r>
            <a:r>
              <a:rPr lang="id-ID" dirty="0" smtClean="0"/>
              <a:t>-</a:t>
            </a:r>
            <a:r>
              <a:rPr lang="id-ID" dirty="0"/>
              <a:t>1	Jika net &lt; - </a:t>
            </a:r>
            <a:r>
              <a:rPr lang="az-Cyrl-AZ" i="1" dirty="0"/>
              <a:t>ѳ</a:t>
            </a:r>
            <a:r>
              <a:rPr lang="id-ID" i="1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Neural</a:t>
            </a:r>
            <a:r>
              <a:rPr lang="id-ID" dirty="0"/>
              <a:t> </a:t>
            </a:r>
            <a:r>
              <a:rPr lang="id-ID" dirty="0" err="1"/>
              <a:t>Network</a:t>
            </a:r>
            <a:endParaRPr lang="id-ID" dirty="0"/>
          </a:p>
        </p:txBody>
      </p:sp>
      <p:sp>
        <p:nvSpPr>
          <p:cNvPr id="5" name="Left Brace 4"/>
          <p:cNvSpPr/>
          <p:nvPr/>
        </p:nvSpPr>
        <p:spPr>
          <a:xfrm>
            <a:off x="2438400" y="4800600"/>
            <a:ext cx="214314" cy="914400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err="1"/>
              <a:t>M</a:t>
            </a:r>
            <a:r>
              <a:rPr lang="en-US" sz="2800" dirty="0" err="1" smtClean="0"/>
              <a:t>acam</a:t>
            </a:r>
            <a:r>
              <a:rPr lang="en-US" sz="2800" dirty="0" smtClean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aktivasi</a:t>
            </a:r>
            <a:r>
              <a:rPr lang="en-US" sz="2800" dirty="0"/>
              <a:t> yang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id-ID" sz="2800" dirty="0" smtClean="0"/>
              <a:t>untuk mengaktifkan </a:t>
            </a:r>
            <a:r>
              <a:rPr lang="id-ID" sz="2800" i="1" dirty="0" smtClean="0"/>
              <a:t>net</a:t>
            </a:r>
            <a:r>
              <a:rPr lang="id-ID" sz="2800" dirty="0" smtClean="0"/>
              <a:t> </a:t>
            </a:r>
            <a:r>
              <a:rPr lang="en-US" sz="2800" dirty="0" err="1" smtClean="0"/>
              <a:t>diberbagai</a:t>
            </a:r>
            <a:r>
              <a:rPr lang="en-US" sz="2800" dirty="0" smtClean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smtClean="0"/>
              <a:t>neural network:</a:t>
            </a:r>
          </a:p>
          <a:p>
            <a:pPr marL="0" indent="0" algn="just">
              <a:buNone/>
            </a:pPr>
            <a:endParaRPr lang="en-US" sz="2800" dirty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linear</a:t>
            </a:r>
            <a:r>
              <a:rPr lang="id-ID" sz="2400" dirty="0" smtClean="0"/>
              <a:t>, Rumus: </a:t>
            </a:r>
            <a:r>
              <a:rPr lang="en-US" sz="2400" dirty="0" smtClean="0"/>
              <a:t>	</a:t>
            </a:r>
            <a:r>
              <a:rPr lang="en-US" sz="2800" i="1" dirty="0" smtClean="0"/>
              <a:t>y = sign(v) = v</a:t>
            </a:r>
          </a:p>
          <a:p>
            <a:pPr marL="1085850" lvl="1" indent="-514350" algn="just">
              <a:buFont typeface="+mj-lt"/>
              <a:buAutoNum type="arabicPeriod"/>
            </a:pPr>
            <a:endParaRPr lang="en-US" sz="2400" i="1" dirty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step</a:t>
            </a:r>
            <a:r>
              <a:rPr lang="id-ID" sz="2400" dirty="0" smtClean="0"/>
              <a:t>, Rumus: </a:t>
            </a:r>
            <a:endParaRPr lang="en-US" sz="2400" dirty="0"/>
          </a:p>
          <a:p>
            <a:pPr marL="108585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</a:t>
            </a:r>
            <a:r>
              <a:rPr lang="en-US" sz="2400" dirty="0"/>
              <a:t>sigmoid </a:t>
            </a:r>
            <a:r>
              <a:rPr lang="en-US" sz="2400" dirty="0" err="1" smtClean="0"/>
              <a:t>biner</a:t>
            </a:r>
            <a:r>
              <a:rPr lang="id-ID" sz="2400" dirty="0" smtClean="0"/>
              <a:t>, Rumus:</a:t>
            </a:r>
            <a:endParaRPr lang="en-US" sz="2400" dirty="0"/>
          </a:p>
          <a:p>
            <a:pPr marL="108585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</a:t>
            </a:r>
            <a:r>
              <a:rPr lang="en-US" sz="2400" dirty="0"/>
              <a:t>sigmoid </a:t>
            </a:r>
            <a:r>
              <a:rPr lang="en-US" sz="2400" dirty="0" smtClean="0"/>
              <a:t>bipolar</a:t>
            </a:r>
            <a:r>
              <a:rPr lang="id-ID" sz="2400" dirty="0" smtClean="0"/>
              <a:t>, Rumus: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Fungsi Aktivasi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0" y="4479748"/>
            <a:ext cx="1583660" cy="48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1"/>
            <a:ext cx="3439446" cy="648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26" y="5265378"/>
            <a:ext cx="1885771" cy="5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19200"/>
            <a:ext cx="8267700" cy="532889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err="1" smtClean="0"/>
              <a:t>Inisialisasi</a:t>
            </a:r>
            <a:r>
              <a:rPr lang="id-ID" sz="2400" dirty="0" smtClean="0"/>
              <a:t> semua </a:t>
            </a:r>
            <a:r>
              <a:rPr lang="id-ID" sz="2400" dirty="0" smtClean="0">
                <a:solidFill>
                  <a:srgbClr val="C00000"/>
                </a:solidFill>
              </a:rPr>
              <a:t>bobot dan bias </a:t>
            </a:r>
            <a:r>
              <a:rPr lang="id-ID" sz="2400" dirty="0" smtClean="0"/>
              <a:t>(umumnya </a:t>
            </a:r>
            <a:r>
              <a:rPr lang="id-ID" sz="2400" i="1" dirty="0" smtClean="0"/>
              <a:t>wi = b = 0</a:t>
            </a:r>
            <a:r>
              <a:rPr lang="id-ID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Selama ada element vektor masukan yang </a:t>
            </a:r>
            <a:r>
              <a:rPr lang="id-ID" sz="2400" dirty="0" smtClean="0">
                <a:solidFill>
                  <a:srgbClr val="C00000"/>
                </a:solidFill>
              </a:rPr>
              <a:t>respon unit keluarannya tidak sama dengan target</a:t>
            </a:r>
            <a:r>
              <a:rPr lang="id-ID" sz="2400" dirty="0" smtClean="0"/>
              <a:t>, lakukan: </a:t>
            </a:r>
          </a:p>
          <a:p>
            <a:pPr marL="457200" lvl="1" indent="0">
              <a:buNone/>
            </a:pPr>
            <a:r>
              <a:rPr lang="en-US" sz="2000" dirty="0" smtClean="0"/>
              <a:t>2.1  </a:t>
            </a:r>
            <a:r>
              <a:rPr lang="id-ID" sz="2000" dirty="0" smtClean="0">
                <a:solidFill>
                  <a:srgbClr val="C00000"/>
                </a:solidFill>
              </a:rPr>
              <a:t>Set aktivasi unit </a:t>
            </a:r>
            <a:r>
              <a:rPr lang="id-ID" sz="2000" dirty="0" smtClean="0"/>
              <a:t>masukan </a:t>
            </a:r>
            <a:r>
              <a:rPr lang="id-ID" sz="2000" i="1" dirty="0" smtClean="0"/>
              <a:t>xi = Si (i = 1,...,n)</a:t>
            </a:r>
          </a:p>
          <a:p>
            <a:pPr marL="457200" lvl="1" indent="0">
              <a:buNone/>
            </a:pPr>
            <a:r>
              <a:rPr lang="en-US" sz="2000" dirty="0" smtClean="0"/>
              <a:t>2.2  </a:t>
            </a:r>
            <a:r>
              <a:rPr lang="id-ID" sz="2000" dirty="0" smtClean="0">
                <a:solidFill>
                  <a:srgbClr val="C00000"/>
                </a:solidFill>
              </a:rPr>
              <a:t>Hitung respon unit keluaran</a:t>
            </a:r>
            <a:r>
              <a:rPr lang="id-ID" sz="2000" dirty="0" smtClean="0"/>
              <a:t>: </a:t>
            </a:r>
            <a:r>
              <a:rPr lang="id-ID" sz="2000" i="1" dirty="0" smtClean="0"/>
              <a:t>net =          </a:t>
            </a:r>
            <a:r>
              <a:rPr lang="en-US" sz="2000" i="1" dirty="0" smtClean="0"/>
              <a:t> </a:t>
            </a:r>
            <a:r>
              <a:rPr lang="id-ID" sz="2000" i="1" dirty="0" smtClean="0"/>
              <a:t>+ b </a:t>
            </a:r>
            <a:endParaRPr lang="en-US" sz="2000" i="1" dirty="0" smtClean="0"/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id-ID" sz="2000" dirty="0" smtClean="0"/>
              <a:t>		 </a:t>
            </a:r>
            <a:r>
              <a:rPr lang="en-US" sz="2000" dirty="0" smtClean="0"/>
              <a:t>	</a:t>
            </a:r>
            <a:r>
              <a:rPr lang="id-ID" sz="2000" dirty="0" smtClean="0"/>
              <a:t>1	Jika net &gt; </a:t>
            </a:r>
            <a:r>
              <a:rPr lang="az-Cyrl-AZ" sz="2000" i="1" dirty="0" smtClean="0"/>
              <a:t>ѳ</a:t>
            </a:r>
            <a:endParaRPr lang="id-ID" sz="2000" dirty="0" smtClean="0"/>
          </a:p>
          <a:p>
            <a:pPr algn="just">
              <a:buNone/>
            </a:pPr>
            <a:r>
              <a:rPr lang="en-US" sz="2000" dirty="0" smtClean="0"/>
              <a:t>		</a:t>
            </a:r>
            <a:r>
              <a:rPr lang="id-ID" sz="2000" i="1" dirty="0" smtClean="0"/>
              <a:t>F (net) </a:t>
            </a:r>
            <a:r>
              <a:rPr lang="id-ID" sz="2000" dirty="0" smtClean="0"/>
              <a:t>= 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id-ID" sz="2000" dirty="0" smtClean="0"/>
              <a:t>0	Jika –</a:t>
            </a:r>
            <a:r>
              <a:rPr lang="az-Cyrl-AZ" sz="2000" i="1" dirty="0" smtClean="0"/>
              <a:t> ѳ</a:t>
            </a:r>
            <a:r>
              <a:rPr lang="id-ID" sz="2000" i="1" dirty="0" smtClean="0"/>
              <a:t> ≤  net ≤ </a:t>
            </a:r>
            <a:r>
              <a:rPr lang="az-Cyrl-AZ" sz="2000" i="1" dirty="0" smtClean="0"/>
              <a:t>ѳ</a:t>
            </a:r>
            <a:endParaRPr lang="id-ID" sz="2000" dirty="0" smtClean="0"/>
          </a:p>
          <a:p>
            <a:pPr algn="just">
              <a:buNone/>
            </a:pPr>
            <a:r>
              <a:rPr lang="id-ID" sz="2000" dirty="0" smtClean="0"/>
              <a:t>			</a:t>
            </a:r>
            <a:r>
              <a:rPr lang="en-US" sz="2000" dirty="0" smtClean="0"/>
              <a:t>	</a:t>
            </a:r>
            <a:r>
              <a:rPr lang="id-ID" sz="2000" dirty="0" smtClean="0"/>
              <a:t>-1	Jika net &lt; - </a:t>
            </a:r>
            <a:r>
              <a:rPr lang="az-Cyrl-AZ" sz="2000" i="1" dirty="0" smtClean="0"/>
              <a:t>ѳ</a:t>
            </a:r>
            <a:r>
              <a:rPr lang="id-ID" sz="2000" i="1" dirty="0" smtClean="0"/>
              <a:t> </a:t>
            </a:r>
            <a:endParaRPr lang="id-ID" sz="2000" dirty="0" smtClean="0"/>
          </a:p>
          <a:p>
            <a:pPr marL="514350" indent="-514350">
              <a:buAutoNum type="alphaLcPeriod"/>
            </a:pPr>
            <a:endParaRPr lang="id-ID" sz="2000" dirty="0" smtClean="0"/>
          </a:p>
          <a:p>
            <a:pPr marL="457200" lvl="1" indent="0">
              <a:buNone/>
            </a:pPr>
            <a:r>
              <a:rPr lang="en-US" sz="2000" dirty="0" smtClean="0"/>
              <a:t>2.3  </a:t>
            </a:r>
            <a:r>
              <a:rPr lang="id-ID" sz="2000" dirty="0" smtClean="0">
                <a:solidFill>
                  <a:srgbClr val="C00000"/>
                </a:solidFill>
              </a:rPr>
              <a:t>Perbaiki </a:t>
            </a:r>
            <a:r>
              <a:rPr lang="id-ID" sz="2000" dirty="0">
                <a:solidFill>
                  <a:srgbClr val="C00000"/>
                </a:solidFill>
              </a:rPr>
              <a:t>bobot pola yang </a:t>
            </a:r>
            <a:r>
              <a:rPr lang="id-ID" sz="2000" dirty="0" err="1">
                <a:solidFill>
                  <a:srgbClr val="C00000"/>
                </a:solidFill>
              </a:rPr>
              <a:t>mengadung</a:t>
            </a:r>
            <a:r>
              <a:rPr lang="id-ID" sz="2000" dirty="0">
                <a:solidFill>
                  <a:srgbClr val="C00000"/>
                </a:solidFill>
              </a:rPr>
              <a:t> kesalahan  </a:t>
            </a:r>
            <a:r>
              <a:rPr lang="id-ID" sz="2000" dirty="0"/>
              <a:t>menurut </a:t>
            </a:r>
            <a:r>
              <a:rPr lang="id-ID" sz="2000" dirty="0" smtClean="0"/>
              <a:t>persamaan: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i="1" dirty="0" err="1" smtClean="0"/>
              <a:t>Wi</a:t>
            </a:r>
            <a:r>
              <a:rPr lang="id-ID" sz="2000" i="1" dirty="0" smtClean="0"/>
              <a:t> (baru) = </a:t>
            </a:r>
            <a:r>
              <a:rPr lang="id-ID" sz="2000" i="1" dirty="0" err="1" smtClean="0"/>
              <a:t>wi</a:t>
            </a:r>
            <a:r>
              <a:rPr lang="id-ID" sz="2000" i="1" dirty="0" smtClean="0"/>
              <a:t> (lama) + ∆w (i = 1,...,n) </a:t>
            </a:r>
            <a:r>
              <a:rPr lang="id-ID" sz="2000" dirty="0" smtClean="0"/>
              <a:t>dengan </a:t>
            </a:r>
            <a:r>
              <a:rPr lang="id-ID" sz="2000" i="1" dirty="0" smtClean="0"/>
              <a:t>∆w  = </a:t>
            </a:r>
            <a:r>
              <a:rPr lang="el-GR" sz="2000" i="1" dirty="0" smtClean="0"/>
              <a:t>α </a:t>
            </a:r>
            <a:r>
              <a:rPr lang="id-ID" sz="2000" i="1" dirty="0" smtClean="0"/>
              <a:t>t </a:t>
            </a:r>
            <a:r>
              <a:rPr lang="id-ID" sz="2000" i="1" dirty="0" err="1" smtClean="0"/>
              <a:t>xi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	</a:t>
            </a:r>
            <a:r>
              <a:rPr lang="id-ID" sz="2000" i="1" dirty="0" smtClean="0"/>
              <a:t>B (baru) = b(lama) + ∆ b dengan ∆b = </a:t>
            </a:r>
            <a:r>
              <a:rPr lang="el-GR" sz="2000" i="1" dirty="0" smtClean="0"/>
              <a:t>α </a:t>
            </a:r>
            <a:r>
              <a:rPr lang="id-ID" sz="2000" i="1" dirty="0" smtClean="0"/>
              <a:t>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dirty="0" err="1" smtClean="0"/>
              <a:t>Dimana</a:t>
            </a:r>
            <a:r>
              <a:rPr lang="id-ID" sz="2000" dirty="0" smtClean="0"/>
              <a:t>: </a:t>
            </a:r>
            <a:r>
              <a:rPr lang="en-US" sz="2000" dirty="0" smtClean="0"/>
              <a:t>	</a:t>
            </a:r>
            <a:r>
              <a:rPr lang="el-GR" sz="2000" i="1" dirty="0" smtClean="0"/>
              <a:t>α</a:t>
            </a:r>
            <a:r>
              <a:rPr lang="el-GR" sz="2000" dirty="0" smtClean="0"/>
              <a:t> = </a:t>
            </a:r>
            <a:r>
              <a:rPr lang="id-ID" sz="2000" dirty="0"/>
              <a:t>Laju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id-ID" sz="2000" dirty="0" smtClean="0"/>
              <a:t>(</a:t>
            </a:r>
            <a:r>
              <a:rPr lang="id-ID" sz="2000" dirty="0" err="1" smtClean="0"/>
              <a:t>Learning</a:t>
            </a:r>
            <a:r>
              <a:rPr lang="id-ID" sz="2000" dirty="0" smtClean="0"/>
              <a:t> </a:t>
            </a:r>
            <a:r>
              <a:rPr lang="id-ID" sz="2000" dirty="0" err="1"/>
              <a:t>rate</a:t>
            </a:r>
            <a:r>
              <a:rPr lang="id-ID" sz="2000" dirty="0"/>
              <a:t>) yang </a:t>
            </a:r>
            <a:r>
              <a:rPr lang="id-ID" sz="2000" dirty="0" smtClean="0"/>
              <a:t>ditentukan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id-ID" sz="2000" dirty="0" smtClean="0"/>
              <a:t> </a:t>
            </a:r>
            <a:r>
              <a:rPr lang="en-US" sz="2000" dirty="0" smtClean="0"/>
              <a:t>	</a:t>
            </a:r>
            <a:r>
              <a:rPr lang="az-Cyrl-AZ" sz="2000" i="1" dirty="0" smtClean="0"/>
              <a:t>ѳ</a:t>
            </a:r>
            <a:r>
              <a:rPr lang="az-Cyrl-AZ" sz="2000" dirty="0" smtClean="0"/>
              <a:t> = </a:t>
            </a:r>
            <a:r>
              <a:rPr lang="id-ID" sz="2000" dirty="0" err="1"/>
              <a:t>Threshold</a:t>
            </a:r>
            <a:r>
              <a:rPr lang="id-ID" sz="2000" dirty="0"/>
              <a:t> yang </a:t>
            </a:r>
            <a:r>
              <a:rPr lang="id-ID" sz="2000" dirty="0" smtClean="0"/>
              <a:t>ditentukan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dirty="0" smtClean="0"/>
              <a:t> </a:t>
            </a:r>
            <a:r>
              <a:rPr lang="en-US" sz="2000" dirty="0" smtClean="0"/>
              <a:t>	</a:t>
            </a:r>
            <a:r>
              <a:rPr lang="id-ID" sz="2000" i="1" dirty="0" smtClean="0"/>
              <a:t>t</a:t>
            </a:r>
            <a:r>
              <a:rPr lang="id-ID" sz="2000" dirty="0" smtClean="0"/>
              <a:t> </a:t>
            </a:r>
            <a:r>
              <a:rPr lang="en-US" sz="2000" dirty="0" smtClean="0"/>
              <a:t> </a:t>
            </a:r>
            <a:r>
              <a:rPr lang="id-ID" sz="2000" dirty="0" smtClean="0"/>
              <a:t>= Target</a:t>
            </a:r>
            <a:r>
              <a:rPr lang="id-ID" sz="2000" dirty="0"/>
              <a:t>	       </a:t>
            </a:r>
          </a:p>
          <a:p>
            <a:pPr marL="971550" lvl="1" indent="-514350">
              <a:buFont typeface="+mj-lt"/>
              <a:buAutoNum type="arabicPeriod" startAt="3"/>
            </a:pPr>
            <a:endParaRPr lang="id-ID" sz="2000" dirty="0"/>
          </a:p>
          <a:p>
            <a:pPr marL="457200" lvl="1" indent="0">
              <a:buNone/>
            </a:pPr>
            <a:r>
              <a:rPr lang="en-US" sz="2000" dirty="0" smtClean="0"/>
              <a:t>2.4  </a:t>
            </a:r>
            <a:r>
              <a:rPr lang="id-ID" sz="2000" dirty="0" smtClean="0">
                <a:solidFill>
                  <a:srgbClr val="C00000"/>
                </a:solidFill>
              </a:rPr>
              <a:t>Ulangi </a:t>
            </a:r>
            <a:r>
              <a:rPr lang="id-ID" sz="2000" dirty="0" err="1">
                <a:solidFill>
                  <a:srgbClr val="C00000"/>
                </a:solidFill>
              </a:rPr>
              <a:t>iterasi</a:t>
            </a:r>
            <a:r>
              <a:rPr lang="id-ID" sz="2000" dirty="0">
                <a:solidFill>
                  <a:srgbClr val="C00000"/>
                </a:solidFill>
              </a:rPr>
              <a:t> sampai perubahan bobot (</a:t>
            </a:r>
            <a:r>
              <a:rPr lang="id-ID" sz="2000" i="1" dirty="0">
                <a:solidFill>
                  <a:srgbClr val="C00000"/>
                </a:solidFill>
              </a:rPr>
              <a:t>∆</a:t>
            </a:r>
            <a:r>
              <a:rPr lang="id-ID" sz="2000" i="1" dirty="0" err="1">
                <a:solidFill>
                  <a:srgbClr val="C00000"/>
                </a:solidFill>
              </a:rPr>
              <a:t>wn</a:t>
            </a:r>
            <a:r>
              <a:rPr lang="id-ID" sz="2000" i="1" dirty="0">
                <a:solidFill>
                  <a:srgbClr val="C00000"/>
                </a:solidFill>
              </a:rPr>
              <a:t> = 0</a:t>
            </a:r>
            <a:r>
              <a:rPr lang="id-ID" sz="2000" dirty="0">
                <a:solidFill>
                  <a:srgbClr val="C00000"/>
                </a:solidFill>
              </a:rPr>
              <a:t>) </a:t>
            </a:r>
            <a:r>
              <a:rPr lang="id-ID" sz="2000" dirty="0"/>
              <a:t>tidak </a:t>
            </a:r>
            <a:r>
              <a:rPr lang="id-ID" sz="2000" dirty="0" smtClean="0"/>
              <a:t>ada</a:t>
            </a:r>
            <a:endParaRPr lang="id-ID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Tahapan Algoritma Perceptron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950" y="2362200"/>
            <a:ext cx="476250" cy="400050"/>
          </a:xfrm>
          <a:prstGeom prst="rect">
            <a:avLst/>
          </a:prstGeom>
          <a:noFill/>
        </p:spPr>
      </p:pic>
      <p:sp>
        <p:nvSpPr>
          <p:cNvPr id="10" name="Left Brace 9"/>
          <p:cNvSpPr/>
          <p:nvPr/>
        </p:nvSpPr>
        <p:spPr>
          <a:xfrm>
            <a:off x="2700336" y="2812078"/>
            <a:ext cx="214314" cy="724872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1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Diketahui sebuah </a:t>
            </a:r>
            <a:r>
              <a:rPr lang="id-ID" dirty="0" err="1"/>
              <a:t>dataset</a:t>
            </a:r>
            <a:r>
              <a:rPr lang="id-ID" dirty="0"/>
              <a:t> kelulusan berdasarkan IPK untuk program </a:t>
            </a:r>
            <a:r>
              <a:rPr lang="id-ID" dirty="0" smtClean="0"/>
              <a:t>S1: </a:t>
            </a:r>
            <a:endParaRPr lang="id-ID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id-ID" dirty="0" smtClean="0"/>
              <a:t>Jika </a:t>
            </a:r>
            <a:r>
              <a:rPr lang="id-ID" dirty="0"/>
              <a:t>ada mahasiswa </a:t>
            </a:r>
            <a:r>
              <a:rPr lang="en-US" dirty="0" smtClean="0">
                <a:solidFill>
                  <a:srgbClr val="C00000"/>
                </a:solidFill>
              </a:rPr>
              <a:t>IPK </a:t>
            </a:r>
            <a:r>
              <a:rPr lang="id-ID" dirty="0" smtClean="0">
                <a:solidFill>
                  <a:srgbClr val="C00000"/>
                </a:solidFill>
              </a:rPr>
              <a:t>2.85 </a:t>
            </a:r>
            <a:r>
              <a:rPr lang="id-ID" dirty="0">
                <a:solidFill>
                  <a:srgbClr val="C00000"/>
                </a:solidFill>
              </a:rPr>
              <a:t>dan masih semester </a:t>
            </a:r>
            <a:r>
              <a:rPr lang="id-ID" dirty="0" smtClean="0">
                <a:solidFill>
                  <a:srgbClr val="C00000"/>
                </a:solidFill>
              </a:rPr>
              <a:t>1</a:t>
            </a:r>
            <a:r>
              <a:rPr lang="id-ID" dirty="0" smtClean="0"/>
              <a:t>, </a:t>
            </a:r>
            <a:r>
              <a:rPr lang="id-ID" dirty="0"/>
              <a:t>maka masuk ke </a:t>
            </a:r>
            <a:r>
              <a:rPr lang="id-ID" dirty="0" err="1"/>
              <a:t>kedalam</a:t>
            </a:r>
            <a:r>
              <a:rPr lang="id-ID" dirty="0"/>
              <a:t> manakah </a:t>
            </a:r>
            <a:r>
              <a:rPr lang="id-ID" dirty="0" smtClean="0"/>
              <a:t>status </a:t>
            </a:r>
            <a:r>
              <a:rPr lang="id-ID" dirty="0"/>
              <a:t>tersebut ?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044"/>
              </p:ext>
            </p:extLst>
          </p:nvPr>
        </p:nvGraphicFramePr>
        <p:xfrm>
          <a:off x="2286000" y="2819400"/>
          <a:ext cx="4211661" cy="17723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71600"/>
                <a:gridCol w="995676"/>
                <a:gridCol w="1844385"/>
              </a:tblGrid>
              <a:tr h="354479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Status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IPK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Semester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</a:t>
                      </a:r>
                      <a:r>
                        <a:rPr lang="en-US" sz="2000" u="none" strike="noStrike" dirty="0" smtClean="0">
                          <a:effectLst/>
                        </a:rPr>
                        <a:t>.</a:t>
                      </a:r>
                      <a:r>
                        <a:rPr lang="id-ID" sz="2000" u="none" strike="noStrike" dirty="0" smtClean="0">
                          <a:effectLst/>
                        </a:rPr>
                        <a:t>9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</a:t>
                      </a:r>
                      <a:r>
                        <a:rPr lang="id-ID" sz="2000" u="none" strike="noStrike" baseline="0" dirty="0" smtClean="0">
                          <a:effectLst/>
                        </a:rPr>
                        <a:t>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2.8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</a:t>
                      </a:r>
                      <a:r>
                        <a:rPr lang="id-ID" sz="2000" u="none" strike="noStrike" baseline="0" dirty="0" smtClean="0">
                          <a:effectLst/>
                        </a:rPr>
                        <a:t>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</a:t>
                      </a:r>
                      <a:r>
                        <a:rPr lang="en-US" sz="2000" u="none" strike="noStrike" dirty="0" smtClean="0">
                          <a:effectLst/>
                        </a:rPr>
                        <a:t>.</a:t>
                      </a:r>
                      <a:r>
                        <a:rPr lang="id-ID" sz="2000" u="none" strike="noStrike" dirty="0" smtClean="0">
                          <a:effectLst/>
                        </a:rPr>
                        <a:t>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id-ID" dirty="0" err="1" smtClean="0"/>
              <a:t>nisialisasi</a:t>
            </a:r>
            <a:r>
              <a:rPr lang="id-ID" dirty="0" smtClean="0"/>
              <a:t> </a:t>
            </a:r>
            <a:r>
              <a:rPr lang="id-ID" dirty="0"/>
              <a:t>Bobot dan bias </a:t>
            </a:r>
            <a:r>
              <a:rPr lang="id-ID" dirty="0" smtClean="0"/>
              <a:t>awal: </a:t>
            </a:r>
            <a:r>
              <a:rPr lang="id-ID" dirty="0">
                <a:solidFill>
                  <a:srgbClr val="C00000"/>
                </a:solidFill>
              </a:rPr>
              <a:t>b = 0 </a:t>
            </a:r>
            <a:r>
              <a:rPr lang="id-ID" dirty="0" smtClean="0"/>
              <a:t>dan </a:t>
            </a:r>
            <a:r>
              <a:rPr lang="id-ID" dirty="0" smtClean="0">
                <a:solidFill>
                  <a:srgbClr val="C00000"/>
                </a:solidFill>
              </a:rPr>
              <a:t>bias </a:t>
            </a:r>
            <a:r>
              <a:rPr lang="id-ID" dirty="0">
                <a:solidFill>
                  <a:srgbClr val="C00000"/>
                </a:solidFill>
              </a:rPr>
              <a:t>=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5229"/>
              </p:ext>
            </p:extLst>
          </p:nvPr>
        </p:nvGraphicFramePr>
        <p:xfrm>
          <a:off x="2286000" y="2819400"/>
          <a:ext cx="4211661" cy="17723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71600"/>
                <a:gridCol w="995676"/>
                <a:gridCol w="1844385"/>
              </a:tblGrid>
              <a:tr h="354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X2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2,9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2.8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2,7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Treshold</a:t>
            </a:r>
            <a:r>
              <a:rPr lang="id-ID" dirty="0"/>
              <a:t> (batasan),  </a:t>
            </a:r>
            <a:r>
              <a:rPr lang="el-GR" dirty="0"/>
              <a:t>θ</a:t>
            </a:r>
            <a:r>
              <a:rPr lang="id-ID" dirty="0"/>
              <a:t> </a:t>
            </a:r>
            <a:r>
              <a:rPr lang="id-ID" dirty="0" smtClean="0"/>
              <a:t>= 0 , </a:t>
            </a:r>
            <a:r>
              <a:rPr lang="id-ID" dirty="0"/>
              <a:t>yang artinya :</a:t>
            </a:r>
          </a:p>
          <a:p>
            <a:pPr algn="just">
              <a:buNone/>
            </a:pPr>
            <a:r>
              <a:rPr lang="id-ID" dirty="0"/>
              <a:t>	                 </a:t>
            </a:r>
            <a:r>
              <a:rPr lang="en-US" dirty="0" smtClean="0"/>
              <a:t>		</a:t>
            </a:r>
            <a:r>
              <a:rPr lang="id-ID" dirty="0" smtClean="0"/>
              <a:t>1</a:t>
            </a:r>
            <a:r>
              <a:rPr lang="id-ID" dirty="0"/>
              <a:t>	Jika </a:t>
            </a:r>
            <a:r>
              <a:rPr lang="id-ID" i="1" dirty="0"/>
              <a:t>net &gt; 0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id-ID" i="1" dirty="0" smtClean="0"/>
              <a:t>F </a:t>
            </a:r>
            <a:r>
              <a:rPr lang="id-ID" i="1" dirty="0"/>
              <a:t>(net) </a:t>
            </a:r>
            <a:r>
              <a:rPr lang="id-ID" dirty="0"/>
              <a:t>=   	 </a:t>
            </a:r>
            <a:r>
              <a:rPr lang="en-US" dirty="0" smtClean="0"/>
              <a:t>	</a:t>
            </a:r>
            <a:r>
              <a:rPr lang="id-ID" dirty="0" smtClean="0"/>
              <a:t>0</a:t>
            </a:r>
            <a:r>
              <a:rPr lang="id-ID" dirty="0"/>
              <a:t>	Jika</a:t>
            </a:r>
            <a:r>
              <a:rPr lang="id-ID" i="1" dirty="0"/>
              <a:t> net = 0</a:t>
            </a:r>
          </a:p>
          <a:p>
            <a:pPr algn="just">
              <a:buNone/>
            </a:pPr>
            <a:r>
              <a:rPr lang="id-ID" dirty="0"/>
              <a:t>	                </a:t>
            </a:r>
            <a:r>
              <a:rPr lang="en-US" dirty="0" smtClean="0"/>
              <a:t>		</a:t>
            </a:r>
            <a:r>
              <a:rPr lang="id-ID" dirty="0" smtClean="0"/>
              <a:t>-1</a:t>
            </a:r>
            <a:r>
              <a:rPr lang="id-ID" dirty="0"/>
              <a:t>	Jika </a:t>
            </a:r>
            <a:r>
              <a:rPr lang="id-ID" i="1" dirty="0"/>
              <a:t>net &lt; 0 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2.1: </a:t>
            </a:r>
            <a:r>
              <a:rPr lang="id-ID" dirty="0"/>
              <a:t>Set </a:t>
            </a:r>
            <a:r>
              <a:rPr lang="id-ID" dirty="0" err="1"/>
              <a:t>aktivasi</a:t>
            </a:r>
            <a:r>
              <a:rPr lang="id-ID" dirty="0"/>
              <a:t> unit masukan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" name="Left Brace 4"/>
          <p:cNvSpPr/>
          <p:nvPr/>
        </p:nvSpPr>
        <p:spPr>
          <a:xfrm>
            <a:off x="2514600" y="2209800"/>
            <a:ext cx="36004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95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486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</a:rPr>
              <a:t>Basic algorithm </a:t>
            </a:r>
            <a:r>
              <a:rPr lang="en-US" dirty="0"/>
              <a:t>(a greedy algorithm)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Tree is constructed in a </a:t>
            </a:r>
            <a:r>
              <a:rPr lang="en-US" sz="22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At start, all the training examples are at the root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Attributes are categorical </a:t>
            </a:r>
            <a:r>
              <a:rPr lang="en-US" sz="2200" dirty="0"/>
              <a:t>(if continuous-valued, they are </a:t>
            </a:r>
            <a:r>
              <a:rPr lang="en-US" sz="2200" dirty="0">
                <a:solidFill>
                  <a:srgbClr val="00B050"/>
                </a:solidFill>
              </a:rPr>
              <a:t>discretized in advance</a:t>
            </a:r>
            <a:r>
              <a:rPr lang="en-US" sz="2200" dirty="0"/>
              <a:t>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Examples are partitioned recursively based on selected attributes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Test attributes are sele</a:t>
            </a:r>
            <a:r>
              <a:rPr lang="en-US" sz="2200" dirty="0">
                <a:solidFill>
                  <a:srgbClr val="0070C0"/>
                </a:solidFill>
              </a:rPr>
              <a:t>cted on the basis of a heuristic or statistical measure</a:t>
            </a:r>
            <a:r>
              <a:rPr lang="en-US" sz="2200" dirty="0"/>
              <a:t> (e.g., </a:t>
            </a:r>
            <a:r>
              <a:rPr lang="en-US" sz="2200" dirty="0">
                <a:solidFill>
                  <a:srgbClr val="00B050"/>
                </a:solidFill>
              </a:rPr>
              <a:t>information </a:t>
            </a:r>
            <a:r>
              <a:rPr lang="en-US" sz="2200" dirty="0" smtClean="0">
                <a:solidFill>
                  <a:srgbClr val="00B050"/>
                </a:solidFill>
              </a:rPr>
              <a:t>gain, gain ratio, </a:t>
            </a:r>
            <a:r>
              <a:rPr lang="en-US" sz="2200" dirty="0" err="1" smtClean="0">
                <a:solidFill>
                  <a:srgbClr val="00B050"/>
                </a:solidFill>
              </a:rPr>
              <a:t>gini</a:t>
            </a:r>
            <a:r>
              <a:rPr lang="en-US" sz="2200" dirty="0" smtClean="0">
                <a:solidFill>
                  <a:srgbClr val="00B050"/>
                </a:solidFill>
              </a:rPr>
              <a:t> index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spcBef>
                <a:spcPct val="0"/>
              </a:spcBef>
            </a:pPr>
            <a:endParaRPr lang="en-US" sz="2400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Conditions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stopping partitioning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remaining attributes for further partitioning – </a:t>
            </a:r>
            <a:r>
              <a:rPr lang="en-US" sz="2200" dirty="0">
                <a:solidFill>
                  <a:schemeClr val="hlink"/>
                </a:solidFill>
              </a:rPr>
              <a:t>majority voting</a:t>
            </a:r>
            <a:r>
              <a:rPr lang="en-US" sz="2200" dirty="0"/>
              <a:t>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samples left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for Decision Tree Induction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89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058150" cy="4643095"/>
          </a:xfrm>
        </p:spPr>
        <p:txBody>
          <a:bodyPr/>
          <a:lstStyle/>
          <a:p>
            <a:r>
              <a:rPr lang="id-ID" dirty="0"/>
              <a:t>Hitung </a:t>
            </a:r>
            <a:r>
              <a:rPr lang="id-ID" dirty="0" err="1"/>
              <a:t>Response</a:t>
            </a:r>
            <a:r>
              <a:rPr lang="id-ID" dirty="0"/>
              <a:t> Keluaran </a:t>
            </a:r>
            <a:r>
              <a:rPr lang="id-ID" dirty="0" err="1"/>
              <a:t>iterasi</a:t>
            </a:r>
            <a:r>
              <a:rPr lang="id-ID" dirty="0"/>
              <a:t> </a:t>
            </a:r>
            <a:r>
              <a:rPr lang="id-ID" dirty="0" smtClean="0"/>
              <a:t>1</a:t>
            </a:r>
            <a:endParaRPr lang="en-US" dirty="0" smtClean="0"/>
          </a:p>
          <a:p>
            <a:r>
              <a:rPr lang="id-ID" dirty="0"/>
              <a:t>Perbaiki bobot pola yang </a:t>
            </a:r>
            <a:r>
              <a:rPr lang="id-ID" dirty="0" err="1" smtClean="0"/>
              <a:t>menga</a:t>
            </a:r>
            <a:r>
              <a:rPr lang="en-US" dirty="0" smtClean="0"/>
              <a:t>n</a:t>
            </a:r>
            <a:r>
              <a:rPr lang="id-ID" dirty="0" err="1" smtClean="0"/>
              <a:t>dung</a:t>
            </a:r>
            <a:r>
              <a:rPr lang="id-ID" dirty="0" smtClean="0"/>
              <a:t> </a:t>
            </a:r>
            <a:r>
              <a:rPr lang="id-ID" dirty="0"/>
              <a:t>kesalahan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10550" cy="1200149"/>
          </a:xfrm>
        </p:spPr>
        <p:txBody>
          <a:bodyPr>
            <a:normAutofit/>
          </a:bodyPr>
          <a:lstStyle/>
          <a:p>
            <a:r>
              <a:rPr lang="en-US" dirty="0" smtClean="0"/>
              <a:t>2.2 - 2.3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dan </a:t>
            </a:r>
            <a:r>
              <a:rPr lang="en-US" dirty="0" err="1" smtClean="0"/>
              <a:t>Perbaiki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8843"/>
              </p:ext>
            </p:extLst>
          </p:nvPr>
        </p:nvGraphicFramePr>
        <p:xfrm>
          <a:off x="533400" y="3429000"/>
          <a:ext cx="8229598" cy="240662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3184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TARGET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PERUBAHAN BOBOT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 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NET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f(NET)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61724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INISIALISASI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8,12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0,23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-5,94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Hitung </a:t>
            </a:r>
            <a:r>
              <a:rPr lang="id-ID" dirty="0" err="1"/>
              <a:t>Response</a:t>
            </a:r>
            <a:r>
              <a:rPr lang="id-ID" dirty="0"/>
              <a:t> Keluaran </a:t>
            </a:r>
            <a:r>
              <a:rPr lang="id-ID" dirty="0" err="1"/>
              <a:t>iterasi</a:t>
            </a:r>
            <a:r>
              <a:rPr lang="id-ID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r>
              <a:rPr lang="id-ID" dirty="0"/>
              <a:t>Perbaiki bobot pola yang </a:t>
            </a:r>
            <a:r>
              <a:rPr lang="id-ID" dirty="0" err="1" smtClean="0"/>
              <a:t>menga</a:t>
            </a:r>
            <a:r>
              <a:rPr lang="en-US" dirty="0" smtClean="0"/>
              <a:t>n</a:t>
            </a:r>
            <a:r>
              <a:rPr lang="id-ID" dirty="0" err="1" smtClean="0"/>
              <a:t>dung</a:t>
            </a:r>
            <a:r>
              <a:rPr lang="id-ID" dirty="0" smtClean="0"/>
              <a:t> </a:t>
            </a:r>
            <a:r>
              <a:rPr lang="id-ID" dirty="0"/>
              <a:t>kesalahan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(∆</a:t>
            </a:r>
            <a:r>
              <a:rPr lang="en-US" dirty="0" err="1"/>
              <a:t>wn</a:t>
            </a:r>
            <a:r>
              <a:rPr lang="en-US" dirty="0"/>
              <a:t> = 0)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Iterasi</a:t>
            </a:r>
            <a:r>
              <a:rPr lang="en-US" dirty="0" smtClean="0"/>
              <a:t> 2)</a:t>
            </a:r>
            <a:endParaRPr lang="id-ID" dirty="0"/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771082"/>
              </p:ext>
            </p:extLst>
          </p:nvPr>
        </p:nvGraphicFramePr>
        <p:xfrm>
          <a:off x="381000" y="2971800"/>
          <a:ext cx="8229598" cy="23459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TARGET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PERUBAHAN BOBOT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t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NET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f(NET)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67984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INISIALISASI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-8,38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1,96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-20,83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-24,67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362950" cy="5312570"/>
          </a:xfrm>
        </p:spPr>
        <p:txBody>
          <a:bodyPr>
            <a:noAutofit/>
          </a:bodyPr>
          <a:lstStyle/>
          <a:p>
            <a:r>
              <a:rPr lang="id-ID" sz="2200" dirty="0"/>
              <a:t>Hitung </a:t>
            </a:r>
            <a:r>
              <a:rPr lang="id-ID" sz="2200" dirty="0" err="1"/>
              <a:t>Response</a:t>
            </a:r>
            <a:r>
              <a:rPr lang="id-ID" sz="2200" dirty="0"/>
              <a:t> Keluaran </a:t>
            </a:r>
            <a:r>
              <a:rPr lang="id-ID" sz="2200" dirty="0" err="1"/>
              <a:t>iterasi</a:t>
            </a:r>
            <a:r>
              <a:rPr lang="id-ID" sz="2200" dirty="0"/>
              <a:t> </a:t>
            </a:r>
            <a:r>
              <a:rPr lang="en-US" sz="2200" dirty="0" smtClean="0"/>
              <a:t>3</a:t>
            </a:r>
            <a:endParaRPr lang="en-US" sz="2200" dirty="0"/>
          </a:p>
          <a:p>
            <a:r>
              <a:rPr lang="id-ID" sz="2200" dirty="0"/>
              <a:t>Perbaiki bobot pola yang </a:t>
            </a:r>
            <a:r>
              <a:rPr lang="id-ID" sz="2200" dirty="0" err="1" smtClean="0"/>
              <a:t>menga</a:t>
            </a:r>
            <a:r>
              <a:rPr lang="en-US" sz="2200" dirty="0" smtClean="0"/>
              <a:t>n</a:t>
            </a:r>
            <a:r>
              <a:rPr lang="id-ID" sz="2200" dirty="0" err="1" smtClean="0"/>
              <a:t>dung</a:t>
            </a:r>
            <a:r>
              <a:rPr lang="id-ID" sz="2200" dirty="0" smtClean="0"/>
              <a:t> kesalahan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800" dirty="0"/>
          </a:p>
          <a:p>
            <a:r>
              <a:rPr lang="id-ID" sz="2200" dirty="0" smtClean="0"/>
              <a:t>Untuk </a:t>
            </a:r>
            <a:r>
              <a:rPr lang="id-ID" sz="2200" dirty="0"/>
              <a:t>data </a:t>
            </a:r>
            <a:r>
              <a:rPr lang="en-US" sz="2200" dirty="0" smtClean="0"/>
              <a:t>IPK </a:t>
            </a:r>
            <a:r>
              <a:rPr lang="id-ID" sz="2200" dirty="0" smtClean="0"/>
              <a:t>memiliki </a:t>
            </a:r>
            <a:r>
              <a:rPr lang="id-ID" sz="2200" dirty="0"/>
              <a:t>pola </a:t>
            </a:r>
            <a:r>
              <a:rPr lang="id-ID" sz="2200" dirty="0">
                <a:solidFill>
                  <a:schemeClr val="accent4"/>
                </a:solidFill>
              </a:rPr>
              <a:t>0.8 x </a:t>
            </a:r>
            <a:r>
              <a:rPr lang="id-ID" sz="2200" dirty="0" smtClean="0">
                <a:solidFill>
                  <a:schemeClr val="accent4"/>
                </a:solidFill>
              </a:rPr>
              <a:t>-</a:t>
            </a:r>
            <a:r>
              <a:rPr lang="en-US" sz="2200" dirty="0" smtClean="0">
                <a:solidFill>
                  <a:schemeClr val="accent4"/>
                </a:solidFill>
              </a:rPr>
              <a:t> </a:t>
            </a:r>
            <a:r>
              <a:rPr lang="id-ID" sz="2200" dirty="0" smtClean="0">
                <a:solidFill>
                  <a:schemeClr val="accent4"/>
                </a:solidFill>
              </a:rPr>
              <a:t>2 </a:t>
            </a:r>
            <a:r>
              <a:rPr lang="id-ID" sz="2200" dirty="0">
                <a:solidFill>
                  <a:schemeClr val="accent4"/>
                </a:solidFill>
              </a:rPr>
              <a:t>y = 0 </a:t>
            </a:r>
            <a:r>
              <a:rPr lang="id-ID" sz="2200" dirty="0"/>
              <a:t>dapat dihitung  prediksinya </a:t>
            </a:r>
            <a:r>
              <a:rPr lang="id-ID" sz="2200" dirty="0" smtClean="0"/>
              <a:t>menggunakan</a:t>
            </a:r>
            <a:r>
              <a:rPr lang="en-US" sz="2200" dirty="0" smtClean="0"/>
              <a:t> </a:t>
            </a:r>
            <a:r>
              <a:rPr lang="id-ID" sz="2200" dirty="0" smtClean="0"/>
              <a:t>bobot </a:t>
            </a:r>
            <a:r>
              <a:rPr lang="id-ID" sz="2200" dirty="0"/>
              <a:t>yang  terakhir </a:t>
            </a:r>
            <a:r>
              <a:rPr lang="id-ID" sz="2200" dirty="0" smtClean="0"/>
              <a:t>didapat: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id-ID" sz="2200" i="1" dirty="0" smtClean="0">
                <a:solidFill>
                  <a:srgbClr val="C00000"/>
                </a:solidFill>
              </a:rPr>
              <a:t>V </a:t>
            </a:r>
            <a:r>
              <a:rPr lang="id-ID" sz="2200" i="1" dirty="0">
                <a:solidFill>
                  <a:srgbClr val="C00000"/>
                </a:solidFill>
              </a:rPr>
              <a:t>= X1*W1 + </a:t>
            </a:r>
            <a:r>
              <a:rPr lang="id-ID" sz="2200" i="1" dirty="0" smtClean="0">
                <a:solidFill>
                  <a:srgbClr val="C00000"/>
                </a:solidFill>
              </a:rPr>
              <a:t>X2</a:t>
            </a:r>
            <a:r>
              <a:rPr lang="id-ID" sz="2200" i="1" dirty="0">
                <a:solidFill>
                  <a:srgbClr val="C00000"/>
                </a:solidFill>
              </a:rPr>
              <a:t>*</a:t>
            </a:r>
            <a:r>
              <a:rPr lang="id-ID" sz="2200" i="1" dirty="0" smtClean="0">
                <a:solidFill>
                  <a:srgbClr val="C00000"/>
                </a:solidFill>
              </a:rPr>
              <a:t>W2 </a:t>
            </a:r>
            <a:r>
              <a:rPr lang="id-ID" sz="2200" i="1" dirty="0">
                <a:solidFill>
                  <a:srgbClr val="C00000"/>
                </a:solidFill>
              </a:rPr>
              <a:t>= 0,8 * 2,85 - 2*1 = 2,28 -2  = </a:t>
            </a:r>
            <a:r>
              <a:rPr lang="id-ID" sz="2200" i="1" dirty="0" smtClean="0">
                <a:solidFill>
                  <a:srgbClr val="C00000"/>
                </a:solidFill>
              </a:rPr>
              <a:t>0,28</a:t>
            </a:r>
            <a:r>
              <a:rPr lang="en-US" sz="2200" i="1" dirty="0" smtClean="0">
                <a:solidFill>
                  <a:srgbClr val="C00000"/>
                </a:solidFill>
              </a:rPr>
              <a:t/>
            </a:r>
            <a:br>
              <a:rPr lang="en-US" sz="2200" i="1" dirty="0" smtClean="0">
                <a:solidFill>
                  <a:srgbClr val="C00000"/>
                </a:solidFill>
              </a:rPr>
            </a:br>
            <a:r>
              <a:rPr lang="id-ID" sz="2200" i="1" dirty="0" smtClean="0">
                <a:solidFill>
                  <a:srgbClr val="C00000"/>
                </a:solidFill>
              </a:rPr>
              <a:t>Y </a:t>
            </a:r>
            <a:r>
              <a:rPr lang="id-ID" sz="2200" i="1" dirty="0">
                <a:solidFill>
                  <a:srgbClr val="C00000"/>
                </a:solidFill>
              </a:rPr>
              <a:t>= </a:t>
            </a:r>
            <a:r>
              <a:rPr lang="id-ID" sz="2200" i="1" dirty="0" err="1">
                <a:solidFill>
                  <a:srgbClr val="C00000"/>
                </a:solidFill>
              </a:rPr>
              <a:t>sign</a:t>
            </a:r>
            <a:r>
              <a:rPr lang="id-ID" sz="2200" i="1" dirty="0">
                <a:solidFill>
                  <a:srgbClr val="C00000"/>
                </a:solidFill>
              </a:rPr>
              <a:t>(V) = </a:t>
            </a:r>
            <a:r>
              <a:rPr lang="id-ID" sz="2200" i="1" dirty="0" err="1">
                <a:solidFill>
                  <a:srgbClr val="C00000"/>
                </a:solidFill>
              </a:rPr>
              <a:t>sign</a:t>
            </a:r>
            <a:r>
              <a:rPr lang="id-ID" sz="2200" i="1" dirty="0">
                <a:solidFill>
                  <a:srgbClr val="C00000"/>
                </a:solidFill>
              </a:rPr>
              <a:t>(0,28) = 1 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id-ID" sz="2200" i="1" dirty="0" smtClean="0">
                <a:solidFill>
                  <a:srgbClr val="0070C0"/>
                </a:solidFill>
              </a:rPr>
              <a:t>(</a:t>
            </a:r>
            <a:r>
              <a:rPr lang="id-ID" sz="2200" i="1" dirty="0">
                <a:solidFill>
                  <a:srgbClr val="0070C0"/>
                </a:solidFill>
              </a:rPr>
              <a:t>Lulus</a:t>
            </a:r>
            <a:r>
              <a:rPr lang="id-ID" sz="2200" i="1" dirty="0" smtClean="0">
                <a:solidFill>
                  <a:srgbClr val="0070C0"/>
                </a:solidFill>
              </a:rPr>
              <a:t>)</a:t>
            </a:r>
            <a:endParaRPr lang="id-ID" sz="2200" i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(∆</a:t>
            </a:r>
            <a:r>
              <a:rPr lang="en-US" dirty="0" err="1"/>
              <a:t>wn</a:t>
            </a:r>
            <a:r>
              <a:rPr lang="en-US" dirty="0"/>
              <a:t> = 0)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3)</a:t>
            </a:r>
            <a:endParaRPr lang="id-ID" dirty="0"/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77619"/>
              </p:ext>
            </p:extLst>
          </p:nvPr>
        </p:nvGraphicFramePr>
        <p:xfrm>
          <a:off x="628650" y="2438400"/>
          <a:ext cx="8229598" cy="2438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3226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TARGET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PERUBAHAN BOBOT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X2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 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NET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f(NET)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W1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W2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b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6650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INISIALISASI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-2,1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-10,09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0,8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-3,76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-8,16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-9,84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eksperimen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 Matthew North (Data Mining for the Masses) </a:t>
            </a:r>
            <a:r>
              <a:rPr lang="en-US" sz="3200" dirty="0" smtClean="0">
                <a:solidFill>
                  <a:srgbClr val="C00000"/>
                </a:solidFill>
              </a:rPr>
              <a:t>Chapter 11 (Neural Network)</a:t>
            </a:r>
            <a:r>
              <a:rPr lang="en-US" sz="3200" dirty="0" smtClean="0"/>
              <a:t>, p 175-188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jenis</a:t>
            </a:r>
            <a:r>
              <a:rPr lang="en-US" sz="3200" dirty="0" smtClean="0">
                <a:solidFill>
                  <a:srgbClr val="C00000"/>
                </a:solidFill>
              </a:rPr>
              <a:t> decision tree </a:t>
            </a:r>
            <a:r>
              <a:rPr lang="en-US" sz="3200" dirty="0" err="1" smtClean="0"/>
              <a:t>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dan </a:t>
            </a:r>
            <a:r>
              <a:rPr lang="en-US" sz="3200" dirty="0" err="1" smtClean="0"/>
              <a:t>mengapa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dataset </a:t>
            </a:r>
            <a:r>
              <a:rPr lang="en-US" sz="3200" dirty="0" err="1" smtClean="0"/>
              <a:t>tersebut</a:t>
            </a:r>
            <a:endParaRPr lang="id-ID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3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4.4 </a:t>
            </a:r>
            <a:r>
              <a:rPr lang="en-US" sz="4000" dirty="0"/>
              <a:t>Model Evaluation and Selection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Evaluation metrics</a:t>
            </a:r>
            <a:r>
              <a:rPr lang="en-US" dirty="0"/>
              <a:t>: How can we measure accuracy?  Other metrics to consider?</a:t>
            </a:r>
          </a:p>
          <a:p>
            <a:r>
              <a:rPr lang="en-US" dirty="0"/>
              <a:t>Use validation test set of class-labeled tuples instead of training set when assessing accuracy</a:t>
            </a:r>
          </a:p>
          <a:p>
            <a:r>
              <a:rPr lang="en-US" dirty="0"/>
              <a:t>Methods for estimating a </a:t>
            </a:r>
            <a:r>
              <a:rPr lang="en-US" dirty="0">
                <a:solidFill>
                  <a:srgbClr val="C00000"/>
                </a:solidFill>
              </a:rPr>
              <a:t>classifier’s accuracy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Holdout method</a:t>
            </a:r>
            <a:r>
              <a:rPr lang="en-US" dirty="0"/>
              <a:t>, random subsampling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Cross-validation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Bootstrap</a:t>
            </a:r>
          </a:p>
          <a:p>
            <a:r>
              <a:rPr lang="en-US" dirty="0">
                <a:solidFill>
                  <a:srgbClr val="C00000"/>
                </a:solidFill>
              </a:rPr>
              <a:t>Comparing</a:t>
            </a:r>
            <a:r>
              <a:rPr lang="en-US" dirty="0"/>
              <a:t> classifiers: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Confidence intervals</a:t>
            </a:r>
          </a:p>
          <a:p>
            <a:pPr lvl="1"/>
            <a:r>
              <a:rPr lang="en-US" dirty="0"/>
              <a:t>Cost-benefit analysis and </a:t>
            </a:r>
            <a:r>
              <a:rPr lang="en-US" dirty="0">
                <a:solidFill>
                  <a:srgbClr val="0070C0"/>
                </a:solidFill>
              </a:rPr>
              <a:t>ROC</a:t>
            </a:r>
            <a:r>
              <a:rPr lang="en-US" dirty="0"/>
              <a:t> Curves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and Selection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87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0200"/>
            <a:ext cx="78867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i="1" dirty="0"/>
              <a:t> m</a:t>
            </a:r>
            <a:r>
              <a:rPr lang="en-US" dirty="0"/>
              <a:t> classes, an entry, </a:t>
            </a:r>
            <a:r>
              <a:rPr lang="en-US" b="1" i="1" dirty="0" err="1"/>
              <a:t>CM</a:t>
            </a:r>
            <a:r>
              <a:rPr lang="en-US" b="1" i="1" baseline="-25000" dirty="0" err="1"/>
              <a:t>i,j</a:t>
            </a:r>
            <a:r>
              <a:rPr lang="en-US" b="1" baseline="-25000" dirty="0"/>
              <a:t> </a:t>
            </a:r>
            <a:r>
              <a:rPr lang="en-US" dirty="0"/>
              <a:t> in a </a:t>
            </a:r>
            <a:r>
              <a:rPr lang="en-US" dirty="0">
                <a:solidFill>
                  <a:srgbClr val="C00000"/>
                </a:solidFill>
              </a:rPr>
              <a:t>confusion matrix </a:t>
            </a:r>
            <a:r>
              <a:rPr lang="en-US" dirty="0"/>
              <a:t>indicates # of tuples in class </a:t>
            </a:r>
            <a:r>
              <a:rPr lang="en-US" i="1" dirty="0" err="1"/>
              <a:t>i</a:t>
            </a:r>
            <a:r>
              <a:rPr lang="en-US" dirty="0"/>
              <a:t>  that were labeled by the classifier as class </a:t>
            </a:r>
            <a:r>
              <a:rPr lang="en-US" i="1" dirty="0"/>
              <a:t>j</a:t>
            </a:r>
          </a:p>
          <a:p>
            <a:r>
              <a:rPr lang="en-US" dirty="0"/>
              <a:t>May have extra rows/columns to provide </a:t>
            </a:r>
            <a:r>
              <a:rPr lang="en-US" dirty="0" smtClean="0"/>
              <a:t>totals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Evaluation Metrics: Confusion Matrix</a:t>
            </a:r>
            <a:endParaRPr lang="id-ID" dirty="0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176478"/>
              </p:ext>
            </p:extLst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/>
                <a:gridCol w="1752600"/>
                <a:gridCol w="1752600"/>
                <a:gridCol w="990600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61991"/>
              </p:ext>
            </p:extLst>
          </p:nvPr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501962"/>
            <a:ext cx="4419600" cy="2974587"/>
          </a:xfrm>
        </p:spPr>
        <p:txBody>
          <a:bodyPr>
            <a:normAutofit/>
          </a:bodyPr>
          <a:lstStyle/>
          <a:p>
            <a:r>
              <a:rPr lang="en-US" sz="2000" dirty="0"/>
              <a:t>Classifier </a:t>
            </a:r>
            <a:r>
              <a:rPr lang="en-US" sz="2000" dirty="0" smtClean="0"/>
              <a:t>Accuracy or </a:t>
            </a:r>
            <a:r>
              <a:rPr lang="en-US" sz="2000" dirty="0"/>
              <a:t>recognition rate: percentage of test set tuples that are correctly </a:t>
            </a:r>
            <a:r>
              <a:rPr lang="en-US" sz="2000" dirty="0" smtClean="0"/>
              <a:t>classified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>Accuracy</a:t>
            </a:r>
            <a:r>
              <a:rPr lang="en-US" sz="2000" dirty="0" smtClean="0"/>
              <a:t> </a:t>
            </a:r>
            <a:r>
              <a:rPr lang="en-US" sz="2000" dirty="0"/>
              <a:t>= (TP + TN)/All</a:t>
            </a:r>
          </a:p>
          <a:p>
            <a:endParaRPr lang="en-US" sz="2000" dirty="0" smtClean="0"/>
          </a:p>
          <a:p>
            <a:r>
              <a:rPr lang="en-US" sz="2000" dirty="0" smtClean="0"/>
              <a:t>Error </a:t>
            </a:r>
            <a:r>
              <a:rPr lang="en-US" sz="2000" dirty="0"/>
              <a:t>rate: 1 – accuracy, </a:t>
            </a:r>
            <a:r>
              <a:rPr lang="en-US" sz="2000" dirty="0" smtClean="0"/>
              <a:t>or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>Error </a:t>
            </a:r>
            <a:r>
              <a:rPr lang="en-US" sz="2000" dirty="0">
                <a:solidFill>
                  <a:srgbClr val="C00000"/>
                </a:solidFill>
              </a:rPr>
              <a:t>rate </a:t>
            </a:r>
            <a:r>
              <a:rPr lang="en-US" sz="2000" dirty="0"/>
              <a:t>= (FP + FN)/</a:t>
            </a:r>
            <a:r>
              <a:rPr lang="en-US" sz="2000" dirty="0" smtClean="0"/>
              <a:t>All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8187"/>
            <a:ext cx="4210050" cy="496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Imbalance </a:t>
            </a:r>
            <a:r>
              <a:rPr lang="en-US" sz="2400" dirty="0"/>
              <a:t>Problem: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One class may be rare</a:t>
            </a:r>
            <a:r>
              <a:rPr lang="en-US" sz="2000" dirty="0"/>
              <a:t>, e.g. fraud, or HIV-positive</a:t>
            </a:r>
          </a:p>
          <a:p>
            <a:r>
              <a:rPr lang="en-US" sz="2000" dirty="0"/>
              <a:t>Significant </a:t>
            </a:r>
            <a:r>
              <a:rPr lang="en-US" sz="2000" dirty="0">
                <a:solidFill>
                  <a:srgbClr val="0070C0"/>
                </a:solidFill>
              </a:rPr>
              <a:t>majority of the negative class </a:t>
            </a:r>
            <a:r>
              <a:rPr lang="en-US" sz="2000" dirty="0"/>
              <a:t>and minority of the positive class</a:t>
            </a:r>
          </a:p>
          <a:p>
            <a:endParaRPr lang="en-US" sz="2000" dirty="0" smtClean="0"/>
          </a:p>
          <a:p>
            <a:r>
              <a:rPr lang="en-US" sz="2000" dirty="0" smtClean="0"/>
              <a:t>Sensitivity</a:t>
            </a:r>
            <a:r>
              <a:rPr lang="en-US" sz="2000" dirty="0"/>
              <a:t>: True Positive recognition rate</a:t>
            </a:r>
          </a:p>
          <a:p>
            <a:r>
              <a:rPr lang="en-US" sz="2000" dirty="0"/>
              <a:t>Sensitivity = TP/P</a:t>
            </a:r>
          </a:p>
          <a:p>
            <a:r>
              <a:rPr lang="en-US" sz="2000" dirty="0"/>
              <a:t>Specificity: True Negative recognition rate</a:t>
            </a:r>
          </a:p>
          <a:p>
            <a:r>
              <a:rPr lang="en-US" sz="2000" dirty="0"/>
              <a:t>Specificity = TN/N</a:t>
            </a:r>
          </a:p>
          <a:p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Classifier Evaluation </a:t>
            </a:r>
            <a:r>
              <a:rPr lang="en-US" sz="3200" dirty="0" smtClean="0"/>
              <a:t>Metrics:</a:t>
            </a:r>
            <a:br>
              <a:rPr lang="en-US" sz="3200" dirty="0" smtClean="0"/>
            </a:br>
            <a:r>
              <a:rPr lang="en-US" sz="3200" dirty="0" smtClean="0"/>
              <a:t>Accuracy</a:t>
            </a:r>
            <a:r>
              <a:rPr lang="en-US" sz="3200" dirty="0"/>
              <a:t>, Error Rate, Sensitivity and Specificity</a:t>
            </a:r>
            <a:endParaRPr lang="id-ID" sz="3200" dirty="0"/>
          </a:p>
        </p:txBody>
      </p:sp>
      <p:graphicFrame>
        <p:nvGraphicFramePr>
          <p:cNvPr id="6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90651"/>
              </p:ext>
            </p:extLst>
          </p:nvPr>
        </p:nvGraphicFramePr>
        <p:xfrm>
          <a:off x="1219200" y="16764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7200"/>
                <a:gridCol w="457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7538"/>
            <a:ext cx="5715000" cy="46430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Precision</a:t>
            </a:r>
            <a:r>
              <a:rPr lang="en-US" dirty="0"/>
              <a:t>: exactness – what % of tuples that the classifier labeled as positive are actually positive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Recall</a:t>
            </a:r>
            <a:r>
              <a:rPr lang="en-US" dirty="0"/>
              <a:t>: completeness – what % of positive tuples did the classifier label as positive?</a:t>
            </a:r>
          </a:p>
          <a:p>
            <a:r>
              <a:rPr lang="en-US" dirty="0">
                <a:solidFill>
                  <a:srgbClr val="C00000"/>
                </a:solidFill>
              </a:rPr>
              <a:t>Perfect score is 1.0</a:t>
            </a:r>
          </a:p>
          <a:p>
            <a:r>
              <a:rPr lang="en-US" dirty="0"/>
              <a:t>Inverse relationship between precision &amp; recall</a:t>
            </a:r>
          </a:p>
          <a:p>
            <a:r>
              <a:rPr lang="en-US" dirty="0"/>
              <a:t>F measure (F1 or F-score): harmonic mean of precision and recall,</a:t>
            </a:r>
          </a:p>
          <a:p>
            <a:endParaRPr lang="en-US" dirty="0"/>
          </a:p>
          <a:p>
            <a:r>
              <a:rPr lang="en-US" dirty="0" err="1"/>
              <a:t>Fß</a:t>
            </a:r>
            <a:r>
              <a:rPr lang="en-US" dirty="0"/>
              <a:t>:  weighted measure of precision and recall</a:t>
            </a:r>
          </a:p>
          <a:p>
            <a:pPr lvl="1"/>
            <a:r>
              <a:rPr lang="en-US" dirty="0"/>
              <a:t>assigns ß times as much weight to recall as to precision</a:t>
            </a:r>
          </a:p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Evaluation Metrics: </a:t>
            </a:r>
            <a:br>
              <a:rPr lang="en-US" dirty="0"/>
            </a:br>
            <a:r>
              <a:rPr lang="en-US" dirty="0"/>
              <a:t>Precision and Recall, and F-measures</a:t>
            </a:r>
            <a:endParaRPr lang="id-ID" dirty="0"/>
          </a:p>
        </p:txBody>
      </p:sp>
      <p:pic>
        <p:nvPicPr>
          <p:cNvPr id="5" name="Picture 7" descr="8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3733800" cy="7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8rec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65" y="2686049"/>
            <a:ext cx="2819400" cy="66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95" y="1526419"/>
            <a:ext cx="3005211" cy="60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8Fbe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15000"/>
            <a:ext cx="5181600" cy="86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5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Classifier Evaluation Metrics: Example</a:t>
            </a:r>
            <a:endParaRPr lang="id-ID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3581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fontAlgn="auto"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0" lang="en-US" i="1" dirty="0" smtClean="0">
                <a:effectLst/>
              </a:rPr>
              <a:t>Precision</a:t>
            </a:r>
            <a:r>
              <a:rPr kumimoji="0" lang="en-US" dirty="0" smtClean="0">
                <a:effectLst/>
              </a:rPr>
              <a:t> = 90/230 = 39.13%             </a:t>
            </a:r>
            <a:r>
              <a:rPr kumimoji="0" lang="en-US" i="1" dirty="0" smtClean="0">
                <a:effectLst/>
              </a:rPr>
              <a:t>Recall</a:t>
            </a:r>
            <a:r>
              <a:rPr kumimoji="0" lang="en-US" dirty="0" smtClean="0">
                <a:effectLst/>
              </a:rPr>
              <a:t> = 90/300 = 30.00%</a:t>
            </a:r>
          </a:p>
          <a:p>
            <a:pPr fontAlgn="auto">
              <a:spcAft>
                <a:spcPts val="0"/>
              </a:spcAft>
            </a:pPr>
            <a:endParaRPr kumimoji="0" lang="en-US" dirty="0" smtClean="0">
              <a:effectLst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46534"/>
              </p:ext>
            </p:extLst>
          </p:nvPr>
        </p:nvGraphicFramePr>
        <p:xfrm>
          <a:off x="152400" y="20415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219200"/>
            <a:ext cx="8458200" cy="5257800"/>
          </a:xfrm>
          <a:blipFill rotWithShape="1">
            <a:blip r:embed="rId2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Brief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of </a:t>
            </a:r>
            <a:r>
              <a:rPr lang="id-ID" dirty="0" err="1"/>
              <a:t>Entropy</a:t>
            </a:r>
            <a:endParaRPr lang="id-ID" dirty="0"/>
          </a:p>
        </p:txBody>
      </p:sp>
      <p:pic>
        <p:nvPicPr>
          <p:cNvPr id="6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189984" y="6096000"/>
            <a:ext cx="747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00">
                <a:effectLst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1079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286750" cy="55462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Holdout method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Given data is randomly partitioned into two independent sets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</a:rPr>
              <a:t>Training set </a:t>
            </a:r>
            <a:r>
              <a:rPr lang="en-US" dirty="0"/>
              <a:t>(e.g., 2/3) for model construction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</a:rPr>
              <a:t>Test set </a:t>
            </a:r>
            <a:r>
              <a:rPr lang="en-US" dirty="0"/>
              <a:t>(e.g., 1/3) for accuracy estimation</a:t>
            </a:r>
          </a:p>
          <a:p>
            <a:pPr lvl="1">
              <a:lnSpc>
                <a:spcPct val="80000"/>
              </a:lnSpc>
            </a:pPr>
            <a:r>
              <a:rPr lang="en-US" u="sng" dirty="0">
                <a:solidFill>
                  <a:srgbClr val="0070C0"/>
                </a:solidFill>
              </a:rPr>
              <a:t>Random sampling</a:t>
            </a:r>
            <a:r>
              <a:rPr lang="en-US" dirty="0"/>
              <a:t>: a variation of holdout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Repeat holdout k times, accuracy = avg. of the accuracies obtained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Cross-validation</a:t>
            </a:r>
            <a:r>
              <a:rPr lang="en-US" sz="2400" dirty="0"/>
              <a:t> (</a:t>
            </a:r>
            <a:r>
              <a:rPr lang="en-US" sz="2400" i="1" dirty="0"/>
              <a:t>k</a:t>
            </a:r>
            <a:r>
              <a:rPr lang="en-US" sz="2400" dirty="0"/>
              <a:t>-fold, where k = 10 is most popular)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Randomly partition the data into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i="1" dirty="0"/>
              <a:t>mutually exclusive</a:t>
            </a:r>
            <a:r>
              <a:rPr lang="en-US" dirty="0"/>
              <a:t> subsets, each approximately equal size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At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iteration, use D</a:t>
            </a:r>
            <a:r>
              <a:rPr lang="en-US" baseline="-25000" dirty="0"/>
              <a:t>i </a:t>
            </a:r>
            <a:r>
              <a:rPr lang="en-US" dirty="0"/>
              <a:t>as test set and others as training set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Leave-one-out</a:t>
            </a:r>
            <a:r>
              <a:rPr lang="en-US" dirty="0"/>
              <a:t>: </a:t>
            </a:r>
            <a:r>
              <a:rPr lang="en-US" i="1" dirty="0"/>
              <a:t>k</a:t>
            </a:r>
            <a:r>
              <a:rPr lang="en-US" dirty="0"/>
              <a:t> folds where </a:t>
            </a:r>
            <a:r>
              <a:rPr lang="en-US" i="1" dirty="0"/>
              <a:t>k</a:t>
            </a:r>
            <a:r>
              <a:rPr lang="en-US" dirty="0"/>
              <a:t> = # of tuples, for small sized data</a:t>
            </a:r>
          </a:p>
          <a:p>
            <a:pPr lvl="1">
              <a:lnSpc>
                <a:spcPct val="80000"/>
              </a:lnSpc>
            </a:pPr>
            <a:r>
              <a:rPr lang="en-US" u="sng" dirty="0">
                <a:solidFill>
                  <a:srgbClr val="0070C0"/>
                </a:solidFill>
              </a:rPr>
              <a:t>*Stratified cross-validation*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folds are stratified so that class dist. in each fold is approx. the same as that in the initial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Classifier Accuracy:</a:t>
            </a:r>
            <a:br>
              <a:rPr lang="en-US" dirty="0"/>
            </a:br>
            <a:r>
              <a:rPr lang="en-US" dirty="0"/>
              <a:t>Holdout &amp; Cross-Validation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94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90600"/>
            <a:ext cx="8410575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Works </a:t>
            </a:r>
            <a:r>
              <a:rPr lang="en-US" sz="2000" dirty="0">
                <a:solidFill>
                  <a:srgbClr val="0070C0"/>
                </a:solidFill>
              </a:rPr>
              <a:t>well with small data sets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Samples the given training tuples uniformly </a:t>
            </a:r>
            <a:r>
              <a:rPr lang="en-US" sz="2000" i="1" dirty="0"/>
              <a:t>with </a:t>
            </a:r>
            <a:r>
              <a:rPr lang="en-US" sz="2000" i="1" dirty="0" smtClean="0"/>
              <a:t>replacement, </a:t>
            </a:r>
            <a:r>
              <a:rPr lang="en-US" sz="2000" dirty="0" smtClean="0"/>
              <a:t>i.e</a:t>
            </a:r>
            <a:r>
              <a:rPr lang="en-US" sz="2000" dirty="0"/>
              <a:t>., each time a tuple is selected, it is equally likely to be selected again and re-added to the training set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Several bootstrap methods, and a common one is </a:t>
            </a:r>
            <a:r>
              <a:rPr lang="en-US" sz="2400" dirty="0">
                <a:solidFill>
                  <a:srgbClr val="C00000"/>
                </a:solidFill>
              </a:rPr>
              <a:t>.632 </a:t>
            </a:r>
            <a:r>
              <a:rPr lang="en-US" sz="2400" dirty="0" err="1">
                <a:solidFill>
                  <a:srgbClr val="C00000"/>
                </a:solidFill>
              </a:rPr>
              <a:t>boostrap</a:t>
            </a:r>
            <a:endParaRPr lang="en-US" sz="24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A data set with </a:t>
            </a:r>
            <a:r>
              <a:rPr lang="en-US" sz="2000" i="1" dirty="0"/>
              <a:t>d</a:t>
            </a:r>
            <a:r>
              <a:rPr lang="en-US" sz="2000" dirty="0"/>
              <a:t> tuples is sampled </a:t>
            </a:r>
            <a:r>
              <a:rPr lang="en-US" sz="2000" i="1" dirty="0"/>
              <a:t>d</a:t>
            </a:r>
            <a:r>
              <a:rPr lang="en-US" sz="2000" dirty="0"/>
              <a:t> times, with replacement, resulting in a training set of </a:t>
            </a:r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 smtClean="0"/>
              <a:t>samples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sz="2000" baseline="30000" dirty="0"/>
              <a:t>d</a:t>
            </a:r>
            <a:r>
              <a:rPr lang="en-US" sz="2000" dirty="0"/>
              <a:t> ≈ e</a:t>
            </a:r>
            <a:r>
              <a:rPr lang="en-US" sz="2000" baseline="30000" dirty="0"/>
              <a:t>-1</a:t>
            </a:r>
            <a:r>
              <a:rPr lang="en-US" sz="2000" dirty="0"/>
              <a:t> = 0.368)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Repeat the sampling procedure </a:t>
            </a:r>
            <a:r>
              <a:rPr lang="en-US" sz="2000" i="1" dirty="0"/>
              <a:t>k</a:t>
            </a:r>
            <a:r>
              <a:rPr lang="en-US" sz="2000" dirty="0"/>
              <a:t> times, overall accuracy of the model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Classifier Accuracy: Bootstrap</a:t>
            </a:r>
            <a:endParaRPr lang="id-ID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99162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Suppose we have </a:t>
            </a:r>
            <a:r>
              <a:rPr lang="en-US" sz="3000" dirty="0" smtClean="0"/>
              <a:t>two </a:t>
            </a:r>
            <a:r>
              <a:rPr lang="en-US" sz="3000" dirty="0"/>
              <a:t>classifiers, </a:t>
            </a:r>
            <a:r>
              <a:rPr lang="en-US" sz="3000" dirty="0">
                <a:solidFill>
                  <a:srgbClr val="C00000"/>
                </a:solidFill>
              </a:rPr>
              <a:t>M</a:t>
            </a:r>
            <a:r>
              <a:rPr lang="en-US" sz="3000" baseline="-25000" dirty="0">
                <a:solidFill>
                  <a:srgbClr val="C00000"/>
                </a:solidFill>
              </a:rPr>
              <a:t>1</a:t>
            </a:r>
            <a:r>
              <a:rPr lang="en-US" sz="3000" dirty="0">
                <a:solidFill>
                  <a:srgbClr val="C00000"/>
                </a:solidFill>
              </a:rPr>
              <a:t> and M</a:t>
            </a:r>
            <a:r>
              <a:rPr lang="en-US" sz="3000" baseline="-25000" dirty="0">
                <a:solidFill>
                  <a:srgbClr val="C00000"/>
                </a:solidFill>
              </a:rPr>
              <a:t>2</a:t>
            </a:r>
            <a:r>
              <a:rPr lang="en-US" sz="3000" dirty="0">
                <a:solidFill>
                  <a:srgbClr val="C00000"/>
                </a:solidFill>
              </a:rPr>
              <a:t>, which one is better</a:t>
            </a:r>
            <a:r>
              <a:rPr lang="en-US" sz="30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10-fold cross-validation </a:t>
            </a:r>
            <a:r>
              <a:rPr lang="en-US" sz="2000" dirty="0"/>
              <a:t>to obtain                     </a:t>
            </a:r>
            <a:r>
              <a:rPr lang="en-US" sz="2000" dirty="0" smtClean="0"/>
              <a:t>      and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These mean error rates are just </a:t>
            </a:r>
            <a:r>
              <a:rPr lang="en-US" sz="2000" i="1" dirty="0"/>
              <a:t>e</a:t>
            </a:r>
            <a:r>
              <a:rPr lang="en-US" sz="2000" i="1" dirty="0">
                <a:solidFill>
                  <a:srgbClr val="0070C0"/>
                </a:solidFill>
              </a:rPr>
              <a:t>stimates</a:t>
            </a:r>
            <a:r>
              <a:rPr lang="en-US" sz="2000" dirty="0">
                <a:solidFill>
                  <a:srgbClr val="0070C0"/>
                </a:solidFill>
              </a:rPr>
              <a:t> of error on the true population of </a:t>
            </a:r>
            <a:r>
              <a:rPr lang="en-US" sz="2000" i="1" dirty="0">
                <a:solidFill>
                  <a:srgbClr val="0070C0"/>
                </a:solidFill>
              </a:rPr>
              <a:t>future</a:t>
            </a:r>
            <a:r>
              <a:rPr lang="en-US" sz="2000" dirty="0">
                <a:solidFill>
                  <a:srgbClr val="0070C0"/>
                </a:solidFill>
              </a:rPr>
              <a:t> data </a:t>
            </a:r>
            <a:r>
              <a:rPr lang="en-US" sz="2000" dirty="0"/>
              <a:t>cases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if the difference between </a:t>
            </a:r>
            <a:r>
              <a:rPr lang="en-US" sz="2400" dirty="0">
                <a:solidFill>
                  <a:srgbClr val="C00000"/>
                </a:solidFill>
              </a:rPr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two </a:t>
            </a:r>
            <a:r>
              <a:rPr lang="en-US" sz="2400" dirty="0">
                <a:solidFill>
                  <a:srgbClr val="C00000"/>
                </a:solidFill>
              </a:rPr>
              <a:t>error rates is just attributed to </a:t>
            </a:r>
            <a:r>
              <a:rPr lang="en-US" sz="2400" i="1" dirty="0">
                <a:solidFill>
                  <a:srgbClr val="C00000"/>
                </a:solidFill>
              </a:rPr>
              <a:t>chance</a:t>
            </a:r>
            <a:r>
              <a:rPr lang="en-US" sz="24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test of statistical significance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Obtain </a:t>
            </a:r>
            <a:r>
              <a:rPr lang="en-US" dirty="0">
                <a:solidFill>
                  <a:srgbClr val="0070C0"/>
                </a:solidFill>
              </a:rPr>
              <a:t>confidence limits </a:t>
            </a:r>
            <a:r>
              <a:rPr lang="en-US" dirty="0"/>
              <a:t>for our error estimates</a:t>
            </a:r>
          </a:p>
          <a:p>
            <a:pPr>
              <a:lnSpc>
                <a:spcPct val="100000"/>
              </a:lnSpc>
            </a:pP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Classifier Models M</a:t>
            </a:r>
            <a:r>
              <a:rPr lang="en-US" baseline="-25000" dirty="0"/>
              <a:t>1</a:t>
            </a:r>
            <a:r>
              <a:rPr lang="en-US" dirty="0"/>
              <a:t> vs. M</a:t>
            </a:r>
            <a:r>
              <a:rPr lang="en-US" baseline="-25000" dirty="0"/>
              <a:t>2</a:t>
            </a:r>
            <a:endParaRPr lang="id-ID" dirty="0"/>
          </a:p>
        </p:txBody>
      </p:sp>
      <p:pic>
        <p:nvPicPr>
          <p:cNvPr id="5" name="Picture 5" descr="8mean-err-m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3993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8mean-err-m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73065"/>
            <a:ext cx="1143000" cy="4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3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852"/>
            <a:ext cx="7886700" cy="38455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Perform 10-fold cross-validation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Assume samples follow a </a:t>
            </a:r>
            <a:r>
              <a:rPr lang="en-US" dirty="0">
                <a:solidFill>
                  <a:srgbClr val="C00000"/>
                </a:solidFill>
              </a:rPr>
              <a:t>t distribution </a:t>
            </a:r>
            <a:r>
              <a:rPr lang="en-US" dirty="0"/>
              <a:t>with </a:t>
            </a:r>
            <a:r>
              <a:rPr lang="en-US" i="1" dirty="0"/>
              <a:t>k–1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degrees of freedom</a:t>
            </a:r>
            <a:r>
              <a:rPr lang="en-US" b="1" dirty="0"/>
              <a:t> </a:t>
            </a:r>
            <a:r>
              <a:rPr lang="en-US" dirty="0"/>
              <a:t>(here, </a:t>
            </a:r>
            <a:r>
              <a:rPr lang="en-US" i="1" dirty="0"/>
              <a:t>k=10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t-test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Student’s t-test</a:t>
            </a:r>
            <a:r>
              <a:rPr lang="en-US" dirty="0"/>
              <a:t>)</a:t>
            </a:r>
            <a:endParaRPr lang="en-US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Null Hypothesis</a:t>
            </a:r>
            <a:r>
              <a:rPr lang="en-US" dirty="0"/>
              <a:t>: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are the same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we can </a:t>
            </a:r>
            <a:r>
              <a:rPr lang="en-US" dirty="0">
                <a:solidFill>
                  <a:srgbClr val="C00000"/>
                </a:solidFill>
              </a:rPr>
              <a:t>reject</a:t>
            </a:r>
            <a:r>
              <a:rPr lang="en-US" dirty="0"/>
              <a:t> null hypothesis, then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conclude that the difference between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statistically significant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Chose model with lower error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Null Hypothesis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787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8058150" cy="4643095"/>
          </a:xfrm>
        </p:spPr>
        <p:txBody>
          <a:bodyPr/>
          <a:lstStyle/>
          <a:p>
            <a:r>
              <a:rPr lang="en-US" dirty="0"/>
              <a:t>If only 1 test set available: </a:t>
            </a:r>
            <a:r>
              <a:rPr lang="en-US" dirty="0">
                <a:solidFill>
                  <a:srgbClr val="C00000"/>
                </a:solidFill>
              </a:rPr>
              <a:t>pairwise comparison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round of 10-fold cross-validation, the same cross partitioning is used to obtain </a:t>
            </a:r>
            <a:r>
              <a:rPr lang="en-US" i="1" dirty="0"/>
              <a:t>err(M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err(M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lvl="1"/>
            <a:r>
              <a:rPr lang="en-US" dirty="0"/>
              <a:t>Average over 10 rounds to get </a:t>
            </a:r>
            <a:endParaRPr lang="en-US" dirty="0">
              <a:solidFill>
                <a:schemeClr val="hlink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t-test</a:t>
            </a:r>
            <a:r>
              <a:rPr lang="en-US" dirty="0"/>
              <a:t> computes </a:t>
            </a:r>
            <a:r>
              <a:rPr lang="en-US" dirty="0">
                <a:solidFill>
                  <a:srgbClr val="C00000"/>
                </a:solidFill>
              </a:rPr>
              <a:t>t-statistic</a:t>
            </a:r>
            <a:r>
              <a:rPr lang="en-US" dirty="0"/>
              <a:t> with </a:t>
            </a:r>
            <a:r>
              <a:rPr lang="en-US" i="1" dirty="0"/>
              <a:t>k-1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degrees of freedom</a:t>
            </a:r>
            <a:r>
              <a:rPr lang="en-US" b="1" dirty="0"/>
              <a:t>:</a:t>
            </a:r>
          </a:p>
          <a:p>
            <a:pPr lvl="1"/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two test sets available: use </a:t>
            </a:r>
            <a:r>
              <a:rPr lang="en-US" dirty="0">
                <a:solidFill>
                  <a:srgbClr val="C00000"/>
                </a:solidFill>
              </a:rPr>
              <a:t>non-paired t-test</a:t>
            </a:r>
          </a:p>
          <a:p>
            <a:endParaRPr lang="id-ID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286750" cy="686936"/>
          </a:xfrm>
        </p:spPr>
        <p:txBody>
          <a:bodyPr>
            <a:normAutofit/>
          </a:bodyPr>
          <a:lstStyle/>
          <a:p>
            <a:r>
              <a:rPr lang="en-US" dirty="0"/>
              <a:t>Estimating Confidence Intervals: t-test</a:t>
            </a:r>
            <a:endParaRPr lang="id-ID" dirty="0"/>
          </a:p>
        </p:txBody>
      </p:sp>
      <p:pic>
        <p:nvPicPr>
          <p:cNvPr id="5" name="Picture 5" descr="t-test-non-pai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105882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8mean-err-m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15028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8mean-err-m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1979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76470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5459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14072" y="3427864"/>
            <a:ext cx="1019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dirty="0">
                <a:effectLst/>
                <a:latin typeface="+mn-lt"/>
              </a:rPr>
              <a:t>where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28800" y="5275715"/>
            <a:ext cx="971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dirty="0">
                <a:effectLst/>
                <a:latin typeface="+mn-lt"/>
              </a:rPr>
              <a:t>where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350" y="5865139"/>
            <a:ext cx="868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200" dirty="0">
                <a:effectLst/>
                <a:latin typeface="+mn-lt"/>
              </a:rPr>
              <a:t>where</a:t>
            </a:r>
            <a:r>
              <a:rPr lang="en-US" sz="2200" i="1" dirty="0">
                <a:effectLst/>
                <a:latin typeface="+mn-lt"/>
              </a:rPr>
              <a:t> k</a:t>
            </a:r>
            <a:r>
              <a:rPr lang="en-US" sz="2200" i="1" baseline="-25000" dirty="0">
                <a:effectLst/>
                <a:latin typeface="+mn-lt"/>
              </a:rPr>
              <a:t>1</a:t>
            </a:r>
            <a:r>
              <a:rPr lang="en-US" sz="2200" dirty="0">
                <a:effectLst/>
                <a:latin typeface="+mn-lt"/>
              </a:rPr>
              <a:t> &amp;</a:t>
            </a:r>
            <a:r>
              <a:rPr lang="en-US" sz="2200" i="1" dirty="0">
                <a:effectLst/>
                <a:latin typeface="+mn-lt"/>
              </a:rPr>
              <a:t> k</a:t>
            </a:r>
            <a:r>
              <a:rPr lang="en-US" sz="2200" i="1" baseline="-25000" dirty="0">
                <a:effectLst/>
                <a:latin typeface="+mn-lt"/>
              </a:rPr>
              <a:t>2</a:t>
            </a:r>
            <a:r>
              <a:rPr lang="en-US" sz="2200" dirty="0">
                <a:effectLst/>
                <a:latin typeface="+mn-lt"/>
              </a:rPr>
              <a:t> are # of cross-validation samples used for </a:t>
            </a:r>
            <a:r>
              <a:rPr lang="en-US" sz="2200" i="1" dirty="0">
                <a:effectLst/>
                <a:latin typeface="+mn-lt"/>
              </a:rPr>
              <a:t>M</a:t>
            </a:r>
            <a:r>
              <a:rPr lang="en-US" sz="2200" i="1" baseline="-25000" dirty="0">
                <a:effectLst/>
                <a:latin typeface="+mn-lt"/>
              </a:rPr>
              <a:t>1</a:t>
            </a:r>
            <a:r>
              <a:rPr lang="en-US" sz="2200" dirty="0">
                <a:effectLst/>
                <a:latin typeface="+mn-lt"/>
              </a:rPr>
              <a:t> &amp; </a:t>
            </a:r>
            <a:r>
              <a:rPr lang="en-US" sz="2200" i="1" dirty="0">
                <a:effectLst/>
                <a:latin typeface="+mn-lt"/>
              </a:rPr>
              <a:t>M</a:t>
            </a:r>
            <a:r>
              <a:rPr lang="en-US" sz="2200" i="1" baseline="-25000" dirty="0">
                <a:effectLst/>
                <a:latin typeface="+mn-lt"/>
              </a:rPr>
              <a:t>2</a:t>
            </a:r>
            <a:r>
              <a:rPr lang="en-US" sz="2200" dirty="0">
                <a:effectLst/>
                <a:latin typeface="+mn-lt"/>
              </a:rPr>
              <a:t>, resp.</a:t>
            </a:r>
          </a:p>
        </p:txBody>
      </p:sp>
    </p:spTree>
    <p:extLst>
      <p:ext uri="{BB962C8B-B14F-4D97-AF65-F5344CB8AC3E}">
        <p14:creationId xmlns:p14="http://schemas.microsoft.com/office/powerpoint/2010/main" val="21727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Estimating Confidence Intervals:</a:t>
            </a:r>
            <a:br>
              <a:rPr lang="en-US" sz="3600" dirty="0"/>
            </a:br>
            <a:r>
              <a:rPr lang="en-US" sz="3600" dirty="0"/>
              <a:t>Table for t-distribution</a:t>
            </a:r>
            <a:endParaRPr lang="id-ID" sz="36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981200"/>
            <a:ext cx="3657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effectLst/>
              </a:rPr>
              <a:t>Symmetric</a:t>
            </a: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solidFill>
                  <a:srgbClr val="C00000"/>
                </a:solidFill>
                <a:effectLst/>
              </a:rPr>
              <a:t>Significance level</a:t>
            </a:r>
            <a:r>
              <a:rPr kumimoji="0" lang="en-US" sz="2400" dirty="0" smtClean="0">
                <a:effectLst/>
              </a:rPr>
              <a:t>, e.g., </a:t>
            </a:r>
            <a:r>
              <a:rPr kumimoji="0" lang="en-US" sz="2400" i="1" dirty="0" smtClean="0">
                <a:effectLst/>
              </a:rPr>
              <a:t>sig = 0.05 </a:t>
            </a:r>
            <a:r>
              <a:rPr kumimoji="0" lang="en-US" sz="2400" dirty="0" smtClean="0">
                <a:effectLst/>
              </a:rPr>
              <a:t>or</a:t>
            </a:r>
            <a:r>
              <a:rPr kumimoji="0" lang="en-US" sz="2400" i="1" dirty="0" smtClean="0">
                <a:effectLst/>
              </a:rPr>
              <a:t> 5% </a:t>
            </a:r>
            <a:r>
              <a:rPr kumimoji="0" lang="en-US" sz="2400" dirty="0" smtClean="0">
                <a:effectLst/>
              </a:rPr>
              <a:t>means M</a:t>
            </a:r>
            <a:r>
              <a:rPr kumimoji="0" lang="en-US" sz="2400" baseline="-25000" dirty="0" smtClean="0">
                <a:effectLst/>
              </a:rPr>
              <a:t>1</a:t>
            </a:r>
            <a:r>
              <a:rPr kumimoji="0" lang="en-US" sz="2400" dirty="0" smtClean="0">
                <a:effectLst/>
              </a:rPr>
              <a:t> &amp; M</a:t>
            </a:r>
            <a:r>
              <a:rPr kumimoji="0" lang="en-US" sz="2400" baseline="-25000" dirty="0" smtClean="0">
                <a:effectLst/>
              </a:rPr>
              <a:t>2</a:t>
            </a:r>
            <a:r>
              <a:rPr kumimoji="0" lang="en-US" sz="2400" dirty="0" smtClean="0">
                <a:effectLst/>
              </a:rPr>
              <a:t> are </a:t>
            </a:r>
            <a:r>
              <a:rPr kumimoji="0" lang="en-US" sz="2400" i="1" dirty="0" smtClean="0">
                <a:effectLst/>
              </a:rPr>
              <a:t>significantly different</a:t>
            </a:r>
            <a:r>
              <a:rPr kumimoji="0" lang="en-US" sz="2400" dirty="0" smtClean="0">
                <a:effectLst/>
              </a:rPr>
              <a:t> for 95% of population</a:t>
            </a: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solidFill>
                  <a:srgbClr val="C00000"/>
                </a:solidFill>
                <a:effectLst/>
              </a:rPr>
              <a:t>Confidence limit</a:t>
            </a:r>
            <a:r>
              <a:rPr kumimoji="0" lang="en-US" sz="2400" dirty="0" smtClean="0">
                <a:effectLst/>
              </a:rPr>
              <a:t>, </a:t>
            </a:r>
            <a:r>
              <a:rPr kumimoji="0" lang="en-US" sz="2400" i="1" dirty="0" smtClean="0">
                <a:effectLst/>
              </a:rPr>
              <a:t>z = sig/2</a:t>
            </a:r>
          </a:p>
        </p:txBody>
      </p:sp>
      <p:pic>
        <p:nvPicPr>
          <p:cNvPr id="6" name="Picture 6" descr="8ttablevalu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066800"/>
            <a:ext cx="5181600" cy="5791200"/>
          </a:xfrm>
          <a:prstGeom prst="rect">
            <a:avLst/>
          </a:prstGeom>
        </p:spPr>
      </p:pic>
      <p:pic>
        <p:nvPicPr>
          <p:cNvPr id="7" name="Picture 7" descr="8tcur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6526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3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2573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Are M</a:t>
            </a:r>
            <a:r>
              <a:rPr lang="en-US" sz="2400" baseline="-25000" dirty="0"/>
              <a:t>1</a:t>
            </a:r>
            <a:r>
              <a:rPr lang="en-US" sz="2400" dirty="0"/>
              <a:t> &amp; M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significantly different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t. </a:t>
            </a:r>
            <a:r>
              <a:rPr lang="en-US" dirty="0"/>
              <a:t>Select </a:t>
            </a:r>
            <a:r>
              <a:rPr lang="en-US" i="1" dirty="0"/>
              <a:t>significance level</a:t>
            </a:r>
            <a:r>
              <a:rPr lang="en-US" dirty="0"/>
              <a:t> (e.g. </a:t>
            </a:r>
            <a:r>
              <a:rPr lang="en-US" i="1" dirty="0"/>
              <a:t>sig = 5%)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Consult table for t-distribution: Find </a:t>
            </a:r>
            <a:r>
              <a:rPr lang="en-US" i="1" dirty="0"/>
              <a:t>t value</a:t>
            </a:r>
            <a:r>
              <a:rPr lang="en-US" dirty="0"/>
              <a:t> corresponding to </a:t>
            </a:r>
            <a:r>
              <a:rPr lang="en-US" i="1" dirty="0"/>
              <a:t>k-1 degrees of freedom</a:t>
            </a:r>
            <a:r>
              <a:rPr lang="en-US" dirty="0"/>
              <a:t> (here, 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t-distribution is symmetric: typically upper % points of distribution shown → look up value for </a:t>
            </a:r>
            <a:r>
              <a:rPr lang="en-US" b="1" dirty="0"/>
              <a:t>confidence limit</a:t>
            </a:r>
            <a:r>
              <a:rPr lang="en-US" dirty="0"/>
              <a:t> </a:t>
            </a:r>
            <a:r>
              <a:rPr lang="en-US" i="1" dirty="0"/>
              <a:t>z=sig/2</a:t>
            </a:r>
            <a:r>
              <a:rPr lang="en-US" dirty="0"/>
              <a:t> (here, 0.025)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t &gt; z or t &lt; -z</a:t>
            </a:r>
            <a:r>
              <a:rPr lang="en-US" dirty="0"/>
              <a:t>, then t value lies in rejection region: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/>
              <a:t>Reject null hypothesis</a:t>
            </a:r>
            <a:r>
              <a:rPr lang="en-US" dirty="0"/>
              <a:t> that mean error rates of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are same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Conclude: </a:t>
            </a:r>
            <a:r>
              <a:rPr lang="en-US" u="sng" dirty="0"/>
              <a:t>statistically significant</a:t>
            </a:r>
            <a:r>
              <a:rPr lang="en-US" dirty="0"/>
              <a:t> difference between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Otherwise</a:t>
            </a:r>
            <a:r>
              <a:rPr lang="en-US" dirty="0"/>
              <a:t>, conclude that any difference is </a:t>
            </a:r>
            <a:r>
              <a:rPr lang="en-US" b="1" dirty="0"/>
              <a:t>chance</a:t>
            </a:r>
            <a:endParaRPr lang="en-US" dirty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Statistical Significance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66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50526"/>
            <a:ext cx="4514850" cy="4633913"/>
          </a:xfrm>
        </p:spPr>
        <p:txBody>
          <a:bodyPr>
            <a:noAutofit/>
          </a:bodyPr>
          <a:lstStyle/>
          <a:p>
            <a:r>
              <a:rPr lang="en-US" sz="2000" dirty="0"/>
              <a:t>ROC (Receiver Operating Characteristics) curves: for </a:t>
            </a:r>
            <a:r>
              <a:rPr lang="en-US" sz="2000" dirty="0">
                <a:solidFill>
                  <a:srgbClr val="C00000"/>
                </a:solidFill>
              </a:rPr>
              <a:t>visual comparison of classification models</a:t>
            </a:r>
          </a:p>
          <a:p>
            <a:r>
              <a:rPr lang="en-US" sz="2000" dirty="0"/>
              <a:t>Originated from </a:t>
            </a:r>
            <a:r>
              <a:rPr lang="en-US" sz="2000" dirty="0">
                <a:solidFill>
                  <a:srgbClr val="C00000"/>
                </a:solidFill>
              </a:rPr>
              <a:t>signal detection theory</a:t>
            </a:r>
          </a:p>
          <a:p>
            <a:r>
              <a:rPr lang="en-US" sz="2000" dirty="0"/>
              <a:t>Shows the </a:t>
            </a:r>
            <a:r>
              <a:rPr lang="en-US" sz="2000" dirty="0">
                <a:solidFill>
                  <a:srgbClr val="C00000"/>
                </a:solidFill>
              </a:rPr>
              <a:t>trade-off between </a:t>
            </a:r>
            <a:r>
              <a:rPr lang="en-US" sz="2000" dirty="0"/>
              <a:t>the true positive rate and the false positive rate</a:t>
            </a:r>
          </a:p>
          <a:p>
            <a:r>
              <a:rPr lang="en-US" sz="2000" dirty="0"/>
              <a:t>The area under the ROC curve is a measure of the accuracy of the model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Rank the test tuples in decreasing order</a:t>
            </a:r>
            <a:r>
              <a:rPr lang="en-US" sz="2000" dirty="0"/>
              <a:t>: the one that is most likely to belong to the positive class appears at the top of the list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closer to the diagonal line </a:t>
            </a:r>
            <a:r>
              <a:rPr lang="en-US" sz="2000" dirty="0"/>
              <a:t>(i.e., the closer the area is to 0.5), </a:t>
            </a:r>
            <a:r>
              <a:rPr lang="en-US" sz="2000" dirty="0">
                <a:solidFill>
                  <a:srgbClr val="0070C0"/>
                </a:solidFill>
              </a:rPr>
              <a:t>the less accurate is the </a:t>
            </a:r>
            <a:r>
              <a:rPr lang="en-US" sz="2000" dirty="0" smtClean="0">
                <a:solidFill>
                  <a:srgbClr val="0070C0"/>
                </a:solidFill>
              </a:rPr>
              <a:t>model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4191000"/>
            <a:ext cx="4286250" cy="198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Vertical axis </a:t>
            </a:r>
            <a:r>
              <a:rPr lang="en-US" sz="2000" dirty="0"/>
              <a:t>represents the </a:t>
            </a:r>
            <a:r>
              <a:rPr lang="en-US" sz="2000" dirty="0">
                <a:solidFill>
                  <a:srgbClr val="0070C0"/>
                </a:solidFill>
              </a:rPr>
              <a:t>true positive rate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Horizontal axis </a:t>
            </a:r>
            <a:r>
              <a:rPr lang="en-US" sz="2000" dirty="0"/>
              <a:t>rep. the </a:t>
            </a:r>
            <a:r>
              <a:rPr lang="en-US" sz="2000" dirty="0">
                <a:solidFill>
                  <a:srgbClr val="0070C0"/>
                </a:solidFill>
              </a:rPr>
              <a:t>false positive rate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plot also shows a </a:t>
            </a:r>
            <a:r>
              <a:rPr lang="en-US" sz="2000" dirty="0">
                <a:solidFill>
                  <a:srgbClr val="C00000"/>
                </a:solidFill>
              </a:rPr>
              <a:t>diagonal line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model with perfect accuracy will have an area of </a:t>
            </a:r>
            <a:r>
              <a:rPr lang="en-US" sz="2000" dirty="0" smtClean="0"/>
              <a:t>1.0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Selection: ROC Curves</a:t>
            </a:r>
            <a:endParaRPr lang="id-ID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23937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2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925"/>
            <a:ext cx="7886700" cy="533354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Accuracy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classifier accuracy: predicting class label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Speed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construct the model (training time)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use the model (classification/prediction time)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Robustness</a:t>
            </a:r>
            <a:r>
              <a:rPr lang="en-US" sz="2400" dirty="0"/>
              <a:t>: handling noise and missing values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Scalability</a:t>
            </a:r>
            <a:r>
              <a:rPr lang="en-US" sz="2400" dirty="0"/>
              <a:t>: efficiency in disk-resident databases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Interpretability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understanding and insight provided by the model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Other measures</a:t>
            </a:r>
            <a:r>
              <a:rPr lang="en-US" sz="2400" dirty="0"/>
              <a:t>, e.g., goodness of rules, such as decision tree size or compactness of classification rules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Issues</a:t>
            </a:r>
            <a:r>
              <a:rPr lang="id-ID" dirty="0"/>
              <a:t> </a:t>
            </a:r>
            <a:r>
              <a:rPr lang="id-ID" dirty="0" err="1"/>
              <a:t>Affecting</a:t>
            </a:r>
            <a:r>
              <a:rPr lang="id-ID" dirty="0"/>
              <a:t> Model </a:t>
            </a:r>
            <a:r>
              <a:rPr lang="id-ID" dirty="0" err="1"/>
              <a:t>Selection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05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4.5 Techniques to Improve Classification Accuracy: Ensemble </a:t>
            </a:r>
            <a:r>
              <a:rPr lang="en-US" sz="4000" dirty="0" smtClean="0"/>
              <a:t>Methods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8286750" cy="5024096"/>
          </a:xfrm>
        </p:spPr>
        <p:txBody>
          <a:bodyPr>
            <a:normAutofit/>
          </a:bodyPr>
          <a:lstStyle/>
          <a:p>
            <a:r>
              <a:rPr lang="en-US" sz="2400" dirty="0"/>
              <a:t>Select the attribute with the </a:t>
            </a:r>
            <a:r>
              <a:rPr lang="en-US" sz="2400" dirty="0">
                <a:solidFill>
                  <a:srgbClr val="C00000"/>
                </a:solidFill>
              </a:rPr>
              <a:t>highest information gain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be the probability that an arbitrary tuple in </a:t>
            </a:r>
            <a:r>
              <a:rPr lang="en-US" sz="2400" i="1" dirty="0"/>
              <a:t>D</a:t>
            </a:r>
            <a:r>
              <a:rPr lang="en-US" sz="2400" dirty="0"/>
              <a:t> belongs to class </a:t>
            </a: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, estimated by </a:t>
            </a:r>
            <a:r>
              <a:rPr lang="en-US" sz="2400" dirty="0" smtClean="0">
                <a:solidFill>
                  <a:srgbClr val="C00000"/>
                </a:solidFill>
              </a:rPr>
              <a:t>|</a:t>
            </a:r>
            <a:r>
              <a:rPr lang="en-US" sz="2400" i="1" dirty="0">
                <a:solidFill>
                  <a:srgbClr val="C00000"/>
                </a:solidFill>
              </a:rPr>
              <a:t> C</a:t>
            </a:r>
            <a:r>
              <a:rPr lang="en-US" sz="2400" i="1" baseline="-25000" dirty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|/|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</a:p>
          <a:p>
            <a:r>
              <a:rPr lang="en-US" sz="2400" dirty="0"/>
              <a:t>Expected information (entropy) needed to classify a tuple in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Information </a:t>
            </a:r>
            <a:r>
              <a:rPr lang="en-US" sz="2400" dirty="0"/>
              <a:t>needed (after using </a:t>
            </a:r>
            <a:r>
              <a:rPr lang="en-US" sz="2400" i="1" dirty="0"/>
              <a:t>A</a:t>
            </a:r>
            <a:r>
              <a:rPr lang="en-US" sz="2400" dirty="0"/>
              <a:t> to split </a:t>
            </a:r>
            <a:r>
              <a:rPr lang="en-US" sz="2400" i="1" dirty="0"/>
              <a:t>D</a:t>
            </a:r>
            <a:r>
              <a:rPr lang="en-US" sz="2400" dirty="0"/>
              <a:t> into </a:t>
            </a:r>
            <a:r>
              <a:rPr lang="en-US" sz="2400" i="1" dirty="0"/>
              <a:t>v</a:t>
            </a:r>
            <a:r>
              <a:rPr lang="en-US" sz="2400" dirty="0"/>
              <a:t> partitions) to classify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Information gained by branching on attribute </a:t>
            </a:r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 Selection </a:t>
            </a:r>
            <a:r>
              <a:rPr lang="en-US" dirty="0" smtClean="0"/>
              <a:t>Measure:</a:t>
            </a:r>
            <a:br>
              <a:rPr lang="en-US" dirty="0" smtClean="0"/>
            </a:br>
            <a:r>
              <a:rPr lang="en-US" dirty="0" smtClean="0"/>
              <a:t>Information </a:t>
            </a:r>
            <a:r>
              <a:rPr lang="en-US" dirty="0"/>
              <a:t>Gain (</a:t>
            </a:r>
            <a:r>
              <a:rPr lang="en-US" dirty="0" smtClean="0"/>
              <a:t>ID3)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20029"/>
              </p:ext>
            </p:extLst>
          </p:nvPr>
        </p:nvGraphicFramePr>
        <p:xfrm>
          <a:off x="2590800" y="3200400"/>
          <a:ext cx="3104785" cy="79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1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3104785" cy="79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38933"/>
              </p:ext>
            </p:extLst>
          </p:nvPr>
        </p:nvGraphicFramePr>
        <p:xfrm>
          <a:off x="2514600" y="4495800"/>
          <a:ext cx="3962400" cy="83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2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962400" cy="836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99224"/>
              </p:ext>
            </p:extLst>
          </p:nvPr>
        </p:nvGraphicFramePr>
        <p:xfrm>
          <a:off x="2362200" y="5831642"/>
          <a:ext cx="4275931" cy="49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3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31642"/>
                        <a:ext cx="4275931" cy="499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5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38" y="2819400"/>
            <a:ext cx="8472562" cy="36383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Ensemble methods</a:t>
            </a:r>
          </a:p>
          <a:p>
            <a:pPr lvl="1"/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combination of models </a:t>
            </a:r>
            <a:r>
              <a:rPr lang="en-US" dirty="0"/>
              <a:t>to increase accuracy</a:t>
            </a:r>
          </a:p>
          <a:p>
            <a:pPr lvl="1"/>
            <a:r>
              <a:rPr lang="en-US" dirty="0"/>
              <a:t>Combine a series of k learned models, M1, M2, …, Mk, with the aim of creating an improved model M*</a:t>
            </a:r>
          </a:p>
          <a:p>
            <a:r>
              <a:rPr lang="en-US" dirty="0"/>
              <a:t>Popular ensemble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Bagging</a:t>
            </a:r>
            <a:r>
              <a:rPr lang="en-US" dirty="0"/>
              <a:t>: averaging the prediction over a collection of classifiers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Boosting</a:t>
            </a:r>
            <a:r>
              <a:rPr lang="en-US" dirty="0"/>
              <a:t>: weighted vote with a collection of classifiers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: combining a set of heterogeneous classifiers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Methods: Increasing the Accuracy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1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Analogy</a:t>
            </a:r>
            <a:r>
              <a:rPr lang="en-US" sz="2000" dirty="0"/>
              <a:t>: Diagnosis based on multiple doctors’ majority vote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Training</a:t>
            </a:r>
          </a:p>
          <a:p>
            <a:pPr lvl="1"/>
            <a:r>
              <a:rPr lang="en-US" sz="2000" dirty="0"/>
              <a:t>Given a set D of </a:t>
            </a:r>
            <a:r>
              <a:rPr lang="en-US" sz="2000" i="1" dirty="0"/>
              <a:t>d </a:t>
            </a:r>
            <a:r>
              <a:rPr lang="en-US" sz="2000" dirty="0"/>
              <a:t>tuples, at each iteration </a:t>
            </a:r>
            <a:r>
              <a:rPr lang="en-US" sz="2000" i="1" dirty="0" err="1"/>
              <a:t>i</a:t>
            </a:r>
            <a:r>
              <a:rPr lang="en-US" sz="2000" dirty="0"/>
              <a:t>, a training set D</a:t>
            </a:r>
            <a:r>
              <a:rPr lang="en-US" sz="2000" baseline="-25000" dirty="0"/>
              <a:t>i</a:t>
            </a:r>
            <a:r>
              <a:rPr lang="en-US" sz="2000" dirty="0"/>
              <a:t> of </a:t>
            </a:r>
            <a:r>
              <a:rPr lang="en-US" sz="2000" i="1" dirty="0"/>
              <a:t>d</a:t>
            </a:r>
            <a:r>
              <a:rPr lang="en-US" sz="2000" dirty="0"/>
              <a:t> tuples is sampled with replacement from D (i.e., bootstrap)</a:t>
            </a:r>
          </a:p>
          <a:p>
            <a:pPr lvl="1"/>
            <a:r>
              <a:rPr lang="en-US" sz="2000" dirty="0"/>
              <a:t>A classifier model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is learned for each training set D</a:t>
            </a:r>
            <a:r>
              <a:rPr lang="en-US" sz="2000" baseline="-25000" dirty="0"/>
              <a:t>i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Classification</a:t>
            </a:r>
            <a:r>
              <a:rPr lang="en-US" sz="2000" dirty="0"/>
              <a:t>: classify an unknown sample</a:t>
            </a:r>
            <a:r>
              <a:rPr lang="en-US" sz="2000" b="1" dirty="0"/>
              <a:t> X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Each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returns its class prediction</a:t>
            </a:r>
          </a:p>
          <a:p>
            <a:pPr lvl="1"/>
            <a:r>
              <a:rPr lang="en-US" sz="2000" dirty="0"/>
              <a:t>The bagged classifier M* counts the votes and assigns the class with the most votes to </a:t>
            </a:r>
            <a:r>
              <a:rPr lang="en-US" sz="2000" b="1" dirty="0"/>
              <a:t>X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Prediction</a:t>
            </a:r>
            <a:r>
              <a:rPr lang="en-US" sz="2000" dirty="0"/>
              <a:t>: can be applied to the prediction of continuous values by taking the average value of each prediction for a given test tuple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Accuracy</a:t>
            </a:r>
          </a:p>
          <a:p>
            <a:pPr lvl="1"/>
            <a:r>
              <a:rPr lang="en-US" sz="2000" dirty="0"/>
              <a:t>Often significantly better than a single classifier derived from D</a:t>
            </a:r>
          </a:p>
          <a:p>
            <a:pPr lvl="1"/>
            <a:r>
              <a:rPr lang="en-US" sz="2000" dirty="0"/>
              <a:t>For noise data: not considerably worse, more robust </a:t>
            </a:r>
          </a:p>
          <a:p>
            <a:pPr lvl="1"/>
            <a:r>
              <a:rPr lang="en-US" sz="2000" dirty="0"/>
              <a:t>Proved improved accuracy in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Bagging</a:t>
            </a:r>
            <a:r>
              <a:rPr lang="id-ID" dirty="0"/>
              <a:t>: </a:t>
            </a:r>
            <a:r>
              <a:rPr lang="id-ID" dirty="0" err="1"/>
              <a:t>Boostrap</a:t>
            </a:r>
            <a:r>
              <a:rPr lang="id-ID" dirty="0"/>
              <a:t> </a:t>
            </a:r>
            <a:r>
              <a:rPr lang="id-ID" dirty="0" err="1"/>
              <a:t>Aggregation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55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28925"/>
            <a:ext cx="7886700" cy="5333549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Analogy</a:t>
            </a:r>
            <a:r>
              <a:rPr lang="en-US" sz="2400" dirty="0"/>
              <a:t>: Consult several doctors, based on a </a:t>
            </a:r>
            <a:r>
              <a:rPr lang="en-US" sz="2400" dirty="0">
                <a:solidFill>
                  <a:srgbClr val="0070C0"/>
                </a:solidFill>
              </a:rPr>
              <a:t>combination of weighted diagnoses</a:t>
            </a:r>
            <a:r>
              <a:rPr lang="en-US" sz="2400" dirty="0"/>
              <a:t>—weight assigned based on the previous diagnosis accuracy</a:t>
            </a:r>
          </a:p>
          <a:p>
            <a:r>
              <a:rPr lang="en-US" sz="2400" dirty="0"/>
              <a:t>How </a:t>
            </a:r>
            <a:r>
              <a:rPr lang="en-US" sz="2400" dirty="0">
                <a:solidFill>
                  <a:srgbClr val="C00000"/>
                </a:solidFill>
              </a:rPr>
              <a:t>boosting works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Weights </a:t>
            </a:r>
            <a:r>
              <a:rPr lang="en-US" dirty="0"/>
              <a:t>are assigned to each training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series of k classifiers is iteratively learned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After a classifier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is learned, the weights are updated to allow the subsequent classifier, M</a:t>
            </a:r>
            <a:r>
              <a:rPr lang="en-US" baseline="-25000" dirty="0"/>
              <a:t>i+1</a:t>
            </a:r>
            <a:r>
              <a:rPr lang="en-US" dirty="0"/>
              <a:t>, to </a:t>
            </a:r>
            <a:r>
              <a:rPr lang="en-US" dirty="0">
                <a:solidFill>
                  <a:srgbClr val="0070C0"/>
                </a:solidFill>
              </a:rPr>
              <a:t>pay more attention to the training tuples that were misclassified </a:t>
            </a:r>
            <a:r>
              <a:rPr lang="en-US" dirty="0"/>
              <a:t>by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final </a:t>
            </a:r>
            <a:r>
              <a:rPr lang="en-US" dirty="0">
                <a:solidFill>
                  <a:srgbClr val="0070C0"/>
                </a:solidFill>
              </a:rPr>
              <a:t>M* combines the votes </a:t>
            </a:r>
            <a:r>
              <a:rPr lang="en-US" dirty="0"/>
              <a:t>of each individual classifier, where the weight of each classifier's vote is a function of its accuracy</a:t>
            </a:r>
          </a:p>
          <a:p>
            <a:r>
              <a:rPr lang="en-US" sz="2400" dirty="0"/>
              <a:t>Boosting algorithm can be extended for numeric prediction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Comparing with bagging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Boosting tends to have greater accuracy</a:t>
            </a:r>
            <a:r>
              <a:rPr lang="en-US" sz="2400" dirty="0"/>
              <a:t>, but it also risks overfitting the model to misclassified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35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41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a set of </a:t>
            </a:r>
            <a:r>
              <a:rPr lang="en-US" sz="2000" i="1" dirty="0"/>
              <a:t>d</a:t>
            </a:r>
            <a:r>
              <a:rPr lang="en-US" sz="2000" dirty="0"/>
              <a:t> class-labeled tuples, (</a:t>
            </a:r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), …, 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d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Initially, all the weights of tuples are set the same (1/d)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 k classifiers in k rounds.  At round 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Tuples from D are sampled (with replacement) to form a training set D</a:t>
            </a:r>
            <a:r>
              <a:rPr lang="en-US" sz="2000" baseline="-25000" dirty="0"/>
              <a:t>i</a:t>
            </a:r>
            <a:r>
              <a:rPr lang="en-US" sz="2000" dirty="0"/>
              <a:t> of the same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Each tuple’s chance of being selected is based on its weight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 classification model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is derived from D</a:t>
            </a:r>
            <a:r>
              <a:rPr lang="en-US" sz="2000" baseline="-25000" dirty="0"/>
              <a:t>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Its error rate is calculated using D</a:t>
            </a:r>
            <a:r>
              <a:rPr lang="en-US" sz="2000" baseline="-25000" dirty="0"/>
              <a:t>i </a:t>
            </a:r>
            <a:r>
              <a:rPr lang="en-US" sz="2000" dirty="0"/>
              <a:t>as a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a tuple is misclassified, its weight is increased, </a:t>
            </a:r>
            <a:r>
              <a:rPr lang="en-US" sz="2000" dirty="0" err="1"/>
              <a:t>o.w</a:t>
            </a:r>
            <a:r>
              <a:rPr lang="en-US" sz="2000" dirty="0"/>
              <a:t>. it is decreased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Error rate: err(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) is the misclassification error of tuple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.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error rate is the sum of the weights of the misclassified tuples: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weight of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 err="1"/>
              <a:t>’s</a:t>
            </a:r>
            <a:r>
              <a:rPr lang="en-US" sz="2000" dirty="0"/>
              <a:t> vote 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362950" cy="685800"/>
          </a:xfrm>
        </p:spPr>
        <p:txBody>
          <a:bodyPr>
            <a:normAutofit/>
          </a:bodyPr>
          <a:lstStyle/>
          <a:p>
            <a:r>
              <a:rPr lang="en-US" dirty="0" err="1"/>
              <a:t>Adaboost</a:t>
            </a:r>
            <a:r>
              <a:rPr lang="en-US" dirty="0"/>
              <a:t> (Freund and </a:t>
            </a:r>
            <a:r>
              <a:rPr lang="en-US" dirty="0" err="1"/>
              <a:t>Schapire</a:t>
            </a:r>
            <a:r>
              <a:rPr lang="en-US" dirty="0"/>
              <a:t>, 1997)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64977"/>
              </p:ext>
            </p:extLst>
          </p:nvPr>
        </p:nvGraphicFramePr>
        <p:xfrm>
          <a:off x="5105400" y="59055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0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Picture 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055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92289"/>
              </p:ext>
            </p:extLst>
          </p:nvPr>
        </p:nvGraphicFramePr>
        <p:xfrm>
          <a:off x="2514600" y="5227637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1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Picture 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27637"/>
                        <a:ext cx="35052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6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1"/>
            <a:ext cx="7886700" cy="54863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Random Forest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Each classifier in the ensemble is a </a:t>
            </a:r>
            <a:r>
              <a:rPr lang="en-US" sz="2000" i="1" dirty="0"/>
              <a:t>decision tree </a:t>
            </a:r>
            <a:r>
              <a:rPr lang="en-US" sz="2000" dirty="0"/>
              <a:t>classifier and is generated using a random selection of attributes at each node to determine the split</a:t>
            </a:r>
          </a:p>
          <a:p>
            <a:pPr lvl="1"/>
            <a:r>
              <a:rPr lang="en-US" sz="2000" dirty="0"/>
              <a:t>During classification, each tree votes and the most popular class is returned</a:t>
            </a:r>
          </a:p>
          <a:p>
            <a:r>
              <a:rPr lang="en-US" sz="2400" dirty="0"/>
              <a:t>Two </a:t>
            </a:r>
            <a:r>
              <a:rPr lang="en-US" sz="2400" dirty="0">
                <a:solidFill>
                  <a:srgbClr val="C00000"/>
                </a:solidFill>
              </a:rPr>
              <a:t>Methods to construct </a:t>
            </a:r>
            <a:r>
              <a:rPr lang="en-US" sz="2400" dirty="0"/>
              <a:t>Random Forest: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Forest-RI (</a:t>
            </a:r>
            <a:r>
              <a:rPr lang="en-US" sz="2000" i="1" dirty="0">
                <a:solidFill>
                  <a:srgbClr val="0070C0"/>
                </a:solidFill>
              </a:rPr>
              <a:t>random input selection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:  Randomly select, at each node, F attributes as candidates for the split at the node. The CART methodology is used to grow the trees to maximum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Forest-RC (</a:t>
            </a:r>
            <a:r>
              <a:rPr lang="en-US" sz="2000" i="1" dirty="0">
                <a:solidFill>
                  <a:srgbClr val="0070C0"/>
                </a:solidFill>
              </a:rPr>
              <a:t>random linear combinations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i="1" dirty="0"/>
              <a:t>: </a:t>
            </a:r>
            <a:r>
              <a:rPr lang="en-US" sz="2000" dirty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400" dirty="0"/>
              <a:t>Comparable in accuracy to </a:t>
            </a:r>
            <a:r>
              <a:rPr lang="en-US" sz="2400" dirty="0" err="1"/>
              <a:t>Adaboost</a:t>
            </a:r>
            <a:r>
              <a:rPr lang="en-US" sz="2400" dirty="0"/>
              <a:t>, but </a:t>
            </a:r>
            <a:r>
              <a:rPr lang="en-US" sz="2400" dirty="0">
                <a:solidFill>
                  <a:srgbClr val="C00000"/>
                </a:solidFill>
              </a:rPr>
              <a:t>more robust to errors and outliers </a:t>
            </a:r>
          </a:p>
          <a:p>
            <a:r>
              <a:rPr lang="en-US" sz="2400" dirty="0"/>
              <a:t>Insensitive to the number of attributes selected for consideration at each split, and faster than bagging or </a:t>
            </a:r>
            <a:r>
              <a:rPr lang="en-US" sz="2400" dirty="0" smtClean="0"/>
              <a:t>boosting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(</a:t>
            </a:r>
            <a:r>
              <a:rPr lang="en-US" sz="4000" dirty="0" err="1"/>
              <a:t>Breiman</a:t>
            </a:r>
            <a:r>
              <a:rPr lang="en-US" sz="4000" dirty="0"/>
              <a:t> 2001)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9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48129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Class-imbalance problem</a:t>
            </a:r>
            <a:r>
              <a:rPr lang="en-US" sz="2400" dirty="0"/>
              <a:t>: Rare positive example but numerous negative ones, e.g., medical diagnosis, fraud, oil-spill, fault, etc. </a:t>
            </a:r>
          </a:p>
          <a:p>
            <a:r>
              <a:rPr lang="en-US" sz="2400" dirty="0"/>
              <a:t>Traditional methods assume a balanced distribution of classes and equal error costs: </a:t>
            </a:r>
            <a:r>
              <a:rPr lang="en-US" sz="2400" dirty="0">
                <a:solidFill>
                  <a:srgbClr val="C00000"/>
                </a:solidFill>
              </a:rPr>
              <a:t>not suitable for class-imbalanced data</a:t>
            </a:r>
          </a:p>
          <a:p>
            <a:r>
              <a:rPr lang="en-US" sz="2400" dirty="0"/>
              <a:t>Typical </a:t>
            </a:r>
            <a:r>
              <a:rPr lang="en-US" sz="2400" dirty="0">
                <a:solidFill>
                  <a:srgbClr val="C00000"/>
                </a:solidFill>
              </a:rPr>
              <a:t>methods for imbalance data </a:t>
            </a:r>
            <a:r>
              <a:rPr lang="en-US" sz="2400" dirty="0"/>
              <a:t>in 2-class classification: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Oversampling</a:t>
            </a:r>
            <a:r>
              <a:rPr lang="en-US" dirty="0"/>
              <a:t>: re-sampling of data from positive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Under-sampling</a:t>
            </a:r>
            <a:r>
              <a:rPr lang="en-US" dirty="0"/>
              <a:t>: randomly eliminate  tuples from negative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Threshold-moving</a:t>
            </a:r>
            <a:r>
              <a:rPr lang="en-US" dirty="0"/>
              <a:t>: moves the decision threshold, t, so that the rare class tuples are easier to classify, and hence, less chance of costly false negative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techniques</a:t>
            </a:r>
            <a:r>
              <a:rPr lang="en-US" dirty="0"/>
              <a:t>: Ensemble multiple classifiers introduced above</a:t>
            </a:r>
          </a:p>
          <a:p>
            <a:r>
              <a:rPr lang="en-US" sz="2400" dirty="0"/>
              <a:t>Still difficult for class imbalance problem on multiclass </a:t>
            </a:r>
            <a:r>
              <a:rPr lang="en-US" sz="2400" dirty="0" smtClean="0"/>
              <a:t>tasks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Class-Imbalanced Data Sets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2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110"/>
            <a:ext cx="7886700" cy="49474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is a form of data analysis that extracts models describing important data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Effective and scalable methods have been developed for </a:t>
            </a:r>
            <a:r>
              <a:rPr lang="en-US" dirty="0">
                <a:solidFill>
                  <a:srgbClr val="C00000"/>
                </a:solidFill>
              </a:rPr>
              <a:t>decision tree induction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Naive Bayesian </a:t>
            </a:r>
            <a:r>
              <a:rPr lang="en-US" dirty="0"/>
              <a:t>classification, </a:t>
            </a:r>
            <a:r>
              <a:rPr lang="en-US" dirty="0">
                <a:solidFill>
                  <a:srgbClr val="C00000"/>
                </a:solidFill>
              </a:rPr>
              <a:t>rule-based</a:t>
            </a:r>
            <a:r>
              <a:rPr lang="en-US" dirty="0"/>
              <a:t> classification, and many other classification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Evaluation metrics </a:t>
            </a:r>
            <a:r>
              <a:rPr lang="en-US" dirty="0"/>
              <a:t>include: accuracy, sensitivity, specificity, precision, recall, F measure, and </a:t>
            </a:r>
            <a:r>
              <a:rPr lang="en-US" dirty="0" err="1"/>
              <a:t>Fß</a:t>
            </a:r>
            <a:r>
              <a:rPr lang="en-US" dirty="0"/>
              <a:t> </a:t>
            </a:r>
            <a:r>
              <a:rPr lang="en-US" dirty="0" smtClean="0"/>
              <a:t>measure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Stratified k-fold cross-validation </a:t>
            </a:r>
            <a:r>
              <a:rPr lang="en-US" dirty="0"/>
              <a:t>is recommended for accuracy estimation.  Bagging and boosting can be used to increase overall accuracy by learning and combining a series of individual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Rangkuman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95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Significance tests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ROC curves </a:t>
            </a:r>
            <a:r>
              <a:rPr lang="en-US" dirty="0"/>
              <a:t>are useful for model selection.</a:t>
            </a:r>
          </a:p>
          <a:p>
            <a:r>
              <a:rPr lang="en-US" dirty="0"/>
              <a:t>There have been numerous comparisons of the different classification methods; the matter remains a research topic</a:t>
            </a:r>
          </a:p>
          <a:p>
            <a:r>
              <a:rPr lang="en-US" dirty="0">
                <a:solidFill>
                  <a:srgbClr val="C00000"/>
                </a:solidFill>
              </a:rPr>
              <a:t>No single method has been found </a:t>
            </a:r>
            <a:r>
              <a:rPr lang="en-US" dirty="0"/>
              <a:t>to be superior over all others for all data sets</a:t>
            </a:r>
          </a:p>
          <a:p>
            <a:r>
              <a:rPr lang="en-US" dirty="0"/>
              <a:t>Issues such as accuracy, training time, robustness, scalability, and interpretability must be considered and can involve </a:t>
            </a:r>
            <a:r>
              <a:rPr lang="en-US" dirty="0">
                <a:solidFill>
                  <a:srgbClr val="C00000"/>
                </a:solidFill>
              </a:rPr>
              <a:t>trade-offs</a:t>
            </a:r>
            <a:r>
              <a:rPr lang="en-US" dirty="0"/>
              <a:t>, further complicating the quest for an overall superior method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Rangkuman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46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524000"/>
            <a:ext cx="8439150" cy="464309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Pahami</a:t>
            </a:r>
            <a:r>
              <a:rPr lang="en-US" sz="3200" dirty="0" smtClean="0"/>
              <a:t> </a:t>
            </a:r>
            <a:r>
              <a:rPr lang="en-US" sz="3200" dirty="0" err="1"/>
              <a:t>s</a:t>
            </a:r>
            <a:r>
              <a:rPr lang="en-US" sz="3200" dirty="0" err="1" smtClean="0"/>
              <a:t>oal</a:t>
            </a:r>
            <a:r>
              <a:rPr lang="en-US" sz="3200" dirty="0" smtClean="0"/>
              <a:t> </a:t>
            </a:r>
            <a:r>
              <a:rPr lang="en-US" sz="3200" dirty="0" err="1"/>
              <a:t>u</a:t>
            </a:r>
            <a:r>
              <a:rPr lang="en-US" sz="3200" dirty="0" err="1" smtClean="0"/>
              <a:t>jian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baik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runut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Download dataset di: </a:t>
            </a:r>
            <a:r>
              <a:rPr lang="en-US" sz="3200" dirty="0" smtClean="0">
                <a:solidFill>
                  <a:srgbClr val="C00000"/>
                </a:solidFill>
              </a:rPr>
              <a:t>http://romisatriawahono.net/lecture/dm/exam/</a:t>
            </a:r>
            <a:endParaRPr lang="id-ID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10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024"/>
            <a:ext cx="8134350" cy="53530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Ian </a:t>
            </a:r>
            <a:r>
              <a:rPr lang="de-DE" sz="2400" dirty="0"/>
              <a:t>H. Witten, Frank Eibe, Mark A. </a:t>
            </a:r>
            <a:r>
              <a:rPr lang="de-DE" sz="2400" dirty="0" smtClean="0"/>
              <a:t>Hall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 smtClean="0">
                <a:solidFill>
                  <a:srgbClr val="C00000"/>
                </a:solidFill>
              </a:rPr>
              <a:t>ractical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 smtClean="0">
                <a:solidFill>
                  <a:srgbClr val="C00000"/>
                </a:solidFill>
              </a:rPr>
              <a:t>achine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 smtClean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 smtClean="0">
                <a:solidFill>
                  <a:srgbClr val="C00000"/>
                </a:solidFill>
              </a:rPr>
              <a:t>ools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 smtClean="0">
                <a:solidFill>
                  <a:srgbClr val="C00000"/>
                </a:solidFill>
              </a:rPr>
              <a:t>echniques</a:t>
            </a:r>
            <a:r>
              <a:rPr lang="id-ID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 smtClean="0">
                <a:solidFill>
                  <a:srgbClr val="C00000"/>
                </a:solidFill>
              </a:rPr>
              <a:t>d</a:t>
            </a:r>
            <a:r>
              <a:rPr lang="id-ID" sz="2400" dirty="0" err="1" smtClean="0">
                <a:solidFill>
                  <a:srgbClr val="C00000"/>
                </a:solidFill>
              </a:rPr>
              <a:t>ition</a:t>
            </a:r>
            <a:r>
              <a:rPr lang="id-ID" sz="2400" dirty="0" smtClean="0"/>
              <a:t>, </a:t>
            </a:r>
            <a:r>
              <a:rPr lang="id-ID" sz="2400" i="1" dirty="0" err="1" smtClean="0"/>
              <a:t>Elsevier</a:t>
            </a:r>
            <a:r>
              <a:rPr lang="id-ID" sz="2400" dirty="0" smtClean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Markus Hofmann and Ralf </a:t>
            </a:r>
            <a:r>
              <a:rPr lang="en-US" sz="2400" dirty="0" err="1" smtClean="0"/>
              <a:t>Klinkenberg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RapidMiner</a:t>
            </a:r>
            <a:r>
              <a:rPr lang="en-US" sz="2400" dirty="0" smtClean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 smtClean="0"/>
              <a:t>, </a:t>
            </a:r>
            <a:r>
              <a:rPr lang="en-US" sz="2400" i="1" dirty="0" smtClean="0"/>
              <a:t>CRC Press Taylor &amp; Francis Group</a:t>
            </a:r>
            <a:r>
              <a:rPr lang="en-US" sz="2400" dirty="0" smtClean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Daniel </a:t>
            </a:r>
            <a:r>
              <a:rPr lang="en-US" sz="2400" dirty="0"/>
              <a:t>T. </a:t>
            </a:r>
            <a:r>
              <a:rPr lang="en-US" sz="2400" dirty="0" smtClean="0"/>
              <a:t>Larose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 smtClean="0">
                <a:solidFill>
                  <a:srgbClr val="C00000"/>
                </a:solidFill>
              </a:rPr>
              <a:t>nowledge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 smtClean="0">
                <a:solidFill>
                  <a:srgbClr val="C00000"/>
                </a:solidFill>
              </a:rPr>
              <a:t>ata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an </a:t>
            </a:r>
            <a:r>
              <a:rPr lang="id-ID" sz="2400" dirty="0" smtClean="0">
                <a:solidFill>
                  <a:srgbClr val="C00000"/>
                </a:solidFill>
              </a:rPr>
              <a:t>I</a:t>
            </a:r>
            <a:r>
              <a:rPr lang="en-US" sz="2400" dirty="0" err="1" smtClean="0">
                <a:solidFill>
                  <a:srgbClr val="C00000"/>
                </a:solidFill>
              </a:rPr>
              <a:t>ntroduction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to </a:t>
            </a:r>
            <a:r>
              <a:rPr lang="id-ID" sz="2400" dirty="0" smtClean="0">
                <a:solidFill>
                  <a:srgbClr val="C00000"/>
                </a:solidFill>
              </a:rPr>
              <a:t>D</a:t>
            </a:r>
            <a:r>
              <a:rPr lang="en-US" sz="2400" dirty="0" err="1" smtClean="0">
                <a:solidFill>
                  <a:srgbClr val="C00000"/>
                </a:solidFill>
              </a:rPr>
              <a:t>ata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 smtClean="0">
                <a:solidFill>
                  <a:srgbClr val="C00000"/>
                </a:solidFill>
              </a:rPr>
              <a:t>ining</a:t>
            </a:r>
            <a:r>
              <a:rPr lang="id-ID" sz="2400" dirty="0" smtClean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</a:t>
            </a:r>
            <a:r>
              <a:rPr lang="id-ID" sz="2400" i="1" dirty="0" smtClean="0"/>
              <a:t>Sons</a:t>
            </a:r>
            <a:r>
              <a:rPr lang="id-ID" sz="2400" dirty="0" smtClean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Ethem</a:t>
            </a:r>
            <a:r>
              <a:rPr lang="en-US" sz="2400" dirty="0" smtClean="0"/>
              <a:t> </a:t>
            </a:r>
            <a:r>
              <a:rPr lang="en-US" sz="2400" dirty="0" err="1" smtClean="0"/>
              <a:t>Alpaydin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Introduction </a:t>
            </a:r>
            <a:r>
              <a:rPr lang="en-US" sz="2400" dirty="0">
                <a:solidFill>
                  <a:srgbClr val="C00000"/>
                </a:solidFill>
              </a:rPr>
              <a:t>to Machine Learning</a:t>
            </a:r>
            <a:r>
              <a:rPr lang="en-US" sz="2400" dirty="0"/>
              <a:t>, </a:t>
            </a:r>
            <a:r>
              <a:rPr lang="en-US" sz="2400" dirty="0" smtClean="0"/>
              <a:t>3rd </a:t>
            </a:r>
            <a:r>
              <a:rPr lang="en-US" sz="2400" dirty="0"/>
              <a:t>ed., </a:t>
            </a:r>
            <a:r>
              <a:rPr lang="en-US" sz="2400" i="1" dirty="0"/>
              <a:t>MIT Press</a:t>
            </a:r>
            <a:r>
              <a:rPr lang="en-US" sz="2400" dirty="0"/>
              <a:t>, </a:t>
            </a:r>
            <a:r>
              <a:rPr lang="en-US" sz="2400" dirty="0" smtClean="0"/>
              <a:t>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Florin </a:t>
            </a:r>
            <a:r>
              <a:rPr lang="en-US" sz="2400" dirty="0" err="1" smtClean="0"/>
              <a:t>Gorunescu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</a:t>
            </a:r>
            <a:r>
              <a:rPr lang="en-US" sz="2400" dirty="0">
                <a:solidFill>
                  <a:srgbClr val="C00000"/>
                </a:solidFill>
              </a:rPr>
              <a:t>Mining: Concepts, Models and </a:t>
            </a:r>
            <a:r>
              <a:rPr lang="en-US" sz="2400" dirty="0" smtClean="0">
                <a:solidFill>
                  <a:srgbClr val="C00000"/>
                </a:solidFill>
              </a:rPr>
              <a:t>Techniques</a:t>
            </a:r>
            <a:r>
              <a:rPr lang="id-ID" sz="2400" dirty="0" smtClean="0"/>
              <a:t>, </a:t>
            </a:r>
            <a:r>
              <a:rPr lang="en-US" sz="2400" i="1" dirty="0" smtClean="0"/>
              <a:t>Springer</a:t>
            </a:r>
            <a:r>
              <a:rPr lang="id-ID" sz="2400" dirty="0" smtClean="0"/>
              <a:t>, </a:t>
            </a:r>
            <a:r>
              <a:rPr lang="en-US" sz="2400" dirty="0" smtClean="0"/>
              <a:t> 2011 </a:t>
            </a: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Oded</a:t>
            </a:r>
            <a:r>
              <a:rPr lang="en-US" sz="2400" dirty="0" smtClean="0"/>
              <a:t> </a:t>
            </a:r>
            <a:r>
              <a:rPr lang="en-US" sz="2400" dirty="0" err="1"/>
              <a:t>Maimon</a:t>
            </a:r>
            <a:r>
              <a:rPr lang="en-US" sz="2400" dirty="0"/>
              <a:t> </a:t>
            </a:r>
            <a:r>
              <a:rPr lang="id-ID" sz="2400" dirty="0" err="1" smtClean="0"/>
              <a:t>and</a:t>
            </a:r>
            <a:r>
              <a:rPr lang="en-US" sz="2400" dirty="0" smtClean="0"/>
              <a:t> </a:t>
            </a:r>
            <a:r>
              <a:rPr lang="en-US" sz="2400" dirty="0" err="1"/>
              <a:t>Lior</a:t>
            </a:r>
            <a:r>
              <a:rPr lang="en-US" sz="2400" dirty="0"/>
              <a:t> </a:t>
            </a:r>
            <a:r>
              <a:rPr lang="en-US" sz="2400" dirty="0" err="1" smtClean="0"/>
              <a:t>Rokach</a:t>
            </a:r>
            <a:r>
              <a:rPr lang="id-ID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</a:t>
            </a:r>
            <a:r>
              <a:rPr lang="en-US" sz="2400" dirty="0">
                <a:solidFill>
                  <a:srgbClr val="C00000"/>
                </a:solidFill>
              </a:rPr>
              <a:t>Mining and Knowledge Discovery </a:t>
            </a:r>
            <a:r>
              <a:rPr lang="en-US" sz="2400" dirty="0" smtClean="0">
                <a:solidFill>
                  <a:srgbClr val="C00000"/>
                </a:solidFill>
              </a:rPr>
              <a:t>Handbook</a:t>
            </a:r>
            <a:r>
              <a:rPr lang="id-ID" sz="2400" dirty="0">
                <a:solidFill>
                  <a:srgbClr val="C00000"/>
                </a:solidFill>
              </a:rPr>
              <a:t> Second </a:t>
            </a:r>
            <a:r>
              <a:rPr lang="id-ID" sz="2400" dirty="0" err="1" smtClean="0">
                <a:solidFill>
                  <a:srgbClr val="C00000"/>
                </a:solidFill>
              </a:rPr>
              <a:t>Edition</a:t>
            </a:r>
            <a:r>
              <a:rPr lang="id-ID" sz="2400" dirty="0" smtClean="0"/>
              <a:t>, </a:t>
            </a:r>
            <a:r>
              <a:rPr lang="id-ID" sz="2400" i="1" dirty="0" err="1" smtClean="0"/>
              <a:t>Springer</a:t>
            </a:r>
            <a:r>
              <a:rPr lang="id-ID" sz="2400" dirty="0" smtClean="0"/>
              <a:t>, 2010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Warren </a:t>
            </a:r>
            <a:r>
              <a:rPr lang="en-US" sz="2400" dirty="0"/>
              <a:t>Liao and </a:t>
            </a:r>
            <a:r>
              <a:rPr lang="en-US" sz="2400" dirty="0" err="1"/>
              <a:t>Evangelos</a:t>
            </a:r>
            <a:r>
              <a:rPr lang="en-US" sz="2400" dirty="0"/>
              <a:t> </a:t>
            </a:r>
            <a:r>
              <a:rPr lang="en-US" sz="2400" dirty="0" err="1" smtClean="0"/>
              <a:t>Triantaphyllou</a:t>
            </a:r>
            <a:r>
              <a:rPr lang="id-ID" sz="2400" dirty="0" smtClean="0"/>
              <a:t> (</a:t>
            </a:r>
            <a:r>
              <a:rPr lang="id-ID" sz="2400" dirty="0" err="1" smtClean="0"/>
              <a:t>eds</a:t>
            </a:r>
            <a:r>
              <a:rPr lang="id-ID" sz="2400" dirty="0" smtClean="0"/>
              <a:t>.), </a:t>
            </a:r>
            <a:r>
              <a:rPr lang="en-US" sz="2400" dirty="0" smtClean="0">
                <a:solidFill>
                  <a:srgbClr val="C00000"/>
                </a:solidFill>
              </a:rPr>
              <a:t>Recent </a:t>
            </a:r>
            <a:r>
              <a:rPr lang="en-US" sz="2400" dirty="0">
                <a:solidFill>
                  <a:srgbClr val="C00000"/>
                </a:solidFill>
              </a:rPr>
              <a:t>Advances in Data Mining of Enterprise Data: </a:t>
            </a:r>
            <a:r>
              <a:rPr lang="en-US" sz="2400" dirty="0" smtClean="0">
                <a:solidFill>
                  <a:srgbClr val="C00000"/>
                </a:solidFill>
              </a:rPr>
              <a:t>Algorithms</a:t>
            </a:r>
            <a:r>
              <a:rPr lang="id-ID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and Applications</a:t>
            </a:r>
            <a:r>
              <a:rPr lang="id-ID" sz="2400" dirty="0"/>
              <a:t>, </a:t>
            </a:r>
            <a:r>
              <a:rPr lang="id-ID" sz="2400" i="1" dirty="0"/>
              <a:t>World </a:t>
            </a:r>
            <a:r>
              <a:rPr lang="id-ID" sz="2400" i="1" dirty="0" err="1" smtClean="0"/>
              <a:t>Scientific</a:t>
            </a:r>
            <a:r>
              <a:rPr lang="id-ID" sz="2400" dirty="0" smtClean="0"/>
              <a:t>, 2007</a:t>
            </a:r>
            <a:r>
              <a:rPr lang="en-US" sz="2400" dirty="0" smtClean="0"/>
              <a:t> </a:t>
            </a:r>
            <a:endParaRPr lang="id-ID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Referensi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: </a:t>
            </a:r>
            <a:r>
              <a:rPr lang="id-ID" dirty="0" err="1"/>
              <a:t>Information</a:t>
            </a:r>
            <a:r>
              <a:rPr lang="id-ID" dirty="0"/>
              <a:t> </a:t>
            </a:r>
            <a:r>
              <a:rPr lang="id-ID" dirty="0" err="1"/>
              <a:t>Gain</a:t>
            </a:r>
            <a:endParaRPr lang="id-ID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66800"/>
            <a:ext cx="41529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SzPct val="80000"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Class P: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buys_computer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= “yes”</a:t>
            </a:r>
          </a:p>
          <a:p>
            <a:pPr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SzPct val="80000"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Class N: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buys_computer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= “no”</a:t>
            </a:r>
            <a:endParaRPr kumimoji="0" lang="en-US" sz="2000" dirty="0" smtClean="0">
              <a:effectLst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62837" y="2438400"/>
            <a:ext cx="4152900" cy="2209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           means “age &lt;=30” has 5 out of 14 samples, with 2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yes’es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 and 3 no’s.   Hence</a:t>
            </a:r>
            <a:endParaRPr kumimoji="0" lang="en-US" sz="2000" dirty="0" smtClean="0"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sz="2000" dirty="0" smtClean="0"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sz="2000" dirty="0" smtClean="0">
              <a:solidFill>
                <a:srgbClr val="121328"/>
              </a:solidFill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Similarly,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6046"/>
              </p:ext>
            </p:extLst>
          </p:nvPr>
        </p:nvGraphicFramePr>
        <p:xfrm>
          <a:off x="762000" y="22860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9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Picture 1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00880"/>
              </p:ext>
            </p:extLst>
          </p:nvPr>
        </p:nvGraphicFramePr>
        <p:xfrm>
          <a:off x="4876800" y="9906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0"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0" name="Picture 1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50104"/>
              </p:ext>
            </p:extLst>
          </p:nvPr>
        </p:nvGraphicFramePr>
        <p:xfrm>
          <a:off x="5029200" y="49530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1"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0" name="Picture 1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49990"/>
              </p:ext>
            </p:extLst>
          </p:nvPr>
        </p:nvGraphicFramePr>
        <p:xfrm>
          <a:off x="4724400" y="38100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2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0" name="Picture 1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65781"/>
              </p:ext>
            </p:extLst>
          </p:nvPr>
        </p:nvGraphicFramePr>
        <p:xfrm>
          <a:off x="152400" y="3810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3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Picture 162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0145"/>
              </p:ext>
            </p:extLst>
          </p:nvPr>
        </p:nvGraphicFramePr>
        <p:xfrm>
          <a:off x="4421525" y="2360612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0" name="Picture 1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525" y="2360612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19777"/>
              </p:ext>
            </p:extLst>
          </p:nvPr>
        </p:nvGraphicFramePr>
        <p:xfrm>
          <a:off x="76200" y="17526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" name="Equation" r:id="rId15" imgW="3314700" imgH="393700" progId="Equation.3">
                  <p:embed/>
                </p:oleObj>
              </mc:Choice>
              <mc:Fallback>
                <p:oleObj name="Equation" r:id="rId15" imgW="3314700" imgH="393700" progId="Equation.3">
                  <p:embed/>
                  <p:pic>
                    <p:nvPicPr>
                      <p:cNvPr id="0" name="Picture 1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7526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8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066f6738447a9a8451a4b80958bddfed7825c7d"/>
  <p:tag name="ISPRING_RESOURCE_PATHS_HASH_PRESENTER" val="b06f731ac04d104668b3e9d156e66ec574ee7d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52741</TotalTime>
  <Words>6268</Words>
  <Application>Microsoft Office PowerPoint</Application>
  <PresentationFormat>On-screen Show (4:3)</PresentationFormat>
  <Paragraphs>1823</Paragraphs>
  <Slides>89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2" baseType="lpstr">
      <vt:lpstr>ＭＳ Ｐゴシック</vt:lpstr>
      <vt:lpstr>ＭＳ Ｐ明朝</vt:lpstr>
      <vt:lpstr>Arial</vt:lpstr>
      <vt:lpstr>Calibri</vt:lpstr>
      <vt:lpstr>Calibri Light</vt:lpstr>
      <vt:lpstr>Constantia</vt:lpstr>
      <vt:lpstr>Tahoma</vt:lpstr>
      <vt:lpstr>Times New Roman</vt:lpstr>
      <vt:lpstr>Wingdings</vt:lpstr>
      <vt:lpstr>Wingdings 2</vt:lpstr>
      <vt:lpstr>2_Office Theme</vt:lpstr>
      <vt:lpstr>Equation</vt:lpstr>
      <vt:lpstr>Worksheet</vt:lpstr>
      <vt:lpstr>Data Mining: 4. Algoritma Klasifikasi</vt:lpstr>
      <vt:lpstr>Romi Satria Wahono</vt:lpstr>
      <vt:lpstr>Course Outline</vt:lpstr>
      <vt:lpstr>4. Algoritma Klasifikasi</vt:lpstr>
      <vt:lpstr>4.1 Decision Tree</vt:lpstr>
      <vt:lpstr>Algorithm for Decision Tree Induction</vt:lpstr>
      <vt:lpstr>Brief Review of Entropy</vt:lpstr>
      <vt:lpstr>Attribute Selection Measure: Information Gain (ID3)</vt:lpstr>
      <vt:lpstr>Attribute Selection: Information Gain</vt:lpstr>
      <vt:lpstr>Computing Information-Gain for Continuous-Valued Attributes</vt:lpstr>
      <vt:lpstr>Tahapan Algoritma Decision Tree</vt:lpstr>
      <vt:lpstr>1. Siapkan data training</vt:lpstr>
      <vt:lpstr>2. Pilih atribut sebagai akar</vt:lpstr>
      <vt:lpstr>Perhitungan Entropy dan Gain Akar</vt:lpstr>
      <vt:lpstr>Penghitungan Entropy Akar</vt:lpstr>
      <vt:lpstr>Penghitungan Entropy Akar</vt:lpstr>
      <vt:lpstr>Penghitungan Gain Akar</vt:lpstr>
      <vt:lpstr>Penghitungan Gain Akar</vt:lpstr>
      <vt:lpstr>Gain Tertinggi Sebagai Akar</vt:lpstr>
      <vt:lpstr>2. Buat cabang untuk tiap-tiap nilai</vt:lpstr>
      <vt:lpstr>Perhitungan Entropi Dan Gain Cabang</vt:lpstr>
      <vt:lpstr>Gain Tertinggi Sebagai Node 1.1</vt:lpstr>
      <vt:lpstr>3. Ulangi proses untuk setiap cabang sampai semua kasus pada cabang memiliki kelas yg sama</vt:lpstr>
      <vt:lpstr>Gain Tertinggi Sebagai Node 1.1.2</vt:lpstr>
      <vt:lpstr>Decision Tree Induction: An Example</vt:lpstr>
      <vt:lpstr>Gain Ratio for Attribute Selection (C4.5)</vt:lpstr>
      <vt:lpstr>Gini Index (CART)</vt:lpstr>
      <vt:lpstr>Computation of Gini Index </vt:lpstr>
      <vt:lpstr>Comparing Attribute Selection Measures</vt:lpstr>
      <vt:lpstr>Other Attribute Selection Measures</vt:lpstr>
      <vt:lpstr>Overfitting and Tree Pruning</vt:lpstr>
      <vt:lpstr>PowerPoint Presentation</vt:lpstr>
      <vt:lpstr>Why is decision tree induction popular?</vt:lpstr>
      <vt:lpstr>Latihan</vt:lpstr>
      <vt:lpstr>4.2 Bayesian Classification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Tahapan Algoritma Naïve Bayes</vt:lpstr>
      <vt:lpstr>1. Baca Data Training</vt:lpstr>
      <vt:lpstr>Teorema Bayes</vt:lpstr>
      <vt:lpstr>2. Hitung jumlah class/label</vt:lpstr>
      <vt:lpstr>3. Hitung jumlah kasus yang sama dengan class yang sama</vt:lpstr>
      <vt:lpstr>3. Hitung jumlah kasus yang sama dengan class yang sama</vt:lpstr>
      <vt:lpstr>4. Kalikan semua nilai hasil sesuai dengan data X yang dicari class-nya</vt:lpstr>
      <vt:lpstr>Avoiding the Zero-Probability Problem</vt:lpstr>
      <vt:lpstr>Naïve Bayes Classifier: Comments</vt:lpstr>
      <vt:lpstr>4.3 Neural Network</vt:lpstr>
      <vt:lpstr>Neural Network</vt:lpstr>
      <vt:lpstr>Neural Network</vt:lpstr>
      <vt:lpstr>Fungsi Aktivasi</vt:lpstr>
      <vt:lpstr>Tahapan Algoritma Perceptron</vt:lpstr>
      <vt:lpstr>Studi Kasus</vt:lpstr>
      <vt:lpstr>1: Inisialisasi Bobot</vt:lpstr>
      <vt:lpstr>2.1: Set aktivasi unit masukan </vt:lpstr>
      <vt:lpstr>2.2 - 2.3 Hitung Respon dan Perbaiki Bobot</vt:lpstr>
      <vt:lpstr>2.4 Ulangi iterasi sampai perubahan bobot (∆wn = 0) tidak ada (Iterasi 2)</vt:lpstr>
      <vt:lpstr>2.4 Ulangi iterasi sampai perubahan bobot (∆wn = 0) tidak ada (Iterasi 3)</vt:lpstr>
      <vt:lpstr>Latihan</vt:lpstr>
      <vt:lpstr>4.4 Model Evaluation and Selection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4.5 Techniques to Improve Classification Accuracy: Ensemble Methods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Rangkuman</vt:lpstr>
      <vt:lpstr>Rangkuman</vt:lpstr>
      <vt:lpstr>Ujian </vt:lpstr>
      <vt:lpstr>Referensi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diaz</cp:lastModifiedBy>
  <cp:revision>5720</cp:revision>
  <cp:lastPrinted>2010-06-19T06:29:22Z</cp:lastPrinted>
  <dcterms:created xsi:type="dcterms:W3CDTF">1601-01-01T00:00:00Z</dcterms:created>
  <dcterms:modified xsi:type="dcterms:W3CDTF">2017-10-27T13:51:03Z</dcterms:modified>
</cp:coreProperties>
</file>