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4" r:id="rId27"/>
    <p:sldId id="295" r:id="rId28"/>
    <p:sldId id="296" r:id="rId29"/>
    <p:sldId id="297" r:id="rId30"/>
    <p:sldId id="298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2" autoAdjust="0"/>
    <p:restoredTop sz="94660"/>
  </p:normalViewPr>
  <p:slideViewPr>
    <p:cSldViewPr>
      <p:cViewPr varScale="1">
        <p:scale>
          <a:sx n="67" d="100"/>
          <a:sy n="67" d="100"/>
        </p:scale>
        <p:origin x="18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60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9784" y="461594"/>
            <a:ext cx="496443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18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156" y="461594"/>
            <a:ext cx="3345687" cy="69723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18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156" y="461594"/>
            <a:ext cx="3345687" cy="69723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85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09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7364" y="2292477"/>
            <a:ext cx="5588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0965" marR="5080" indent="-135826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REGRESI </a:t>
            </a:r>
            <a:r>
              <a:rPr sz="3600" spc="-5" dirty="0">
                <a:latin typeface="Arial"/>
                <a:cs typeface="Arial"/>
              </a:rPr>
              <a:t>DAN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KORELASI  </a:t>
            </a:r>
            <a:r>
              <a:rPr sz="3600" dirty="0">
                <a:latin typeface="Arial"/>
                <a:cs typeface="Arial"/>
              </a:rPr>
              <a:t>SEDERHANA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6817" y="3894201"/>
            <a:ext cx="2153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Pertemuan</a:t>
            </a:r>
            <a:r>
              <a:rPr sz="3200" spc="-8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12921" y="461594"/>
            <a:ext cx="2519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Mencari</a:t>
            </a:r>
            <a:r>
              <a:rPr spc="-65" dirty="0"/>
              <a:t> </a:t>
            </a:r>
            <a:r>
              <a:rPr spc="5" dirty="0"/>
              <a:t>y</a:t>
            </a:r>
            <a:r>
              <a:rPr sz="4350" spc="7" baseline="24904" dirty="0"/>
              <a:t>2</a:t>
            </a:r>
            <a:endParaRPr sz="4350" baseline="24904"/>
          </a:p>
        </p:txBody>
      </p:sp>
      <p:sp>
        <p:nvSpPr>
          <p:cNvPr id="3" name="object 3"/>
          <p:cNvSpPr txBox="1"/>
          <p:nvPr/>
        </p:nvSpPr>
        <p:spPr>
          <a:xfrm>
            <a:off x="5295265" y="1831975"/>
            <a:ext cx="1787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y</a:t>
            </a:r>
            <a:r>
              <a:rPr sz="2400" spc="-7" baseline="24305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= 𝑌</a:t>
            </a:r>
            <a:r>
              <a:rPr sz="2400" baseline="24305" dirty="0">
                <a:latin typeface="Cambria Math"/>
                <a:cs typeface="Cambria Math"/>
              </a:rPr>
              <a:t>2</a:t>
            </a:r>
            <a:r>
              <a:rPr sz="2400" spc="112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3313" y="1691513"/>
            <a:ext cx="658495" cy="282575"/>
          </a:xfrm>
          <a:custGeom>
            <a:avLst/>
            <a:gdLst/>
            <a:ahLst/>
            <a:cxnLst/>
            <a:rect l="l" t="t" r="r" b="b"/>
            <a:pathLst>
              <a:path w="658495" h="282575">
                <a:moveTo>
                  <a:pt x="568070" y="0"/>
                </a:moveTo>
                <a:lnTo>
                  <a:pt x="564133" y="11429"/>
                </a:lnTo>
                <a:lnTo>
                  <a:pt x="580441" y="18504"/>
                </a:lnTo>
                <a:lnTo>
                  <a:pt x="594486" y="28305"/>
                </a:lnTo>
                <a:lnTo>
                  <a:pt x="623010" y="73852"/>
                </a:lnTo>
                <a:lnTo>
                  <a:pt x="631305" y="115623"/>
                </a:lnTo>
                <a:lnTo>
                  <a:pt x="632332" y="139700"/>
                </a:lnTo>
                <a:lnTo>
                  <a:pt x="631287" y="164580"/>
                </a:lnTo>
                <a:lnTo>
                  <a:pt x="622956" y="207529"/>
                </a:lnTo>
                <a:lnTo>
                  <a:pt x="594534" y="253777"/>
                </a:lnTo>
                <a:lnTo>
                  <a:pt x="564514" y="270763"/>
                </a:lnTo>
                <a:lnTo>
                  <a:pt x="568070" y="282321"/>
                </a:lnTo>
                <a:lnTo>
                  <a:pt x="606567" y="264239"/>
                </a:lnTo>
                <a:lnTo>
                  <a:pt x="634872" y="232917"/>
                </a:lnTo>
                <a:lnTo>
                  <a:pt x="652303" y="191071"/>
                </a:lnTo>
                <a:lnTo>
                  <a:pt x="658113" y="141224"/>
                </a:lnTo>
                <a:lnTo>
                  <a:pt x="656661" y="115339"/>
                </a:lnTo>
                <a:lnTo>
                  <a:pt x="645040" y="69429"/>
                </a:lnTo>
                <a:lnTo>
                  <a:pt x="621917" y="32093"/>
                </a:lnTo>
                <a:lnTo>
                  <a:pt x="588527" y="7379"/>
                </a:lnTo>
                <a:lnTo>
                  <a:pt x="568070" y="0"/>
                </a:lnTo>
                <a:close/>
              </a:path>
              <a:path w="658495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6178" y="1601470"/>
            <a:ext cx="774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22935" algn="l"/>
              </a:tabLst>
            </a:pPr>
            <a:r>
              <a:rPr sz="3600" spc="1754" baseline="2314" dirty="0">
                <a:latin typeface="Cambria Math"/>
                <a:cs typeface="Cambria Math"/>
              </a:rPr>
              <a:t> </a:t>
            </a:r>
            <a:r>
              <a:rPr sz="3600" spc="-19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𝑌	</a:t>
            </a:r>
            <a:r>
              <a:rPr sz="2400" spc="-7" baseline="24305" dirty="0">
                <a:latin typeface="Cambria Math"/>
                <a:cs typeface="Cambria Math"/>
              </a:rPr>
              <a:t>2</a:t>
            </a:r>
            <a:endParaRPr sz="2400" baseline="2430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7130" y="2046858"/>
            <a:ext cx="142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76516" y="2062733"/>
            <a:ext cx="824865" cy="0"/>
          </a:xfrm>
          <a:custGeom>
            <a:avLst/>
            <a:gdLst/>
            <a:ahLst/>
            <a:cxnLst/>
            <a:rect l="l" t="t" r="r" b="b"/>
            <a:pathLst>
              <a:path w="824865">
                <a:moveTo>
                  <a:pt x="0" y="0"/>
                </a:moveTo>
                <a:lnTo>
                  <a:pt x="82448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40757" y="2740279"/>
            <a:ext cx="19151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Cambria Math"/>
                <a:cs typeface="Cambria Math"/>
              </a:rPr>
              <a:t>y</a:t>
            </a:r>
            <a:r>
              <a:rPr sz="2550" spc="7" baseline="26143" dirty="0">
                <a:latin typeface="Cambria Math"/>
                <a:cs typeface="Cambria Math"/>
              </a:rPr>
              <a:t>2 </a:t>
            </a:r>
            <a:r>
              <a:rPr sz="2600" dirty="0">
                <a:latin typeface="Cambria Math"/>
                <a:cs typeface="Cambria Math"/>
              </a:rPr>
              <a:t>= 27,06</a:t>
            </a:r>
            <a:r>
              <a:rPr sz="2600" spc="3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−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9775" y="2586101"/>
            <a:ext cx="1016635" cy="306705"/>
          </a:xfrm>
          <a:custGeom>
            <a:avLst/>
            <a:gdLst/>
            <a:ahLst/>
            <a:cxnLst/>
            <a:rect l="l" t="t" r="r" b="b"/>
            <a:pathLst>
              <a:path w="1016634" h="306705">
                <a:moveTo>
                  <a:pt x="918718" y="0"/>
                </a:moveTo>
                <a:lnTo>
                  <a:pt x="914273" y="12446"/>
                </a:lnTo>
                <a:lnTo>
                  <a:pt x="932062" y="20115"/>
                </a:lnTo>
                <a:lnTo>
                  <a:pt x="947340" y="30749"/>
                </a:lnTo>
                <a:lnTo>
                  <a:pt x="978261" y="80129"/>
                </a:lnTo>
                <a:lnTo>
                  <a:pt x="987301" y="125468"/>
                </a:lnTo>
                <a:lnTo>
                  <a:pt x="988441" y="151637"/>
                </a:lnTo>
                <a:lnTo>
                  <a:pt x="987299" y="178613"/>
                </a:lnTo>
                <a:lnTo>
                  <a:pt x="978207" y="225182"/>
                </a:lnTo>
                <a:lnTo>
                  <a:pt x="960018" y="261588"/>
                </a:lnTo>
                <a:lnTo>
                  <a:pt x="914780" y="293877"/>
                </a:lnTo>
                <a:lnTo>
                  <a:pt x="918718" y="306324"/>
                </a:lnTo>
                <a:lnTo>
                  <a:pt x="960453" y="286670"/>
                </a:lnTo>
                <a:lnTo>
                  <a:pt x="991234" y="252729"/>
                </a:lnTo>
                <a:lnTo>
                  <a:pt x="1010094" y="207279"/>
                </a:lnTo>
                <a:lnTo>
                  <a:pt x="1016380" y="153162"/>
                </a:lnTo>
                <a:lnTo>
                  <a:pt x="1014807" y="125085"/>
                </a:lnTo>
                <a:lnTo>
                  <a:pt x="1002182" y="75312"/>
                </a:lnTo>
                <a:lnTo>
                  <a:pt x="977082" y="34807"/>
                </a:lnTo>
                <a:lnTo>
                  <a:pt x="940887" y="7999"/>
                </a:lnTo>
                <a:lnTo>
                  <a:pt x="918718" y="0"/>
                </a:lnTo>
                <a:close/>
              </a:path>
              <a:path w="1016634" h="306705">
                <a:moveTo>
                  <a:pt x="97663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3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1021" y="2490343"/>
            <a:ext cx="11353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75360" algn="l"/>
              </a:tabLst>
            </a:pPr>
            <a:r>
              <a:rPr sz="2600" spc="-5" dirty="0">
                <a:latin typeface="Cambria Math"/>
                <a:cs typeface="Cambria Math"/>
              </a:rPr>
              <a:t>16,99	</a:t>
            </a:r>
            <a:r>
              <a:rPr sz="2550" spc="22" baseline="26143" dirty="0">
                <a:latin typeface="Cambria Math"/>
                <a:cs typeface="Cambria Math"/>
              </a:rPr>
              <a:t>2</a:t>
            </a:r>
            <a:endParaRPr sz="2550" baseline="26143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3790" y="2961258"/>
            <a:ext cx="3911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mbria Math"/>
                <a:cs typeface="Cambria Math"/>
              </a:rPr>
              <a:t>11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0692" y="298856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4815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33136" y="3497656"/>
            <a:ext cx="326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172970" algn="l"/>
              </a:tabLst>
            </a:pPr>
            <a:r>
              <a:rPr sz="2800" dirty="0">
                <a:latin typeface="Cambria Math"/>
                <a:cs typeface="Cambria Math"/>
              </a:rPr>
              <a:t>y</a:t>
            </a:r>
            <a:r>
              <a:rPr sz="2775" baseline="25525" dirty="0">
                <a:latin typeface="Cambria Math"/>
                <a:cs typeface="Cambria Math"/>
              </a:rPr>
              <a:t>2 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27,06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	</a:t>
            </a:r>
            <a:r>
              <a:rPr sz="4200" spc="-7" baseline="41666" dirty="0">
                <a:latin typeface="Cambria Math"/>
                <a:cs typeface="Cambria Math"/>
              </a:rPr>
              <a:t>288,66</a:t>
            </a:r>
            <a:endParaRPr sz="4200" baseline="41666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6273" y="3735400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mbria Math"/>
                <a:cs typeface="Cambria Math"/>
              </a:rPr>
              <a:t>11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05471" y="3763517"/>
            <a:ext cx="1057910" cy="0"/>
          </a:xfrm>
          <a:custGeom>
            <a:avLst/>
            <a:gdLst/>
            <a:ahLst/>
            <a:cxnLst/>
            <a:rect l="l" t="t" r="r" b="b"/>
            <a:pathLst>
              <a:path w="1057909">
                <a:moveTo>
                  <a:pt x="0" y="0"/>
                </a:moveTo>
                <a:lnTo>
                  <a:pt x="1057655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70296" y="4593793"/>
            <a:ext cx="2995295" cy="868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32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y</a:t>
            </a:r>
            <a:r>
              <a:rPr sz="2775" baseline="25525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= 27,06 −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26,24</a:t>
            </a:r>
            <a:endParaRPr sz="2800">
              <a:latin typeface="Cambria Math"/>
              <a:cs typeface="Cambria Math"/>
            </a:endParaRPr>
          </a:p>
          <a:p>
            <a:pPr algn="ctr">
              <a:lnSpc>
                <a:spcPts val="3320"/>
              </a:lnSpc>
            </a:pPr>
            <a:r>
              <a:rPr sz="2800" dirty="0">
                <a:latin typeface="Cambria Math"/>
                <a:cs typeface="Cambria Math"/>
              </a:rPr>
              <a:t>y</a:t>
            </a:r>
            <a:r>
              <a:rPr sz="2775" baseline="25525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1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0,82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025" y="2878582"/>
            <a:ext cx="2712974" cy="1969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93470" y="567055"/>
            <a:ext cx="7359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Perhitungan </a:t>
            </a:r>
            <a:r>
              <a:rPr sz="3200" dirty="0">
                <a:latin typeface="Arial"/>
                <a:cs typeface="Arial"/>
              </a:rPr>
              <a:t>Koefisien Korelasi </a:t>
            </a:r>
            <a:r>
              <a:rPr sz="3200" spc="-5" dirty="0">
                <a:latin typeface="Arial"/>
                <a:cs typeface="Arial"/>
              </a:rPr>
              <a:t>Manual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1758" y="1838070"/>
            <a:ext cx="8540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𝑟𝑥𝑦</a:t>
            </a:r>
            <a:r>
              <a:rPr sz="2500" spc="110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2025" y="1598422"/>
            <a:ext cx="6515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spc="1822" baseline="2222" dirty="0">
                <a:latin typeface="Cambria Math"/>
                <a:cs typeface="Cambria Math"/>
              </a:rPr>
              <a:t> </a:t>
            </a:r>
            <a:r>
              <a:rPr sz="3750" spc="-187" baseline="2222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𝑥𝑦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5313" y="2148204"/>
            <a:ext cx="1893570" cy="393700"/>
          </a:xfrm>
          <a:custGeom>
            <a:avLst/>
            <a:gdLst/>
            <a:ahLst/>
            <a:cxnLst/>
            <a:rect l="l" t="t" r="r" b="b"/>
            <a:pathLst>
              <a:path w="1893570" h="393700">
                <a:moveTo>
                  <a:pt x="61095" y="255905"/>
                </a:moveTo>
                <a:lnTo>
                  <a:pt x="30861" y="255905"/>
                </a:lnTo>
                <a:lnTo>
                  <a:pt x="94996" y="393700"/>
                </a:lnTo>
                <a:lnTo>
                  <a:pt x="109982" y="393700"/>
                </a:lnTo>
                <a:lnTo>
                  <a:pt x="121177" y="352171"/>
                </a:lnTo>
                <a:lnTo>
                  <a:pt x="104266" y="352171"/>
                </a:lnTo>
                <a:lnTo>
                  <a:pt x="61095" y="255905"/>
                </a:lnTo>
                <a:close/>
              </a:path>
              <a:path w="1893570" h="393700">
                <a:moveTo>
                  <a:pt x="241553" y="0"/>
                </a:moveTo>
                <a:lnTo>
                  <a:pt x="198247" y="0"/>
                </a:lnTo>
                <a:lnTo>
                  <a:pt x="104266" y="352171"/>
                </a:lnTo>
                <a:lnTo>
                  <a:pt x="121177" y="352171"/>
                </a:lnTo>
                <a:lnTo>
                  <a:pt x="210565" y="20574"/>
                </a:lnTo>
                <a:lnTo>
                  <a:pt x="1893442" y="20574"/>
                </a:lnTo>
                <a:lnTo>
                  <a:pt x="1893442" y="635"/>
                </a:lnTo>
                <a:lnTo>
                  <a:pt x="241553" y="635"/>
                </a:lnTo>
                <a:lnTo>
                  <a:pt x="241553" y="0"/>
                </a:lnTo>
                <a:close/>
              </a:path>
              <a:path w="1893570" h="393700">
                <a:moveTo>
                  <a:pt x="50673" y="232664"/>
                </a:moveTo>
                <a:lnTo>
                  <a:pt x="0" y="255905"/>
                </a:lnTo>
                <a:lnTo>
                  <a:pt x="4699" y="267462"/>
                </a:lnTo>
                <a:lnTo>
                  <a:pt x="30861" y="255905"/>
                </a:lnTo>
                <a:lnTo>
                  <a:pt x="61095" y="255905"/>
                </a:lnTo>
                <a:lnTo>
                  <a:pt x="50673" y="232664"/>
                </a:lnTo>
                <a:close/>
              </a:path>
              <a:path w="1893570" h="393700">
                <a:moveTo>
                  <a:pt x="1893442" y="20574"/>
                </a:moveTo>
                <a:lnTo>
                  <a:pt x="229235" y="20574"/>
                </a:lnTo>
                <a:lnTo>
                  <a:pt x="229235" y="21971"/>
                </a:lnTo>
                <a:lnTo>
                  <a:pt x="1893442" y="21971"/>
                </a:lnTo>
                <a:lnTo>
                  <a:pt x="1893442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9852" y="2077211"/>
            <a:ext cx="1899285" cy="0"/>
          </a:xfrm>
          <a:custGeom>
            <a:avLst/>
            <a:gdLst/>
            <a:ahLst/>
            <a:cxnLst/>
            <a:rect l="l" t="t" r="r" b="b"/>
            <a:pathLst>
              <a:path w="1899285">
                <a:moveTo>
                  <a:pt x="0" y="0"/>
                </a:moveTo>
                <a:lnTo>
                  <a:pt x="1898903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0591" y="2714370"/>
            <a:ext cx="8521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𝑟𝑥𝑦</a:t>
            </a:r>
            <a:r>
              <a:rPr sz="2500" spc="95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7336" y="2120011"/>
            <a:ext cx="1739900" cy="761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90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(</a:t>
            </a:r>
            <a:r>
              <a:rPr sz="3750" baseline="2222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𝑥</a:t>
            </a:r>
            <a:r>
              <a:rPr sz="2475" spc="-7" baseline="25252" dirty="0">
                <a:latin typeface="Cambria Math"/>
                <a:cs typeface="Cambria Math"/>
              </a:rPr>
              <a:t>2</a:t>
            </a:r>
            <a:r>
              <a:rPr sz="2500" spc="-5" dirty="0">
                <a:latin typeface="Cambria Math"/>
                <a:cs typeface="Cambria Math"/>
              </a:rPr>
              <a:t>)(</a:t>
            </a:r>
            <a:r>
              <a:rPr sz="3750" spc="682" baseline="2222" dirty="0">
                <a:latin typeface="Cambria Math"/>
                <a:cs typeface="Cambria Math"/>
              </a:rPr>
              <a:t> </a:t>
            </a:r>
            <a:r>
              <a:rPr sz="2500" dirty="0">
                <a:latin typeface="Cambria Math"/>
                <a:cs typeface="Cambria Math"/>
              </a:rPr>
              <a:t>𝑦</a:t>
            </a:r>
            <a:r>
              <a:rPr sz="2475" baseline="25252" dirty="0">
                <a:latin typeface="Cambria Math"/>
                <a:cs typeface="Cambria Math"/>
              </a:rPr>
              <a:t>2</a:t>
            </a:r>
            <a:r>
              <a:rPr sz="2500" dirty="0">
                <a:latin typeface="Cambria Math"/>
                <a:cs typeface="Cambria Math"/>
              </a:rPr>
              <a:t>)</a:t>
            </a:r>
            <a:endParaRPr sz="2500">
              <a:latin typeface="Cambria Math"/>
              <a:cs typeface="Cambria Math"/>
            </a:endParaRPr>
          </a:p>
          <a:p>
            <a:pPr marL="301625">
              <a:lnSpc>
                <a:spcPts val="2900"/>
              </a:lnSpc>
            </a:pPr>
            <a:r>
              <a:rPr sz="2500" spc="-5" dirty="0">
                <a:latin typeface="Cambria Math"/>
                <a:cs typeface="Cambria Math"/>
              </a:rPr>
              <a:t>− </a:t>
            </a:r>
            <a:r>
              <a:rPr sz="2500" spc="-10" dirty="0">
                <a:latin typeface="Cambria Math"/>
                <a:cs typeface="Cambria Math"/>
              </a:rPr>
              <a:t>9,89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2621" y="3024504"/>
            <a:ext cx="2296160" cy="393700"/>
          </a:xfrm>
          <a:custGeom>
            <a:avLst/>
            <a:gdLst/>
            <a:ahLst/>
            <a:cxnLst/>
            <a:rect l="l" t="t" r="r" b="b"/>
            <a:pathLst>
              <a:path w="2296160" h="393700">
                <a:moveTo>
                  <a:pt x="61095" y="255905"/>
                </a:moveTo>
                <a:lnTo>
                  <a:pt x="30861" y="255905"/>
                </a:lnTo>
                <a:lnTo>
                  <a:pt x="94995" y="393700"/>
                </a:lnTo>
                <a:lnTo>
                  <a:pt x="109981" y="393700"/>
                </a:lnTo>
                <a:lnTo>
                  <a:pt x="121177" y="352171"/>
                </a:lnTo>
                <a:lnTo>
                  <a:pt x="104266" y="352171"/>
                </a:lnTo>
                <a:lnTo>
                  <a:pt x="61095" y="255905"/>
                </a:lnTo>
                <a:close/>
              </a:path>
              <a:path w="2296160" h="393700">
                <a:moveTo>
                  <a:pt x="241553" y="0"/>
                </a:moveTo>
                <a:lnTo>
                  <a:pt x="198246" y="0"/>
                </a:lnTo>
                <a:lnTo>
                  <a:pt x="104266" y="352171"/>
                </a:lnTo>
                <a:lnTo>
                  <a:pt x="121177" y="352171"/>
                </a:lnTo>
                <a:lnTo>
                  <a:pt x="210565" y="20574"/>
                </a:lnTo>
                <a:lnTo>
                  <a:pt x="2295779" y="20574"/>
                </a:lnTo>
                <a:lnTo>
                  <a:pt x="2295779" y="635"/>
                </a:lnTo>
                <a:lnTo>
                  <a:pt x="241553" y="635"/>
                </a:lnTo>
                <a:lnTo>
                  <a:pt x="241553" y="0"/>
                </a:lnTo>
                <a:close/>
              </a:path>
              <a:path w="2296160" h="393700">
                <a:moveTo>
                  <a:pt x="50673" y="232664"/>
                </a:moveTo>
                <a:lnTo>
                  <a:pt x="0" y="255905"/>
                </a:lnTo>
                <a:lnTo>
                  <a:pt x="4699" y="267462"/>
                </a:lnTo>
                <a:lnTo>
                  <a:pt x="30861" y="255905"/>
                </a:lnTo>
                <a:lnTo>
                  <a:pt x="61095" y="255905"/>
                </a:lnTo>
                <a:lnTo>
                  <a:pt x="50673" y="232664"/>
                </a:lnTo>
                <a:close/>
              </a:path>
              <a:path w="2296160" h="393700">
                <a:moveTo>
                  <a:pt x="2295779" y="20574"/>
                </a:moveTo>
                <a:lnTo>
                  <a:pt x="229234" y="20574"/>
                </a:lnTo>
                <a:lnTo>
                  <a:pt x="229234" y="21971"/>
                </a:lnTo>
                <a:lnTo>
                  <a:pt x="2295779" y="21971"/>
                </a:lnTo>
                <a:lnTo>
                  <a:pt x="2295779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71315" y="2990214"/>
            <a:ext cx="2093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(258,50)(0,82)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47159" y="2953511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>
                <a:moveTo>
                  <a:pt x="0" y="0"/>
                </a:moveTo>
                <a:lnTo>
                  <a:pt x="2302764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6371" y="3590925"/>
            <a:ext cx="8521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𝑟𝑥𝑦</a:t>
            </a:r>
            <a:r>
              <a:rPr sz="2500" spc="95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1336" y="3351657"/>
            <a:ext cx="9245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mbria Math"/>
                <a:cs typeface="Cambria Math"/>
              </a:rPr>
              <a:t>−</a:t>
            </a:r>
            <a:r>
              <a:rPr sz="2500" spc="-6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9,89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8401" y="3899280"/>
            <a:ext cx="1176020" cy="393700"/>
          </a:xfrm>
          <a:custGeom>
            <a:avLst/>
            <a:gdLst/>
            <a:ahLst/>
            <a:cxnLst/>
            <a:rect l="l" t="t" r="r" b="b"/>
            <a:pathLst>
              <a:path w="1176020" h="393700">
                <a:moveTo>
                  <a:pt x="61095" y="255905"/>
                </a:moveTo>
                <a:lnTo>
                  <a:pt x="30861" y="255905"/>
                </a:lnTo>
                <a:lnTo>
                  <a:pt x="94996" y="393700"/>
                </a:lnTo>
                <a:lnTo>
                  <a:pt x="109982" y="393700"/>
                </a:lnTo>
                <a:lnTo>
                  <a:pt x="121177" y="352171"/>
                </a:lnTo>
                <a:lnTo>
                  <a:pt x="104266" y="352171"/>
                </a:lnTo>
                <a:lnTo>
                  <a:pt x="61095" y="255905"/>
                </a:lnTo>
                <a:close/>
              </a:path>
              <a:path w="1176020" h="393700">
                <a:moveTo>
                  <a:pt x="241553" y="0"/>
                </a:moveTo>
                <a:lnTo>
                  <a:pt x="198247" y="0"/>
                </a:lnTo>
                <a:lnTo>
                  <a:pt x="104266" y="352171"/>
                </a:lnTo>
                <a:lnTo>
                  <a:pt x="121177" y="352171"/>
                </a:lnTo>
                <a:lnTo>
                  <a:pt x="210565" y="20574"/>
                </a:lnTo>
                <a:lnTo>
                  <a:pt x="1175639" y="20574"/>
                </a:lnTo>
                <a:lnTo>
                  <a:pt x="1175639" y="635"/>
                </a:lnTo>
                <a:lnTo>
                  <a:pt x="241553" y="635"/>
                </a:lnTo>
                <a:lnTo>
                  <a:pt x="241553" y="0"/>
                </a:lnTo>
                <a:close/>
              </a:path>
              <a:path w="1176020" h="393700">
                <a:moveTo>
                  <a:pt x="50673" y="232664"/>
                </a:moveTo>
                <a:lnTo>
                  <a:pt x="0" y="255905"/>
                </a:lnTo>
                <a:lnTo>
                  <a:pt x="4699" y="267462"/>
                </a:lnTo>
                <a:lnTo>
                  <a:pt x="30861" y="255905"/>
                </a:lnTo>
                <a:lnTo>
                  <a:pt x="61095" y="255905"/>
                </a:lnTo>
                <a:lnTo>
                  <a:pt x="50673" y="232664"/>
                </a:lnTo>
                <a:close/>
              </a:path>
              <a:path w="1176020" h="393700">
                <a:moveTo>
                  <a:pt x="1175639" y="20574"/>
                </a:moveTo>
                <a:lnTo>
                  <a:pt x="229235" y="20574"/>
                </a:lnTo>
                <a:lnTo>
                  <a:pt x="229235" y="21971"/>
                </a:lnTo>
                <a:lnTo>
                  <a:pt x="1175639" y="21971"/>
                </a:lnTo>
                <a:lnTo>
                  <a:pt x="1175639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2940" y="3829811"/>
            <a:ext cx="1183005" cy="0"/>
          </a:xfrm>
          <a:custGeom>
            <a:avLst/>
            <a:gdLst/>
            <a:ahLst/>
            <a:cxnLst/>
            <a:rect l="l" t="t" r="r" b="b"/>
            <a:pathLst>
              <a:path w="1183004">
                <a:moveTo>
                  <a:pt x="0" y="0"/>
                </a:moveTo>
                <a:lnTo>
                  <a:pt x="1182624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3147" y="4704588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>
                <a:moveTo>
                  <a:pt x="0" y="0"/>
                </a:moveTo>
                <a:lnTo>
                  <a:pt x="900684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53078" y="3878960"/>
            <a:ext cx="2152650" cy="192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065">
              <a:lnSpc>
                <a:spcPts val="2870"/>
              </a:lnSpc>
              <a:spcBef>
                <a:spcPts val="95"/>
              </a:spcBef>
            </a:pPr>
            <a:r>
              <a:rPr sz="2500" dirty="0">
                <a:latin typeface="Cambria Math"/>
                <a:cs typeface="Cambria Math"/>
              </a:rPr>
              <a:t>212,51</a:t>
            </a:r>
            <a:endParaRPr sz="2500">
              <a:latin typeface="Cambria Math"/>
              <a:cs typeface="Cambria Math"/>
            </a:endParaRPr>
          </a:p>
          <a:p>
            <a:pPr marL="76200">
              <a:lnSpc>
                <a:spcPts val="2870"/>
              </a:lnSpc>
              <a:tabLst>
                <a:tab pos="1060450" algn="l"/>
              </a:tabLst>
            </a:pPr>
            <a:r>
              <a:rPr sz="3750" spc="-7" baseline="-42222" dirty="0">
                <a:latin typeface="Cambria Math"/>
                <a:cs typeface="Cambria Math"/>
              </a:rPr>
              <a:t>𝑟𝑥𝑦</a:t>
            </a:r>
            <a:r>
              <a:rPr sz="3750" spc="284" baseline="-42222" dirty="0">
                <a:latin typeface="Cambria Math"/>
                <a:cs typeface="Cambria Math"/>
              </a:rPr>
              <a:t> </a:t>
            </a:r>
            <a:r>
              <a:rPr sz="3750" spc="-7" baseline="-42222" dirty="0">
                <a:latin typeface="Cambria Math"/>
                <a:cs typeface="Cambria Math"/>
              </a:rPr>
              <a:t>=	</a:t>
            </a:r>
            <a:r>
              <a:rPr sz="2500" spc="-5" dirty="0">
                <a:latin typeface="Cambria Math"/>
                <a:cs typeface="Cambria Math"/>
              </a:rPr>
              <a:t>−</a:t>
            </a:r>
            <a:r>
              <a:rPr sz="2500" spc="-1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9,89</a:t>
            </a:r>
            <a:endParaRPr sz="2500">
              <a:latin typeface="Cambria Math"/>
              <a:cs typeface="Cambria Math"/>
            </a:endParaRPr>
          </a:p>
          <a:p>
            <a:pPr marR="250190" algn="r">
              <a:lnSpc>
                <a:spcPct val="100000"/>
              </a:lnSpc>
              <a:spcBef>
                <a:spcPts val="555"/>
              </a:spcBef>
            </a:pPr>
            <a:r>
              <a:rPr sz="2500" spc="-10" dirty="0">
                <a:latin typeface="Cambria Math"/>
                <a:cs typeface="Cambria Math"/>
              </a:rPr>
              <a:t>1</a:t>
            </a:r>
            <a:r>
              <a:rPr sz="2500" dirty="0">
                <a:latin typeface="Cambria Math"/>
                <a:cs typeface="Cambria Math"/>
              </a:rPr>
              <a:t>4</a:t>
            </a:r>
            <a:r>
              <a:rPr sz="2500" spc="-5" dirty="0">
                <a:latin typeface="Cambria Math"/>
                <a:cs typeface="Cambria Math"/>
              </a:rPr>
              <a:t>,</a:t>
            </a:r>
            <a:r>
              <a:rPr sz="2500" spc="-10" dirty="0">
                <a:latin typeface="Cambria Math"/>
                <a:cs typeface="Cambria Math"/>
              </a:rPr>
              <a:t>58</a:t>
            </a:r>
            <a:endParaRPr sz="2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R="285115" algn="r">
              <a:lnSpc>
                <a:spcPct val="100000"/>
              </a:lnSpc>
            </a:pPr>
            <a:r>
              <a:rPr sz="2500" spc="-5" dirty="0">
                <a:latin typeface="Cambria Math"/>
                <a:cs typeface="Cambria Math"/>
              </a:rPr>
              <a:t>𝑟𝑥𝑦 =</a:t>
            </a:r>
            <a:r>
              <a:rPr sz="2500" spc="235" dirty="0">
                <a:latin typeface="Cambria Math"/>
                <a:cs typeface="Cambria Math"/>
              </a:rPr>
              <a:t> </a:t>
            </a:r>
            <a:r>
              <a:rPr sz="2500" spc="-5" dirty="0">
                <a:latin typeface="Cambria Math"/>
                <a:cs typeface="Cambria Math"/>
              </a:rPr>
              <a:t>0,679</a:t>
            </a:r>
            <a:endParaRPr sz="25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103626" y="461594"/>
            <a:ext cx="2939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09890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9890" algn="l"/>
              </a:tabLst>
            </a:pPr>
            <a:r>
              <a:rPr sz="3000" spc="-10" dirty="0">
                <a:latin typeface="Calibri"/>
                <a:cs typeface="Calibri"/>
              </a:rPr>
              <a:t>Hipotesis</a:t>
            </a:r>
            <a:endParaRPr sz="3000">
              <a:latin typeface="Calibri"/>
              <a:cs typeface="Calibri"/>
            </a:endParaRPr>
          </a:p>
          <a:p>
            <a:pPr marL="927100" marR="30353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Ho: </a:t>
            </a:r>
            <a:r>
              <a:rPr sz="3000" spc="-5" dirty="0">
                <a:latin typeface="Calibri"/>
                <a:cs typeface="Calibri"/>
              </a:rPr>
              <a:t>Tidak </a:t>
            </a:r>
            <a:r>
              <a:rPr sz="3000" dirty="0">
                <a:latin typeface="Calibri"/>
                <a:cs typeface="Calibri"/>
              </a:rPr>
              <a:t>Ada </a:t>
            </a:r>
            <a:r>
              <a:rPr sz="3000" spc="-15" dirty="0">
                <a:latin typeface="Calibri"/>
                <a:cs typeface="Calibri"/>
              </a:rPr>
              <a:t>hubungan </a:t>
            </a:r>
            <a:r>
              <a:rPr sz="3000" spc="-20" dirty="0">
                <a:latin typeface="Calibri"/>
                <a:cs typeface="Calibri"/>
              </a:rPr>
              <a:t>antara </a:t>
            </a:r>
            <a:r>
              <a:rPr sz="3000" dirty="0">
                <a:latin typeface="Calibri"/>
                <a:cs typeface="Calibri"/>
              </a:rPr>
              <a:t>Rasio BOPO  </a:t>
            </a:r>
            <a:r>
              <a:rPr sz="3000" spc="-10" dirty="0">
                <a:latin typeface="Calibri"/>
                <a:cs typeface="Calibri"/>
              </a:rPr>
              <a:t>terhadap </a:t>
            </a:r>
            <a:r>
              <a:rPr sz="3000" dirty="0">
                <a:latin typeface="Calibri"/>
                <a:cs typeface="Calibri"/>
              </a:rPr>
              <a:t>Rasio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ROA</a:t>
            </a:r>
            <a:endParaRPr sz="3000">
              <a:latin typeface="Calibri"/>
              <a:cs typeface="Calibri"/>
            </a:endParaRPr>
          </a:p>
          <a:p>
            <a:pPr marL="927100" marR="1236345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Ha: </a:t>
            </a:r>
            <a:r>
              <a:rPr sz="3000" dirty="0">
                <a:latin typeface="Calibri"/>
                <a:cs typeface="Calibri"/>
              </a:rPr>
              <a:t>Ada </a:t>
            </a:r>
            <a:r>
              <a:rPr sz="3000" spc="-15" dirty="0">
                <a:latin typeface="Calibri"/>
                <a:cs typeface="Calibri"/>
              </a:rPr>
              <a:t>hubungan </a:t>
            </a:r>
            <a:r>
              <a:rPr sz="3000" spc="-20" dirty="0">
                <a:latin typeface="Calibri"/>
                <a:cs typeface="Calibri"/>
              </a:rPr>
              <a:t>antara </a:t>
            </a:r>
            <a:r>
              <a:rPr sz="3000" dirty="0">
                <a:latin typeface="Calibri"/>
                <a:cs typeface="Calibri"/>
              </a:rPr>
              <a:t>Rasio BOPO  </a:t>
            </a:r>
            <a:r>
              <a:rPr sz="3000" spc="-10" dirty="0">
                <a:latin typeface="Calibri"/>
                <a:cs typeface="Calibri"/>
              </a:rPr>
              <a:t>terhadap </a:t>
            </a:r>
            <a:r>
              <a:rPr sz="3000" dirty="0">
                <a:latin typeface="Calibri"/>
                <a:cs typeface="Calibri"/>
              </a:rPr>
              <a:t>Rasio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ROA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buAutoNum type="arabicPeriod" startAt="2"/>
              <a:tabLst>
                <a:tab pos="389890" algn="l"/>
              </a:tabLst>
            </a:pPr>
            <a:r>
              <a:rPr sz="3000" dirty="0">
                <a:latin typeface="Calibri"/>
                <a:cs typeface="Calibri"/>
              </a:rPr>
              <a:t>Dasar </a:t>
            </a:r>
            <a:r>
              <a:rPr sz="3000" spc="-15" dirty="0">
                <a:latin typeface="Calibri"/>
                <a:cs typeface="Calibri"/>
              </a:rPr>
              <a:t>Pengambilan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Keputusan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&gt; </a:t>
            </a:r>
            <a:r>
              <a:rPr sz="3000" spc="-5" dirty="0">
                <a:latin typeface="Calibri"/>
                <a:cs typeface="Calibri"/>
              </a:rPr>
              <a:t>0.05  </a:t>
            </a: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&lt; </a:t>
            </a:r>
            <a:r>
              <a:rPr sz="3000" spc="-5" dirty="0">
                <a:latin typeface="Calibri"/>
                <a:cs typeface="Calibri"/>
              </a:rPr>
              <a:t>0.05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103626" y="461594"/>
            <a:ext cx="2939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P</a:t>
            </a:r>
            <a:r>
              <a:rPr dirty="0"/>
              <a:t>emba</a:t>
            </a:r>
            <a:r>
              <a:rPr spc="15" dirty="0"/>
              <a:t>h</a:t>
            </a:r>
            <a:r>
              <a:rPr dirty="0"/>
              <a:t>as</a:t>
            </a:r>
            <a:r>
              <a:rPr spc="5" dirty="0"/>
              <a:t>a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5499"/>
            <a:ext cx="3881754" cy="45993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580"/>
              </a:spcBef>
              <a:buAutoNum type="arabicPeriod" startAt="3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Keputusan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946275" algn="l"/>
                <a:tab pos="2990850" algn="l"/>
              </a:tabLst>
            </a:pP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erd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ar</a:t>
            </a:r>
            <a:r>
              <a:rPr sz="2000" dirty="0">
                <a:latin typeface="Arial"/>
                <a:cs typeface="Arial"/>
              </a:rPr>
              <a:t>kan	tab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	k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rel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30245" algn="l"/>
              </a:tabLst>
            </a:pPr>
            <a:r>
              <a:rPr sz="2000" dirty="0">
                <a:latin typeface="Arial"/>
                <a:cs typeface="Arial"/>
              </a:rPr>
              <a:t>tersebut </a:t>
            </a:r>
            <a:r>
              <a:rPr sz="2000" spc="-5" dirty="0">
                <a:latin typeface="Arial"/>
                <a:cs typeface="Arial"/>
              </a:rPr>
              <a:t>diketahui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nilai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sig.	</a:t>
            </a:r>
            <a:r>
              <a:rPr sz="2000" spc="-5" dirty="0">
                <a:latin typeface="Arial"/>
                <a:cs typeface="Arial"/>
              </a:rPr>
              <a:t>0.022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 </a:t>
            </a:r>
            <a:r>
              <a:rPr sz="2000" spc="-5" dirty="0">
                <a:latin typeface="Arial"/>
                <a:cs typeface="Arial"/>
              </a:rPr>
              <a:t>0.05 </a:t>
            </a:r>
            <a:r>
              <a:rPr sz="2000" dirty="0">
                <a:latin typeface="Arial"/>
                <a:cs typeface="Arial"/>
              </a:rPr>
              <a:t>maka Ha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diterima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92735" indent="-280670" algn="just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Kesimpulan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Ada hubungan </a:t>
            </a:r>
            <a:r>
              <a:rPr sz="2000" spc="-5" dirty="0">
                <a:latin typeface="Arial"/>
                <a:cs typeface="Arial"/>
              </a:rPr>
              <a:t>antara </a:t>
            </a:r>
            <a:r>
              <a:rPr sz="2000" dirty="0">
                <a:latin typeface="Arial"/>
                <a:cs typeface="Arial"/>
              </a:rPr>
              <a:t>Rasio  BOPO </a:t>
            </a:r>
            <a:r>
              <a:rPr sz="2000" spc="-5" dirty="0">
                <a:latin typeface="Arial"/>
                <a:cs typeface="Arial"/>
              </a:rPr>
              <a:t>terhadap </a:t>
            </a:r>
            <a:r>
              <a:rPr sz="2000" dirty="0">
                <a:latin typeface="Arial"/>
                <a:cs typeface="Arial"/>
              </a:rPr>
              <a:t>ROA, hubungan  dapat dilihat pada person  correlation sebesar </a:t>
            </a:r>
            <a:r>
              <a:rPr sz="2000" spc="-5" dirty="0">
                <a:latin typeface="Arial"/>
                <a:cs typeface="Arial"/>
              </a:rPr>
              <a:t>-0.679,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artinya  bahwa </a:t>
            </a:r>
            <a:r>
              <a:rPr sz="2000" spc="-5" dirty="0">
                <a:latin typeface="Arial"/>
                <a:cs typeface="Arial"/>
              </a:rPr>
              <a:t>Rasio </a:t>
            </a:r>
            <a:r>
              <a:rPr sz="2000" dirty="0">
                <a:latin typeface="Arial"/>
                <a:cs typeface="Arial"/>
              </a:rPr>
              <a:t>Bopo Memiliki  Hubungan yang kuat </a:t>
            </a:r>
            <a:r>
              <a:rPr sz="2000" spc="-5" dirty="0">
                <a:latin typeface="Arial"/>
                <a:cs typeface="Arial"/>
              </a:rPr>
              <a:t>dan  </a:t>
            </a:r>
            <a:r>
              <a:rPr sz="2000" dirty="0">
                <a:latin typeface="Arial"/>
                <a:cs typeface="Arial"/>
              </a:rPr>
              <a:t>berlawanan </a:t>
            </a:r>
            <a:r>
              <a:rPr sz="2000" spc="-5" dirty="0">
                <a:latin typeface="Arial"/>
                <a:cs typeface="Arial"/>
              </a:rPr>
              <a:t>arah terhadap </a:t>
            </a:r>
            <a:r>
              <a:rPr sz="2000" dirty="0">
                <a:latin typeface="Arial"/>
                <a:cs typeface="Arial"/>
              </a:rPr>
              <a:t>rasio  ROA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4450" y="2858261"/>
            <a:ext cx="3086100" cy="2009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5" y="2481452"/>
            <a:ext cx="5774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UJI </a:t>
            </a:r>
            <a:r>
              <a:rPr spc="-15" dirty="0"/>
              <a:t>Koefisien</a:t>
            </a:r>
            <a:r>
              <a:rPr spc="-55" dirty="0"/>
              <a:t> </a:t>
            </a:r>
            <a:r>
              <a:rPr spc="-5" dirty="0"/>
              <a:t>Determinasi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82164" y="461594"/>
            <a:ext cx="4980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Koefisien</a:t>
            </a:r>
            <a:r>
              <a:rPr spc="-80" dirty="0"/>
              <a:t> </a:t>
            </a:r>
            <a:r>
              <a:rPr spc="-5" dirty="0"/>
              <a:t>Determinasi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21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Koefisien </a:t>
            </a:r>
            <a:r>
              <a:rPr sz="2400" dirty="0">
                <a:latin typeface="Arial"/>
                <a:cs typeface="Arial"/>
              </a:rPr>
              <a:t>determinasi adalah </a:t>
            </a:r>
            <a:r>
              <a:rPr sz="2400" spc="-5" dirty="0">
                <a:latin typeface="Arial"/>
                <a:cs typeface="Arial"/>
              </a:rPr>
              <a:t>sebuah </a:t>
            </a:r>
            <a:r>
              <a:rPr sz="2400" dirty="0">
                <a:latin typeface="Arial"/>
                <a:cs typeface="Arial"/>
              </a:rPr>
              <a:t>koefisien </a:t>
            </a:r>
            <a:r>
              <a:rPr sz="2400" spc="-5" dirty="0">
                <a:latin typeface="Arial"/>
                <a:cs typeface="Arial"/>
              </a:rPr>
              <a:t>yang  memperlihatkan besarnya </a:t>
            </a:r>
            <a:r>
              <a:rPr sz="2400" dirty="0">
                <a:latin typeface="Arial"/>
                <a:cs typeface="Arial"/>
              </a:rPr>
              <a:t>variasi </a:t>
            </a:r>
            <a:r>
              <a:rPr sz="2400" spc="-5" dirty="0">
                <a:latin typeface="Arial"/>
                <a:cs typeface="Arial"/>
              </a:rPr>
              <a:t>yang </a:t>
            </a:r>
            <a:r>
              <a:rPr sz="2400" dirty="0">
                <a:latin typeface="Arial"/>
                <a:cs typeface="Arial"/>
              </a:rPr>
              <a:t>ditimbulkan </a:t>
            </a:r>
            <a:r>
              <a:rPr sz="2400" spc="-5" dirty="0">
                <a:latin typeface="Arial"/>
                <a:cs typeface="Arial"/>
              </a:rPr>
              <a:t>oleh  variabel bebas yang dinyatakan dengan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persentase.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Koefisien determinasi didefinisikan sebagai kuadrat</a:t>
            </a:r>
            <a:r>
              <a:rPr sz="2400" spc="6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dari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koefisien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korelasi,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Nilai Koefisien Determinasi antara 0 dan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82164" y="461594"/>
            <a:ext cx="4980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Koefisien</a:t>
            </a:r>
            <a:r>
              <a:rPr spc="-80" dirty="0"/>
              <a:t> </a:t>
            </a:r>
            <a:r>
              <a:rPr spc="-5" dirty="0"/>
              <a:t>Determinasi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275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untuk menyatakan </a:t>
            </a:r>
            <a:r>
              <a:rPr sz="2400" dirty="0">
                <a:latin typeface="Arial"/>
                <a:cs typeface="Arial"/>
              </a:rPr>
              <a:t>proporsi keragaman </a:t>
            </a:r>
            <a:r>
              <a:rPr sz="2400" spc="-5" dirty="0">
                <a:latin typeface="Arial"/>
                <a:cs typeface="Arial"/>
              </a:rPr>
              <a:t>total</a:t>
            </a:r>
            <a:r>
              <a:rPr sz="2400" spc="5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nilai-nilai  peubah Y </a:t>
            </a:r>
            <a:r>
              <a:rPr sz="2400" spc="-5" dirty="0">
                <a:latin typeface="Arial"/>
                <a:cs typeface="Arial"/>
              </a:rPr>
              <a:t>yang </a:t>
            </a:r>
            <a:r>
              <a:rPr sz="2400" dirty="0">
                <a:latin typeface="Arial"/>
                <a:cs typeface="Arial"/>
              </a:rPr>
              <a:t>dapat </a:t>
            </a:r>
            <a:r>
              <a:rPr sz="2400" spc="-5" dirty="0">
                <a:latin typeface="Arial"/>
                <a:cs typeface="Arial"/>
              </a:rPr>
              <a:t>dijelaskan oleh </a:t>
            </a:r>
            <a:r>
              <a:rPr sz="2400" dirty="0">
                <a:latin typeface="Arial"/>
                <a:cs typeface="Arial"/>
              </a:rPr>
              <a:t>nilai-nilai peubah X  </a:t>
            </a:r>
            <a:r>
              <a:rPr sz="2400" spc="-5" dirty="0">
                <a:latin typeface="Arial"/>
                <a:cs typeface="Arial"/>
              </a:rPr>
              <a:t>melalui hubungan linier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tersebut.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Contoh : r = </a:t>
            </a:r>
            <a:r>
              <a:rPr sz="2400" spc="-5" dirty="0">
                <a:latin typeface="Arial"/>
                <a:cs typeface="Arial"/>
              </a:rPr>
              <a:t>0,6 artinya 0,36 </a:t>
            </a:r>
            <a:r>
              <a:rPr sz="2400" dirty="0">
                <a:latin typeface="Arial"/>
                <a:cs typeface="Arial"/>
              </a:rPr>
              <a:t>atau </a:t>
            </a:r>
            <a:r>
              <a:rPr sz="2400" spc="-5" dirty="0">
                <a:latin typeface="Arial"/>
                <a:cs typeface="Arial"/>
              </a:rPr>
              <a:t>36 </a:t>
            </a:r>
            <a:r>
              <a:rPr sz="2400" dirty="0">
                <a:latin typeface="Arial"/>
                <a:cs typeface="Arial"/>
              </a:rPr>
              <a:t>% </a:t>
            </a:r>
            <a:r>
              <a:rPr sz="2400" spc="-5" dirty="0">
                <a:latin typeface="Arial"/>
                <a:cs typeface="Arial"/>
              </a:rPr>
              <a:t>diantara </a:t>
            </a:r>
            <a:r>
              <a:rPr sz="2400" dirty="0">
                <a:latin typeface="Arial"/>
                <a:cs typeface="Arial"/>
              </a:rPr>
              <a:t>keragaman  </a:t>
            </a:r>
            <a:r>
              <a:rPr sz="2400" spc="-5" dirty="0">
                <a:latin typeface="Arial"/>
                <a:cs typeface="Arial"/>
              </a:rPr>
              <a:t>total nilai-nilai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dapat </a:t>
            </a:r>
            <a:r>
              <a:rPr sz="2400" dirty="0">
                <a:latin typeface="Arial"/>
                <a:cs typeface="Arial"/>
              </a:rPr>
              <a:t>dijelaskan </a:t>
            </a:r>
            <a:r>
              <a:rPr sz="2400" spc="-5" dirty="0">
                <a:latin typeface="Arial"/>
                <a:cs typeface="Arial"/>
              </a:rPr>
              <a:t>oleh </a:t>
            </a:r>
            <a:r>
              <a:rPr sz="2400" dirty="0">
                <a:latin typeface="Arial"/>
                <a:cs typeface="Arial"/>
              </a:rPr>
              <a:t>hubungan liniernya  dengan nilai-nilai </a:t>
            </a:r>
            <a:r>
              <a:rPr sz="2400" spc="-5" dirty="0">
                <a:latin typeface="Arial"/>
                <a:cs typeface="Arial"/>
              </a:rPr>
              <a:t>X. atau Besarnya sumbangan </a:t>
            </a:r>
            <a:r>
              <a:rPr sz="2400" dirty="0">
                <a:latin typeface="Arial"/>
                <a:cs typeface="Arial"/>
              </a:rPr>
              <a:t>X terhadap  </a:t>
            </a:r>
            <a:r>
              <a:rPr sz="2400" spc="-5" dirty="0">
                <a:latin typeface="Arial"/>
                <a:cs typeface="Arial"/>
              </a:rPr>
              <a:t>naik turunnya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adalah 36 % sedangkan 64 % </a:t>
            </a:r>
            <a:r>
              <a:rPr sz="2400" dirty="0">
                <a:latin typeface="Arial"/>
                <a:cs typeface="Arial"/>
              </a:rPr>
              <a:t>disebabkan  </a:t>
            </a:r>
            <a:r>
              <a:rPr sz="2400" spc="-5" dirty="0">
                <a:latin typeface="Arial"/>
                <a:cs typeface="Arial"/>
              </a:rPr>
              <a:t>oleh </a:t>
            </a:r>
            <a:r>
              <a:rPr sz="2400" dirty="0">
                <a:latin typeface="Arial"/>
                <a:cs typeface="Arial"/>
              </a:rPr>
              <a:t>faktor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lain.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40942" y="461594"/>
            <a:ext cx="6663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Rumus </a:t>
            </a:r>
            <a:r>
              <a:rPr spc="-15" dirty="0"/>
              <a:t>Koefisien</a:t>
            </a:r>
            <a:r>
              <a:rPr spc="-85" dirty="0"/>
              <a:t> </a:t>
            </a:r>
            <a:r>
              <a:rPr spc="-5" dirty="0"/>
              <a:t>Determinasi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3088" y="1930730"/>
            <a:ext cx="219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Cambria Math"/>
                <a:cs typeface="Cambria Math"/>
              </a:rPr>
              <a:t>𝑟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6397" y="1891410"/>
            <a:ext cx="1974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50" dirty="0">
                <a:latin typeface="Cambria Math"/>
                <a:cs typeface="Cambria Math"/>
              </a:rPr>
              <a:t>2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1514" y="1622882"/>
            <a:ext cx="3598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76755" algn="l"/>
              </a:tabLst>
            </a:pPr>
            <a:r>
              <a:rPr sz="3200" spc="15" dirty="0">
                <a:latin typeface="Cambria Math"/>
                <a:cs typeface="Cambria Math"/>
              </a:rPr>
              <a:t>(𝑛. </a:t>
            </a:r>
            <a:r>
              <a:rPr sz="4800" spc="22" baseline="2604" dirty="0">
                <a:latin typeface="Cambria Math"/>
                <a:cs typeface="Cambria Math"/>
              </a:rPr>
              <a:t>  </a:t>
            </a:r>
            <a:r>
              <a:rPr sz="4800" spc="712" baseline="260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𝑥𝑦</a:t>
            </a:r>
            <a:r>
              <a:rPr sz="3200" spc="4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−	𝑥</a:t>
            </a:r>
            <a:r>
              <a:rPr sz="4800" spc="787" baseline="2604" dirty="0">
                <a:latin typeface="Cambria Math"/>
                <a:cs typeface="Cambria Math"/>
              </a:rPr>
              <a:t> </a:t>
            </a:r>
            <a:r>
              <a:rPr sz="3200" spc="35" dirty="0">
                <a:latin typeface="Cambria Math"/>
                <a:cs typeface="Cambria Math"/>
              </a:rPr>
              <a:t>𝑦)</a:t>
            </a:r>
            <a:r>
              <a:rPr sz="3525" spc="52" baseline="28368" dirty="0">
                <a:latin typeface="Cambria Math"/>
                <a:cs typeface="Cambria Math"/>
              </a:rPr>
              <a:t>2</a:t>
            </a:r>
            <a:endParaRPr sz="3525" baseline="28368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2750" y="2203526"/>
            <a:ext cx="62947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95044" algn="l"/>
                <a:tab pos="1932305" algn="l"/>
                <a:tab pos="4116704" algn="l"/>
              </a:tabLst>
            </a:pPr>
            <a:r>
              <a:rPr sz="4800" baseline="37326" dirty="0">
                <a:latin typeface="Cambria Math"/>
                <a:cs typeface="Cambria Math"/>
              </a:rPr>
              <a:t>=</a:t>
            </a:r>
            <a:r>
              <a:rPr sz="4800" spc="262" baseline="37326" dirty="0">
                <a:latin typeface="Cambria Math"/>
                <a:cs typeface="Cambria Math"/>
              </a:rPr>
              <a:t> </a:t>
            </a:r>
            <a:r>
              <a:rPr sz="3200" spc="5" dirty="0">
                <a:latin typeface="Cambria Math"/>
                <a:cs typeface="Cambria Math"/>
              </a:rPr>
              <a:t>[𝑛	</a:t>
            </a:r>
            <a:r>
              <a:rPr sz="3200" spc="114" dirty="0">
                <a:latin typeface="Cambria Math"/>
                <a:cs typeface="Cambria Math"/>
              </a:rPr>
              <a:t>𝑥</a:t>
            </a:r>
            <a:r>
              <a:rPr sz="3525" spc="172" baseline="22458" dirty="0">
                <a:latin typeface="Cambria Math"/>
                <a:cs typeface="Cambria Math"/>
              </a:rPr>
              <a:t>2	</a:t>
            </a:r>
            <a:r>
              <a:rPr sz="3200" dirty="0">
                <a:latin typeface="Cambria Math"/>
                <a:cs typeface="Cambria Math"/>
              </a:rPr>
              <a:t>−</a:t>
            </a:r>
            <a:r>
              <a:rPr sz="3200" spc="-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(</a:t>
            </a:r>
            <a:r>
              <a:rPr sz="4800" baseline="2604" dirty="0">
                <a:latin typeface="Cambria Math"/>
                <a:cs typeface="Cambria Math"/>
              </a:rPr>
              <a:t>  </a:t>
            </a:r>
            <a:r>
              <a:rPr sz="4800" spc="1035" baseline="2604" dirty="0">
                <a:latin typeface="Cambria Math"/>
                <a:cs typeface="Cambria Math"/>
              </a:rPr>
              <a:t> </a:t>
            </a:r>
            <a:r>
              <a:rPr sz="3200" spc="45" dirty="0">
                <a:latin typeface="Cambria Math"/>
                <a:cs typeface="Cambria Math"/>
              </a:rPr>
              <a:t>𝑥)</a:t>
            </a:r>
            <a:r>
              <a:rPr sz="3525" spc="67" baseline="22458" dirty="0">
                <a:latin typeface="Cambria Math"/>
                <a:cs typeface="Cambria Math"/>
              </a:rPr>
              <a:t>2</a:t>
            </a:r>
            <a:r>
              <a:rPr sz="3200" spc="45" dirty="0">
                <a:latin typeface="Cambria Math"/>
                <a:cs typeface="Cambria Math"/>
              </a:rPr>
              <a:t>][𝑛	</a:t>
            </a:r>
            <a:r>
              <a:rPr sz="3200" spc="100" dirty="0">
                <a:latin typeface="Cambria Math"/>
                <a:cs typeface="Cambria Math"/>
              </a:rPr>
              <a:t>𝑦</a:t>
            </a:r>
            <a:r>
              <a:rPr sz="3525" spc="150" baseline="22458" dirty="0">
                <a:latin typeface="Cambria Math"/>
                <a:cs typeface="Cambria Math"/>
              </a:rPr>
              <a:t>2 </a:t>
            </a:r>
            <a:r>
              <a:rPr sz="3200" spc="-15" dirty="0">
                <a:latin typeface="Cambria Math"/>
                <a:cs typeface="Cambria Math"/>
              </a:rPr>
              <a:t>(</a:t>
            </a:r>
            <a:r>
              <a:rPr sz="4800" spc="322" baseline="2604" dirty="0">
                <a:latin typeface="Cambria Math"/>
                <a:cs typeface="Cambria Math"/>
              </a:rPr>
              <a:t> </a:t>
            </a:r>
            <a:r>
              <a:rPr sz="3200" spc="60" dirty="0">
                <a:latin typeface="Cambria Math"/>
                <a:cs typeface="Cambria Math"/>
              </a:rPr>
              <a:t>𝑦)</a:t>
            </a:r>
            <a:r>
              <a:rPr sz="3525" spc="89" baseline="22458" dirty="0">
                <a:latin typeface="Cambria Math"/>
                <a:cs typeface="Cambria Math"/>
              </a:rPr>
              <a:t>2</a:t>
            </a:r>
            <a:r>
              <a:rPr sz="3200" spc="60" dirty="0">
                <a:latin typeface="Cambria Math"/>
                <a:cs typeface="Cambria Math"/>
              </a:rPr>
              <a:t>]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6648" y="2234945"/>
            <a:ext cx="5798820" cy="0"/>
          </a:xfrm>
          <a:custGeom>
            <a:avLst/>
            <a:gdLst/>
            <a:ahLst/>
            <a:cxnLst/>
            <a:rect l="l" t="t" r="r" b="b"/>
            <a:pathLst>
              <a:path w="5798820">
                <a:moveTo>
                  <a:pt x="0" y="0"/>
                </a:moveTo>
                <a:lnTo>
                  <a:pt x="579882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72080" y="461594"/>
            <a:ext cx="4800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Koefisen</a:t>
            </a:r>
            <a:r>
              <a:rPr spc="-105" dirty="0"/>
              <a:t> </a:t>
            </a:r>
            <a:r>
              <a:rPr spc="-5" dirty="0"/>
              <a:t>determinasi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1677" y="1801495"/>
            <a:ext cx="13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0550" y="177825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2594" y="1697989"/>
            <a:ext cx="958850" cy="212090"/>
          </a:xfrm>
          <a:custGeom>
            <a:avLst/>
            <a:gdLst/>
            <a:ahLst/>
            <a:cxnLst/>
            <a:rect l="l" t="t" r="r" b="b"/>
            <a:pathLst>
              <a:path w="958850" h="212089">
                <a:moveTo>
                  <a:pt x="890904" y="0"/>
                </a:moveTo>
                <a:lnTo>
                  <a:pt x="887856" y="8636"/>
                </a:lnTo>
                <a:lnTo>
                  <a:pt x="900142" y="13946"/>
                </a:lnTo>
                <a:lnTo>
                  <a:pt x="910701" y="21304"/>
                </a:lnTo>
                <a:lnTo>
                  <a:pt x="932092" y="55429"/>
                </a:lnTo>
                <a:lnTo>
                  <a:pt x="939164" y="104775"/>
                </a:lnTo>
                <a:lnTo>
                  <a:pt x="938379" y="123444"/>
                </a:lnTo>
                <a:lnTo>
                  <a:pt x="926591" y="169163"/>
                </a:lnTo>
                <a:lnTo>
                  <a:pt x="900285" y="197792"/>
                </a:lnTo>
                <a:lnTo>
                  <a:pt x="888238" y="203200"/>
                </a:lnTo>
                <a:lnTo>
                  <a:pt x="890904" y="211709"/>
                </a:lnTo>
                <a:lnTo>
                  <a:pt x="931374" y="187705"/>
                </a:lnTo>
                <a:lnTo>
                  <a:pt x="954103" y="143335"/>
                </a:lnTo>
                <a:lnTo>
                  <a:pt x="958468" y="105918"/>
                </a:lnTo>
                <a:lnTo>
                  <a:pt x="957373" y="86536"/>
                </a:lnTo>
                <a:lnTo>
                  <a:pt x="940942" y="37084"/>
                </a:lnTo>
                <a:lnTo>
                  <a:pt x="906260" y="5544"/>
                </a:lnTo>
                <a:lnTo>
                  <a:pt x="890904" y="0"/>
                </a:lnTo>
                <a:close/>
              </a:path>
              <a:path w="9588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5134" y="1697989"/>
            <a:ext cx="830580" cy="212090"/>
          </a:xfrm>
          <a:custGeom>
            <a:avLst/>
            <a:gdLst/>
            <a:ahLst/>
            <a:cxnLst/>
            <a:rect l="l" t="t" r="r" b="b"/>
            <a:pathLst>
              <a:path w="830579" h="212089">
                <a:moveTo>
                  <a:pt x="762888" y="0"/>
                </a:moveTo>
                <a:lnTo>
                  <a:pt x="759840" y="8636"/>
                </a:lnTo>
                <a:lnTo>
                  <a:pt x="772126" y="13946"/>
                </a:lnTo>
                <a:lnTo>
                  <a:pt x="782685" y="21304"/>
                </a:lnTo>
                <a:lnTo>
                  <a:pt x="804076" y="55429"/>
                </a:lnTo>
                <a:lnTo>
                  <a:pt x="811149" y="104775"/>
                </a:lnTo>
                <a:lnTo>
                  <a:pt x="810363" y="123444"/>
                </a:lnTo>
                <a:lnTo>
                  <a:pt x="798576" y="169163"/>
                </a:lnTo>
                <a:lnTo>
                  <a:pt x="772269" y="197792"/>
                </a:lnTo>
                <a:lnTo>
                  <a:pt x="760221" y="203200"/>
                </a:lnTo>
                <a:lnTo>
                  <a:pt x="762888" y="211709"/>
                </a:lnTo>
                <a:lnTo>
                  <a:pt x="803358" y="187705"/>
                </a:lnTo>
                <a:lnTo>
                  <a:pt x="826087" y="143335"/>
                </a:lnTo>
                <a:lnTo>
                  <a:pt x="830452" y="105918"/>
                </a:lnTo>
                <a:lnTo>
                  <a:pt x="829357" y="86536"/>
                </a:lnTo>
                <a:lnTo>
                  <a:pt x="812926" y="37084"/>
                </a:lnTo>
                <a:lnTo>
                  <a:pt x="778244" y="5544"/>
                </a:lnTo>
                <a:lnTo>
                  <a:pt x="762888" y="0"/>
                </a:lnTo>
                <a:close/>
              </a:path>
              <a:path w="8305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6861" y="1697989"/>
            <a:ext cx="704215" cy="212090"/>
          </a:xfrm>
          <a:custGeom>
            <a:avLst/>
            <a:gdLst/>
            <a:ahLst/>
            <a:cxnLst/>
            <a:rect l="l" t="t" r="r" b="b"/>
            <a:pathLst>
              <a:path w="704214" h="212089">
                <a:moveTo>
                  <a:pt x="636397" y="0"/>
                </a:moveTo>
                <a:lnTo>
                  <a:pt x="633349" y="8636"/>
                </a:lnTo>
                <a:lnTo>
                  <a:pt x="645634" y="13946"/>
                </a:lnTo>
                <a:lnTo>
                  <a:pt x="656193" y="21304"/>
                </a:lnTo>
                <a:lnTo>
                  <a:pt x="677584" y="55429"/>
                </a:lnTo>
                <a:lnTo>
                  <a:pt x="684657" y="104775"/>
                </a:lnTo>
                <a:lnTo>
                  <a:pt x="683871" y="123444"/>
                </a:lnTo>
                <a:lnTo>
                  <a:pt x="672084" y="169163"/>
                </a:lnTo>
                <a:lnTo>
                  <a:pt x="645777" y="197792"/>
                </a:lnTo>
                <a:lnTo>
                  <a:pt x="633729" y="203200"/>
                </a:lnTo>
                <a:lnTo>
                  <a:pt x="636397" y="211709"/>
                </a:lnTo>
                <a:lnTo>
                  <a:pt x="676866" y="187705"/>
                </a:lnTo>
                <a:lnTo>
                  <a:pt x="699595" y="143335"/>
                </a:lnTo>
                <a:lnTo>
                  <a:pt x="703961" y="105918"/>
                </a:lnTo>
                <a:lnTo>
                  <a:pt x="702865" y="86536"/>
                </a:lnTo>
                <a:lnTo>
                  <a:pt x="686435" y="37084"/>
                </a:lnTo>
                <a:lnTo>
                  <a:pt x="651752" y="5544"/>
                </a:lnTo>
                <a:lnTo>
                  <a:pt x="636397" y="0"/>
                </a:lnTo>
                <a:close/>
              </a:path>
              <a:path w="7042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6067" y="1627378"/>
            <a:ext cx="350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37005" algn="l"/>
                <a:tab pos="1753870" algn="l"/>
                <a:tab pos="2625725" algn="l"/>
              </a:tabLst>
            </a:pPr>
            <a:r>
              <a:rPr sz="1800" spc="-5" dirty="0">
                <a:latin typeface="Cambria Math"/>
                <a:cs typeface="Cambria Math"/>
              </a:rPr>
              <a:t>(11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1416,87	−	</a:t>
            </a:r>
            <a:r>
              <a:rPr sz="1800" spc="-5" dirty="0">
                <a:latin typeface="Cambria Math"/>
                <a:cs typeface="Cambria Math"/>
              </a:rPr>
              <a:t>923,74	</a:t>
            </a:r>
            <a:r>
              <a:rPr sz="1800" dirty="0">
                <a:latin typeface="Cambria Math"/>
                <a:cs typeface="Cambria Math"/>
              </a:rPr>
              <a:t>16,99</a:t>
            </a:r>
            <a:r>
              <a:rPr sz="1800" spc="300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)</a:t>
            </a:r>
            <a:r>
              <a:rPr sz="1950" spc="30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8920" y="2022094"/>
            <a:ext cx="2789555" cy="213360"/>
          </a:xfrm>
          <a:custGeom>
            <a:avLst/>
            <a:gdLst/>
            <a:ahLst/>
            <a:cxnLst/>
            <a:rect l="l" t="t" r="r" b="b"/>
            <a:pathLst>
              <a:path w="2789554" h="213360">
                <a:moveTo>
                  <a:pt x="2720975" y="0"/>
                </a:moveTo>
                <a:lnTo>
                  <a:pt x="2718054" y="0"/>
                </a:lnTo>
                <a:lnTo>
                  <a:pt x="2718054" y="8508"/>
                </a:lnTo>
                <a:lnTo>
                  <a:pt x="2719705" y="8508"/>
                </a:lnTo>
                <a:lnTo>
                  <a:pt x="2727350" y="9034"/>
                </a:lnTo>
                <a:lnTo>
                  <a:pt x="2754249" y="44830"/>
                </a:lnTo>
                <a:lnTo>
                  <a:pt x="2754249" y="50037"/>
                </a:lnTo>
                <a:lnTo>
                  <a:pt x="2753487" y="56514"/>
                </a:lnTo>
                <a:lnTo>
                  <a:pt x="2750439" y="71754"/>
                </a:lnTo>
                <a:lnTo>
                  <a:pt x="2749677" y="77215"/>
                </a:lnTo>
                <a:lnTo>
                  <a:pt x="2749677" y="86867"/>
                </a:lnTo>
                <a:lnTo>
                  <a:pt x="2751582" y="92075"/>
                </a:lnTo>
                <a:lnTo>
                  <a:pt x="2755265" y="96138"/>
                </a:lnTo>
                <a:lnTo>
                  <a:pt x="2759075" y="100202"/>
                </a:lnTo>
                <a:lnTo>
                  <a:pt x="2763393" y="103123"/>
                </a:lnTo>
                <a:lnTo>
                  <a:pt x="2768600" y="105155"/>
                </a:lnTo>
                <a:lnTo>
                  <a:pt x="2768600" y="107060"/>
                </a:lnTo>
                <a:lnTo>
                  <a:pt x="2749677" y="125348"/>
                </a:lnTo>
                <a:lnTo>
                  <a:pt x="2749677" y="134873"/>
                </a:lnTo>
                <a:lnTo>
                  <a:pt x="2750439" y="140461"/>
                </a:lnTo>
                <a:lnTo>
                  <a:pt x="2753487" y="155701"/>
                </a:lnTo>
                <a:lnTo>
                  <a:pt x="2754249" y="162178"/>
                </a:lnTo>
                <a:lnTo>
                  <a:pt x="2754249" y="167385"/>
                </a:lnTo>
                <a:lnTo>
                  <a:pt x="2753657" y="176744"/>
                </a:lnTo>
                <a:lnTo>
                  <a:pt x="2719705" y="204469"/>
                </a:lnTo>
                <a:lnTo>
                  <a:pt x="2718054" y="204469"/>
                </a:lnTo>
                <a:lnTo>
                  <a:pt x="2718054" y="212978"/>
                </a:lnTo>
                <a:lnTo>
                  <a:pt x="2720975" y="212978"/>
                </a:lnTo>
                <a:lnTo>
                  <a:pt x="2733214" y="212022"/>
                </a:lnTo>
                <a:lnTo>
                  <a:pt x="2769933" y="186229"/>
                </a:lnTo>
                <a:lnTo>
                  <a:pt x="2773172" y="165353"/>
                </a:lnTo>
                <a:lnTo>
                  <a:pt x="2773172" y="159130"/>
                </a:lnTo>
                <a:lnTo>
                  <a:pt x="2772283" y="152145"/>
                </a:lnTo>
                <a:lnTo>
                  <a:pt x="2768727" y="136397"/>
                </a:lnTo>
                <a:lnTo>
                  <a:pt x="2767965" y="131063"/>
                </a:lnTo>
                <a:lnTo>
                  <a:pt x="2767965" y="123316"/>
                </a:lnTo>
                <a:lnTo>
                  <a:pt x="2769743" y="119125"/>
                </a:lnTo>
                <a:lnTo>
                  <a:pt x="2773172" y="115823"/>
                </a:lnTo>
                <a:lnTo>
                  <a:pt x="2776728" y="112648"/>
                </a:lnTo>
                <a:lnTo>
                  <a:pt x="2782062" y="110870"/>
                </a:lnTo>
                <a:lnTo>
                  <a:pt x="2789174" y="110616"/>
                </a:lnTo>
                <a:lnTo>
                  <a:pt x="2789174" y="101472"/>
                </a:lnTo>
                <a:lnTo>
                  <a:pt x="2767965" y="88900"/>
                </a:lnTo>
                <a:lnTo>
                  <a:pt x="2767965" y="81152"/>
                </a:lnTo>
                <a:lnTo>
                  <a:pt x="2768727" y="75818"/>
                </a:lnTo>
                <a:lnTo>
                  <a:pt x="2772283" y="60070"/>
                </a:lnTo>
                <a:lnTo>
                  <a:pt x="2773172" y="52958"/>
                </a:lnTo>
                <a:lnTo>
                  <a:pt x="2773172" y="46862"/>
                </a:lnTo>
                <a:lnTo>
                  <a:pt x="2772362" y="35978"/>
                </a:lnTo>
                <a:lnTo>
                  <a:pt x="2743835" y="3270"/>
                </a:lnTo>
                <a:lnTo>
                  <a:pt x="2733214" y="956"/>
                </a:lnTo>
                <a:lnTo>
                  <a:pt x="2720975" y="0"/>
                </a:lnTo>
                <a:close/>
              </a:path>
              <a:path w="2789554" h="213360">
                <a:moveTo>
                  <a:pt x="71247" y="0"/>
                </a:moveTo>
                <a:lnTo>
                  <a:pt x="68326" y="0"/>
                </a:lnTo>
                <a:lnTo>
                  <a:pt x="56086" y="956"/>
                </a:lnTo>
                <a:lnTo>
                  <a:pt x="19367" y="26542"/>
                </a:lnTo>
                <a:lnTo>
                  <a:pt x="16129" y="46735"/>
                </a:lnTo>
                <a:lnTo>
                  <a:pt x="16129" y="52831"/>
                </a:lnTo>
                <a:lnTo>
                  <a:pt x="17018" y="59943"/>
                </a:lnTo>
                <a:lnTo>
                  <a:pt x="18796" y="67817"/>
                </a:lnTo>
                <a:lnTo>
                  <a:pt x="20447" y="75691"/>
                </a:lnTo>
                <a:lnTo>
                  <a:pt x="21336" y="81025"/>
                </a:lnTo>
                <a:lnTo>
                  <a:pt x="21336" y="88772"/>
                </a:lnTo>
                <a:lnTo>
                  <a:pt x="0" y="101472"/>
                </a:lnTo>
                <a:lnTo>
                  <a:pt x="0" y="110616"/>
                </a:lnTo>
                <a:lnTo>
                  <a:pt x="21336" y="123189"/>
                </a:lnTo>
                <a:lnTo>
                  <a:pt x="21336" y="130936"/>
                </a:lnTo>
                <a:lnTo>
                  <a:pt x="20447" y="136270"/>
                </a:lnTo>
                <a:lnTo>
                  <a:pt x="18796" y="144144"/>
                </a:lnTo>
                <a:lnTo>
                  <a:pt x="17018" y="152018"/>
                </a:lnTo>
                <a:lnTo>
                  <a:pt x="16129" y="159130"/>
                </a:lnTo>
                <a:lnTo>
                  <a:pt x="16129" y="165226"/>
                </a:lnTo>
                <a:lnTo>
                  <a:pt x="16938" y="176518"/>
                </a:lnTo>
                <a:lnTo>
                  <a:pt x="45466" y="209708"/>
                </a:lnTo>
                <a:lnTo>
                  <a:pt x="68326" y="212978"/>
                </a:lnTo>
                <a:lnTo>
                  <a:pt x="71247" y="212978"/>
                </a:lnTo>
                <a:lnTo>
                  <a:pt x="71247" y="204469"/>
                </a:lnTo>
                <a:lnTo>
                  <a:pt x="69596" y="204469"/>
                </a:lnTo>
                <a:lnTo>
                  <a:pt x="61950" y="203944"/>
                </a:lnTo>
                <a:lnTo>
                  <a:pt x="35052" y="167258"/>
                </a:lnTo>
                <a:lnTo>
                  <a:pt x="35052" y="162051"/>
                </a:lnTo>
                <a:lnTo>
                  <a:pt x="35814" y="155575"/>
                </a:lnTo>
                <a:lnTo>
                  <a:pt x="38862" y="140334"/>
                </a:lnTo>
                <a:lnTo>
                  <a:pt x="39624" y="134873"/>
                </a:lnTo>
                <a:lnTo>
                  <a:pt x="39624" y="125221"/>
                </a:lnTo>
                <a:lnTo>
                  <a:pt x="37718" y="120014"/>
                </a:lnTo>
                <a:lnTo>
                  <a:pt x="34036" y="115950"/>
                </a:lnTo>
                <a:lnTo>
                  <a:pt x="30226" y="111886"/>
                </a:lnTo>
                <a:lnTo>
                  <a:pt x="25908" y="108965"/>
                </a:lnTo>
                <a:lnTo>
                  <a:pt x="20701" y="106933"/>
                </a:lnTo>
                <a:lnTo>
                  <a:pt x="20701" y="105028"/>
                </a:lnTo>
                <a:lnTo>
                  <a:pt x="39624" y="86740"/>
                </a:lnTo>
                <a:lnTo>
                  <a:pt x="39624" y="77088"/>
                </a:lnTo>
                <a:lnTo>
                  <a:pt x="38862" y="71627"/>
                </a:lnTo>
                <a:lnTo>
                  <a:pt x="35814" y="56387"/>
                </a:lnTo>
                <a:lnTo>
                  <a:pt x="35052" y="49910"/>
                </a:lnTo>
                <a:lnTo>
                  <a:pt x="35052" y="44703"/>
                </a:lnTo>
                <a:lnTo>
                  <a:pt x="35625" y="35752"/>
                </a:lnTo>
                <a:lnTo>
                  <a:pt x="69596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9822" y="2024126"/>
            <a:ext cx="1086485" cy="212090"/>
          </a:xfrm>
          <a:custGeom>
            <a:avLst/>
            <a:gdLst/>
            <a:ahLst/>
            <a:cxnLst/>
            <a:rect l="l" t="t" r="r" b="b"/>
            <a:pathLst>
              <a:path w="1086485" h="212089">
                <a:moveTo>
                  <a:pt x="1018920" y="0"/>
                </a:moveTo>
                <a:lnTo>
                  <a:pt x="1015873" y="8636"/>
                </a:lnTo>
                <a:lnTo>
                  <a:pt x="1028158" y="13946"/>
                </a:lnTo>
                <a:lnTo>
                  <a:pt x="1038717" y="21304"/>
                </a:lnTo>
                <a:lnTo>
                  <a:pt x="1060108" y="55429"/>
                </a:lnTo>
                <a:lnTo>
                  <a:pt x="1067180" y="104775"/>
                </a:lnTo>
                <a:lnTo>
                  <a:pt x="1066395" y="123444"/>
                </a:lnTo>
                <a:lnTo>
                  <a:pt x="1054607" y="169163"/>
                </a:lnTo>
                <a:lnTo>
                  <a:pt x="1028301" y="197792"/>
                </a:lnTo>
                <a:lnTo>
                  <a:pt x="1016253" y="203200"/>
                </a:lnTo>
                <a:lnTo>
                  <a:pt x="1018920" y="211709"/>
                </a:lnTo>
                <a:lnTo>
                  <a:pt x="1059390" y="187705"/>
                </a:lnTo>
                <a:lnTo>
                  <a:pt x="1082119" y="143335"/>
                </a:lnTo>
                <a:lnTo>
                  <a:pt x="1086485" y="105918"/>
                </a:lnTo>
                <a:lnTo>
                  <a:pt x="1085389" y="86536"/>
                </a:lnTo>
                <a:lnTo>
                  <a:pt x="1068958" y="37084"/>
                </a:lnTo>
                <a:lnTo>
                  <a:pt x="1034276" y="5544"/>
                </a:lnTo>
                <a:lnTo>
                  <a:pt x="1018920" y="0"/>
                </a:lnTo>
                <a:close/>
              </a:path>
              <a:path w="108648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9177" y="2022094"/>
            <a:ext cx="2279015" cy="213360"/>
          </a:xfrm>
          <a:custGeom>
            <a:avLst/>
            <a:gdLst/>
            <a:ahLst/>
            <a:cxnLst/>
            <a:rect l="l" t="t" r="r" b="b"/>
            <a:pathLst>
              <a:path w="2279015" h="213360">
                <a:moveTo>
                  <a:pt x="2210434" y="0"/>
                </a:moveTo>
                <a:lnTo>
                  <a:pt x="2207514" y="0"/>
                </a:lnTo>
                <a:lnTo>
                  <a:pt x="2207514" y="8508"/>
                </a:lnTo>
                <a:lnTo>
                  <a:pt x="2209165" y="8508"/>
                </a:lnTo>
                <a:lnTo>
                  <a:pt x="2216810" y="9034"/>
                </a:lnTo>
                <a:lnTo>
                  <a:pt x="2243581" y="44830"/>
                </a:lnTo>
                <a:lnTo>
                  <a:pt x="2243581" y="50037"/>
                </a:lnTo>
                <a:lnTo>
                  <a:pt x="2242947" y="56514"/>
                </a:lnTo>
                <a:lnTo>
                  <a:pt x="2239899" y="71754"/>
                </a:lnTo>
                <a:lnTo>
                  <a:pt x="2239137" y="77215"/>
                </a:lnTo>
                <a:lnTo>
                  <a:pt x="2239137" y="86867"/>
                </a:lnTo>
                <a:lnTo>
                  <a:pt x="2241042" y="92075"/>
                </a:lnTo>
                <a:lnTo>
                  <a:pt x="2244725" y="96138"/>
                </a:lnTo>
                <a:lnTo>
                  <a:pt x="2248534" y="100202"/>
                </a:lnTo>
                <a:lnTo>
                  <a:pt x="2252853" y="103123"/>
                </a:lnTo>
                <a:lnTo>
                  <a:pt x="2258059" y="105155"/>
                </a:lnTo>
                <a:lnTo>
                  <a:pt x="2258059" y="107060"/>
                </a:lnTo>
                <a:lnTo>
                  <a:pt x="2239137" y="125348"/>
                </a:lnTo>
                <a:lnTo>
                  <a:pt x="2239137" y="134873"/>
                </a:lnTo>
                <a:lnTo>
                  <a:pt x="2239899" y="140461"/>
                </a:lnTo>
                <a:lnTo>
                  <a:pt x="2242947" y="155701"/>
                </a:lnTo>
                <a:lnTo>
                  <a:pt x="2243581" y="162178"/>
                </a:lnTo>
                <a:lnTo>
                  <a:pt x="2243581" y="167385"/>
                </a:lnTo>
                <a:lnTo>
                  <a:pt x="2243010" y="176744"/>
                </a:lnTo>
                <a:lnTo>
                  <a:pt x="2209165" y="204469"/>
                </a:lnTo>
                <a:lnTo>
                  <a:pt x="2207514" y="204469"/>
                </a:lnTo>
                <a:lnTo>
                  <a:pt x="2207514" y="212978"/>
                </a:lnTo>
                <a:lnTo>
                  <a:pt x="2210434" y="212978"/>
                </a:lnTo>
                <a:lnTo>
                  <a:pt x="2222674" y="212022"/>
                </a:lnTo>
                <a:lnTo>
                  <a:pt x="2259393" y="186229"/>
                </a:lnTo>
                <a:lnTo>
                  <a:pt x="2262631" y="165353"/>
                </a:lnTo>
                <a:lnTo>
                  <a:pt x="2262631" y="159130"/>
                </a:lnTo>
                <a:lnTo>
                  <a:pt x="2261743" y="152145"/>
                </a:lnTo>
                <a:lnTo>
                  <a:pt x="2258187" y="136397"/>
                </a:lnTo>
                <a:lnTo>
                  <a:pt x="2257425" y="131063"/>
                </a:lnTo>
                <a:lnTo>
                  <a:pt x="2257425" y="123316"/>
                </a:lnTo>
                <a:lnTo>
                  <a:pt x="2259203" y="119125"/>
                </a:lnTo>
                <a:lnTo>
                  <a:pt x="2262631" y="115823"/>
                </a:lnTo>
                <a:lnTo>
                  <a:pt x="2266188" y="112648"/>
                </a:lnTo>
                <a:lnTo>
                  <a:pt x="2271522" y="110870"/>
                </a:lnTo>
                <a:lnTo>
                  <a:pt x="2278633" y="110616"/>
                </a:lnTo>
                <a:lnTo>
                  <a:pt x="2278633" y="101472"/>
                </a:lnTo>
                <a:lnTo>
                  <a:pt x="2257425" y="88900"/>
                </a:lnTo>
                <a:lnTo>
                  <a:pt x="2257425" y="81152"/>
                </a:lnTo>
                <a:lnTo>
                  <a:pt x="2258187" y="75818"/>
                </a:lnTo>
                <a:lnTo>
                  <a:pt x="2261743" y="60070"/>
                </a:lnTo>
                <a:lnTo>
                  <a:pt x="2262631" y="52958"/>
                </a:lnTo>
                <a:lnTo>
                  <a:pt x="2262631" y="46862"/>
                </a:lnTo>
                <a:lnTo>
                  <a:pt x="2261822" y="35978"/>
                </a:lnTo>
                <a:lnTo>
                  <a:pt x="2233295" y="3270"/>
                </a:lnTo>
                <a:lnTo>
                  <a:pt x="2222674" y="956"/>
                </a:lnTo>
                <a:lnTo>
                  <a:pt x="2210434" y="0"/>
                </a:lnTo>
                <a:close/>
              </a:path>
              <a:path w="2279015" h="213360">
                <a:moveTo>
                  <a:pt x="71247" y="0"/>
                </a:moveTo>
                <a:lnTo>
                  <a:pt x="68325" y="0"/>
                </a:lnTo>
                <a:lnTo>
                  <a:pt x="56086" y="956"/>
                </a:lnTo>
                <a:lnTo>
                  <a:pt x="19367" y="26542"/>
                </a:lnTo>
                <a:lnTo>
                  <a:pt x="16128" y="46735"/>
                </a:lnTo>
                <a:lnTo>
                  <a:pt x="16128" y="52831"/>
                </a:lnTo>
                <a:lnTo>
                  <a:pt x="17018" y="59943"/>
                </a:lnTo>
                <a:lnTo>
                  <a:pt x="18796" y="67817"/>
                </a:lnTo>
                <a:lnTo>
                  <a:pt x="20447" y="75691"/>
                </a:lnTo>
                <a:lnTo>
                  <a:pt x="21336" y="81025"/>
                </a:lnTo>
                <a:lnTo>
                  <a:pt x="21336" y="88772"/>
                </a:lnTo>
                <a:lnTo>
                  <a:pt x="0" y="101472"/>
                </a:lnTo>
                <a:lnTo>
                  <a:pt x="0" y="110616"/>
                </a:lnTo>
                <a:lnTo>
                  <a:pt x="21336" y="123189"/>
                </a:lnTo>
                <a:lnTo>
                  <a:pt x="21336" y="130936"/>
                </a:lnTo>
                <a:lnTo>
                  <a:pt x="20447" y="136270"/>
                </a:lnTo>
                <a:lnTo>
                  <a:pt x="18796" y="144144"/>
                </a:lnTo>
                <a:lnTo>
                  <a:pt x="17018" y="152018"/>
                </a:lnTo>
                <a:lnTo>
                  <a:pt x="16128" y="159130"/>
                </a:lnTo>
                <a:lnTo>
                  <a:pt x="16128" y="165226"/>
                </a:lnTo>
                <a:lnTo>
                  <a:pt x="16938" y="176518"/>
                </a:lnTo>
                <a:lnTo>
                  <a:pt x="45465" y="209708"/>
                </a:lnTo>
                <a:lnTo>
                  <a:pt x="68325" y="212978"/>
                </a:lnTo>
                <a:lnTo>
                  <a:pt x="71247" y="212978"/>
                </a:lnTo>
                <a:lnTo>
                  <a:pt x="71247" y="204469"/>
                </a:lnTo>
                <a:lnTo>
                  <a:pt x="69596" y="204469"/>
                </a:lnTo>
                <a:lnTo>
                  <a:pt x="61950" y="203944"/>
                </a:lnTo>
                <a:lnTo>
                  <a:pt x="35051" y="167258"/>
                </a:lnTo>
                <a:lnTo>
                  <a:pt x="35051" y="162051"/>
                </a:lnTo>
                <a:lnTo>
                  <a:pt x="35813" y="155575"/>
                </a:lnTo>
                <a:lnTo>
                  <a:pt x="38862" y="140334"/>
                </a:lnTo>
                <a:lnTo>
                  <a:pt x="39624" y="134873"/>
                </a:lnTo>
                <a:lnTo>
                  <a:pt x="39624" y="125221"/>
                </a:lnTo>
                <a:lnTo>
                  <a:pt x="37719" y="120014"/>
                </a:lnTo>
                <a:lnTo>
                  <a:pt x="34036" y="115950"/>
                </a:lnTo>
                <a:lnTo>
                  <a:pt x="30225" y="111886"/>
                </a:lnTo>
                <a:lnTo>
                  <a:pt x="25908" y="108965"/>
                </a:lnTo>
                <a:lnTo>
                  <a:pt x="20700" y="106933"/>
                </a:lnTo>
                <a:lnTo>
                  <a:pt x="20700" y="105028"/>
                </a:lnTo>
                <a:lnTo>
                  <a:pt x="39624" y="86740"/>
                </a:lnTo>
                <a:lnTo>
                  <a:pt x="39624" y="77088"/>
                </a:lnTo>
                <a:lnTo>
                  <a:pt x="38862" y="71627"/>
                </a:lnTo>
                <a:lnTo>
                  <a:pt x="35813" y="56387"/>
                </a:lnTo>
                <a:lnTo>
                  <a:pt x="35051" y="49910"/>
                </a:lnTo>
                <a:lnTo>
                  <a:pt x="35051" y="44703"/>
                </a:lnTo>
                <a:lnTo>
                  <a:pt x="35625" y="35752"/>
                </a:lnTo>
                <a:lnTo>
                  <a:pt x="69596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0078" y="2024126"/>
            <a:ext cx="704215" cy="212090"/>
          </a:xfrm>
          <a:custGeom>
            <a:avLst/>
            <a:gdLst/>
            <a:ahLst/>
            <a:cxnLst/>
            <a:rect l="l" t="t" r="r" b="b"/>
            <a:pathLst>
              <a:path w="704214" h="212089">
                <a:moveTo>
                  <a:pt x="636397" y="0"/>
                </a:moveTo>
                <a:lnTo>
                  <a:pt x="633349" y="8636"/>
                </a:lnTo>
                <a:lnTo>
                  <a:pt x="645634" y="13946"/>
                </a:lnTo>
                <a:lnTo>
                  <a:pt x="656193" y="21304"/>
                </a:lnTo>
                <a:lnTo>
                  <a:pt x="677584" y="55429"/>
                </a:lnTo>
                <a:lnTo>
                  <a:pt x="684657" y="104775"/>
                </a:lnTo>
                <a:lnTo>
                  <a:pt x="683871" y="123444"/>
                </a:lnTo>
                <a:lnTo>
                  <a:pt x="672084" y="169163"/>
                </a:lnTo>
                <a:lnTo>
                  <a:pt x="645777" y="197792"/>
                </a:lnTo>
                <a:lnTo>
                  <a:pt x="633730" y="203200"/>
                </a:lnTo>
                <a:lnTo>
                  <a:pt x="636397" y="211709"/>
                </a:lnTo>
                <a:lnTo>
                  <a:pt x="676866" y="187705"/>
                </a:lnTo>
                <a:lnTo>
                  <a:pt x="699595" y="143335"/>
                </a:lnTo>
                <a:lnTo>
                  <a:pt x="703961" y="105918"/>
                </a:lnTo>
                <a:lnTo>
                  <a:pt x="702865" y="86536"/>
                </a:lnTo>
                <a:lnTo>
                  <a:pt x="686435" y="37084"/>
                </a:lnTo>
                <a:lnTo>
                  <a:pt x="651752" y="5544"/>
                </a:lnTo>
                <a:lnTo>
                  <a:pt x="636397" y="0"/>
                </a:lnTo>
                <a:close/>
              </a:path>
              <a:path w="7042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8109" y="2024126"/>
            <a:ext cx="705485" cy="212090"/>
          </a:xfrm>
          <a:custGeom>
            <a:avLst/>
            <a:gdLst/>
            <a:ahLst/>
            <a:cxnLst/>
            <a:rect l="l" t="t" r="r" b="b"/>
            <a:pathLst>
              <a:path w="705484" h="212089">
                <a:moveTo>
                  <a:pt x="637920" y="0"/>
                </a:moveTo>
                <a:lnTo>
                  <a:pt x="634872" y="8636"/>
                </a:lnTo>
                <a:lnTo>
                  <a:pt x="647158" y="13946"/>
                </a:lnTo>
                <a:lnTo>
                  <a:pt x="657717" y="21304"/>
                </a:lnTo>
                <a:lnTo>
                  <a:pt x="679108" y="55429"/>
                </a:lnTo>
                <a:lnTo>
                  <a:pt x="686181" y="104775"/>
                </a:lnTo>
                <a:lnTo>
                  <a:pt x="685395" y="123444"/>
                </a:lnTo>
                <a:lnTo>
                  <a:pt x="673608" y="169163"/>
                </a:lnTo>
                <a:lnTo>
                  <a:pt x="647301" y="197792"/>
                </a:lnTo>
                <a:lnTo>
                  <a:pt x="635254" y="203200"/>
                </a:lnTo>
                <a:lnTo>
                  <a:pt x="637920" y="211709"/>
                </a:lnTo>
                <a:lnTo>
                  <a:pt x="678390" y="187705"/>
                </a:lnTo>
                <a:lnTo>
                  <a:pt x="701119" y="143335"/>
                </a:lnTo>
                <a:lnTo>
                  <a:pt x="705485" y="105918"/>
                </a:lnTo>
                <a:lnTo>
                  <a:pt x="704389" y="86536"/>
                </a:lnTo>
                <a:lnTo>
                  <a:pt x="687959" y="37084"/>
                </a:lnTo>
                <a:lnTo>
                  <a:pt x="653276" y="5544"/>
                </a:lnTo>
                <a:lnTo>
                  <a:pt x="637920" y="0"/>
                </a:lnTo>
                <a:close/>
              </a:path>
              <a:path w="70548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4314" y="1953895"/>
            <a:ext cx="532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2585" algn="l"/>
                <a:tab pos="1793875" algn="l"/>
                <a:tab pos="3173095" algn="l"/>
                <a:tab pos="4223385" algn="l"/>
                <a:tab pos="4538980" algn="l"/>
              </a:tabLst>
            </a:pPr>
            <a:r>
              <a:rPr sz="2700" baseline="37037" dirty="0">
                <a:latin typeface="Cambria Math"/>
                <a:cs typeface="Cambria Math"/>
              </a:rPr>
              <a:t>=	</a:t>
            </a:r>
            <a:r>
              <a:rPr sz="1800" spc="-5" dirty="0">
                <a:latin typeface="Cambria Math"/>
                <a:cs typeface="Cambria Math"/>
              </a:rPr>
              <a:t>11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77830,83	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(923,74)</a:t>
            </a:r>
            <a:r>
              <a:rPr sz="1950" spc="7" baseline="23504" dirty="0">
                <a:latin typeface="Cambria Math"/>
                <a:cs typeface="Cambria Math"/>
              </a:rPr>
              <a:t>2	</a:t>
            </a:r>
            <a:r>
              <a:rPr sz="1800" spc="-5" dirty="0">
                <a:latin typeface="Cambria Math"/>
                <a:cs typeface="Cambria Math"/>
              </a:rPr>
              <a:t>11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27,06	−	16,99</a:t>
            </a:r>
            <a:r>
              <a:rPr sz="1800" spc="285" dirty="0">
                <a:latin typeface="Cambria Math"/>
                <a:cs typeface="Cambria Math"/>
              </a:rPr>
              <a:t> </a:t>
            </a:r>
            <a:r>
              <a:rPr sz="1950" spc="60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8379" y="1976627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>
                <a:moveTo>
                  <a:pt x="0" y="0"/>
                </a:moveTo>
                <a:lnTo>
                  <a:pt x="511149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15057" y="2400427"/>
            <a:ext cx="13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𝑟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3929" y="237756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4415" y="2226690"/>
            <a:ext cx="2510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(15597,89 −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15709,46)</a:t>
            </a:r>
            <a:r>
              <a:rPr sz="1950" spc="7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9217" y="2552827"/>
            <a:ext cx="467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37037" dirty="0">
                <a:latin typeface="Cambria Math"/>
                <a:cs typeface="Cambria Math"/>
              </a:rPr>
              <a:t>= </a:t>
            </a:r>
            <a:r>
              <a:rPr sz="1800" dirty="0">
                <a:latin typeface="Cambria Math"/>
                <a:cs typeface="Cambria Math"/>
              </a:rPr>
              <a:t>{(856139,1 − 853295,58}{297,70 −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288,66}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51760" y="2575560"/>
            <a:ext cx="4363720" cy="0"/>
          </a:xfrm>
          <a:custGeom>
            <a:avLst/>
            <a:gdLst/>
            <a:ahLst/>
            <a:cxnLst/>
            <a:rect l="l" t="t" r="r" b="b"/>
            <a:pathLst>
              <a:path w="4363720">
                <a:moveTo>
                  <a:pt x="0" y="0"/>
                </a:moveTo>
                <a:lnTo>
                  <a:pt x="436321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07434" y="2976499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8563" y="2999359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latin typeface="Cambria Math"/>
                <a:cs typeface="Cambria Math"/>
              </a:rPr>
              <a:t>𝑟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20590" y="2825622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(−108,82)</a:t>
            </a:r>
            <a:r>
              <a:rPr sz="1950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44950" y="3221989"/>
            <a:ext cx="958850" cy="212090"/>
          </a:xfrm>
          <a:custGeom>
            <a:avLst/>
            <a:gdLst/>
            <a:ahLst/>
            <a:cxnLst/>
            <a:rect l="l" t="t" r="r" b="b"/>
            <a:pathLst>
              <a:path w="958850" h="212089">
                <a:moveTo>
                  <a:pt x="890904" y="0"/>
                </a:moveTo>
                <a:lnTo>
                  <a:pt x="887857" y="8636"/>
                </a:lnTo>
                <a:lnTo>
                  <a:pt x="900142" y="13946"/>
                </a:lnTo>
                <a:lnTo>
                  <a:pt x="910701" y="21304"/>
                </a:lnTo>
                <a:lnTo>
                  <a:pt x="932092" y="55429"/>
                </a:lnTo>
                <a:lnTo>
                  <a:pt x="939164" y="104775"/>
                </a:lnTo>
                <a:lnTo>
                  <a:pt x="938379" y="123444"/>
                </a:lnTo>
                <a:lnTo>
                  <a:pt x="926591" y="169163"/>
                </a:lnTo>
                <a:lnTo>
                  <a:pt x="900285" y="197792"/>
                </a:lnTo>
                <a:lnTo>
                  <a:pt x="888238" y="203200"/>
                </a:lnTo>
                <a:lnTo>
                  <a:pt x="890904" y="211709"/>
                </a:lnTo>
                <a:lnTo>
                  <a:pt x="931374" y="187705"/>
                </a:lnTo>
                <a:lnTo>
                  <a:pt x="954103" y="143335"/>
                </a:lnTo>
                <a:lnTo>
                  <a:pt x="958469" y="105918"/>
                </a:lnTo>
                <a:lnTo>
                  <a:pt x="957373" y="86536"/>
                </a:lnTo>
                <a:lnTo>
                  <a:pt x="940942" y="37084"/>
                </a:lnTo>
                <a:lnTo>
                  <a:pt x="906260" y="5544"/>
                </a:lnTo>
                <a:lnTo>
                  <a:pt x="890904" y="0"/>
                </a:lnTo>
                <a:close/>
              </a:path>
              <a:path w="9588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3170" y="3221989"/>
            <a:ext cx="577850" cy="212090"/>
          </a:xfrm>
          <a:custGeom>
            <a:avLst/>
            <a:gdLst/>
            <a:ahLst/>
            <a:cxnLst/>
            <a:rect l="l" t="t" r="r" b="b"/>
            <a:pathLst>
              <a:path w="577850" h="212089">
                <a:moveTo>
                  <a:pt x="509904" y="0"/>
                </a:moveTo>
                <a:lnTo>
                  <a:pt x="506856" y="8636"/>
                </a:lnTo>
                <a:lnTo>
                  <a:pt x="519142" y="13946"/>
                </a:lnTo>
                <a:lnTo>
                  <a:pt x="529701" y="21304"/>
                </a:lnTo>
                <a:lnTo>
                  <a:pt x="551092" y="55429"/>
                </a:lnTo>
                <a:lnTo>
                  <a:pt x="558164" y="104775"/>
                </a:lnTo>
                <a:lnTo>
                  <a:pt x="557379" y="123444"/>
                </a:lnTo>
                <a:lnTo>
                  <a:pt x="545591" y="169163"/>
                </a:lnTo>
                <a:lnTo>
                  <a:pt x="519285" y="197792"/>
                </a:lnTo>
                <a:lnTo>
                  <a:pt x="507238" y="203200"/>
                </a:lnTo>
                <a:lnTo>
                  <a:pt x="509904" y="211709"/>
                </a:lnTo>
                <a:lnTo>
                  <a:pt x="550374" y="187705"/>
                </a:lnTo>
                <a:lnTo>
                  <a:pt x="573103" y="143335"/>
                </a:lnTo>
                <a:lnTo>
                  <a:pt x="577468" y="105918"/>
                </a:lnTo>
                <a:lnTo>
                  <a:pt x="576373" y="86536"/>
                </a:lnTo>
                <a:lnTo>
                  <a:pt x="559942" y="37084"/>
                </a:lnTo>
                <a:lnTo>
                  <a:pt x="525260" y="5544"/>
                </a:lnTo>
                <a:lnTo>
                  <a:pt x="509904" y="0"/>
                </a:lnTo>
                <a:close/>
              </a:path>
              <a:path w="5778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4884" y="3174492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4">
                <a:moveTo>
                  <a:pt x="0" y="0"/>
                </a:moveTo>
                <a:lnTo>
                  <a:pt x="161848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07434" y="356654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88563" y="3589401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latin typeface="Cambria Math"/>
                <a:cs typeface="Cambria Math"/>
              </a:rPr>
              <a:t>𝑟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81907" y="3152013"/>
            <a:ext cx="1503045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0"/>
              </a:lnSpc>
              <a:spcBef>
                <a:spcPts val="100"/>
              </a:spcBef>
              <a:tabLst>
                <a:tab pos="998219" algn="l"/>
              </a:tabLst>
            </a:pPr>
            <a:r>
              <a:rPr sz="1800" dirty="0">
                <a:latin typeface="Cambria Math"/>
                <a:cs typeface="Cambria Math"/>
              </a:rPr>
              <a:t>2843,49	9,04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20"/>
              </a:lnSpc>
            </a:pPr>
            <a:r>
              <a:rPr sz="1800" dirty="0">
                <a:latin typeface="Cambria Math"/>
                <a:cs typeface="Cambria Math"/>
              </a:rPr>
              <a:t>(−108,82)</a:t>
            </a:r>
            <a:r>
              <a:rPr sz="1950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44950" y="3811778"/>
            <a:ext cx="958850" cy="212090"/>
          </a:xfrm>
          <a:custGeom>
            <a:avLst/>
            <a:gdLst/>
            <a:ahLst/>
            <a:cxnLst/>
            <a:rect l="l" t="t" r="r" b="b"/>
            <a:pathLst>
              <a:path w="958850" h="212089">
                <a:moveTo>
                  <a:pt x="890904" y="0"/>
                </a:moveTo>
                <a:lnTo>
                  <a:pt x="887857" y="8636"/>
                </a:lnTo>
                <a:lnTo>
                  <a:pt x="900142" y="13946"/>
                </a:lnTo>
                <a:lnTo>
                  <a:pt x="910701" y="21304"/>
                </a:lnTo>
                <a:lnTo>
                  <a:pt x="932092" y="55429"/>
                </a:lnTo>
                <a:lnTo>
                  <a:pt x="939164" y="104775"/>
                </a:lnTo>
                <a:lnTo>
                  <a:pt x="938379" y="123443"/>
                </a:lnTo>
                <a:lnTo>
                  <a:pt x="926591" y="169164"/>
                </a:lnTo>
                <a:lnTo>
                  <a:pt x="900285" y="197792"/>
                </a:lnTo>
                <a:lnTo>
                  <a:pt x="888238" y="203200"/>
                </a:lnTo>
                <a:lnTo>
                  <a:pt x="890904" y="211709"/>
                </a:lnTo>
                <a:lnTo>
                  <a:pt x="931374" y="187706"/>
                </a:lnTo>
                <a:lnTo>
                  <a:pt x="954103" y="143335"/>
                </a:lnTo>
                <a:lnTo>
                  <a:pt x="958469" y="105918"/>
                </a:lnTo>
                <a:lnTo>
                  <a:pt x="957373" y="86536"/>
                </a:lnTo>
                <a:lnTo>
                  <a:pt x="940942" y="37084"/>
                </a:lnTo>
                <a:lnTo>
                  <a:pt x="906260" y="5544"/>
                </a:lnTo>
                <a:lnTo>
                  <a:pt x="890904" y="0"/>
                </a:lnTo>
                <a:close/>
              </a:path>
              <a:path w="9588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43170" y="3811778"/>
            <a:ext cx="577850" cy="212090"/>
          </a:xfrm>
          <a:custGeom>
            <a:avLst/>
            <a:gdLst/>
            <a:ahLst/>
            <a:cxnLst/>
            <a:rect l="l" t="t" r="r" b="b"/>
            <a:pathLst>
              <a:path w="577850" h="212089">
                <a:moveTo>
                  <a:pt x="509904" y="0"/>
                </a:moveTo>
                <a:lnTo>
                  <a:pt x="506856" y="8636"/>
                </a:lnTo>
                <a:lnTo>
                  <a:pt x="519142" y="13946"/>
                </a:lnTo>
                <a:lnTo>
                  <a:pt x="529701" y="21304"/>
                </a:lnTo>
                <a:lnTo>
                  <a:pt x="551092" y="55429"/>
                </a:lnTo>
                <a:lnTo>
                  <a:pt x="558164" y="104775"/>
                </a:lnTo>
                <a:lnTo>
                  <a:pt x="557379" y="123443"/>
                </a:lnTo>
                <a:lnTo>
                  <a:pt x="545591" y="169164"/>
                </a:lnTo>
                <a:lnTo>
                  <a:pt x="519285" y="197792"/>
                </a:lnTo>
                <a:lnTo>
                  <a:pt x="507238" y="203200"/>
                </a:lnTo>
                <a:lnTo>
                  <a:pt x="509904" y="211709"/>
                </a:lnTo>
                <a:lnTo>
                  <a:pt x="550374" y="187706"/>
                </a:lnTo>
                <a:lnTo>
                  <a:pt x="573103" y="143335"/>
                </a:lnTo>
                <a:lnTo>
                  <a:pt x="577468" y="105918"/>
                </a:lnTo>
                <a:lnTo>
                  <a:pt x="576373" y="86536"/>
                </a:lnTo>
                <a:lnTo>
                  <a:pt x="559942" y="37084"/>
                </a:lnTo>
                <a:lnTo>
                  <a:pt x="525260" y="5544"/>
                </a:lnTo>
                <a:lnTo>
                  <a:pt x="509904" y="0"/>
                </a:lnTo>
                <a:close/>
              </a:path>
              <a:path w="5778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07307" y="3741801"/>
            <a:ext cx="145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919" algn="l"/>
              </a:tabLst>
            </a:pPr>
            <a:r>
              <a:rPr sz="1800" spc="-5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8</a:t>
            </a:r>
            <a:r>
              <a:rPr sz="1800" spc="-5" dirty="0">
                <a:latin typeface="Cambria Math"/>
                <a:cs typeface="Cambria Math"/>
              </a:rPr>
              <a:t>4</a:t>
            </a:r>
            <a:r>
              <a:rPr sz="1800" spc="10" dirty="0">
                <a:latin typeface="Cambria Math"/>
                <a:cs typeface="Cambria Math"/>
              </a:rPr>
              <a:t>3,</a:t>
            </a:r>
            <a:r>
              <a:rPr sz="1800" spc="-5" dirty="0">
                <a:latin typeface="Cambria Math"/>
                <a:cs typeface="Cambria Math"/>
              </a:rPr>
              <a:t>4</a:t>
            </a:r>
            <a:r>
              <a:rPr sz="1800" dirty="0">
                <a:latin typeface="Cambria Math"/>
                <a:cs typeface="Cambria Math"/>
              </a:rPr>
              <a:t>9	</a:t>
            </a:r>
            <a:r>
              <a:rPr sz="1800" spc="10" dirty="0">
                <a:latin typeface="Cambria Math"/>
                <a:cs typeface="Cambria Math"/>
              </a:rPr>
              <a:t>9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5" dirty="0">
                <a:latin typeface="Cambria Math"/>
                <a:cs typeface="Cambria Math"/>
              </a:rPr>
              <a:t>04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24884" y="3764279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4">
                <a:moveTo>
                  <a:pt x="0" y="0"/>
                </a:moveTo>
                <a:lnTo>
                  <a:pt x="161848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90315" y="3923157"/>
            <a:ext cx="156210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2700" spc="82" baseline="-41666" dirty="0">
                <a:latin typeface="Cambria Math"/>
                <a:cs typeface="Cambria Math"/>
              </a:rPr>
              <a:t>𝑟</a:t>
            </a:r>
            <a:r>
              <a:rPr sz="1950" spc="82" baseline="-29914" dirty="0">
                <a:latin typeface="Cambria Math"/>
                <a:cs typeface="Cambria Math"/>
              </a:rPr>
              <a:t>2  </a:t>
            </a:r>
            <a:r>
              <a:rPr sz="2700" baseline="-41666" dirty="0">
                <a:latin typeface="Cambria Math"/>
                <a:cs typeface="Cambria Math"/>
              </a:rPr>
              <a:t>=</a:t>
            </a:r>
            <a:r>
              <a:rPr sz="2700" spc="-135" baseline="-4166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11842,25</a:t>
            </a:r>
            <a:endParaRPr sz="1800">
              <a:latin typeface="Cambria Math"/>
              <a:cs typeface="Cambria Math"/>
            </a:endParaRPr>
          </a:p>
          <a:p>
            <a:pPr marL="57531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Cambria Math"/>
                <a:cs typeface="Cambria Math"/>
              </a:rPr>
              <a:t>25713,19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64735" y="4323588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726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3240" y="4822697"/>
            <a:ext cx="801370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𝑟</a:t>
            </a:r>
            <a:r>
              <a:rPr sz="1950" spc="82" baseline="27777" dirty="0">
                <a:latin typeface="Cambria Math"/>
                <a:cs typeface="Cambria Math"/>
              </a:rPr>
              <a:t>2 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-5" dirty="0">
                <a:latin typeface="Cambria Math"/>
                <a:cs typeface="Cambria Math"/>
              </a:rPr>
              <a:t> 0,461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25400">
              <a:lnSpc>
                <a:spcPts val="1945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Artinya </a:t>
            </a:r>
            <a:r>
              <a:rPr sz="1800" spc="-15" dirty="0">
                <a:latin typeface="Arial"/>
                <a:cs typeface="Arial"/>
              </a:rPr>
              <a:t>bahwa </a:t>
            </a:r>
            <a:r>
              <a:rPr sz="1800" spc="-5" dirty="0">
                <a:latin typeface="Arial"/>
                <a:cs typeface="Arial"/>
              </a:rPr>
              <a:t>variabel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dipengaruhi oleh variabel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sebesar 46 </a:t>
            </a:r>
            <a:r>
              <a:rPr sz="1800" dirty="0">
                <a:latin typeface="Arial"/>
                <a:cs typeface="Arial"/>
              </a:rPr>
              <a:t>%, </a:t>
            </a:r>
            <a:r>
              <a:rPr sz="1800" spc="-10" dirty="0">
                <a:latin typeface="Arial"/>
                <a:cs typeface="Arial"/>
              </a:rPr>
              <a:t>sisanya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54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% dipengaruhi </a:t>
            </a:r>
            <a:r>
              <a:rPr sz="1800" dirty="0">
                <a:latin typeface="Arial"/>
                <a:cs typeface="Arial"/>
              </a:rPr>
              <a:t>faktor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  <a:r>
              <a:rPr spc="-114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09890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9890" algn="l"/>
              </a:tabLst>
            </a:pPr>
            <a:r>
              <a:rPr sz="3000" spc="-10" dirty="0">
                <a:latin typeface="Calibri"/>
                <a:cs typeface="Calibri"/>
              </a:rPr>
              <a:t>Hipotesis</a:t>
            </a:r>
            <a:endParaRPr sz="3000">
              <a:latin typeface="Calibri"/>
              <a:cs typeface="Calibri"/>
            </a:endParaRPr>
          </a:p>
          <a:p>
            <a:pPr marL="927100" marR="3810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Ho: </a:t>
            </a:r>
            <a:r>
              <a:rPr sz="3000" spc="-5" dirty="0">
                <a:latin typeface="Calibri"/>
                <a:cs typeface="Calibri"/>
              </a:rPr>
              <a:t>Tidak </a:t>
            </a:r>
            <a:r>
              <a:rPr sz="3000" dirty="0">
                <a:latin typeface="Calibri"/>
                <a:cs typeface="Calibri"/>
              </a:rPr>
              <a:t>Ada </a:t>
            </a:r>
            <a:r>
              <a:rPr sz="3000" spc="-15" dirty="0">
                <a:latin typeface="Calibri"/>
                <a:cs typeface="Calibri"/>
              </a:rPr>
              <a:t>pengaruh </a:t>
            </a:r>
            <a:r>
              <a:rPr sz="3000" spc="-20" dirty="0">
                <a:latin typeface="Calibri"/>
                <a:cs typeface="Calibri"/>
              </a:rPr>
              <a:t>antara </a:t>
            </a:r>
            <a:r>
              <a:rPr sz="3000" dirty="0">
                <a:latin typeface="Calibri"/>
                <a:cs typeface="Calibri"/>
              </a:rPr>
              <a:t>Rasio BOPO  </a:t>
            </a:r>
            <a:r>
              <a:rPr sz="3000" spc="-10" dirty="0">
                <a:latin typeface="Calibri"/>
                <a:cs typeface="Calibri"/>
              </a:rPr>
              <a:t>terhadap </a:t>
            </a:r>
            <a:r>
              <a:rPr sz="3000" dirty="0">
                <a:latin typeface="Calibri"/>
                <a:cs typeface="Calibri"/>
              </a:rPr>
              <a:t>Rasio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ROA</a:t>
            </a:r>
            <a:endParaRPr sz="3000">
              <a:latin typeface="Calibri"/>
              <a:cs typeface="Calibri"/>
            </a:endParaRPr>
          </a:p>
          <a:p>
            <a:pPr marL="927100" marR="1313815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Ha: </a:t>
            </a:r>
            <a:r>
              <a:rPr sz="3000" dirty="0">
                <a:latin typeface="Calibri"/>
                <a:cs typeface="Calibri"/>
              </a:rPr>
              <a:t>Ada </a:t>
            </a:r>
            <a:r>
              <a:rPr sz="3000" spc="-15" dirty="0">
                <a:latin typeface="Calibri"/>
                <a:cs typeface="Calibri"/>
              </a:rPr>
              <a:t>pengaruh </a:t>
            </a:r>
            <a:r>
              <a:rPr sz="3000" spc="-20" dirty="0">
                <a:latin typeface="Calibri"/>
                <a:cs typeface="Calibri"/>
              </a:rPr>
              <a:t>antara </a:t>
            </a:r>
            <a:r>
              <a:rPr sz="3000" dirty="0">
                <a:latin typeface="Calibri"/>
                <a:cs typeface="Calibri"/>
              </a:rPr>
              <a:t>Rasio BOPO  </a:t>
            </a:r>
            <a:r>
              <a:rPr sz="3000" spc="-10" dirty="0">
                <a:latin typeface="Calibri"/>
                <a:cs typeface="Calibri"/>
              </a:rPr>
              <a:t>terhadap </a:t>
            </a:r>
            <a:r>
              <a:rPr sz="3000" dirty="0">
                <a:latin typeface="Calibri"/>
                <a:cs typeface="Calibri"/>
              </a:rPr>
              <a:t>Rasio </a:t>
            </a:r>
            <a:r>
              <a:rPr sz="3000" spc="-20" dirty="0">
                <a:latin typeface="Calibri"/>
                <a:cs typeface="Calibri"/>
              </a:rPr>
              <a:t>ROA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buAutoNum type="arabicPeriod" startAt="2"/>
              <a:tabLst>
                <a:tab pos="389890" algn="l"/>
              </a:tabLst>
            </a:pPr>
            <a:r>
              <a:rPr sz="3000" dirty="0">
                <a:latin typeface="Calibri"/>
                <a:cs typeface="Calibri"/>
              </a:rPr>
              <a:t>Dasar </a:t>
            </a:r>
            <a:r>
              <a:rPr sz="3000" spc="-15" dirty="0">
                <a:latin typeface="Calibri"/>
                <a:cs typeface="Calibri"/>
              </a:rPr>
              <a:t>Pengambilan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Keputusan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&gt; </a:t>
            </a:r>
            <a:r>
              <a:rPr sz="3000" spc="-5" dirty="0">
                <a:latin typeface="Calibri"/>
                <a:cs typeface="Calibri"/>
              </a:rPr>
              <a:t>0.05  </a:t>
            </a: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&lt; </a:t>
            </a:r>
            <a:r>
              <a:rPr sz="3000" spc="-5" dirty="0">
                <a:latin typeface="Calibri"/>
                <a:cs typeface="Calibri"/>
              </a:rPr>
              <a:t>0.05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57905" y="461594"/>
            <a:ext cx="3025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pendahuluan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275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Analisis regresi </a:t>
            </a:r>
            <a:r>
              <a:rPr sz="2400" dirty="0">
                <a:latin typeface="Arial"/>
                <a:cs typeface="Arial"/>
              </a:rPr>
              <a:t>merupakan </a:t>
            </a:r>
            <a:r>
              <a:rPr sz="2400" spc="-5" dirty="0">
                <a:latin typeface="Arial"/>
                <a:cs typeface="Arial"/>
              </a:rPr>
              <a:t>teknik </a:t>
            </a:r>
            <a:r>
              <a:rPr sz="2400" dirty="0">
                <a:latin typeface="Arial"/>
                <a:cs typeface="Arial"/>
              </a:rPr>
              <a:t>analisis </a:t>
            </a:r>
            <a:r>
              <a:rPr sz="2400" spc="-5" dirty="0">
                <a:latin typeface="Arial"/>
                <a:cs typeface="Arial"/>
              </a:rPr>
              <a:t>yang khas untuk  </a:t>
            </a:r>
            <a:r>
              <a:rPr sz="2400" dirty="0">
                <a:latin typeface="Arial"/>
                <a:cs typeface="Arial"/>
              </a:rPr>
              <a:t>penelitian korelasi. </a:t>
            </a:r>
            <a:r>
              <a:rPr sz="2400" spc="-5" dirty="0">
                <a:latin typeface="Arial"/>
                <a:cs typeface="Arial"/>
              </a:rPr>
              <a:t>Analisis korelasi </a:t>
            </a:r>
            <a:r>
              <a:rPr sz="2400" dirty="0">
                <a:latin typeface="Arial"/>
                <a:cs typeface="Arial"/>
              </a:rPr>
              <a:t>adalah </a:t>
            </a:r>
            <a:r>
              <a:rPr sz="2400" spc="-5" dirty="0">
                <a:latin typeface="Arial"/>
                <a:cs typeface="Arial"/>
              </a:rPr>
              <a:t>analisis </a:t>
            </a:r>
            <a:r>
              <a:rPr sz="2400" dirty="0">
                <a:latin typeface="Arial"/>
                <a:cs typeface="Arial"/>
              </a:rPr>
              <a:t>yang  </a:t>
            </a:r>
            <a:r>
              <a:rPr sz="2400" spc="-5" dirty="0">
                <a:latin typeface="Arial"/>
                <a:cs typeface="Arial"/>
              </a:rPr>
              <a:t>berusaha untuk melihat apakah antara </a:t>
            </a:r>
            <a:r>
              <a:rPr sz="2400" spc="-10" dirty="0">
                <a:latin typeface="Arial"/>
                <a:cs typeface="Arial"/>
              </a:rPr>
              <a:t>dua </a:t>
            </a:r>
            <a:r>
              <a:rPr sz="2400" spc="-5" dirty="0">
                <a:latin typeface="Arial"/>
                <a:cs typeface="Arial"/>
              </a:rPr>
              <a:t>variable atau  </a:t>
            </a:r>
            <a:r>
              <a:rPr sz="2400" dirty="0">
                <a:latin typeface="Arial"/>
                <a:cs typeface="Arial"/>
              </a:rPr>
              <a:t>lebih </a:t>
            </a:r>
            <a:r>
              <a:rPr sz="2400" spc="-5" dirty="0">
                <a:latin typeface="Arial"/>
                <a:cs typeface="Arial"/>
              </a:rPr>
              <a:t>ada hubungan atau </a:t>
            </a:r>
            <a:r>
              <a:rPr sz="2400" dirty="0">
                <a:latin typeface="Arial"/>
                <a:cs typeface="Arial"/>
              </a:rPr>
              <a:t>tidak, </a:t>
            </a:r>
            <a:r>
              <a:rPr sz="2400" spc="-5" dirty="0">
                <a:latin typeface="Arial"/>
                <a:cs typeface="Arial"/>
              </a:rPr>
              <a:t>mengukur </a:t>
            </a:r>
            <a:r>
              <a:rPr sz="2400" dirty="0">
                <a:latin typeface="Arial"/>
                <a:cs typeface="Arial"/>
              </a:rPr>
              <a:t>kekuatan  hubungannya, </a:t>
            </a:r>
            <a:r>
              <a:rPr sz="2400" spc="-5" dirty="0">
                <a:latin typeface="Arial"/>
                <a:cs typeface="Arial"/>
              </a:rPr>
              <a:t>membuat ramalan yang didasarkan </a:t>
            </a:r>
            <a:r>
              <a:rPr sz="2400" dirty="0">
                <a:latin typeface="Arial"/>
                <a:cs typeface="Arial"/>
              </a:rPr>
              <a:t>kepada  </a:t>
            </a:r>
            <a:r>
              <a:rPr sz="2400" spc="-5" dirty="0">
                <a:latin typeface="Arial"/>
                <a:cs typeface="Arial"/>
              </a:rPr>
              <a:t>kuat lemahnya hubungan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tersebut.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400" spc="-50" dirty="0">
                <a:latin typeface="Arial"/>
                <a:cs typeface="Arial"/>
              </a:rPr>
              <a:t>Teknik </a:t>
            </a:r>
            <a:r>
              <a:rPr sz="2400" dirty="0">
                <a:latin typeface="Arial"/>
                <a:cs typeface="Arial"/>
              </a:rPr>
              <a:t>analisis </a:t>
            </a:r>
            <a:r>
              <a:rPr sz="2400" spc="-5" dirty="0">
                <a:latin typeface="Arial"/>
                <a:cs typeface="Arial"/>
              </a:rPr>
              <a:t>ini sangat berguna </a:t>
            </a:r>
            <a:r>
              <a:rPr sz="2400" dirty="0">
                <a:latin typeface="Arial"/>
                <a:cs typeface="Arial"/>
              </a:rPr>
              <a:t>untuk </a:t>
            </a:r>
            <a:r>
              <a:rPr sz="2400" spc="-5" dirty="0">
                <a:latin typeface="Arial"/>
                <a:cs typeface="Arial"/>
              </a:rPr>
              <a:t>mempelajari  variabel </a:t>
            </a:r>
            <a:r>
              <a:rPr sz="2400" dirty="0">
                <a:latin typeface="Arial"/>
                <a:cs typeface="Arial"/>
              </a:rPr>
              <a:t>variabel </a:t>
            </a:r>
            <a:r>
              <a:rPr sz="2400" spc="-5" dirty="0">
                <a:latin typeface="Arial"/>
                <a:cs typeface="Arial"/>
              </a:rPr>
              <a:t>yang mempunyai hubungan </a:t>
            </a:r>
            <a:r>
              <a:rPr sz="2400" dirty="0">
                <a:latin typeface="Arial"/>
                <a:cs typeface="Arial"/>
              </a:rPr>
              <a:t>berdasarkan  </a:t>
            </a:r>
            <a:r>
              <a:rPr sz="2400" spc="-5" dirty="0">
                <a:latin typeface="Arial"/>
                <a:cs typeface="Arial"/>
              </a:rPr>
              <a:t>teori yang </a:t>
            </a:r>
            <a:r>
              <a:rPr sz="2400" dirty="0">
                <a:latin typeface="Arial"/>
                <a:cs typeface="Arial"/>
              </a:rPr>
              <a:t>dibangun sebelumnya sehingga </a:t>
            </a:r>
            <a:r>
              <a:rPr sz="2400" spc="-5" dirty="0">
                <a:latin typeface="Arial"/>
                <a:cs typeface="Arial"/>
              </a:rPr>
              <a:t>arah </a:t>
            </a:r>
            <a:r>
              <a:rPr sz="2400" dirty="0">
                <a:latin typeface="Arial"/>
                <a:cs typeface="Arial"/>
              </a:rPr>
              <a:t>pertalian  </a:t>
            </a:r>
            <a:r>
              <a:rPr sz="2400" spc="-5" dirty="0">
                <a:latin typeface="Arial"/>
                <a:cs typeface="Arial"/>
              </a:rPr>
              <a:t>diharapkan dapat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ditentukan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  <a:r>
              <a:rPr spc="-114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285667"/>
            <a:ext cx="4038600" cy="1155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7828" y="1558798"/>
            <a:ext cx="3883025" cy="3916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3. Keputusan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  <a:tabLst>
                <a:tab pos="1855470" algn="l"/>
                <a:tab pos="2717800" algn="l"/>
              </a:tabLst>
            </a:pPr>
            <a:r>
              <a:rPr sz="2200" dirty="0">
                <a:latin typeface="Arial"/>
                <a:cs typeface="Arial"/>
              </a:rPr>
              <a:t>Berdasarkan	table	</a:t>
            </a:r>
            <a:r>
              <a:rPr sz="2200" spc="-5" dirty="0">
                <a:latin typeface="Arial"/>
                <a:cs typeface="Arial"/>
              </a:rPr>
              <a:t>summary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tabLst>
                <a:tab pos="1286510" algn="l"/>
                <a:tab pos="2672080" algn="l"/>
                <a:tab pos="3432810" algn="l"/>
              </a:tabLst>
            </a:pPr>
            <a:r>
              <a:rPr sz="2200" spc="-5" dirty="0">
                <a:latin typeface="Arial"/>
                <a:cs typeface="Arial"/>
              </a:rPr>
              <a:t>tersebut	</a:t>
            </a:r>
            <a:r>
              <a:rPr sz="2200" dirty="0">
                <a:latin typeface="Arial"/>
                <a:cs typeface="Arial"/>
              </a:rPr>
              <a:t>diketahui	</a:t>
            </a:r>
            <a:r>
              <a:rPr sz="2200" spc="-5" dirty="0">
                <a:latin typeface="Arial"/>
                <a:cs typeface="Arial"/>
              </a:rPr>
              <a:t>nilai	sig.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0.022 &lt; 0.05 maka </a:t>
            </a:r>
            <a:r>
              <a:rPr sz="2200" spc="-10" dirty="0">
                <a:latin typeface="Arial"/>
                <a:cs typeface="Arial"/>
              </a:rPr>
              <a:t>Ha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diterima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4. Kesimpulan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80000"/>
              </a:lnSpc>
              <a:spcBef>
                <a:spcPts val="489"/>
              </a:spcBef>
            </a:pPr>
            <a:r>
              <a:rPr sz="2000" dirty="0">
                <a:latin typeface="Arial"/>
                <a:cs typeface="Arial"/>
              </a:rPr>
              <a:t>Ada </a:t>
            </a:r>
            <a:r>
              <a:rPr sz="2000" spc="-5" dirty="0">
                <a:latin typeface="Arial"/>
                <a:cs typeface="Arial"/>
              </a:rPr>
              <a:t>pengaruh antara </a:t>
            </a:r>
            <a:r>
              <a:rPr sz="2000" dirty="0">
                <a:latin typeface="Arial"/>
                <a:cs typeface="Arial"/>
              </a:rPr>
              <a:t>Rasio  BOPO </a:t>
            </a:r>
            <a:r>
              <a:rPr sz="2000" spc="-5" dirty="0">
                <a:latin typeface="Arial"/>
                <a:cs typeface="Arial"/>
              </a:rPr>
              <a:t>terhadap </a:t>
            </a:r>
            <a:r>
              <a:rPr sz="2000" dirty="0">
                <a:latin typeface="Arial"/>
                <a:cs typeface="Arial"/>
              </a:rPr>
              <a:t>ROA, </a:t>
            </a:r>
            <a:r>
              <a:rPr sz="2000" spc="-5" dirty="0">
                <a:latin typeface="Arial"/>
                <a:cs typeface="Arial"/>
              </a:rPr>
              <a:t>pengaruh  </a:t>
            </a:r>
            <a:r>
              <a:rPr sz="2000" dirty="0">
                <a:latin typeface="Arial"/>
                <a:cs typeface="Arial"/>
              </a:rPr>
              <a:t>dapat dilihat pada R Square  Change </a:t>
            </a:r>
            <a:r>
              <a:rPr sz="2000" spc="-5" dirty="0">
                <a:latin typeface="Arial"/>
                <a:cs typeface="Arial"/>
              </a:rPr>
              <a:t>sebesar 0.461, </a:t>
            </a:r>
            <a:r>
              <a:rPr sz="2000" dirty="0">
                <a:latin typeface="Arial"/>
                <a:cs typeface="Arial"/>
              </a:rPr>
              <a:t>artinya  bahwa rasio ROA dipengaruhi  oleh Rasio </a:t>
            </a:r>
            <a:r>
              <a:rPr sz="2000" spc="-5" dirty="0">
                <a:latin typeface="Arial"/>
                <a:cs typeface="Arial"/>
              </a:rPr>
              <a:t>BOPO </a:t>
            </a:r>
            <a:r>
              <a:rPr sz="2000" dirty="0">
                <a:latin typeface="Arial"/>
                <a:cs typeface="Arial"/>
              </a:rPr>
              <a:t>sebesar </a:t>
            </a:r>
            <a:r>
              <a:rPr sz="2000" spc="-5" dirty="0">
                <a:latin typeface="Arial"/>
                <a:cs typeface="Arial"/>
              </a:rPr>
              <a:t>46.1 </a:t>
            </a:r>
            <a:r>
              <a:rPr sz="2000" dirty="0">
                <a:latin typeface="Arial"/>
                <a:cs typeface="Arial"/>
              </a:rPr>
              <a:t>%  sisanya </a:t>
            </a:r>
            <a:r>
              <a:rPr sz="2000" spc="-10" dirty="0">
                <a:latin typeface="Arial"/>
                <a:cs typeface="Arial"/>
              </a:rPr>
              <a:t>53.9% </a:t>
            </a:r>
            <a:r>
              <a:rPr sz="2000" dirty="0">
                <a:latin typeface="Arial"/>
                <a:cs typeface="Arial"/>
              </a:rPr>
              <a:t>dipengaruhi oleh  faktor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064" y="2481452"/>
            <a:ext cx="657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Uji </a:t>
            </a:r>
            <a:r>
              <a:rPr spc="-20" dirty="0"/>
              <a:t>Persamaan Regresi</a:t>
            </a:r>
            <a:r>
              <a:rPr spc="-50" dirty="0"/>
              <a:t> </a:t>
            </a:r>
            <a:r>
              <a:rPr spc="-5" dirty="0"/>
              <a:t>Linear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5954" y="461594"/>
            <a:ext cx="72364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Menentukan </a:t>
            </a:r>
            <a:r>
              <a:rPr spc="-15" dirty="0"/>
              <a:t>Persamaan</a:t>
            </a:r>
            <a:r>
              <a:rPr spc="-105" dirty="0"/>
              <a:t> </a:t>
            </a:r>
            <a:r>
              <a:rPr spc="-15" dirty="0"/>
              <a:t>regresi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2755" cy="324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Persamaan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garis </a:t>
            </a:r>
            <a:r>
              <a:rPr sz="3200" spc="-15" dirty="0">
                <a:latin typeface="Calibri"/>
                <a:cs typeface="Calibri"/>
              </a:rPr>
              <a:t>regresi </a:t>
            </a:r>
            <a:r>
              <a:rPr sz="3200" spc="-5" dirty="0">
                <a:latin typeface="Calibri"/>
                <a:cs typeface="Calibri"/>
              </a:rPr>
              <a:t>linier sederhana untuk  sampel </a:t>
            </a:r>
            <a:r>
              <a:rPr sz="3200" dirty="0">
                <a:latin typeface="Calibri"/>
                <a:cs typeface="Calibri"/>
              </a:rPr>
              <a:t>: y = a + </a:t>
            </a:r>
            <a:r>
              <a:rPr sz="3200" spc="-35" dirty="0">
                <a:latin typeface="Calibri"/>
                <a:cs typeface="Calibri"/>
              </a:rPr>
              <a:t>bx 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15" dirty="0">
                <a:latin typeface="Calibri"/>
                <a:cs typeface="Calibri"/>
              </a:rPr>
              <a:t>yang </a:t>
            </a:r>
            <a:r>
              <a:rPr sz="3200" spc="-10" dirty="0">
                <a:latin typeface="Calibri"/>
                <a:cs typeface="Calibri"/>
              </a:rPr>
              <a:t>diperoleh dengan  </a:t>
            </a:r>
            <a:r>
              <a:rPr sz="3200" spc="-5" dirty="0">
                <a:latin typeface="Calibri"/>
                <a:cs typeface="Calibri"/>
              </a:rPr>
              <a:t>menggunakan </a:t>
            </a:r>
            <a:r>
              <a:rPr sz="3200" b="1" spc="-10" dirty="0">
                <a:latin typeface="Calibri"/>
                <a:cs typeface="Calibri"/>
              </a:rPr>
              <a:t>Metode </a:t>
            </a:r>
            <a:r>
              <a:rPr sz="3200" b="1" spc="-20" dirty="0">
                <a:latin typeface="Calibri"/>
                <a:cs typeface="Calibri"/>
              </a:rPr>
              <a:t>Kuadrat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spc="-45" dirty="0">
                <a:latin typeface="Calibri"/>
                <a:cs typeface="Calibri"/>
              </a:rPr>
              <a:t>Terkecil.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R="3692525" algn="ctr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Bila </a:t>
            </a:r>
            <a:r>
              <a:rPr sz="3200" spc="-10" dirty="0">
                <a:latin typeface="Calibri"/>
                <a:cs typeface="Calibri"/>
              </a:rPr>
              <a:t>diberikan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sampel</a:t>
            </a:r>
            <a:endParaRPr sz="3200">
              <a:latin typeface="Calibri"/>
              <a:cs typeface="Calibri"/>
            </a:endParaRPr>
          </a:p>
          <a:p>
            <a:pPr marR="3752850" algn="ctr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{(xi, </a:t>
            </a:r>
            <a:r>
              <a:rPr sz="3200" dirty="0">
                <a:latin typeface="Calibri"/>
                <a:cs typeface="Calibri"/>
              </a:rPr>
              <a:t>yi); i = </a:t>
            </a:r>
            <a:r>
              <a:rPr sz="3200" spc="-5" dirty="0">
                <a:latin typeface="Calibri"/>
                <a:cs typeface="Calibri"/>
              </a:rPr>
              <a:t>1, 2, …,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2982" y="4924805"/>
            <a:ext cx="1233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ecil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6192" y="4924805"/>
            <a:ext cx="720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ba</a:t>
            </a:r>
            <a:r>
              <a:rPr sz="3200" spc="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4924805"/>
            <a:ext cx="51581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51585" algn="l"/>
                <a:tab pos="2289810" algn="l"/>
                <a:tab pos="3853179" algn="l"/>
              </a:tabLst>
            </a:pPr>
            <a:r>
              <a:rPr sz="3200" spc="-20" dirty="0">
                <a:latin typeface="Calibri"/>
                <a:cs typeface="Calibri"/>
              </a:rPr>
              <a:t>maka	</a:t>
            </a:r>
            <a:r>
              <a:rPr sz="3200" dirty="0">
                <a:latin typeface="Calibri"/>
                <a:cs typeface="Calibri"/>
              </a:rPr>
              <a:t>nilai	</a:t>
            </a:r>
            <a:r>
              <a:rPr sz="3200" spc="-10" dirty="0">
                <a:latin typeface="Calibri"/>
                <a:cs typeface="Calibri"/>
              </a:rPr>
              <a:t>dugaan	</a:t>
            </a:r>
            <a:r>
              <a:rPr sz="3200" spc="-20" dirty="0">
                <a:latin typeface="Calibri"/>
                <a:cs typeface="Calibri"/>
              </a:rPr>
              <a:t>kuadrat  </a:t>
            </a:r>
            <a:r>
              <a:rPr sz="3200" spc="-15" dirty="0">
                <a:latin typeface="Calibri"/>
                <a:cs typeface="Calibri"/>
              </a:rPr>
              <a:t>parameter </a:t>
            </a:r>
            <a:r>
              <a:rPr sz="3200" spc="-5" dirty="0">
                <a:latin typeface="Calibri"/>
                <a:cs typeface="Calibri"/>
              </a:rPr>
              <a:t>dalam </a:t>
            </a:r>
            <a:r>
              <a:rPr sz="3200" spc="-15" dirty="0">
                <a:latin typeface="Calibri"/>
                <a:cs typeface="Calibri"/>
              </a:rPr>
              <a:t>garis </a:t>
            </a:r>
            <a:r>
              <a:rPr sz="3200" spc="-10" dirty="0">
                <a:latin typeface="Calibri"/>
                <a:cs typeface="Calibri"/>
              </a:rPr>
              <a:t>regresi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3190" y="5412435"/>
            <a:ext cx="1553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y = a +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bx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29536" y="461594"/>
            <a:ext cx="5888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Rumus </a:t>
            </a:r>
            <a:r>
              <a:rPr spc="-15" dirty="0"/>
              <a:t>Persamaan</a:t>
            </a:r>
            <a:r>
              <a:rPr spc="-95" dirty="0"/>
              <a:t> </a:t>
            </a:r>
            <a:r>
              <a:rPr spc="-15" dirty="0"/>
              <a:t>regresi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519" y="1625853"/>
            <a:ext cx="4594860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1019" dirty="0">
                <a:latin typeface="Cambria Math"/>
                <a:cs typeface="Cambria Math"/>
              </a:rPr>
              <a:t>𝑦</a:t>
            </a:r>
            <a:r>
              <a:rPr sz="2400" spc="1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 𝑎 +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𝑏𝑥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Mencari nilai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5995" y="3283077"/>
            <a:ext cx="2106295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5470">
              <a:lnSpc>
                <a:spcPts val="2345"/>
              </a:lnSpc>
              <a:spcBef>
                <a:spcPts val="100"/>
              </a:spcBef>
            </a:pPr>
            <a:r>
              <a:rPr sz="3600" spc="1754" baseline="2314" dirty="0">
                <a:latin typeface="Cambria Math"/>
                <a:cs typeface="Cambria Math"/>
              </a:rPr>
              <a:t> </a:t>
            </a:r>
            <a:r>
              <a:rPr sz="3600" spc="-19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𝑌 − 𝑏</a:t>
            </a:r>
            <a:r>
              <a:rPr sz="3600" spc="61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𝑋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345"/>
              </a:lnSpc>
            </a:pP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784" y="3717417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01084" y="3743705"/>
            <a:ext cx="1515110" cy="0"/>
          </a:xfrm>
          <a:custGeom>
            <a:avLst/>
            <a:gdLst/>
            <a:ahLst/>
            <a:cxnLst/>
            <a:rect l="l" t="t" r="r" b="b"/>
            <a:pathLst>
              <a:path w="1515110">
                <a:moveTo>
                  <a:pt x="0" y="0"/>
                </a:moveTo>
                <a:lnTo>
                  <a:pt x="151485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5565" y="4958969"/>
            <a:ext cx="588010" cy="282575"/>
          </a:xfrm>
          <a:custGeom>
            <a:avLst/>
            <a:gdLst/>
            <a:ahLst/>
            <a:cxnLst/>
            <a:rect l="l" t="t" r="r" b="b"/>
            <a:pathLst>
              <a:path w="588010" h="282575">
                <a:moveTo>
                  <a:pt x="497967" y="0"/>
                </a:moveTo>
                <a:lnTo>
                  <a:pt x="494030" y="11429"/>
                </a:lnTo>
                <a:lnTo>
                  <a:pt x="510337" y="18504"/>
                </a:lnTo>
                <a:lnTo>
                  <a:pt x="524383" y="28305"/>
                </a:lnTo>
                <a:lnTo>
                  <a:pt x="552906" y="73852"/>
                </a:lnTo>
                <a:lnTo>
                  <a:pt x="561201" y="115623"/>
                </a:lnTo>
                <a:lnTo>
                  <a:pt x="562229" y="139699"/>
                </a:lnTo>
                <a:lnTo>
                  <a:pt x="561183" y="164580"/>
                </a:lnTo>
                <a:lnTo>
                  <a:pt x="552852" y="207529"/>
                </a:lnTo>
                <a:lnTo>
                  <a:pt x="524430" y="253777"/>
                </a:lnTo>
                <a:lnTo>
                  <a:pt x="494411" y="270763"/>
                </a:lnTo>
                <a:lnTo>
                  <a:pt x="497967" y="282320"/>
                </a:lnTo>
                <a:lnTo>
                  <a:pt x="536463" y="264239"/>
                </a:lnTo>
                <a:lnTo>
                  <a:pt x="564769" y="232917"/>
                </a:lnTo>
                <a:lnTo>
                  <a:pt x="582199" y="191071"/>
                </a:lnTo>
                <a:lnTo>
                  <a:pt x="588010" y="141223"/>
                </a:lnTo>
                <a:lnTo>
                  <a:pt x="586557" y="115339"/>
                </a:lnTo>
                <a:lnTo>
                  <a:pt x="574936" y="69429"/>
                </a:lnTo>
                <a:lnTo>
                  <a:pt x="551813" y="32093"/>
                </a:lnTo>
                <a:lnTo>
                  <a:pt x="518423" y="7379"/>
                </a:lnTo>
                <a:lnTo>
                  <a:pt x="497967" y="0"/>
                </a:lnTo>
                <a:close/>
              </a:path>
              <a:path w="588010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9880" y="4958969"/>
            <a:ext cx="670560" cy="282575"/>
          </a:xfrm>
          <a:custGeom>
            <a:avLst/>
            <a:gdLst/>
            <a:ahLst/>
            <a:cxnLst/>
            <a:rect l="l" t="t" r="r" b="b"/>
            <a:pathLst>
              <a:path w="670560" h="282575">
                <a:moveTo>
                  <a:pt x="580263" y="0"/>
                </a:moveTo>
                <a:lnTo>
                  <a:pt x="576326" y="11429"/>
                </a:lnTo>
                <a:lnTo>
                  <a:pt x="592633" y="18504"/>
                </a:lnTo>
                <a:lnTo>
                  <a:pt x="606679" y="28305"/>
                </a:lnTo>
                <a:lnTo>
                  <a:pt x="635202" y="73852"/>
                </a:lnTo>
                <a:lnTo>
                  <a:pt x="643497" y="115623"/>
                </a:lnTo>
                <a:lnTo>
                  <a:pt x="644525" y="139699"/>
                </a:lnTo>
                <a:lnTo>
                  <a:pt x="643479" y="164580"/>
                </a:lnTo>
                <a:lnTo>
                  <a:pt x="635148" y="207529"/>
                </a:lnTo>
                <a:lnTo>
                  <a:pt x="606726" y="253777"/>
                </a:lnTo>
                <a:lnTo>
                  <a:pt x="576707" y="270763"/>
                </a:lnTo>
                <a:lnTo>
                  <a:pt x="580263" y="282320"/>
                </a:lnTo>
                <a:lnTo>
                  <a:pt x="618759" y="264239"/>
                </a:lnTo>
                <a:lnTo>
                  <a:pt x="647065" y="232917"/>
                </a:lnTo>
                <a:lnTo>
                  <a:pt x="664495" y="191071"/>
                </a:lnTo>
                <a:lnTo>
                  <a:pt x="670306" y="141223"/>
                </a:lnTo>
                <a:lnTo>
                  <a:pt x="668853" y="115339"/>
                </a:lnTo>
                <a:lnTo>
                  <a:pt x="657232" y="69429"/>
                </a:lnTo>
                <a:lnTo>
                  <a:pt x="634109" y="32093"/>
                </a:lnTo>
                <a:lnTo>
                  <a:pt x="600719" y="7379"/>
                </a:lnTo>
                <a:lnTo>
                  <a:pt x="580263" y="0"/>
                </a:lnTo>
                <a:close/>
              </a:path>
              <a:path w="67056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3780" y="4958969"/>
            <a:ext cx="658495" cy="282575"/>
          </a:xfrm>
          <a:custGeom>
            <a:avLst/>
            <a:gdLst/>
            <a:ahLst/>
            <a:cxnLst/>
            <a:rect l="l" t="t" r="r" b="b"/>
            <a:pathLst>
              <a:path w="658495" h="282575">
                <a:moveTo>
                  <a:pt x="568071" y="0"/>
                </a:moveTo>
                <a:lnTo>
                  <a:pt x="564134" y="11429"/>
                </a:lnTo>
                <a:lnTo>
                  <a:pt x="580441" y="18504"/>
                </a:lnTo>
                <a:lnTo>
                  <a:pt x="594487" y="28305"/>
                </a:lnTo>
                <a:lnTo>
                  <a:pt x="623010" y="73852"/>
                </a:lnTo>
                <a:lnTo>
                  <a:pt x="631305" y="115623"/>
                </a:lnTo>
                <a:lnTo>
                  <a:pt x="632333" y="139699"/>
                </a:lnTo>
                <a:lnTo>
                  <a:pt x="631287" y="164580"/>
                </a:lnTo>
                <a:lnTo>
                  <a:pt x="622956" y="207529"/>
                </a:lnTo>
                <a:lnTo>
                  <a:pt x="594534" y="253777"/>
                </a:lnTo>
                <a:lnTo>
                  <a:pt x="564515" y="270763"/>
                </a:lnTo>
                <a:lnTo>
                  <a:pt x="568071" y="282320"/>
                </a:lnTo>
                <a:lnTo>
                  <a:pt x="606567" y="264239"/>
                </a:lnTo>
                <a:lnTo>
                  <a:pt x="634873" y="232917"/>
                </a:lnTo>
                <a:lnTo>
                  <a:pt x="652303" y="191071"/>
                </a:lnTo>
                <a:lnTo>
                  <a:pt x="658114" y="141223"/>
                </a:lnTo>
                <a:lnTo>
                  <a:pt x="656661" y="115339"/>
                </a:lnTo>
                <a:lnTo>
                  <a:pt x="645040" y="69429"/>
                </a:lnTo>
                <a:lnTo>
                  <a:pt x="621917" y="32093"/>
                </a:lnTo>
                <a:lnTo>
                  <a:pt x="588527" y="7379"/>
                </a:lnTo>
                <a:lnTo>
                  <a:pt x="568071" y="0"/>
                </a:lnTo>
                <a:close/>
              </a:path>
              <a:path w="65849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2140" y="5393309"/>
            <a:ext cx="818515" cy="282575"/>
          </a:xfrm>
          <a:custGeom>
            <a:avLst/>
            <a:gdLst/>
            <a:ahLst/>
            <a:cxnLst/>
            <a:rect l="l" t="t" r="r" b="b"/>
            <a:pathLst>
              <a:path w="818514" h="282575">
                <a:moveTo>
                  <a:pt x="728091" y="0"/>
                </a:moveTo>
                <a:lnTo>
                  <a:pt x="724154" y="11429"/>
                </a:lnTo>
                <a:lnTo>
                  <a:pt x="740461" y="18504"/>
                </a:lnTo>
                <a:lnTo>
                  <a:pt x="754507" y="28305"/>
                </a:lnTo>
                <a:lnTo>
                  <a:pt x="783030" y="73852"/>
                </a:lnTo>
                <a:lnTo>
                  <a:pt x="791325" y="115623"/>
                </a:lnTo>
                <a:lnTo>
                  <a:pt x="792353" y="139699"/>
                </a:lnTo>
                <a:lnTo>
                  <a:pt x="791307" y="164578"/>
                </a:lnTo>
                <a:lnTo>
                  <a:pt x="782976" y="207535"/>
                </a:lnTo>
                <a:lnTo>
                  <a:pt x="754554" y="253779"/>
                </a:lnTo>
                <a:lnTo>
                  <a:pt x="724535" y="270827"/>
                </a:lnTo>
                <a:lnTo>
                  <a:pt x="728091" y="282282"/>
                </a:lnTo>
                <a:lnTo>
                  <a:pt x="766587" y="264213"/>
                </a:lnTo>
                <a:lnTo>
                  <a:pt x="794893" y="232943"/>
                </a:lnTo>
                <a:lnTo>
                  <a:pt x="812323" y="191093"/>
                </a:lnTo>
                <a:lnTo>
                  <a:pt x="818134" y="141223"/>
                </a:lnTo>
                <a:lnTo>
                  <a:pt x="816681" y="115339"/>
                </a:lnTo>
                <a:lnTo>
                  <a:pt x="805060" y="69429"/>
                </a:lnTo>
                <a:lnTo>
                  <a:pt x="781937" y="32093"/>
                </a:lnTo>
                <a:lnTo>
                  <a:pt x="748547" y="7379"/>
                </a:lnTo>
                <a:lnTo>
                  <a:pt x="728091" y="0"/>
                </a:lnTo>
                <a:close/>
              </a:path>
              <a:path w="818514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67"/>
                </a:lnTo>
                <a:lnTo>
                  <a:pt x="13073" y="213015"/>
                </a:lnTo>
                <a:lnTo>
                  <a:pt x="36125" y="250228"/>
                </a:lnTo>
                <a:lnTo>
                  <a:pt x="69514" y="274898"/>
                </a:lnTo>
                <a:lnTo>
                  <a:pt x="90043" y="282282"/>
                </a:lnTo>
                <a:lnTo>
                  <a:pt x="93599" y="270827"/>
                </a:lnTo>
                <a:lnTo>
                  <a:pt x="77531" y="263698"/>
                </a:lnTo>
                <a:lnTo>
                  <a:pt x="63642" y="253779"/>
                </a:lnTo>
                <a:lnTo>
                  <a:pt x="35210" y="207535"/>
                </a:lnTo>
                <a:lnTo>
                  <a:pt x="26828" y="164578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6580" y="5393309"/>
            <a:ext cx="670560" cy="282575"/>
          </a:xfrm>
          <a:custGeom>
            <a:avLst/>
            <a:gdLst/>
            <a:ahLst/>
            <a:cxnLst/>
            <a:rect l="l" t="t" r="r" b="b"/>
            <a:pathLst>
              <a:path w="670560" h="282575">
                <a:moveTo>
                  <a:pt x="580263" y="0"/>
                </a:moveTo>
                <a:lnTo>
                  <a:pt x="576326" y="11429"/>
                </a:lnTo>
                <a:lnTo>
                  <a:pt x="592633" y="18504"/>
                </a:lnTo>
                <a:lnTo>
                  <a:pt x="606679" y="28305"/>
                </a:lnTo>
                <a:lnTo>
                  <a:pt x="635202" y="73852"/>
                </a:lnTo>
                <a:lnTo>
                  <a:pt x="643497" y="115623"/>
                </a:lnTo>
                <a:lnTo>
                  <a:pt x="644525" y="139699"/>
                </a:lnTo>
                <a:lnTo>
                  <a:pt x="643479" y="164578"/>
                </a:lnTo>
                <a:lnTo>
                  <a:pt x="635148" y="207535"/>
                </a:lnTo>
                <a:lnTo>
                  <a:pt x="606726" y="253779"/>
                </a:lnTo>
                <a:lnTo>
                  <a:pt x="576707" y="270827"/>
                </a:lnTo>
                <a:lnTo>
                  <a:pt x="580263" y="282282"/>
                </a:lnTo>
                <a:lnTo>
                  <a:pt x="618759" y="264213"/>
                </a:lnTo>
                <a:lnTo>
                  <a:pt x="647065" y="232943"/>
                </a:lnTo>
                <a:lnTo>
                  <a:pt x="664495" y="191093"/>
                </a:lnTo>
                <a:lnTo>
                  <a:pt x="670306" y="141223"/>
                </a:lnTo>
                <a:lnTo>
                  <a:pt x="668853" y="115339"/>
                </a:lnTo>
                <a:lnTo>
                  <a:pt x="657232" y="69429"/>
                </a:lnTo>
                <a:lnTo>
                  <a:pt x="634109" y="32093"/>
                </a:lnTo>
                <a:lnTo>
                  <a:pt x="600719" y="7379"/>
                </a:lnTo>
                <a:lnTo>
                  <a:pt x="580263" y="0"/>
                </a:lnTo>
                <a:close/>
              </a:path>
              <a:path w="67056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67"/>
                </a:lnTo>
                <a:lnTo>
                  <a:pt x="13073" y="213015"/>
                </a:lnTo>
                <a:lnTo>
                  <a:pt x="36125" y="250228"/>
                </a:lnTo>
                <a:lnTo>
                  <a:pt x="69514" y="274898"/>
                </a:lnTo>
                <a:lnTo>
                  <a:pt x="90043" y="282282"/>
                </a:lnTo>
                <a:lnTo>
                  <a:pt x="93599" y="270827"/>
                </a:lnTo>
                <a:lnTo>
                  <a:pt x="77531" y="263698"/>
                </a:lnTo>
                <a:lnTo>
                  <a:pt x="63642" y="253779"/>
                </a:lnTo>
                <a:lnTo>
                  <a:pt x="35210" y="207535"/>
                </a:lnTo>
                <a:lnTo>
                  <a:pt x="26828" y="164578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240" y="4077080"/>
            <a:ext cx="570547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Mencari nilai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320925">
              <a:lnSpc>
                <a:spcPct val="100000"/>
              </a:lnSpc>
              <a:tabLst>
                <a:tab pos="4046220" algn="l"/>
                <a:tab pos="4466590" algn="l"/>
                <a:tab pos="5190490" algn="l"/>
              </a:tabLst>
            </a:pPr>
            <a:r>
              <a:rPr sz="3600" baseline="-41666" dirty="0">
                <a:latin typeface="Cambria Math"/>
                <a:cs typeface="Cambria Math"/>
              </a:rPr>
              <a:t>𝑏  =</a:t>
            </a:r>
            <a:r>
              <a:rPr sz="3600" spc="-300" baseline="-41666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 </a:t>
            </a:r>
            <a:r>
              <a:rPr sz="3600" baseline="2314" dirty="0">
                <a:latin typeface="Cambria Math"/>
                <a:cs typeface="Cambria Math"/>
              </a:rPr>
              <a:t>   </a:t>
            </a:r>
            <a:r>
              <a:rPr sz="3600" spc="727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𝑋𝑌	−	𝑋	𝑌</a:t>
            </a:r>
            <a:endParaRPr sz="2400">
              <a:latin typeface="Cambria Math"/>
              <a:cs typeface="Cambria Math"/>
            </a:endParaRPr>
          </a:p>
          <a:p>
            <a:pPr marL="3192780">
              <a:lnSpc>
                <a:spcPct val="100000"/>
              </a:lnSpc>
              <a:spcBef>
                <a:spcPts val="540"/>
              </a:spcBef>
              <a:tabLst>
                <a:tab pos="3498850" algn="l"/>
                <a:tab pos="4312920" algn="l"/>
                <a:tab pos="4733290" algn="l"/>
                <a:tab pos="5330825" algn="l"/>
              </a:tabLst>
            </a:pPr>
            <a:r>
              <a:rPr sz="2400" dirty="0">
                <a:latin typeface="Cambria Math"/>
                <a:cs typeface="Cambria Math"/>
              </a:rPr>
              <a:t>𝑛	</a:t>
            </a:r>
            <a:r>
              <a:rPr sz="2400" spc="80" dirty="0">
                <a:latin typeface="Cambria Math"/>
                <a:cs typeface="Cambria Math"/>
              </a:rPr>
              <a:t>𝑋</a:t>
            </a:r>
            <a:r>
              <a:rPr sz="2625" spc="120" baseline="22222" dirty="0">
                <a:latin typeface="Cambria Math"/>
                <a:cs typeface="Cambria Math"/>
              </a:rPr>
              <a:t>2	</a:t>
            </a:r>
            <a:r>
              <a:rPr sz="2400" dirty="0">
                <a:latin typeface="Cambria Math"/>
                <a:cs typeface="Cambria Math"/>
              </a:rPr>
              <a:t>−	𝑋	</a:t>
            </a:r>
            <a:r>
              <a:rPr sz="2625" spc="60" baseline="22222" dirty="0">
                <a:latin typeface="Cambria Math"/>
                <a:cs typeface="Cambria Math"/>
              </a:rPr>
              <a:t>2</a:t>
            </a:r>
            <a:endParaRPr sz="2625" baseline="22222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2235" y="5330190"/>
            <a:ext cx="2886710" cy="0"/>
          </a:xfrm>
          <a:custGeom>
            <a:avLst/>
            <a:gdLst/>
            <a:ahLst/>
            <a:cxnLst/>
            <a:rect l="l" t="t" r="r" b="b"/>
            <a:pathLst>
              <a:path w="2886710">
                <a:moveTo>
                  <a:pt x="0" y="0"/>
                </a:moveTo>
                <a:lnTo>
                  <a:pt x="28864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68502" y="461594"/>
            <a:ext cx="7607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Perhitungan Persamaan </a:t>
            </a:r>
            <a:r>
              <a:rPr spc="-20" dirty="0"/>
              <a:t>Regresi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6853681" y="1984501"/>
            <a:ext cx="830580" cy="212090"/>
          </a:xfrm>
          <a:custGeom>
            <a:avLst/>
            <a:gdLst/>
            <a:ahLst/>
            <a:cxnLst/>
            <a:rect l="l" t="t" r="r" b="b"/>
            <a:pathLst>
              <a:path w="830579" h="212089">
                <a:moveTo>
                  <a:pt x="762889" y="0"/>
                </a:moveTo>
                <a:lnTo>
                  <a:pt x="759841" y="8636"/>
                </a:lnTo>
                <a:lnTo>
                  <a:pt x="772126" y="13946"/>
                </a:lnTo>
                <a:lnTo>
                  <a:pt x="782685" y="21304"/>
                </a:lnTo>
                <a:lnTo>
                  <a:pt x="804076" y="55429"/>
                </a:lnTo>
                <a:lnTo>
                  <a:pt x="811149" y="104775"/>
                </a:lnTo>
                <a:lnTo>
                  <a:pt x="810363" y="123444"/>
                </a:lnTo>
                <a:lnTo>
                  <a:pt x="798576" y="169163"/>
                </a:lnTo>
                <a:lnTo>
                  <a:pt x="772269" y="197792"/>
                </a:lnTo>
                <a:lnTo>
                  <a:pt x="760222" y="203200"/>
                </a:lnTo>
                <a:lnTo>
                  <a:pt x="762889" y="211709"/>
                </a:lnTo>
                <a:lnTo>
                  <a:pt x="803358" y="187705"/>
                </a:lnTo>
                <a:lnTo>
                  <a:pt x="826087" y="143335"/>
                </a:lnTo>
                <a:lnTo>
                  <a:pt x="830452" y="105918"/>
                </a:lnTo>
                <a:lnTo>
                  <a:pt x="829357" y="86536"/>
                </a:lnTo>
                <a:lnTo>
                  <a:pt x="812926" y="37084"/>
                </a:lnTo>
                <a:lnTo>
                  <a:pt x="778244" y="5544"/>
                </a:lnTo>
                <a:lnTo>
                  <a:pt x="762889" y="0"/>
                </a:lnTo>
                <a:close/>
              </a:path>
              <a:path w="830579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25409" y="1984501"/>
            <a:ext cx="705485" cy="212090"/>
          </a:xfrm>
          <a:custGeom>
            <a:avLst/>
            <a:gdLst/>
            <a:ahLst/>
            <a:cxnLst/>
            <a:rect l="l" t="t" r="r" b="b"/>
            <a:pathLst>
              <a:path w="705484" h="212089">
                <a:moveTo>
                  <a:pt x="637921" y="0"/>
                </a:moveTo>
                <a:lnTo>
                  <a:pt x="634873" y="8636"/>
                </a:lnTo>
                <a:lnTo>
                  <a:pt x="647158" y="13946"/>
                </a:lnTo>
                <a:lnTo>
                  <a:pt x="657717" y="21304"/>
                </a:lnTo>
                <a:lnTo>
                  <a:pt x="679108" y="55429"/>
                </a:lnTo>
                <a:lnTo>
                  <a:pt x="686181" y="104775"/>
                </a:lnTo>
                <a:lnTo>
                  <a:pt x="685395" y="123444"/>
                </a:lnTo>
                <a:lnTo>
                  <a:pt x="673608" y="169163"/>
                </a:lnTo>
                <a:lnTo>
                  <a:pt x="647301" y="197792"/>
                </a:lnTo>
                <a:lnTo>
                  <a:pt x="635254" y="203200"/>
                </a:lnTo>
                <a:lnTo>
                  <a:pt x="637921" y="211709"/>
                </a:lnTo>
                <a:lnTo>
                  <a:pt x="678390" y="187705"/>
                </a:lnTo>
                <a:lnTo>
                  <a:pt x="701119" y="143335"/>
                </a:lnTo>
                <a:lnTo>
                  <a:pt x="705485" y="105918"/>
                </a:lnTo>
                <a:lnTo>
                  <a:pt x="704389" y="86536"/>
                </a:lnTo>
                <a:lnTo>
                  <a:pt x="687959" y="37084"/>
                </a:lnTo>
                <a:lnTo>
                  <a:pt x="653276" y="5544"/>
                </a:lnTo>
                <a:lnTo>
                  <a:pt x="637921" y="0"/>
                </a:lnTo>
                <a:close/>
              </a:path>
              <a:path w="705484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6206" y="2310638"/>
            <a:ext cx="832485" cy="212090"/>
          </a:xfrm>
          <a:custGeom>
            <a:avLst/>
            <a:gdLst/>
            <a:ahLst/>
            <a:cxnLst/>
            <a:rect l="l" t="t" r="r" b="b"/>
            <a:pathLst>
              <a:path w="832484" h="212089">
                <a:moveTo>
                  <a:pt x="764413" y="0"/>
                </a:moveTo>
                <a:lnTo>
                  <a:pt x="761365" y="8636"/>
                </a:lnTo>
                <a:lnTo>
                  <a:pt x="773650" y="13946"/>
                </a:lnTo>
                <a:lnTo>
                  <a:pt x="784209" y="21304"/>
                </a:lnTo>
                <a:lnTo>
                  <a:pt x="805600" y="55429"/>
                </a:lnTo>
                <a:lnTo>
                  <a:pt x="812673" y="104775"/>
                </a:lnTo>
                <a:lnTo>
                  <a:pt x="811887" y="123444"/>
                </a:lnTo>
                <a:lnTo>
                  <a:pt x="800100" y="169163"/>
                </a:lnTo>
                <a:lnTo>
                  <a:pt x="773793" y="197792"/>
                </a:lnTo>
                <a:lnTo>
                  <a:pt x="761746" y="203200"/>
                </a:lnTo>
                <a:lnTo>
                  <a:pt x="764413" y="211709"/>
                </a:lnTo>
                <a:lnTo>
                  <a:pt x="804882" y="187705"/>
                </a:lnTo>
                <a:lnTo>
                  <a:pt x="827611" y="143335"/>
                </a:lnTo>
                <a:lnTo>
                  <a:pt x="831976" y="105917"/>
                </a:lnTo>
                <a:lnTo>
                  <a:pt x="830881" y="86536"/>
                </a:lnTo>
                <a:lnTo>
                  <a:pt x="814451" y="37084"/>
                </a:lnTo>
                <a:lnTo>
                  <a:pt x="779768" y="5544"/>
                </a:lnTo>
                <a:lnTo>
                  <a:pt x="764413" y="0"/>
                </a:lnTo>
                <a:close/>
              </a:path>
              <a:path w="832484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0284" y="1862516"/>
            <a:ext cx="3588385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5"/>
              </a:spcBef>
              <a:tabLst>
                <a:tab pos="2108835" algn="l"/>
                <a:tab pos="2980690" algn="l"/>
              </a:tabLst>
            </a:pPr>
            <a:r>
              <a:rPr sz="2700" baseline="-41666" dirty="0">
                <a:latin typeface="Cambria Math"/>
                <a:cs typeface="Cambria Math"/>
              </a:rPr>
              <a:t>b =</a:t>
            </a:r>
            <a:r>
              <a:rPr sz="2700" spc="322" baseline="-4166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11(1416,87)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923,74	16,99</a:t>
            </a:r>
            <a:endParaRPr sz="1800">
              <a:latin typeface="Cambria Math"/>
              <a:cs typeface="Cambria Math"/>
            </a:endParaRPr>
          </a:p>
          <a:p>
            <a:pPr marL="522605" algn="ctr">
              <a:lnSpc>
                <a:spcPct val="100000"/>
              </a:lnSpc>
              <a:spcBef>
                <a:spcPts val="409"/>
              </a:spcBef>
              <a:tabLst>
                <a:tab pos="2270760" algn="l"/>
              </a:tabLst>
            </a:pPr>
            <a:r>
              <a:rPr sz="1800" dirty="0">
                <a:latin typeface="Cambria Math"/>
                <a:cs typeface="Cambria Math"/>
              </a:rPr>
              <a:t>11(77830,83) −	923,74</a:t>
            </a:r>
            <a:r>
              <a:rPr sz="1800" spc="330" dirty="0">
                <a:latin typeface="Cambria Math"/>
                <a:cs typeface="Cambria Math"/>
              </a:rPr>
              <a:t> </a:t>
            </a:r>
            <a:r>
              <a:rPr sz="1950" spc="67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06567" y="2263139"/>
            <a:ext cx="3145790" cy="0"/>
          </a:xfrm>
          <a:custGeom>
            <a:avLst/>
            <a:gdLst/>
            <a:ahLst/>
            <a:cxnLst/>
            <a:rect l="l" t="t" r="r" b="b"/>
            <a:pathLst>
              <a:path w="3145790">
                <a:moveTo>
                  <a:pt x="0" y="0"/>
                </a:moveTo>
                <a:lnTo>
                  <a:pt x="314553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84445" y="3037458"/>
            <a:ext cx="427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𝑏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7092" y="2845435"/>
            <a:ext cx="2411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15585,52 −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15694,34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6884" y="3208401"/>
            <a:ext cx="269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856139,09 −</a:t>
            </a:r>
            <a:r>
              <a:rPr sz="2000" spc="-5" dirty="0">
                <a:latin typeface="Cambria Math"/>
                <a:cs typeface="Cambria Math"/>
              </a:rPr>
              <a:t> 853295,59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8696" y="3231642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>
                <a:moveTo>
                  <a:pt x="0" y="0"/>
                </a:moveTo>
                <a:lnTo>
                  <a:pt x="266852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29755" y="4202429"/>
            <a:ext cx="949960" cy="0"/>
          </a:xfrm>
          <a:custGeom>
            <a:avLst/>
            <a:gdLst/>
            <a:ahLst/>
            <a:cxnLst/>
            <a:rect l="l" t="t" r="r" b="b"/>
            <a:pathLst>
              <a:path w="949959">
                <a:moveTo>
                  <a:pt x="0" y="0"/>
                </a:moveTo>
                <a:lnTo>
                  <a:pt x="94945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93180" y="3759174"/>
            <a:ext cx="1548130" cy="13900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55"/>
              </a:spcBef>
            </a:pPr>
            <a:r>
              <a:rPr sz="3000" baseline="-41666" dirty="0">
                <a:latin typeface="Cambria Math"/>
                <a:cs typeface="Cambria Math"/>
              </a:rPr>
              <a:t>𝑏 =</a:t>
            </a:r>
            <a:r>
              <a:rPr sz="3000" spc="300" baseline="-41666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−108,82</a:t>
            </a:r>
            <a:endParaRPr sz="2000">
              <a:latin typeface="Cambria Math"/>
              <a:cs typeface="Cambria Math"/>
            </a:endParaRPr>
          </a:p>
          <a:p>
            <a:pPr marR="80010" algn="r">
              <a:lnSpc>
                <a:spcPct val="100000"/>
              </a:lnSpc>
              <a:spcBef>
                <a:spcPts val="455"/>
              </a:spcBef>
            </a:pPr>
            <a:r>
              <a:rPr sz="2000" spc="-10" dirty="0">
                <a:latin typeface="Cambria Math"/>
                <a:cs typeface="Cambria Math"/>
              </a:rPr>
              <a:t>28</a:t>
            </a:r>
            <a:r>
              <a:rPr sz="2000" spc="5" dirty="0">
                <a:latin typeface="Cambria Math"/>
                <a:cs typeface="Cambria Math"/>
              </a:rPr>
              <a:t>4</a:t>
            </a:r>
            <a:r>
              <a:rPr sz="2000" spc="15" dirty="0">
                <a:latin typeface="Cambria Math"/>
                <a:cs typeface="Cambria Math"/>
              </a:rPr>
              <a:t>3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 Math"/>
                <a:cs typeface="Cambria Math"/>
              </a:rPr>
              <a:t>𝑏 =</a:t>
            </a:r>
            <a:r>
              <a:rPr sz="2000" spc="1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(−0,038)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0025" y="2852927"/>
            <a:ext cx="2712974" cy="1969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68502" y="461594"/>
            <a:ext cx="7607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Perhitungan Persamaan </a:t>
            </a:r>
            <a:r>
              <a:rPr spc="-20" dirty="0"/>
              <a:t>Regresi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5306567" y="1981961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3896" y="1537690"/>
            <a:ext cx="3808729" cy="9683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3000" baseline="-41666" dirty="0">
                <a:latin typeface="Cambria Math"/>
                <a:cs typeface="Cambria Math"/>
              </a:rPr>
              <a:t>𝑎 = </a:t>
            </a:r>
            <a:r>
              <a:rPr sz="2000" spc="-5" dirty="0">
                <a:latin typeface="Cambria Math"/>
                <a:cs typeface="Cambria Math"/>
              </a:rPr>
              <a:t>16,99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((−0,038)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1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923,74)</a:t>
            </a:r>
            <a:endParaRPr sz="2000">
              <a:latin typeface="Cambria Math"/>
              <a:cs typeface="Cambria Math"/>
            </a:endParaRPr>
          </a:p>
          <a:p>
            <a:pPr marL="476250" algn="ctr">
              <a:lnSpc>
                <a:spcPts val="2050"/>
              </a:lnSpc>
              <a:spcBef>
                <a:spcPts val="459"/>
              </a:spcBef>
            </a:pPr>
            <a:r>
              <a:rPr sz="2000" spc="-10" dirty="0">
                <a:latin typeface="Cambria Math"/>
                <a:cs typeface="Cambria Math"/>
              </a:rPr>
              <a:t>11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ts val="2050"/>
              </a:lnSpc>
            </a:pPr>
            <a:r>
              <a:rPr sz="3000" baseline="-41666" dirty="0">
                <a:latin typeface="Cambria Math"/>
                <a:cs typeface="Cambria Math"/>
              </a:rPr>
              <a:t>𝑎 = </a:t>
            </a:r>
            <a:r>
              <a:rPr sz="2000" spc="-5" dirty="0">
                <a:latin typeface="Cambria Math"/>
                <a:cs typeface="Cambria Math"/>
              </a:rPr>
              <a:t>16,99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1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(−35,35)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3606" y="2537587"/>
            <a:ext cx="30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mbria Math"/>
                <a:cs typeface="Cambria Math"/>
              </a:rPr>
              <a:t>11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7503" y="2561082"/>
            <a:ext cx="1938655" cy="0"/>
          </a:xfrm>
          <a:custGeom>
            <a:avLst/>
            <a:gdLst/>
            <a:ahLst/>
            <a:cxnLst/>
            <a:rect l="l" t="t" r="r" b="b"/>
            <a:pathLst>
              <a:path w="1938654">
                <a:moveTo>
                  <a:pt x="0" y="0"/>
                </a:moveTo>
                <a:lnTo>
                  <a:pt x="193852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82029" y="2750947"/>
            <a:ext cx="1170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-41666" dirty="0">
                <a:latin typeface="Cambria Math"/>
                <a:cs typeface="Cambria Math"/>
              </a:rPr>
              <a:t>𝑎 =</a:t>
            </a:r>
            <a:r>
              <a:rPr sz="3000" spc="300" baseline="-41666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52,34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7395" y="3137154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7828" y="3113658"/>
            <a:ext cx="3024505" cy="1666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8350">
              <a:lnSpc>
                <a:spcPts val="2375"/>
              </a:lnSpc>
              <a:spcBef>
                <a:spcPts val="105"/>
              </a:spcBef>
            </a:pPr>
            <a:r>
              <a:rPr sz="2000" spc="-10" dirty="0">
                <a:latin typeface="Cambria Math"/>
                <a:cs typeface="Cambria Math"/>
              </a:rPr>
              <a:t>11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75"/>
              </a:lnSpc>
            </a:pPr>
            <a:r>
              <a:rPr sz="2000" dirty="0">
                <a:latin typeface="Cambria Math"/>
                <a:cs typeface="Cambria Math"/>
              </a:rPr>
              <a:t>𝑎 =</a:t>
            </a:r>
            <a:r>
              <a:rPr sz="2000" spc="-1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4,7</a:t>
            </a:r>
            <a:r>
              <a:rPr sz="2000" dirty="0">
                <a:latin typeface="Calibri"/>
                <a:cs typeface="Calibri"/>
              </a:rPr>
              <a:t>58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Jadi </a:t>
            </a:r>
            <a:r>
              <a:rPr sz="2000" spc="-10" dirty="0">
                <a:latin typeface="Calibri"/>
                <a:cs typeface="Calibri"/>
              </a:rPr>
              <a:t>persamaan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garis</a:t>
            </a:r>
            <a:endParaRPr sz="2000">
              <a:latin typeface="Calibri"/>
              <a:cs typeface="Calibri"/>
            </a:endParaRPr>
          </a:p>
          <a:p>
            <a:pPr marL="85979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𝑦 = 4,758 −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0.038𝑥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0025" y="2878582"/>
            <a:ext cx="2712974" cy="1969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  <a:r>
              <a:rPr spc="-114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09890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89890" algn="l"/>
              </a:tabLst>
            </a:pPr>
            <a:r>
              <a:rPr sz="3000" spc="-10" dirty="0">
                <a:latin typeface="Calibri"/>
                <a:cs typeface="Calibri"/>
              </a:rPr>
              <a:t>Hipotesis</a:t>
            </a:r>
            <a:endParaRPr sz="3000">
              <a:latin typeface="Calibri"/>
              <a:cs typeface="Calibri"/>
            </a:endParaRPr>
          </a:p>
          <a:p>
            <a:pPr marL="927100" marR="1100455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Ho: </a:t>
            </a:r>
            <a:r>
              <a:rPr sz="3000" spc="-15" dirty="0">
                <a:latin typeface="Calibri"/>
                <a:cs typeface="Calibri"/>
              </a:rPr>
              <a:t>Persamaan Regresi yang terbentuk  </a:t>
            </a:r>
            <a:r>
              <a:rPr sz="3000" dirty="0">
                <a:latin typeface="Calibri"/>
                <a:cs typeface="Calibri"/>
              </a:rPr>
              <a:t>tidak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signifikan</a:t>
            </a:r>
            <a:endParaRPr sz="3000">
              <a:latin typeface="Calibri"/>
              <a:cs typeface="Calibri"/>
            </a:endParaRPr>
          </a:p>
          <a:p>
            <a:pPr marL="927100" marR="1120140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Ha: </a:t>
            </a:r>
            <a:r>
              <a:rPr sz="3000" spc="-15" dirty="0">
                <a:latin typeface="Calibri"/>
                <a:cs typeface="Calibri"/>
              </a:rPr>
              <a:t>Persamaan Regresi yang terbentuk  </a:t>
            </a:r>
            <a:r>
              <a:rPr sz="3000" spc="-10" dirty="0">
                <a:latin typeface="Calibri"/>
                <a:cs typeface="Calibri"/>
              </a:rPr>
              <a:t>signifikan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buAutoNum type="arabicPeriod" startAt="2"/>
              <a:tabLst>
                <a:tab pos="389890" algn="l"/>
              </a:tabLst>
            </a:pPr>
            <a:r>
              <a:rPr sz="3000" dirty="0">
                <a:latin typeface="Calibri"/>
                <a:cs typeface="Calibri"/>
              </a:rPr>
              <a:t>Dasar </a:t>
            </a:r>
            <a:r>
              <a:rPr sz="3000" spc="-15" dirty="0">
                <a:latin typeface="Calibri"/>
                <a:cs typeface="Calibri"/>
              </a:rPr>
              <a:t>Pengambilan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Keputusan</a:t>
            </a:r>
            <a:endParaRPr sz="30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&gt; </a:t>
            </a:r>
            <a:r>
              <a:rPr sz="3000" spc="-5" dirty="0">
                <a:latin typeface="Calibri"/>
                <a:cs typeface="Calibri"/>
              </a:rPr>
              <a:t>0.05  </a:t>
            </a:r>
            <a:r>
              <a:rPr sz="3000" dirty="0">
                <a:latin typeface="Calibri"/>
                <a:cs typeface="Calibri"/>
              </a:rPr>
              <a:t>Ho </a:t>
            </a:r>
            <a:r>
              <a:rPr sz="3000" spc="-10" dirty="0">
                <a:latin typeface="Calibri"/>
                <a:cs typeface="Calibri"/>
              </a:rPr>
              <a:t>ditolak </a:t>
            </a:r>
            <a:r>
              <a:rPr sz="3000" spc="-5" dirty="0">
                <a:latin typeface="Calibri"/>
                <a:cs typeface="Calibri"/>
              </a:rPr>
              <a:t>dan </a:t>
            </a:r>
            <a:r>
              <a:rPr sz="3000" dirty="0">
                <a:latin typeface="Calibri"/>
                <a:cs typeface="Calibri"/>
              </a:rPr>
              <a:t>H1 </a:t>
            </a:r>
            <a:r>
              <a:rPr sz="3000" spc="-10" dirty="0">
                <a:latin typeface="Calibri"/>
                <a:cs typeface="Calibri"/>
              </a:rPr>
              <a:t>diterima </a:t>
            </a:r>
            <a:r>
              <a:rPr sz="3000" spc="-15" dirty="0">
                <a:latin typeface="Calibri"/>
                <a:cs typeface="Calibri"/>
              </a:rPr>
              <a:t>jika </a:t>
            </a:r>
            <a:r>
              <a:rPr sz="3000" spc="-5" dirty="0">
                <a:latin typeface="Calibri"/>
                <a:cs typeface="Calibri"/>
              </a:rPr>
              <a:t>nilai sig </a:t>
            </a:r>
            <a:r>
              <a:rPr sz="3000" dirty="0">
                <a:latin typeface="Calibri"/>
                <a:cs typeface="Calibri"/>
              </a:rPr>
              <a:t>&lt; </a:t>
            </a:r>
            <a:r>
              <a:rPr sz="3000" spc="-5" dirty="0">
                <a:latin typeface="Calibri"/>
                <a:cs typeface="Calibri"/>
              </a:rPr>
              <a:t>0.05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  <a:r>
              <a:rPr spc="-114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204082"/>
            <a:ext cx="4038600" cy="1318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7828" y="1537714"/>
            <a:ext cx="2121535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3.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Keputusan  Berdasarkan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28" y="2435479"/>
            <a:ext cx="10331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Ano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4626" y="2051430"/>
            <a:ext cx="131254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514984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ta</a:t>
            </a:r>
            <a:r>
              <a:rPr sz="2800" spc="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le  te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828" y="2819526"/>
            <a:ext cx="3881754" cy="295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  <a:tabLst>
                <a:tab pos="2059305" algn="l"/>
                <a:tab pos="3314065" algn="l"/>
              </a:tabLst>
            </a:pP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ta</a:t>
            </a:r>
            <a:r>
              <a:rPr sz="2800" spc="5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ui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ig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6985">
              <a:lnSpc>
                <a:spcPts val="3020"/>
              </a:lnSpc>
              <a:spcBef>
                <a:spcPts val="215"/>
              </a:spcBef>
              <a:tabLst>
                <a:tab pos="1088390" algn="l"/>
                <a:tab pos="1480185" algn="l"/>
                <a:tab pos="2358390" algn="l"/>
                <a:tab pos="3413125" algn="l"/>
              </a:tabLst>
            </a:pPr>
            <a:r>
              <a:rPr sz="2800" spc="-5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5" dirty="0">
                <a:latin typeface="Arial"/>
                <a:cs typeface="Arial"/>
              </a:rPr>
              <a:t>022	&lt;	0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5" dirty="0">
                <a:latin typeface="Arial"/>
                <a:cs typeface="Arial"/>
              </a:rPr>
              <a:t>05	maka	</a:t>
            </a:r>
            <a:r>
              <a:rPr sz="2800" spc="-10" dirty="0">
                <a:latin typeface="Arial"/>
                <a:cs typeface="Arial"/>
              </a:rPr>
              <a:t>Ha  </a:t>
            </a:r>
            <a:r>
              <a:rPr sz="2800" spc="-5" dirty="0">
                <a:latin typeface="Arial"/>
                <a:cs typeface="Arial"/>
              </a:rPr>
              <a:t>diterima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5080">
              <a:lnSpc>
                <a:spcPct val="99800"/>
              </a:lnSpc>
              <a:tabLst>
                <a:tab pos="1922145" algn="l"/>
                <a:tab pos="3150870" algn="l"/>
              </a:tabLst>
            </a:pPr>
            <a:r>
              <a:rPr sz="2800" spc="-5" dirty="0">
                <a:latin typeface="Arial"/>
                <a:cs typeface="Arial"/>
              </a:rPr>
              <a:t>4. Kesimpulan  </a:t>
            </a:r>
            <a:r>
              <a:rPr sz="2600" dirty="0">
                <a:latin typeface="Arial"/>
                <a:cs typeface="Arial"/>
              </a:rPr>
              <a:t>Per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maan	regre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	y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  terbentuk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signifikan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Pembahasan</a:t>
            </a:r>
            <a:r>
              <a:rPr spc="-114" dirty="0"/>
              <a:t> </a:t>
            </a:r>
            <a:r>
              <a:rPr dirty="0"/>
              <a:t>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Persamaan regresi yang</a:t>
            </a:r>
            <a:r>
              <a:rPr spc="15" dirty="0"/>
              <a:t> </a:t>
            </a:r>
            <a:r>
              <a:rPr spc="-5" dirty="0"/>
              <a:t>terbentuk:</a:t>
            </a:r>
          </a:p>
          <a:p>
            <a:pPr marL="12700">
              <a:lnSpc>
                <a:spcPct val="100000"/>
              </a:lnSpc>
            </a:pPr>
            <a:r>
              <a:rPr dirty="0"/>
              <a:t>Y = </a:t>
            </a:r>
            <a:r>
              <a:rPr spc="-5" dirty="0"/>
              <a:t>4,758 </a:t>
            </a:r>
            <a:r>
              <a:rPr dirty="0"/>
              <a:t>– </a:t>
            </a:r>
            <a:r>
              <a:rPr spc="-5" dirty="0"/>
              <a:t>0,038</a:t>
            </a:r>
            <a:r>
              <a:rPr spc="25" dirty="0"/>
              <a:t> </a:t>
            </a:r>
            <a:r>
              <a:rPr dirty="0"/>
              <a:t>X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Analisa: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124585" algn="l"/>
                <a:tab pos="2028825" algn="l"/>
                <a:tab pos="2734310" algn="l"/>
              </a:tabLst>
            </a:pPr>
            <a:r>
              <a:rPr spc="-40" dirty="0"/>
              <a:t>K</a:t>
            </a:r>
            <a:r>
              <a:rPr spc="-5" dirty="0"/>
              <a:t>on</a:t>
            </a:r>
            <a:r>
              <a:rPr spc="-20" dirty="0"/>
              <a:t>s</a:t>
            </a:r>
            <a:r>
              <a:rPr spc="-30" dirty="0"/>
              <a:t>t</a:t>
            </a:r>
            <a:r>
              <a:rPr dirty="0"/>
              <a:t>a</a:t>
            </a:r>
            <a:r>
              <a:rPr spc="-10" dirty="0"/>
              <a:t>n</a:t>
            </a:r>
            <a:r>
              <a:rPr spc="-30" dirty="0"/>
              <a:t>t</a:t>
            </a:r>
            <a:r>
              <a:rPr dirty="0"/>
              <a:t>a	</a:t>
            </a:r>
            <a:r>
              <a:rPr spc="-5" dirty="0"/>
              <a:t>s</a:t>
            </a:r>
            <a:r>
              <a:rPr spc="5" dirty="0"/>
              <a:t>e</a:t>
            </a:r>
            <a:r>
              <a:rPr spc="-5" dirty="0"/>
              <a:t>b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ar	</a:t>
            </a:r>
            <a:r>
              <a:rPr spc="-5" dirty="0"/>
              <a:t>4</a:t>
            </a:r>
            <a:r>
              <a:rPr spc="-10" dirty="0"/>
              <a:t>,</a:t>
            </a:r>
            <a:r>
              <a:rPr spc="-5" dirty="0"/>
              <a:t>75</a:t>
            </a:r>
            <a:r>
              <a:rPr dirty="0"/>
              <a:t>8	me</a:t>
            </a:r>
            <a:r>
              <a:rPr spc="-30" dirty="0"/>
              <a:t>n</a:t>
            </a:r>
            <a:r>
              <a:rPr spc="-25" dirty="0"/>
              <a:t>y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a</a:t>
            </a:r>
            <a:r>
              <a:rPr spc="-40" dirty="0"/>
              <a:t>k</a:t>
            </a:r>
            <a:r>
              <a:rPr dirty="0"/>
              <a:t>an  </a:t>
            </a:r>
            <a:r>
              <a:rPr spc="-10" dirty="0"/>
              <a:t>bahwa </a:t>
            </a:r>
            <a:r>
              <a:rPr spc="-15" dirty="0"/>
              <a:t>jika </a:t>
            </a:r>
            <a:r>
              <a:rPr spc="-5" dirty="0"/>
              <a:t>tidak </a:t>
            </a:r>
            <a:r>
              <a:rPr dirty="0"/>
              <a:t>ada </a:t>
            </a:r>
            <a:r>
              <a:rPr spc="-15" dirty="0"/>
              <a:t>Biaya</a:t>
            </a:r>
            <a:r>
              <a:rPr spc="-5" dirty="0"/>
              <a:t> </a:t>
            </a:r>
            <a:r>
              <a:rPr spc="-10" dirty="0"/>
              <a:t>Operasional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295408"/>
            <a:ext cx="4038600" cy="1135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7828" y="3264484"/>
            <a:ext cx="3880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870710" algn="l"/>
                <a:tab pos="3184525" algn="l"/>
              </a:tabLst>
            </a:pP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endap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-5" dirty="0">
                <a:latin typeface="Calibri"/>
                <a:cs typeface="Calibri"/>
              </a:rPr>
              <a:t>Ope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asional	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BO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95325" algn="l"/>
                <a:tab pos="1492250" algn="l"/>
                <a:tab pos="1940560" algn="l"/>
              </a:tabLst>
            </a:pPr>
            <a:r>
              <a:rPr sz="1800" spc="-10" dirty="0">
                <a:latin typeface="Calibri"/>
                <a:cs typeface="Calibri"/>
              </a:rPr>
              <a:t>maka	</a:t>
            </a:r>
            <a:r>
              <a:rPr sz="1800" i="1" spc="-15" dirty="0">
                <a:latin typeface="Calibri"/>
                <a:cs typeface="Calibri"/>
              </a:rPr>
              <a:t>Return	</a:t>
            </a:r>
            <a:r>
              <a:rPr sz="1800" i="1" spc="-5" dirty="0">
                <a:latin typeface="Calibri"/>
                <a:cs typeface="Calibri"/>
              </a:rPr>
              <a:t>On	Assets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9593" y="3539108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2223" y="3539108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7828" y="3813429"/>
            <a:ext cx="17462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sebesar 4,758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%.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0455" algn="l"/>
              </a:tabLst>
            </a:pPr>
            <a:r>
              <a:rPr sz="1800" spc="-10" dirty="0">
                <a:latin typeface="Calibri"/>
                <a:cs typeface="Calibri"/>
              </a:rPr>
              <a:t>Koefisien	regresi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828" y="4636465"/>
            <a:ext cx="2956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6070" algn="l"/>
                <a:tab pos="2627630" algn="l"/>
              </a:tabLst>
            </a:pPr>
            <a:r>
              <a:rPr sz="1800" dirty="0">
                <a:latin typeface="Calibri"/>
                <a:cs typeface="Calibri"/>
              </a:rPr>
              <a:t>me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an	</a:t>
            </a:r>
            <a:r>
              <a:rPr sz="1800" spc="-5" dirty="0">
                <a:latin typeface="Calibri"/>
                <a:cs typeface="Calibri"/>
              </a:rPr>
              <a:t>ba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	</a:t>
            </a:r>
            <a:r>
              <a:rPr sz="1800" spc="-5" dirty="0">
                <a:latin typeface="Calibri"/>
                <a:cs typeface="Calibri"/>
              </a:rPr>
              <a:t>ji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1121" y="4362069"/>
            <a:ext cx="19170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  <a:tabLst>
                <a:tab pos="340995" algn="l"/>
                <a:tab pos="1299845" algn="l"/>
              </a:tabLst>
            </a:pPr>
            <a:r>
              <a:rPr sz="1800" dirty="0">
                <a:latin typeface="Calibri"/>
                <a:cs typeface="Calibri"/>
              </a:rPr>
              <a:t>x	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ar	-</a:t>
            </a:r>
            <a:r>
              <a:rPr sz="1800" spc="-5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038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Bi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7828" y="4911090"/>
            <a:ext cx="3879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Operasional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10" dirty="0">
                <a:latin typeface="Calibri"/>
                <a:cs typeface="Calibri"/>
              </a:rPr>
              <a:t>Pendapatan Operasional  (BOPO) </a:t>
            </a:r>
            <a:r>
              <a:rPr sz="1800" spc="-5" dirty="0">
                <a:latin typeface="Calibri"/>
                <a:cs typeface="Calibri"/>
              </a:rPr>
              <a:t>bertambah satu satuan (1%) </a:t>
            </a:r>
            <a:r>
              <a:rPr sz="1800" spc="-10" dirty="0">
                <a:latin typeface="Calibri"/>
                <a:cs typeface="Calibri"/>
              </a:rPr>
              <a:t>akan  </a:t>
            </a:r>
            <a:r>
              <a:rPr sz="1800" spc="-5" dirty="0">
                <a:latin typeface="Calibri"/>
                <a:cs typeface="Calibri"/>
              </a:rPr>
              <a:t>mengurangi </a:t>
            </a:r>
            <a:r>
              <a:rPr sz="1800" i="1" spc="-10" dirty="0">
                <a:latin typeface="Calibri"/>
                <a:cs typeface="Calibri"/>
              </a:rPr>
              <a:t>Return </a:t>
            </a:r>
            <a:r>
              <a:rPr sz="1800" i="1" spc="-5" dirty="0">
                <a:latin typeface="Calibri"/>
                <a:cs typeface="Calibri"/>
              </a:rPr>
              <a:t>On Assets </a:t>
            </a:r>
            <a:r>
              <a:rPr sz="1800" spc="-15" dirty="0">
                <a:latin typeface="Calibri"/>
                <a:cs typeface="Calibri"/>
              </a:rPr>
              <a:t>(ROA)  </a:t>
            </a:r>
            <a:r>
              <a:rPr sz="1800" spc="-5" dirty="0">
                <a:latin typeface="Calibri"/>
                <a:cs typeface="Calibri"/>
              </a:rPr>
              <a:t>sebesar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0,039%.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923538" y="461594"/>
            <a:ext cx="1297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</a:t>
            </a:r>
            <a:r>
              <a:rPr spc="-5" dirty="0"/>
              <a:t>u</a:t>
            </a:r>
            <a:r>
              <a:rPr spc="-85" dirty="0"/>
              <a:t>g</a:t>
            </a:r>
            <a:r>
              <a:rPr dirty="0"/>
              <a:t>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3788410" cy="42329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104775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latin typeface="Arial"/>
                <a:cs typeface="Arial"/>
              </a:rPr>
              <a:t>1. </a:t>
            </a:r>
            <a:r>
              <a:rPr sz="2400" spc="-5" dirty="0">
                <a:latin typeface="Arial"/>
                <a:cs typeface="Arial"/>
              </a:rPr>
              <a:t>Pengeluaran untuk  konsumsi </a:t>
            </a:r>
            <a:r>
              <a:rPr sz="2400" dirty="0">
                <a:latin typeface="Arial"/>
                <a:cs typeface="Arial"/>
              </a:rPr>
              <a:t>rumah </a:t>
            </a:r>
            <a:r>
              <a:rPr sz="2400" spc="-5" dirty="0">
                <a:latin typeface="Arial"/>
                <a:cs typeface="Arial"/>
              </a:rPr>
              <a:t>tangga  berkaitan </a:t>
            </a:r>
            <a:r>
              <a:rPr sz="2400" spc="-10" dirty="0">
                <a:latin typeface="Arial"/>
                <a:cs typeface="Arial"/>
              </a:rPr>
              <a:t>dengan  </a:t>
            </a:r>
            <a:r>
              <a:rPr sz="2400" spc="-5" dirty="0">
                <a:latin typeface="Arial"/>
                <a:cs typeface="Arial"/>
              </a:rPr>
              <a:t>pendapatan rumah tangga.  Data yang diperoleh  sebagai berikut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469900" marR="463550" indent="-457834">
              <a:lnSpc>
                <a:spcPts val="26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35" dirty="0">
                <a:latin typeface="Arial"/>
                <a:cs typeface="Arial"/>
              </a:rPr>
              <a:t>Tentukan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persamaan  </a:t>
            </a:r>
            <a:r>
              <a:rPr sz="2400" dirty="0">
                <a:latin typeface="Arial"/>
                <a:cs typeface="Arial"/>
              </a:rPr>
              <a:t>regresi Y atas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469900" marR="5080" indent="-457834">
              <a:lnSpc>
                <a:spcPts val="2590"/>
              </a:lnSpc>
              <a:spcBef>
                <a:spcPts val="57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Hitung koefisien korelasi  dan koefisien  determinasi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3435121"/>
            <a:ext cx="4038600" cy="856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76425" y="530174"/>
            <a:ext cx="5392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Pengertian </a:t>
            </a:r>
            <a:r>
              <a:rPr sz="3600" spc="-15" dirty="0"/>
              <a:t>Koefisien</a:t>
            </a:r>
            <a:r>
              <a:rPr sz="3600" spc="-100" dirty="0"/>
              <a:t> </a:t>
            </a:r>
            <a:r>
              <a:rPr sz="3600" spc="-15" dirty="0"/>
              <a:t>Korelasi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275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Koefisien </a:t>
            </a:r>
            <a:r>
              <a:rPr sz="2400" dirty="0">
                <a:latin typeface="Arial"/>
                <a:cs typeface="Arial"/>
              </a:rPr>
              <a:t>korelasi adalah </a:t>
            </a:r>
            <a:r>
              <a:rPr sz="2400" spc="-5" dirty="0">
                <a:latin typeface="Arial"/>
                <a:cs typeface="Arial"/>
              </a:rPr>
              <a:t>koefisien </a:t>
            </a:r>
            <a:r>
              <a:rPr sz="2400" dirty="0">
                <a:latin typeface="Arial"/>
                <a:cs typeface="Arial"/>
              </a:rPr>
              <a:t>yang </a:t>
            </a:r>
            <a:r>
              <a:rPr sz="2400" spc="-5" dirty="0">
                <a:latin typeface="Arial"/>
                <a:cs typeface="Arial"/>
              </a:rPr>
              <a:t>memperhatikan  tingkat keeratan hubungan antara variabel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dan variable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ANALISA KORELASI </a:t>
            </a:r>
            <a:r>
              <a:rPr sz="2400" dirty="0">
                <a:latin typeface="Arial"/>
                <a:cs typeface="Arial"/>
              </a:rPr>
              <a:t>digunakan untuk </a:t>
            </a:r>
            <a:r>
              <a:rPr sz="2400" spc="-5" dirty="0">
                <a:latin typeface="Arial"/>
                <a:cs typeface="Arial"/>
              </a:rPr>
              <a:t>mengukur  kekuatan </a:t>
            </a:r>
            <a:r>
              <a:rPr sz="2400" dirty="0">
                <a:latin typeface="Arial"/>
                <a:cs typeface="Arial"/>
              </a:rPr>
              <a:t>keeratan </a:t>
            </a:r>
            <a:r>
              <a:rPr sz="2400" spc="-5" dirty="0">
                <a:latin typeface="Arial"/>
                <a:cs typeface="Arial"/>
              </a:rPr>
              <a:t>hubungan </a:t>
            </a:r>
            <a:r>
              <a:rPr sz="2400" dirty="0">
                <a:latin typeface="Arial"/>
                <a:cs typeface="Arial"/>
              </a:rPr>
              <a:t>antara </a:t>
            </a:r>
            <a:r>
              <a:rPr sz="2400" spc="-5" dirty="0">
                <a:latin typeface="Arial"/>
                <a:cs typeface="Arial"/>
              </a:rPr>
              <a:t>dua </a:t>
            </a:r>
            <a:r>
              <a:rPr sz="2400" dirty="0">
                <a:latin typeface="Arial"/>
                <a:cs typeface="Arial"/>
              </a:rPr>
              <a:t>variabel melalui  </a:t>
            </a:r>
            <a:r>
              <a:rPr sz="2400" spc="-5" dirty="0">
                <a:latin typeface="Arial"/>
                <a:cs typeface="Arial"/>
              </a:rPr>
              <a:t>sebuah bilangan yang disebut koefisien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korelasi.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Koefisien korelasi linier </a:t>
            </a:r>
            <a:r>
              <a:rPr sz="2400" b="1" dirty="0">
                <a:latin typeface="Arial"/>
                <a:cs typeface="Arial"/>
              </a:rPr>
              <a:t>( </a:t>
            </a:r>
            <a:r>
              <a:rPr sz="2400" b="1" spc="-5" dirty="0">
                <a:latin typeface="Arial"/>
                <a:cs typeface="Arial"/>
              </a:rPr>
              <a:t>r 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adalah ukuran </a:t>
            </a:r>
            <a:r>
              <a:rPr sz="2400" spc="-5" dirty="0">
                <a:latin typeface="Arial"/>
                <a:cs typeface="Arial"/>
              </a:rPr>
              <a:t>hubungan  linier antara dua </a:t>
            </a:r>
            <a:r>
              <a:rPr sz="2400" dirty="0">
                <a:latin typeface="Arial"/>
                <a:cs typeface="Arial"/>
              </a:rPr>
              <a:t>variabel/peubah </a:t>
            </a:r>
            <a:r>
              <a:rPr sz="2400" spc="-5" dirty="0">
                <a:latin typeface="Arial"/>
                <a:cs typeface="Arial"/>
              </a:rPr>
              <a:t>acak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dan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untuk  mengukur sejauh mana </a:t>
            </a:r>
            <a:r>
              <a:rPr sz="2400" dirty="0">
                <a:latin typeface="Arial"/>
                <a:cs typeface="Arial"/>
              </a:rPr>
              <a:t>titik-titik menggerombol </a:t>
            </a:r>
            <a:r>
              <a:rPr sz="2400" spc="-5" dirty="0">
                <a:latin typeface="Arial"/>
                <a:cs typeface="Arial"/>
              </a:rPr>
              <a:t>sekitar  sebuah garis lurus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regresi.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758946" y="461594"/>
            <a:ext cx="16281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TUGAS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894"/>
            <a:ext cx="3882390" cy="8191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3240" marR="5080" indent="-511175" algn="just">
              <a:lnSpc>
                <a:spcPct val="801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2. Sebuah penelitian dilakukan  oleh </a:t>
            </a:r>
            <a:r>
              <a:rPr sz="2000" spc="-5" dirty="0">
                <a:latin typeface="Arial"/>
                <a:cs typeface="Arial"/>
              </a:rPr>
              <a:t>seorang pedagang  </a:t>
            </a:r>
            <a:r>
              <a:rPr sz="2000" dirty="0">
                <a:latin typeface="Arial"/>
                <a:cs typeface="Arial"/>
              </a:rPr>
              <a:t>eceran </a:t>
            </a:r>
            <a:r>
              <a:rPr sz="2000" spc="-5" dirty="0">
                <a:latin typeface="Arial"/>
                <a:cs typeface="Arial"/>
              </a:rPr>
              <a:t>untuk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menentukan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784" y="2296795"/>
            <a:ext cx="1496060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latin typeface="Arial"/>
                <a:cs typeface="Arial"/>
              </a:rPr>
              <a:t>hubungan  pem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sangan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1407" y="2296795"/>
            <a:ext cx="935990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antara</a:t>
            </a:r>
            <a:endParaRPr sz="2000">
              <a:latin typeface="Arial"/>
              <a:cs typeface="Arial"/>
            </a:endParaRPr>
          </a:p>
          <a:p>
            <a:pPr marL="399415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iklan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784" y="2784475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minggu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2554" y="2784475"/>
            <a:ext cx="450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4219" y="2296795"/>
            <a:ext cx="63373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biaya</a:t>
            </a:r>
            <a:endParaRPr sz="2000">
              <a:latin typeface="Arial"/>
              <a:cs typeface="Arial"/>
            </a:endParaRPr>
          </a:p>
          <a:p>
            <a:pPr marL="95885" marR="5080" indent="156845" algn="r">
              <a:lnSpc>
                <a:spcPts val="1920"/>
              </a:lnSpc>
              <a:spcBef>
                <a:spcPts val="22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  ha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il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6784" y="3028010"/>
            <a:ext cx="16097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penjualann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7354" y="3028010"/>
            <a:ext cx="563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2130" y="3028010"/>
            <a:ext cx="575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6810" y="3272408"/>
            <a:ext cx="788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dalah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2278" y="3272408"/>
            <a:ext cx="9156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sebagai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6784" y="3272408"/>
            <a:ext cx="1072515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"/>
                <a:cs typeface="Arial"/>
              </a:rPr>
              <a:t>dipe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ol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h  berikut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186809"/>
            <a:ext cx="37306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30" dirty="0">
                <a:latin typeface="Arial"/>
                <a:cs typeface="Arial"/>
              </a:rPr>
              <a:t>Tentukan </a:t>
            </a:r>
            <a:r>
              <a:rPr sz="2000" dirty="0">
                <a:latin typeface="Arial"/>
                <a:cs typeface="Arial"/>
              </a:rPr>
              <a:t>persamaan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regresi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atas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Hitung koefisien korelasi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  koefisien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determinasi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48200" y="2564892"/>
            <a:ext cx="4038600" cy="163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99057" y="461594"/>
            <a:ext cx="5948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Besaran </a:t>
            </a:r>
            <a:r>
              <a:rPr spc="-15" dirty="0"/>
              <a:t>Koefisien</a:t>
            </a:r>
            <a:r>
              <a:rPr spc="-95" dirty="0"/>
              <a:t> </a:t>
            </a:r>
            <a:r>
              <a:rPr spc="-15" dirty="0"/>
              <a:t>Korelasi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73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Koefisien </a:t>
            </a:r>
            <a:r>
              <a:rPr sz="2400" dirty="0">
                <a:latin typeface="Arial"/>
                <a:cs typeface="Arial"/>
              </a:rPr>
              <a:t>korelasi memiliki nilai </a:t>
            </a:r>
            <a:r>
              <a:rPr sz="2400" spc="-5" dirty="0">
                <a:latin typeface="Arial"/>
                <a:cs typeface="Arial"/>
              </a:rPr>
              <a:t>antara </a:t>
            </a:r>
            <a:r>
              <a:rPr sz="2400" dirty="0">
                <a:latin typeface="Arial"/>
                <a:cs typeface="Arial"/>
              </a:rPr>
              <a:t>-1 hingga </a:t>
            </a:r>
            <a:r>
              <a:rPr sz="2400" spc="-5" dirty="0">
                <a:latin typeface="Arial"/>
                <a:cs typeface="Arial"/>
              </a:rPr>
              <a:t>+1. Sifat  </a:t>
            </a:r>
            <a:r>
              <a:rPr sz="2400" dirty="0">
                <a:latin typeface="Arial"/>
                <a:cs typeface="Arial"/>
              </a:rPr>
              <a:t>nilai koefisien korelasi </a:t>
            </a:r>
            <a:r>
              <a:rPr sz="2400" spc="-5" dirty="0">
                <a:latin typeface="Arial"/>
                <a:cs typeface="Arial"/>
              </a:rPr>
              <a:t>antara plus </a:t>
            </a:r>
            <a:r>
              <a:rPr sz="2400" dirty="0">
                <a:latin typeface="Arial"/>
                <a:cs typeface="Arial"/>
              </a:rPr>
              <a:t>(+) </a:t>
            </a:r>
            <a:r>
              <a:rPr sz="2400" spc="-5" dirty="0">
                <a:latin typeface="Arial"/>
                <a:cs typeface="Arial"/>
              </a:rPr>
              <a:t>atau minus (-).  Makna </a:t>
            </a:r>
            <a:r>
              <a:rPr sz="2400" dirty="0">
                <a:latin typeface="Arial"/>
                <a:cs typeface="Arial"/>
              </a:rPr>
              <a:t>sifat</a:t>
            </a:r>
            <a:r>
              <a:rPr sz="2400" spc="-5" dirty="0">
                <a:latin typeface="Arial"/>
                <a:cs typeface="Arial"/>
              </a:rPr>
              <a:t> korelasi: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35528"/>
            <a:ext cx="3065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2400" algn="l"/>
                <a:tab pos="2527300" algn="l"/>
              </a:tabLst>
            </a:pPr>
            <a:r>
              <a:rPr sz="2400" spc="-5" dirty="0">
                <a:latin typeface="Arial"/>
                <a:cs typeface="Arial"/>
              </a:rPr>
              <a:t>Korelasi	</a:t>
            </a:r>
            <a:r>
              <a:rPr sz="2400" dirty="0">
                <a:latin typeface="Arial"/>
                <a:cs typeface="Arial"/>
              </a:rPr>
              <a:t>positif	(+)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31975" algn="l"/>
              </a:tabLst>
            </a:pPr>
            <a:r>
              <a:rPr sz="2400" spc="-5" dirty="0">
                <a:latin typeface="Arial"/>
                <a:cs typeface="Arial"/>
              </a:rPr>
              <a:t>mengalami	kenaikan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8498" y="3235528"/>
            <a:ext cx="9353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berarti</a:t>
            </a:r>
            <a:endParaRPr sz="24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maka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184" y="3235528"/>
            <a:ext cx="1158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bahwa</a:t>
            </a:r>
            <a:endParaRPr sz="24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variabel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6573" y="3235528"/>
            <a:ext cx="2490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145" algn="l"/>
                <a:tab pos="2157095" algn="l"/>
              </a:tabLst>
            </a:pPr>
            <a:r>
              <a:rPr sz="2400" dirty="0">
                <a:latin typeface="Arial"/>
                <a:cs typeface="Arial"/>
              </a:rPr>
              <a:t>ji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a	variabel	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tabLst>
                <a:tab pos="911225" algn="l"/>
              </a:tabLst>
            </a:pPr>
            <a:r>
              <a:rPr sz="2400" spc="-5" dirty="0">
                <a:latin typeface="Arial"/>
                <a:cs typeface="Arial"/>
              </a:rPr>
              <a:t>x2	juga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8195" y="3601592"/>
            <a:ext cx="68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ka</a:t>
            </a:r>
            <a:r>
              <a:rPr sz="2400" spc="-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967353"/>
            <a:ext cx="807212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mengalami kenaikan, begitu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sebaliknya.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Korelasi negatif (-) berarti </a:t>
            </a:r>
            <a:r>
              <a:rPr sz="2400" dirty="0">
                <a:latin typeface="Arial"/>
                <a:cs typeface="Arial"/>
              </a:rPr>
              <a:t>bahwa </a:t>
            </a:r>
            <a:r>
              <a:rPr sz="2400" spc="-5" dirty="0">
                <a:latin typeface="Arial"/>
                <a:cs typeface="Arial"/>
              </a:rPr>
              <a:t>jika variabel </a:t>
            </a:r>
            <a:r>
              <a:rPr sz="2400" spc="-10" dirty="0">
                <a:latin typeface="Arial"/>
                <a:cs typeface="Arial"/>
              </a:rPr>
              <a:t>x1  </a:t>
            </a:r>
            <a:r>
              <a:rPr sz="2400" spc="-5" dirty="0">
                <a:latin typeface="Arial"/>
                <a:cs typeface="Arial"/>
              </a:rPr>
              <a:t>mengalami penurunan maka </a:t>
            </a:r>
            <a:r>
              <a:rPr sz="2400" dirty="0">
                <a:latin typeface="Arial"/>
                <a:cs typeface="Arial"/>
              </a:rPr>
              <a:t>variabel </a:t>
            </a:r>
            <a:r>
              <a:rPr sz="2400" spc="-10" dirty="0">
                <a:latin typeface="Arial"/>
                <a:cs typeface="Arial"/>
              </a:rPr>
              <a:t>x2 </a:t>
            </a:r>
            <a:r>
              <a:rPr sz="2400" dirty="0">
                <a:latin typeface="Arial"/>
                <a:cs typeface="Arial"/>
              </a:rPr>
              <a:t>akan mengalami  </a:t>
            </a:r>
            <a:r>
              <a:rPr sz="2400" spc="-5" dirty="0">
                <a:latin typeface="Arial"/>
                <a:cs typeface="Arial"/>
              </a:rPr>
              <a:t>kenaikan, begitu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sebaliknya.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499694"/>
            <a:ext cx="73539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acuan </a:t>
            </a:r>
            <a:r>
              <a:rPr sz="4000" dirty="0">
                <a:latin typeface="Times New Roman"/>
                <a:cs typeface="Times New Roman"/>
              </a:rPr>
              <a:t>interpretasi koefisien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korelasi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564" y="1628775"/>
            <a:ext cx="6984746" cy="2920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597" y="461594"/>
            <a:ext cx="5689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Rumus </a:t>
            </a:r>
            <a:r>
              <a:rPr spc="-15" dirty="0"/>
              <a:t>Koefisien</a:t>
            </a:r>
            <a:r>
              <a:rPr spc="-95" dirty="0"/>
              <a:t> </a:t>
            </a:r>
            <a:r>
              <a:rPr spc="-15" dirty="0"/>
              <a:t>Korelasi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083" y="178015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3175" y="2005583"/>
            <a:ext cx="3420745" cy="285115"/>
          </a:xfrm>
          <a:custGeom>
            <a:avLst/>
            <a:gdLst/>
            <a:ahLst/>
            <a:cxnLst/>
            <a:rect l="l" t="t" r="r" b="b"/>
            <a:pathLst>
              <a:path w="3420745" h="285114">
                <a:moveTo>
                  <a:pt x="44120" y="185292"/>
                </a:moveTo>
                <a:lnTo>
                  <a:pt x="22313" y="185292"/>
                </a:lnTo>
                <a:lnTo>
                  <a:pt x="68529" y="284606"/>
                </a:lnTo>
                <a:lnTo>
                  <a:pt x="79362" y="284606"/>
                </a:lnTo>
                <a:lnTo>
                  <a:pt x="87446" y="254635"/>
                </a:lnTo>
                <a:lnTo>
                  <a:pt x="75222" y="254635"/>
                </a:lnTo>
                <a:lnTo>
                  <a:pt x="44120" y="185292"/>
                </a:lnTo>
                <a:close/>
              </a:path>
              <a:path w="3420745" h="285114">
                <a:moveTo>
                  <a:pt x="3420516" y="0"/>
                </a:moveTo>
                <a:lnTo>
                  <a:pt x="165252" y="0"/>
                </a:lnTo>
                <a:lnTo>
                  <a:pt x="165252" y="762"/>
                </a:lnTo>
                <a:lnTo>
                  <a:pt x="142976" y="762"/>
                </a:lnTo>
                <a:lnTo>
                  <a:pt x="75222" y="254635"/>
                </a:lnTo>
                <a:lnTo>
                  <a:pt x="87446" y="254635"/>
                </a:lnTo>
                <a:lnTo>
                  <a:pt x="151917" y="15620"/>
                </a:lnTo>
                <a:lnTo>
                  <a:pt x="174231" y="15620"/>
                </a:lnTo>
                <a:lnTo>
                  <a:pt x="174231" y="15239"/>
                </a:lnTo>
                <a:lnTo>
                  <a:pt x="3420516" y="15239"/>
                </a:lnTo>
                <a:lnTo>
                  <a:pt x="3420516" y="0"/>
                </a:lnTo>
                <a:close/>
              </a:path>
              <a:path w="3420745" h="285114">
                <a:moveTo>
                  <a:pt x="36601" y="168528"/>
                </a:moveTo>
                <a:lnTo>
                  <a:pt x="0" y="185292"/>
                </a:lnTo>
                <a:lnTo>
                  <a:pt x="3454" y="193675"/>
                </a:lnTo>
                <a:lnTo>
                  <a:pt x="22313" y="185292"/>
                </a:lnTo>
                <a:lnTo>
                  <a:pt x="44120" y="185292"/>
                </a:lnTo>
                <a:lnTo>
                  <a:pt x="36601" y="168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9032" y="2054098"/>
            <a:ext cx="1718310" cy="213360"/>
          </a:xfrm>
          <a:custGeom>
            <a:avLst/>
            <a:gdLst/>
            <a:ahLst/>
            <a:cxnLst/>
            <a:rect l="l" t="t" r="r" b="b"/>
            <a:pathLst>
              <a:path w="1718310" h="213360">
                <a:moveTo>
                  <a:pt x="1649539" y="0"/>
                </a:moveTo>
                <a:lnTo>
                  <a:pt x="1646618" y="0"/>
                </a:lnTo>
                <a:lnTo>
                  <a:pt x="1646618" y="8509"/>
                </a:lnTo>
                <a:lnTo>
                  <a:pt x="1648269" y="8509"/>
                </a:lnTo>
                <a:lnTo>
                  <a:pt x="1655915" y="9034"/>
                </a:lnTo>
                <a:lnTo>
                  <a:pt x="1682686" y="44830"/>
                </a:lnTo>
                <a:lnTo>
                  <a:pt x="1682686" y="50037"/>
                </a:lnTo>
                <a:lnTo>
                  <a:pt x="1682051" y="56514"/>
                </a:lnTo>
                <a:lnTo>
                  <a:pt x="1679003" y="71754"/>
                </a:lnTo>
                <a:lnTo>
                  <a:pt x="1678241" y="77215"/>
                </a:lnTo>
                <a:lnTo>
                  <a:pt x="1678241" y="86867"/>
                </a:lnTo>
                <a:lnTo>
                  <a:pt x="1680146" y="92075"/>
                </a:lnTo>
                <a:lnTo>
                  <a:pt x="1683829" y="96138"/>
                </a:lnTo>
                <a:lnTo>
                  <a:pt x="1687639" y="100202"/>
                </a:lnTo>
                <a:lnTo>
                  <a:pt x="1691957" y="103124"/>
                </a:lnTo>
                <a:lnTo>
                  <a:pt x="1697164" y="105155"/>
                </a:lnTo>
                <a:lnTo>
                  <a:pt x="1697164" y="107061"/>
                </a:lnTo>
                <a:lnTo>
                  <a:pt x="1678241" y="125349"/>
                </a:lnTo>
                <a:lnTo>
                  <a:pt x="1678241" y="134874"/>
                </a:lnTo>
                <a:lnTo>
                  <a:pt x="1679003" y="140462"/>
                </a:lnTo>
                <a:lnTo>
                  <a:pt x="1682051" y="155701"/>
                </a:lnTo>
                <a:lnTo>
                  <a:pt x="1682686" y="162178"/>
                </a:lnTo>
                <a:lnTo>
                  <a:pt x="1682686" y="167386"/>
                </a:lnTo>
                <a:lnTo>
                  <a:pt x="1682114" y="176744"/>
                </a:lnTo>
                <a:lnTo>
                  <a:pt x="1648269" y="204469"/>
                </a:lnTo>
                <a:lnTo>
                  <a:pt x="1646618" y="204469"/>
                </a:lnTo>
                <a:lnTo>
                  <a:pt x="1646618" y="212978"/>
                </a:lnTo>
                <a:lnTo>
                  <a:pt x="1649539" y="212978"/>
                </a:lnTo>
                <a:lnTo>
                  <a:pt x="1661779" y="212022"/>
                </a:lnTo>
                <a:lnTo>
                  <a:pt x="1698498" y="186229"/>
                </a:lnTo>
                <a:lnTo>
                  <a:pt x="1701736" y="165353"/>
                </a:lnTo>
                <a:lnTo>
                  <a:pt x="1701736" y="159130"/>
                </a:lnTo>
                <a:lnTo>
                  <a:pt x="1700847" y="152146"/>
                </a:lnTo>
                <a:lnTo>
                  <a:pt x="1697291" y="136398"/>
                </a:lnTo>
                <a:lnTo>
                  <a:pt x="1696529" y="131063"/>
                </a:lnTo>
                <a:lnTo>
                  <a:pt x="1696529" y="123316"/>
                </a:lnTo>
                <a:lnTo>
                  <a:pt x="1698307" y="119125"/>
                </a:lnTo>
                <a:lnTo>
                  <a:pt x="1701736" y="115824"/>
                </a:lnTo>
                <a:lnTo>
                  <a:pt x="1705292" y="112649"/>
                </a:lnTo>
                <a:lnTo>
                  <a:pt x="1710626" y="110871"/>
                </a:lnTo>
                <a:lnTo>
                  <a:pt x="1717738" y="110616"/>
                </a:lnTo>
                <a:lnTo>
                  <a:pt x="1717738" y="101473"/>
                </a:lnTo>
                <a:lnTo>
                  <a:pt x="1696529" y="88900"/>
                </a:lnTo>
                <a:lnTo>
                  <a:pt x="1696529" y="81152"/>
                </a:lnTo>
                <a:lnTo>
                  <a:pt x="1697291" y="75818"/>
                </a:lnTo>
                <a:lnTo>
                  <a:pt x="1700847" y="60071"/>
                </a:lnTo>
                <a:lnTo>
                  <a:pt x="1701736" y="52959"/>
                </a:lnTo>
                <a:lnTo>
                  <a:pt x="1701736" y="46862"/>
                </a:lnTo>
                <a:lnTo>
                  <a:pt x="1700926" y="35978"/>
                </a:lnTo>
                <a:lnTo>
                  <a:pt x="1672399" y="3270"/>
                </a:lnTo>
                <a:lnTo>
                  <a:pt x="1661779" y="956"/>
                </a:lnTo>
                <a:lnTo>
                  <a:pt x="1649539" y="0"/>
                </a:lnTo>
                <a:close/>
              </a:path>
              <a:path w="1718310" h="213360">
                <a:moveTo>
                  <a:pt x="71208" y="0"/>
                </a:moveTo>
                <a:lnTo>
                  <a:pt x="68313" y="0"/>
                </a:lnTo>
                <a:lnTo>
                  <a:pt x="56023" y="956"/>
                </a:lnTo>
                <a:lnTo>
                  <a:pt x="19327" y="26543"/>
                </a:lnTo>
                <a:lnTo>
                  <a:pt x="16078" y="46736"/>
                </a:lnTo>
                <a:lnTo>
                  <a:pt x="16078" y="52831"/>
                </a:lnTo>
                <a:lnTo>
                  <a:pt x="16941" y="59943"/>
                </a:lnTo>
                <a:lnTo>
                  <a:pt x="20446" y="75691"/>
                </a:lnTo>
                <a:lnTo>
                  <a:pt x="21323" y="81025"/>
                </a:lnTo>
                <a:lnTo>
                  <a:pt x="21323" y="88773"/>
                </a:lnTo>
                <a:lnTo>
                  <a:pt x="19558" y="92963"/>
                </a:lnTo>
                <a:lnTo>
                  <a:pt x="16014" y="96265"/>
                </a:lnTo>
                <a:lnTo>
                  <a:pt x="12484" y="99440"/>
                </a:lnTo>
                <a:lnTo>
                  <a:pt x="7137" y="101218"/>
                </a:lnTo>
                <a:lnTo>
                  <a:pt x="0" y="101473"/>
                </a:lnTo>
                <a:lnTo>
                  <a:pt x="0" y="110616"/>
                </a:lnTo>
                <a:lnTo>
                  <a:pt x="21323" y="123189"/>
                </a:lnTo>
                <a:lnTo>
                  <a:pt x="21323" y="130937"/>
                </a:lnTo>
                <a:lnTo>
                  <a:pt x="20446" y="136271"/>
                </a:lnTo>
                <a:lnTo>
                  <a:pt x="16941" y="152018"/>
                </a:lnTo>
                <a:lnTo>
                  <a:pt x="16078" y="159130"/>
                </a:lnTo>
                <a:lnTo>
                  <a:pt x="16078" y="165226"/>
                </a:lnTo>
                <a:lnTo>
                  <a:pt x="16890" y="176518"/>
                </a:lnTo>
                <a:lnTo>
                  <a:pt x="45388" y="209708"/>
                </a:lnTo>
                <a:lnTo>
                  <a:pt x="68313" y="212978"/>
                </a:lnTo>
                <a:lnTo>
                  <a:pt x="71208" y="212978"/>
                </a:lnTo>
                <a:lnTo>
                  <a:pt x="71208" y="204469"/>
                </a:lnTo>
                <a:lnTo>
                  <a:pt x="69545" y="204469"/>
                </a:lnTo>
                <a:lnTo>
                  <a:pt x="61889" y="203944"/>
                </a:lnTo>
                <a:lnTo>
                  <a:pt x="35052" y="167259"/>
                </a:lnTo>
                <a:lnTo>
                  <a:pt x="35052" y="162051"/>
                </a:lnTo>
                <a:lnTo>
                  <a:pt x="35788" y="155575"/>
                </a:lnTo>
                <a:lnTo>
                  <a:pt x="38773" y="140335"/>
                </a:lnTo>
                <a:lnTo>
                  <a:pt x="39509" y="134874"/>
                </a:lnTo>
                <a:lnTo>
                  <a:pt x="39509" y="125222"/>
                </a:lnTo>
                <a:lnTo>
                  <a:pt x="37655" y="120014"/>
                </a:lnTo>
                <a:lnTo>
                  <a:pt x="30213" y="111887"/>
                </a:lnTo>
                <a:lnTo>
                  <a:pt x="25781" y="108965"/>
                </a:lnTo>
                <a:lnTo>
                  <a:pt x="20650" y="106934"/>
                </a:lnTo>
                <a:lnTo>
                  <a:pt x="20650" y="105028"/>
                </a:lnTo>
                <a:lnTo>
                  <a:pt x="25781" y="102997"/>
                </a:lnTo>
                <a:lnTo>
                  <a:pt x="30213" y="100075"/>
                </a:lnTo>
                <a:lnTo>
                  <a:pt x="37655" y="91948"/>
                </a:lnTo>
                <a:lnTo>
                  <a:pt x="39509" y="86740"/>
                </a:lnTo>
                <a:lnTo>
                  <a:pt x="39509" y="77088"/>
                </a:lnTo>
                <a:lnTo>
                  <a:pt x="38773" y="71627"/>
                </a:lnTo>
                <a:lnTo>
                  <a:pt x="35788" y="56387"/>
                </a:lnTo>
                <a:lnTo>
                  <a:pt x="35052" y="49911"/>
                </a:lnTo>
                <a:lnTo>
                  <a:pt x="35052" y="44703"/>
                </a:lnTo>
                <a:lnTo>
                  <a:pt x="35623" y="35752"/>
                </a:lnTo>
                <a:lnTo>
                  <a:pt x="69545" y="8509"/>
                </a:lnTo>
                <a:lnTo>
                  <a:pt x="71208" y="8509"/>
                </a:lnTo>
                <a:lnTo>
                  <a:pt x="71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238" y="2056129"/>
            <a:ext cx="504825" cy="212090"/>
          </a:xfrm>
          <a:custGeom>
            <a:avLst/>
            <a:gdLst/>
            <a:ahLst/>
            <a:cxnLst/>
            <a:rect l="l" t="t" r="r" b="b"/>
            <a:pathLst>
              <a:path w="504825" h="212089">
                <a:moveTo>
                  <a:pt x="436753" y="0"/>
                </a:moveTo>
                <a:lnTo>
                  <a:pt x="433705" y="8636"/>
                </a:lnTo>
                <a:lnTo>
                  <a:pt x="445990" y="13946"/>
                </a:lnTo>
                <a:lnTo>
                  <a:pt x="456549" y="21304"/>
                </a:lnTo>
                <a:lnTo>
                  <a:pt x="477940" y="55429"/>
                </a:lnTo>
                <a:lnTo>
                  <a:pt x="485013" y="104775"/>
                </a:lnTo>
                <a:lnTo>
                  <a:pt x="484227" y="123444"/>
                </a:lnTo>
                <a:lnTo>
                  <a:pt x="472439" y="169164"/>
                </a:lnTo>
                <a:lnTo>
                  <a:pt x="446133" y="197792"/>
                </a:lnTo>
                <a:lnTo>
                  <a:pt x="434086" y="203200"/>
                </a:lnTo>
                <a:lnTo>
                  <a:pt x="436753" y="211709"/>
                </a:lnTo>
                <a:lnTo>
                  <a:pt x="477222" y="187706"/>
                </a:lnTo>
                <a:lnTo>
                  <a:pt x="499951" y="143335"/>
                </a:lnTo>
                <a:lnTo>
                  <a:pt x="504317" y="105918"/>
                </a:lnTo>
                <a:lnTo>
                  <a:pt x="503221" y="86536"/>
                </a:lnTo>
                <a:lnTo>
                  <a:pt x="486791" y="37084"/>
                </a:lnTo>
                <a:lnTo>
                  <a:pt x="452108" y="5544"/>
                </a:lnTo>
                <a:lnTo>
                  <a:pt x="436753" y="0"/>
                </a:lnTo>
                <a:close/>
              </a:path>
              <a:path w="50482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7852" y="2054098"/>
            <a:ext cx="1497330" cy="213360"/>
          </a:xfrm>
          <a:custGeom>
            <a:avLst/>
            <a:gdLst/>
            <a:ahLst/>
            <a:cxnLst/>
            <a:rect l="l" t="t" r="r" b="b"/>
            <a:pathLst>
              <a:path w="1497329" h="213360">
                <a:moveTo>
                  <a:pt x="1428623" y="0"/>
                </a:moveTo>
                <a:lnTo>
                  <a:pt x="1425702" y="0"/>
                </a:lnTo>
                <a:lnTo>
                  <a:pt x="1425702" y="8509"/>
                </a:lnTo>
                <a:lnTo>
                  <a:pt x="1427352" y="8509"/>
                </a:lnTo>
                <a:lnTo>
                  <a:pt x="1434998" y="9034"/>
                </a:lnTo>
                <a:lnTo>
                  <a:pt x="1461897" y="44830"/>
                </a:lnTo>
                <a:lnTo>
                  <a:pt x="1461897" y="50037"/>
                </a:lnTo>
                <a:lnTo>
                  <a:pt x="1461135" y="56514"/>
                </a:lnTo>
                <a:lnTo>
                  <a:pt x="1458087" y="71754"/>
                </a:lnTo>
                <a:lnTo>
                  <a:pt x="1457325" y="77215"/>
                </a:lnTo>
                <a:lnTo>
                  <a:pt x="1457325" y="86867"/>
                </a:lnTo>
                <a:lnTo>
                  <a:pt x="1459230" y="92075"/>
                </a:lnTo>
                <a:lnTo>
                  <a:pt x="1462913" y="96138"/>
                </a:lnTo>
                <a:lnTo>
                  <a:pt x="1466723" y="100202"/>
                </a:lnTo>
                <a:lnTo>
                  <a:pt x="1471041" y="103124"/>
                </a:lnTo>
                <a:lnTo>
                  <a:pt x="1476248" y="105155"/>
                </a:lnTo>
                <a:lnTo>
                  <a:pt x="1476248" y="107061"/>
                </a:lnTo>
                <a:lnTo>
                  <a:pt x="1457325" y="125349"/>
                </a:lnTo>
                <a:lnTo>
                  <a:pt x="1457325" y="134874"/>
                </a:lnTo>
                <a:lnTo>
                  <a:pt x="1458087" y="140462"/>
                </a:lnTo>
                <a:lnTo>
                  <a:pt x="1461135" y="155701"/>
                </a:lnTo>
                <a:lnTo>
                  <a:pt x="1461897" y="162178"/>
                </a:lnTo>
                <a:lnTo>
                  <a:pt x="1461897" y="167386"/>
                </a:lnTo>
                <a:lnTo>
                  <a:pt x="1461305" y="176744"/>
                </a:lnTo>
                <a:lnTo>
                  <a:pt x="1427352" y="204469"/>
                </a:lnTo>
                <a:lnTo>
                  <a:pt x="1425702" y="204469"/>
                </a:lnTo>
                <a:lnTo>
                  <a:pt x="1425702" y="212978"/>
                </a:lnTo>
                <a:lnTo>
                  <a:pt x="1428623" y="212978"/>
                </a:lnTo>
                <a:lnTo>
                  <a:pt x="1440862" y="212022"/>
                </a:lnTo>
                <a:lnTo>
                  <a:pt x="1477581" y="186229"/>
                </a:lnTo>
                <a:lnTo>
                  <a:pt x="1480820" y="165353"/>
                </a:lnTo>
                <a:lnTo>
                  <a:pt x="1480820" y="159130"/>
                </a:lnTo>
                <a:lnTo>
                  <a:pt x="1479931" y="152146"/>
                </a:lnTo>
                <a:lnTo>
                  <a:pt x="1476375" y="136398"/>
                </a:lnTo>
                <a:lnTo>
                  <a:pt x="1475613" y="131063"/>
                </a:lnTo>
                <a:lnTo>
                  <a:pt x="1475613" y="123316"/>
                </a:lnTo>
                <a:lnTo>
                  <a:pt x="1477391" y="119125"/>
                </a:lnTo>
                <a:lnTo>
                  <a:pt x="1480820" y="115824"/>
                </a:lnTo>
                <a:lnTo>
                  <a:pt x="1484376" y="112649"/>
                </a:lnTo>
                <a:lnTo>
                  <a:pt x="1489710" y="110871"/>
                </a:lnTo>
                <a:lnTo>
                  <a:pt x="1496822" y="110616"/>
                </a:lnTo>
                <a:lnTo>
                  <a:pt x="1496822" y="101473"/>
                </a:lnTo>
                <a:lnTo>
                  <a:pt x="1475613" y="88900"/>
                </a:lnTo>
                <a:lnTo>
                  <a:pt x="1475613" y="81152"/>
                </a:lnTo>
                <a:lnTo>
                  <a:pt x="1476375" y="75818"/>
                </a:lnTo>
                <a:lnTo>
                  <a:pt x="1479931" y="60071"/>
                </a:lnTo>
                <a:lnTo>
                  <a:pt x="1480820" y="52959"/>
                </a:lnTo>
                <a:lnTo>
                  <a:pt x="1480820" y="46862"/>
                </a:lnTo>
                <a:lnTo>
                  <a:pt x="1480010" y="35978"/>
                </a:lnTo>
                <a:lnTo>
                  <a:pt x="1451483" y="3270"/>
                </a:lnTo>
                <a:lnTo>
                  <a:pt x="1440862" y="956"/>
                </a:lnTo>
                <a:lnTo>
                  <a:pt x="1428623" y="0"/>
                </a:lnTo>
                <a:close/>
              </a:path>
              <a:path w="1497329" h="213360">
                <a:moveTo>
                  <a:pt x="71247" y="0"/>
                </a:moveTo>
                <a:lnTo>
                  <a:pt x="68326" y="0"/>
                </a:lnTo>
                <a:lnTo>
                  <a:pt x="56086" y="956"/>
                </a:lnTo>
                <a:lnTo>
                  <a:pt x="19367" y="26543"/>
                </a:lnTo>
                <a:lnTo>
                  <a:pt x="16129" y="46736"/>
                </a:lnTo>
                <a:lnTo>
                  <a:pt x="16129" y="52831"/>
                </a:lnTo>
                <a:lnTo>
                  <a:pt x="17018" y="59943"/>
                </a:lnTo>
                <a:lnTo>
                  <a:pt x="18796" y="67817"/>
                </a:lnTo>
                <a:lnTo>
                  <a:pt x="20447" y="75691"/>
                </a:lnTo>
                <a:lnTo>
                  <a:pt x="21336" y="81025"/>
                </a:lnTo>
                <a:lnTo>
                  <a:pt x="21336" y="88773"/>
                </a:lnTo>
                <a:lnTo>
                  <a:pt x="0" y="101473"/>
                </a:lnTo>
                <a:lnTo>
                  <a:pt x="0" y="110616"/>
                </a:lnTo>
                <a:lnTo>
                  <a:pt x="21336" y="123189"/>
                </a:lnTo>
                <a:lnTo>
                  <a:pt x="21336" y="130937"/>
                </a:lnTo>
                <a:lnTo>
                  <a:pt x="20447" y="136271"/>
                </a:lnTo>
                <a:lnTo>
                  <a:pt x="18796" y="144144"/>
                </a:lnTo>
                <a:lnTo>
                  <a:pt x="17018" y="152018"/>
                </a:lnTo>
                <a:lnTo>
                  <a:pt x="16129" y="159130"/>
                </a:lnTo>
                <a:lnTo>
                  <a:pt x="16129" y="165226"/>
                </a:lnTo>
                <a:lnTo>
                  <a:pt x="16938" y="176518"/>
                </a:lnTo>
                <a:lnTo>
                  <a:pt x="45466" y="209708"/>
                </a:lnTo>
                <a:lnTo>
                  <a:pt x="68326" y="212978"/>
                </a:lnTo>
                <a:lnTo>
                  <a:pt x="71247" y="212978"/>
                </a:lnTo>
                <a:lnTo>
                  <a:pt x="71247" y="204469"/>
                </a:lnTo>
                <a:lnTo>
                  <a:pt x="69596" y="204469"/>
                </a:lnTo>
                <a:lnTo>
                  <a:pt x="61950" y="203944"/>
                </a:lnTo>
                <a:lnTo>
                  <a:pt x="35052" y="167259"/>
                </a:lnTo>
                <a:lnTo>
                  <a:pt x="35052" y="162051"/>
                </a:lnTo>
                <a:lnTo>
                  <a:pt x="35814" y="155575"/>
                </a:lnTo>
                <a:lnTo>
                  <a:pt x="38862" y="140335"/>
                </a:lnTo>
                <a:lnTo>
                  <a:pt x="39624" y="134874"/>
                </a:lnTo>
                <a:lnTo>
                  <a:pt x="39624" y="125222"/>
                </a:lnTo>
                <a:lnTo>
                  <a:pt x="37719" y="120014"/>
                </a:lnTo>
                <a:lnTo>
                  <a:pt x="34036" y="115950"/>
                </a:lnTo>
                <a:lnTo>
                  <a:pt x="30226" y="111887"/>
                </a:lnTo>
                <a:lnTo>
                  <a:pt x="25908" y="108965"/>
                </a:lnTo>
                <a:lnTo>
                  <a:pt x="20701" y="106934"/>
                </a:lnTo>
                <a:lnTo>
                  <a:pt x="20701" y="105028"/>
                </a:lnTo>
                <a:lnTo>
                  <a:pt x="39624" y="86740"/>
                </a:lnTo>
                <a:lnTo>
                  <a:pt x="39624" y="77088"/>
                </a:lnTo>
                <a:lnTo>
                  <a:pt x="38862" y="71627"/>
                </a:lnTo>
                <a:lnTo>
                  <a:pt x="35814" y="56387"/>
                </a:lnTo>
                <a:lnTo>
                  <a:pt x="35052" y="49911"/>
                </a:lnTo>
                <a:lnTo>
                  <a:pt x="35052" y="44703"/>
                </a:lnTo>
                <a:lnTo>
                  <a:pt x="35625" y="35752"/>
                </a:lnTo>
                <a:lnTo>
                  <a:pt x="69596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453" y="2056129"/>
            <a:ext cx="292735" cy="212090"/>
          </a:xfrm>
          <a:custGeom>
            <a:avLst/>
            <a:gdLst/>
            <a:ahLst/>
            <a:cxnLst/>
            <a:rect l="l" t="t" r="r" b="b"/>
            <a:pathLst>
              <a:path w="292735" h="212089">
                <a:moveTo>
                  <a:pt x="224917" y="0"/>
                </a:moveTo>
                <a:lnTo>
                  <a:pt x="221869" y="8636"/>
                </a:lnTo>
                <a:lnTo>
                  <a:pt x="234154" y="13946"/>
                </a:lnTo>
                <a:lnTo>
                  <a:pt x="244713" y="21304"/>
                </a:lnTo>
                <a:lnTo>
                  <a:pt x="266104" y="55429"/>
                </a:lnTo>
                <a:lnTo>
                  <a:pt x="273176" y="104775"/>
                </a:lnTo>
                <a:lnTo>
                  <a:pt x="272391" y="123444"/>
                </a:lnTo>
                <a:lnTo>
                  <a:pt x="260604" y="169164"/>
                </a:lnTo>
                <a:lnTo>
                  <a:pt x="234297" y="197792"/>
                </a:lnTo>
                <a:lnTo>
                  <a:pt x="222250" y="203200"/>
                </a:lnTo>
                <a:lnTo>
                  <a:pt x="224917" y="211709"/>
                </a:lnTo>
                <a:lnTo>
                  <a:pt x="265386" y="187706"/>
                </a:lnTo>
                <a:lnTo>
                  <a:pt x="288115" y="143335"/>
                </a:lnTo>
                <a:lnTo>
                  <a:pt x="292481" y="105918"/>
                </a:lnTo>
                <a:lnTo>
                  <a:pt x="291385" y="86536"/>
                </a:lnTo>
                <a:lnTo>
                  <a:pt x="274955" y="37084"/>
                </a:lnTo>
                <a:lnTo>
                  <a:pt x="240272" y="5544"/>
                </a:lnTo>
                <a:lnTo>
                  <a:pt x="224917" y="0"/>
                </a:lnTo>
                <a:close/>
              </a:path>
              <a:path w="29273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3624" y="1500504"/>
            <a:ext cx="3197860" cy="7854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r>
              <a:rPr sz="2700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𝑋𝑌 −</a:t>
            </a:r>
            <a:r>
              <a:rPr sz="2700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𝑋</a:t>
            </a:r>
            <a:r>
              <a:rPr sz="2700" spc="359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𝑌</a:t>
            </a:r>
            <a:endParaRPr sz="1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830"/>
              </a:spcBef>
              <a:tabLst>
                <a:tab pos="1070610" algn="l"/>
                <a:tab pos="1802130" algn="l"/>
                <a:tab pos="2797810" algn="l"/>
              </a:tabLst>
            </a:pPr>
            <a:r>
              <a:rPr sz="1800" dirty="0">
                <a:latin typeface="Cambria Math"/>
                <a:cs typeface="Cambria Math"/>
              </a:rPr>
              <a:t>𝑛 </a:t>
            </a:r>
            <a:r>
              <a:rPr sz="2700" baseline="1543" dirty="0">
                <a:latin typeface="Cambria Math"/>
                <a:cs typeface="Cambria Math"/>
              </a:rPr>
              <a:t>  </a:t>
            </a:r>
            <a:r>
              <a:rPr sz="2700" spc="494" baseline="1543" dirty="0">
                <a:latin typeface="Cambria Math"/>
                <a:cs typeface="Cambria Math"/>
              </a:rPr>
              <a:t> </a:t>
            </a:r>
            <a:r>
              <a:rPr sz="1800" spc="65" dirty="0">
                <a:latin typeface="Cambria Math"/>
                <a:cs typeface="Cambria Math"/>
              </a:rPr>
              <a:t>𝑋</a:t>
            </a:r>
            <a:r>
              <a:rPr sz="1950" spc="97" baseline="23504" dirty="0">
                <a:latin typeface="Cambria Math"/>
                <a:cs typeface="Cambria Math"/>
              </a:rPr>
              <a:t>2</a:t>
            </a:r>
            <a:r>
              <a:rPr sz="1950" spc="254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𝑋 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950" spc="60" baseline="23504" dirty="0">
                <a:latin typeface="Cambria Math"/>
                <a:cs typeface="Cambria Math"/>
              </a:rPr>
              <a:t>2	</a:t>
            </a:r>
            <a:r>
              <a:rPr sz="1800" dirty="0">
                <a:latin typeface="Cambria Math"/>
                <a:cs typeface="Cambria Math"/>
              </a:rPr>
              <a:t>𝑛 </a:t>
            </a:r>
            <a:r>
              <a:rPr sz="2700" baseline="1543" dirty="0">
                <a:latin typeface="Cambria Math"/>
                <a:cs typeface="Cambria Math"/>
              </a:rPr>
              <a:t>  </a:t>
            </a:r>
            <a:r>
              <a:rPr sz="2700" spc="480" baseline="1543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𝑌</a:t>
            </a:r>
            <a:r>
              <a:rPr sz="1950" spc="82" baseline="23504" dirty="0">
                <a:latin typeface="Cambria Math"/>
                <a:cs typeface="Cambria Math"/>
              </a:rPr>
              <a:t>2</a:t>
            </a:r>
            <a:r>
              <a:rPr sz="1950" spc="277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𝑌</a:t>
            </a:r>
            <a:r>
              <a:rPr sz="1800" spc="340" dirty="0">
                <a:latin typeface="Cambria Math"/>
                <a:cs typeface="Cambria Math"/>
              </a:rPr>
              <a:t> </a:t>
            </a:r>
            <a:r>
              <a:rPr sz="1950" spc="60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9263" y="1955292"/>
            <a:ext cx="3426460" cy="0"/>
          </a:xfrm>
          <a:custGeom>
            <a:avLst/>
            <a:gdLst/>
            <a:ahLst/>
            <a:cxnLst/>
            <a:rect l="l" t="t" r="r" b="b"/>
            <a:pathLst>
              <a:path w="3426460">
                <a:moveTo>
                  <a:pt x="0" y="0"/>
                </a:moveTo>
                <a:lnTo>
                  <a:pt x="342595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2819527"/>
            <a:ext cx="454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546" y="3523869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𝑟𝑥𝑦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8358" y="3350133"/>
            <a:ext cx="475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312" baseline="1543" dirty="0">
                <a:latin typeface="Cambria Math"/>
                <a:cs typeface="Cambria Math"/>
              </a:rPr>
              <a:t> </a:t>
            </a:r>
            <a:r>
              <a:rPr sz="2700" spc="-150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5636" y="3750564"/>
            <a:ext cx="1366520" cy="285115"/>
          </a:xfrm>
          <a:custGeom>
            <a:avLst/>
            <a:gdLst/>
            <a:ahLst/>
            <a:cxnLst/>
            <a:rect l="l" t="t" r="r" b="b"/>
            <a:pathLst>
              <a:path w="1366520" h="285114">
                <a:moveTo>
                  <a:pt x="44092" y="185293"/>
                </a:moveTo>
                <a:lnTo>
                  <a:pt x="22351" y="185293"/>
                </a:lnTo>
                <a:lnTo>
                  <a:pt x="68452" y="284606"/>
                </a:lnTo>
                <a:lnTo>
                  <a:pt x="79375" y="284606"/>
                </a:lnTo>
                <a:lnTo>
                  <a:pt x="87455" y="254635"/>
                </a:lnTo>
                <a:lnTo>
                  <a:pt x="75183" y="254635"/>
                </a:lnTo>
                <a:lnTo>
                  <a:pt x="44092" y="185293"/>
                </a:lnTo>
                <a:close/>
              </a:path>
              <a:path w="1366520" h="285114">
                <a:moveTo>
                  <a:pt x="1366139" y="0"/>
                </a:moveTo>
                <a:lnTo>
                  <a:pt x="165226" y="0"/>
                </a:lnTo>
                <a:lnTo>
                  <a:pt x="165226" y="762"/>
                </a:lnTo>
                <a:lnTo>
                  <a:pt x="143001" y="762"/>
                </a:lnTo>
                <a:lnTo>
                  <a:pt x="75183" y="254635"/>
                </a:lnTo>
                <a:lnTo>
                  <a:pt x="87455" y="254635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40"/>
                </a:lnTo>
                <a:lnTo>
                  <a:pt x="1366139" y="15240"/>
                </a:lnTo>
                <a:lnTo>
                  <a:pt x="1366139" y="0"/>
                </a:lnTo>
                <a:close/>
              </a:path>
              <a:path w="1366520" h="285114">
                <a:moveTo>
                  <a:pt x="36575" y="168529"/>
                </a:moveTo>
                <a:lnTo>
                  <a:pt x="0" y="185293"/>
                </a:lnTo>
                <a:lnTo>
                  <a:pt x="3429" y="193675"/>
                </a:lnTo>
                <a:lnTo>
                  <a:pt x="22351" y="185293"/>
                </a:lnTo>
                <a:lnTo>
                  <a:pt x="44092" y="185293"/>
                </a:lnTo>
                <a:lnTo>
                  <a:pt x="36575" y="16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04542" y="3726560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2700" spc="-7" baseline="1543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𝑥</a:t>
            </a:r>
            <a:r>
              <a:rPr sz="1800" spc="-7" baseline="25462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ambria Math"/>
                <a:cs typeface="Cambria Math"/>
              </a:rPr>
              <a:t>)(</a:t>
            </a:r>
            <a:r>
              <a:rPr sz="2700" spc="509" baseline="1543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baseline="25462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1700" y="3698747"/>
            <a:ext cx="1370330" cy="0"/>
          </a:xfrm>
          <a:custGeom>
            <a:avLst/>
            <a:gdLst/>
            <a:ahLst/>
            <a:cxnLst/>
            <a:rect l="l" t="t" r="r" b="b"/>
            <a:pathLst>
              <a:path w="1370329">
                <a:moveTo>
                  <a:pt x="0" y="0"/>
                </a:moveTo>
                <a:lnTo>
                  <a:pt x="137007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63616" y="1780159"/>
            <a:ext cx="315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980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𝑥𝑦 = 𝑋𝑌 − </a:t>
            </a:r>
            <a:r>
              <a:rPr sz="2700" spc="7" baseline="41666" dirty="0">
                <a:latin typeface="Cambria Math"/>
                <a:cs typeface="Cambria Math"/>
              </a:rPr>
              <a:t>(</a:t>
            </a:r>
            <a:r>
              <a:rPr sz="2700" spc="7" baseline="44753" dirty="0">
                <a:latin typeface="Cambria Math"/>
                <a:cs typeface="Cambria Math"/>
              </a:rPr>
              <a:t> </a:t>
            </a:r>
            <a:r>
              <a:rPr sz="2700" spc="22" baseline="41666" dirty="0">
                <a:latin typeface="Cambria Math"/>
                <a:cs typeface="Cambria Math"/>
              </a:rPr>
              <a:t>𝑋) </a:t>
            </a:r>
            <a:r>
              <a:rPr sz="2700" spc="7" baseline="41666" dirty="0">
                <a:latin typeface="Cambria Math"/>
                <a:cs typeface="Cambria Math"/>
              </a:rPr>
              <a:t>(</a:t>
            </a:r>
            <a:r>
              <a:rPr sz="2700" spc="75" baseline="44753" dirty="0">
                <a:latin typeface="Cambria Math"/>
                <a:cs typeface="Cambria Math"/>
              </a:rPr>
              <a:t> </a:t>
            </a:r>
            <a:r>
              <a:rPr sz="2700" spc="30" baseline="41666" dirty="0">
                <a:latin typeface="Cambria Math"/>
                <a:cs typeface="Cambria Math"/>
              </a:rPr>
              <a:t>𝑌)</a:t>
            </a:r>
            <a:endParaRPr sz="2700" baseline="41666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38466" y="1932559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53071" y="1955292"/>
            <a:ext cx="1129665" cy="0"/>
          </a:xfrm>
          <a:custGeom>
            <a:avLst/>
            <a:gdLst/>
            <a:ahLst/>
            <a:cxnLst/>
            <a:rect l="l" t="t" r="r" b="b"/>
            <a:pathLst>
              <a:path w="1129665">
                <a:moveTo>
                  <a:pt x="0" y="0"/>
                </a:moveTo>
                <a:lnTo>
                  <a:pt x="1129283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84672" y="2721990"/>
            <a:ext cx="178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1980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baseline="25462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= 𝑋</a:t>
            </a:r>
            <a:r>
              <a:rPr sz="1800" baseline="25462" dirty="0">
                <a:latin typeface="Cambria Math"/>
                <a:cs typeface="Cambria Math"/>
              </a:rPr>
              <a:t>2</a:t>
            </a:r>
            <a:r>
              <a:rPr sz="1800" spc="232" baseline="2546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16902" y="2496439"/>
            <a:ext cx="696595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2700" spc="457" baseline="1543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𝑋)2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28331" y="2897123"/>
            <a:ext cx="670560" cy="0"/>
          </a:xfrm>
          <a:custGeom>
            <a:avLst/>
            <a:gdLst/>
            <a:ahLst/>
            <a:cxnLst/>
            <a:rect l="l" t="t" r="r" b="b"/>
            <a:pathLst>
              <a:path w="670559">
                <a:moveTo>
                  <a:pt x="0" y="0"/>
                </a:moveTo>
                <a:lnTo>
                  <a:pt x="670559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90769" y="3664077"/>
            <a:ext cx="177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1980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baseline="25462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𝑌</a:t>
            </a:r>
            <a:r>
              <a:rPr sz="1800" spc="-7" baseline="25462" dirty="0">
                <a:latin typeface="Cambria Math"/>
                <a:cs typeface="Cambria Math"/>
              </a:rPr>
              <a:t>2</a:t>
            </a:r>
            <a:r>
              <a:rPr sz="1800" spc="254" baseline="2546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19950" y="3438525"/>
            <a:ext cx="68707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2700" spc="412" baseline="1543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𝑌)2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31380" y="3838955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41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93470" y="577722"/>
            <a:ext cx="7360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Perhitungan </a:t>
            </a:r>
            <a:r>
              <a:rPr sz="3200" dirty="0">
                <a:latin typeface="Arial"/>
                <a:cs typeface="Arial"/>
              </a:rPr>
              <a:t>Koefisien Korelasi </a:t>
            </a:r>
            <a:r>
              <a:rPr sz="3200" spc="-5" dirty="0">
                <a:latin typeface="Arial"/>
                <a:cs typeface="Arial"/>
              </a:rPr>
              <a:t>Manual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68" y="1764537"/>
            <a:ext cx="334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𝑟</a:t>
            </a:r>
            <a:r>
              <a:rPr sz="1600" spc="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1895" y="1967229"/>
            <a:ext cx="3037205" cy="252095"/>
          </a:xfrm>
          <a:custGeom>
            <a:avLst/>
            <a:gdLst/>
            <a:ahLst/>
            <a:cxnLst/>
            <a:rect l="l" t="t" r="r" b="b"/>
            <a:pathLst>
              <a:path w="3037204" h="252094">
                <a:moveTo>
                  <a:pt x="39126" y="163703"/>
                </a:moveTo>
                <a:lnTo>
                  <a:pt x="19786" y="163703"/>
                </a:lnTo>
                <a:lnTo>
                  <a:pt x="60769" y="251714"/>
                </a:lnTo>
                <a:lnTo>
                  <a:pt x="70370" y="251714"/>
                </a:lnTo>
                <a:lnTo>
                  <a:pt x="77530" y="225171"/>
                </a:lnTo>
                <a:lnTo>
                  <a:pt x="66700" y="225171"/>
                </a:lnTo>
                <a:lnTo>
                  <a:pt x="39126" y="163703"/>
                </a:lnTo>
                <a:close/>
              </a:path>
              <a:path w="3037204" h="252094">
                <a:moveTo>
                  <a:pt x="154520" y="0"/>
                </a:moveTo>
                <a:lnTo>
                  <a:pt x="126784" y="0"/>
                </a:lnTo>
                <a:lnTo>
                  <a:pt x="66700" y="225171"/>
                </a:lnTo>
                <a:lnTo>
                  <a:pt x="77530" y="225171"/>
                </a:lnTo>
                <a:lnTo>
                  <a:pt x="134708" y="13208"/>
                </a:lnTo>
                <a:lnTo>
                  <a:pt x="3036912" y="13208"/>
                </a:lnTo>
                <a:lnTo>
                  <a:pt x="3036912" y="254"/>
                </a:lnTo>
                <a:lnTo>
                  <a:pt x="154520" y="254"/>
                </a:lnTo>
                <a:lnTo>
                  <a:pt x="154520" y="0"/>
                </a:lnTo>
                <a:close/>
              </a:path>
              <a:path w="3037204" h="252094">
                <a:moveTo>
                  <a:pt x="32461" y="148844"/>
                </a:moveTo>
                <a:lnTo>
                  <a:pt x="0" y="163703"/>
                </a:lnTo>
                <a:lnTo>
                  <a:pt x="3060" y="171069"/>
                </a:lnTo>
                <a:lnTo>
                  <a:pt x="19786" y="163703"/>
                </a:lnTo>
                <a:lnTo>
                  <a:pt x="39126" y="163703"/>
                </a:lnTo>
                <a:lnTo>
                  <a:pt x="32461" y="148844"/>
                </a:lnTo>
                <a:close/>
              </a:path>
              <a:path w="3037204" h="252094">
                <a:moveTo>
                  <a:pt x="3036912" y="13208"/>
                </a:moveTo>
                <a:lnTo>
                  <a:pt x="147408" y="13208"/>
                </a:lnTo>
                <a:lnTo>
                  <a:pt x="147408" y="13970"/>
                </a:lnTo>
                <a:lnTo>
                  <a:pt x="3036912" y="13970"/>
                </a:lnTo>
                <a:lnTo>
                  <a:pt x="3036912" y="13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8702" y="2011552"/>
            <a:ext cx="1525905" cy="189230"/>
          </a:xfrm>
          <a:custGeom>
            <a:avLst/>
            <a:gdLst/>
            <a:ahLst/>
            <a:cxnLst/>
            <a:rect l="l" t="t" r="r" b="b"/>
            <a:pathLst>
              <a:path w="1525905" h="189230">
                <a:moveTo>
                  <a:pt x="1465198" y="0"/>
                </a:moveTo>
                <a:lnTo>
                  <a:pt x="1462659" y="0"/>
                </a:lnTo>
                <a:lnTo>
                  <a:pt x="1462659" y="7493"/>
                </a:lnTo>
                <a:lnTo>
                  <a:pt x="1473708" y="7493"/>
                </a:lnTo>
                <a:lnTo>
                  <a:pt x="1481200" y="10033"/>
                </a:lnTo>
                <a:lnTo>
                  <a:pt x="1494662" y="39624"/>
                </a:lnTo>
                <a:lnTo>
                  <a:pt x="1494662" y="44323"/>
                </a:lnTo>
                <a:lnTo>
                  <a:pt x="1494028" y="50037"/>
                </a:lnTo>
                <a:lnTo>
                  <a:pt x="1492758" y="56769"/>
                </a:lnTo>
                <a:lnTo>
                  <a:pt x="1491361" y="63626"/>
                </a:lnTo>
                <a:lnTo>
                  <a:pt x="1490725" y="68452"/>
                </a:lnTo>
                <a:lnTo>
                  <a:pt x="1490725" y="76962"/>
                </a:lnTo>
                <a:lnTo>
                  <a:pt x="1492377" y="81534"/>
                </a:lnTo>
                <a:lnTo>
                  <a:pt x="1495679" y="85089"/>
                </a:lnTo>
                <a:lnTo>
                  <a:pt x="1498980" y="88773"/>
                </a:lnTo>
                <a:lnTo>
                  <a:pt x="1502917" y="91439"/>
                </a:lnTo>
                <a:lnTo>
                  <a:pt x="1507490" y="93091"/>
                </a:lnTo>
                <a:lnTo>
                  <a:pt x="1507490" y="94869"/>
                </a:lnTo>
                <a:lnTo>
                  <a:pt x="1502917" y="96647"/>
                </a:lnTo>
                <a:lnTo>
                  <a:pt x="1498980" y="99313"/>
                </a:lnTo>
                <a:lnTo>
                  <a:pt x="1492377" y="106425"/>
                </a:lnTo>
                <a:lnTo>
                  <a:pt x="1490725" y="110998"/>
                </a:lnTo>
                <a:lnTo>
                  <a:pt x="1490725" y="119507"/>
                </a:lnTo>
                <a:lnTo>
                  <a:pt x="1491361" y="124460"/>
                </a:lnTo>
                <a:lnTo>
                  <a:pt x="1492758" y="131191"/>
                </a:lnTo>
                <a:lnTo>
                  <a:pt x="1494028" y="138049"/>
                </a:lnTo>
                <a:lnTo>
                  <a:pt x="1494662" y="143763"/>
                </a:lnTo>
                <a:lnTo>
                  <a:pt x="1494662" y="148336"/>
                </a:lnTo>
                <a:lnTo>
                  <a:pt x="1473708" y="181229"/>
                </a:lnTo>
                <a:lnTo>
                  <a:pt x="1462659" y="181229"/>
                </a:lnTo>
                <a:lnTo>
                  <a:pt x="1462659" y="188722"/>
                </a:lnTo>
                <a:lnTo>
                  <a:pt x="1465198" y="188722"/>
                </a:lnTo>
                <a:lnTo>
                  <a:pt x="1476083" y="187912"/>
                </a:lnTo>
                <a:lnTo>
                  <a:pt x="1508632" y="165068"/>
                </a:lnTo>
                <a:lnTo>
                  <a:pt x="1511554" y="146558"/>
                </a:lnTo>
                <a:lnTo>
                  <a:pt x="1511554" y="141097"/>
                </a:lnTo>
                <a:lnTo>
                  <a:pt x="1510792" y="134874"/>
                </a:lnTo>
                <a:lnTo>
                  <a:pt x="1509141" y="127888"/>
                </a:lnTo>
                <a:lnTo>
                  <a:pt x="1507617" y="120904"/>
                </a:lnTo>
                <a:lnTo>
                  <a:pt x="1506855" y="116205"/>
                </a:lnTo>
                <a:lnTo>
                  <a:pt x="1506855" y="109220"/>
                </a:lnTo>
                <a:lnTo>
                  <a:pt x="1525778" y="98044"/>
                </a:lnTo>
                <a:lnTo>
                  <a:pt x="1525778" y="89916"/>
                </a:lnTo>
                <a:lnTo>
                  <a:pt x="1519428" y="89788"/>
                </a:lnTo>
                <a:lnTo>
                  <a:pt x="1514729" y="88264"/>
                </a:lnTo>
                <a:lnTo>
                  <a:pt x="1508379" y="82423"/>
                </a:lnTo>
                <a:lnTo>
                  <a:pt x="1506855" y="78739"/>
                </a:lnTo>
                <a:lnTo>
                  <a:pt x="1506855" y="71882"/>
                </a:lnTo>
                <a:lnTo>
                  <a:pt x="1507617" y="67183"/>
                </a:lnTo>
                <a:lnTo>
                  <a:pt x="1509141" y="60198"/>
                </a:lnTo>
                <a:lnTo>
                  <a:pt x="1510792" y="53212"/>
                </a:lnTo>
                <a:lnTo>
                  <a:pt x="1511554" y="46862"/>
                </a:lnTo>
                <a:lnTo>
                  <a:pt x="1511554" y="41401"/>
                </a:lnTo>
                <a:lnTo>
                  <a:pt x="1510819" y="31759"/>
                </a:lnTo>
                <a:lnTo>
                  <a:pt x="1485503" y="2857"/>
                </a:lnTo>
                <a:lnTo>
                  <a:pt x="1476083" y="809"/>
                </a:lnTo>
                <a:lnTo>
                  <a:pt x="1465198" y="0"/>
                </a:lnTo>
                <a:close/>
              </a:path>
              <a:path w="1525905" h="189230">
                <a:moveTo>
                  <a:pt x="63118" y="0"/>
                </a:moveTo>
                <a:lnTo>
                  <a:pt x="60578" y="0"/>
                </a:lnTo>
                <a:lnTo>
                  <a:pt x="49694" y="809"/>
                </a:lnTo>
                <a:lnTo>
                  <a:pt x="17144" y="23415"/>
                </a:lnTo>
                <a:lnTo>
                  <a:pt x="14223" y="41401"/>
                </a:lnTo>
                <a:lnTo>
                  <a:pt x="14223" y="46862"/>
                </a:lnTo>
                <a:lnTo>
                  <a:pt x="14985" y="53086"/>
                </a:lnTo>
                <a:lnTo>
                  <a:pt x="16636" y="60071"/>
                </a:lnTo>
                <a:lnTo>
                  <a:pt x="18160" y="67056"/>
                </a:lnTo>
                <a:lnTo>
                  <a:pt x="18922" y="71755"/>
                </a:lnTo>
                <a:lnTo>
                  <a:pt x="18922" y="78612"/>
                </a:lnTo>
                <a:lnTo>
                  <a:pt x="17398" y="82423"/>
                </a:lnTo>
                <a:lnTo>
                  <a:pt x="14223" y="85217"/>
                </a:lnTo>
                <a:lnTo>
                  <a:pt x="11048" y="88137"/>
                </a:lnTo>
                <a:lnTo>
                  <a:pt x="6350" y="89662"/>
                </a:lnTo>
                <a:lnTo>
                  <a:pt x="0" y="89788"/>
                </a:lnTo>
                <a:lnTo>
                  <a:pt x="0" y="97917"/>
                </a:lnTo>
                <a:lnTo>
                  <a:pt x="6350" y="98171"/>
                </a:lnTo>
                <a:lnTo>
                  <a:pt x="11048" y="99695"/>
                </a:lnTo>
                <a:lnTo>
                  <a:pt x="14223" y="102616"/>
                </a:lnTo>
                <a:lnTo>
                  <a:pt x="17398" y="105410"/>
                </a:lnTo>
                <a:lnTo>
                  <a:pt x="18922" y="109093"/>
                </a:lnTo>
                <a:lnTo>
                  <a:pt x="18922" y="116077"/>
                </a:lnTo>
                <a:lnTo>
                  <a:pt x="18160" y="120776"/>
                </a:lnTo>
                <a:lnTo>
                  <a:pt x="16636" y="127762"/>
                </a:lnTo>
                <a:lnTo>
                  <a:pt x="14985" y="134747"/>
                </a:lnTo>
                <a:lnTo>
                  <a:pt x="14223" y="140970"/>
                </a:lnTo>
                <a:lnTo>
                  <a:pt x="14223" y="146431"/>
                </a:lnTo>
                <a:lnTo>
                  <a:pt x="14958" y="156408"/>
                </a:lnTo>
                <a:lnTo>
                  <a:pt x="40274" y="185864"/>
                </a:lnTo>
                <a:lnTo>
                  <a:pt x="60578" y="188722"/>
                </a:lnTo>
                <a:lnTo>
                  <a:pt x="63118" y="188722"/>
                </a:lnTo>
                <a:lnTo>
                  <a:pt x="63118" y="181229"/>
                </a:lnTo>
                <a:lnTo>
                  <a:pt x="52069" y="181229"/>
                </a:lnTo>
                <a:lnTo>
                  <a:pt x="44576" y="178688"/>
                </a:lnTo>
                <a:lnTo>
                  <a:pt x="31114" y="148209"/>
                </a:lnTo>
                <a:lnTo>
                  <a:pt x="31114" y="143637"/>
                </a:lnTo>
                <a:lnTo>
                  <a:pt x="31750" y="137922"/>
                </a:lnTo>
                <a:lnTo>
                  <a:pt x="33019" y="131063"/>
                </a:lnTo>
                <a:lnTo>
                  <a:pt x="34416" y="124333"/>
                </a:lnTo>
                <a:lnTo>
                  <a:pt x="35051" y="119507"/>
                </a:lnTo>
                <a:lnTo>
                  <a:pt x="35051" y="110998"/>
                </a:lnTo>
                <a:lnTo>
                  <a:pt x="33400" y="106299"/>
                </a:lnTo>
                <a:lnTo>
                  <a:pt x="26796" y="99187"/>
                </a:lnTo>
                <a:lnTo>
                  <a:pt x="22859" y="96520"/>
                </a:lnTo>
                <a:lnTo>
                  <a:pt x="18287" y="94742"/>
                </a:lnTo>
                <a:lnTo>
                  <a:pt x="18287" y="92963"/>
                </a:lnTo>
                <a:lnTo>
                  <a:pt x="35051" y="76835"/>
                </a:lnTo>
                <a:lnTo>
                  <a:pt x="35051" y="68325"/>
                </a:lnTo>
                <a:lnTo>
                  <a:pt x="34416" y="63500"/>
                </a:lnTo>
                <a:lnTo>
                  <a:pt x="33019" y="56642"/>
                </a:lnTo>
                <a:lnTo>
                  <a:pt x="31750" y="49911"/>
                </a:lnTo>
                <a:lnTo>
                  <a:pt x="31114" y="44196"/>
                </a:lnTo>
                <a:lnTo>
                  <a:pt x="31114" y="39624"/>
                </a:lnTo>
                <a:lnTo>
                  <a:pt x="52069" y="7493"/>
                </a:lnTo>
                <a:lnTo>
                  <a:pt x="63118" y="7493"/>
                </a:lnTo>
                <a:lnTo>
                  <a:pt x="63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5576" y="2013457"/>
            <a:ext cx="448309" cy="187960"/>
          </a:xfrm>
          <a:custGeom>
            <a:avLst/>
            <a:gdLst/>
            <a:ahLst/>
            <a:cxnLst/>
            <a:rect l="l" t="t" r="r" b="b"/>
            <a:pathLst>
              <a:path w="448310" h="187960">
                <a:moveTo>
                  <a:pt x="387985" y="0"/>
                </a:moveTo>
                <a:lnTo>
                  <a:pt x="385318" y="7619"/>
                </a:lnTo>
                <a:lnTo>
                  <a:pt x="396176" y="12334"/>
                </a:lnTo>
                <a:lnTo>
                  <a:pt x="405510" y="18859"/>
                </a:lnTo>
                <a:lnTo>
                  <a:pt x="427894" y="62293"/>
                </a:lnTo>
                <a:lnTo>
                  <a:pt x="430656" y="92963"/>
                </a:lnTo>
                <a:lnTo>
                  <a:pt x="429966" y="109517"/>
                </a:lnTo>
                <a:lnTo>
                  <a:pt x="419607" y="149987"/>
                </a:lnTo>
                <a:lnTo>
                  <a:pt x="385572" y="180086"/>
                </a:lnTo>
                <a:lnTo>
                  <a:pt x="387985" y="187705"/>
                </a:lnTo>
                <a:lnTo>
                  <a:pt x="423864" y="166417"/>
                </a:lnTo>
                <a:lnTo>
                  <a:pt x="443976" y="127111"/>
                </a:lnTo>
                <a:lnTo>
                  <a:pt x="447801" y="93852"/>
                </a:lnTo>
                <a:lnTo>
                  <a:pt x="446827" y="76684"/>
                </a:lnTo>
                <a:lnTo>
                  <a:pt x="432307" y="32892"/>
                </a:lnTo>
                <a:lnTo>
                  <a:pt x="401554" y="4907"/>
                </a:lnTo>
                <a:lnTo>
                  <a:pt x="387985" y="0"/>
                </a:lnTo>
                <a:close/>
              </a:path>
              <a:path w="448310" h="187960">
                <a:moveTo>
                  <a:pt x="59943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2"/>
                </a:lnTo>
                <a:lnTo>
                  <a:pt x="974" y="111166"/>
                </a:lnTo>
                <a:lnTo>
                  <a:pt x="15493" y="154939"/>
                </a:lnTo>
                <a:lnTo>
                  <a:pt x="46301" y="182800"/>
                </a:lnTo>
                <a:lnTo>
                  <a:pt x="59943" y="187705"/>
                </a:lnTo>
                <a:lnTo>
                  <a:pt x="62230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4" y="92963"/>
                </a:lnTo>
                <a:lnTo>
                  <a:pt x="17837" y="76914"/>
                </a:lnTo>
                <a:lnTo>
                  <a:pt x="28321" y="37337"/>
                </a:lnTo>
                <a:lnTo>
                  <a:pt x="62611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4038" y="2011552"/>
            <a:ext cx="1326515" cy="189230"/>
          </a:xfrm>
          <a:custGeom>
            <a:avLst/>
            <a:gdLst/>
            <a:ahLst/>
            <a:cxnLst/>
            <a:rect l="l" t="t" r="r" b="b"/>
            <a:pathLst>
              <a:path w="1326514" h="189230">
                <a:moveTo>
                  <a:pt x="1265554" y="0"/>
                </a:moveTo>
                <a:lnTo>
                  <a:pt x="1263014" y="0"/>
                </a:lnTo>
                <a:lnTo>
                  <a:pt x="1263014" y="7493"/>
                </a:lnTo>
                <a:lnTo>
                  <a:pt x="1274064" y="7493"/>
                </a:lnTo>
                <a:lnTo>
                  <a:pt x="1281557" y="10033"/>
                </a:lnTo>
                <a:lnTo>
                  <a:pt x="1295019" y="39624"/>
                </a:lnTo>
                <a:lnTo>
                  <a:pt x="1295019" y="44323"/>
                </a:lnTo>
                <a:lnTo>
                  <a:pt x="1294384" y="50037"/>
                </a:lnTo>
                <a:lnTo>
                  <a:pt x="1293114" y="56769"/>
                </a:lnTo>
                <a:lnTo>
                  <a:pt x="1291716" y="63626"/>
                </a:lnTo>
                <a:lnTo>
                  <a:pt x="1291082" y="68452"/>
                </a:lnTo>
                <a:lnTo>
                  <a:pt x="1291082" y="76962"/>
                </a:lnTo>
                <a:lnTo>
                  <a:pt x="1292733" y="81534"/>
                </a:lnTo>
                <a:lnTo>
                  <a:pt x="1296035" y="85089"/>
                </a:lnTo>
                <a:lnTo>
                  <a:pt x="1299337" y="88773"/>
                </a:lnTo>
                <a:lnTo>
                  <a:pt x="1303274" y="91439"/>
                </a:lnTo>
                <a:lnTo>
                  <a:pt x="1307846" y="93091"/>
                </a:lnTo>
                <a:lnTo>
                  <a:pt x="1307846" y="94869"/>
                </a:lnTo>
                <a:lnTo>
                  <a:pt x="1303274" y="96647"/>
                </a:lnTo>
                <a:lnTo>
                  <a:pt x="1299337" y="99313"/>
                </a:lnTo>
                <a:lnTo>
                  <a:pt x="1292733" y="106425"/>
                </a:lnTo>
                <a:lnTo>
                  <a:pt x="1291082" y="110998"/>
                </a:lnTo>
                <a:lnTo>
                  <a:pt x="1291082" y="119507"/>
                </a:lnTo>
                <a:lnTo>
                  <a:pt x="1291716" y="124460"/>
                </a:lnTo>
                <a:lnTo>
                  <a:pt x="1293114" y="131191"/>
                </a:lnTo>
                <a:lnTo>
                  <a:pt x="1294384" y="138049"/>
                </a:lnTo>
                <a:lnTo>
                  <a:pt x="1295019" y="143763"/>
                </a:lnTo>
                <a:lnTo>
                  <a:pt x="1295019" y="148336"/>
                </a:lnTo>
                <a:lnTo>
                  <a:pt x="1274064" y="181229"/>
                </a:lnTo>
                <a:lnTo>
                  <a:pt x="1263014" y="181229"/>
                </a:lnTo>
                <a:lnTo>
                  <a:pt x="1263014" y="188722"/>
                </a:lnTo>
                <a:lnTo>
                  <a:pt x="1265554" y="188722"/>
                </a:lnTo>
                <a:lnTo>
                  <a:pt x="1276439" y="187912"/>
                </a:lnTo>
                <a:lnTo>
                  <a:pt x="1308989" y="165068"/>
                </a:lnTo>
                <a:lnTo>
                  <a:pt x="1311910" y="146558"/>
                </a:lnTo>
                <a:lnTo>
                  <a:pt x="1311910" y="141097"/>
                </a:lnTo>
                <a:lnTo>
                  <a:pt x="1311148" y="134874"/>
                </a:lnTo>
                <a:lnTo>
                  <a:pt x="1309497" y="127888"/>
                </a:lnTo>
                <a:lnTo>
                  <a:pt x="1307973" y="120904"/>
                </a:lnTo>
                <a:lnTo>
                  <a:pt x="1307211" y="116205"/>
                </a:lnTo>
                <a:lnTo>
                  <a:pt x="1307211" y="109220"/>
                </a:lnTo>
                <a:lnTo>
                  <a:pt x="1326134" y="98044"/>
                </a:lnTo>
                <a:lnTo>
                  <a:pt x="1326134" y="89916"/>
                </a:lnTo>
                <a:lnTo>
                  <a:pt x="1319784" y="89788"/>
                </a:lnTo>
                <a:lnTo>
                  <a:pt x="1315085" y="88264"/>
                </a:lnTo>
                <a:lnTo>
                  <a:pt x="1308735" y="82423"/>
                </a:lnTo>
                <a:lnTo>
                  <a:pt x="1307211" y="78739"/>
                </a:lnTo>
                <a:lnTo>
                  <a:pt x="1307211" y="71882"/>
                </a:lnTo>
                <a:lnTo>
                  <a:pt x="1307973" y="67183"/>
                </a:lnTo>
                <a:lnTo>
                  <a:pt x="1309497" y="60198"/>
                </a:lnTo>
                <a:lnTo>
                  <a:pt x="1311148" y="53212"/>
                </a:lnTo>
                <a:lnTo>
                  <a:pt x="1311910" y="46862"/>
                </a:lnTo>
                <a:lnTo>
                  <a:pt x="1311910" y="41401"/>
                </a:lnTo>
                <a:lnTo>
                  <a:pt x="1311175" y="31759"/>
                </a:lnTo>
                <a:lnTo>
                  <a:pt x="1285859" y="2857"/>
                </a:lnTo>
                <a:lnTo>
                  <a:pt x="1276439" y="809"/>
                </a:lnTo>
                <a:lnTo>
                  <a:pt x="1265554" y="0"/>
                </a:lnTo>
                <a:close/>
              </a:path>
              <a:path w="1326514" h="189230">
                <a:moveTo>
                  <a:pt x="63118" y="0"/>
                </a:moveTo>
                <a:lnTo>
                  <a:pt x="60579" y="0"/>
                </a:lnTo>
                <a:lnTo>
                  <a:pt x="49694" y="809"/>
                </a:lnTo>
                <a:lnTo>
                  <a:pt x="17145" y="23415"/>
                </a:lnTo>
                <a:lnTo>
                  <a:pt x="14224" y="41401"/>
                </a:lnTo>
                <a:lnTo>
                  <a:pt x="14224" y="46862"/>
                </a:lnTo>
                <a:lnTo>
                  <a:pt x="14986" y="53086"/>
                </a:lnTo>
                <a:lnTo>
                  <a:pt x="16637" y="60071"/>
                </a:lnTo>
                <a:lnTo>
                  <a:pt x="18161" y="67056"/>
                </a:lnTo>
                <a:lnTo>
                  <a:pt x="18923" y="71755"/>
                </a:lnTo>
                <a:lnTo>
                  <a:pt x="18923" y="78612"/>
                </a:lnTo>
                <a:lnTo>
                  <a:pt x="17399" y="82423"/>
                </a:lnTo>
                <a:lnTo>
                  <a:pt x="14224" y="85217"/>
                </a:lnTo>
                <a:lnTo>
                  <a:pt x="11049" y="88137"/>
                </a:lnTo>
                <a:lnTo>
                  <a:pt x="6350" y="89662"/>
                </a:lnTo>
                <a:lnTo>
                  <a:pt x="0" y="89788"/>
                </a:lnTo>
                <a:lnTo>
                  <a:pt x="0" y="97917"/>
                </a:lnTo>
                <a:lnTo>
                  <a:pt x="6350" y="98171"/>
                </a:lnTo>
                <a:lnTo>
                  <a:pt x="11049" y="99695"/>
                </a:lnTo>
                <a:lnTo>
                  <a:pt x="14224" y="102616"/>
                </a:lnTo>
                <a:lnTo>
                  <a:pt x="17399" y="105410"/>
                </a:lnTo>
                <a:lnTo>
                  <a:pt x="18923" y="109093"/>
                </a:lnTo>
                <a:lnTo>
                  <a:pt x="18923" y="116077"/>
                </a:lnTo>
                <a:lnTo>
                  <a:pt x="18161" y="120776"/>
                </a:lnTo>
                <a:lnTo>
                  <a:pt x="16637" y="127762"/>
                </a:lnTo>
                <a:lnTo>
                  <a:pt x="14986" y="134747"/>
                </a:lnTo>
                <a:lnTo>
                  <a:pt x="14224" y="140970"/>
                </a:lnTo>
                <a:lnTo>
                  <a:pt x="14224" y="146431"/>
                </a:lnTo>
                <a:lnTo>
                  <a:pt x="14958" y="156408"/>
                </a:lnTo>
                <a:lnTo>
                  <a:pt x="40274" y="185864"/>
                </a:lnTo>
                <a:lnTo>
                  <a:pt x="60579" y="188722"/>
                </a:lnTo>
                <a:lnTo>
                  <a:pt x="63118" y="188722"/>
                </a:lnTo>
                <a:lnTo>
                  <a:pt x="63118" y="181229"/>
                </a:lnTo>
                <a:lnTo>
                  <a:pt x="52069" y="181229"/>
                </a:lnTo>
                <a:lnTo>
                  <a:pt x="44576" y="178688"/>
                </a:lnTo>
                <a:lnTo>
                  <a:pt x="31114" y="148209"/>
                </a:lnTo>
                <a:lnTo>
                  <a:pt x="31114" y="143637"/>
                </a:lnTo>
                <a:lnTo>
                  <a:pt x="31750" y="137922"/>
                </a:lnTo>
                <a:lnTo>
                  <a:pt x="33019" y="131063"/>
                </a:lnTo>
                <a:lnTo>
                  <a:pt x="34417" y="124333"/>
                </a:lnTo>
                <a:lnTo>
                  <a:pt x="35051" y="119507"/>
                </a:lnTo>
                <a:lnTo>
                  <a:pt x="35051" y="110998"/>
                </a:lnTo>
                <a:lnTo>
                  <a:pt x="33400" y="106299"/>
                </a:lnTo>
                <a:lnTo>
                  <a:pt x="26797" y="99187"/>
                </a:lnTo>
                <a:lnTo>
                  <a:pt x="22860" y="96520"/>
                </a:lnTo>
                <a:lnTo>
                  <a:pt x="18287" y="94742"/>
                </a:lnTo>
                <a:lnTo>
                  <a:pt x="18287" y="92963"/>
                </a:lnTo>
                <a:lnTo>
                  <a:pt x="35051" y="76835"/>
                </a:lnTo>
                <a:lnTo>
                  <a:pt x="35051" y="68325"/>
                </a:lnTo>
                <a:lnTo>
                  <a:pt x="34417" y="63500"/>
                </a:lnTo>
                <a:lnTo>
                  <a:pt x="33019" y="56642"/>
                </a:lnTo>
                <a:lnTo>
                  <a:pt x="31750" y="49911"/>
                </a:lnTo>
                <a:lnTo>
                  <a:pt x="31114" y="44196"/>
                </a:lnTo>
                <a:lnTo>
                  <a:pt x="31114" y="39624"/>
                </a:lnTo>
                <a:lnTo>
                  <a:pt x="52069" y="7493"/>
                </a:lnTo>
                <a:lnTo>
                  <a:pt x="63118" y="7493"/>
                </a:lnTo>
                <a:lnTo>
                  <a:pt x="63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8720" y="2013457"/>
            <a:ext cx="259079" cy="187960"/>
          </a:xfrm>
          <a:custGeom>
            <a:avLst/>
            <a:gdLst/>
            <a:ahLst/>
            <a:cxnLst/>
            <a:rect l="l" t="t" r="r" b="b"/>
            <a:pathLst>
              <a:path w="259079" h="187960">
                <a:moveTo>
                  <a:pt x="199008" y="0"/>
                </a:moveTo>
                <a:lnTo>
                  <a:pt x="196341" y="7619"/>
                </a:lnTo>
                <a:lnTo>
                  <a:pt x="207200" y="12334"/>
                </a:lnTo>
                <a:lnTo>
                  <a:pt x="216534" y="18859"/>
                </a:lnTo>
                <a:lnTo>
                  <a:pt x="238918" y="62293"/>
                </a:lnTo>
                <a:lnTo>
                  <a:pt x="241680" y="92963"/>
                </a:lnTo>
                <a:lnTo>
                  <a:pt x="240990" y="109517"/>
                </a:lnTo>
                <a:lnTo>
                  <a:pt x="230631" y="149987"/>
                </a:lnTo>
                <a:lnTo>
                  <a:pt x="196595" y="180086"/>
                </a:lnTo>
                <a:lnTo>
                  <a:pt x="199008" y="187705"/>
                </a:lnTo>
                <a:lnTo>
                  <a:pt x="234888" y="166417"/>
                </a:lnTo>
                <a:lnTo>
                  <a:pt x="255000" y="127111"/>
                </a:lnTo>
                <a:lnTo>
                  <a:pt x="258825" y="93852"/>
                </a:lnTo>
                <a:lnTo>
                  <a:pt x="257851" y="76684"/>
                </a:lnTo>
                <a:lnTo>
                  <a:pt x="243331" y="32892"/>
                </a:lnTo>
                <a:lnTo>
                  <a:pt x="212578" y="4907"/>
                </a:lnTo>
                <a:lnTo>
                  <a:pt x="199008" y="0"/>
                </a:lnTo>
                <a:close/>
              </a:path>
              <a:path w="259079" h="187960">
                <a:moveTo>
                  <a:pt x="59943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2"/>
                </a:lnTo>
                <a:lnTo>
                  <a:pt x="974" y="111166"/>
                </a:lnTo>
                <a:lnTo>
                  <a:pt x="15493" y="154939"/>
                </a:lnTo>
                <a:lnTo>
                  <a:pt x="46301" y="182800"/>
                </a:lnTo>
                <a:lnTo>
                  <a:pt x="59943" y="187705"/>
                </a:lnTo>
                <a:lnTo>
                  <a:pt x="62229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4" y="92963"/>
                </a:lnTo>
                <a:lnTo>
                  <a:pt x="17837" y="76914"/>
                </a:lnTo>
                <a:lnTo>
                  <a:pt x="28320" y="37337"/>
                </a:lnTo>
                <a:lnTo>
                  <a:pt x="62610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8427" y="1922526"/>
            <a:ext cx="3040380" cy="0"/>
          </a:xfrm>
          <a:custGeom>
            <a:avLst/>
            <a:gdLst/>
            <a:ahLst/>
            <a:cxnLst/>
            <a:rect l="l" t="t" r="r" b="b"/>
            <a:pathLst>
              <a:path w="3040379">
                <a:moveTo>
                  <a:pt x="0" y="0"/>
                </a:moveTo>
                <a:lnTo>
                  <a:pt x="304038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991" y="2600071"/>
            <a:ext cx="258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𝑟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2219" y="2535047"/>
            <a:ext cx="635635" cy="141605"/>
          </a:xfrm>
          <a:custGeom>
            <a:avLst/>
            <a:gdLst/>
            <a:ahLst/>
            <a:cxnLst/>
            <a:rect l="l" t="t" r="r" b="b"/>
            <a:pathLst>
              <a:path w="635635" h="141605">
                <a:moveTo>
                  <a:pt x="590423" y="0"/>
                </a:moveTo>
                <a:lnTo>
                  <a:pt x="588391" y="5714"/>
                </a:lnTo>
                <a:lnTo>
                  <a:pt x="596582" y="9316"/>
                </a:lnTo>
                <a:lnTo>
                  <a:pt x="603631" y="14239"/>
                </a:lnTo>
                <a:lnTo>
                  <a:pt x="622032" y="57876"/>
                </a:lnTo>
                <a:lnTo>
                  <a:pt x="622554" y="69976"/>
                </a:lnTo>
                <a:lnTo>
                  <a:pt x="622030" y="82381"/>
                </a:lnTo>
                <a:lnTo>
                  <a:pt x="609433" y="120614"/>
                </a:lnTo>
                <a:lnTo>
                  <a:pt x="588644" y="135508"/>
                </a:lnTo>
                <a:lnTo>
                  <a:pt x="590423" y="141224"/>
                </a:lnTo>
                <a:lnTo>
                  <a:pt x="623824" y="116586"/>
                </a:lnTo>
                <a:lnTo>
                  <a:pt x="635507" y="70612"/>
                </a:lnTo>
                <a:lnTo>
                  <a:pt x="634771" y="57679"/>
                </a:lnTo>
                <a:lnTo>
                  <a:pt x="617372" y="16073"/>
                </a:lnTo>
                <a:lnTo>
                  <a:pt x="600660" y="3690"/>
                </a:lnTo>
                <a:lnTo>
                  <a:pt x="590423" y="0"/>
                </a:lnTo>
                <a:close/>
              </a:path>
              <a:path w="635635" h="141605">
                <a:moveTo>
                  <a:pt x="45085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5" y="141224"/>
                </a:lnTo>
                <a:lnTo>
                  <a:pt x="46862" y="135508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4" y="69976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7" y="5714"/>
                </a:lnTo>
                <a:lnTo>
                  <a:pt x="45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6514" y="2535047"/>
            <a:ext cx="551815" cy="141605"/>
          </a:xfrm>
          <a:custGeom>
            <a:avLst/>
            <a:gdLst/>
            <a:ahLst/>
            <a:cxnLst/>
            <a:rect l="l" t="t" r="r" b="b"/>
            <a:pathLst>
              <a:path w="551814" h="141605">
                <a:moveTo>
                  <a:pt x="506603" y="0"/>
                </a:moveTo>
                <a:lnTo>
                  <a:pt x="504571" y="5714"/>
                </a:lnTo>
                <a:lnTo>
                  <a:pt x="512762" y="9316"/>
                </a:lnTo>
                <a:lnTo>
                  <a:pt x="519811" y="14239"/>
                </a:lnTo>
                <a:lnTo>
                  <a:pt x="538212" y="57876"/>
                </a:lnTo>
                <a:lnTo>
                  <a:pt x="538734" y="69976"/>
                </a:lnTo>
                <a:lnTo>
                  <a:pt x="538210" y="82381"/>
                </a:lnTo>
                <a:lnTo>
                  <a:pt x="525613" y="120614"/>
                </a:lnTo>
                <a:lnTo>
                  <a:pt x="504825" y="135508"/>
                </a:lnTo>
                <a:lnTo>
                  <a:pt x="506603" y="141224"/>
                </a:lnTo>
                <a:lnTo>
                  <a:pt x="540004" y="116586"/>
                </a:lnTo>
                <a:lnTo>
                  <a:pt x="551688" y="70612"/>
                </a:lnTo>
                <a:lnTo>
                  <a:pt x="550951" y="57679"/>
                </a:lnTo>
                <a:lnTo>
                  <a:pt x="533552" y="16073"/>
                </a:lnTo>
                <a:lnTo>
                  <a:pt x="516840" y="3690"/>
                </a:lnTo>
                <a:lnTo>
                  <a:pt x="506603" y="0"/>
                </a:lnTo>
                <a:close/>
              </a:path>
              <a:path w="551814" h="141605">
                <a:moveTo>
                  <a:pt x="45085" y="0"/>
                </a:moveTo>
                <a:lnTo>
                  <a:pt x="11684" y="24764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5" y="141224"/>
                </a:lnTo>
                <a:lnTo>
                  <a:pt x="46862" y="135508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4" y="69976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7" y="5714"/>
                </a:lnTo>
                <a:lnTo>
                  <a:pt x="45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75635" y="2535047"/>
            <a:ext cx="467995" cy="141605"/>
          </a:xfrm>
          <a:custGeom>
            <a:avLst/>
            <a:gdLst/>
            <a:ahLst/>
            <a:cxnLst/>
            <a:rect l="l" t="t" r="r" b="b"/>
            <a:pathLst>
              <a:path w="467995" h="141605">
                <a:moveTo>
                  <a:pt x="422782" y="0"/>
                </a:moveTo>
                <a:lnTo>
                  <a:pt x="420750" y="5714"/>
                </a:lnTo>
                <a:lnTo>
                  <a:pt x="428942" y="9316"/>
                </a:lnTo>
                <a:lnTo>
                  <a:pt x="435991" y="14239"/>
                </a:lnTo>
                <a:lnTo>
                  <a:pt x="454392" y="57876"/>
                </a:lnTo>
                <a:lnTo>
                  <a:pt x="454913" y="69976"/>
                </a:lnTo>
                <a:lnTo>
                  <a:pt x="454390" y="82381"/>
                </a:lnTo>
                <a:lnTo>
                  <a:pt x="441793" y="120614"/>
                </a:lnTo>
                <a:lnTo>
                  <a:pt x="421004" y="135508"/>
                </a:lnTo>
                <a:lnTo>
                  <a:pt x="422782" y="141224"/>
                </a:lnTo>
                <a:lnTo>
                  <a:pt x="456184" y="116586"/>
                </a:lnTo>
                <a:lnTo>
                  <a:pt x="467867" y="70612"/>
                </a:lnTo>
                <a:lnTo>
                  <a:pt x="467131" y="57679"/>
                </a:lnTo>
                <a:lnTo>
                  <a:pt x="449732" y="16073"/>
                </a:lnTo>
                <a:lnTo>
                  <a:pt x="433020" y="3690"/>
                </a:lnTo>
                <a:lnTo>
                  <a:pt x="422782" y="0"/>
                </a:lnTo>
                <a:close/>
              </a:path>
              <a:path w="467995" h="141605">
                <a:moveTo>
                  <a:pt x="45084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4" y="141224"/>
                </a:lnTo>
                <a:lnTo>
                  <a:pt x="46862" y="135508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3" y="69976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6" y="5714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2605" y="1515135"/>
            <a:ext cx="2876550" cy="11779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844"/>
              </a:spcBef>
            </a:pPr>
            <a:r>
              <a:rPr sz="1600" spc="-5" dirty="0">
                <a:latin typeface="Cambria Math"/>
                <a:cs typeface="Cambria Math"/>
              </a:rPr>
              <a:t>𝑛</a:t>
            </a:r>
            <a:r>
              <a:rPr sz="2400" spc="-7" baseline="1736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𝑋𝑌 −</a:t>
            </a:r>
            <a:r>
              <a:rPr sz="2400" spc="-7" baseline="1736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𝑋</a:t>
            </a:r>
            <a:r>
              <a:rPr sz="2400" spc="450" baseline="1736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𝑌</a:t>
            </a:r>
            <a:endParaRPr sz="160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750"/>
              </a:spcBef>
              <a:tabLst>
                <a:tab pos="969010" algn="l"/>
                <a:tab pos="1621790" algn="l"/>
                <a:tab pos="2502535" algn="l"/>
              </a:tabLst>
            </a:pPr>
            <a:r>
              <a:rPr sz="1600" spc="-5" dirty="0">
                <a:latin typeface="Cambria Math"/>
                <a:cs typeface="Cambria Math"/>
              </a:rPr>
              <a:t>𝑛 </a:t>
            </a:r>
            <a:r>
              <a:rPr sz="2400" spc="-7" baseline="1736" dirty="0">
                <a:latin typeface="Cambria Math"/>
                <a:cs typeface="Cambria Math"/>
              </a:rPr>
              <a:t>  </a:t>
            </a:r>
            <a:r>
              <a:rPr sz="2400" spc="442" baseline="1736" dirty="0">
                <a:latin typeface="Cambria Math"/>
                <a:cs typeface="Cambria Math"/>
              </a:rPr>
              <a:t> </a:t>
            </a:r>
            <a:r>
              <a:rPr sz="1600" spc="50" dirty="0">
                <a:latin typeface="Cambria Math"/>
                <a:cs typeface="Cambria Math"/>
              </a:rPr>
              <a:t>𝑋</a:t>
            </a:r>
            <a:r>
              <a:rPr sz="1725" spc="75" baseline="24154" dirty="0">
                <a:latin typeface="Cambria Math"/>
                <a:cs typeface="Cambria Math"/>
              </a:rPr>
              <a:t>2</a:t>
            </a:r>
            <a:r>
              <a:rPr sz="1725" spc="262" baseline="24154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	𝑋 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725" spc="52" baseline="24154" dirty="0">
                <a:latin typeface="Cambria Math"/>
                <a:cs typeface="Cambria Math"/>
              </a:rPr>
              <a:t>2	</a:t>
            </a:r>
            <a:r>
              <a:rPr sz="1600" spc="-5" dirty="0">
                <a:latin typeface="Cambria Math"/>
                <a:cs typeface="Cambria Math"/>
              </a:rPr>
              <a:t>𝑛 </a:t>
            </a:r>
            <a:r>
              <a:rPr sz="2400" spc="-7" baseline="1736" dirty="0">
                <a:latin typeface="Cambria Math"/>
                <a:cs typeface="Cambria Math"/>
              </a:rPr>
              <a:t>  </a:t>
            </a:r>
            <a:r>
              <a:rPr sz="2400" spc="427" baseline="1736" dirty="0">
                <a:latin typeface="Cambria Math"/>
                <a:cs typeface="Cambria Math"/>
              </a:rPr>
              <a:t> </a:t>
            </a:r>
            <a:r>
              <a:rPr sz="1600" spc="40" dirty="0">
                <a:latin typeface="Cambria Math"/>
                <a:cs typeface="Cambria Math"/>
              </a:rPr>
              <a:t>𝑌</a:t>
            </a:r>
            <a:r>
              <a:rPr sz="1725" spc="60" baseline="24154" dirty="0">
                <a:latin typeface="Cambria Math"/>
                <a:cs typeface="Cambria Math"/>
              </a:rPr>
              <a:t>2</a:t>
            </a:r>
            <a:r>
              <a:rPr sz="1725" spc="262" baseline="24154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	𝑌</a:t>
            </a:r>
            <a:r>
              <a:rPr sz="1600" spc="300" dirty="0">
                <a:latin typeface="Cambria Math"/>
                <a:cs typeface="Cambria Math"/>
              </a:rPr>
              <a:t> </a:t>
            </a:r>
            <a:r>
              <a:rPr sz="1725" spc="52" baseline="24154" dirty="0">
                <a:latin typeface="Cambria Math"/>
                <a:cs typeface="Cambria Math"/>
              </a:rPr>
              <a:t>2</a:t>
            </a:r>
            <a:endParaRPr sz="1725" baseline="24154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  <a:tabLst>
                <a:tab pos="1934210" algn="l"/>
              </a:tabLst>
            </a:pPr>
            <a:r>
              <a:rPr sz="1200" spc="-5" dirty="0">
                <a:latin typeface="Cambria Math"/>
                <a:cs typeface="Cambria Math"/>
              </a:rPr>
              <a:t>11  1416,87 </a:t>
            </a:r>
            <a:r>
              <a:rPr sz="1200" spc="2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250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923,74	16,99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2139" y="2754883"/>
            <a:ext cx="3505835" cy="189230"/>
          </a:xfrm>
          <a:custGeom>
            <a:avLst/>
            <a:gdLst/>
            <a:ahLst/>
            <a:cxnLst/>
            <a:rect l="l" t="t" r="r" b="b"/>
            <a:pathLst>
              <a:path w="3505835" h="189230">
                <a:moveTo>
                  <a:pt x="29364" y="122936"/>
                </a:moveTo>
                <a:lnTo>
                  <a:pt x="14884" y="122936"/>
                </a:lnTo>
                <a:lnTo>
                  <a:pt x="45694" y="189229"/>
                </a:lnTo>
                <a:lnTo>
                  <a:pt x="52908" y="189229"/>
                </a:lnTo>
                <a:lnTo>
                  <a:pt x="58286" y="169290"/>
                </a:lnTo>
                <a:lnTo>
                  <a:pt x="50152" y="169290"/>
                </a:lnTo>
                <a:lnTo>
                  <a:pt x="29364" y="122936"/>
                </a:lnTo>
                <a:close/>
              </a:path>
              <a:path w="3505835" h="189230">
                <a:moveTo>
                  <a:pt x="116166" y="0"/>
                </a:moveTo>
                <a:lnTo>
                  <a:pt x="95326" y="0"/>
                </a:lnTo>
                <a:lnTo>
                  <a:pt x="50152" y="169290"/>
                </a:lnTo>
                <a:lnTo>
                  <a:pt x="58286" y="169290"/>
                </a:lnTo>
                <a:lnTo>
                  <a:pt x="101282" y="9905"/>
                </a:lnTo>
                <a:lnTo>
                  <a:pt x="3505644" y="9905"/>
                </a:lnTo>
                <a:lnTo>
                  <a:pt x="3505644" y="507"/>
                </a:lnTo>
                <a:lnTo>
                  <a:pt x="116166" y="507"/>
                </a:lnTo>
                <a:lnTo>
                  <a:pt x="116166" y="0"/>
                </a:lnTo>
                <a:close/>
              </a:path>
              <a:path w="3505835" h="189230">
                <a:moveTo>
                  <a:pt x="24409" y="111887"/>
                </a:moveTo>
                <a:lnTo>
                  <a:pt x="0" y="122936"/>
                </a:lnTo>
                <a:lnTo>
                  <a:pt x="2311" y="128524"/>
                </a:lnTo>
                <a:lnTo>
                  <a:pt x="14884" y="122936"/>
                </a:lnTo>
                <a:lnTo>
                  <a:pt x="29364" y="122936"/>
                </a:lnTo>
                <a:lnTo>
                  <a:pt x="24409" y="111887"/>
                </a:lnTo>
                <a:close/>
              </a:path>
              <a:path w="3505835" h="189230">
                <a:moveTo>
                  <a:pt x="3505644" y="9905"/>
                </a:moveTo>
                <a:lnTo>
                  <a:pt x="110172" y="9905"/>
                </a:lnTo>
                <a:lnTo>
                  <a:pt x="110172" y="11175"/>
                </a:lnTo>
                <a:lnTo>
                  <a:pt x="3505644" y="11175"/>
                </a:lnTo>
                <a:lnTo>
                  <a:pt x="3505644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9385" y="2787776"/>
            <a:ext cx="1852930" cy="142240"/>
          </a:xfrm>
          <a:custGeom>
            <a:avLst/>
            <a:gdLst/>
            <a:ahLst/>
            <a:cxnLst/>
            <a:rect l="l" t="t" r="r" b="b"/>
            <a:pathLst>
              <a:path w="1852930" h="142239">
                <a:moveTo>
                  <a:pt x="1806740" y="0"/>
                </a:moveTo>
                <a:lnTo>
                  <a:pt x="1804835" y="0"/>
                </a:lnTo>
                <a:lnTo>
                  <a:pt x="1804835" y="5714"/>
                </a:lnTo>
                <a:lnTo>
                  <a:pt x="1813217" y="5714"/>
                </a:lnTo>
                <a:lnTo>
                  <a:pt x="1818805" y="7493"/>
                </a:lnTo>
                <a:lnTo>
                  <a:pt x="1822869" y="11302"/>
                </a:lnTo>
                <a:lnTo>
                  <a:pt x="1826933" y="14986"/>
                </a:lnTo>
                <a:lnTo>
                  <a:pt x="1828840" y="20827"/>
                </a:lnTo>
                <a:lnTo>
                  <a:pt x="1828965" y="33274"/>
                </a:lnTo>
                <a:lnTo>
                  <a:pt x="1828457" y="37592"/>
                </a:lnTo>
                <a:lnTo>
                  <a:pt x="1826425" y="47878"/>
                </a:lnTo>
                <a:lnTo>
                  <a:pt x="1826139" y="50546"/>
                </a:lnTo>
                <a:lnTo>
                  <a:pt x="1826044" y="57912"/>
                </a:lnTo>
                <a:lnTo>
                  <a:pt x="1827187" y="61340"/>
                </a:lnTo>
                <a:lnTo>
                  <a:pt x="1829842" y="64135"/>
                </a:lnTo>
                <a:lnTo>
                  <a:pt x="1832140" y="66675"/>
                </a:lnTo>
                <a:lnTo>
                  <a:pt x="1835188" y="68707"/>
                </a:lnTo>
                <a:lnTo>
                  <a:pt x="1838617" y="69976"/>
                </a:lnTo>
                <a:lnTo>
                  <a:pt x="1838617" y="71374"/>
                </a:lnTo>
                <a:lnTo>
                  <a:pt x="1835188" y="72644"/>
                </a:lnTo>
                <a:lnTo>
                  <a:pt x="1832140" y="74675"/>
                </a:lnTo>
                <a:lnTo>
                  <a:pt x="1829727" y="77343"/>
                </a:lnTo>
                <a:lnTo>
                  <a:pt x="1827187" y="80010"/>
                </a:lnTo>
                <a:lnTo>
                  <a:pt x="1826044" y="83565"/>
                </a:lnTo>
                <a:lnTo>
                  <a:pt x="1826149" y="90932"/>
                </a:lnTo>
                <a:lnTo>
                  <a:pt x="1826425" y="93599"/>
                </a:lnTo>
                <a:lnTo>
                  <a:pt x="1828457" y="103759"/>
                </a:lnTo>
                <a:lnTo>
                  <a:pt x="1828726" y="106045"/>
                </a:lnTo>
                <a:lnTo>
                  <a:pt x="1813217" y="136271"/>
                </a:lnTo>
                <a:lnTo>
                  <a:pt x="1804835" y="136271"/>
                </a:lnTo>
                <a:lnTo>
                  <a:pt x="1804835" y="141859"/>
                </a:lnTo>
                <a:lnTo>
                  <a:pt x="1806740" y="141859"/>
                </a:lnTo>
                <a:lnTo>
                  <a:pt x="1814953" y="141287"/>
                </a:lnTo>
                <a:lnTo>
                  <a:pt x="1841665" y="120903"/>
                </a:lnTo>
                <a:lnTo>
                  <a:pt x="1841665" y="106045"/>
                </a:lnTo>
                <a:lnTo>
                  <a:pt x="1841030" y="101346"/>
                </a:lnTo>
                <a:lnTo>
                  <a:pt x="1838744" y="90932"/>
                </a:lnTo>
                <a:lnTo>
                  <a:pt x="1838109" y="87375"/>
                </a:lnTo>
                <a:lnTo>
                  <a:pt x="1838109" y="82169"/>
                </a:lnTo>
                <a:lnTo>
                  <a:pt x="1839252" y="79375"/>
                </a:lnTo>
                <a:lnTo>
                  <a:pt x="1841665" y="77215"/>
                </a:lnTo>
                <a:lnTo>
                  <a:pt x="1843951" y="75057"/>
                </a:lnTo>
                <a:lnTo>
                  <a:pt x="1847507" y="73913"/>
                </a:lnTo>
                <a:lnTo>
                  <a:pt x="1852333" y="73787"/>
                </a:lnTo>
                <a:lnTo>
                  <a:pt x="1852333" y="67690"/>
                </a:lnTo>
                <a:lnTo>
                  <a:pt x="1847507" y="67437"/>
                </a:lnTo>
                <a:lnTo>
                  <a:pt x="1843951" y="66294"/>
                </a:lnTo>
                <a:lnTo>
                  <a:pt x="1841665" y="64135"/>
                </a:lnTo>
                <a:lnTo>
                  <a:pt x="1839252" y="61975"/>
                </a:lnTo>
                <a:lnTo>
                  <a:pt x="1838109" y="59182"/>
                </a:lnTo>
                <a:lnTo>
                  <a:pt x="1838109" y="53975"/>
                </a:lnTo>
                <a:lnTo>
                  <a:pt x="1838744" y="50546"/>
                </a:lnTo>
                <a:lnTo>
                  <a:pt x="1839887" y="45212"/>
                </a:lnTo>
                <a:lnTo>
                  <a:pt x="1841030" y="40005"/>
                </a:lnTo>
                <a:lnTo>
                  <a:pt x="1841665" y="35306"/>
                </a:lnTo>
                <a:lnTo>
                  <a:pt x="1841665" y="20827"/>
                </a:lnTo>
                <a:lnTo>
                  <a:pt x="1838744" y="13081"/>
                </a:lnTo>
                <a:lnTo>
                  <a:pt x="1832902" y="8000"/>
                </a:lnTo>
                <a:lnTo>
                  <a:pt x="1828046" y="4643"/>
                </a:lnTo>
                <a:lnTo>
                  <a:pt x="1822059" y="2190"/>
                </a:lnTo>
                <a:lnTo>
                  <a:pt x="1814953" y="642"/>
                </a:lnTo>
                <a:lnTo>
                  <a:pt x="1806740" y="0"/>
                </a:lnTo>
                <a:close/>
              </a:path>
              <a:path w="1852930" h="142239">
                <a:moveTo>
                  <a:pt x="47472" y="0"/>
                </a:moveTo>
                <a:lnTo>
                  <a:pt x="45542" y="0"/>
                </a:lnTo>
                <a:lnTo>
                  <a:pt x="37348" y="642"/>
                </a:lnTo>
                <a:lnTo>
                  <a:pt x="10706" y="20827"/>
                </a:lnTo>
                <a:lnTo>
                  <a:pt x="10706" y="35178"/>
                </a:lnTo>
                <a:lnTo>
                  <a:pt x="11290" y="39877"/>
                </a:lnTo>
                <a:lnTo>
                  <a:pt x="12458" y="45212"/>
                </a:lnTo>
                <a:lnTo>
                  <a:pt x="13627" y="50419"/>
                </a:lnTo>
                <a:lnTo>
                  <a:pt x="14211" y="53975"/>
                </a:lnTo>
                <a:lnTo>
                  <a:pt x="14211" y="59182"/>
                </a:lnTo>
                <a:lnTo>
                  <a:pt x="13030" y="61975"/>
                </a:lnTo>
                <a:lnTo>
                  <a:pt x="8318" y="66294"/>
                </a:lnTo>
                <a:lnTo>
                  <a:pt x="4762" y="67437"/>
                </a:lnTo>
                <a:lnTo>
                  <a:pt x="0" y="67563"/>
                </a:lnTo>
                <a:lnTo>
                  <a:pt x="0" y="73660"/>
                </a:lnTo>
                <a:lnTo>
                  <a:pt x="4762" y="73787"/>
                </a:lnTo>
                <a:lnTo>
                  <a:pt x="8318" y="74930"/>
                </a:lnTo>
                <a:lnTo>
                  <a:pt x="13030" y="79248"/>
                </a:lnTo>
                <a:lnTo>
                  <a:pt x="14211" y="82042"/>
                </a:lnTo>
                <a:lnTo>
                  <a:pt x="14211" y="87249"/>
                </a:lnTo>
                <a:lnTo>
                  <a:pt x="13627" y="90805"/>
                </a:lnTo>
                <a:lnTo>
                  <a:pt x="12458" y="96012"/>
                </a:lnTo>
                <a:lnTo>
                  <a:pt x="11290" y="101346"/>
                </a:lnTo>
                <a:lnTo>
                  <a:pt x="10706" y="106045"/>
                </a:lnTo>
                <a:lnTo>
                  <a:pt x="10706" y="120903"/>
                </a:lnTo>
                <a:lnTo>
                  <a:pt x="45542" y="141859"/>
                </a:lnTo>
                <a:lnTo>
                  <a:pt x="47472" y="141859"/>
                </a:lnTo>
                <a:lnTo>
                  <a:pt x="47472" y="136271"/>
                </a:lnTo>
                <a:lnTo>
                  <a:pt x="39166" y="136271"/>
                </a:lnTo>
                <a:lnTo>
                  <a:pt x="33528" y="134365"/>
                </a:lnTo>
                <a:lnTo>
                  <a:pt x="29463" y="130683"/>
                </a:lnTo>
                <a:lnTo>
                  <a:pt x="25400" y="126873"/>
                </a:lnTo>
                <a:lnTo>
                  <a:pt x="23477" y="120903"/>
                </a:lnTo>
                <a:lnTo>
                  <a:pt x="23355" y="107950"/>
                </a:lnTo>
                <a:lnTo>
                  <a:pt x="23863" y="103759"/>
                </a:lnTo>
                <a:lnTo>
                  <a:pt x="25844" y="93472"/>
                </a:lnTo>
                <a:lnTo>
                  <a:pt x="26339" y="89788"/>
                </a:lnTo>
                <a:lnTo>
                  <a:pt x="26339" y="83438"/>
                </a:lnTo>
                <a:lnTo>
                  <a:pt x="25095" y="80010"/>
                </a:lnTo>
                <a:lnTo>
                  <a:pt x="22618" y="77215"/>
                </a:lnTo>
                <a:lnTo>
                  <a:pt x="20142" y="74549"/>
                </a:lnTo>
                <a:lnTo>
                  <a:pt x="17183" y="72517"/>
                </a:lnTo>
                <a:lnTo>
                  <a:pt x="13766" y="71247"/>
                </a:lnTo>
                <a:lnTo>
                  <a:pt x="13766" y="69976"/>
                </a:lnTo>
                <a:lnTo>
                  <a:pt x="26339" y="57785"/>
                </a:lnTo>
                <a:lnTo>
                  <a:pt x="26339" y="51435"/>
                </a:lnTo>
                <a:lnTo>
                  <a:pt x="25844" y="47751"/>
                </a:lnTo>
                <a:lnTo>
                  <a:pt x="23863" y="37464"/>
                </a:lnTo>
                <a:lnTo>
                  <a:pt x="23355" y="33274"/>
                </a:lnTo>
                <a:lnTo>
                  <a:pt x="23480" y="20827"/>
                </a:lnTo>
                <a:lnTo>
                  <a:pt x="25400" y="14986"/>
                </a:lnTo>
                <a:lnTo>
                  <a:pt x="29463" y="11302"/>
                </a:lnTo>
                <a:lnTo>
                  <a:pt x="33528" y="7493"/>
                </a:lnTo>
                <a:lnTo>
                  <a:pt x="39166" y="5714"/>
                </a:lnTo>
                <a:lnTo>
                  <a:pt x="47472" y="5714"/>
                </a:lnTo>
                <a:lnTo>
                  <a:pt x="47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2786" y="2788030"/>
            <a:ext cx="721360" cy="141605"/>
          </a:xfrm>
          <a:custGeom>
            <a:avLst/>
            <a:gdLst/>
            <a:ahLst/>
            <a:cxnLst/>
            <a:rect l="l" t="t" r="r" b="b"/>
            <a:pathLst>
              <a:path w="721360" h="141605">
                <a:moveTo>
                  <a:pt x="675703" y="0"/>
                </a:moveTo>
                <a:lnTo>
                  <a:pt x="673671" y="5715"/>
                </a:lnTo>
                <a:lnTo>
                  <a:pt x="681863" y="9316"/>
                </a:lnTo>
                <a:lnTo>
                  <a:pt x="688911" y="14239"/>
                </a:lnTo>
                <a:lnTo>
                  <a:pt x="707312" y="57876"/>
                </a:lnTo>
                <a:lnTo>
                  <a:pt x="707834" y="69977"/>
                </a:lnTo>
                <a:lnTo>
                  <a:pt x="707310" y="82381"/>
                </a:lnTo>
                <a:lnTo>
                  <a:pt x="694713" y="120614"/>
                </a:lnTo>
                <a:lnTo>
                  <a:pt x="673925" y="135509"/>
                </a:lnTo>
                <a:lnTo>
                  <a:pt x="675703" y="141224"/>
                </a:lnTo>
                <a:lnTo>
                  <a:pt x="709104" y="116586"/>
                </a:lnTo>
                <a:lnTo>
                  <a:pt x="720788" y="70612"/>
                </a:lnTo>
                <a:lnTo>
                  <a:pt x="720052" y="57679"/>
                </a:lnTo>
                <a:lnTo>
                  <a:pt x="702653" y="16073"/>
                </a:lnTo>
                <a:lnTo>
                  <a:pt x="685940" y="3690"/>
                </a:lnTo>
                <a:lnTo>
                  <a:pt x="675703" y="0"/>
                </a:lnTo>
                <a:close/>
              </a:path>
              <a:path w="721360" h="141605">
                <a:moveTo>
                  <a:pt x="45021" y="0"/>
                </a:moveTo>
                <a:lnTo>
                  <a:pt x="11645" y="24765"/>
                </a:lnTo>
                <a:lnTo>
                  <a:pt x="0" y="70612"/>
                </a:lnTo>
                <a:lnTo>
                  <a:pt x="724" y="83617"/>
                </a:lnTo>
                <a:lnTo>
                  <a:pt x="18046" y="125204"/>
                </a:lnTo>
                <a:lnTo>
                  <a:pt x="45021" y="141224"/>
                </a:lnTo>
                <a:lnTo>
                  <a:pt x="46799" y="135509"/>
                </a:lnTo>
                <a:lnTo>
                  <a:pt x="38758" y="131941"/>
                </a:lnTo>
                <a:lnTo>
                  <a:pt x="31818" y="126968"/>
                </a:lnTo>
                <a:lnTo>
                  <a:pt x="13388" y="82381"/>
                </a:lnTo>
                <a:lnTo>
                  <a:pt x="12865" y="69977"/>
                </a:lnTo>
                <a:lnTo>
                  <a:pt x="13388" y="57876"/>
                </a:lnTo>
                <a:lnTo>
                  <a:pt x="25995" y="20520"/>
                </a:lnTo>
                <a:lnTo>
                  <a:pt x="47028" y="5715"/>
                </a:lnTo>
                <a:lnTo>
                  <a:pt x="45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6323" y="2787776"/>
            <a:ext cx="1514475" cy="142240"/>
          </a:xfrm>
          <a:custGeom>
            <a:avLst/>
            <a:gdLst/>
            <a:ahLst/>
            <a:cxnLst/>
            <a:rect l="l" t="t" r="r" b="b"/>
            <a:pathLst>
              <a:path w="1514475" h="142239">
                <a:moveTo>
                  <a:pt x="1468374" y="0"/>
                </a:moveTo>
                <a:lnTo>
                  <a:pt x="1466468" y="0"/>
                </a:lnTo>
                <a:lnTo>
                  <a:pt x="1466468" y="5714"/>
                </a:lnTo>
                <a:lnTo>
                  <a:pt x="1474851" y="5714"/>
                </a:lnTo>
                <a:lnTo>
                  <a:pt x="1480439" y="7493"/>
                </a:lnTo>
                <a:lnTo>
                  <a:pt x="1484502" y="11302"/>
                </a:lnTo>
                <a:lnTo>
                  <a:pt x="1488566" y="14986"/>
                </a:lnTo>
                <a:lnTo>
                  <a:pt x="1490474" y="20827"/>
                </a:lnTo>
                <a:lnTo>
                  <a:pt x="1490599" y="33274"/>
                </a:lnTo>
                <a:lnTo>
                  <a:pt x="1490090" y="37592"/>
                </a:lnTo>
                <a:lnTo>
                  <a:pt x="1488059" y="47878"/>
                </a:lnTo>
                <a:lnTo>
                  <a:pt x="1487773" y="50546"/>
                </a:lnTo>
                <a:lnTo>
                  <a:pt x="1487677" y="57912"/>
                </a:lnTo>
                <a:lnTo>
                  <a:pt x="1488821" y="61340"/>
                </a:lnTo>
                <a:lnTo>
                  <a:pt x="1491475" y="64135"/>
                </a:lnTo>
                <a:lnTo>
                  <a:pt x="1493774" y="66675"/>
                </a:lnTo>
                <a:lnTo>
                  <a:pt x="1496822" y="68707"/>
                </a:lnTo>
                <a:lnTo>
                  <a:pt x="1500251" y="69976"/>
                </a:lnTo>
                <a:lnTo>
                  <a:pt x="1500251" y="71374"/>
                </a:lnTo>
                <a:lnTo>
                  <a:pt x="1496822" y="72644"/>
                </a:lnTo>
                <a:lnTo>
                  <a:pt x="1493774" y="74675"/>
                </a:lnTo>
                <a:lnTo>
                  <a:pt x="1491361" y="77343"/>
                </a:lnTo>
                <a:lnTo>
                  <a:pt x="1488821" y="80010"/>
                </a:lnTo>
                <a:lnTo>
                  <a:pt x="1487677" y="83565"/>
                </a:lnTo>
                <a:lnTo>
                  <a:pt x="1487783" y="90932"/>
                </a:lnTo>
                <a:lnTo>
                  <a:pt x="1488059" y="93599"/>
                </a:lnTo>
                <a:lnTo>
                  <a:pt x="1490090" y="103759"/>
                </a:lnTo>
                <a:lnTo>
                  <a:pt x="1490359" y="106045"/>
                </a:lnTo>
                <a:lnTo>
                  <a:pt x="1474851" y="136271"/>
                </a:lnTo>
                <a:lnTo>
                  <a:pt x="1466468" y="136271"/>
                </a:lnTo>
                <a:lnTo>
                  <a:pt x="1466468" y="141859"/>
                </a:lnTo>
                <a:lnTo>
                  <a:pt x="1468374" y="141859"/>
                </a:lnTo>
                <a:lnTo>
                  <a:pt x="1476587" y="141287"/>
                </a:lnTo>
                <a:lnTo>
                  <a:pt x="1503299" y="120903"/>
                </a:lnTo>
                <a:lnTo>
                  <a:pt x="1503299" y="106045"/>
                </a:lnTo>
                <a:lnTo>
                  <a:pt x="1502664" y="101346"/>
                </a:lnTo>
                <a:lnTo>
                  <a:pt x="1500377" y="90932"/>
                </a:lnTo>
                <a:lnTo>
                  <a:pt x="1499742" y="87375"/>
                </a:lnTo>
                <a:lnTo>
                  <a:pt x="1499742" y="82169"/>
                </a:lnTo>
                <a:lnTo>
                  <a:pt x="1500886" y="79375"/>
                </a:lnTo>
                <a:lnTo>
                  <a:pt x="1503299" y="77215"/>
                </a:lnTo>
                <a:lnTo>
                  <a:pt x="1505585" y="75057"/>
                </a:lnTo>
                <a:lnTo>
                  <a:pt x="1509140" y="73913"/>
                </a:lnTo>
                <a:lnTo>
                  <a:pt x="1513966" y="73787"/>
                </a:lnTo>
                <a:lnTo>
                  <a:pt x="1513966" y="67690"/>
                </a:lnTo>
                <a:lnTo>
                  <a:pt x="1509140" y="67437"/>
                </a:lnTo>
                <a:lnTo>
                  <a:pt x="1505585" y="66294"/>
                </a:lnTo>
                <a:lnTo>
                  <a:pt x="1503299" y="64135"/>
                </a:lnTo>
                <a:lnTo>
                  <a:pt x="1500886" y="61975"/>
                </a:lnTo>
                <a:lnTo>
                  <a:pt x="1499742" y="59182"/>
                </a:lnTo>
                <a:lnTo>
                  <a:pt x="1499742" y="53975"/>
                </a:lnTo>
                <a:lnTo>
                  <a:pt x="1500377" y="50546"/>
                </a:lnTo>
                <a:lnTo>
                  <a:pt x="1501521" y="45212"/>
                </a:lnTo>
                <a:lnTo>
                  <a:pt x="1502664" y="40005"/>
                </a:lnTo>
                <a:lnTo>
                  <a:pt x="1503299" y="35306"/>
                </a:lnTo>
                <a:lnTo>
                  <a:pt x="1503299" y="20827"/>
                </a:lnTo>
                <a:lnTo>
                  <a:pt x="1500377" y="13081"/>
                </a:lnTo>
                <a:lnTo>
                  <a:pt x="1494536" y="8000"/>
                </a:lnTo>
                <a:lnTo>
                  <a:pt x="1489680" y="4643"/>
                </a:lnTo>
                <a:lnTo>
                  <a:pt x="1483693" y="2190"/>
                </a:lnTo>
                <a:lnTo>
                  <a:pt x="1476587" y="642"/>
                </a:lnTo>
                <a:lnTo>
                  <a:pt x="1468374" y="0"/>
                </a:lnTo>
                <a:close/>
              </a:path>
              <a:path w="1514475" h="142239">
                <a:moveTo>
                  <a:pt x="47370" y="0"/>
                </a:moveTo>
                <a:lnTo>
                  <a:pt x="45465" y="0"/>
                </a:lnTo>
                <a:lnTo>
                  <a:pt x="37270" y="642"/>
                </a:lnTo>
                <a:lnTo>
                  <a:pt x="10668" y="20827"/>
                </a:lnTo>
                <a:lnTo>
                  <a:pt x="10668" y="35178"/>
                </a:lnTo>
                <a:lnTo>
                  <a:pt x="11302" y="39877"/>
                </a:lnTo>
                <a:lnTo>
                  <a:pt x="12445" y="45212"/>
                </a:lnTo>
                <a:lnTo>
                  <a:pt x="13588" y="50419"/>
                </a:lnTo>
                <a:lnTo>
                  <a:pt x="14224" y="53975"/>
                </a:lnTo>
                <a:lnTo>
                  <a:pt x="14224" y="59182"/>
                </a:lnTo>
                <a:lnTo>
                  <a:pt x="12953" y="61975"/>
                </a:lnTo>
                <a:lnTo>
                  <a:pt x="10668" y="64135"/>
                </a:lnTo>
                <a:lnTo>
                  <a:pt x="8255" y="66294"/>
                </a:lnTo>
                <a:lnTo>
                  <a:pt x="4699" y="67437"/>
                </a:lnTo>
                <a:lnTo>
                  <a:pt x="0" y="67563"/>
                </a:lnTo>
                <a:lnTo>
                  <a:pt x="0" y="73660"/>
                </a:lnTo>
                <a:lnTo>
                  <a:pt x="14224" y="82042"/>
                </a:lnTo>
                <a:lnTo>
                  <a:pt x="14224" y="87249"/>
                </a:lnTo>
                <a:lnTo>
                  <a:pt x="13588" y="90805"/>
                </a:lnTo>
                <a:lnTo>
                  <a:pt x="12445" y="96012"/>
                </a:lnTo>
                <a:lnTo>
                  <a:pt x="11302" y="101346"/>
                </a:lnTo>
                <a:lnTo>
                  <a:pt x="10668" y="106045"/>
                </a:lnTo>
                <a:lnTo>
                  <a:pt x="10668" y="120903"/>
                </a:lnTo>
                <a:lnTo>
                  <a:pt x="45465" y="141859"/>
                </a:lnTo>
                <a:lnTo>
                  <a:pt x="47370" y="141859"/>
                </a:lnTo>
                <a:lnTo>
                  <a:pt x="47370" y="136271"/>
                </a:lnTo>
                <a:lnTo>
                  <a:pt x="39115" y="136271"/>
                </a:lnTo>
                <a:lnTo>
                  <a:pt x="33527" y="134365"/>
                </a:lnTo>
                <a:lnTo>
                  <a:pt x="29463" y="130683"/>
                </a:lnTo>
                <a:lnTo>
                  <a:pt x="25400" y="126873"/>
                </a:lnTo>
                <a:lnTo>
                  <a:pt x="23489" y="120903"/>
                </a:lnTo>
                <a:lnTo>
                  <a:pt x="23368" y="107950"/>
                </a:lnTo>
                <a:lnTo>
                  <a:pt x="23875" y="103759"/>
                </a:lnTo>
                <a:lnTo>
                  <a:pt x="24764" y="98551"/>
                </a:lnTo>
                <a:lnTo>
                  <a:pt x="25781" y="93472"/>
                </a:lnTo>
                <a:lnTo>
                  <a:pt x="26288" y="89788"/>
                </a:lnTo>
                <a:lnTo>
                  <a:pt x="26288" y="83438"/>
                </a:lnTo>
                <a:lnTo>
                  <a:pt x="25018" y="80010"/>
                </a:lnTo>
                <a:lnTo>
                  <a:pt x="22485" y="77088"/>
                </a:lnTo>
                <a:lnTo>
                  <a:pt x="20065" y="74549"/>
                </a:lnTo>
                <a:lnTo>
                  <a:pt x="17144" y="72517"/>
                </a:lnTo>
                <a:lnTo>
                  <a:pt x="13715" y="71247"/>
                </a:lnTo>
                <a:lnTo>
                  <a:pt x="13715" y="69976"/>
                </a:lnTo>
                <a:lnTo>
                  <a:pt x="26288" y="57785"/>
                </a:lnTo>
                <a:lnTo>
                  <a:pt x="26288" y="51435"/>
                </a:lnTo>
                <a:lnTo>
                  <a:pt x="25781" y="47751"/>
                </a:lnTo>
                <a:lnTo>
                  <a:pt x="24764" y="42672"/>
                </a:lnTo>
                <a:lnTo>
                  <a:pt x="23875" y="37464"/>
                </a:lnTo>
                <a:lnTo>
                  <a:pt x="23368" y="33274"/>
                </a:lnTo>
                <a:lnTo>
                  <a:pt x="23492" y="20827"/>
                </a:lnTo>
                <a:lnTo>
                  <a:pt x="25400" y="14986"/>
                </a:lnTo>
                <a:lnTo>
                  <a:pt x="29463" y="11302"/>
                </a:lnTo>
                <a:lnTo>
                  <a:pt x="33527" y="7493"/>
                </a:lnTo>
                <a:lnTo>
                  <a:pt x="39115" y="5714"/>
                </a:lnTo>
                <a:lnTo>
                  <a:pt x="47370" y="5714"/>
                </a:lnTo>
                <a:lnTo>
                  <a:pt x="4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9623" y="2788030"/>
            <a:ext cx="467995" cy="141605"/>
          </a:xfrm>
          <a:custGeom>
            <a:avLst/>
            <a:gdLst/>
            <a:ahLst/>
            <a:cxnLst/>
            <a:rect l="l" t="t" r="r" b="b"/>
            <a:pathLst>
              <a:path w="467995" h="141605">
                <a:moveTo>
                  <a:pt x="422782" y="0"/>
                </a:moveTo>
                <a:lnTo>
                  <a:pt x="420750" y="5715"/>
                </a:lnTo>
                <a:lnTo>
                  <a:pt x="428942" y="9316"/>
                </a:lnTo>
                <a:lnTo>
                  <a:pt x="435991" y="14239"/>
                </a:lnTo>
                <a:lnTo>
                  <a:pt x="454392" y="57876"/>
                </a:lnTo>
                <a:lnTo>
                  <a:pt x="454913" y="69977"/>
                </a:lnTo>
                <a:lnTo>
                  <a:pt x="454390" y="82381"/>
                </a:lnTo>
                <a:lnTo>
                  <a:pt x="441793" y="120614"/>
                </a:lnTo>
                <a:lnTo>
                  <a:pt x="421004" y="135509"/>
                </a:lnTo>
                <a:lnTo>
                  <a:pt x="422782" y="141224"/>
                </a:lnTo>
                <a:lnTo>
                  <a:pt x="456184" y="116586"/>
                </a:lnTo>
                <a:lnTo>
                  <a:pt x="467867" y="70612"/>
                </a:lnTo>
                <a:lnTo>
                  <a:pt x="467131" y="57679"/>
                </a:lnTo>
                <a:lnTo>
                  <a:pt x="449732" y="16073"/>
                </a:lnTo>
                <a:lnTo>
                  <a:pt x="433020" y="3690"/>
                </a:lnTo>
                <a:lnTo>
                  <a:pt x="422782" y="0"/>
                </a:lnTo>
                <a:close/>
              </a:path>
              <a:path w="467995" h="141605">
                <a:moveTo>
                  <a:pt x="45084" y="0"/>
                </a:moveTo>
                <a:lnTo>
                  <a:pt x="11683" y="24765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4" y="141224"/>
                </a:lnTo>
                <a:lnTo>
                  <a:pt x="46862" y="135509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3" y="69977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6" y="5715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6278" y="2788030"/>
            <a:ext cx="467995" cy="141605"/>
          </a:xfrm>
          <a:custGeom>
            <a:avLst/>
            <a:gdLst/>
            <a:ahLst/>
            <a:cxnLst/>
            <a:rect l="l" t="t" r="r" b="b"/>
            <a:pathLst>
              <a:path w="467995" h="141605">
                <a:moveTo>
                  <a:pt x="422783" y="0"/>
                </a:moveTo>
                <a:lnTo>
                  <a:pt x="420750" y="5715"/>
                </a:lnTo>
                <a:lnTo>
                  <a:pt x="428942" y="9316"/>
                </a:lnTo>
                <a:lnTo>
                  <a:pt x="435991" y="14239"/>
                </a:lnTo>
                <a:lnTo>
                  <a:pt x="454392" y="57876"/>
                </a:lnTo>
                <a:lnTo>
                  <a:pt x="454913" y="69977"/>
                </a:lnTo>
                <a:lnTo>
                  <a:pt x="454390" y="82381"/>
                </a:lnTo>
                <a:lnTo>
                  <a:pt x="441793" y="120614"/>
                </a:lnTo>
                <a:lnTo>
                  <a:pt x="421005" y="135509"/>
                </a:lnTo>
                <a:lnTo>
                  <a:pt x="422783" y="141224"/>
                </a:lnTo>
                <a:lnTo>
                  <a:pt x="456184" y="116586"/>
                </a:lnTo>
                <a:lnTo>
                  <a:pt x="467868" y="70612"/>
                </a:lnTo>
                <a:lnTo>
                  <a:pt x="467131" y="57679"/>
                </a:lnTo>
                <a:lnTo>
                  <a:pt x="449732" y="16073"/>
                </a:lnTo>
                <a:lnTo>
                  <a:pt x="433020" y="3690"/>
                </a:lnTo>
                <a:lnTo>
                  <a:pt x="422783" y="0"/>
                </a:lnTo>
                <a:close/>
              </a:path>
              <a:path w="467995" h="141605">
                <a:moveTo>
                  <a:pt x="45085" y="0"/>
                </a:moveTo>
                <a:lnTo>
                  <a:pt x="11684" y="24765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5" y="141224"/>
                </a:lnTo>
                <a:lnTo>
                  <a:pt x="46862" y="135509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4" y="69977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7" y="5715"/>
                </a:lnTo>
                <a:lnTo>
                  <a:pt x="45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3952" y="2737230"/>
            <a:ext cx="334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mbria Math"/>
                <a:cs typeface="Cambria Math"/>
              </a:rPr>
              <a:t>11 77830,83 </a:t>
            </a:r>
            <a:r>
              <a:rPr sz="1200" dirty="0">
                <a:latin typeface="Cambria Math"/>
                <a:cs typeface="Cambria Math"/>
              </a:rPr>
              <a:t>− (923,74)</a:t>
            </a:r>
            <a:r>
              <a:rPr sz="1275" baseline="22875" dirty="0">
                <a:latin typeface="Cambria Math"/>
                <a:cs typeface="Cambria Math"/>
              </a:rPr>
              <a:t>2 </a:t>
            </a:r>
            <a:r>
              <a:rPr sz="1200" spc="-5" dirty="0">
                <a:latin typeface="Cambria Math"/>
                <a:cs typeface="Cambria Math"/>
              </a:rPr>
              <a:t>11 27,06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-5" dirty="0">
                <a:latin typeface="Cambria Math"/>
                <a:cs typeface="Cambria Math"/>
              </a:rPr>
              <a:t>16,99</a:t>
            </a:r>
            <a:r>
              <a:rPr sz="1200" spc="185" dirty="0">
                <a:latin typeface="Cambria Math"/>
                <a:cs typeface="Cambria Math"/>
              </a:rPr>
              <a:t> </a:t>
            </a:r>
            <a:r>
              <a:rPr sz="1275" spc="52" baseline="22875" dirty="0">
                <a:latin typeface="Cambria Math"/>
                <a:cs typeface="Cambria Math"/>
              </a:rPr>
              <a:t>2</a:t>
            </a:r>
            <a:endParaRPr sz="1275" baseline="22875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9536" y="2721101"/>
            <a:ext cx="3508375" cy="0"/>
          </a:xfrm>
          <a:custGeom>
            <a:avLst/>
            <a:gdLst/>
            <a:ahLst/>
            <a:cxnLst/>
            <a:rect l="l" t="t" r="r" b="b"/>
            <a:pathLst>
              <a:path w="3508375">
                <a:moveTo>
                  <a:pt x="0" y="0"/>
                </a:moveTo>
                <a:lnTo>
                  <a:pt x="3508248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23340" y="3462908"/>
            <a:ext cx="258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𝑟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8566" y="3347084"/>
            <a:ext cx="1248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mbria Math"/>
                <a:cs typeface="Cambria Math"/>
              </a:rPr>
              <a:t>15585,52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15694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12659" y="3617467"/>
            <a:ext cx="2803525" cy="189230"/>
          </a:xfrm>
          <a:custGeom>
            <a:avLst/>
            <a:gdLst/>
            <a:ahLst/>
            <a:cxnLst/>
            <a:rect l="l" t="t" r="r" b="b"/>
            <a:pathLst>
              <a:path w="2803525" h="189229">
                <a:moveTo>
                  <a:pt x="29364" y="122935"/>
                </a:moveTo>
                <a:lnTo>
                  <a:pt x="14884" y="122935"/>
                </a:lnTo>
                <a:lnTo>
                  <a:pt x="45694" y="189229"/>
                </a:lnTo>
                <a:lnTo>
                  <a:pt x="52908" y="189229"/>
                </a:lnTo>
                <a:lnTo>
                  <a:pt x="58286" y="169290"/>
                </a:lnTo>
                <a:lnTo>
                  <a:pt x="50152" y="169290"/>
                </a:lnTo>
                <a:lnTo>
                  <a:pt x="29364" y="122935"/>
                </a:lnTo>
                <a:close/>
              </a:path>
              <a:path w="2803525" h="189229">
                <a:moveTo>
                  <a:pt x="116141" y="0"/>
                </a:moveTo>
                <a:lnTo>
                  <a:pt x="95313" y="0"/>
                </a:lnTo>
                <a:lnTo>
                  <a:pt x="50152" y="169290"/>
                </a:lnTo>
                <a:lnTo>
                  <a:pt x="58286" y="169290"/>
                </a:lnTo>
                <a:lnTo>
                  <a:pt x="101282" y="9905"/>
                </a:lnTo>
                <a:lnTo>
                  <a:pt x="2803080" y="9905"/>
                </a:lnTo>
                <a:lnTo>
                  <a:pt x="2803080" y="507"/>
                </a:lnTo>
                <a:lnTo>
                  <a:pt x="116141" y="507"/>
                </a:lnTo>
                <a:lnTo>
                  <a:pt x="116141" y="0"/>
                </a:lnTo>
                <a:close/>
              </a:path>
              <a:path w="2803525" h="189229">
                <a:moveTo>
                  <a:pt x="24409" y="111886"/>
                </a:moveTo>
                <a:lnTo>
                  <a:pt x="0" y="122935"/>
                </a:lnTo>
                <a:lnTo>
                  <a:pt x="2311" y="128523"/>
                </a:lnTo>
                <a:lnTo>
                  <a:pt x="14884" y="122935"/>
                </a:lnTo>
                <a:lnTo>
                  <a:pt x="29364" y="122935"/>
                </a:lnTo>
                <a:lnTo>
                  <a:pt x="24409" y="111886"/>
                </a:lnTo>
                <a:close/>
              </a:path>
              <a:path w="2803525" h="189229">
                <a:moveTo>
                  <a:pt x="2803080" y="9905"/>
                </a:moveTo>
                <a:lnTo>
                  <a:pt x="110172" y="9905"/>
                </a:lnTo>
                <a:lnTo>
                  <a:pt x="110172" y="11175"/>
                </a:lnTo>
                <a:lnTo>
                  <a:pt x="2803080" y="11175"/>
                </a:lnTo>
                <a:lnTo>
                  <a:pt x="28030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11910" y="3595496"/>
            <a:ext cx="271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mbria Math"/>
                <a:cs typeface="Cambria Math"/>
              </a:rPr>
              <a:t>{(856139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-5" dirty="0">
                <a:latin typeface="Cambria Math"/>
                <a:cs typeface="Cambria Math"/>
              </a:rPr>
              <a:t>85329,59}{297,70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-5" dirty="0">
                <a:latin typeface="Cambria Math"/>
                <a:cs typeface="Cambria Math"/>
              </a:rPr>
              <a:t>288,66}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0055" y="3583685"/>
            <a:ext cx="2806065" cy="0"/>
          </a:xfrm>
          <a:custGeom>
            <a:avLst/>
            <a:gdLst/>
            <a:ahLst/>
            <a:cxnLst/>
            <a:rect l="l" t="t" r="r" b="b"/>
            <a:pathLst>
              <a:path w="2806065">
                <a:moveTo>
                  <a:pt x="0" y="0"/>
                </a:moveTo>
                <a:lnTo>
                  <a:pt x="2805684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32533" y="4322445"/>
            <a:ext cx="258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𝑟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7750" y="4206620"/>
            <a:ext cx="593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mbria Math"/>
                <a:cs typeface="Cambria Math"/>
              </a:rPr>
              <a:t>−108,82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23491" y="4478528"/>
            <a:ext cx="1184910" cy="189230"/>
          </a:xfrm>
          <a:custGeom>
            <a:avLst/>
            <a:gdLst/>
            <a:ahLst/>
            <a:cxnLst/>
            <a:rect l="l" t="t" r="r" b="b"/>
            <a:pathLst>
              <a:path w="1184910" h="189229">
                <a:moveTo>
                  <a:pt x="29321" y="122936"/>
                </a:moveTo>
                <a:lnTo>
                  <a:pt x="14858" y="122936"/>
                </a:lnTo>
                <a:lnTo>
                  <a:pt x="45592" y="189230"/>
                </a:lnTo>
                <a:lnTo>
                  <a:pt x="52831" y="189230"/>
                </a:lnTo>
                <a:lnTo>
                  <a:pt x="58212" y="169291"/>
                </a:lnTo>
                <a:lnTo>
                  <a:pt x="50037" y="169291"/>
                </a:lnTo>
                <a:lnTo>
                  <a:pt x="29321" y="122936"/>
                </a:lnTo>
                <a:close/>
              </a:path>
              <a:path w="1184910" h="189229">
                <a:moveTo>
                  <a:pt x="116077" y="0"/>
                </a:moveTo>
                <a:lnTo>
                  <a:pt x="95250" y="0"/>
                </a:lnTo>
                <a:lnTo>
                  <a:pt x="50037" y="169291"/>
                </a:lnTo>
                <a:lnTo>
                  <a:pt x="58212" y="169291"/>
                </a:lnTo>
                <a:lnTo>
                  <a:pt x="101218" y="9906"/>
                </a:lnTo>
                <a:lnTo>
                  <a:pt x="1184528" y="9906"/>
                </a:lnTo>
                <a:lnTo>
                  <a:pt x="1184528" y="508"/>
                </a:lnTo>
                <a:lnTo>
                  <a:pt x="116077" y="508"/>
                </a:lnTo>
                <a:lnTo>
                  <a:pt x="116077" y="0"/>
                </a:lnTo>
                <a:close/>
              </a:path>
              <a:path w="1184910" h="189229">
                <a:moveTo>
                  <a:pt x="24383" y="111887"/>
                </a:moveTo>
                <a:lnTo>
                  <a:pt x="0" y="122936"/>
                </a:lnTo>
                <a:lnTo>
                  <a:pt x="2285" y="128524"/>
                </a:lnTo>
                <a:lnTo>
                  <a:pt x="14858" y="122936"/>
                </a:lnTo>
                <a:lnTo>
                  <a:pt x="29321" y="122936"/>
                </a:lnTo>
                <a:lnTo>
                  <a:pt x="24383" y="111887"/>
                </a:lnTo>
                <a:close/>
              </a:path>
              <a:path w="1184910" h="189229">
                <a:moveTo>
                  <a:pt x="1184528" y="9906"/>
                </a:moveTo>
                <a:lnTo>
                  <a:pt x="110108" y="9906"/>
                </a:lnTo>
                <a:lnTo>
                  <a:pt x="110108" y="11176"/>
                </a:lnTo>
                <a:lnTo>
                  <a:pt x="1184528" y="11176"/>
                </a:lnTo>
                <a:lnTo>
                  <a:pt x="1184528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46935" y="4513198"/>
            <a:ext cx="635635" cy="141605"/>
          </a:xfrm>
          <a:custGeom>
            <a:avLst/>
            <a:gdLst/>
            <a:ahLst/>
            <a:cxnLst/>
            <a:rect l="l" t="t" r="r" b="b"/>
            <a:pathLst>
              <a:path w="635635" h="141604">
                <a:moveTo>
                  <a:pt x="590422" y="0"/>
                </a:moveTo>
                <a:lnTo>
                  <a:pt x="588390" y="5714"/>
                </a:lnTo>
                <a:lnTo>
                  <a:pt x="596582" y="9316"/>
                </a:lnTo>
                <a:lnTo>
                  <a:pt x="603630" y="14239"/>
                </a:lnTo>
                <a:lnTo>
                  <a:pt x="622032" y="57876"/>
                </a:lnTo>
                <a:lnTo>
                  <a:pt x="622553" y="69976"/>
                </a:lnTo>
                <a:lnTo>
                  <a:pt x="622030" y="82381"/>
                </a:lnTo>
                <a:lnTo>
                  <a:pt x="609433" y="120614"/>
                </a:lnTo>
                <a:lnTo>
                  <a:pt x="588644" y="135508"/>
                </a:lnTo>
                <a:lnTo>
                  <a:pt x="590422" y="141224"/>
                </a:lnTo>
                <a:lnTo>
                  <a:pt x="623823" y="116586"/>
                </a:lnTo>
                <a:lnTo>
                  <a:pt x="635507" y="70612"/>
                </a:lnTo>
                <a:lnTo>
                  <a:pt x="634771" y="57679"/>
                </a:lnTo>
                <a:lnTo>
                  <a:pt x="617372" y="16073"/>
                </a:lnTo>
                <a:lnTo>
                  <a:pt x="600660" y="3690"/>
                </a:lnTo>
                <a:lnTo>
                  <a:pt x="590422" y="0"/>
                </a:lnTo>
                <a:close/>
              </a:path>
              <a:path w="635635" h="141604">
                <a:moveTo>
                  <a:pt x="45084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4" y="141224"/>
                </a:lnTo>
                <a:lnTo>
                  <a:pt x="46862" y="135508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3" y="69976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6" y="5714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09875" y="4513198"/>
            <a:ext cx="384175" cy="141605"/>
          </a:xfrm>
          <a:custGeom>
            <a:avLst/>
            <a:gdLst/>
            <a:ahLst/>
            <a:cxnLst/>
            <a:rect l="l" t="t" r="r" b="b"/>
            <a:pathLst>
              <a:path w="384175" h="141604">
                <a:moveTo>
                  <a:pt x="338963" y="0"/>
                </a:moveTo>
                <a:lnTo>
                  <a:pt x="336931" y="5714"/>
                </a:lnTo>
                <a:lnTo>
                  <a:pt x="345122" y="9316"/>
                </a:lnTo>
                <a:lnTo>
                  <a:pt x="352170" y="14239"/>
                </a:lnTo>
                <a:lnTo>
                  <a:pt x="370572" y="57876"/>
                </a:lnTo>
                <a:lnTo>
                  <a:pt x="371094" y="69976"/>
                </a:lnTo>
                <a:lnTo>
                  <a:pt x="370570" y="82381"/>
                </a:lnTo>
                <a:lnTo>
                  <a:pt x="357973" y="120614"/>
                </a:lnTo>
                <a:lnTo>
                  <a:pt x="337185" y="135508"/>
                </a:lnTo>
                <a:lnTo>
                  <a:pt x="338963" y="141224"/>
                </a:lnTo>
                <a:lnTo>
                  <a:pt x="372363" y="116586"/>
                </a:lnTo>
                <a:lnTo>
                  <a:pt x="384048" y="70612"/>
                </a:lnTo>
                <a:lnTo>
                  <a:pt x="383311" y="57679"/>
                </a:lnTo>
                <a:lnTo>
                  <a:pt x="365912" y="16073"/>
                </a:lnTo>
                <a:lnTo>
                  <a:pt x="349200" y="3690"/>
                </a:lnTo>
                <a:lnTo>
                  <a:pt x="338963" y="0"/>
                </a:lnTo>
                <a:close/>
              </a:path>
              <a:path w="384175" h="141604">
                <a:moveTo>
                  <a:pt x="45085" y="0"/>
                </a:moveTo>
                <a:lnTo>
                  <a:pt x="11683" y="24764"/>
                </a:lnTo>
                <a:lnTo>
                  <a:pt x="0" y="70612"/>
                </a:lnTo>
                <a:lnTo>
                  <a:pt x="736" y="83617"/>
                </a:lnTo>
                <a:lnTo>
                  <a:pt x="18135" y="125204"/>
                </a:lnTo>
                <a:lnTo>
                  <a:pt x="45085" y="141224"/>
                </a:lnTo>
                <a:lnTo>
                  <a:pt x="46862" y="135508"/>
                </a:lnTo>
                <a:lnTo>
                  <a:pt x="38838" y="131941"/>
                </a:lnTo>
                <a:lnTo>
                  <a:pt x="31908" y="126968"/>
                </a:lnTo>
                <a:lnTo>
                  <a:pt x="13477" y="82381"/>
                </a:lnTo>
                <a:lnTo>
                  <a:pt x="12954" y="69976"/>
                </a:lnTo>
                <a:lnTo>
                  <a:pt x="13477" y="57876"/>
                </a:lnTo>
                <a:lnTo>
                  <a:pt x="26078" y="20520"/>
                </a:lnTo>
                <a:lnTo>
                  <a:pt x="47117" y="5714"/>
                </a:lnTo>
                <a:lnTo>
                  <a:pt x="45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185161" y="4462653"/>
            <a:ext cx="972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640" algn="l"/>
              </a:tabLst>
            </a:pPr>
            <a:r>
              <a:rPr sz="1200" spc="-5" dirty="0">
                <a:latin typeface="Cambria Math"/>
                <a:cs typeface="Cambria Math"/>
              </a:rPr>
              <a:t>2843</a:t>
            </a:r>
            <a:r>
              <a:rPr sz="1200" spc="5" dirty="0">
                <a:latin typeface="Cambria Math"/>
                <a:cs typeface="Cambria Math"/>
              </a:rPr>
              <a:t>,</a:t>
            </a:r>
            <a:r>
              <a:rPr sz="1200" spc="-5" dirty="0">
                <a:latin typeface="Cambria Math"/>
                <a:cs typeface="Cambria Math"/>
              </a:rPr>
              <a:t>5</a:t>
            </a:r>
            <a:r>
              <a:rPr sz="1200" dirty="0">
                <a:latin typeface="Cambria Math"/>
                <a:cs typeface="Cambria Math"/>
              </a:rPr>
              <a:t>0	</a:t>
            </a:r>
            <a:r>
              <a:rPr sz="1200" spc="-5" dirty="0">
                <a:latin typeface="Cambria Math"/>
                <a:cs typeface="Cambria Math"/>
              </a:rPr>
              <a:t>9</a:t>
            </a:r>
            <a:r>
              <a:rPr sz="1200" spc="5" dirty="0">
                <a:latin typeface="Cambria Math"/>
                <a:cs typeface="Cambria Math"/>
              </a:rPr>
              <a:t>,</a:t>
            </a:r>
            <a:r>
              <a:rPr sz="1200" spc="-5" dirty="0">
                <a:latin typeface="Cambria Math"/>
                <a:cs typeface="Cambria Math"/>
              </a:rPr>
              <a:t>04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20823" y="4443221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195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48325" y="2176398"/>
            <a:ext cx="489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𝑟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63461" y="1946275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108</a:t>
            </a:r>
            <a:r>
              <a:rPr sz="2400" spc="-15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82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12459" y="2474976"/>
            <a:ext cx="1462405" cy="379095"/>
          </a:xfrm>
          <a:custGeom>
            <a:avLst/>
            <a:gdLst/>
            <a:ahLst/>
            <a:cxnLst/>
            <a:rect l="l" t="t" r="r" b="b"/>
            <a:pathLst>
              <a:path w="1462404" h="379094">
                <a:moveTo>
                  <a:pt x="58795" y="246507"/>
                </a:moveTo>
                <a:lnTo>
                  <a:pt x="29717" y="246507"/>
                </a:lnTo>
                <a:lnTo>
                  <a:pt x="91439" y="378968"/>
                </a:lnTo>
                <a:lnTo>
                  <a:pt x="105790" y="378968"/>
                </a:lnTo>
                <a:lnTo>
                  <a:pt x="116551" y="339089"/>
                </a:lnTo>
                <a:lnTo>
                  <a:pt x="100329" y="339089"/>
                </a:lnTo>
                <a:lnTo>
                  <a:pt x="58795" y="246507"/>
                </a:lnTo>
                <a:close/>
              </a:path>
              <a:path w="1462404" h="379094">
                <a:moveTo>
                  <a:pt x="1462405" y="0"/>
                </a:moveTo>
                <a:lnTo>
                  <a:pt x="221868" y="0"/>
                </a:lnTo>
                <a:lnTo>
                  <a:pt x="221868" y="508"/>
                </a:lnTo>
                <a:lnTo>
                  <a:pt x="190626" y="508"/>
                </a:lnTo>
                <a:lnTo>
                  <a:pt x="100329" y="339089"/>
                </a:lnTo>
                <a:lnTo>
                  <a:pt x="116551" y="339089"/>
                </a:lnTo>
                <a:lnTo>
                  <a:pt x="202564" y="20320"/>
                </a:lnTo>
                <a:lnTo>
                  <a:pt x="232282" y="20320"/>
                </a:lnTo>
                <a:lnTo>
                  <a:pt x="232282" y="19812"/>
                </a:lnTo>
                <a:lnTo>
                  <a:pt x="1462405" y="19812"/>
                </a:lnTo>
                <a:lnTo>
                  <a:pt x="1462405" y="0"/>
                </a:lnTo>
                <a:close/>
              </a:path>
              <a:path w="1462404" h="379094">
                <a:moveTo>
                  <a:pt x="48767" y="224154"/>
                </a:moveTo>
                <a:lnTo>
                  <a:pt x="0" y="246507"/>
                </a:lnTo>
                <a:lnTo>
                  <a:pt x="4571" y="257683"/>
                </a:lnTo>
                <a:lnTo>
                  <a:pt x="29717" y="246507"/>
                </a:lnTo>
                <a:lnTo>
                  <a:pt x="58795" y="246507"/>
                </a:lnTo>
                <a:lnTo>
                  <a:pt x="48767" y="224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22897" y="2453766"/>
            <a:ext cx="126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257</a:t>
            </a:r>
            <a:r>
              <a:rPr sz="2400" spc="-15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15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19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07252" y="2407157"/>
            <a:ext cx="1466215" cy="0"/>
          </a:xfrm>
          <a:custGeom>
            <a:avLst/>
            <a:gdLst/>
            <a:ahLst/>
            <a:cxnLst/>
            <a:rect l="l" t="t" r="r" b="b"/>
            <a:pathLst>
              <a:path w="1466215">
                <a:moveTo>
                  <a:pt x="0" y="0"/>
                </a:moveTo>
                <a:lnTo>
                  <a:pt x="146608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363461" y="3232480"/>
            <a:ext cx="1159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111</a:t>
            </a:r>
            <a:r>
              <a:rPr sz="2400" spc="-15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57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90565" y="3666820"/>
            <a:ext cx="1642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3600" baseline="37037" dirty="0">
                <a:latin typeface="Cambria Math"/>
                <a:cs typeface="Cambria Math"/>
              </a:rPr>
              <a:t>𝑟</a:t>
            </a:r>
            <a:r>
              <a:rPr sz="3600" spc="284" baseline="37037" dirty="0">
                <a:latin typeface="Cambria Math"/>
                <a:cs typeface="Cambria Math"/>
              </a:rPr>
              <a:t> </a:t>
            </a:r>
            <a:r>
              <a:rPr sz="3600" baseline="37037" dirty="0">
                <a:latin typeface="Cambria Math"/>
                <a:cs typeface="Cambria Math"/>
              </a:rPr>
              <a:t>=	</a:t>
            </a:r>
            <a:r>
              <a:rPr sz="2400" spc="-5" dirty="0">
                <a:latin typeface="Cambria Math"/>
                <a:cs typeface="Cambria Math"/>
              </a:rPr>
              <a:t>160,35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74891" y="3693414"/>
            <a:ext cx="1130935" cy="0"/>
          </a:xfrm>
          <a:custGeom>
            <a:avLst/>
            <a:gdLst/>
            <a:ahLst/>
            <a:cxnLst/>
            <a:rect l="l" t="t" r="r" b="b"/>
            <a:pathLst>
              <a:path w="1130934">
                <a:moveTo>
                  <a:pt x="0" y="0"/>
                </a:moveTo>
                <a:lnTo>
                  <a:pt x="113080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773292" y="4433773"/>
            <a:ext cx="1791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𝑟 =</a:t>
            </a:r>
            <a:r>
              <a:rPr sz="2400" spc="229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(−0,679)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10890" y="461594"/>
            <a:ext cx="2522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Mencari</a:t>
            </a:r>
            <a:r>
              <a:rPr spc="-70" dirty="0"/>
              <a:t> </a:t>
            </a:r>
            <a:r>
              <a:rPr spc="-5" dirty="0"/>
              <a:t>xy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1196" y="1601469"/>
            <a:ext cx="3833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88085" algn="l"/>
                <a:tab pos="2086610" algn="l"/>
              </a:tabLst>
            </a:pPr>
            <a:r>
              <a:rPr sz="3300" spc="3629" baseline="-42929" dirty="0">
                <a:latin typeface="Cambria Math"/>
                <a:cs typeface="Cambria Math"/>
              </a:rPr>
              <a:t> </a:t>
            </a:r>
            <a:r>
              <a:rPr sz="3300" spc="-179" baseline="-42929" dirty="0">
                <a:latin typeface="Cambria Math"/>
                <a:cs typeface="Cambria Math"/>
              </a:rPr>
              <a:t> </a:t>
            </a:r>
            <a:r>
              <a:rPr sz="3300" spc="-7" baseline="-41666" dirty="0">
                <a:latin typeface="Cambria Math"/>
                <a:cs typeface="Cambria Math"/>
              </a:rPr>
              <a:t>𝑥𝑦</a:t>
            </a:r>
            <a:r>
              <a:rPr sz="3300" spc="254" baseline="-41666" dirty="0">
                <a:latin typeface="Cambria Math"/>
                <a:cs typeface="Cambria Math"/>
              </a:rPr>
              <a:t> </a:t>
            </a:r>
            <a:r>
              <a:rPr sz="3300" spc="-7" baseline="-41666" dirty="0">
                <a:latin typeface="Cambria Math"/>
                <a:cs typeface="Cambria Math"/>
              </a:rPr>
              <a:t>=	𝑋𝑌	− </a:t>
            </a:r>
            <a:r>
              <a:rPr sz="2200" spc="-5" dirty="0">
                <a:latin typeface="Cambria Math"/>
                <a:cs typeface="Cambria Math"/>
              </a:rPr>
              <a:t>(</a:t>
            </a:r>
            <a:r>
              <a:rPr sz="3300" spc="-7" baseline="2525" dirty="0">
                <a:latin typeface="Cambria Math"/>
                <a:cs typeface="Cambria Math"/>
              </a:rPr>
              <a:t> </a:t>
            </a:r>
            <a:r>
              <a:rPr sz="2200" spc="25" dirty="0">
                <a:latin typeface="Cambria Math"/>
                <a:cs typeface="Cambria Math"/>
              </a:rPr>
              <a:t>𝑋) </a:t>
            </a:r>
            <a:r>
              <a:rPr sz="2200" spc="-5" dirty="0">
                <a:latin typeface="Cambria Math"/>
                <a:cs typeface="Cambria Math"/>
              </a:rPr>
              <a:t>(</a:t>
            </a:r>
            <a:r>
              <a:rPr sz="3300" spc="607" baseline="252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𝑌)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8895" y="202539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9269" y="2613787"/>
            <a:ext cx="1787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𝑥𝑦 = 1416,87</a:t>
            </a:r>
            <a:r>
              <a:rPr sz="2000" spc="2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6428" y="2498089"/>
            <a:ext cx="923925" cy="236220"/>
          </a:xfrm>
          <a:custGeom>
            <a:avLst/>
            <a:gdLst/>
            <a:ahLst/>
            <a:cxnLst/>
            <a:rect l="l" t="t" r="r" b="b"/>
            <a:pathLst>
              <a:path w="923925" h="236219">
                <a:moveTo>
                  <a:pt x="848360" y="0"/>
                </a:moveTo>
                <a:lnTo>
                  <a:pt x="844930" y="9525"/>
                </a:lnTo>
                <a:lnTo>
                  <a:pt x="858571" y="15501"/>
                </a:lnTo>
                <a:lnTo>
                  <a:pt x="870330" y="23717"/>
                </a:lnTo>
                <a:lnTo>
                  <a:pt x="894185" y="61652"/>
                </a:lnTo>
                <a:lnTo>
                  <a:pt x="901953" y="116712"/>
                </a:lnTo>
                <a:lnTo>
                  <a:pt x="901092" y="137477"/>
                </a:lnTo>
                <a:lnTo>
                  <a:pt x="887983" y="188340"/>
                </a:lnTo>
                <a:lnTo>
                  <a:pt x="858766" y="220255"/>
                </a:lnTo>
                <a:lnTo>
                  <a:pt x="845312" y="226187"/>
                </a:lnTo>
                <a:lnTo>
                  <a:pt x="848360" y="235712"/>
                </a:lnTo>
                <a:lnTo>
                  <a:pt x="893347" y="208994"/>
                </a:lnTo>
                <a:lnTo>
                  <a:pt x="918686" y="159607"/>
                </a:lnTo>
                <a:lnTo>
                  <a:pt x="923544" y="117983"/>
                </a:lnTo>
                <a:lnTo>
                  <a:pt x="922327" y="96335"/>
                </a:lnTo>
                <a:lnTo>
                  <a:pt x="912560" y="57993"/>
                </a:lnTo>
                <a:lnTo>
                  <a:pt x="880364" y="15113"/>
                </a:lnTo>
                <a:lnTo>
                  <a:pt x="865409" y="6163"/>
                </a:lnTo>
                <a:lnTo>
                  <a:pt x="848360" y="0"/>
                </a:lnTo>
                <a:close/>
              </a:path>
              <a:path w="923925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5"/>
                </a:lnTo>
                <a:lnTo>
                  <a:pt x="53181" y="211978"/>
                </a:lnTo>
                <a:lnTo>
                  <a:pt x="29392" y="173291"/>
                </a:lnTo>
                <a:lnTo>
                  <a:pt x="21463" y="116712"/>
                </a:lnTo>
                <a:lnTo>
                  <a:pt x="22344" y="96565"/>
                </a:lnTo>
                <a:lnTo>
                  <a:pt x="35560" y="46862"/>
                </a:lnTo>
                <a:lnTo>
                  <a:pt x="64992" y="15501"/>
                </a:lnTo>
                <a:lnTo>
                  <a:pt x="78613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5692" y="2498089"/>
            <a:ext cx="783590" cy="236220"/>
          </a:xfrm>
          <a:custGeom>
            <a:avLst/>
            <a:gdLst/>
            <a:ahLst/>
            <a:cxnLst/>
            <a:rect l="l" t="t" r="r" b="b"/>
            <a:pathLst>
              <a:path w="783590" h="236219">
                <a:moveTo>
                  <a:pt x="708151" y="0"/>
                </a:moveTo>
                <a:lnTo>
                  <a:pt x="704723" y="9525"/>
                </a:lnTo>
                <a:lnTo>
                  <a:pt x="718363" y="15501"/>
                </a:lnTo>
                <a:lnTo>
                  <a:pt x="730123" y="23717"/>
                </a:lnTo>
                <a:lnTo>
                  <a:pt x="753977" y="61652"/>
                </a:lnTo>
                <a:lnTo>
                  <a:pt x="761746" y="116712"/>
                </a:lnTo>
                <a:lnTo>
                  <a:pt x="760884" y="137477"/>
                </a:lnTo>
                <a:lnTo>
                  <a:pt x="747776" y="188340"/>
                </a:lnTo>
                <a:lnTo>
                  <a:pt x="718558" y="220255"/>
                </a:lnTo>
                <a:lnTo>
                  <a:pt x="705103" y="226187"/>
                </a:lnTo>
                <a:lnTo>
                  <a:pt x="708151" y="235712"/>
                </a:lnTo>
                <a:lnTo>
                  <a:pt x="753139" y="208994"/>
                </a:lnTo>
                <a:lnTo>
                  <a:pt x="778478" y="159607"/>
                </a:lnTo>
                <a:lnTo>
                  <a:pt x="783335" y="117983"/>
                </a:lnTo>
                <a:lnTo>
                  <a:pt x="782119" y="96335"/>
                </a:lnTo>
                <a:lnTo>
                  <a:pt x="772352" y="57993"/>
                </a:lnTo>
                <a:lnTo>
                  <a:pt x="740155" y="15113"/>
                </a:lnTo>
                <a:lnTo>
                  <a:pt x="725201" y="6163"/>
                </a:lnTo>
                <a:lnTo>
                  <a:pt x="708151" y="0"/>
                </a:lnTo>
                <a:close/>
              </a:path>
              <a:path w="783590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97802" y="1903756"/>
            <a:ext cx="1610995" cy="84899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979169">
              <a:lnSpc>
                <a:spcPct val="100000"/>
              </a:lnSpc>
              <a:spcBef>
                <a:spcPts val="850"/>
              </a:spcBef>
            </a:pPr>
            <a:r>
              <a:rPr sz="2200" spc="-5" dirty="0">
                <a:latin typeface="Cambria Math"/>
                <a:cs typeface="Cambria Math"/>
              </a:rPr>
              <a:t>𝑛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981710" algn="l"/>
              </a:tabLst>
            </a:pPr>
            <a:r>
              <a:rPr sz="2000" spc="-10" dirty="0">
                <a:latin typeface="Cambria Math"/>
                <a:cs typeface="Cambria Math"/>
              </a:rPr>
              <a:t>9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10" dirty="0">
                <a:latin typeface="Cambria Math"/>
                <a:cs typeface="Cambria Math"/>
              </a:rPr>
              <a:t>3</a:t>
            </a:r>
            <a:r>
              <a:rPr sz="2000" spc="5" dirty="0">
                <a:latin typeface="Cambria Math"/>
                <a:cs typeface="Cambria Math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7</a:t>
            </a:r>
            <a:r>
              <a:rPr sz="2000" dirty="0">
                <a:latin typeface="Cambria Math"/>
                <a:cs typeface="Cambria Math"/>
              </a:rPr>
              <a:t>4	</a:t>
            </a:r>
            <a:r>
              <a:rPr sz="2000" spc="-10" dirty="0">
                <a:latin typeface="Cambria Math"/>
                <a:cs typeface="Cambria Math"/>
              </a:rPr>
              <a:t>1</a:t>
            </a:r>
            <a:r>
              <a:rPr sz="2000" spc="15" dirty="0">
                <a:latin typeface="Cambria Math"/>
                <a:cs typeface="Cambria Math"/>
              </a:rPr>
              <a:t>6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99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0073" y="2784475"/>
            <a:ext cx="30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mbria Math"/>
                <a:cs typeface="Cambria Math"/>
              </a:rPr>
              <a:t>11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4076" y="2807970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7709" y="3543680"/>
            <a:ext cx="3260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𝑥𝑦 = 1416,87 −</a:t>
            </a:r>
            <a:r>
              <a:rPr sz="2200" spc="260" dirty="0">
                <a:latin typeface="Cambria Math"/>
                <a:cs typeface="Cambria Math"/>
              </a:rPr>
              <a:t> </a:t>
            </a:r>
            <a:r>
              <a:rPr sz="3300" spc="-15" baseline="41666" dirty="0">
                <a:latin typeface="Cambria Math"/>
                <a:cs typeface="Cambria Math"/>
              </a:rPr>
              <a:t>15694,34</a:t>
            </a:r>
            <a:endParaRPr sz="3300" baseline="41666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23176" y="3755135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79">
                <a:moveTo>
                  <a:pt x="0" y="0"/>
                </a:moveTo>
                <a:lnTo>
                  <a:pt x="11353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71313" y="3729609"/>
            <a:ext cx="2993390" cy="95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11150" algn="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 Math"/>
                <a:cs typeface="Cambria Math"/>
              </a:rPr>
              <a:t>11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200" spc="-5" dirty="0">
                <a:latin typeface="Cambria Math"/>
                <a:cs typeface="Cambria Math"/>
              </a:rPr>
              <a:t>𝑥𝑦 = 1416,87 −</a:t>
            </a:r>
            <a:r>
              <a:rPr sz="2200" spc="-24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1426,76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4169" y="4997958"/>
            <a:ext cx="1489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𝑥𝑦 = −</a:t>
            </a:r>
            <a:r>
              <a:rPr sz="2200" spc="-26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9,89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20025" y="2878582"/>
            <a:ext cx="2712974" cy="1969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17494" y="461594"/>
            <a:ext cx="2508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Mencari</a:t>
            </a:r>
            <a:r>
              <a:rPr spc="-65" dirty="0"/>
              <a:t> </a:t>
            </a:r>
            <a:r>
              <a:rPr spc="5" dirty="0"/>
              <a:t>x</a:t>
            </a:r>
            <a:r>
              <a:rPr sz="4350" spc="7" baseline="24904" dirty="0"/>
              <a:t>2</a:t>
            </a:r>
            <a:endParaRPr sz="4350" baseline="24904"/>
          </a:p>
        </p:txBody>
      </p:sp>
      <p:sp>
        <p:nvSpPr>
          <p:cNvPr id="3" name="object 3"/>
          <p:cNvSpPr txBox="1"/>
          <p:nvPr/>
        </p:nvSpPr>
        <p:spPr>
          <a:xfrm>
            <a:off x="5173345" y="1848738"/>
            <a:ext cx="1938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Cambria Math"/>
                <a:cs typeface="Cambria Math"/>
              </a:rPr>
              <a:t>x</a:t>
            </a:r>
            <a:r>
              <a:rPr sz="2550" spc="7" baseline="26143" dirty="0">
                <a:latin typeface="Cambria Math"/>
                <a:cs typeface="Cambria Math"/>
              </a:rPr>
              <a:t>2 </a:t>
            </a:r>
            <a:r>
              <a:rPr sz="2600" dirty="0">
                <a:latin typeface="Cambria Math"/>
                <a:cs typeface="Cambria Math"/>
              </a:rPr>
              <a:t>= </a:t>
            </a:r>
            <a:r>
              <a:rPr sz="2600" spc="5" dirty="0">
                <a:latin typeface="Cambria Math"/>
                <a:cs typeface="Cambria Math"/>
              </a:rPr>
              <a:t>𝑋</a:t>
            </a:r>
            <a:r>
              <a:rPr sz="2550" spc="7" baseline="26143" dirty="0">
                <a:latin typeface="Cambria Math"/>
                <a:cs typeface="Cambria Math"/>
              </a:rPr>
              <a:t>2</a:t>
            </a:r>
            <a:r>
              <a:rPr sz="2550" spc="150" baseline="26143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−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5222" y="1694560"/>
            <a:ext cx="727075" cy="306705"/>
          </a:xfrm>
          <a:custGeom>
            <a:avLst/>
            <a:gdLst/>
            <a:ahLst/>
            <a:cxnLst/>
            <a:rect l="l" t="t" r="r" b="b"/>
            <a:pathLst>
              <a:path w="727075" h="306705">
                <a:moveTo>
                  <a:pt x="629157" y="0"/>
                </a:moveTo>
                <a:lnTo>
                  <a:pt x="624712" y="12446"/>
                </a:lnTo>
                <a:lnTo>
                  <a:pt x="642502" y="20115"/>
                </a:lnTo>
                <a:lnTo>
                  <a:pt x="657780" y="30749"/>
                </a:lnTo>
                <a:lnTo>
                  <a:pt x="688701" y="80129"/>
                </a:lnTo>
                <a:lnTo>
                  <a:pt x="697741" y="125468"/>
                </a:lnTo>
                <a:lnTo>
                  <a:pt x="698880" y="151637"/>
                </a:lnTo>
                <a:lnTo>
                  <a:pt x="697739" y="178613"/>
                </a:lnTo>
                <a:lnTo>
                  <a:pt x="688647" y="225182"/>
                </a:lnTo>
                <a:lnTo>
                  <a:pt x="670458" y="261588"/>
                </a:lnTo>
                <a:lnTo>
                  <a:pt x="625221" y="293877"/>
                </a:lnTo>
                <a:lnTo>
                  <a:pt x="629157" y="306324"/>
                </a:lnTo>
                <a:lnTo>
                  <a:pt x="670893" y="286670"/>
                </a:lnTo>
                <a:lnTo>
                  <a:pt x="701675" y="252729"/>
                </a:lnTo>
                <a:lnTo>
                  <a:pt x="720534" y="207279"/>
                </a:lnTo>
                <a:lnTo>
                  <a:pt x="726821" y="153162"/>
                </a:lnTo>
                <a:lnTo>
                  <a:pt x="725247" y="125085"/>
                </a:lnTo>
                <a:lnTo>
                  <a:pt x="712622" y="75312"/>
                </a:lnTo>
                <a:lnTo>
                  <a:pt x="687522" y="34807"/>
                </a:lnTo>
                <a:lnTo>
                  <a:pt x="651327" y="7999"/>
                </a:lnTo>
                <a:lnTo>
                  <a:pt x="629157" y="0"/>
                </a:lnTo>
                <a:close/>
              </a:path>
              <a:path w="727075" h="306705">
                <a:moveTo>
                  <a:pt x="97662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16469" y="1499362"/>
            <a:ext cx="84581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85800" algn="l"/>
              </a:tabLst>
            </a:pPr>
            <a:r>
              <a:rPr sz="3900" spc="1904" baseline="-13888" dirty="0">
                <a:latin typeface="Cambria Math"/>
                <a:cs typeface="Cambria Math"/>
              </a:rPr>
              <a:t> </a:t>
            </a:r>
            <a:r>
              <a:rPr sz="3900" spc="-209" baseline="-13888" dirty="0">
                <a:latin typeface="Cambria Math"/>
                <a:cs typeface="Cambria Math"/>
              </a:rPr>
              <a:t> </a:t>
            </a:r>
            <a:r>
              <a:rPr sz="3900" baseline="-17094" dirty="0">
                <a:latin typeface="Cambria Math"/>
                <a:cs typeface="Cambria Math"/>
              </a:rPr>
              <a:t>𝑋	</a:t>
            </a:r>
            <a:r>
              <a:rPr sz="1700" spc="15" dirty="0">
                <a:latin typeface="Cambria Math"/>
                <a:cs typeface="Cambria Math"/>
              </a:rPr>
              <a:t>2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806" y="2081910"/>
            <a:ext cx="15176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25" dirty="0">
                <a:latin typeface="Cambria Math"/>
                <a:cs typeface="Cambria Math"/>
              </a:rPr>
              <a:t>𝑛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6140" y="2097023"/>
            <a:ext cx="906780" cy="0"/>
          </a:xfrm>
          <a:custGeom>
            <a:avLst/>
            <a:gdLst/>
            <a:ahLst/>
            <a:cxnLst/>
            <a:rect l="l" t="t" r="r" b="b"/>
            <a:pathLst>
              <a:path w="906779">
                <a:moveTo>
                  <a:pt x="0" y="0"/>
                </a:moveTo>
                <a:lnTo>
                  <a:pt x="906779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1969" y="2799715"/>
            <a:ext cx="226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x</a:t>
            </a:r>
            <a:r>
              <a:rPr sz="2400" spc="-7" baseline="24305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-5" dirty="0">
                <a:latin typeface="Cambria Math"/>
                <a:cs typeface="Cambria Math"/>
              </a:rPr>
              <a:t>77830,83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1601" y="2659252"/>
            <a:ext cx="1104900" cy="282575"/>
          </a:xfrm>
          <a:custGeom>
            <a:avLst/>
            <a:gdLst/>
            <a:ahLst/>
            <a:cxnLst/>
            <a:rect l="l" t="t" r="r" b="b"/>
            <a:pathLst>
              <a:path w="1104900" h="282575">
                <a:moveTo>
                  <a:pt x="1014602" y="0"/>
                </a:moveTo>
                <a:lnTo>
                  <a:pt x="1010666" y="11430"/>
                </a:lnTo>
                <a:lnTo>
                  <a:pt x="1026973" y="18504"/>
                </a:lnTo>
                <a:lnTo>
                  <a:pt x="1041018" y="28305"/>
                </a:lnTo>
                <a:lnTo>
                  <a:pt x="1069542" y="73852"/>
                </a:lnTo>
                <a:lnTo>
                  <a:pt x="1077837" y="115623"/>
                </a:lnTo>
                <a:lnTo>
                  <a:pt x="1078865" y="139700"/>
                </a:lnTo>
                <a:lnTo>
                  <a:pt x="1077819" y="164580"/>
                </a:lnTo>
                <a:lnTo>
                  <a:pt x="1069488" y="207529"/>
                </a:lnTo>
                <a:lnTo>
                  <a:pt x="1041066" y="253777"/>
                </a:lnTo>
                <a:lnTo>
                  <a:pt x="1011047" y="270763"/>
                </a:lnTo>
                <a:lnTo>
                  <a:pt x="1014602" y="282321"/>
                </a:lnTo>
                <a:lnTo>
                  <a:pt x="1053099" y="264239"/>
                </a:lnTo>
                <a:lnTo>
                  <a:pt x="1081404" y="232918"/>
                </a:lnTo>
                <a:lnTo>
                  <a:pt x="1098835" y="191071"/>
                </a:lnTo>
                <a:lnTo>
                  <a:pt x="1104646" y="141224"/>
                </a:lnTo>
                <a:lnTo>
                  <a:pt x="1103193" y="115339"/>
                </a:lnTo>
                <a:lnTo>
                  <a:pt x="1091572" y="69429"/>
                </a:lnTo>
                <a:lnTo>
                  <a:pt x="1068449" y="32093"/>
                </a:lnTo>
                <a:lnTo>
                  <a:pt x="1035059" y="7379"/>
                </a:lnTo>
                <a:lnTo>
                  <a:pt x="1014602" y="0"/>
                </a:lnTo>
                <a:close/>
              </a:path>
              <a:path w="1104900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84466" y="2569590"/>
            <a:ext cx="1220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923,74</a:t>
            </a:r>
            <a:r>
              <a:rPr sz="2400" spc="395" dirty="0">
                <a:latin typeface="Cambria Math"/>
                <a:cs typeface="Cambria Math"/>
              </a:rPr>
              <a:t> </a:t>
            </a:r>
            <a:r>
              <a:rPr sz="2400" spc="-7" baseline="24305" dirty="0">
                <a:latin typeface="Cambria Math"/>
                <a:cs typeface="Cambria Math"/>
              </a:rPr>
              <a:t>2</a:t>
            </a:r>
            <a:endParaRPr sz="2400" baseline="2430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9718" y="300393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4804" y="3030473"/>
            <a:ext cx="1270000" cy="0"/>
          </a:xfrm>
          <a:custGeom>
            <a:avLst/>
            <a:gdLst/>
            <a:ahLst/>
            <a:cxnLst/>
            <a:rect l="l" t="t" r="r" b="b"/>
            <a:pathLst>
              <a:path w="1270000">
                <a:moveTo>
                  <a:pt x="0" y="0"/>
                </a:moveTo>
                <a:lnTo>
                  <a:pt x="126949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63389" y="3967353"/>
            <a:ext cx="381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363470" algn="l"/>
              </a:tabLst>
            </a:pPr>
            <a:r>
              <a:rPr sz="2400" spc="-5" dirty="0">
                <a:latin typeface="Cambria Math"/>
                <a:cs typeface="Cambria Math"/>
              </a:rPr>
              <a:t>x</a:t>
            </a:r>
            <a:r>
              <a:rPr sz="2400" spc="-7" baseline="24305" dirty="0">
                <a:latin typeface="Cambria Math"/>
                <a:cs typeface="Cambria Math"/>
              </a:rPr>
              <a:t>2 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77830,83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	</a:t>
            </a:r>
            <a:r>
              <a:rPr sz="3600" spc="-15" baseline="41666" dirty="0">
                <a:latin typeface="Cambria Math"/>
                <a:cs typeface="Cambria Math"/>
              </a:rPr>
              <a:t>853295,59</a:t>
            </a:r>
            <a:endParaRPr sz="3600" baseline="41666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9718" y="417156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26223" y="4197858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>
                <a:moveTo>
                  <a:pt x="0" y="0"/>
                </a:moveTo>
                <a:lnTo>
                  <a:pt x="140817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22825" y="4941570"/>
            <a:ext cx="3693795" cy="80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080"/>
              </a:lnSpc>
              <a:spcBef>
                <a:spcPts val="100"/>
              </a:spcBef>
            </a:pPr>
            <a:r>
              <a:rPr sz="2600" spc="5" dirty="0">
                <a:latin typeface="Cambria Math"/>
                <a:cs typeface="Cambria Math"/>
              </a:rPr>
              <a:t>x</a:t>
            </a:r>
            <a:r>
              <a:rPr sz="2550" spc="7" baseline="26143" dirty="0">
                <a:latin typeface="Cambria Math"/>
                <a:cs typeface="Cambria Math"/>
              </a:rPr>
              <a:t>2 </a:t>
            </a:r>
            <a:r>
              <a:rPr sz="2600" dirty="0">
                <a:latin typeface="Cambria Math"/>
                <a:cs typeface="Cambria Math"/>
              </a:rPr>
              <a:t>= </a:t>
            </a:r>
            <a:r>
              <a:rPr sz="2600" spc="-5" dirty="0">
                <a:latin typeface="Cambria Math"/>
                <a:cs typeface="Cambria Math"/>
              </a:rPr>
              <a:t>1416,87 </a:t>
            </a:r>
            <a:r>
              <a:rPr sz="2600" dirty="0">
                <a:latin typeface="Cambria Math"/>
                <a:cs typeface="Cambria Math"/>
              </a:rPr>
              <a:t>−</a:t>
            </a:r>
            <a:r>
              <a:rPr sz="2600" spc="6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77572,33</a:t>
            </a:r>
            <a:endParaRPr sz="2600">
              <a:latin typeface="Cambria Math"/>
              <a:cs typeface="Cambria Math"/>
            </a:endParaRPr>
          </a:p>
          <a:p>
            <a:pPr algn="ctr">
              <a:lnSpc>
                <a:spcPts val="3080"/>
              </a:lnSpc>
            </a:pPr>
            <a:r>
              <a:rPr sz="2600" spc="5" dirty="0">
                <a:latin typeface="Cambria Math"/>
                <a:cs typeface="Cambria Math"/>
              </a:rPr>
              <a:t>x</a:t>
            </a:r>
            <a:r>
              <a:rPr sz="2550" spc="7" baseline="26143" dirty="0">
                <a:latin typeface="Cambria Math"/>
                <a:cs typeface="Cambria Math"/>
              </a:rPr>
              <a:t>2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9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258,50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20025" y="2878582"/>
            <a:ext cx="2712974" cy="1969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A46B223-D259-4232-B988-705610240BE0}" vid="{3B4B4C94-FEBE-418C-9C8A-C1F9E68810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</TotalTime>
  <Words>1052</Words>
  <Application>Microsoft Office PowerPoint</Application>
  <PresentationFormat>On-screen Show (4:3)</PresentationFormat>
  <Paragraphs>276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Theme1</vt:lpstr>
      <vt:lpstr>PowerPoint Presentation</vt:lpstr>
      <vt:lpstr>pendahuluan</vt:lpstr>
      <vt:lpstr>Pengertian Koefisien Korelasi</vt:lpstr>
      <vt:lpstr>Besaran Koefisien Korelasi</vt:lpstr>
      <vt:lpstr>acuan interpretasi koefisien korelasi</vt:lpstr>
      <vt:lpstr>Rumus Koefisien Korelasi</vt:lpstr>
      <vt:lpstr>Perhitungan Koefisien Korelasi Manual 1</vt:lpstr>
      <vt:lpstr>Mencari xy</vt:lpstr>
      <vt:lpstr>Mencari x2</vt:lpstr>
      <vt:lpstr>Mencari y2</vt:lpstr>
      <vt:lpstr>Perhitungan Koefisien Korelasi Manual 2</vt:lpstr>
      <vt:lpstr>Pembahasan</vt:lpstr>
      <vt:lpstr>Pembahasan</vt:lpstr>
      <vt:lpstr>UJI Koefisien Determinasi</vt:lpstr>
      <vt:lpstr>Koefisien Determinasi</vt:lpstr>
      <vt:lpstr>Koefisien Determinasi</vt:lpstr>
      <vt:lpstr>Rumus Koefisien Determinasi</vt:lpstr>
      <vt:lpstr>Koefisen determinasi</vt:lpstr>
      <vt:lpstr>Pembahasan 1</vt:lpstr>
      <vt:lpstr>Pembahasan 2</vt:lpstr>
      <vt:lpstr>Uji Persamaan Regresi Linear</vt:lpstr>
      <vt:lpstr>Menentukan Persamaan regresi</vt:lpstr>
      <vt:lpstr>Rumus Persamaan regresi</vt:lpstr>
      <vt:lpstr>Perhitungan Persamaan Regresi 1</vt:lpstr>
      <vt:lpstr>Perhitungan Persamaan Regresi 2</vt:lpstr>
      <vt:lpstr>Pembahasan 1</vt:lpstr>
      <vt:lpstr>Pembahasan 2</vt:lpstr>
      <vt:lpstr>Pembahasan 3</vt:lpstr>
      <vt:lpstr>Tugas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regresi</dc:title>
  <dc:creator>User</dc:creator>
  <cp:lastModifiedBy>Isep Lutpi Nur</cp:lastModifiedBy>
  <cp:revision>4</cp:revision>
  <dcterms:created xsi:type="dcterms:W3CDTF">2020-11-19T03:10:11Z</dcterms:created>
  <dcterms:modified xsi:type="dcterms:W3CDTF">2020-12-02T05:16:02Z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2020-11-19T00:00:00Z</vt:filetime>
  </property>
</Properties>
</file>