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83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8072" y="609981"/>
            <a:ext cx="7975854" cy="696594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8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8072" y="609981"/>
            <a:ext cx="7975854" cy="696594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2928" y="3304159"/>
            <a:ext cx="5177155" cy="270637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13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8072" y="609981"/>
            <a:ext cx="7975854" cy="696594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3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417" y="2049901"/>
            <a:ext cx="8564245" cy="1921510"/>
          </a:xfrm>
          <a:prstGeom prst="rect">
            <a:avLst/>
          </a:prstGeom>
        </p:spPr>
        <p:txBody>
          <a:bodyPr vert="horz" wrap="square" lIns="0" tIns="4514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4"/>
              </a:spcBef>
            </a:pPr>
            <a:r>
              <a:rPr sz="6000" spc="-25" dirty="0"/>
              <a:t>REGRESI </a:t>
            </a:r>
            <a:r>
              <a:rPr sz="6000" spc="-15" dirty="0"/>
              <a:t>LINEAR</a:t>
            </a:r>
            <a:r>
              <a:rPr sz="6000" spc="-30" dirty="0"/>
              <a:t> </a:t>
            </a:r>
            <a:r>
              <a:rPr sz="6000" spc="-20" dirty="0"/>
              <a:t>BERGANDA</a:t>
            </a:r>
            <a:endParaRPr sz="6000"/>
          </a:p>
          <a:p>
            <a:pPr marL="5715" algn="ctr">
              <a:lnSpc>
                <a:spcPct val="100000"/>
              </a:lnSpc>
              <a:spcBef>
                <a:spcPts val="1390"/>
              </a:spcBef>
            </a:pPr>
            <a:r>
              <a:rPr sz="2400" b="0" spc="-10" dirty="0">
                <a:latin typeface="Calibri"/>
                <a:cs typeface="Calibri"/>
              </a:rPr>
              <a:t>PERTEMUAN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961" y="609981"/>
            <a:ext cx="5179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Korelasi Parsial</a:t>
            </a:r>
            <a:r>
              <a:rPr spc="-20" dirty="0"/>
              <a:t> </a:t>
            </a:r>
            <a:r>
              <a:rPr dirty="0"/>
              <a:t>Manual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1828" y="1764538"/>
            <a:ext cx="4934585" cy="5441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825"/>
              </a:spcBef>
            </a:pPr>
            <a:r>
              <a:rPr sz="2000" spc="-10" dirty="0">
                <a:latin typeface="Calibri"/>
                <a:cs typeface="Calibri"/>
              </a:rPr>
              <a:t>serta berdasarkan </a:t>
            </a:r>
            <a:r>
              <a:rPr sz="2000" spc="-5" dirty="0">
                <a:latin typeface="Calibri"/>
                <a:cs typeface="Calibri"/>
              </a:rPr>
              <a:t>perhitungan </a:t>
            </a:r>
            <a:r>
              <a:rPr sz="2000" dirty="0">
                <a:latin typeface="Calibri"/>
                <a:cs typeface="Calibri"/>
              </a:rPr>
              <a:t>manual </a:t>
            </a:r>
            <a:r>
              <a:rPr sz="2000" spc="-5" dirty="0">
                <a:latin typeface="Calibri"/>
                <a:cs typeface="Calibri"/>
              </a:rPr>
              <a:t>didapat  nilai </a:t>
            </a:r>
            <a:r>
              <a:rPr sz="2000" spc="-15" dirty="0">
                <a:latin typeface="Calibri"/>
                <a:cs typeface="Calibri"/>
              </a:rPr>
              <a:t>korelasi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sama besar </a:t>
            </a:r>
            <a:r>
              <a:rPr sz="2000" spc="-10" dirty="0">
                <a:latin typeface="Calibri"/>
                <a:cs typeface="Calibri"/>
              </a:rPr>
              <a:t>sebagai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berikut: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569" y="2857627"/>
            <a:ext cx="116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6428" y="2717419"/>
            <a:ext cx="807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142" baseline="11111" dirty="0">
                <a:latin typeface="Cambria Math"/>
                <a:cs typeface="Cambria Math"/>
              </a:rPr>
              <a:t>𝑟</a:t>
            </a:r>
            <a:r>
              <a:rPr sz="1450" spc="-95" dirty="0">
                <a:latin typeface="Cambria Math"/>
                <a:cs typeface="Cambria Math"/>
              </a:rPr>
              <a:t>𝑋 </a:t>
            </a:r>
            <a:r>
              <a:rPr sz="1450" spc="15" dirty="0">
                <a:latin typeface="Cambria Math"/>
                <a:cs typeface="Cambria Math"/>
              </a:rPr>
              <a:t>.𝑌</a:t>
            </a:r>
            <a:r>
              <a:rPr sz="1450" spc="27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=</a:t>
            </a:r>
            <a:endParaRPr sz="3000" baseline="11111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94879" y="2643885"/>
            <a:ext cx="631190" cy="172720"/>
          </a:xfrm>
          <a:custGeom>
            <a:avLst/>
            <a:gdLst/>
            <a:ahLst/>
            <a:cxnLst/>
            <a:rect l="l" t="t" r="r" b="b"/>
            <a:pathLst>
              <a:path w="631190" h="172719">
                <a:moveTo>
                  <a:pt x="576199" y="0"/>
                </a:moveTo>
                <a:lnTo>
                  <a:pt x="573786" y="6985"/>
                </a:lnTo>
                <a:lnTo>
                  <a:pt x="583761" y="11322"/>
                </a:lnTo>
                <a:lnTo>
                  <a:pt x="592343" y="17303"/>
                </a:lnTo>
                <a:lnTo>
                  <a:pt x="612933" y="57134"/>
                </a:lnTo>
                <a:lnTo>
                  <a:pt x="615442" y="85216"/>
                </a:lnTo>
                <a:lnTo>
                  <a:pt x="614801" y="100431"/>
                </a:lnTo>
                <a:lnTo>
                  <a:pt x="605281" y="137667"/>
                </a:lnTo>
                <a:lnTo>
                  <a:pt x="574040" y="165226"/>
                </a:lnTo>
                <a:lnTo>
                  <a:pt x="576199" y="172212"/>
                </a:lnTo>
                <a:lnTo>
                  <a:pt x="609131" y="152638"/>
                </a:lnTo>
                <a:lnTo>
                  <a:pt x="627649" y="116586"/>
                </a:lnTo>
                <a:lnTo>
                  <a:pt x="631190" y="86105"/>
                </a:lnTo>
                <a:lnTo>
                  <a:pt x="630306" y="70320"/>
                </a:lnTo>
                <a:lnTo>
                  <a:pt x="616966" y="30225"/>
                </a:lnTo>
                <a:lnTo>
                  <a:pt x="588730" y="4526"/>
                </a:lnTo>
                <a:lnTo>
                  <a:pt x="576199" y="0"/>
                </a:lnTo>
                <a:close/>
              </a:path>
              <a:path w="631190" h="172719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5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6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5707" y="2643504"/>
            <a:ext cx="1115695" cy="173355"/>
          </a:xfrm>
          <a:custGeom>
            <a:avLst/>
            <a:gdLst/>
            <a:ahLst/>
            <a:cxnLst/>
            <a:rect l="l" t="t" r="r" b="b"/>
            <a:pathLst>
              <a:path w="1115695" h="173355">
                <a:moveTo>
                  <a:pt x="1059815" y="0"/>
                </a:moveTo>
                <a:lnTo>
                  <a:pt x="1057528" y="0"/>
                </a:lnTo>
                <a:lnTo>
                  <a:pt x="1057528" y="6985"/>
                </a:lnTo>
                <a:lnTo>
                  <a:pt x="1067689" y="6985"/>
                </a:lnTo>
                <a:lnTo>
                  <a:pt x="1074547" y="9271"/>
                </a:lnTo>
                <a:lnTo>
                  <a:pt x="1079500" y="13716"/>
                </a:lnTo>
                <a:lnTo>
                  <a:pt x="1084452" y="18287"/>
                </a:lnTo>
                <a:lnTo>
                  <a:pt x="1086993" y="25908"/>
                </a:lnTo>
                <a:lnTo>
                  <a:pt x="1086993" y="40640"/>
                </a:lnTo>
                <a:lnTo>
                  <a:pt x="1086358" y="45847"/>
                </a:lnTo>
                <a:lnTo>
                  <a:pt x="1085088" y="52197"/>
                </a:lnTo>
                <a:lnTo>
                  <a:pt x="1083945" y="58420"/>
                </a:lnTo>
                <a:lnTo>
                  <a:pt x="1083310" y="62865"/>
                </a:lnTo>
                <a:lnTo>
                  <a:pt x="1083310" y="70612"/>
                </a:lnTo>
                <a:lnTo>
                  <a:pt x="1084834" y="74803"/>
                </a:lnTo>
                <a:lnTo>
                  <a:pt x="1087882" y="78105"/>
                </a:lnTo>
                <a:lnTo>
                  <a:pt x="1090802" y="81407"/>
                </a:lnTo>
                <a:lnTo>
                  <a:pt x="1094486" y="83820"/>
                </a:lnTo>
                <a:lnTo>
                  <a:pt x="1098677" y="85471"/>
                </a:lnTo>
                <a:lnTo>
                  <a:pt x="1098677" y="87122"/>
                </a:lnTo>
                <a:lnTo>
                  <a:pt x="1094486" y="88646"/>
                </a:lnTo>
                <a:lnTo>
                  <a:pt x="1090802" y="91059"/>
                </a:lnTo>
                <a:lnTo>
                  <a:pt x="1087882" y="94361"/>
                </a:lnTo>
                <a:lnTo>
                  <a:pt x="1084834" y="97662"/>
                </a:lnTo>
                <a:lnTo>
                  <a:pt x="1083310" y="101854"/>
                </a:lnTo>
                <a:lnTo>
                  <a:pt x="1083310" y="109728"/>
                </a:lnTo>
                <a:lnTo>
                  <a:pt x="1083945" y="114173"/>
                </a:lnTo>
                <a:lnTo>
                  <a:pt x="1085088" y="120396"/>
                </a:lnTo>
                <a:lnTo>
                  <a:pt x="1086358" y="126619"/>
                </a:lnTo>
                <a:lnTo>
                  <a:pt x="1086993" y="131825"/>
                </a:lnTo>
                <a:lnTo>
                  <a:pt x="1086993" y="147066"/>
                </a:lnTo>
                <a:lnTo>
                  <a:pt x="1084452" y="154812"/>
                </a:lnTo>
                <a:lnTo>
                  <a:pt x="1074547" y="163957"/>
                </a:lnTo>
                <a:lnTo>
                  <a:pt x="1067689" y="166243"/>
                </a:lnTo>
                <a:lnTo>
                  <a:pt x="1057528" y="166243"/>
                </a:lnTo>
                <a:lnTo>
                  <a:pt x="1057528" y="173100"/>
                </a:lnTo>
                <a:lnTo>
                  <a:pt x="1059815" y="173100"/>
                </a:lnTo>
                <a:lnTo>
                  <a:pt x="1069816" y="172360"/>
                </a:lnTo>
                <a:lnTo>
                  <a:pt x="1101695" y="143589"/>
                </a:lnTo>
                <a:lnTo>
                  <a:pt x="1102360" y="134493"/>
                </a:lnTo>
                <a:lnTo>
                  <a:pt x="1102360" y="129412"/>
                </a:lnTo>
                <a:lnTo>
                  <a:pt x="1101598" y="123698"/>
                </a:lnTo>
                <a:lnTo>
                  <a:pt x="1100201" y="117348"/>
                </a:lnTo>
                <a:lnTo>
                  <a:pt x="1098803" y="110871"/>
                </a:lnTo>
                <a:lnTo>
                  <a:pt x="1098042" y="106553"/>
                </a:lnTo>
                <a:lnTo>
                  <a:pt x="1098042" y="100203"/>
                </a:lnTo>
                <a:lnTo>
                  <a:pt x="1115441" y="90043"/>
                </a:lnTo>
                <a:lnTo>
                  <a:pt x="1115441" y="82550"/>
                </a:lnTo>
                <a:lnTo>
                  <a:pt x="1098042" y="72262"/>
                </a:lnTo>
                <a:lnTo>
                  <a:pt x="1098042" y="65912"/>
                </a:lnTo>
                <a:lnTo>
                  <a:pt x="1098803" y="61595"/>
                </a:lnTo>
                <a:lnTo>
                  <a:pt x="1100201" y="55245"/>
                </a:lnTo>
                <a:lnTo>
                  <a:pt x="1101598" y="48768"/>
                </a:lnTo>
                <a:lnTo>
                  <a:pt x="1102360" y="43053"/>
                </a:lnTo>
                <a:lnTo>
                  <a:pt x="1102360" y="38100"/>
                </a:lnTo>
                <a:lnTo>
                  <a:pt x="1078484" y="2651"/>
                </a:lnTo>
                <a:lnTo>
                  <a:pt x="1069816" y="760"/>
                </a:lnTo>
                <a:lnTo>
                  <a:pt x="1059815" y="0"/>
                </a:lnTo>
                <a:close/>
              </a:path>
              <a:path w="1115695" h="173355">
                <a:moveTo>
                  <a:pt x="57912" y="0"/>
                </a:moveTo>
                <a:lnTo>
                  <a:pt x="55499" y="0"/>
                </a:lnTo>
                <a:lnTo>
                  <a:pt x="45517" y="760"/>
                </a:lnTo>
                <a:lnTo>
                  <a:pt x="13745" y="29138"/>
                </a:lnTo>
                <a:lnTo>
                  <a:pt x="13081" y="37973"/>
                </a:lnTo>
                <a:lnTo>
                  <a:pt x="13081" y="43053"/>
                </a:lnTo>
                <a:lnTo>
                  <a:pt x="13716" y="48768"/>
                </a:lnTo>
                <a:lnTo>
                  <a:pt x="15240" y="55118"/>
                </a:lnTo>
                <a:lnTo>
                  <a:pt x="16637" y="61595"/>
                </a:lnTo>
                <a:lnTo>
                  <a:pt x="17272" y="65786"/>
                </a:lnTo>
                <a:lnTo>
                  <a:pt x="17272" y="72136"/>
                </a:lnTo>
                <a:lnTo>
                  <a:pt x="15875" y="75565"/>
                </a:lnTo>
                <a:lnTo>
                  <a:pt x="12953" y="78232"/>
                </a:lnTo>
                <a:lnTo>
                  <a:pt x="10160" y="80899"/>
                </a:lnTo>
                <a:lnTo>
                  <a:pt x="5842" y="82296"/>
                </a:lnTo>
                <a:lnTo>
                  <a:pt x="0" y="82423"/>
                </a:lnTo>
                <a:lnTo>
                  <a:pt x="0" y="89916"/>
                </a:lnTo>
                <a:lnTo>
                  <a:pt x="5842" y="90043"/>
                </a:lnTo>
                <a:lnTo>
                  <a:pt x="10160" y="91440"/>
                </a:lnTo>
                <a:lnTo>
                  <a:pt x="12953" y="94107"/>
                </a:lnTo>
                <a:lnTo>
                  <a:pt x="15875" y="96774"/>
                </a:lnTo>
                <a:lnTo>
                  <a:pt x="17272" y="100203"/>
                </a:lnTo>
                <a:lnTo>
                  <a:pt x="17272" y="106553"/>
                </a:lnTo>
                <a:lnTo>
                  <a:pt x="16637" y="110871"/>
                </a:lnTo>
                <a:lnTo>
                  <a:pt x="15240" y="117221"/>
                </a:lnTo>
                <a:lnTo>
                  <a:pt x="13716" y="123698"/>
                </a:lnTo>
                <a:lnTo>
                  <a:pt x="13081" y="129412"/>
                </a:lnTo>
                <a:lnTo>
                  <a:pt x="13081" y="134366"/>
                </a:lnTo>
                <a:lnTo>
                  <a:pt x="13745" y="143535"/>
                </a:lnTo>
                <a:lnTo>
                  <a:pt x="45517" y="172360"/>
                </a:lnTo>
                <a:lnTo>
                  <a:pt x="55499" y="173100"/>
                </a:lnTo>
                <a:lnTo>
                  <a:pt x="57912" y="173100"/>
                </a:lnTo>
                <a:lnTo>
                  <a:pt x="57912" y="166243"/>
                </a:lnTo>
                <a:lnTo>
                  <a:pt x="47751" y="166243"/>
                </a:lnTo>
                <a:lnTo>
                  <a:pt x="40894" y="163957"/>
                </a:lnTo>
                <a:lnTo>
                  <a:pt x="30988" y="154812"/>
                </a:lnTo>
                <a:lnTo>
                  <a:pt x="28448" y="147066"/>
                </a:lnTo>
                <a:lnTo>
                  <a:pt x="28448" y="131825"/>
                </a:lnTo>
                <a:lnTo>
                  <a:pt x="29083" y="126492"/>
                </a:lnTo>
                <a:lnTo>
                  <a:pt x="30352" y="120269"/>
                </a:lnTo>
                <a:lnTo>
                  <a:pt x="31496" y="114046"/>
                </a:lnTo>
                <a:lnTo>
                  <a:pt x="32131" y="109600"/>
                </a:lnTo>
                <a:lnTo>
                  <a:pt x="32131" y="101854"/>
                </a:lnTo>
                <a:lnTo>
                  <a:pt x="30607" y="97662"/>
                </a:lnTo>
                <a:lnTo>
                  <a:pt x="24511" y="91059"/>
                </a:lnTo>
                <a:lnTo>
                  <a:pt x="20955" y="88519"/>
                </a:lnTo>
                <a:lnTo>
                  <a:pt x="16764" y="86995"/>
                </a:lnTo>
                <a:lnTo>
                  <a:pt x="16764" y="85344"/>
                </a:lnTo>
                <a:lnTo>
                  <a:pt x="20955" y="83820"/>
                </a:lnTo>
                <a:lnTo>
                  <a:pt x="24511" y="81407"/>
                </a:lnTo>
                <a:lnTo>
                  <a:pt x="30607" y="74803"/>
                </a:lnTo>
                <a:lnTo>
                  <a:pt x="32131" y="70485"/>
                </a:lnTo>
                <a:lnTo>
                  <a:pt x="32131" y="62737"/>
                </a:lnTo>
                <a:lnTo>
                  <a:pt x="31496" y="58293"/>
                </a:lnTo>
                <a:lnTo>
                  <a:pt x="30352" y="52070"/>
                </a:lnTo>
                <a:lnTo>
                  <a:pt x="29083" y="45847"/>
                </a:lnTo>
                <a:lnTo>
                  <a:pt x="28448" y="40512"/>
                </a:lnTo>
                <a:lnTo>
                  <a:pt x="28448" y="25908"/>
                </a:lnTo>
                <a:lnTo>
                  <a:pt x="30988" y="18287"/>
                </a:lnTo>
                <a:lnTo>
                  <a:pt x="35941" y="13716"/>
                </a:lnTo>
                <a:lnTo>
                  <a:pt x="40894" y="9271"/>
                </a:lnTo>
                <a:lnTo>
                  <a:pt x="47751" y="6985"/>
                </a:lnTo>
                <a:lnTo>
                  <a:pt x="57912" y="6985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5082" y="2643885"/>
            <a:ext cx="509270" cy="172720"/>
          </a:xfrm>
          <a:custGeom>
            <a:avLst/>
            <a:gdLst/>
            <a:ahLst/>
            <a:cxnLst/>
            <a:rect l="l" t="t" r="r" b="b"/>
            <a:pathLst>
              <a:path w="509270" h="172719">
                <a:moveTo>
                  <a:pt x="454278" y="0"/>
                </a:moveTo>
                <a:lnTo>
                  <a:pt x="451866" y="6985"/>
                </a:lnTo>
                <a:lnTo>
                  <a:pt x="461841" y="11322"/>
                </a:lnTo>
                <a:lnTo>
                  <a:pt x="470423" y="17303"/>
                </a:lnTo>
                <a:lnTo>
                  <a:pt x="491013" y="57134"/>
                </a:lnTo>
                <a:lnTo>
                  <a:pt x="493522" y="85216"/>
                </a:lnTo>
                <a:lnTo>
                  <a:pt x="492881" y="100431"/>
                </a:lnTo>
                <a:lnTo>
                  <a:pt x="483362" y="137667"/>
                </a:lnTo>
                <a:lnTo>
                  <a:pt x="452120" y="165226"/>
                </a:lnTo>
                <a:lnTo>
                  <a:pt x="454278" y="172212"/>
                </a:lnTo>
                <a:lnTo>
                  <a:pt x="487211" y="152638"/>
                </a:lnTo>
                <a:lnTo>
                  <a:pt x="505729" y="116586"/>
                </a:lnTo>
                <a:lnTo>
                  <a:pt x="509270" y="86105"/>
                </a:lnTo>
                <a:lnTo>
                  <a:pt x="508386" y="70320"/>
                </a:lnTo>
                <a:lnTo>
                  <a:pt x="495046" y="30225"/>
                </a:lnTo>
                <a:lnTo>
                  <a:pt x="466810" y="4526"/>
                </a:lnTo>
                <a:lnTo>
                  <a:pt x="454278" y="0"/>
                </a:lnTo>
                <a:close/>
              </a:path>
              <a:path w="509270" h="172719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5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6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7627" y="2643885"/>
            <a:ext cx="413384" cy="172720"/>
          </a:xfrm>
          <a:custGeom>
            <a:avLst/>
            <a:gdLst/>
            <a:ahLst/>
            <a:cxnLst/>
            <a:rect l="l" t="t" r="r" b="b"/>
            <a:pathLst>
              <a:path w="413384" h="172719">
                <a:moveTo>
                  <a:pt x="358267" y="0"/>
                </a:moveTo>
                <a:lnTo>
                  <a:pt x="355853" y="6985"/>
                </a:lnTo>
                <a:lnTo>
                  <a:pt x="365829" y="11322"/>
                </a:lnTo>
                <a:lnTo>
                  <a:pt x="374411" y="17303"/>
                </a:lnTo>
                <a:lnTo>
                  <a:pt x="395001" y="57134"/>
                </a:lnTo>
                <a:lnTo>
                  <a:pt x="397509" y="85216"/>
                </a:lnTo>
                <a:lnTo>
                  <a:pt x="396869" y="100431"/>
                </a:lnTo>
                <a:lnTo>
                  <a:pt x="387350" y="137667"/>
                </a:lnTo>
                <a:lnTo>
                  <a:pt x="356107" y="165226"/>
                </a:lnTo>
                <a:lnTo>
                  <a:pt x="358267" y="172212"/>
                </a:lnTo>
                <a:lnTo>
                  <a:pt x="391199" y="152638"/>
                </a:lnTo>
                <a:lnTo>
                  <a:pt x="409717" y="116586"/>
                </a:lnTo>
                <a:lnTo>
                  <a:pt x="413257" y="86105"/>
                </a:lnTo>
                <a:lnTo>
                  <a:pt x="412374" y="70320"/>
                </a:lnTo>
                <a:lnTo>
                  <a:pt x="399033" y="30225"/>
                </a:lnTo>
                <a:lnTo>
                  <a:pt x="370798" y="4526"/>
                </a:lnTo>
                <a:lnTo>
                  <a:pt x="358267" y="0"/>
                </a:lnTo>
                <a:close/>
              </a:path>
              <a:path w="413384" h="172719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5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6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5141" y="2584831"/>
            <a:ext cx="1990089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122045" algn="l"/>
                <a:tab pos="1663064" algn="l"/>
              </a:tabLst>
            </a:pPr>
            <a:r>
              <a:rPr sz="1450" spc="114" dirty="0">
                <a:latin typeface="Cambria Math"/>
                <a:cs typeface="Cambria Math"/>
              </a:rPr>
              <a:t>𝑛  </a:t>
            </a:r>
            <a:r>
              <a:rPr sz="2175" spc="172" baseline="1915" dirty="0">
                <a:latin typeface="Cambria Math"/>
                <a:cs typeface="Cambria Math"/>
              </a:rPr>
              <a:t> </a:t>
            </a:r>
            <a:r>
              <a:rPr sz="2175" spc="569" baseline="1915" dirty="0">
                <a:latin typeface="Cambria Math"/>
                <a:cs typeface="Cambria Math"/>
              </a:rPr>
              <a:t> </a:t>
            </a:r>
            <a:r>
              <a:rPr sz="1450" spc="40" dirty="0">
                <a:latin typeface="Cambria Math"/>
                <a:cs typeface="Cambria Math"/>
              </a:rPr>
              <a:t>𝑋</a:t>
            </a:r>
            <a:r>
              <a:rPr sz="1800" spc="60" baseline="-13888" dirty="0">
                <a:latin typeface="Cambria Math"/>
                <a:cs typeface="Cambria Math"/>
              </a:rPr>
              <a:t>2</a:t>
            </a:r>
            <a:r>
              <a:rPr sz="1450" spc="40" dirty="0">
                <a:latin typeface="Cambria Math"/>
                <a:cs typeface="Cambria Math"/>
              </a:rPr>
              <a:t>𝑌</a:t>
            </a:r>
            <a:r>
              <a:rPr sz="1450" spc="320" dirty="0">
                <a:latin typeface="Cambria Math"/>
                <a:cs typeface="Cambria Math"/>
              </a:rPr>
              <a:t> </a:t>
            </a:r>
            <a:r>
              <a:rPr sz="1450" spc="-20" dirty="0">
                <a:latin typeface="Cambria Math"/>
                <a:cs typeface="Cambria Math"/>
              </a:rPr>
              <a:t>−	</a:t>
            </a:r>
            <a:r>
              <a:rPr sz="1450" spc="15" dirty="0">
                <a:latin typeface="Cambria Math"/>
                <a:cs typeface="Cambria Math"/>
              </a:rPr>
              <a:t>𝑋</a:t>
            </a:r>
            <a:r>
              <a:rPr sz="1800" spc="22" baseline="-13888" dirty="0">
                <a:latin typeface="Cambria Math"/>
                <a:cs typeface="Cambria Math"/>
              </a:rPr>
              <a:t>2	</a:t>
            </a:r>
            <a:r>
              <a:rPr sz="1450" spc="40" dirty="0">
                <a:latin typeface="Cambria Math"/>
                <a:cs typeface="Cambria Math"/>
              </a:rPr>
              <a:t>𝑌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69963" y="2896997"/>
            <a:ext cx="3229610" cy="415290"/>
          </a:xfrm>
          <a:custGeom>
            <a:avLst/>
            <a:gdLst/>
            <a:ahLst/>
            <a:cxnLst/>
            <a:rect l="l" t="t" r="r" b="b"/>
            <a:pathLst>
              <a:path w="3229609" h="415289">
                <a:moveTo>
                  <a:pt x="39255" y="312165"/>
                </a:moveTo>
                <a:lnTo>
                  <a:pt x="20192" y="312165"/>
                </a:lnTo>
                <a:lnTo>
                  <a:pt x="76200" y="415163"/>
                </a:lnTo>
                <a:lnTo>
                  <a:pt x="84581" y="415163"/>
                </a:lnTo>
                <a:lnTo>
                  <a:pt x="87893" y="382142"/>
                </a:lnTo>
                <a:lnTo>
                  <a:pt x="77088" y="382142"/>
                </a:lnTo>
                <a:lnTo>
                  <a:pt x="39255" y="312165"/>
                </a:lnTo>
                <a:close/>
              </a:path>
              <a:path w="3229609" h="415289">
                <a:moveTo>
                  <a:pt x="3229229" y="0"/>
                </a:moveTo>
                <a:lnTo>
                  <a:pt x="137032" y="0"/>
                </a:lnTo>
                <a:lnTo>
                  <a:pt x="137032" y="380"/>
                </a:lnTo>
                <a:lnTo>
                  <a:pt x="114807" y="380"/>
                </a:lnTo>
                <a:lnTo>
                  <a:pt x="77088" y="382142"/>
                </a:lnTo>
                <a:lnTo>
                  <a:pt x="87893" y="382142"/>
                </a:lnTo>
                <a:lnTo>
                  <a:pt x="124967" y="12445"/>
                </a:lnTo>
                <a:lnTo>
                  <a:pt x="143128" y="12445"/>
                </a:lnTo>
                <a:lnTo>
                  <a:pt x="143128" y="12191"/>
                </a:lnTo>
                <a:lnTo>
                  <a:pt x="3229229" y="12191"/>
                </a:lnTo>
                <a:lnTo>
                  <a:pt x="3229229" y="0"/>
                </a:lnTo>
                <a:close/>
              </a:path>
              <a:path w="3229609" h="415289">
                <a:moveTo>
                  <a:pt x="31495" y="297814"/>
                </a:moveTo>
                <a:lnTo>
                  <a:pt x="0" y="314451"/>
                </a:lnTo>
                <a:lnTo>
                  <a:pt x="3555" y="320928"/>
                </a:lnTo>
                <a:lnTo>
                  <a:pt x="20192" y="312165"/>
                </a:lnTo>
                <a:lnTo>
                  <a:pt x="39255" y="312165"/>
                </a:lnTo>
                <a:lnTo>
                  <a:pt x="31495" y="297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50300" y="3219450"/>
            <a:ext cx="41910" cy="7620"/>
          </a:xfrm>
          <a:custGeom>
            <a:avLst/>
            <a:gdLst/>
            <a:ahLst/>
            <a:cxnLst/>
            <a:rect l="l" t="t" r="r" b="b"/>
            <a:pathLst>
              <a:path w="41909" h="7619">
                <a:moveTo>
                  <a:pt x="0" y="7619"/>
                </a:moveTo>
                <a:lnTo>
                  <a:pt x="41401" y="7619"/>
                </a:lnTo>
                <a:lnTo>
                  <a:pt x="41401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83256" y="300990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0300" y="3003550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09" h="6350">
                <a:moveTo>
                  <a:pt x="0" y="6350"/>
                </a:moveTo>
                <a:lnTo>
                  <a:pt x="41401" y="6350"/>
                </a:lnTo>
                <a:lnTo>
                  <a:pt x="41401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696" y="3219450"/>
            <a:ext cx="41910" cy="7620"/>
          </a:xfrm>
          <a:custGeom>
            <a:avLst/>
            <a:gdLst/>
            <a:ahLst/>
            <a:cxnLst/>
            <a:rect l="l" t="t" r="r" b="b"/>
            <a:pathLst>
              <a:path w="41909" h="7619">
                <a:moveTo>
                  <a:pt x="0" y="7619"/>
                </a:moveTo>
                <a:lnTo>
                  <a:pt x="41401" y="7619"/>
                </a:lnTo>
                <a:lnTo>
                  <a:pt x="41401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142" y="300990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27696" y="3003550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09" h="6350">
                <a:moveTo>
                  <a:pt x="0" y="6350"/>
                </a:moveTo>
                <a:lnTo>
                  <a:pt x="41401" y="6350"/>
                </a:lnTo>
                <a:lnTo>
                  <a:pt x="41401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2360" y="3002914"/>
            <a:ext cx="543560" cy="224790"/>
          </a:xfrm>
          <a:custGeom>
            <a:avLst/>
            <a:gdLst/>
            <a:ahLst/>
            <a:cxnLst/>
            <a:rect l="l" t="t" r="r" b="b"/>
            <a:pathLst>
              <a:path w="543559" h="224789">
                <a:moveTo>
                  <a:pt x="483991" y="0"/>
                </a:moveTo>
                <a:lnTo>
                  <a:pt x="481705" y="7365"/>
                </a:lnTo>
                <a:lnTo>
                  <a:pt x="492065" y="12751"/>
                </a:lnTo>
                <a:lnTo>
                  <a:pt x="501056" y="20542"/>
                </a:lnTo>
                <a:lnTo>
                  <a:pt x="519959" y="58173"/>
                </a:lnTo>
                <a:lnTo>
                  <a:pt x="526282" y="112395"/>
                </a:lnTo>
                <a:lnTo>
                  <a:pt x="525587" y="132042"/>
                </a:lnTo>
                <a:lnTo>
                  <a:pt x="514979" y="181101"/>
                </a:lnTo>
                <a:lnTo>
                  <a:pt x="492065" y="211730"/>
                </a:lnTo>
                <a:lnTo>
                  <a:pt x="481705" y="217043"/>
                </a:lnTo>
                <a:lnTo>
                  <a:pt x="483991" y="224536"/>
                </a:lnTo>
                <a:lnTo>
                  <a:pt x="519227" y="200050"/>
                </a:lnTo>
                <a:lnTo>
                  <a:pt x="539220" y="151955"/>
                </a:lnTo>
                <a:lnTo>
                  <a:pt x="543046" y="112268"/>
                </a:lnTo>
                <a:lnTo>
                  <a:pt x="542091" y="91666"/>
                </a:lnTo>
                <a:lnTo>
                  <a:pt x="527679" y="38481"/>
                </a:lnTo>
                <a:lnTo>
                  <a:pt x="497371" y="5191"/>
                </a:lnTo>
                <a:lnTo>
                  <a:pt x="483991" y="0"/>
                </a:lnTo>
                <a:close/>
              </a:path>
              <a:path w="543559" h="224789">
                <a:moveTo>
                  <a:pt x="58922" y="0"/>
                </a:moveTo>
                <a:lnTo>
                  <a:pt x="23757" y="24431"/>
                </a:lnTo>
                <a:lnTo>
                  <a:pt x="3804" y="72517"/>
                </a:lnTo>
                <a:lnTo>
                  <a:pt x="0" y="112395"/>
                </a:lnTo>
                <a:lnTo>
                  <a:pt x="946" y="132814"/>
                </a:lnTo>
                <a:lnTo>
                  <a:pt x="15234" y="185927"/>
                </a:lnTo>
                <a:lnTo>
                  <a:pt x="45612" y="219342"/>
                </a:lnTo>
                <a:lnTo>
                  <a:pt x="58922" y="224536"/>
                </a:lnTo>
                <a:lnTo>
                  <a:pt x="61208" y="217043"/>
                </a:lnTo>
                <a:lnTo>
                  <a:pt x="50919" y="211730"/>
                </a:lnTo>
                <a:lnTo>
                  <a:pt x="41951" y="203977"/>
                </a:lnTo>
                <a:lnTo>
                  <a:pt x="23006" y="166383"/>
                </a:lnTo>
                <a:lnTo>
                  <a:pt x="16635" y="112268"/>
                </a:lnTo>
                <a:lnTo>
                  <a:pt x="17343" y="92654"/>
                </a:lnTo>
                <a:lnTo>
                  <a:pt x="27934" y="43434"/>
                </a:lnTo>
                <a:lnTo>
                  <a:pt x="50919" y="12751"/>
                </a:lnTo>
                <a:lnTo>
                  <a:pt x="61208" y="7365"/>
                </a:lnTo>
                <a:lnTo>
                  <a:pt x="58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22539" y="3029457"/>
            <a:ext cx="509270" cy="172720"/>
          </a:xfrm>
          <a:custGeom>
            <a:avLst/>
            <a:gdLst/>
            <a:ahLst/>
            <a:cxnLst/>
            <a:rect l="l" t="t" r="r" b="b"/>
            <a:pathLst>
              <a:path w="509270" h="172719">
                <a:moveTo>
                  <a:pt x="454278" y="0"/>
                </a:moveTo>
                <a:lnTo>
                  <a:pt x="451865" y="6984"/>
                </a:lnTo>
                <a:lnTo>
                  <a:pt x="461841" y="11322"/>
                </a:lnTo>
                <a:lnTo>
                  <a:pt x="470423" y="17303"/>
                </a:lnTo>
                <a:lnTo>
                  <a:pt x="491013" y="57134"/>
                </a:lnTo>
                <a:lnTo>
                  <a:pt x="493521" y="85216"/>
                </a:lnTo>
                <a:lnTo>
                  <a:pt x="492881" y="100431"/>
                </a:lnTo>
                <a:lnTo>
                  <a:pt x="483361" y="137667"/>
                </a:lnTo>
                <a:lnTo>
                  <a:pt x="452119" y="165226"/>
                </a:lnTo>
                <a:lnTo>
                  <a:pt x="454278" y="172212"/>
                </a:lnTo>
                <a:lnTo>
                  <a:pt x="487211" y="152638"/>
                </a:lnTo>
                <a:lnTo>
                  <a:pt x="505729" y="116586"/>
                </a:lnTo>
                <a:lnTo>
                  <a:pt x="509269" y="86105"/>
                </a:lnTo>
                <a:lnTo>
                  <a:pt x="508386" y="70320"/>
                </a:lnTo>
                <a:lnTo>
                  <a:pt x="495045" y="30225"/>
                </a:lnTo>
                <a:lnTo>
                  <a:pt x="466810" y="4526"/>
                </a:lnTo>
                <a:lnTo>
                  <a:pt x="454278" y="0"/>
                </a:lnTo>
                <a:close/>
              </a:path>
              <a:path w="509270" h="172719">
                <a:moveTo>
                  <a:pt x="54863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5"/>
                </a:lnTo>
                <a:lnTo>
                  <a:pt x="881" y="101965"/>
                </a:lnTo>
                <a:lnTo>
                  <a:pt x="14096" y="142112"/>
                </a:lnTo>
                <a:lnTo>
                  <a:pt x="42386" y="167687"/>
                </a:lnTo>
                <a:lnTo>
                  <a:pt x="54863" y="172212"/>
                </a:lnTo>
                <a:lnTo>
                  <a:pt x="57022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0" y="85216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4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37269" y="2947542"/>
            <a:ext cx="116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236072" y="319532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12" y="6350"/>
                </a:lnTo>
                <a:lnTo>
                  <a:pt x="40512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69029" y="303657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5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36072" y="3028950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19">
                <a:moveTo>
                  <a:pt x="0" y="7619"/>
                </a:moveTo>
                <a:lnTo>
                  <a:pt x="40512" y="7619"/>
                </a:lnTo>
                <a:lnTo>
                  <a:pt x="40512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2468" y="319532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12" y="6350"/>
                </a:lnTo>
                <a:lnTo>
                  <a:pt x="40512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40025" y="303657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5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2468" y="3028950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19">
                <a:moveTo>
                  <a:pt x="0" y="7619"/>
                </a:moveTo>
                <a:lnTo>
                  <a:pt x="40512" y="7619"/>
                </a:lnTo>
                <a:lnTo>
                  <a:pt x="40512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17127" y="3029457"/>
            <a:ext cx="518795" cy="172720"/>
          </a:xfrm>
          <a:custGeom>
            <a:avLst/>
            <a:gdLst/>
            <a:ahLst/>
            <a:cxnLst/>
            <a:rect l="l" t="t" r="r" b="b"/>
            <a:pathLst>
              <a:path w="518795" h="172719">
                <a:moveTo>
                  <a:pt x="463423" y="0"/>
                </a:moveTo>
                <a:lnTo>
                  <a:pt x="461009" y="6984"/>
                </a:lnTo>
                <a:lnTo>
                  <a:pt x="470985" y="11322"/>
                </a:lnTo>
                <a:lnTo>
                  <a:pt x="479567" y="17303"/>
                </a:lnTo>
                <a:lnTo>
                  <a:pt x="500157" y="57134"/>
                </a:lnTo>
                <a:lnTo>
                  <a:pt x="502666" y="85216"/>
                </a:lnTo>
                <a:lnTo>
                  <a:pt x="502025" y="100431"/>
                </a:lnTo>
                <a:lnTo>
                  <a:pt x="492505" y="137667"/>
                </a:lnTo>
                <a:lnTo>
                  <a:pt x="461264" y="165226"/>
                </a:lnTo>
                <a:lnTo>
                  <a:pt x="463423" y="172212"/>
                </a:lnTo>
                <a:lnTo>
                  <a:pt x="496355" y="152638"/>
                </a:lnTo>
                <a:lnTo>
                  <a:pt x="514873" y="116586"/>
                </a:lnTo>
                <a:lnTo>
                  <a:pt x="518414" y="86105"/>
                </a:lnTo>
                <a:lnTo>
                  <a:pt x="517530" y="70320"/>
                </a:lnTo>
                <a:lnTo>
                  <a:pt x="504190" y="30225"/>
                </a:lnTo>
                <a:lnTo>
                  <a:pt x="475954" y="4526"/>
                </a:lnTo>
                <a:lnTo>
                  <a:pt x="463423" y="0"/>
                </a:lnTo>
                <a:close/>
              </a:path>
              <a:path w="518795" h="172719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5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6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4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04451" y="3029457"/>
            <a:ext cx="413384" cy="172720"/>
          </a:xfrm>
          <a:custGeom>
            <a:avLst/>
            <a:gdLst/>
            <a:ahLst/>
            <a:cxnLst/>
            <a:rect l="l" t="t" r="r" b="b"/>
            <a:pathLst>
              <a:path w="413384" h="172719">
                <a:moveTo>
                  <a:pt x="358267" y="0"/>
                </a:moveTo>
                <a:lnTo>
                  <a:pt x="355853" y="6984"/>
                </a:lnTo>
                <a:lnTo>
                  <a:pt x="365829" y="11322"/>
                </a:lnTo>
                <a:lnTo>
                  <a:pt x="374411" y="17303"/>
                </a:lnTo>
                <a:lnTo>
                  <a:pt x="395001" y="57134"/>
                </a:lnTo>
                <a:lnTo>
                  <a:pt x="397509" y="85216"/>
                </a:lnTo>
                <a:lnTo>
                  <a:pt x="396869" y="100431"/>
                </a:lnTo>
                <a:lnTo>
                  <a:pt x="387350" y="137667"/>
                </a:lnTo>
                <a:lnTo>
                  <a:pt x="356107" y="165226"/>
                </a:lnTo>
                <a:lnTo>
                  <a:pt x="358267" y="172212"/>
                </a:lnTo>
                <a:lnTo>
                  <a:pt x="391199" y="152638"/>
                </a:lnTo>
                <a:lnTo>
                  <a:pt x="409717" y="116586"/>
                </a:lnTo>
                <a:lnTo>
                  <a:pt x="413257" y="86105"/>
                </a:lnTo>
                <a:lnTo>
                  <a:pt x="412374" y="70320"/>
                </a:lnTo>
                <a:lnTo>
                  <a:pt x="399033" y="30225"/>
                </a:lnTo>
                <a:lnTo>
                  <a:pt x="370798" y="4526"/>
                </a:lnTo>
                <a:lnTo>
                  <a:pt x="358267" y="0"/>
                </a:lnTo>
                <a:close/>
              </a:path>
              <a:path w="413384" h="172719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5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6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4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09917" y="2970402"/>
            <a:ext cx="3067685" cy="2921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560070" marR="43180" indent="-497205">
              <a:lnSpc>
                <a:spcPct val="26600"/>
              </a:lnSpc>
              <a:tabLst>
                <a:tab pos="1264285" algn="l"/>
                <a:tab pos="1668145" algn="l"/>
              </a:tabLst>
            </a:pPr>
            <a:r>
              <a:rPr sz="1450" spc="114" dirty="0">
                <a:latin typeface="Cambria Math"/>
                <a:cs typeface="Cambria Math"/>
              </a:rPr>
              <a:t>𝑛  </a:t>
            </a:r>
            <a:r>
              <a:rPr sz="2175" spc="172" baseline="1915" dirty="0">
                <a:latin typeface="Cambria Math"/>
                <a:cs typeface="Cambria Math"/>
              </a:rPr>
              <a:t>   </a:t>
            </a:r>
            <a:r>
              <a:rPr sz="1450" spc="100" dirty="0">
                <a:latin typeface="Cambria Math"/>
                <a:cs typeface="Cambria Math"/>
              </a:rPr>
              <a:t>𝑋</a:t>
            </a:r>
            <a:r>
              <a:rPr sz="1800" spc="150" baseline="25462" dirty="0">
                <a:latin typeface="Cambria Math"/>
                <a:cs typeface="Cambria Math"/>
              </a:rPr>
              <a:t>2</a:t>
            </a:r>
            <a:r>
              <a:rPr sz="1800" spc="465" baseline="25462" dirty="0">
                <a:latin typeface="Cambria Math"/>
                <a:cs typeface="Cambria Math"/>
              </a:rPr>
              <a:t> </a:t>
            </a:r>
            <a:r>
              <a:rPr sz="1450" spc="-20" dirty="0">
                <a:latin typeface="Cambria Math"/>
                <a:cs typeface="Cambria Math"/>
              </a:rPr>
              <a:t>−   </a:t>
            </a:r>
            <a:r>
              <a:rPr sz="2175" spc="-30" baseline="1915" dirty="0">
                <a:latin typeface="Cambria Math"/>
                <a:cs typeface="Cambria Math"/>
              </a:rPr>
              <a:t>  </a:t>
            </a:r>
            <a:r>
              <a:rPr sz="2175" spc="209" baseline="1915" dirty="0">
                <a:latin typeface="Cambria Math"/>
                <a:cs typeface="Cambria Math"/>
              </a:rPr>
              <a:t> </a:t>
            </a:r>
            <a:r>
              <a:rPr sz="1450" spc="70" dirty="0">
                <a:latin typeface="Cambria Math"/>
                <a:cs typeface="Cambria Math"/>
              </a:rPr>
              <a:t>𝑋	</a:t>
            </a:r>
            <a:r>
              <a:rPr sz="1450" spc="114" dirty="0">
                <a:latin typeface="Cambria Math"/>
                <a:cs typeface="Cambria Math"/>
              </a:rPr>
              <a:t>𝑛</a:t>
            </a:r>
            <a:r>
              <a:rPr sz="2175" spc="172" baseline="1915" dirty="0">
                <a:latin typeface="Cambria Math"/>
                <a:cs typeface="Cambria Math"/>
              </a:rPr>
              <a:t> </a:t>
            </a:r>
            <a:r>
              <a:rPr sz="1450" spc="80" dirty="0">
                <a:latin typeface="Cambria Math"/>
                <a:cs typeface="Cambria Math"/>
              </a:rPr>
              <a:t>𝑌</a:t>
            </a:r>
            <a:r>
              <a:rPr sz="1800" spc="120" baseline="20833" dirty="0">
                <a:latin typeface="Cambria Math"/>
                <a:cs typeface="Cambria Math"/>
              </a:rPr>
              <a:t>2 </a:t>
            </a:r>
            <a:r>
              <a:rPr sz="1450" spc="-20" dirty="0">
                <a:latin typeface="Cambria Math"/>
                <a:cs typeface="Cambria Math"/>
              </a:rPr>
              <a:t>− </a:t>
            </a:r>
            <a:r>
              <a:rPr sz="2175" spc="-30" baseline="1915" dirty="0">
                <a:latin typeface="Cambria Math"/>
                <a:cs typeface="Cambria Math"/>
              </a:rPr>
              <a:t> </a:t>
            </a:r>
            <a:r>
              <a:rPr sz="1450" spc="40" dirty="0">
                <a:latin typeface="Cambria Math"/>
                <a:cs typeface="Cambria Math"/>
              </a:rPr>
              <a:t>𝑌 </a:t>
            </a:r>
            <a:r>
              <a:rPr sz="1800" spc="67" baseline="20833" dirty="0">
                <a:latin typeface="Cambria Math"/>
                <a:cs typeface="Cambria Math"/>
              </a:rPr>
              <a:t>2  </a:t>
            </a:r>
            <a:r>
              <a:rPr sz="1200" spc="45" dirty="0">
                <a:latin typeface="Cambria Math"/>
                <a:cs typeface="Cambria Math"/>
              </a:rPr>
              <a:t>2	</a:t>
            </a:r>
            <a:r>
              <a:rPr sz="1800" spc="67" baseline="4629" dirty="0">
                <a:latin typeface="Cambria Math"/>
                <a:cs typeface="Cambria Math"/>
              </a:rPr>
              <a:t>2</a:t>
            </a:r>
            <a:endParaRPr sz="1800" baseline="4629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66788" y="2859658"/>
            <a:ext cx="3230880" cy="0"/>
          </a:xfrm>
          <a:custGeom>
            <a:avLst/>
            <a:gdLst/>
            <a:ahLst/>
            <a:cxnLst/>
            <a:rect l="l" t="t" r="r" b="b"/>
            <a:pathLst>
              <a:path w="3230879">
                <a:moveTo>
                  <a:pt x="0" y="0"/>
                </a:moveTo>
                <a:lnTo>
                  <a:pt x="323087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26428" y="3336163"/>
            <a:ext cx="807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44" baseline="11111" dirty="0">
                <a:latin typeface="Cambria Math"/>
                <a:cs typeface="Cambria Math"/>
              </a:rPr>
              <a:t>𝑟</a:t>
            </a:r>
            <a:r>
              <a:rPr sz="1450" spc="-30" dirty="0">
                <a:latin typeface="Cambria Math"/>
                <a:cs typeface="Cambria Math"/>
              </a:rPr>
              <a:t>𝑋</a:t>
            </a:r>
            <a:r>
              <a:rPr sz="1800" spc="-44" baseline="-13888" dirty="0">
                <a:latin typeface="Cambria Math"/>
                <a:cs typeface="Cambria Math"/>
              </a:rPr>
              <a:t>2</a:t>
            </a:r>
            <a:r>
              <a:rPr sz="1450" spc="-30" dirty="0">
                <a:latin typeface="Cambria Math"/>
                <a:cs typeface="Cambria Math"/>
              </a:rPr>
              <a:t>.𝑌</a:t>
            </a:r>
            <a:r>
              <a:rPr sz="1450" spc="-1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=</a:t>
            </a:r>
            <a:endParaRPr sz="3000" baseline="11111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63586" y="3536950"/>
            <a:ext cx="918210" cy="172720"/>
          </a:xfrm>
          <a:custGeom>
            <a:avLst/>
            <a:gdLst/>
            <a:ahLst/>
            <a:cxnLst/>
            <a:rect l="l" t="t" r="r" b="b"/>
            <a:pathLst>
              <a:path w="918209" h="172720">
                <a:moveTo>
                  <a:pt x="862711" y="0"/>
                </a:moveTo>
                <a:lnTo>
                  <a:pt x="860298" y="6985"/>
                </a:lnTo>
                <a:lnTo>
                  <a:pt x="870273" y="11322"/>
                </a:lnTo>
                <a:lnTo>
                  <a:pt x="878855" y="17303"/>
                </a:lnTo>
                <a:lnTo>
                  <a:pt x="899445" y="57134"/>
                </a:lnTo>
                <a:lnTo>
                  <a:pt x="901954" y="85217"/>
                </a:lnTo>
                <a:lnTo>
                  <a:pt x="901313" y="100431"/>
                </a:lnTo>
                <a:lnTo>
                  <a:pt x="891794" y="137668"/>
                </a:lnTo>
                <a:lnTo>
                  <a:pt x="860552" y="165226"/>
                </a:lnTo>
                <a:lnTo>
                  <a:pt x="862711" y="172212"/>
                </a:lnTo>
                <a:lnTo>
                  <a:pt x="895643" y="152638"/>
                </a:lnTo>
                <a:lnTo>
                  <a:pt x="914161" y="116586"/>
                </a:lnTo>
                <a:lnTo>
                  <a:pt x="917702" y="86106"/>
                </a:lnTo>
                <a:lnTo>
                  <a:pt x="916818" y="70320"/>
                </a:lnTo>
                <a:lnTo>
                  <a:pt x="903478" y="30225"/>
                </a:lnTo>
                <a:lnTo>
                  <a:pt x="875242" y="4526"/>
                </a:lnTo>
                <a:lnTo>
                  <a:pt x="862711" y="0"/>
                </a:lnTo>
                <a:close/>
              </a:path>
              <a:path w="918209" h="172720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7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7" y="6985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40928" y="3536569"/>
            <a:ext cx="1800225" cy="173355"/>
          </a:xfrm>
          <a:custGeom>
            <a:avLst/>
            <a:gdLst/>
            <a:ahLst/>
            <a:cxnLst/>
            <a:rect l="l" t="t" r="r" b="b"/>
            <a:pathLst>
              <a:path w="1800225" h="173354">
                <a:moveTo>
                  <a:pt x="1744091" y="0"/>
                </a:moveTo>
                <a:lnTo>
                  <a:pt x="1741804" y="0"/>
                </a:lnTo>
                <a:lnTo>
                  <a:pt x="1741804" y="6984"/>
                </a:lnTo>
                <a:lnTo>
                  <a:pt x="1751965" y="6984"/>
                </a:lnTo>
                <a:lnTo>
                  <a:pt x="1758823" y="9270"/>
                </a:lnTo>
                <a:lnTo>
                  <a:pt x="1763776" y="13715"/>
                </a:lnTo>
                <a:lnTo>
                  <a:pt x="1768728" y="18287"/>
                </a:lnTo>
                <a:lnTo>
                  <a:pt x="1771142" y="25907"/>
                </a:lnTo>
                <a:lnTo>
                  <a:pt x="1771142" y="40639"/>
                </a:lnTo>
                <a:lnTo>
                  <a:pt x="1770633" y="45846"/>
                </a:lnTo>
                <a:lnTo>
                  <a:pt x="1769364" y="52196"/>
                </a:lnTo>
                <a:lnTo>
                  <a:pt x="1768221" y="58419"/>
                </a:lnTo>
                <a:lnTo>
                  <a:pt x="1767586" y="62864"/>
                </a:lnTo>
                <a:lnTo>
                  <a:pt x="1767586" y="70611"/>
                </a:lnTo>
                <a:lnTo>
                  <a:pt x="1769110" y="74802"/>
                </a:lnTo>
                <a:lnTo>
                  <a:pt x="1772157" y="78104"/>
                </a:lnTo>
                <a:lnTo>
                  <a:pt x="1775078" y="81406"/>
                </a:lnTo>
                <a:lnTo>
                  <a:pt x="1778762" y="83819"/>
                </a:lnTo>
                <a:lnTo>
                  <a:pt x="1782952" y="85470"/>
                </a:lnTo>
                <a:lnTo>
                  <a:pt x="1782952" y="87121"/>
                </a:lnTo>
                <a:lnTo>
                  <a:pt x="1778762" y="88645"/>
                </a:lnTo>
                <a:lnTo>
                  <a:pt x="1775078" y="91058"/>
                </a:lnTo>
                <a:lnTo>
                  <a:pt x="1772157" y="94360"/>
                </a:lnTo>
                <a:lnTo>
                  <a:pt x="1769110" y="97662"/>
                </a:lnTo>
                <a:lnTo>
                  <a:pt x="1767586" y="101853"/>
                </a:lnTo>
                <a:lnTo>
                  <a:pt x="1767586" y="109727"/>
                </a:lnTo>
                <a:lnTo>
                  <a:pt x="1768221" y="114172"/>
                </a:lnTo>
                <a:lnTo>
                  <a:pt x="1769364" y="120395"/>
                </a:lnTo>
                <a:lnTo>
                  <a:pt x="1770633" y="126618"/>
                </a:lnTo>
                <a:lnTo>
                  <a:pt x="1771142" y="131825"/>
                </a:lnTo>
                <a:lnTo>
                  <a:pt x="1771142" y="147065"/>
                </a:lnTo>
                <a:lnTo>
                  <a:pt x="1768728" y="154812"/>
                </a:lnTo>
                <a:lnTo>
                  <a:pt x="1758823" y="163956"/>
                </a:lnTo>
                <a:lnTo>
                  <a:pt x="1751965" y="166242"/>
                </a:lnTo>
                <a:lnTo>
                  <a:pt x="1741804" y="166242"/>
                </a:lnTo>
                <a:lnTo>
                  <a:pt x="1741804" y="173100"/>
                </a:lnTo>
                <a:lnTo>
                  <a:pt x="1744091" y="173100"/>
                </a:lnTo>
                <a:lnTo>
                  <a:pt x="1754092" y="172360"/>
                </a:lnTo>
                <a:lnTo>
                  <a:pt x="1785971" y="143589"/>
                </a:lnTo>
                <a:lnTo>
                  <a:pt x="1786636" y="134492"/>
                </a:lnTo>
                <a:lnTo>
                  <a:pt x="1786636" y="129412"/>
                </a:lnTo>
                <a:lnTo>
                  <a:pt x="1785874" y="123697"/>
                </a:lnTo>
                <a:lnTo>
                  <a:pt x="1784477" y="117347"/>
                </a:lnTo>
                <a:lnTo>
                  <a:pt x="1783079" y="110870"/>
                </a:lnTo>
                <a:lnTo>
                  <a:pt x="1782318" y="106552"/>
                </a:lnTo>
                <a:lnTo>
                  <a:pt x="1782318" y="100202"/>
                </a:lnTo>
                <a:lnTo>
                  <a:pt x="1799717" y="90042"/>
                </a:lnTo>
                <a:lnTo>
                  <a:pt x="1799717" y="82549"/>
                </a:lnTo>
                <a:lnTo>
                  <a:pt x="1782318" y="72262"/>
                </a:lnTo>
                <a:lnTo>
                  <a:pt x="1782318" y="65912"/>
                </a:lnTo>
                <a:lnTo>
                  <a:pt x="1783079" y="61594"/>
                </a:lnTo>
                <a:lnTo>
                  <a:pt x="1784477" y="55244"/>
                </a:lnTo>
                <a:lnTo>
                  <a:pt x="1785874" y="48767"/>
                </a:lnTo>
                <a:lnTo>
                  <a:pt x="1786636" y="43052"/>
                </a:lnTo>
                <a:lnTo>
                  <a:pt x="1786636" y="38100"/>
                </a:lnTo>
                <a:lnTo>
                  <a:pt x="1762760" y="2651"/>
                </a:lnTo>
                <a:lnTo>
                  <a:pt x="1754092" y="760"/>
                </a:lnTo>
                <a:lnTo>
                  <a:pt x="1744091" y="0"/>
                </a:lnTo>
                <a:close/>
              </a:path>
              <a:path w="1800225" h="173354">
                <a:moveTo>
                  <a:pt x="57912" y="0"/>
                </a:moveTo>
                <a:lnTo>
                  <a:pt x="55499" y="0"/>
                </a:lnTo>
                <a:lnTo>
                  <a:pt x="45517" y="760"/>
                </a:lnTo>
                <a:lnTo>
                  <a:pt x="13745" y="29138"/>
                </a:lnTo>
                <a:lnTo>
                  <a:pt x="13080" y="37972"/>
                </a:lnTo>
                <a:lnTo>
                  <a:pt x="13080" y="43052"/>
                </a:lnTo>
                <a:lnTo>
                  <a:pt x="13716" y="48767"/>
                </a:lnTo>
                <a:lnTo>
                  <a:pt x="15240" y="55117"/>
                </a:lnTo>
                <a:lnTo>
                  <a:pt x="16637" y="61594"/>
                </a:lnTo>
                <a:lnTo>
                  <a:pt x="17272" y="65785"/>
                </a:lnTo>
                <a:lnTo>
                  <a:pt x="17272" y="72135"/>
                </a:lnTo>
                <a:lnTo>
                  <a:pt x="15875" y="75564"/>
                </a:lnTo>
                <a:lnTo>
                  <a:pt x="12953" y="78231"/>
                </a:lnTo>
                <a:lnTo>
                  <a:pt x="10160" y="80898"/>
                </a:lnTo>
                <a:lnTo>
                  <a:pt x="5842" y="82295"/>
                </a:lnTo>
                <a:lnTo>
                  <a:pt x="0" y="82422"/>
                </a:lnTo>
                <a:lnTo>
                  <a:pt x="0" y="89915"/>
                </a:lnTo>
                <a:lnTo>
                  <a:pt x="5842" y="90042"/>
                </a:lnTo>
                <a:lnTo>
                  <a:pt x="10160" y="91439"/>
                </a:lnTo>
                <a:lnTo>
                  <a:pt x="12953" y="94106"/>
                </a:lnTo>
                <a:lnTo>
                  <a:pt x="15875" y="96773"/>
                </a:lnTo>
                <a:lnTo>
                  <a:pt x="17272" y="100202"/>
                </a:lnTo>
                <a:lnTo>
                  <a:pt x="17272" y="106552"/>
                </a:lnTo>
                <a:lnTo>
                  <a:pt x="16637" y="110870"/>
                </a:lnTo>
                <a:lnTo>
                  <a:pt x="15240" y="117220"/>
                </a:lnTo>
                <a:lnTo>
                  <a:pt x="13716" y="123697"/>
                </a:lnTo>
                <a:lnTo>
                  <a:pt x="13080" y="129412"/>
                </a:lnTo>
                <a:lnTo>
                  <a:pt x="13080" y="134365"/>
                </a:lnTo>
                <a:lnTo>
                  <a:pt x="13745" y="143535"/>
                </a:lnTo>
                <a:lnTo>
                  <a:pt x="45517" y="172360"/>
                </a:lnTo>
                <a:lnTo>
                  <a:pt x="55499" y="173100"/>
                </a:lnTo>
                <a:lnTo>
                  <a:pt x="57912" y="173100"/>
                </a:lnTo>
                <a:lnTo>
                  <a:pt x="57912" y="166242"/>
                </a:lnTo>
                <a:lnTo>
                  <a:pt x="47751" y="166242"/>
                </a:lnTo>
                <a:lnTo>
                  <a:pt x="40894" y="163956"/>
                </a:lnTo>
                <a:lnTo>
                  <a:pt x="30988" y="154812"/>
                </a:lnTo>
                <a:lnTo>
                  <a:pt x="28448" y="147065"/>
                </a:lnTo>
                <a:lnTo>
                  <a:pt x="28448" y="131825"/>
                </a:lnTo>
                <a:lnTo>
                  <a:pt x="29082" y="126491"/>
                </a:lnTo>
                <a:lnTo>
                  <a:pt x="30352" y="120268"/>
                </a:lnTo>
                <a:lnTo>
                  <a:pt x="31496" y="114045"/>
                </a:lnTo>
                <a:lnTo>
                  <a:pt x="32130" y="109600"/>
                </a:lnTo>
                <a:lnTo>
                  <a:pt x="32130" y="101853"/>
                </a:lnTo>
                <a:lnTo>
                  <a:pt x="30606" y="97662"/>
                </a:lnTo>
                <a:lnTo>
                  <a:pt x="24511" y="91058"/>
                </a:lnTo>
                <a:lnTo>
                  <a:pt x="20954" y="88518"/>
                </a:lnTo>
                <a:lnTo>
                  <a:pt x="16764" y="86994"/>
                </a:lnTo>
                <a:lnTo>
                  <a:pt x="16764" y="85343"/>
                </a:lnTo>
                <a:lnTo>
                  <a:pt x="20954" y="83819"/>
                </a:lnTo>
                <a:lnTo>
                  <a:pt x="24511" y="81406"/>
                </a:lnTo>
                <a:lnTo>
                  <a:pt x="30606" y="74802"/>
                </a:lnTo>
                <a:lnTo>
                  <a:pt x="32130" y="70484"/>
                </a:lnTo>
                <a:lnTo>
                  <a:pt x="32130" y="62737"/>
                </a:lnTo>
                <a:lnTo>
                  <a:pt x="31496" y="58292"/>
                </a:lnTo>
                <a:lnTo>
                  <a:pt x="30352" y="52069"/>
                </a:lnTo>
                <a:lnTo>
                  <a:pt x="29082" y="45846"/>
                </a:lnTo>
                <a:lnTo>
                  <a:pt x="28448" y="40512"/>
                </a:lnTo>
                <a:lnTo>
                  <a:pt x="28448" y="25907"/>
                </a:lnTo>
                <a:lnTo>
                  <a:pt x="30988" y="18287"/>
                </a:lnTo>
                <a:lnTo>
                  <a:pt x="35941" y="13715"/>
                </a:lnTo>
                <a:lnTo>
                  <a:pt x="40894" y="9270"/>
                </a:lnTo>
                <a:lnTo>
                  <a:pt x="47751" y="6984"/>
                </a:lnTo>
                <a:lnTo>
                  <a:pt x="57912" y="6984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20303" y="3536950"/>
            <a:ext cx="800735" cy="172720"/>
          </a:xfrm>
          <a:custGeom>
            <a:avLst/>
            <a:gdLst/>
            <a:ahLst/>
            <a:cxnLst/>
            <a:rect l="l" t="t" r="r" b="b"/>
            <a:pathLst>
              <a:path w="800734" h="172720">
                <a:moveTo>
                  <a:pt x="745363" y="0"/>
                </a:moveTo>
                <a:lnTo>
                  <a:pt x="742950" y="6985"/>
                </a:lnTo>
                <a:lnTo>
                  <a:pt x="752925" y="11322"/>
                </a:lnTo>
                <a:lnTo>
                  <a:pt x="761507" y="17303"/>
                </a:lnTo>
                <a:lnTo>
                  <a:pt x="782097" y="57134"/>
                </a:lnTo>
                <a:lnTo>
                  <a:pt x="784605" y="85217"/>
                </a:lnTo>
                <a:lnTo>
                  <a:pt x="783965" y="100431"/>
                </a:lnTo>
                <a:lnTo>
                  <a:pt x="774446" y="137668"/>
                </a:lnTo>
                <a:lnTo>
                  <a:pt x="743203" y="165226"/>
                </a:lnTo>
                <a:lnTo>
                  <a:pt x="745363" y="172212"/>
                </a:lnTo>
                <a:lnTo>
                  <a:pt x="778295" y="152638"/>
                </a:lnTo>
                <a:lnTo>
                  <a:pt x="796813" y="116586"/>
                </a:lnTo>
                <a:lnTo>
                  <a:pt x="800353" y="86106"/>
                </a:lnTo>
                <a:lnTo>
                  <a:pt x="799470" y="70320"/>
                </a:lnTo>
                <a:lnTo>
                  <a:pt x="786129" y="30225"/>
                </a:lnTo>
                <a:lnTo>
                  <a:pt x="757894" y="4526"/>
                </a:lnTo>
                <a:lnTo>
                  <a:pt x="745363" y="0"/>
                </a:lnTo>
                <a:close/>
              </a:path>
              <a:path w="800734" h="172720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7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53931" y="3536950"/>
            <a:ext cx="806450" cy="172720"/>
          </a:xfrm>
          <a:custGeom>
            <a:avLst/>
            <a:gdLst/>
            <a:ahLst/>
            <a:cxnLst/>
            <a:rect l="l" t="t" r="r" b="b"/>
            <a:pathLst>
              <a:path w="806450" h="172720">
                <a:moveTo>
                  <a:pt x="751459" y="0"/>
                </a:moveTo>
                <a:lnTo>
                  <a:pt x="749046" y="6985"/>
                </a:lnTo>
                <a:lnTo>
                  <a:pt x="759021" y="11322"/>
                </a:lnTo>
                <a:lnTo>
                  <a:pt x="767603" y="17303"/>
                </a:lnTo>
                <a:lnTo>
                  <a:pt x="788193" y="57134"/>
                </a:lnTo>
                <a:lnTo>
                  <a:pt x="790701" y="85217"/>
                </a:lnTo>
                <a:lnTo>
                  <a:pt x="790061" y="100431"/>
                </a:lnTo>
                <a:lnTo>
                  <a:pt x="780542" y="137668"/>
                </a:lnTo>
                <a:lnTo>
                  <a:pt x="749300" y="165226"/>
                </a:lnTo>
                <a:lnTo>
                  <a:pt x="751459" y="172212"/>
                </a:lnTo>
                <a:lnTo>
                  <a:pt x="784391" y="152638"/>
                </a:lnTo>
                <a:lnTo>
                  <a:pt x="802909" y="116586"/>
                </a:lnTo>
                <a:lnTo>
                  <a:pt x="806450" y="86106"/>
                </a:lnTo>
                <a:lnTo>
                  <a:pt x="805566" y="70320"/>
                </a:lnTo>
                <a:lnTo>
                  <a:pt x="792226" y="30225"/>
                </a:lnTo>
                <a:lnTo>
                  <a:pt x="763990" y="4526"/>
                </a:lnTo>
                <a:lnTo>
                  <a:pt x="751459" y="0"/>
                </a:lnTo>
                <a:close/>
              </a:path>
              <a:path w="806450" h="172720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7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18984" y="3477895"/>
            <a:ext cx="299402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61770" algn="l"/>
                <a:tab pos="2295525" algn="l"/>
              </a:tabLst>
            </a:pPr>
            <a:r>
              <a:rPr sz="1450" spc="40" dirty="0">
                <a:latin typeface="Cambria Math"/>
                <a:cs typeface="Cambria Math"/>
              </a:rPr>
              <a:t>20 </a:t>
            </a:r>
            <a:r>
              <a:rPr sz="1450" spc="-25" dirty="0">
                <a:latin typeface="Cambria Math"/>
                <a:cs typeface="Cambria Math"/>
              </a:rPr>
              <a:t> </a:t>
            </a:r>
            <a:r>
              <a:rPr sz="1450" spc="40" dirty="0">
                <a:latin typeface="Cambria Math"/>
                <a:cs typeface="Cambria Math"/>
              </a:rPr>
              <a:t>318</a:t>
            </a:r>
            <a:r>
              <a:rPr sz="1450" spc="45" dirty="0">
                <a:latin typeface="Cambria Math"/>
                <a:cs typeface="Cambria Math"/>
              </a:rPr>
              <a:t>4</a:t>
            </a:r>
            <a:r>
              <a:rPr sz="1450" spc="-5" dirty="0">
                <a:latin typeface="Cambria Math"/>
                <a:cs typeface="Cambria Math"/>
              </a:rPr>
              <a:t>,</a:t>
            </a:r>
            <a:r>
              <a:rPr sz="1450" spc="40" dirty="0">
                <a:latin typeface="Cambria Math"/>
                <a:cs typeface="Cambria Math"/>
              </a:rPr>
              <a:t>768</a:t>
            </a:r>
            <a:r>
              <a:rPr sz="1450" dirty="0">
                <a:latin typeface="Cambria Math"/>
                <a:cs typeface="Cambria Math"/>
              </a:rPr>
              <a:t> </a:t>
            </a:r>
            <a:r>
              <a:rPr sz="1450" spc="-35" dirty="0">
                <a:latin typeface="Cambria Math"/>
                <a:cs typeface="Cambria Math"/>
              </a:rPr>
              <a:t> </a:t>
            </a:r>
            <a:r>
              <a:rPr sz="1450" spc="-20" dirty="0">
                <a:latin typeface="Cambria Math"/>
                <a:cs typeface="Cambria Math"/>
              </a:rPr>
              <a:t>−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40" dirty="0">
                <a:latin typeface="Cambria Math"/>
                <a:cs typeface="Cambria Math"/>
              </a:rPr>
              <a:t>184</a:t>
            </a:r>
            <a:r>
              <a:rPr sz="1450" spc="-5" dirty="0">
                <a:latin typeface="Cambria Math"/>
                <a:cs typeface="Cambria Math"/>
              </a:rPr>
              <a:t>,</a:t>
            </a:r>
            <a:r>
              <a:rPr sz="1450" spc="30" dirty="0">
                <a:latin typeface="Cambria Math"/>
                <a:cs typeface="Cambria Math"/>
              </a:rPr>
              <a:t>469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40" dirty="0">
                <a:latin typeface="Cambria Math"/>
                <a:cs typeface="Cambria Math"/>
              </a:rPr>
              <a:t>352</a:t>
            </a:r>
            <a:r>
              <a:rPr sz="1450" spc="-5" dirty="0">
                <a:latin typeface="Cambria Math"/>
                <a:cs typeface="Cambria Math"/>
              </a:rPr>
              <a:t>,</a:t>
            </a:r>
            <a:r>
              <a:rPr sz="1450" spc="30" dirty="0">
                <a:latin typeface="Cambria Math"/>
                <a:cs typeface="Cambria Math"/>
              </a:rPr>
              <a:t>7</a:t>
            </a:r>
            <a:r>
              <a:rPr sz="1450" spc="40" dirty="0">
                <a:latin typeface="Cambria Math"/>
                <a:cs typeface="Cambria Math"/>
              </a:rPr>
              <a:t>01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66815" y="3790060"/>
            <a:ext cx="4849495" cy="231775"/>
          </a:xfrm>
          <a:custGeom>
            <a:avLst/>
            <a:gdLst/>
            <a:ahLst/>
            <a:cxnLst/>
            <a:rect l="l" t="t" r="r" b="b"/>
            <a:pathLst>
              <a:path w="4849495" h="231775">
                <a:moveTo>
                  <a:pt x="35823" y="150749"/>
                </a:moveTo>
                <a:lnTo>
                  <a:pt x="18161" y="150749"/>
                </a:lnTo>
                <a:lnTo>
                  <a:pt x="55752" y="231520"/>
                </a:lnTo>
                <a:lnTo>
                  <a:pt x="64515" y="231520"/>
                </a:lnTo>
                <a:lnTo>
                  <a:pt x="71066" y="207263"/>
                </a:lnTo>
                <a:lnTo>
                  <a:pt x="61213" y="207263"/>
                </a:lnTo>
                <a:lnTo>
                  <a:pt x="35823" y="150749"/>
                </a:lnTo>
                <a:close/>
              </a:path>
              <a:path w="4849495" h="231775">
                <a:moveTo>
                  <a:pt x="4849241" y="0"/>
                </a:moveTo>
                <a:lnTo>
                  <a:pt x="135509" y="0"/>
                </a:lnTo>
                <a:lnTo>
                  <a:pt x="135509" y="762"/>
                </a:lnTo>
                <a:lnTo>
                  <a:pt x="116332" y="762"/>
                </a:lnTo>
                <a:lnTo>
                  <a:pt x="61213" y="207263"/>
                </a:lnTo>
                <a:lnTo>
                  <a:pt x="71066" y="207263"/>
                </a:lnTo>
                <a:lnTo>
                  <a:pt x="123571" y="12826"/>
                </a:lnTo>
                <a:lnTo>
                  <a:pt x="141732" y="12826"/>
                </a:lnTo>
                <a:lnTo>
                  <a:pt x="141732" y="12191"/>
                </a:lnTo>
                <a:lnTo>
                  <a:pt x="4849241" y="12191"/>
                </a:lnTo>
                <a:lnTo>
                  <a:pt x="4849241" y="0"/>
                </a:lnTo>
                <a:close/>
              </a:path>
              <a:path w="4849495" h="231775">
                <a:moveTo>
                  <a:pt x="29718" y="137159"/>
                </a:moveTo>
                <a:lnTo>
                  <a:pt x="0" y="150749"/>
                </a:lnTo>
                <a:lnTo>
                  <a:pt x="2794" y="157606"/>
                </a:lnTo>
                <a:lnTo>
                  <a:pt x="18161" y="150749"/>
                </a:lnTo>
                <a:lnTo>
                  <a:pt x="35823" y="150749"/>
                </a:lnTo>
                <a:lnTo>
                  <a:pt x="29718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9213" y="400177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49"/>
                </a:moveTo>
                <a:lnTo>
                  <a:pt x="40512" y="6349"/>
                </a:lnTo>
                <a:lnTo>
                  <a:pt x="40512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22169" y="3841750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5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9213" y="38354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12" y="6350"/>
                </a:lnTo>
                <a:lnTo>
                  <a:pt x="40512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23025" y="400177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49"/>
                </a:moveTo>
                <a:lnTo>
                  <a:pt x="40512" y="6349"/>
                </a:lnTo>
                <a:lnTo>
                  <a:pt x="40512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30581" y="3841750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5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23025" y="38354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12" y="6350"/>
                </a:lnTo>
                <a:lnTo>
                  <a:pt x="40512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00646" y="3835653"/>
            <a:ext cx="902969" cy="172720"/>
          </a:xfrm>
          <a:custGeom>
            <a:avLst/>
            <a:gdLst/>
            <a:ahLst/>
            <a:cxnLst/>
            <a:rect l="l" t="t" r="r" b="b"/>
            <a:pathLst>
              <a:path w="902970" h="172720">
                <a:moveTo>
                  <a:pt x="847471" y="0"/>
                </a:moveTo>
                <a:lnTo>
                  <a:pt x="845057" y="6985"/>
                </a:lnTo>
                <a:lnTo>
                  <a:pt x="855033" y="11322"/>
                </a:lnTo>
                <a:lnTo>
                  <a:pt x="863615" y="17303"/>
                </a:lnTo>
                <a:lnTo>
                  <a:pt x="884205" y="57134"/>
                </a:lnTo>
                <a:lnTo>
                  <a:pt x="886713" y="85217"/>
                </a:lnTo>
                <a:lnTo>
                  <a:pt x="886073" y="100431"/>
                </a:lnTo>
                <a:lnTo>
                  <a:pt x="876553" y="137668"/>
                </a:lnTo>
                <a:lnTo>
                  <a:pt x="845311" y="165227"/>
                </a:lnTo>
                <a:lnTo>
                  <a:pt x="847471" y="172212"/>
                </a:lnTo>
                <a:lnTo>
                  <a:pt x="880403" y="152638"/>
                </a:lnTo>
                <a:lnTo>
                  <a:pt x="898921" y="116586"/>
                </a:lnTo>
                <a:lnTo>
                  <a:pt x="902461" y="86106"/>
                </a:lnTo>
                <a:lnTo>
                  <a:pt x="901578" y="70320"/>
                </a:lnTo>
                <a:lnTo>
                  <a:pt x="888237" y="30226"/>
                </a:lnTo>
                <a:lnTo>
                  <a:pt x="860002" y="4526"/>
                </a:lnTo>
                <a:lnTo>
                  <a:pt x="847471" y="0"/>
                </a:lnTo>
                <a:close/>
              </a:path>
              <a:path w="902970" h="172720">
                <a:moveTo>
                  <a:pt x="54863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1" y="101965"/>
                </a:lnTo>
                <a:lnTo>
                  <a:pt x="14097" y="142113"/>
                </a:lnTo>
                <a:lnTo>
                  <a:pt x="42386" y="167687"/>
                </a:lnTo>
                <a:lnTo>
                  <a:pt x="54863" y="172212"/>
                </a:lnTo>
                <a:lnTo>
                  <a:pt x="57023" y="165227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7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70494" y="3835653"/>
            <a:ext cx="800735" cy="172720"/>
          </a:xfrm>
          <a:custGeom>
            <a:avLst/>
            <a:gdLst/>
            <a:ahLst/>
            <a:cxnLst/>
            <a:rect l="l" t="t" r="r" b="b"/>
            <a:pathLst>
              <a:path w="800734" h="172720">
                <a:moveTo>
                  <a:pt x="745362" y="0"/>
                </a:moveTo>
                <a:lnTo>
                  <a:pt x="742950" y="6985"/>
                </a:lnTo>
                <a:lnTo>
                  <a:pt x="752925" y="11322"/>
                </a:lnTo>
                <a:lnTo>
                  <a:pt x="761507" y="17303"/>
                </a:lnTo>
                <a:lnTo>
                  <a:pt x="782097" y="57134"/>
                </a:lnTo>
                <a:lnTo>
                  <a:pt x="784605" y="85217"/>
                </a:lnTo>
                <a:lnTo>
                  <a:pt x="783965" y="100431"/>
                </a:lnTo>
                <a:lnTo>
                  <a:pt x="774446" y="137668"/>
                </a:lnTo>
                <a:lnTo>
                  <a:pt x="743203" y="165227"/>
                </a:lnTo>
                <a:lnTo>
                  <a:pt x="745362" y="172212"/>
                </a:lnTo>
                <a:lnTo>
                  <a:pt x="778295" y="152638"/>
                </a:lnTo>
                <a:lnTo>
                  <a:pt x="796813" y="116586"/>
                </a:lnTo>
                <a:lnTo>
                  <a:pt x="800353" y="86106"/>
                </a:lnTo>
                <a:lnTo>
                  <a:pt x="799470" y="70320"/>
                </a:lnTo>
                <a:lnTo>
                  <a:pt x="786129" y="30226"/>
                </a:lnTo>
                <a:lnTo>
                  <a:pt x="757894" y="4526"/>
                </a:lnTo>
                <a:lnTo>
                  <a:pt x="745362" y="0"/>
                </a:lnTo>
                <a:close/>
              </a:path>
              <a:path w="800734" h="172720">
                <a:moveTo>
                  <a:pt x="54863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1" y="101965"/>
                </a:lnTo>
                <a:lnTo>
                  <a:pt x="14097" y="142113"/>
                </a:lnTo>
                <a:lnTo>
                  <a:pt x="42386" y="167687"/>
                </a:lnTo>
                <a:lnTo>
                  <a:pt x="54863" y="172212"/>
                </a:lnTo>
                <a:lnTo>
                  <a:pt x="57023" y="165227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7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54460" y="400177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49"/>
                </a:moveTo>
                <a:lnTo>
                  <a:pt x="40513" y="6349"/>
                </a:lnTo>
                <a:lnTo>
                  <a:pt x="40513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87417" y="3841750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54460" y="38354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13" y="6350"/>
                </a:lnTo>
                <a:lnTo>
                  <a:pt x="4051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71508" y="400177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49"/>
                </a:moveTo>
                <a:lnTo>
                  <a:pt x="40513" y="6349"/>
                </a:lnTo>
                <a:lnTo>
                  <a:pt x="40513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79065" y="3841750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71508" y="38354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13" y="6350"/>
                </a:lnTo>
                <a:lnTo>
                  <a:pt x="4051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47606" y="3835653"/>
            <a:ext cx="915035" cy="172720"/>
          </a:xfrm>
          <a:custGeom>
            <a:avLst/>
            <a:gdLst/>
            <a:ahLst/>
            <a:cxnLst/>
            <a:rect l="l" t="t" r="r" b="b"/>
            <a:pathLst>
              <a:path w="915034" h="172720">
                <a:moveTo>
                  <a:pt x="859663" y="0"/>
                </a:moveTo>
                <a:lnTo>
                  <a:pt x="857250" y="6985"/>
                </a:lnTo>
                <a:lnTo>
                  <a:pt x="867225" y="11322"/>
                </a:lnTo>
                <a:lnTo>
                  <a:pt x="875807" y="17303"/>
                </a:lnTo>
                <a:lnTo>
                  <a:pt x="896397" y="57134"/>
                </a:lnTo>
                <a:lnTo>
                  <a:pt x="898906" y="85217"/>
                </a:lnTo>
                <a:lnTo>
                  <a:pt x="898265" y="100431"/>
                </a:lnTo>
                <a:lnTo>
                  <a:pt x="888746" y="137668"/>
                </a:lnTo>
                <a:lnTo>
                  <a:pt x="857503" y="165227"/>
                </a:lnTo>
                <a:lnTo>
                  <a:pt x="859663" y="172212"/>
                </a:lnTo>
                <a:lnTo>
                  <a:pt x="892595" y="152638"/>
                </a:lnTo>
                <a:lnTo>
                  <a:pt x="911113" y="116586"/>
                </a:lnTo>
                <a:lnTo>
                  <a:pt x="914653" y="86106"/>
                </a:lnTo>
                <a:lnTo>
                  <a:pt x="913770" y="70320"/>
                </a:lnTo>
                <a:lnTo>
                  <a:pt x="900429" y="30226"/>
                </a:lnTo>
                <a:lnTo>
                  <a:pt x="872194" y="4526"/>
                </a:lnTo>
                <a:lnTo>
                  <a:pt x="859663" y="0"/>
                </a:lnTo>
                <a:close/>
              </a:path>
              <a:path w="915034" h="172720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1" y="101965"/>
                </a:lnTo>
                <a:lnTo>
                  <a:pt x="14097" y="142113"/>
                </a:lnTo>
                <a:lnTo>
                  <a:pt x="42386" y="167687"/>
                </a:lnTo>
                <a:lnTo>
                  <a:pt x="54864" y="172212"/>
                </a:lnTo>
                <a:lnTo>
                  <a:pt x="57023" y="165227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7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29646" y="3835653"/>
            <a:ext cx="808355" cy="172720"/>
          </a:xfrm>
          <a:custGeom>
            <a:avLst/>
            <a:gdLst/>
            <a:ahLst/>
            <a:cxnLst/>
            <a:rect l="l" t="t" r="r" b="b"/>
            <a:pathLst>
              <a:path w="808354" h="172720">
                <a:moveTo>
                  <a:pt x="752982" y="0"/>
                </a:moveTo>
                <a:lnTo>
                  <a:pt x="750570" y="6985"/>
                </a:lnTo>
                <a:lnTo>
                  <a:pt x="760545" y="11322"/>
                </a:lnTo>
                <a:lnTo>
                  <a:pt x="769127" y="17303"/>
                </a:lnTo>
                <a:lnTo>
                  <a:pt x="789717" y="57134"/>
                </a:lnTo>
                <a:lnTo>
                  <a:pt x="792226" y="85217"/>
                </a:lnTo>
                <a:lnTo>
                  <a:pt x="791585" y="100431"/>
                </a:lnTo>
                <a:lnTo>
                  <a:pt x="782066" y="137668"/>
                </a:lnTo>
                <a:lnTo>
                  <a:pt x="750824" y="165227"/>
                </a:lnTo>
                <a:lnTo>
                  <a:pt x="752982" y="172212"/>
                </a:lnTo>
                <a:lnTo>
                  <a:pt x="785915" y="152638"/>
                </a:lnTo>
                <a:lnTo>
                  <a:pt x="804433" y="116586"/>
                </a:lnTo>
                <a:lnTo>
                  <a:pt x="807974" y="86106"/>
                </a:lnTo>
                <a:lnTo>
                  <a:pt x="807090" y="70320"/>
                </a:lnTo>
                <a:lnTo>
                  <a:pt x="793750" y="30226"/>
                </a:lnTo>
                <a:lnTo>
                  <a:pt x="765514" y="4526"/>
                </a:lnTo>
                <a:lnTo>
                  <a:pt x="752982" y="0"/>
                </a:lnTo>
                <a:close/>
              </a:path>
              <a:path w="808354" h="172720">
                <a:moveTo>
                  <a:pt x="54863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1" y="101965"/>
                </a:lnTo>
                <a:lnTo>
                  <a:pt x="14097" y="142113"/>
                </a:lnTo>
                <a:lnTo>
                  <a:pt x="42386" y="167687"/>
                </a:lnTo>
                <a:lnTo>
                  <a:pt x="54863" y="172212"/>
                </a:lnTo>
                <a:lnTo>
                  <a:pt x="57023" y="165227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7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5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417945" y="3776852"/>
            <a:ext cx="467804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397760" algn="l"/>
              </a:tabLst>
            </a:pPr>
            <a:r>
              <a:rPr sz="1450" spc="40" dirty="0">
                <a:latin typeface="Cambria Math"/>
                <a:cs typeface="Cambria Math"/>
              </a:rPr>
              <a:t>20  </a:t>
            </a:r>
            <a:r>
              <a:rPr sz="1450" spc="25" dirty="0">
                <a:latin typeface="Cambria Math"/>
                <a:cs typeface="Cambria Math"/>
              </a:rPr>
              <a:t>1924,091  </a:t>
            </a:r>
            <a:r>
              <a:rPr sz="1450" spc="-20" dirty="0">
                <a:latin typeface="Cambria Math"/>
                <a:cs typeface="Cambria Math"/>
              </a:rPr>
              <a:t>−</a:t>
            </a:r>
            <a:r>
              <a:rPr sz="1450" spc="105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184,469</a:t>
            </a:r>
            <a:r>
              <a:rPr sz="1450" spc="295" dirty="0">
                <a:latin typeface="Cambria Math"/>
                <a:cs typeface="Cambria Math"/>
              </a:rPr>
              <a:t> </a:t>
            </a:r>
            <a:r>
              <a:rPr sz="1800" spc="67" baseline="20833" dirty="0">
                <a:latin typeface="Cambria Math"/>
                <a:cs typeface="Cambria Math"/>
              </a:rPr>
              <a:t>2	</a:t>
            </a:r>
            <a:r>
              <a:rPr sz="1450" spc="40" dirty="0">
                <a:latin typeface="Cambria Math"/>
                <a:cs typeface="Cambria Math"/>
              </a:rPr>
              <a:t>20 </a:t>
            </a:r>
            <a:r>
              <a:rPr sz="1450" spc="35" dirty="0">
                <a:latin typeface="Cambria Math"/>
                <a:cs typeface="Cambria Math"/>
              </a:rPr>
              <a:t>6472,110 </a:t>
            </a:r>
            <a:r>
              <a:rPr sz="1450" spc="-20" dirty="0">
                <a:latin typeface="Cambria Math"/>
                <a:cs typeface="Cambria Math"/>
              </a:rPr>
              <a:t>− </a:t>
            </a:r>
            <a:r>
              <a:rPr sz="1450" spc="35" dirty="0">
                <a:latin typeface="Cambria Math"/>
                <a:cs typeface="Cambria Math"/>
              </a:rPr>
              <a:t>352,701 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endParaRPr sz="1800" baseline="20833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263640" y="3752722"/>
            <a:ext cx="4851400" cy="0"/>
          </a:xfrm>
          <a:custGeom>
            <a:avLst/>
            <a:gdLst/>
            <a:ahLst/>
            <a:cxnLst/>
            <a:rect l="l" t="t" r="r" b="b"/>
            <a:pathLst>
              <a:path w="4851400">
                <a:moveTo>
                  <a:pt x="0" y="0"/>
                </a:moveTo>
                <a:lnTo>
                  <a:pt x="485089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26428" y="3886580"/>
            <a:ext cx="2321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33333" dirty="0">
                <a:latin typeface="Cambria Math"/>
                <a:cs typeface="Cambria Math"/>
              </a:rPr>
              <a:t>=</a:t>
            </a:r>
            <a:r>
              <a:rPr sz="3000" spc="89" baseline="-33333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63695,360−65062,401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27418" y="4267072"/>
            <a:ext cx="2031364" cy="231775"/>
          </a:xfrm>
          <a:custGeom>
            <a:avLst/>
            <a:gdLst/>
            <a:ahLst/>
            <a:cxnLst/>
            <a:rect l="l" t="t" r="r" b="b"/>
            <a:pathLst>
              <a:path w="2031365" h="231775">
                <a:moveTo>
                  <a:pt x="35823" y="150749"/>
                </a:moveTo>
                <a:lnTo>
                  <a:pt x="18160" y="150749"/>
                </a:lnTo>
                <a:lnTo>
                  <a:pt x="55752" y="231520"/>
                </a:lnTo>
                <a:lnTo>
                  <a:pt x="64515" y="231520"/>
                </a:lnTo>
                <a:lnTo>
                  <a:pt x="71066" y="207263"/>
                </a:lnTo>
                <a:lnTo>
                  <a:pt x="61213" y="207263"/>
                </a:lnTo>
                <a:lnTo>
                  <a:pt x="35823" y="150749"/>
                </a:lnTo>
                <a:close/>
              </a:path>
              <a:path w="2031365" h="231775">
                <a:moveTo>
                  <a:pt x="2031364" y="0"/>
                </a:moveTo>
                <a:lnTo>
                  <a:pt x="135508" y="0"/>
                </a:lnTo>
                <a:lnTo>
                  <a:pt x="135508" y="762"/>
                </a:lnTo>
                <a:lnTo>
                  <a:pt x="116331" y="762"/>
                </a:lnTo>
                <a:lnTo>
                  <a:pt x="61213" y="207263"/>
                </a:lnTo>
                <a:lnTo>
                  <a:pt x="71066" y="207263"/>
                </a:lnTo>
                <a:lnTo>
                  <a:pt x="123571" y="12826"/>
                </a:lnTo>
                <a:lnTo>
                  <a:pt x="141731" y="12826"/>
                </a:lnTo>
                <a:lnTo>
                  <a:pt x="141731" y="12191"/>
                </a:lnTo>
                <a:lnTo>
                  <a:pt x="2031364" y="12191"/>
                </a:lnTo>
                <a:lnTo>
                  <a:pt x="2031364" y="0"/>
                </a:lnTo>
                <a:close/>
              </a:path>
              <a:path w="2031365" h="231775">
                <a:moveTo>
                  <a:pt x="29717" y="137159"/>
                </a:moveTo>
                <a:lnTo>
                  <a:pt x="0" y="150749"/>
                </a:lnTo>
                <a:lnTo>
                  <a:pt x="2794" y="157606"/>
                </a:lnTo>
                <a:lnTo>
                  <a:pt x="18160" y="150749"/>
                </a:lnTo>
                <a:lnTo>
                  <a:pt x="35823" y="150749"/>
                </a:lnTo>
                <a:lnTo>
                  <a:pt x="29717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79310" y="4308094"/>
            <a:ext cx="916305" cy="172720"/>
          </a:xfrm>
          <a:custGeom>
            <a:avLst/>
            <a:gdLst/>
            <a:ahLst/>
            <a:cxnLst/>
            <a:rect l="l" t="t" r="r" b="b"/>
            <a:pathLst>
              <a:path w="916304" h="172720">
                <a:moveTo>
                  <a:pt x="861187" y="0"/>
                </a:moveTo>
                <a:lnTo>
                  <a:pt x="858774" y="6984"/>
                </a:lnTo>
                <a:lnTo>
                  <a:pt x="868749" y="11322"/>
                </a:lnTo>
                <a:lnTo>
                  <a:pt x="877331" y="17303"/>
                </a:lnTo>
                <a:lnTo>
                  <a:pt x="897921" y="57134"/>
                </a:lnTo>
                <a:lnTo>
                  <a:pt x="900430" y="85216"/>
                </a:lnTo>
                <a:lnTo>
                  <a:pt x="899789" y="100431"/>
                </a:lnTo>
                <a:lnTo>
                  <a:pt x="890270" y="137667"/>
                </a:lnTo>
                <a:lnTo>
                  <a:pt x="859028" y="165226"/>
                </a:lnTo>
                <a:lnTo>
                  <a:pt x="861187" y="172211"/>
                </a:lnTo>
                <a:lnTo>
                  <a:pt x="894119" y="152638"/>
                </a:lnTo>
                <a:lnTo>
                  <a:pt x="912637" y="116585"/>
                </a:lnTo>
                <a:lnTo>
                  <a:pt x="916178" y="86105"/>
                </a:lnTo>
                <a:lnTo>
                  <a:pt x="915294" y="70320"/>
                </a:lnTo>
                <a:lnTo>
                  <a:pt x="901954" y="30225"/>
                </a:lnTo>
                <a:lnTo>
                  <a:pt x="873718" y="4526"/>
                </a:lnTo>
                <a:lnTo>
                  <a:pt x="861187" y="0"/>
                </a:lnTo>
                <a:close/>
              </a:path>
              <a:path w="916304" h="172720">
                <a:moveTo>
                  <a:pt x="54864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5"/>
                </a:lnTo>
                <a:lnTo>
                  <a:pt x="881" y="101965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4" y="172211"/>
                </a:lnTo>
                <a:lnTo>
                  <a:pt x="57023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1" y="85216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7" y="6984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8763" y="4308094"/>
            <a:ext cx="915035" cy="172720"/>
          </a:xfrm>
          <a:custGeom>
            <a:avLst/>
            <a:gdLst/>
            <a:ahLst/>
            <a:cxnLst/>
            <a:rect l="l" t="t" r="r" b="b"/>
            <a:pathLst>
              <a:path w="915034" h="172720">
                <a:moveTo>
                  <a:pt x="859662" y="0"/>
                </a:moveTo>
                <a:lnTo>
                  <a:pt x="857250" y="6984"/>
                </a:lnTo>
                <a:lnTo>
                  <a:pt x="867225" y="11322"/>
                </a:lnTo>
                <a:lnTo>
                  <a:pt x="875807" y="17303"/>
                </a:lnTo>
                <a:lnTo>
                  <a:pt x="896397" y="57134"/>
                </a:lnTo>
                <a:lnTo>
                  <a:pt x="898905" y="85216"/>
                </a:lnTo>
                <a:lnTo>
                  <a:pt x="898265" y="100431"/>
                </a:lnTo>
                <a:lnTo>
                  <a:pt x="888745" y="137667"/>
                </a:lnTo>
                <a:lnTo>
                  <a:pt x="857503" y="165226"/>
                </a:lnTo>
                <a:lnTo>
                  <a:pt x="859662" y="172211"/>
                </a:lnTo>
                <a:lnTo>
                  <a:pt x="892595" y="152638"/>
                </a:lnTo>
                <a:lnTo>
                  <a:pt x="911113" y="116585"/>
                </a:lnTo>
                <a:lnTo>
                  <a:pt x="914653" y="86105"/>
                </a:lnTo>
                <a:lnTo>
                  <a:pt x="913770" y="70320"/>
                </a:lnTo>
                <a:lnTo>
                  <a:pt x="900429" y="30225"/>
                </a:lnTo>
                <a:lnTo>
                  <a:pt x="872194" y="4526"/>
                </a:lnTo>
                <a:lnTo>
                  <a:pt x="859662" y="0"/>
                </a:lnTo>
                <a:close/>
              </a:path>
              <a:path w="915034" h="172720">
                <a:moveTo>
                  <a:pt x="54863" y="0"/>
                </a:moveTo>
                <a:lnTo>
                  <a:pt x="22056" y="19627"/>
                </a:lnTo>
                <a:lnTo>
                  <a:pt x="3540" y="55737"/>
                </a:lnTo>
                <a:lnTo>
                  <a:pt x="0" y="86105"/>
                </a:lnTo>
                <a:lnTo>
                  <a:pt x="881" y="101965"/>
                </a:lnTo>
                <a:lnTo>
                  <a:pt x="14096" y="142112"/>
                </a:lnTo>
                <a:lnTo>
                  <a:pt x="42386" y="167687"/>
                </a:lnTo>
                <a:lnTo>
                  <a:pt x="54863" y="172211"/>
                </a:lnTo>
                <a:lnTo>
                  <a:pt x="57022" y="165226"/>
                </a:lnTo>
                <a:lnTo>
                  <a:pt x="47214" y="160867"/>
                </a:lnTo>
                <a:lnTo>
                  <a:pt x="38750" y="154828"/>
                </a:lnTo>
                <a:lnTo>
                  <a:pt x="18192" y="114252"/>
                </a:lnTo>
                <a:lnTo>
                  <a:pt x="15620" y="85216"/>
                </a:lnTo>
                <a:lnTo>
                  <a:pt x="16263" y="70526"/>
                </a:lnTo>
                <a:lnTo>
                  <a:pt x="31666" y="24951"/>
                </a:lnTo>
                <a:lnTo>
                  <a:pt x="57276" y="6984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728841" y="4249292"/>
            <a:ext cx="1767839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60119" algn="l"/>
              </a:tabLst>
            </a:pPr>
            <a:r>
              <a:rPr sz="1450" spc="35" dirty="0">
                <a:latin typeface="Cambria Math"/>
                <a:cs typeface="Cambria Math"/>
              </a:rPr>
              <a:t>4453,008	5044,205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524243" y="4229734"/>
            <a:ext cx="2033270" cy="0"/>
          </a:xfrm>
          <a:custGeom>
            <a:avLst/>
            <a:gdLst/>
            <a:ahLst/>
            <a:cxnLst/>
            <a:rect l="l" t="t" r="r" b="b"/>
            <a:pathLst>
              <a:path w="2033270">
                <a:moveTo>
                  <a:pt x="0" y="0"/>
                </a:moveTo>
                <a:lnTo>
                  <a:pt x="2033015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26428" y="4371213"/>
            <a:ext cx="1268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33333" dirty="0">
                <a:latin typeface="Cambria Math"/>
                <a:cs typeface="Cambria Math"/>
              </a:rPr>
              <a:t>=</a:t>
            </a:r>
            <a:r>
              <a:rPr sz="3000" spc="89" baseline="-33333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−1367,041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24243" y="4714366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116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51828" y="4717160"/>
            <a:ext cx="1142365" cy="539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6075">
              <a:lnSpc>
                <a:spcPts val="1685"/>
              </a:lnSpc>
              <a:spcBef>
                <a:spcPts val="110"/>
              </a:spcBef>
            </a:pPr>
            <a:r>
              <a:rPr sz="1450" spc="25" dirty="0">
                <a:latin typeface="Cambria Math"/>
                <a:cs typeface="Cambria Math"/>
              </a:rPr>
              <a:t>4739,397</a:t>
            </a:r>
            <a:endParaRPr sz="1450">
              <a:latin typeface="Cambria Math"/>
              <a:cs typeface="Cambria Math"/>
            </a:endParaRPr>
          </a:p>
          <a:p>
            <a:pPr marL="12700">
              <a:lnSpc>
                <a:spcPts val="2345"/>
              </a:lnSpc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−0,288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590928" y="2781935"/>
            <a:ext cx="3676269" cy="2438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239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dirty="0"/>
              <a:t>Uji </a:t>
            </a:r>
            <a:r>
              <a:rPr spc="-15" dirty="0"/>
              <a:t>Koefisien </a:t>
            </a:r>
            <a:r>
              <a:rPr spc="-20" dirty="0"/>
              <a:t>Korelasi</a:t>
            </a:r>
            <a:r>
              <a:rPr spc="-35" dirty="0"/>
              <a:t> </a:t>
            </a:r>
            <a:r>
              <a:rPr spc="-25" dirty="0"/>
              <a:t>Parsial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427"/>
            <a:ext cx="10056495" cy="37680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9090" indent="-327025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339725" algn="l"/>
              </a:tabLst>
            </a:pPr>
            <a:r>
              <a:rPr sz="2600" spc="-5" dirty="0">
                <a:latin typeface="Calibri"/>
                <a:cs typeface="Calibri"/>
              </a:rPr>
              <a:t>Hipotesis:</a:t>
            </a:r>
            <a:endParaRPr sz="2600">
              <a:latin typeface="Calibri"/>
              <a:cs typeface="Calibri"/>
            </a:endParaRPr>
          </a:p>
          <a:p>
            <a:pPr marL="12700" marR="519430">
              <a:lnSpc>
                <a:spcPts val="2500"/>
              </a:lnSpc>
              <a:spcBef>
                <a:spcPts val="969"/>
              </a:spcBef>
            </a:pPr>
            <a:r>
              <a:rPr sz="2600" dirty="0">
                <a:latin typeface="Calibri"/>
                <a:cs typeface="Calibri"/>
              </a:rPr>
              <a:t>Ho : Tidak </a:t>
            </a:r>
            <a:r>
              <a:rPr sz="2600" spc="-10" dirty="0">
                <a:latin typeface="Calibri"/>
                <a:cs typeface="Calibri"/>
              </a:rPr>
              <a:t>terdapat hubungan yang signifikan </a:t>
            </a:r>
            <a:r>
              <a:rPr sz="2600" spc="-15" dirty="0">
                <a:latin typeface="Calibri"/>
                <a:cs typeface="Calibri"/>
              </a:rPr>
              <a:t>secara </a:t>
            </a:r>
            <a:r>
              <a:rPr sz="2600" spc="-10" dirty="0">
                <a:latin typeface="Calibri"/>
                <a:cs typeface="Calibri"/>
              </a:rPr>
              <a:t>parsial </a:t>
            </a:r>
            <a:r>
              <a:rPr sz="2600" spc="-15" dirty="0">
                <a:latin typeface="Calibri"/>
                <a:cs typeface="Calibri"/>
              </a:rPr>
              <a:t>antara ROA  </a:t>
            </a:r>
            <a:r>
              <a:rPr sz="2600" dirty="0">
                <a:latin typeface="Calibri"/>
                <a:cs typeface="Calibri"/>
              </a:rPr>
              <a:t>terhadap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CAR.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2500"/>
              </a:lnSpc>
              <a:spcBef>
                <a:spcPts val="1005"/>
              </a:spcBef>
            </a:pPr>
            <a:r>
              <a:rPr sz="2600" spc="-5" dirty="0">
                <a:latin typeface="Calibri"/>
                <a:cs typeface="Calibri"/>
              </a:rPr>
              <a:t>Ha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35" dirty="0">
                <a:latin typeface="Calibri"/>
                <a:cs typeface="Calibri"/>
              </a:rPr>
              <a:t>Terdapat </a:t>
            </a:r>
            <a:r>
              <a:rPr sz="2600" spc="-10" dirty="0">
                <a:latin typeface="Calibri"/>
                <a:cs typeface="Calibri"/>
              </a:rPr>
              <a:t>hubungan yang signifikan </a:t>
            </a:r>
            <a:r>
              <a:rPr sz="2600" spc="-15" dirty="0">
                <a:latin typeface="Calibri"/>
                <a:cs typeface="Calibri"/>
              </a:rPr>
              <a:t>secara </a:t>
            </a:r>
            <a:r>
              <a:rPr sz="2600" spc="-10" dirty="0">
                <a:latin typeface="Calibri"/>
                <a:cs typeface="Calibri"/>
              </a:rPr>
              <a:t>parsial </a:t>
            </a:r>
            <a:r>
              <a:rPr sz="2600" spc="-15" dirty="0">
                <a:latin typeface="Calibri"/>
                <a:cs typeface="Calibri"/>
              </a:rPr>
              <a:t>antara ROA </a:t>
            </a:r>
            <a:r>
              <a:rPr sz="2600" dirty="0">
                <a:latin typeface="Calibri"/>
                <a:cs typeface="Calibri"/>
              </a:rPr>
              <a:t>terhadap  CAR.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339090" indent="-327025">
              <a:lnSpc>
                <a:spcPct val="100000"/>
              </a:lnSpc>
              <a:buAutoNum type="arabicPeriod" startAt="2"/>
              <a:tabLst>
                <a:tab pos="339725" algn="l"/>
              </a:tabLst>
            </a:pPr>
            <a:r>
              <a:rPr sz="2600" spc="-10" dirty="0">
                <a:latin typeface="Calibri"/>
                <a:cs typeface="Calibri"/>
              </a:rPr>
              <a:t>Pengambilan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keputusan:</a:t>
            </a:r>
            <a:endParaRPr sz="2600">
              <a:latin typeface="Calibri"/>
              <a:cs typeface="Calibri"/>
            </a:endParaRPr>
          </a:p>
          <a:p>
            <a:pPr marL="12700" marR="5618480">
              <a:lnSpc>
                <a:spcPct val="112000"/>
              </a:lnSpc>
              <a:spcBef>
                <a:spcPts val="10"/>
              </a:spcBef>
            </a:pPr>
            <a:r>
              <a:rPr sz="2600" spc="-10" dirty="0">
                <a:latin typeface="Calibri"/>
                <a:cs typeface="Calibri"/>
              </a:rPr>
              <a:t>Jika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5" dirty="0">
                <a:latin typeface="Cambria Math"/>
                <a:cs typeface="Cambria Math"/>
              </a:rPr>
              <a:t>Sig </a:t>
            </a:r>
            <a:r>
              <a:rPr sz="2600" dirty="0">
                <a:latin typeface="Cambria Math"/>
                <a:cs typeface="Cambria Math"/>
              </a:rPr>
              <a:t>&lt; </a:t>
            </a:r>
            <a:r>
              <a:rPr sz="2600" spc="40" dirty="0">
                <a:latin typeface="Cambria Math"/>
                <a:cs typeface="Cambria Math"/>
              </a:rPr>
              <a:t>𝛼</a:t>
            </a:r>
            <a:r>
              <a:rPr sz="2600" spc="40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maka </a:t>
            </a:r>
            <a:r>
              <a:rPr sz="2600" dirty="0">
                <a:latin typeface="Calibri"/>
                <a:cs typeface="Calibri"/>
              </a:rPr>
              <a:t>Ho </a:t>
            </a:r>
            <a:r>
              <a:rPr sz="2600" spc="-5" dirty="0">
                <a:latin typeface="Calibri"/>
                <a:cs typeface="Calibri"/>
              </a:rPr>
              <a:t>ditolak.  </a:t>
            </a:r>
            <a:r>
              <a:rPr sz="2600" spc="-15" dirty="0">
                <a:latin typeface="Calibri"/>
                <a:cs typeface="Calibri"/>
              </a:rPr>
              <a:t>Jika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5" dirty="0">
                <a:latin typeface="Cambria Math"/>
                <a:cs typeface="Cambria Math"/>
              </a:rPr>
              <a:t>Sig </a:t>
            </a:r>
            <a:r>
              <a:rPr sz="2600" dirty="0">
                <a:latin typeface="Cambria Math"/>
                <a:cs typeface="Cambria Math"/>
              </a:rPr>
              <a:t>&gt; </a:t>
            </a:r>
            <a:r>
              <a:rPr sz="2600" spc="40" dirty="0">
                <a:latin typeface="Cambria Math"/>
                <a:cs typeface="Cambria Math"/>
              </a:rPr>
              <a:t>𝛼</a:t>
            </a:r>
            <a:r>
              <a:rPr sz="2600" spc="40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maka </a:t>
            </a:r>
            <a:r>
              <a:rPr sz="2600" dirty="0">
                <a:latin typeface="Calibri"/>
                <a:cs typeface="Calibri"/>
              </a:rPr>
              <a:t>Ho</a:t>
            </a:r>
            <a:r>
              <a:rPr sz="2600" spc="2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diterima.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005" y="5842203"/>
            <a:ext cx="1651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45" dirty="0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383" y="583374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1539" y="5586171"/>
            <a:ext cx="23939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mbria Math"/>
                <a:cs typeface="Cambria Math"/>
              </a:rPr>
              <a:t>α = </a:t>
            </a:r>
            <a:r>
              <a:rPr sz="2850" spc="44" baseline="43859" dirty="0">
                <a:latin typeface="Cambria Math"/>
                <a:cs typeface="Cambria Math"/>
              </a:rPr>
              <a:t>0,05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8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0,025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239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dirty="0"/>
              <a:t>Uji </a:t>
            </a:r>
            <a:r>
              <a:rPr spc="-15" dirty="0"/>
              <a:t>Koefisien </a:t>
            </a:r>
            <a:r>
              <a:rPr spc="-20" dirty="0"/>
              <a:t>Korelasi</a:t>
            </a:r>
            <a:r>
              <a:rPr spc="-35" dirty="0"/>
              <a:t> </a:t>
            </a:r>
            <a:r>
              <a:rPr spc="-25" dirty="0"/>
              <a:t>Parsial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1828" y="1766062"/>
            <a:ext cx="5024755" cy="1374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281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3.</a:t>
            </a:r>
            <a:r>
              <a:rPr sz="2600" spc="-5" dirty="0">
                <a:latin typeface="Calibri"/>
                <a:cs typeface="Calibri"/>
              </a:rPr>
              <a:t> Keputusan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310"/>
              </a:spcBef>
              <a:tabLst>
                <a:tab pos="2492375" algn="l"/>
                <a:tab pos="3982720" algn="l"/>
              </a:tabLst>
            </a:pPr>
            <a:r>
              <a:rPr sz="2600" dirty="0">
                <a:latin typeface="Calibri"/>
                <a:cs typeface="Calibri"/>
              </a:rPr>
              <a:t>Be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sar</a:t>
            </a:r>
            <a:r>
              <a:rPr sz="2600" spc="-4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an	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ab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8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elasi  </a:t>
            </a:r>
            <a:r>
              <a:rPr sz="2600" spc="-15" dirty="0">
                <a:latin typeface="Calibri"/>
                <a:cs typeface="Calibri"/>
              </a:rPr>
              <a:t>tersebut </a:t>
            </a:r>
            <a:r>
              <a:rPr sz="2600" spc="-5" dirty="0">
                <a:latin typeface="Cambria Math"/>
                <a:cs typeface="Cambria Math"/>
              </a:rPr>
              <a:t>Sig </a:t>
            </a:r>
            <a:r>
              <a:rPr sz="2600" dirty="0">
                <a:latin typeface="Cambria Math"/>
                <a:cs typeface="Cambria Math"/>
              </a:rPr>
              <a:t>= 0,060 &gt; 𝛼 = 0,025 </a:t>
            </a:r>
            <a:r>
              <a:rPr sz="2600" dirty="0">
                <a:latin typeface="Calibri"/>
                <a:cs typeface="Calibri"/>
              </a:rPr>
              <a:t>,  </a:t>
            </a:r>
            <a:r>
              <a:rPr sz="2600" spc="-10" dirty="0">
                <a:latin typeface="Calibri"/>
                <a:cs typeface="Calibri"/>
              </a:rPr>
              <a:t>sehingga </a:t>
            </a:r>
            <a:r>
              <a:rPr sz="2600" spc="-5" dirty="0">
                <a:latin typeface="Calibri"/>
                <a:cs typeface="Calibri"/>
              </a:rPr>
              <a:t>Ho diterima.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3131947"/>
            <a:ext cx="47193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55900" algn="l"/>
              </a:tabLst>
            </a:pPr>
            <a:r>
              <a:rPr sz="2600" dirty="0">
                <a:latin typeface="Calibri"/>
                <a:cs typeface="Calibri"/>
              </a:rPr>
              <a:t>4. </a:t>
            </a:r>
            <a:r>
              <a:rPr sz="2600" spc="-10" dirty="0">
                <a:latin typeface="Calibri"/>
                <a:cs typeface="Calibri"/>
              </a:rPr>
              <a:t>Kesimpulannya:	</a:t>
            </a:r>
            <a:r>
              <a:rPr sz="2600" spc="-5" dirty="0">
                <a:latin typeface="Calibri"/>
                <a:cs typeface="Calibri"/>
              </a:rPr>
              <a:t>Tidak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terdapat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3409315"/>
            <a:ext cx="43478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hubungan yang signifikan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secara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3686632"/>
            <a:ext cx="4507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parsial </a:t>
            </a:r>
            <a:r>
              <a:rPr sz="2600" spc="-20" dirty="0">
                <a:latin typeface="Calibri"/>
                <a:cs typeface="Calibri"/>
              </a:rPr>
              <a:t>antara </a:t>
            </a:r>
            <a:r>
              <a:rPr sz="2600" spc="-15" dirty="0">
                <a:latin typeface="Calibri"/>
                <a:cs typeface="Calibri"/>
              </a:rPr>
              <a:t>ROA </a:t>
            </a:r>
            <a:r>
              <a:rPr sz="2600" spc="-5" dirty="0">
                <a:latin typeface="Calibri"/>
                <a:cs typeface="Calibri"/>
              </a:rPr>
              <a:t>terhadap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6428" y="4310252"/>
            <a:ext cx="5075555" cy="13741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" marR="30480" algn="just">
              <a:lnSpc>
                <a:spcPct val="80000"/>
              </a:lnSpc>
              <a:spcBef>
                <a:spcPts val="725"/>
              </a:spcBef>
            </a:pPr>
            <a:r>
              <a:rPr sz="2600" spc="-10" dirty="0">
                <a:latin typeface="Calibri"/>
                <a:cs typeface="Calibri"/>
              </a:rPr>
              <a:t>Berdasarkan tabel </a:t>
            </a:r>
            <a:r>
              <a:rPr sz="2600" i="1" spc="-10" dirty="0">
                <a:latin typeface="Calibri"/>
                <a:cs typeface="Calibri"/>
              </a:rPr>
              <a:t>correlations </a:t>
            </a:r>
            <a:r>
              <a:rPr sz="2600" spc="-10" dirty="0">
                <a:latin typeface="Calibri"/>
                <a:cs typeface="Calibri"/>
              </a:rPr>
              <a:t>dapat  </a:t>
            </a:r>
            <a:r>
              <a:rPr sz="2600" spc="-5" dirty="0">
                <a:latin typeface="Calibri"/>
                <a:cs typeface="Calibri"/>
              </a:rPr>
              <a:t>dilihat </a:t>
            </a:r>
            <a:r>
              <a:rPr sz="2600" spc="-15" dirty="0">
                <a:latin typeface="Calibri"/>
                <a:cs typeface="Calibri"/>
              </a:rPr>
              <a:t>bahwa </a:t>
            </a:r>
            <a:r>
              <a:rPr sz="2600" spc="-5" dirty="0">
                <a:latin typeface="Calibri"/>
                <a:cs typeface="Calibri"/>
              </a:rPr>
              <a:t>nilai </a:t>
            </a:r>
            <a:r>
              <a:rPr sz="2600" spc="-20" dirty="0">
                <a:latin typeface="Calibri"/>
                <a:cs typeface="Calibri"/>
              </a:rPr>
              <a:t>korelasi antara  ROA 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spc="-10" dirty="0">
                <a:latin typeface="Cambria Math"/>
                <a:cs typeface="Cambria Math"/>
              </a:rPr>
              <a:t>𝑋</a:t>
            </a:r>
            <a:r>
              <a:rPr sz="2850" spc="-15" baseline="-16081" dirty="0">
                <a:latin typeface="Cambria Math"/>
                <a:cs typeface="Cambria Math"/>
              </a:rPr>
              <a:t>1</a:t>
            </a:r>
            <a:r>
              <a:rPr sz="2600" spc="-10" dirty="0">
                <a:latin typeface="Calibri"/>
                <a:cs typeface="Calibri"/>
              </a:rPr>
              <a:t>) terhadap </a:t>
            </a:r>
            <a:r>
              <a:rPr sz="2600" spc="-5" dirty="0">
                <a:latin typeface="Calibri"/>
                <a:cs typeface="Calibri"/>
              </a:rPr>
              <a:t>CAR </a:t>
            </a:r>
            <a:r>
              <a:rPr sz="2600" spc="20" dirty="0">
                <a:latin typeface="Calibri"/>
                <a:cs typeface="Calibri"/>
              </a:rPr>
              <a:t>(</a:t>
            </a:r>
            <a:r>
              <a:rPr sz="2600" spc="20" dirty="0">
                <a:latin typeface="Cambria Math"/>
                <a:cs typeface="Cambria Math"/>
              </a:rPr>
              <a:t>𝑌</a:t>
            </a:r>
            <a:r>
              <a:rPr sz="2600" spc="20" dirty="0">
                <a:latin typeface="Calibri"/>
                <a:cs typeface="Calibri"/>
              </a:rPr>
              <a:t>) </a:t>
            </a:r>
            <a:r>
              <a:rPr sz="2600" spc="-10" dirty="0">
                <a:latin typeface="Calibri"/>
                <a:cs typeface="Calibri"/>
              </a:rPr>
              <a:t>sebesar  </a:t>
            </a:r>
            <a:r>
              <a:rPr sz="2600" dirty="0">
                <a:latin typeface="Calibri"/>
                <a:cs typeface="Calibri"/>
              </a:rPr>
              <a:t>0,427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0928" y="2781935"/>
            <a:ext cx="3676269" cy="2438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180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Korelasi </a:t>
            </a:r>
            <a:r>
              <a:rPr spc="-25" dirty="0"/>
              <a:t>Parsial</a:t>
            </a:r>
            <a:r>
              <a:rPr spc="-50" dirty="0"/>
              <a:t> </a:t>
            </a:r>
            <a:r>
              <a:rPr dirty="0"/>
              <a:t>Manual</a:t>
            </a:r>
          </a:p>
        </p:txBody>
      </p:sp>
      <p:sp>
        <p:nvSpPr>
          <p:cNvPr id="3" name="object 3"/>
          <p:cNvSpPr/>
          <p:nvPr/>
        </p:nvSpPr>
        <p:spPr>
          <a:xfrm>
            <a:off x="1590675" y="2782061"/>
            <a:ext cx="367665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1828" y="1756917"/>
            <a:ext cx="4417060" cy="82994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885"/>
              </a:spcBef>
            </a:pPr>
            <a:r>
              <a:rPr sz="2200" spc="-10" dirty="0">
                <a:latin typeface="Calibri"/>
                <a:cs typeface="Calibri"/>
              </a:rPr>
              <a:t>serta berdasarkan perhitungan </a:t>
            </a:r>
            <a:r>
              <a:rPr sz="2200" spc="-5" dirty="0">
                <a:latin typeface="Calibri"/>
                <a:cs typeface="Calibri"/>
              </a:rPr>
              <a:t>manual  </a:t>
            </a:r>
            <a:r>
              <a:rPr sz="2200" spc="-10" dirty="0">
                <a:latin typeface="Calibri"/>
                <a:cs typeface="Calibri"/>
              </a:rPr>
              <a:t>didapat nilai </a:t>
            </a:r>
            <a:r>
              <a:rPr sz="2200" spc="-15" dirty="0">
                <a:latin typeface="Calibri"/>
                <a:cs typeface="Calibri"/>
              </a:rPr>
              <a:t>korelasi yang </a:t>
            </a:r>
            <a:r>
              <a:rPr sz="2200" spc="-5" dirty="0">
                <a:latin typeface="Calibri"/>
                <a:cs typeface="Calibri"/>
              </a:rPr>
              <a:t>sama besar  </a:t>
            </a:r>
            <a:r>
              <a:rPr sz="2200" spc="-10" dirty="0">
                <a:latin typeface="Calibri"/>
                <a:cs typeface="Calibri"/>
              </a:rPr>
              <a:t>sebagai berikut: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380" y="3165475"/>
            <a:ext cx="1250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6428" y="3013074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157" baseline="11363" dirty="0">
                <a:latin typeface="Cambria Math"/>
                <a:cs typeface="Cambria Math"/>
              </a:rPr>
              <a:t>𝑟</a:t>
            </a:r>
            <a:r>
              <a:rPr sz="1600" spc="-105" dirty="0">
                <a:latin typeface="Cambria Math"/>
                <a:cs typeface="Cambria Math"/>
              </a:rPr>
              <a:t>𝑋 </a:t>
            </a:r>
            <a:r>
              <a:rPr sz="1600" spc="15" dirty="0">
                <a:latin typeface="Cambria Math"/>
                <a:cs typeface="Cambria Math"/>
              </a:rPr>
              <a:t>.𝑌</a:t>
            </a:r>
            <a:r>
              <a:rPr sz="1600" spc="310" dirty="0">
                <a:latin typeface="Cambria Math"/>
                <a:cs typeface="Cambria Math"/>
              </a:rPr>
              <a:t> </a:t>
            </a:r>
            <a:r>
              <a:rPr sz="3300" spc="-7" baseline="11363" dirty="0">
                <a:latin typeface="Cambria Math"/>
                <a:cs typeface="Cambria Math"/>
              </a:rPr>
              <a:t>=</a:t>
            </a:r>
            <a:endParaRPr sz="3300" baseline="11363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5755" y="2932683"/>
            <a:ext cx="694055" cy="189230"/>
          </a:xfrm>
          <a:custGeom>
            <a:avLst/>
            <a:gdLst/>
            <a:ahLst/>
            <a:cxnLst/>
            <a:rect l="l" t="t" r="r" b="b"/>
            <a:pathLst>
              <a:path w="694054" h="189230">
                <a:moveTo>
                  <a:pt x="633222" y="0"/>
                </a:moveTo>
                <a:lnTo>
                  <a:pt x="630554" y="7746"/>
                </a:lnTo>
                <a:lnTo>
                  <a:pt x="641506" y="12483"/>
                </a:lnTo>
                <a:lnTo>
                  <a:pt x="650922" y="19065"/>
                </a:lnTo>
                <a:lnTo>
                  <a:pt x="673496" y="62864"/>
                </a:lnTo>
                <a:lnTo>
                  <a:pt x="676275" y="93725"/>
                </a:lnTo>
                <a:lnTo>
                  <a:pt x="675582" y="110394"/>
                </a:lnTo>
                <a:lnTo>
                  <a:pt x="665099" y="151256"/>
                </a:lnTo>
                <a:lnTo>
                  <a:pt x="630809" y="181482"/>
                </a:lnTo>
                <a:lnTo>
                  <a:pt x="633222" y="189229"/>
                </a:lnTo>
                <a:lnTo>
                  <a:pt x="669387" y="167780"/>
                </a:lnTo>
                <a:lnTo>
                  <a:pt x="689657" y="128095"/>
                </a:lnTo>
                <a:lnTo>
                  <a:pt x="693547" y="94741"/>
                </a:lnTo>
                <a:lnTo>
                  <a:pt x="692570" y="77386"/>
                </a:lnTo>
                <a:lnTo>
                  <a:pt x="677926" y="33274"/>
                </a:lnTo>
                <a:lnTo>
                  <a:pt x="646939" y="5002"/>
                </a:lnTo>
                <a:lnTo>
                  <a:pt x="633222" y="0"/>
                </a:lnTo>
                <a:close/>
              </a:path>
              <a:path w="694054" h="189230">
                <a:moveTo>
                  <a:pt x="60325" y="0"/>
                </a:moveTo>
                <a:lnTo>
                  <a:pt x="24284" y="21627"/>
                </a:lnTo>
                <a:lnTo>
                  <a:pt x="3905" y="61340"/>
                </a:lnTo>
                <a:lnTo>
                  <a:pt x="0" y="94741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29"/>
                </a:lnTo>
                <a:lnTo>
                  <a:pt x="62738" y="181482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5"/>
                </a:lnTo>
                <a:lnTo>
                  <a:pt x="17982" y="77581"/>
                </a:lnTo>
                <a:lnTo>
                  <a:pt x="28448" y="37718"/>
                </a:lnTo>
                <a:lnTo>
                  <a:pt x="63119" y="7746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13672" y="2932302"/>
            <a:ext cx="1227455" cy="190500"/>
          </a:xfrm>
          <a:custGeom>
            <a:avLst/>
            <a:gdLst/>
            <a:ahLst/>
            <a:cxnLst/>
            <a:rect l="l" t="t" r="r" b="b"/>
            <a:pathLst>
              <a:path w="1227454" h="190500">
                <a:moveTo>
                  <a:pt x="1166495" y="0"/>
                </a:moveTo>
                <a:lnTo>
                  <a:pt x="1163827" y="0"/>
                </a:lnTo>
                <a:lnTo>
                  <a:pt x="1163827" y="7620"/>
                </a:lnTo>
                <a:lnTo>
                  <a:pt x="1175003" y="7620"/>
                </a:lnTo>
                <a:lnTo>
                  <a:pt x="1182497" y="10160"/>
                </a:lnTo>
                <a:lnTo>
                  <a:pt x="1196085" y="40005"/>
                </a:lnTo>
                <a:lnTo>
                  <a:pt x="1196085" y="44704"/>
                </a:lnTo>
                <a:lnTo>
                  <a:pt x="1195451" y="50419"/>
                </a:lnTo>
                <a:lnTo>
                  <a:pt x="1194180" y="57276"/>
                </a:lnTo>
                <a:lnTo>
                  <a:pt x="1192783" y="64135"/>
                </a:lnTo>
                <a:lnTo>
                  <a:pt x="1192149" y="68961"/>
                </a:lnTo>
                <a:lnTo>
                  <a:pt x="1192149" y="77597"/>
                </a:lnTo>
                <a:lnTo>
                  <a:pt x="1193800" y="82169"/>
                </a:lnTo>
                <a:lnTo>
                  <a:pt x="1197102" y="85851"/>
                </a:lnTo>
                <a:lnTo>
                  <a:pt x="1200530" y="89408"/>
                </a:lnTo>
                <a:lnTo>
                  <a:pt x="1204468" y="92201"/>
                </a:lnTo>
                <a:lnTo>
                  <a:pt x="1209040" y="93852"/>
                </a:lnTo>
                <a:lnTo>
                  <a:pt x="1209040" y="95631"/>
                </a:lnTo>
                <a:lnTo>
                  <a:pt x="1192149" y="112013"/>
                </a:lnTo>
                <a:lnTo>
                  <a:pt x="1192149" y="120523"/>
                </a:lnTo>
                <a:lnTo>
                  <a:pt x="1192783" y="125475"/>
                </a:lnTo>
                <a:lnTo>
                  <a:pt x="1194180" y="132207"/>
                </a:lnTo>
                <a:lnTo>
                  <a:pt x="1195451" y="139064"/>
                </a:lnTo>
                <a:lnTo>
                  <a:pt x="1196085" y="144907"/>
                </a:lnTo>
                <a:lnTo>
                  <a:pt x="1196085" y="149479"/>
                </a:lnTo>
                <a:lnTo>
                  <a:pt x="1175003" y="182625"/>
                </a:lnTo>
                <a:lnTo>
                  <a:pt x="1163827" y="182625"/>
                </a:lnTo>
                <a:lnTo>
                  <a:pt x="1163827" y="190246"/>
                </a:lnTo>
                <a:lnTo>
                  <a:pt x="1166495" y="190246"/>
                </a:lnTo>
                <a:lnTo>
                  <a:pt x="1177472" y="189416"/>
                </a:lnTo>
                <a:lnTo>
                  <a:pt x="1210183" y="166385"/>
                </a:lnTo>
                <a:lnTo>
                  <a:pt x="1213103" y="147700"/>
                </a:lnTo>
                <a:lnTo>
                  <a:pt x="1213103" y="142239"/>
                </a:lnTo>
                <a:lnTo>
                  <a:pt x="1212342" y="135889"/>
                </a:lnTo>
                <a:lnTo>
                  <a:pt x="1210818" y="128905"/>
                </a:lnTo>
                <a:lnTo>
                  <a:pt x="1209167" y="121793"/>
                </a:lnTo>
                <a:lnTo>
                  <a:pt x="1208404" y="117094"/>
                </a:lnTo>
                <a:lnTo>
                  <a:pt x="1208404" y="110109"/>
                </a:lnTo>
                <a:lnTo>
                  <a:pt x="1210055" y="106425"/>
                </a:lnTo>
                <a:lnTo>
                  <a:pt x="1213103" y="103505"/>
                </a:lnTo>
                <a:lnTo>
                  <a:pt x="1216278" y="100584"/>
                </a:lnTo>
                <a:lnTo>
                  <a:pt x="1221104" y="99060"/>
                </a:lnTo>
                <a:lnTo>
                  <a:pt x="1227454" y="98806"/>
                </a:lnTo>
                <a:lnTo>
                  <a:pt x="1227454" y="90677"/>
                </a:lnTo>
                <a:lnTo>
                  <a:pt x="1208404" y="79375"/>
                </a:lnTo>
                <a:lnTo>
                  <a:pt x="1208404" y="72389"/>
                </a:lnTo>
                <a:lnTo>
                  <a:pt x="1209167" y="67691"/>
                </a:lnTo>
                <a:lnTo>
                  <a:pt x="1210818" y="60706"/>
                </a:lnTo>
                <a:lnTo>
                  <a:pt x="1212342" y="53594"/>
                </a:lnTo>
                <a:lnTo>
                  <a:pt x="1213103" y="47371"/>
                </a:lnTo>
                <a:lnTo>
                  <a:pt x="1213103" y="41783"/>
                </a:lnTo>
                <a:lnTo>
                  <a:pt x="1194998" y="6250"/>
                </a:lnTo>
                <a:lnTo>
                  <a:pt x="1177472" y="829"/>
                </a:lnTo>
                <a:lnTo>
                  <a:pt x="1166495" y="0"/>
                </a:lnTo>
                <a:close/>
              </a:path>
              <a:path w="1227454" h="190500">
                <a:moveTo>
                  <a:pt x="63626" y="0"/>
                </a:moveTo>
                <a:lnTo>
                  <a:pt x="60959" y="0"/>
                </a:lnTo>
                <a:lnTo>
                  <a:pt x="49982" y="829"/>
                </a:lnTo>
                <a:lnTo>
                  <a:pt x="17224" y="23669"/>
                </a:lnTo>
                <a:lnTo>
                  <a:pt x="14350" y="41783"/>
                </a:lnTo>
                <a:lnTo>
                  <a:pt x="14350" y="47244"/>
                </a:lnTo>
                <a:lnTo>
                  <a:pt x="15112" y="53467"/>
                </a:lnTo>
                <a:lnTo>
                  <a:pt x="16636" y="60579"/>
                </a:lnTo>
                <a:lnTo>
                  <a:pt x="18160" y="67563"/>
                </a:lnTo>
                <a:lnTo>
                  <a:pt x="19050" y="72389"/>
                </a:lnTo>
                <a:lnTo>
                  <a:pt x="19050" y="79375"/>
                </a:lnTo>
                <a:lnTo>
                  <a:pt x="17399" y="83058"/>
                </a:lnTo>
                <a:lnTo>
                  <a:pt x="14224" y="85979"/>
                </a:lnTo>
                <a:lnTo>
                  <a:pt x="11049" y="88773"/>
                </a:lnTo>
                <a:lnTo>
                  <a:pt x="6350" y="90424"/>
                </a:lnTo>
                <a:lnTo>
                  <a:pt x="0" y="90550"/>
                </a:lnTo>
                <a:lnTo>
                  <a:pt x="0" y="98806"/>
                </a:lnTo>
                <a:lnTo>
                  <a:pt x="6350" y="98933"/>
                </a:lnTo>
                <a:lnTo>
                  <a:pt x="11049" y="100457"/>
                </a:lnTo>
                <a:lnTo>
                  <a:pt x="17399" y="106299"/>
                </a:lnTo>
                <a:lnTo>
                  <a:pt x="19050" y="109982"/>
                </a:lnTo>
                <a:lnTo>
                  <a:pt x="19050" y="116967"/>
                </a:lnTo>
                <a:lnTo>
                  <a:pt x="18160" y="121666"/>
                </a:lnTo>
                <a:lnTo>
                  <a:pt x="16636" y="128777"/>
                </a:lnTo>
                <a:lnTo>
                  <a:pt x="15112" y="135762"/>
                </a:lnTo>
                <a:lnTo>
                  <a:pt x="14350" y="142112"/>
                </a:lnTo>
                <a:lnTo>
                  <a:pt x="25907" y="179450"/>
                </a:lnTo>
                <a:lnTo>
                  <a:pt x="60959" y="190246"/>
                </a:lnTo>
                <a:lnTo>
                  <a:pt x="63626" y="190246"/>
                </a:lnTo>
                <a:lnTo>
                  <a:pt x="63626" y="182625"/>
                </a:lnTo>
                <a:lnTo>
                  <a:pt x="52450" y="182625"/>
                </a:lnTo>
                <a:lnTo>
                  <a:pt x="44830" y="180086"/>
                </a:lnTo>
                <a:lnTo>
                  <a:pt x="31242" y="149351"/>
                </a:lnTo>
                <a:lnTo>
                  <a:pt x="31242" y="144780"/>
                </a:lnTo>
                <a:lnTo>
                  <a:pt x="31876" y="139064"/>
                </a:lnTo>
                <a:lnTo>
                  <a:pt x="33274" y="132207"/>
                </a:lnTo>
                <a:lnTo>
                  <a:pt x="34544" y="125349"/>
                </a:lnTo>
                <a:lnTo>
                  <a:pt x="35305" y="120396"/>
                </a:lnTo>
                <a:lnTo>
                  <a:pt x="35305" y="111887"/>
                </a:lnTo>
                <a:lnTo>
                  <a:pt x="33527" y="107187"/>
                </a:lnTo>
                <a:lnTo>
                  <a:pt x="30225" y="103632"/>
                </a:lnTo>
                <a:lnTo>
                  <a:pt x="26924" y="99949"/>
                </a:lnTo>
                <a:lnTo>
                  <a:pt x="22986" y="97282"/>
                </a:lnTo>
                <a:lnTo>
                  <a:pt x="18415" y="95504"/>
                </a:lnTo>
                <a:lnTo>
                  <a:pt x="18415" y="93725"/>
                </a:lnTo>
                <a:lnTo>
                  <a:pt x="22986" y="92075"/>
                </a:lnTo>
                <a:lnTo>
                  <a:pt x="26924" y="89408"/>
                </a:lnTo>
                <a:lnTo>
                  <a:pt x="30225" y="85725"/>
                </a:lnTo>
                <a:lnTo>
                  <a:pt x="33527" y="82169"/>
                </a:lnTo>
                <a:lnTo>
                  <a:pt x="35305" y="77470"/>
                </a:lnTo>
                <a:lnTo>
                  <a:pt x="35305" y="68961"/>
                </a:lnTo>
                <a:lnTo>
                  <a:pt x="34544" y="64008"/>
                </a:lnTo>
                <a:lnTo>
                  <a:pt x="33274" y="57150"/>
                </a:lnTo>
                <a:lnTo>
                  <a:pt x="31876" y="50292"/>
                </a:lnTo>
                <a:lnTo>
                  <a:pt x="31242" y="44576"/>
                </a:lnTo>
                <a:lnTo>
                  <a:pt x="31242" y="39877"/>
                </a:lnTo>
                <a:lnTo>
                  <a:pt x="31763" y="31900"/>
                </a:lnTo>
                <a:lnTo>
                  <a:pt x="52450" y="7620"/>
                </a:lnTo>
                <a:lnTo>
                  <a:pt x="63626" y="7620"/>
                </a:lnTo>
                <a:lnTo>
                  <a:pt x="6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1303" y="2932683"/>
            <a:ext cx="559435" cy="189230"/>
          </a:xfrm>
          <a:custGeom>
            <a:avLst/>
            <a:gdLst/>
            <a:ahLst/>
            <a:cxnLst/>
            <a:rect l="l" t="t" r="r" b="b"/>
            <a:pathLst>
              <a:path w="559434" h="189230">
                <a:moveTo>
                  <a:pt x="499110" y="0"/>
                </a:moveTo>
                <a:lnTo>
                  <a:pt x="496443" y="7746"/>
                </a:lnTo>
                <a:lnTo>
                  <a:pt x="507394" y="12483"/>
                </a:lnTo>
                <a:lnTo>
                  <a:pt x="516810" y="19065"/>
                </a:lnTo>
                <a:lnTo>
                  <a:pt x="539384" y="62864"/>
                </a:lnTo>
                <a:lnTo>
                  <a:pt x="542163" y="93725"/>
                </a:lnTo>
                <a:lnTo>
                  <a:pt x="541470" y="110394"/>
                </a:lnTo>
                <a:lnTo>
                  <a:pt x="530987" y="151256"/>
                </a:lnTo>
                <a:lnTo>
                  <a:pt x="496697" y="181482"/>
                </a:lnTo>
                <a:lnTo>
                  <a:pt x="499110" y="189229"/>
                </a:lnTo>
                <a:lnTo>
                  <a:pt x="535275" y="167780"/>
                </a:lnTo>
                <a:lnTo>
                  <a:pt x="555545" y="128095"/>
                </a:lnTo>
                <a:lnTo>
                  <a:pt x="559435" y="94741"/>
                </a:lnTo>
                <a:lnTo>
                  <a:pt x="558458" y="77386"/>
                </a:lnTo>
                <a:lnTo>
                  <a:pt x="543814" y="33274"/>
                </a:lnTo>
                <a:lnTo>
                  <a:pt x="512827" y="5002"/>
                </a:lnTo>
                <a:lnTo>
                  <a:pt x="499110" y="0"/>
                </a:lnTo>
                <a:close/>
              </a:path>
              <a:path w="559434" h="189230">
                <a:moveTo>
                  <a:pt x="60325" y="0"/>
                </a:moveTo>
                <a:lnTo>
                  <a:pt x="24284" y="21627"/>
                </a:lnTo>
                <a:lnTo>
                  <a:pt x="3905" y="61340"/>
                </a:lnTo>
                <a:lnTo>
                  <a:pt x="0" y="94741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29"/>
                </a:lnTo>
                <a:lnTo>
                  <a:pt x="62738" y="181482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5"/>
                </a:lnTo>
                <a:lnTo>
                  <a:pt x="17982" y="77581"/>
                </a:lnTo>
                <a:lnTo>
                  <a:pt x="28448" y="37718"/>
                </a:lnTo>
                <a:lnTo>
                  <a:pt x="63119" y="7746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97186" y="2932683"/>
            <a:ext cx="457834" cy="189230"/>
          </a:xfrm>
          <a:custGeom>
            <a:avLst/>
            <a:gdLst/>
            <a:ahLst/>
            <a:cxnLst/>
            <a:rect l="l" t="t" r="r" b="b"/>
            <a:pathLst>
              <a:path w="457834" h="189230">
                <a:moveTo>
                  <a:pt x="397002" y="0"/>
                </a:moveTo>
                <a:lnTo>
                  <a:pt x="394335" y="7746"/>
                </a:lnTo>
                <a:lnTo>
                  <a:pt x="405286" y="12483"/>
                </a:lnTo>
                <a:lnTo>
                  <a:pt x="414702" y="19065"/>
                </a:lnTo>
                <a:lnTo>
                  <a:pt x="437276" y="62864"/>
                </a:lnTo>
                <a:lnTo>
                  <a:pt x="440055" y="93725"/>
                </a:lnTo>
                <a:lnTo>
                  <a:pt x="439362" y="110394"/>
                </a:lnTo>
                <a:lnTo>
                  <a:pt x="428879" y="151256"/>
                </a:lnTo>
                <a:lnTo>
                  <a:pt x="394589" y="181482"/>
                </a:lnTo>
                <a:lnTo>
                  <a:pt x="397002" y="189229"/>
                </a:lnTo>
                <a:lnTo>
                  <a:pt x="433167" y="167780"/>
                </a:lnTo>
                <a:lnTo>
                  <a:pt x="453437" y="128095"/>
                </a:lnTo>
                <a:lnTo>
                  <a:pt x="457327" y="94741"/>
                </a:lnTo>
                <a:lnTo>
                  <a:pt x="456350" y="77386"/>
                </a:lnTo>
                <a:lnTo>
                  <a:pt x="441706" y="33274"/>
                </a:lnTo>
                <a:lnTo>
                  <a:pt x="410719" y="5002"/>
                </a:lnTo>
                <a:lnTo>
                  <a:pt x="397002" y="0"/>
                </a:lnTo>
                <a:close/>
              </a:path>
              <a:path w="457834" h="189230">
                <a:moveTo>
                  <a:pt x="60325" y="0"/>
                </a:moveTo>
                <a:lnTo>
                  <a:pt x="24284" y="21627"/>
                </a:lnTo>
                <a:lnTo>
                  <a:pt x="3905" y="61340"/>
                </a:lnTo>
                <a:lnTo>
                  <a:pt x="0" y="94741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29"/>
                </a:lnTo>
                <a:lnTo>
                  <a:pt x="62738" y="181482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5"/>
                </a:lnTo>
                <a:lnTo>
                  <a:pt x="17982" y="77581"/>
                </a:lnTo>
                <a:lnTo>
                  <a:pt x="28448" y="37718"/>
                </a:lnTo>
                <a:lnTo>
                  <a:pt x="63119" y="7746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0777" y="2868294"/>
            <a:ext cx="21818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228725" algn="l"/>
                <a:tab pos="1824989" algn="l"/>
              </a:tabLst>
            </a:pPr>
            <a:r>
              <a:rPr sz="1600" spc="125" dirty="0">
                <a:latin typeface="Cambria Math"/>
                <a:cs typeface="Cambria Math"/>
              </a:rPr>
              <a:t>𝑛  </a:t>
            </a:r>
            <a:r>
              <a:rPr sz="2400" spc="187" baseline="1736" dirty="0">
                <a:latin typeface="Cambria Math"/>
                <a:cs typeface="Cambria Math"/>
              </a:rPr>
              <a:t> </a:t>
            </a:r>
            <a:r>
              <a:rPr sz="2400" spc="644" baseline="1736" dirty="0">
                <a:latin typeface="Cambria Math"/>
                <a:cs typeface="Cambria Math"/>
              </a:rPr>
              <a:t> </a:t>
            </a:r>
            <a:r>
              <a:rPr sz="1600" spc="45" dirty="0">
                <a:latin typeface="Cambria Math"/>
                <a:cs typeface="Cambria Math"/>
              </a:rPr>
              <a:t>𝑋</a:t>
            </a:r>
            <a:r>
              <a:rPr sz="1950" spc="67" baseline="-12820" dirty="0">
                <a:latin typeface="Cambria Math"/>
                <a:cs typeface="Cambria Math"/>
              </a:rPr>
              <a:t>1</a:t>
            </a:r>
            <a:r>
              <a:rPr sz="1600" spc="45" dirty="0">
                <a:latin typeface="Cambria Math"/>
                <a:cs typeface="Cambria Math"/>
              </a:rPr>
              <a:t>𝑌</a:t>
            </a:r>
            <a:r>
              <a:rPr sz="1600" spc="360" dirty="0">
                <a:latin typeface="Cambria Math"/>
                <a:cs typeface="Cambria Math"/>
              </a:rPr>
              <a:t> </a:t>
            </a:r>
            <a:r>
              <a:rPr sz="1600" spc="-30" dirty="0">
                <a:latin typeface="Cambria Math"/>
                <a:cs typeface="Cambria Math"/>
              </a:rPr>
              <a:t>−	</a:t>
            </a:r>
            <a:r>
              <a:rPr sz="1600" spc="15" dirty="0">
                <a:latin typeface="Cambria Math"/>
                <a:cs typeface="Cambria Math"/>
              </a:rPr>
              <a:t>𝑋</a:t>
            </a:r>
            <a:r>
              <a:rPr sz="1950" spc="22" baseline="-12820" dirty="0">
                <a:latin typeface="Cambria Math"/>
                <a:cs typeface="Cambria Math"/>
              </a:rPr>
              <a:t>1	</a:t>
            </a:r>
            <a:r>
              <a:rPr sz="1600" spc="40" dirty="0">
                <a:latin typeface="Cambria Math"/>
                <a:cs typeface="Cambria Math"/>
              </a:rPr>
              <a:t>𝑌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47941" y="3209417"/>
            <a:ext cx="3549015" cy="455930"/>
          </a:xfrm>
          <a:custGeom>
            <a:avLst/>
            <a:gdLst/>
            <a:ahLst/>
            <a:cxnLst/>
            <a:rect l="l" t="t" r="r" b="b"/>
            <a:pathLst>
              <a:path w="3549015" h="455929">
                <a:moveTo>
                  <a:pt x="43170" y="342519"/>
                </a:moveTo>
                <a:lnTo>
                  <a:pt x="22225" y="342519"/>
                </a:lnTo>
                <a:lnTo>
                  <a:pt x="83692" y="455676"/>
                </a:lnTo>
                <a:lnTo>
                  <a:pt x="92963" y="455676"/>
                </a:lnTo>
                <a:lnTo>
                  <a:pt x="96602" y="419481"/>
                </a:lnTo>
                <a:lnTo>
                  <a:pt x="84708" y="419481"/>
                </a:lnTo>
                <a:lnTo>
                  <a:pt x="43170" y="342519"/>
                </a:lnTo>
                <a:close/>
              </a:path>
              <a:path w="3549015" h="455929">
                <a:moveTo>
                  <a:pt x="3549014" y="0"/>
                </a:moveTo>
                <a:lnTo>
                  <a:pt x="150494" y="0"/>
                </a:lnTo>
                <a:lnTo>
                  <a:pt x="150494" y="127"/>
                </a:lnTo>
                <a:lnTo>
                  <a:pt x="126237" y="127"/>
                </a:lnTo>
                <a:lnTo>
                  <a:pt x="84708" y="419481"/>
                </a:lnTo>
                <a:lnTo>
                  <a:pt x="96602" y="419481"/>
                </a:lnTo>
                <a:lnTo>
                  <a:pt x="137413" y="13462"/>
                </a:lnTo>
                <a:lnTo>
                  <a:pt x="3549014" y="13462"/>
                </a:lnTo>
                <a:lnTo>
                  <a:pt x="3549014" y="0"/>
                </a:lnTo>
                <a:close/>
              </a:path>
              <a:path w="3549015" h="455929">
                <a:moveTo>
                  <a:pt x="34670" y="326771"/>
                </a:moveTo>
                <a:lnTo>
                  <a:pt x="0" y="345059"/>
                </a:lnTo>
                <a:lnTo>
                  <a:pt x="3936" y="352171"/>
                </a:lnTo>
                <a:lnTo>
                  <a:pt x="22225" y="342519"/>
                </a:lnTo>
                <a:lnTo>
                  <a:pt x="43170" y="342519"/>
                </a:lnTo>
                <a:lnTo>
                  <a:pt x="34670" y="326771"/>
                </a:lnTo>
                <a:close/>
              </a:path>
              <a:path w="3549015" h="455929">
                <a:moveTo>
                  <a:pt x="3549014" y="13462"/>
                </a:moveTo>
                <a:lnTo>
                  <a:pt x="150494" y="13462"/>
                </a:lnTo>
                <a:lnTo>
                  <a:pt x="150494" y="13716"/>
                </a:lnTo>
                <a:lnTo>
                  <a:pt x="3549014" y="13716"/>
                </a:lnTo>
                <a:lnTo>
                  <a:pt x="3549014" y="13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96044" y="3564890"/>
            <a:ext cx="45720" cy="8890"/>
          </a:xfrm>
          <a:custGeom>
            <a:avLst/>
            <a:gdLst/>
            <a:ahLst/>
            <a:cxnLst/>
            <a:rect l="l" t="t" r="r" b="b"/>
            <a:pathLst>
              <a:path w="45720" h="8889">
                <a:moveTo>
                  <a:pt x="0" y="8889"/>
                </a:moveTo>
                <a:lnTo>
                  <a:pt x="45465" y="8889"/>
                </a:lnTo>
                <a:lnTo>
                  <a:pt x="45465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2240" y="33350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96044" y="3326129"/>
            <a:ext cx="45720" cy="8890"/>
          </a:xfrm>
          <a:custGeom>
            <a:avLst/>
            <a:gdLst/>
            <a:ahLst/>
            <a:cxnLst/>
            <a:rect l="l" t="t" r="r" b="b"/>
            <a:pathLst>
              <a:path w="45720" h="8889">
                <a:moveTo>
                  <a:pt x="0" y="8889"/>
                </a:moveTo>
                <a:lnTo>
                  <a:pt x="45465" y="8889"/>
                </a:lnTo>
                <a:lnTo>
                  <a:pt x="45465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21168" y="3564890"/>
            <a:ext cx="45720" cy="8890"/>
          </a:xfrm>
          <a:custGeom>
            <a:avLst/>
            <a:gdLst/>
            <a:ahLst/>
            <a:cxnLst/>
            <a:rect l="l" t="t" r="r" b="b"/>
            <a:pathLst>
              <a:path w="45720" h="8889">
                <a:moveTo>
                  <a:pt x="0" y="8889"/>
                </a:moveTo>
                <a:lnTo>
                  <a:pt x="45465" y="8889"/>
                </a:lnTo>
                <a:lnTo>
                  <a:pt x="45465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30440" y="33350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21168" y="3326129"/>
            <a:ext cx="45720" cy="8890"/>
          </a:xfrm>
          <a:custGeom>
            <a:avLst/>
            <a:gdLst/>
            <a:ahLst/>
            <a:cxnLst/>
            <a:rect l="l" t="t" r="r" b="b"/>
            <a:pathLst>
              <a:path w="45720" h="8889">
                <a:moveTo>
                  <a:pt x="0" y="8889"/>
                </a:moveTo>
                <a:lnTo>
                  <a:pt x="45465" y="8889"/>
                </a:lnTo>
                <a:lnTo>
                  <a:pt x="45465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3606" y="3326384"/>
            <a:ext cx="598805" cy="247015"/>
          </a:xfrm>
          <a:custGeom>
            <a:avLst/>
            <a:gdLst/>
            <a:ahLst/>
            <a:cxnLst/>
            <a:rect l="l" t="t" r="r" b="b"/>
            <a:pathLst>
              <a:path w="598804" h="247014">
                <a:moveTo>
                  <a:pt x="533653" y="0"/>
                </a:moveTo>
                <a:lnTo>
                  <a:pt x="531114" y="8254"/>
                </a:lnTo>
                <a:lnTo>
                  <a:pt x="542472" y="14089"/>
                </a:lnTo>
                <a:lnTo>
                  <a:pt x="552354" y="22637"/>
                </a:lnTo>
                <a:lnTo>
                  <a:pt x="573117" y="64025"/>
                </a:lnTo>
                <a:lnTo>
                  <a:pt x="579352" y="101796"/>
                </a:lnTo>
                <a:lnTo>
                  <a:pt x="580136" y="123443"/>
                </a:lnTo>
                <a:lnTo>
                  <a:pt x="579352" y="145091"/>
                </a:lnTo>
                <a:lnTo>
                  <a:pt x="573117" y="182862"/>
                </a:lnTo>
                <a:lnTo>
                  <a:pt x="552354" y="224154"/>
                </a:lnTo>
                <a:lnTo>
                  <a:pt x="531114" y="238632"/>
                </a:lnTo>
                <a:lnTo>
                  <a:pt x="533653" y="246761"/>
                </a:lnTo>
                <a:lnTo>
                  <a:pt x="572248" y="219846"/>
                </a:lnTo>
                <a:lnTo>
                  <a:pt x="594217" y="167036"/>
                </a:lnTo>
                <a:lnTo>
                  <a:pt x="598424" y="123443"/>
                </a:lnTo>
                <a:lnTo>
                  <a:pt x="597374" y="100818"/>
                </a:lnTo>
                <a:lnTo>
                  <a:pt x="588940" y="60328"/>
                </a:lnTo>
                <a:lnTo>
                  <a:pt x="561165" y="14732"/>
                </a:lnTo>
                <a:lnTo>
                  <a:pt x="548296" y="5734"/>
                </a:lnTo>
                <a:lnTo>
                  <a:pt x="533653" y="0"/>
                </a:lnTo>
                <a:close/>
              </a:path>
              <a:path w="598804" h="247014">
                <a:moveTo>
                  <a:pt x="64897" y="0"/>
                </a:moveTo>
                <a:lnTo>
                  <a:pt x="26177" y="26967"/>
                </a:lnTo>
                <a:lnTo>
                  <a:pt x="4254" y="79787"/>
                </a:lnTo>
                <a:lnTo>
                  <a:pt x="0" y="123443"/>
                </a:lnTo>
                <a:lnTo>
                  <a:pt x="1067" y="146014"/>
                </a:lnTo>
                <a:lnTo>
                  <a:pt x="9536" y="186487"/>
                </a:lnTo>
                <a:lnTo>
                  <a:pt x="37274" y="232076"/>
                </a:lnTo>
                <a:lnTo>
                  <a:pt x="64897" y="246761"/>
                </a:lnTo>
                <a:lnTo>
                  <a:pt x="67310" y="238632"/>
                </a:lnTo>
                <a:lnTo>
                  <a:pt x="56024" y="232727"/>
                </a:lnTo>
                <a:lnTo>
                  <a:pt x="46180" y="224154"/>
                </a:lnTo>
                <a:lnTo>
                  <a:pt x="25380" y="182862"/>
                </a:lnTo>
                <a:lnTo>
                  <a:pt x="19180" y="145091"/>
                </a:lnTo>
                <a:lnTo>
                  <a:pt x="18415" y="123443"/>
                </a:lnTo>
                <a:lnTo>
                  <a:pt x="19180" y="101796"/>
                </a:lnTo>
                <a:lnTo>
                  <a:pt x="25380" y="64025"/>
                </a:lnTo>
                <a:lnTo>
                  <a:pt x="46180" y="22637"/>
                </a:lnTo>
                <a:lnTo>
                  <a:pt x="67310" y="8254"/>
                </a:lnTo>
                <a:lnTo>
                  <a:pt x="64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05418" y="3356355"/>
            <a:ext cx="559435" cy="189230"/>
          </a:xfrm>
          <a:custGeom>
            <a:avLst/>
            <a:gdLst/>
            <a:ahLst/>
            <a:cxnLst/>
            <a:rect l="l" t="t" r="r" b="b"/>
            <a:pathLst>
              <a:path w="559434" h="189229">
                <a:moveTo>
                  <a:pt x="499109" y="0"/>
                </a:moveTo>
                <a:lnTo>
                  <a:pt x="496442" y="7747"/>
                </a:lnTo>
                <a:lnTo>
                  <a:pt x="507394" y="12483"/>
                </a:lnTo>
                <a:lnTo>
                  <a:pt x="516810" y="19065"/>
                </a:lnTo>
                <a:lnTo>
                  <a:pt x="539384" y="62865"/>
                </a:lnTo>
                <a:lnTo>
                  <a:pt x="542162" y="93726"/>
                </a:lnTo>
                <a:lnTo>
                  <a:pt x="541470" y="110394"/>
                </a:lnTo>
                <a:lnTo>
                  <a:pt x="530986" y="151257"/>
                </a:lnTo>
                <a:lnTo>
                  <a:pt x="496697" y="181483"/>
                </a:lnTo>
                <a:lnTo>
                  <a:pt x="499109" y="189230"/>
                </a:lnTo>
                <a:lnTo>
                  <a:pt x="535275" y="167780"/>
                </a:lnTo>
                <a:lnTo>
                  <a:pt x="555545" y="128095"/>
                </a:lnTo>
                <a:lnTo>
                  <a:pt x="559434" y="94742"/>
                </a:lnTo>
                <a:lnTo>
                  <a:pt x="558458" y="77386"/>
                </a:lnTo>
                <a:lnTo>
                  <a:pt x="543813" y="33274"/>
                </a:lnTo>
                <a:lnTo>
                  <a:pt x="512827" y="5002"/>
                </a:lnTo>
                <a:lnTo>
                  <a:pt x="499109" y="0"/>
                </a:lnTo>
                <a:close/>
              </a:path>
              <a:path w="559434" h="189229">
                <a:moveTo>
                  <a:pt x="60325" y="0"/>
                </a:moveTo>
                <a:lnTo>
                  <a:pt x="24284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7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34377" y="3291967"/>
            <a:ext cx="14077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125" dirty="0">
                <a:latin typeface="Cambria Math"/>
                <a:cs typeface="Cambria Math"/>
              </a:rPr>
              <a:t>𝑛</a:t>
            </a:r>
            <a:r>
              <a:rPr sz="2400" spc="187" baseline="1736" dirty="0">
                <a:latin typeface="Cambria Math"/>
                <a:cs typeface="Cambria Math"/>
              </a:rPr>
              <a:t> </a:t>
            </a:r>
            <a:r>
              <a:rPr sz="1600" spc="105" dirty="0">
                <a:latin typeface="Cambria Math"/>
                <a:cs typeface="Cambria Math"/>
              </a:rPr>
              <a:t>𝑋</a:t>
            </a:r>
            <a:r>
              <a:rPr sz="1950" spc="157" baseline="25641" dirty="0">
                <a:latin typeface="Cambria Math"/>
                <a:cs typeface="Cambria Math"/>
              </a:rPr>
              <a:t>2 </a:t>
            </a:r>
            <a:r>
              <a:rPr sz="1600" spc="-30" dirty="0">
                <a:latin typeface="Cambria Math"/>
                <a:cs typeface="Cambria Math"/>
              </a:rPr>
              <a:t>−</a:t>
            </a:r>
            <a:r>
              <a:rPr sz="2400" spc="427" baseline="1736" dirty="0">
                <a:latin typeface="Cambria Math"/>
                <a:cs typeface="Cambria Math"/>
              </a:rPr>
              <a:t> </a:t>
            </a:r>
            <a:r>
              <a:rPr sz="1600" spc="70" dirty="0">
                <a:latin typeface="Cambria Math"/>
                <a:cs typeface="Cambria Math"/>
              </a:rPr>
              <a:t>𝑋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78418" y="3369690"/>
            <a:ext cx="1250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71966" y="3267582"/>
            <a:ext cx="1250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631169" y="3538220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20"/>
                </a:moveTo>
                <a:lnTo>
                  <a:pt x="44450" y="7620"/>
                </a:lnTo>
                <a:lnTo>
                  <a:pt x="4445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67365" y="3364229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31169" y="3356609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19"/>
                </a:moveTo>
                <a:lnTo>
                  <a:pt x="44450" y="7619"/>
                </a:lnTo>
                <a:lnTo>
                  <a:pt x="4445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87484" y="3538220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20"/>
                </a:moveTo>
                <a:lnTo>
                  <a:pt x="44450" y="7620"/>
                </a:lnTo>
                <a:lnTo>
                  <a:pt x="4445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5740" y="3364229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87484" y="3356609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19"/>
                </a:moveTo>
                <a:lnTo>
                  <a:pt x="44450" y="7619"/>
                </a:lnTo>
                <a:lnTo>
                  <a:pt x="4445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88398" y="3356355"/>
            <a:ext cx="572135" cy="189230"/>
          </a:xfrm>
          <a:custGeom>
            <a:avLst/>
            <a:gdLst/>
            <a:ahLst/>
            <a:cxnLst/>
            <a:rect l="l" t="t" r="r" b="b"/>
            <a:pathLst>
              <a:path w="572134" h="189229">
                <a:moveTo>
                  <a:pt x="511301" y="0"/>
                </a:moveTo>
                <a:lnTo>
                  <a:pt x="508634" y="7747"/>
                </a:lnTo>
                <a:lnTo>
                  <a:pt x="519586" y="12483"/>
                </a:lnTo>
                <a:lnTo>
                  <a:pt x="529002" y="19065"/>
                </a:lnTo>
                <a:lnTo>
                  <a:pt x="551576" y="62865"/>
                </a:lnTo>
                <a:lnTo>
                  <a:pt x="554354" y="93726"/>
                </a:lnTo>
                <a:lnTo>
                  <a:pt x="553662" y="110394"/>
                </a:lnTo>
                <a:lnTo>
                  <a:pt x="543178" y="151257"/>
                </a:lnTo>
                <a:lnTo>
                  <a:pt x="508889" y="181483"/>
                </a:lnTo>
                <a:lnTo>
                  <a:pt x="511301" y="189230"/>
                </a:lnTo>
                <a:lnTo>
                  <a:pt x="547467" y="167780"/>
                </a:lnTo>
                <a:lnTo>
                  <a:pt x="567737" y="128095"/>
                </a:lnTo>
                <a:lnTo>
                  <a:pt x="571626" y="94742"/>
                </a:lnTo>
                <a:lnTo>
                  <a:pt x="570650" y="77386"/>
                </a:lnTo>
                <a:lnTo>
                  <a:pt x="556005" y="33274"/>
                </a:lnTo>
                <a:lnTo>
                  <a:pt x="525019" y="5002"/>
                </a:lnTo>
                <a:lnTo>
                  <a:pt x="511301" y="0"/>
                </a:lnTo>
                <a:close/>
              </a:path>
              <a:path w="572134" h="189229">
                <a:moveTo>
                  <a:pt x="60325" y="0"/>
                </a:moveTo>
                <a:lnTo>
                  <a:pt x="24284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7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44303" y="3356355"/>
            <a:ext cx="455930" cy="189230"/>
          </a:xfrm>
          <a:custGeom>
            <a:avLst/>
            <a:gdLst/>
            <a:ahLst/>
            <a:cxnLst/>
            <a:rect l="l" t="t" r="r" b="b"/>
            <a:pathLst>
              <a:path w="455929" h="189229">
                <a:moveTo>
                  <a:pt x="395477" y="0"/>
                </a:moveTo>
                <a:lnTo>
                  <a:pt x="392811" y="7747"/>
                </a:lnTo>
                <a:lnTo>
                  <a:pt x="403762" y="12483"/>
                </a:lnTo>
                <a:lnTo>
                  <a:pt x="413178" y="19065"/>
                </a:lnTo>
                <a:lnTo>
                  <a:pt x="435752" y="62865"/>
                </a:lnTo>
                <a:lnTo>
                  <a:pt x="438530" y="93726"/>
                </a:lnTo>
                <a:lnTo>
                  <a:pt x="437838" y="110394"/>
                </a:lnTo>
                <a:lnTo>
                  <a:pt x="427354" y="151257"/>
                </a:lnTo>
                <a:lnTo>
                  <a:pt x="393065" y="181483"/>
                </a:lnTo>
                <a:lnTo>
                  <a:pt x="395477" y="189230"/>
                </a:lnTo>
                <a:lnTo>
                  <a:pt x="431643" y="167780"/>
                </a:lnTo>
                <a:lnTo>
                  <a:pt x="451913" y="128095"/>
                </a:lnTo>
                <a:lnTo>
                  <a:pt x="455802" y="94742"/>
                </a:lnTo>
                <a:lnTo>
                  <a:pt x="454826" y="77386"/>
                </a:lnTo>
                <a:lnTo>
                  <a:pt x="440181" y="33274"/>
                </a:lnTo>
                <a:lnTo>
                  <a:pt x="409195" y="5002"/>
                </a:lnTo>
                <a:lnTo>
                  <a:pt x="395477" y="0"/>
                </a:lnTo>
                <a:close/>
              </a:path>
              <a:path w="455929" h="189229">
                <a:moveTo>
                  <a:pt x="60325" y="0"/>
                </a:moveTo>
                <a:lnTo>
                  <a:pt x="24266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8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099550" y="3291967"/>
            <a:ext cx="15589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125" dirty="0">
                <a:latin typeface="Cambria Math"/>
                <a:cs typeface="Cambria Math"/>
              </a:rPr>
              <a:t>𝑛</a:t>
            </a:r>
            <a:r>
              <a:rPr sz="2400" spc="187" baseline="1736" dirty="0">
                <a:latin typeface="Cambria Math"/>
                <a:cs typeface="Cambria Math"/>
              </a:rPr>
              <a:t> </a:t>
            </a:r>
            <a:r>
              <a:rPr sz="1600" spc="95" dirty="0">
                <a:latin typeface="Cambria Math"/>
                <a:cs typeface="Cambria Math"/>
              </a:rPr>
              <a:t>𝑌</a:t>
            </a:r>
            <a:r>
              <a:rPr sz="1950" spc="142" baseline="21367" dirty="0">
                <a:latin typeface="Cambria Math"/>
                <a:cs typeface="Cambria Math"/>
              </a:rPr>
              <a:t>2 </a:t>
            </a:r>
            <a:r>
              <a:rPr sz="1600" spc="-30" dirty="0">
                <a:latin typeface="Cambria Math"/>
                <a:cs typeface="Cambria Math"/>
              </a:rPr>
              <a:t>−</a:t>
            </a:r>
            <a:r>
              <a:rPr sz="2400" spc="-44" baseline="1736" dirty="0">
                <a:latin typeface="Cambria Math"/>
                <a:cs typeface="Cambria Math"/>
              </a:rPr>
              <a:t> </a:t>
            </a:r>
            <a:r>
              <a:rPr sz="1600" spc="40" dirty="0">
                <a:latin typeface="Cambria Math"/>
                <a:cs typeface="Cambria Math"/>
              </a:rPr>
              <a:t>𝑌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1950" spc="97" baseline="21367" dirty="0">
                <a:latin typeface="Cambria Math"/>
                <a:cs typeface="Cambria Math"/>
              </a:rPr>
              <a:t>2</a:t>
            </a:r>
            <a:endParaRPr sz="1950" baseline="21367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44511" y="3168269"/>
            <a:ext cx="3550920" cy="0"/>
          </a:xfrm>
          <a:custGeom>
            <a:avLst/>
            <a:gdLst/>
            <a:ahLst/>
            <a:cxnLst/>
            <a:rect l="l" t="t" r="r" b="b"/>
            <a:pathLst>
              <a:path w="3550920">
                <a:moveTo>
                  <a:pt x="0" y="0"/>
                </a:moveTo>
                <a:lnTo>
                  <a:pt x="355092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5403" y="3901947"/>
            <a:ext cx="879475" cy="189230"/>
          </a:xfrm>
          <a:custGeom>
            <a:avLst/>
            <a:gdLst/>
            <a:ahLst/>
            <a:cxnLst/>
            <a:rect l="l" t="t" r="r" b="b"/>
            <a:pathLst>
              <a:path w="879475" h="189229">
                <a:moveTo>
                  <a:pt x="819150" y="0"/>
                </a:moveTo>
                <a:lnTo>
                  <a:pt x="816482" y="7746"/>
                </a:lnTo>
                <a:lnTo>
                  <a:pt x="827434" y="12483"/>
                </a:lnTo>
                <a:lnTo>
                  <a:pt x="836850" y="19065"/>
                </a:lnTo>
                <a:lnTo>
                  <a:pt x="859424" y="62864"/>
                </a:lnTo>
                <a:lnTo>
                  <a:pt x="862202" y="93725"/>
                </a:lnTo>
                <a:lnTo>
                  <a:pt x="861510" y="110394"/>
                </a:lnTo>
                <a:lnTo>
                  <a:pt x="851026" y="151256"/>
                </a:lnTo>
                <a:lnTo>
                  <a:pt x="816737" y="181482"/>
                </a:lnTo>
                <a:lnTo>
                  <a:pt x="819150" y="189229"/>
                </a:lnTo>
                <a:lnTo>
                  <a:pt x="855315" y="167780"/>
                </a:lnTo>
                <a:lnTo>
                  <a:pt x="875585" y="128095"/>
                </a:lnTo>
                <a:lnTo>
                  <a:pt x="879475" y="94741"/>
                </a:lnTo>
                <a:lnTo>
                  <a:pt x="878498" y="77386"/>
                </a:lnTo>
                <a:lnTo>
                  <a:pt x="863853" y="33274"/>
                </a:lnTo>
                <a:lnTo>
                  <a:pt x="832867" y="5002"/>
                </a:lnTo>
                <a:lnTo>
                  <a:pt x="819150" y="0"/>
                </a:lnTo>
                <a:close/>
              </a:path>
              <a:path w="879475" h="189229">
                <a:moveTo>
                  <a:pt x="60325" y="0"/>
                </a:moveTo>
                <a:lnTo>
                  <a:pt x="24266" y="21627"/>
                </a:lnTo>
                <a:lnTo>
                  <a:pt x="3905" y="61340"/>
                </a:lnTo>
                <a:lnTo>
                  <a:pt x="0" y="94741"/>
                </a:lnTo>
                <a:lnTo>
                  <a:pt x="976" y="112079"/>
                </a:lnTo>
                <a:lnTo>
                  <a:pt x="15621" y="156209"/>
                </a:lnTo>
                <a:lnTo>
                  <a:pt x="46589" y="184302"/>
                </a:lnTo>
                <a:lnTo>
                  <a:pt x="60325" y="189229"/>
                </a:lnTo>
                <a:lnTo>
                  <a:pt x="62738" y="181482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5"/>
                </a:lnTo>
                <a:lnTo>
                  <a:pt x="17982" y="77581"/>
                </a:lnTo>
                <a:lnTo>
                  <a:pt x="28448" y="37718"/>
                </a:lnTo>
                <a:lnTo>
                  <a:pt x="63119" y="7746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26428" y="3278514"/>
            <a:ext cx="2273935" cy="84518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R="473709" algn="r">
              <a:lnSpc>
                <a:spcPct val="100000"/>
              </a:lnSpc>
              <a:spcBef>
                <a:spcPts val="955"/>
              </a:spcBef>
            </a:pPr>
            <a:r>
              <a:rPr sz="1300" spc="6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300" spc="-44" baseline="27777" dirty="0">
                <a:latin typeface="Cambria Math"/>
                <a:cs typeface="Cambria Math"/>
              </a:rPr>
              <a:t>𝑟</a:t>
            </a:r>
            <a:r>
              <a:rPr sz="2400" spc="-44" baseline="22569" dirty="0">
                <a:latin typeface="Cambria Math"/>
                <a:cs typeface="Cambria Math"/>
              </a:rPr>
              <a:t>𝑋</a:t>
            </a:r>
            <a:r>
              <a:rPr sz="1950" spc="-44" baseline="12820" dirty="0">
                <a:latin typeface="Cambria Math"/>
                <a:cs typeface="Cambria Math"/>
              </a:rPr>
              <a:t>1</a:t>
            </a:r>
            <a:r>
              <a:rPr sz="2400" spc="-44" baseline="22569" dirty="0">
                <a:latin typeface="Cambria Math"/>
                <a:cs typeface="Cambria Math"/>
              </a:rPr>
              <a:t>.𝑌 </a:t>
            </a:r>
            <a:r>
              <a:rPr sz="3300" spc="-7" baseline="27777" dirty="0">
                <a:latin typeface="Cambria Math"/>
                <a:cs typeface="Cambria Math"/>
              </a:rPr>
              <a:t>= </a:t>
            </a:r>
            <a:r>
              <a:rPr sz="1600" spc="45" dirty="0">
                <a:latin typeface="Cambria Math"/>
                <a:cs typeface="Cambria Math"/>
              </a:rPr>
              <a:t>20 </a:t>
            </a:r>
            <a:r>
              <a:rPr sz="1600" spc="30" dirty="0">
                <a:latin typeface="Cambria Math"/>
                <a:cs typeface="Cambria Math"/>
              </a:rPr>
              <a:t>468,280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spc="-30" dirty="0">
                <a:latin typeface="Cambria Math"/>
                <a:cs typeface="Cambria Math"/>
              </a:rPr>
              <a:t>−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69248" y="3901566"/>
            <a:ext cx="1847850" cy="190500"/>
          </a:xfrm>
          <a:custGeom>
            <a:avLst/>
            <a:gdLst/>
            <a:ahLst/>
            <a:cxnLst/>
            <a:rect l="l" t="t" r="r" b="b"/>
            <a:pathLst>
              <a:path w="1847850" h="190500">
                <a:moveTo>
                  <a:pt x="1786762" y="0"/>
                </a:moveTo>
                <a:lnTo>
                  <a:pt x="1784096" y="0"/>
                </a:lnTo>
                <a:lnTo>
                  <a:pt x="1784096" y="7619"/>
                </a:lnTo>
                <a:lnTo>
                  <a:pt x="1795272" y="7619"/>
                </a:lnTo>
                <a:lnTo>
                  <a:pt x="1802765" y="10159"/>
                </a:lnTo>
                <a:lnTo>
                  <a:pt x="1816353" y="40004"/>
                </a:lnTo>
                <a:lnTo>
                  <a:pt x="1816353" y="44703"/>
                </a:lnTo>
                <a:lnTo>
                  <a:pt x="1815719" y="50418"/>
                </a:lnTo>
                <a:lnTo>
                  <a:pt x="1814449" y="57276"/>
                </a:lnTo>
                <a:lnTo>
                  <a:pt x="1813052" y="64134"/>
                </a:lnTo>
                <a:lnTo>
                  <a:pt x="1812417" y="68960"/>
                </a:lnTo>
                <a:lnTo>
                  <a:pt x="1812417" y="77596"/>
                </a:lnTo>
                <a:lnTo>
                  <a:pt x="1814068" y="82168"/>
                </a:lnTo>
                <a:lnTo>
                  <a:pt x="1817370" y="85851"/>
                </a:lnTo>
                <a:lnTo>
                  <a:pt x="1820799" y="89407"/>
                </a:lnTo>
                <a:lnTo>
                  <a:pt x="1824735" y="92201"/>
                </a:lnTo>
                <a:lnTo>
                  <a:pt x="1829307" y="93852"/>
                </a:lnTo>
                <a:lnTo>
                  <a:pt x="1829307" y="95630"/>
                </a:lnTo>
                <a:lnTo>
                  <a:pt x="1812417" y="112013"/>
                </a:lnTo>
                <a:lnTo>
                  <a:pt x="1812417" y="120522"/>
                </a:lnTo>
                <a:lnTo>
                  <a:pt x="1813052" y="125475"/>
                </a:lnTo>
                <a:lnTo>
                  <a:pt x="1814449" y="132206"/>
                </a:lnTo>
                <a:lnTo>
                  <a:pt x="1815719" y="139064"/>
                </a:lnTo>
                <a:lnTo>
                  <a:pt x="1816353" y="144906"/>
                </a:lnTo>
                <a:lnTo>
                  <a:pt x="1816353" y="149478"/>
                </a:lnTo>
                <a:lnTo>
                  <a:pt x="1795272" y="182625"/>
                </a:lnTo>
                <a:lnTo>
                  <a:pt x="1784096" y="182625"/>
                </a:lnTo>
                <a:lnTo>
                  <a:pt x="1784096" y="190245"/>
                </a:lnTo>
                <a:lnTo>
                  <a:pt x="1786762" y="190245"/>
                </a:lnTo>
                <a:lnTo>
                  <a:pt x="1797740" y="189416"/>
                </a:lnTo>
                <a:lnTo>
                  <a:pt x="1830451" y="166385"/>
                </a:lnTo>
                <a:lnTo>
                  <a:pt x="1833372" y="147700"/>
                </a:lnTo>
                <a:lnTo>
                  <a:pt x="1833372" y="142239"/>
                </a:lnTo>
                <a:lnTo>
                  <a:pt x="1832609" y="135889"/>
                </a:lnTo>
                <a:lnTo>
                  <a:pt x="1831085" y="128904"/>
                </a:lnTo>
                <a:lnTo>
                  <a:pt x="1829434" y="121792"/>
                </a:lnTo>
                <a:lnTo>
                  <a:pt x="1828673" y="117093"/>
                </a:lnTo>
                <a:lnTo>
                  <a:pt x="1828673" y="110108"/>
                </a:lnTo>
                <a:lnTo>
                  <a:pt x="1830324" y="106425"/>
                </a:lnTo>
                <a:lnTo>
                  <a:pt x="1833372" y="103504"/>
                </a:lnTo>
                <a:lnTo>
                  <a:pt x="1836547" y="100583"/>
                </a:lnTo>
                <a:lnTo>
                  <a:pt x="1841373" y="99059"/>
                </a:lnTo>
                <a:lnTo>
                  <a:pt x="1847723" y="98805"/>
                </a:lnTo>
                <a:lnTo>
                  <a:pt x="1847723" y="90677"/>
                </a:lnTo>
                <a:lnTo>
                  <a:pt x="1828673" y="79374"/>
                </a:lnTo>
                <a:lnTo>
                  <a:pt x="1828673" y="72389"/>
                </a:lnTo>
                <a:lnTo>
                  <a:pt x="1829434" y="67690"/>
                </a:lnTo>
                <a:lnTo>
                  <a:pt x="1831085" y="60705"/>
                </a:lnTo>
                <a:lnTo>
                  <a:pt x="1832609" y="53593"/>
                </a:lnTo>
                <a:lnTo>
                  <a:pt x="1833372" y="47370"/>
                </a:lnTo>
                <a:lnTo>
                  <a:pt x="1833372" y="41782"/>
                </a:lnTo>
                <a:lnTo>
                  <a:pt x="1815266" y="6250"/>
                </a:lnTo>
                <a:lnTo>
                  <a:pt x="1797740" y="829"/>
                </a:lnTo>
                <a:lnTo>
                  <a:pt x="1786762" y="0"/>
                </a:lnTo>
                <a:close/>
              </a:path>
              <a:path w="1847850" h="190500">
                <a:moveTo>
                  <a:pt x="63626" y="0"/>
                </a:moveTo>
                <a:lnTo>
                  <a:pt x="60959" y="0"/>
                </a:lnTo>
                <a:lnTo>
                  <a:pt x="49982" y="829"/>
                </a:lnTo>
                <a:lnTo>
                  <a:pt x="17224" y="23669"/>
                </a:lnTo>
                <a:lnTo>
                  <a:pt x="14350" y="41782"/>
                </a:lnTo>
                <a:lnTo>
                  <a:pt x="14350" y="47243"/>
                </a:lnTo>
                <a:lnTo>
                  <a:pt x="15112" y="53466"/>
                </a:lnTo>
                <a:lnTo>
                  <a:pt x="16636" y="60578"/>
                </a:lnTo>
                <a:lnTo>
                  <a:pt x="18160" y="67563"/>
                </a:lnTo>
                <a:lnTo>
                  <a:pt x="19050" y="72389"/>
                </a:lnTo>
                <a:lnTo>
                  <a:pt x="19050" y="79374"/>
                </a:lnTo>
                <a:lnTo>
                  <a:pt x="17399" y="83057"/>
                </a:lnTo>
                <a:lnTo>
                  <a:pt x="14224" y="85978"/>
                </a:lnTo>
                <a:lnTo>
                  <a:pt x="11049" y="88772"/>
                </a:lnTo>
                <a:lnTo>
                  <a:pt x="6350" y="90423"/>
                </a:lnTo>
                <a:lnTo>
                  <a:pt x="0" y="90550"/>
                </a:lnTo>
                <a:lnTo>
                  <a:pt x="0" y="98805"/>
                </a:lnTo>
                <a:lnTo>
                  <a:pt x="6350" y="98932"/>
                </a:lnTo>
                <a:lnTo>
                  <a:pt x="11049" y="100456"/>
                </a:lnTo>
                <a:lnTo>
                  <a:pt x="17399" y="106298"/>
                </a:lnTo>
                <a:lnTo>
                  <a:pt x="19050" y="109981"/>
                </a:lnTo>
                <a:lnTo>
                  <a:pt x="19050" y="116966"/>
                </a:lnTo>
                <a:lnTo>
                  <a:pt x="18160" y="121665"/>
                </a:lnTo>
                <a:lnTo>
                  <a:pt x="16636" y="128777"/>
                </a:lnTo>
                <a:lnTo>
                  <a:pt x="15112" y="135762"/>
                </a:lnTo>
                <a:lnTo>
                  <a:pt x="14350" y="142112"/>
                </a:lnTo>
                <a:lnTo>
                  <a:pt x="25907" y="179450"/>
                </a:lnTo>
                <a:lnTo>
                  <a:pt x="60959" y="190245"/>
                </a:lnTo>
                <a:lnTo>
                  <a:pt x="63626" y="190245"/>
                </a:lnTo>
                <a:lnTo>
                  <a:pt x="63626" y="182625"/>
                </a:lnTo>
                <a:lnTo>
                  <a:pt x="52450" y="182625"/>
                </a:lnTo>
                <a:lnTo>
                  <a:pt x="44830" y="180085"/>
                </a:lnTo>
                <a:lnTo>
                  <a:pt x="31242" y="149351"/>
                </a:lnTo>
                <a:lnTo>
                  <a:pt x="31242" y="144779"/>
                </a:lnTo>
                <a:lnTo>
                  <a:pt x="31876" y="139064"/>
                </a:lnTo>
                <a:lnTo>
                  <a:pt x="33274" y="132206"/>
                </a:lnTo>
                <a:lnTo>
                  <a:pt x="34544" y="125348"/>
                </a:lnTo>
                <a:lnTo>
                  <a:pt x="35305" y="120395"/>
                </a:lnTo>
                <a:lnTo>
                  <a:pt x="35305" y="111886"/>
                </a:lnTo>
                <a:lnTo>
                  <a:pt x="33527" y="107187"/>
                </a:lnTo>
                <a:lnTo>
                  <a:pt x="30225" y="103631"/>
                </a:lnTo>
                <a:lnTo>
                  <a:pt x="26924" y="99948"/>
                </a:lnTo>
                <a:lnTo>
                  <a:pt x="22986" y="97281"/>
                </a:lnTo>
                <a:lnTo>
                  <a:pt x="18415" y="95503"/>
                </a:lnTo>
                <a:lnTo>
                  <a:pt x="18415" y="93725"/>
                </a:lnTo>
                <a:lnTo>
                  <a:pt x="22986" y="92074"/>
                </a:lnTo>
                <a:lnTo>
                  <a:pt x="26924" y="89407"/>
                </a:lnTo>
                <a:lnTo>
                  <a:pt x="30225" y="85724"/>
                </a:lnTo>
                <a:lnTo>
                  <a:pt x="33527" y="82168"/>
                </a:lnTo>
                <a:lnTo>
                  <a:pt x="35305" y="77469"/>
                </a:lnTo>
                <a:lnTo>
                  <a:pt x="35305" y="68960"/>
                </a:lnTo>
                <a:lnTo>
                  <a:pt x="34544" y="64007"/>
                </a:lnTo>
                <a:lnTo>
                  <a:pt x="33274" y="57149"/>
                </a:lnTo>
                <a:lnTo>
                  <a:pt x="31876" y="50291"/>
                </a:lnTo>
                <a:lnTo>
                  <a:pt x="31242" y="44576"/>
                </a:lnTo>
                <a:lnTo>
                  <a:pt x="31242" y="39877"/>
                </a:lnTo>
                <a:lnTo>
                  <a:pt x="31763" y="31900"/>
                </a:lnTo>
                <a:lnTo>
                  <a:pt x="52450" y="7619"/>
                </a:lnTo>
                <a:lnTo>
                  <a:pt x="63626" y="7619"/>
                </a:lnTo>
                <a:lnTo>
                  <a:pt x="6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56879" y="3901947"/>
            <a:ext cx="757555" cy="189230"/>
          </a:xfrm>
          <a:custGeom>
            <a:avLst/>
            <a:gdLst/>
            <a:ahLst/>
            <a:cxnLst/>
            <a:rect l="l" t="t" r="r" b="b"/>
            <a:pathLst>
              <a:path w="757554" h="189229">
                <a:moveTo>
                  <a:pt x="697229" y="0"/>
                </a:moveTo>
                <a:lnTo>
                  <a:pt x="694563" y="7746"/>
                </a:lnTo>
                <a:lnTo>
                  <a:pt x="705514" y="12483"/>
                </a:lnTo>
                <a:lnTo>
                  <a:pt x="714930" y="19065"/>
                </a:lnTo>
                <a:lnTo>
                  <a:pt x="737504" y="62864"/>
                </a:lnTo>
                <a:lnTo>
                  <a:pt x="740282" y="93725"/>
                </a:lnTo>
                <a:lnTo>
                  <a:pt x="739590" y="110394"/>
                </a:lnTo>
                <a:lnTo>
                  <a:pt x="729106" y="151256"/>
                </a:lnTo>
                <a:lnTo>
                  <a:pt x="694817" y="181482"/>
                </a:lnTo>
                <a:lnTo>
                  <a:pt x="697229" y="189229"/>
                </a:lnTo>
                <a:lnTo>
                  <a:pt x="733395" y="167780"/>
                </a:lnTo>
                <a:lnTo>
                  <a:pt x="753665" y="128095"/>
                </a:lnTo>
                <a:lnTo>
                  <a:pt x="757554" y="94741"/>
                </a:lnTo>
                <a:lnTo>
                  <a:pt x="756578" y="77386"/>
                </a:lnTo>
                <a:lnTo>
                  <a:pt x="741934" y="33274"/>
                </a:lnTo>
                <a:lnTo>
                  <a:pt x="710947" y="5002"/>
                </a:lnTo>
                <a:lnTo>
                  <a:pt x="697229" y="0"/>
                </a:lnTo>
                <a:close/>
              </a:path>
              <a:path w="757554" h="189229">
                <a:moveTo>
                  <a:pt x="60325" y="0"/>
                </a:moveTo>
                <a:lnTo>
                  <a:pt x="24284" y="21627"/>
                </a:lnTo>
                <a:lnTo>
                  <a:pt x="3905" y="61340"/>
                </a:lnTo>
                <a:lnTo>
                  <a:pt x="0" y="94741"/>
                </a:lnTo>
                <a:lnTo>
                  <a:pt x="976" y="112079"/>
                </a:lnTo>
                <a:lnTo>
                  <a:pt x="15621" y="156209"/>
                </a:lnTo>
                <a:lnTo>
                  <a:pt x="46589" y="184302"/>
                </a:lnTo>
                <a:lnTo>
                  <a:pt x="60325" y="189229"/>
                </a:lnTo>
                <a:lnTo>
                  <a:pt x="62738" y="181482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5"/>
                </a:lnTo>
                <a:lnTo>
                  <a:pt x="17982" y="77581"/>
                </a:lnTo>
                <a:lnTo>
                  <a:pt x="28448" y="37718"/>
                </a:lnTo>
                <a:lnTo>
                  <a:pt x="63119" y="7746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50882" y="3901947"/>
            <a:ext cx="879475" cy="189230"/>
          </a:xfrm>
          <a:custGeom>
            <a:avLst/>
            <a:gdLst/>
            <a:ahLst/>
            <a:cxnLst/>
            <a:rect l="l" t="t" r="r" b="b"/>
            <a:pathLst>
              <a:path w="879475" h="189229">
                <a:moveTo>
                  <a:pt x="819150" y="0"/>
                </a:moveTo>
                <a:lnTo>
                  <a:pt x="816483" y="7746"/>
                </a:lnTo>
                <a:lnTo>
                  <a:pt x="827434" y="12483"/>
                </a:lnTo>
                <a:lnTo>
                  <a:pt x="836850" y="19065"/>
                </a:lnTo>
                <a:lnTo>
                  <a:pt x="859424" y="62864"/>
                </a:lnTo>
                <a:lnTo>
                  <a:pt x="862202" y="93725"/>
                </a:lnTo>
                <a:lnTo>
                  <a:pt x="861510" y="110394"/>
                </a:lnTo>
                <a:lnTo>
                  <a:pt x="851026" y="151256"/>
                </a:lnTo>
                <a:lnTo>
                  <a:pt x="816737" y="181482"/>
                </a:lnTo>
                <a:lnTo>
                  <a:pt x="819150" y="189229"/>
                </a:lnTo>
                <a:lnTo>
                  <a:pt x="855315" y="167780"/>
                </a:lnTo>
                <a:lnTo>
                  <a:pt x="875585" y="128095"/>
                </a:lnTo>
                <a:lnTo>
                  <a:pt x="879475" y="94741"/>
                </a:lnTo>
                <a:lnTo>
                  <a:pt x="878498" y="77386"/>
                </a:lnTo>
                <a:lnTo>
                  <a:pt x="863853" y="33274"/>
                </a:lnTo>
                <a:lnTo>
                  <a:pt x="832867" y="5002"/>
                </a:lnTo>
                <a:lnTo>
                  <a:pt x="819150" y="0"/>
                </a:lnTo>
                <a:close/>
              </a:path>
              <a:path w="879475" h="189229">
                <a:moveTo>
                  <a:pt x="60325" y="0"/>
                </a:moveTo>
                <a:lnTo>
                  <a:pt x="24284" y="21627"/>
                </a:lnTo>
                <a:lnTo>
                  <a:pt x="3905" y="61340"/>
                </a:lnTo>
                <a:lnTo>
                  <a:pt x="0" y="94741"/>
                </a:lnTo>
                <a:lnTo>
                  <a:pt x="976" y="112079"/>
                </a:lnTo>
                <a:lnTo>
                  <a:pt x="15621" y="156209"/>
                </a:lnTo>
                <a:lnTo>
                  <a:pt x="46589" y="184302"/>
                </a:lnTo>
                <a:lnTo>
                  <a:pt x="60325" y="189229"/>
                </a:lnTo>
                <a:lnTo>
                  <a:pt x="62738" y="181482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5"/>
                </a:lnTo>
                <a:lnTo>
                  <a:pt x="17982" y="77581"/>
                </a:lnTo>
                <a:lnTo>
                  <a:pt x="28448" y="37718"/>
                </a:lnTo>
                <a:lnTo>
                  <a:pt x="63119" y="7746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7069" y="4178553"/>
            <a:ext cx="4956175" cy="254000"/>
          </a:xfrm>
          <a:custGeom>
            <a:avLst/>
            <a:gdLst/>
            <a:ahLst/>
            <a:cxnLst/>
            <a:rect l="l" t="t" r="r" b="b"/>
            <a:pathLst>
              <a:path w="4956175" h="254000">
                <a:moveTo>
                  <a:pt x="39492" y="164846"/>
                </a:moveTo>
                <a:lnTo>
                  <a:pt x="20065" y="164846"/>
                </a:lnTo>
                <a:lnTo>
                  <a:pt x="61340" y="253619"/>
                </a:lnTo>
                <a:lnTo>
                  <a:pt x="70992" y="253619"/>
                </a:lnTo>
                <a:lnTo>
                  <a:pt x="78212" y="226822"/>
                </a:lnTo>
                <a:lnTo>
                  <a:pt x="67309" y="226822"/>
                </a:lnTo>
                <a:lnTo>
                  <a:pt x="39492" y="164846"/>
                </a:lnTo>
                <a:close/>
              </a:path>
              <a:path w="4956175" h="254000">
                <a:moveTo>
                  <a:pt x="155701" y="0"/>
                </a:moveTo>
                <a:lnTo>
                  <a:pt x="127761" y="0"/>
                </a:lnTo>
                <a:lnTo>
                  <a:pt x="67309" y="226822"/>
                </a:lnTo>
                <a:lnTo>
                  <a:pt x="78212" y="226822"/>
                </a:lnTo>
                <a:lnTo>
                  <a:pt x="135762" y="13208"/>
                </a:lnTo>
                <a:lnTo>
                  <a:pt x="4955666" y="13208"/>
                </a:lnTo>
                <a:lnTo>
                  <a:pt x="4955666" y="127"/>
                </a:lnTo>
                <a:lnTo>
                  <a:pt x="155701" y="127"/>
                </a:lnTo>
                <a:close/>
              </a:path>
              <a:path w="4956175" h="254000">
                <a:moveTo>
                  <a:pt x="32765" y="149860"/>
                </a:moveTo>
                <a:lnTo>
                  <a:pt x="0" y="164846"/>
                </a:lnTo>
                <a:lnTo>
                  <a:pt x="3175" y="172339"/>
                </a:lnTo>
                <a:lnTo>
                  <a:pt x="20065" y="164846"/>
                </a:lnTo>
                <a:lnTo>
                  <a:pt x="39492" y="164846"/>
                </a:lnTo>
                <a:lnTo>
                  <a:pt x="32765" y="149860"/>
                </a:lnTo>
                <a:close/>
              </a:path>
              <a:path w="4956175" h="254000">
                <a:moveTo>
                  <a:pt x="4955666" y="13208"/>
                </a:moveTo>
                <a:lnTo>
                  <a:pt x="148970" y="13208"/>
                </a:lnTo>
                <a:lnTo>
                  <a:pt x="148970" y="13843"/>
                </a:lnTo>
                <a:lnTo>
                  <a:pt x="4955666" y="13843"/>
                </a:lnTo>
                <a:lnTo>
                  <a:pt x="4955666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3769" y="4411979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20"/>
                </a:moveTo>
                <a:lnTo>
                  <a:pt x="44450" y="7620"/>
                </a:lnTo>
                <a:lnTo>
                  <a:pt x="4445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09965" y="423672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73769" y="4229100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19"/>
                </a:moveTo>
                <a:lnTo>
                  <a:pt x="44450" y="7619"/>
                </a:lnTo>
                <a:lnTo>
                  <a:pt x="4445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8772" y="4411979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20"/>
                </a:moveTo>
                <a:lnTo>
                  <a:pt x="44450" y="7620"/>
                </a:lnTo>
                <a:lnTo>
                  <a:pt x="4445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47028" y="423672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38772" y="4229100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19"/>
                </a:moveTo>
                <a:lnTo>
                  <a:pt x="44450" y="7619"/>
                </a:lnTo>
                <a:lnTo>
                  <a:pt x="4445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0270" y="4229608"/>
            <a:ext cx="762635" cy="189230"/>
          </a:xfrm>
          <a:custGeom>
            <a:avLst/>
            <a:gdLst/>
            <a:ahLst/>
            <a:cxnLst/>
            <a:rect l="l" t="t" r="r" b="b"/>
            <a:pathLst>
              <a:path w="762634" h="189229">
                <a:moveTo>
                  <a:pt x="701801" y="0"/>
                </a:moveTo>
                <a:lnTo>
                  <a:pt x="699134" y="7747"/>
                </a:lnTo>
                <a:lnTo>
                  <a:pt x="710086" y="12483"/>
                </a:lnTo>
                <a:lnTo>
                  <a:pt x="719502" y="19065"/>
                </a:lnTo>
                <a:lnTo>
                  <a:pt x="742076" y="62865"/>
                </a:lnTo>
                <a:lnTo>
                  <a:pt x="744854" y="93726"/>
                </a:lnTo>
                <a:lnTo>
                  <a:pt x="744162" y="110394"/>
                </a:lnTo>
                <a:lnTo>
                  <a:pt x="733678" y="151257"/>
                </a:lnTo>
                <a:lnTo>
                  <a:pt x="699388" y="181483"/>
                </a:lnTo>
                <a:lnTo>
                  <a:pt x="701801" y="189230"/>
                </a:lnTo>
                <a:lnTo>
                  <a:pt x="737967" y="167780"/>
                </a:lnTo>
                <a:lnTo>
                  <a:pt x="758237" y="128095"/>
                </a:lnTo>
                <a:lnTo>
                  <a:pt x="762126" y="94742"/>
                </a:lnTo>
                <a:lnTo>
                  <a:pt x="761150" y="77386"/>
                </a:lnTo>
                <a:lnTo>
                  <a:pt x="746505" y="33274"/>
                </a:lnTo>
                <a:lnTo>
                  <a:pt x="715519" y="5002"/>
                </a:lnTo>
                <a:lnTo>
                  <a:pt x="701801" y="0"/>
                </a:lnTo>
                <a:close/>
              </a:path>
              <a:path w="762634" h="189229">
                <a:moveTo>
                  <a:pt x="60325" y="0"/>
                </a:moveTo>
                <a:lnTo>
                  <a:pt x="24284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7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86675" y="4229608"/>
            <a:ext cx="757555" cy="189230"/>
          </a:xfrm>
          <a:custGeom>
            <a:avLst/>
            <a:gdLst/>
            <a:ahLst/>
            <a:cxnLst/>
            <a:rect l="l" t="t" r="r" b="b"/>
            <a:pathLst>
              <a:path w="757554" h="189229">
                <a:moveTo>
                  <a:pt x="697229" y="0"/>
                </a:moveTo>
                <a:lnTo>
                  <a:pt x="694563" y="7747"/>
                </a:lnTo>
                <a:lnTo>
                  <a:pt x="705514" y="12483"/>
                </a:lnTo>
                <a:lnTo>
                  <a:pt x="714930" y="19065"/>
                </a:lnTo>
                <a:lnTo>
                  <a:pt x="737504" y="62865"/>
                </a:lnTo>
                <a:lnTo>
                  <a:pt x="740282" y="93726"/>
                </a:lnTo>
                <a:lnTo>
                  <a:pt x="739590" y="110394"/>
                </a:lnTo>
                <a:lnTo>
                  <a:pt x="729106" y="151257"/>
                </a:lnTo>
                <a:lnTo>
                  <a:pt x="694817" y="181483"/>
                </a:lnTo>
                <a:lnTo>
                  <a:pt x="697229" y="189230"/>
                </a:lnTo>
                <a:lnTo>
                  <a:pt x="733395" y="167780"/>
                </a:lnTo>
                <a:lnTo>
                  <a:pt x="753665" y="128095"/>
                </a:lnTo>
                <a:lnTo>
                  <a:pt x="757554" y="94742"/>
                </a:lnTo>
                <a:lnTo>
                  <a:pt x="756578" y="77386"/>
                </a:lnTo>
                <a:lnTo>
                  <a:pt x="741933" y="33274"/>
                </a:lnTo>
                <a:lnTo>
                  <a:pt x="710947" y="5002"/>
                </a:lnTo>
                <a:lnTo>
                  <a:pt x="697229" y="0"/>
                </a:lnTo>
                <a:close/>
              </a:path>
              <a:path w="757554" h="189229">
                <a:moveTo>
                  <a:pt x="60325" y="0"/>
                </a:moveTo>
                <a:lnTo>
                  <a:pt x="24284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8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50457" y="4165473"/>
            <a:ext cx="21501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35" dirty="0">
                <a:latin typeface="Cambria Math"/>
                <a:cs typeface="Cambria Math"/>
              </a:rPr>
              <a:t>20 </a:t>
            </a:r>
            <a:r>
              <a:rPr sz="1600" spc="25" dirty="0">
                <a:latin typeface="Cambria Math"/>
                <a:cs typeface="Cambria Math"/>
              </a:rPr>
              <a:t>36,430 </a:t>
            </a:r>
            <a:r>
              <a:rPr sz="1600" spc="-30" dirty="0">
                <a:latin typeface="Cambria Math"/>
                <a:cs typeface="Cambria Math"/>
              </a:rPr>
              <a:t>− </a:t>
            </a:r>
            <a:r>
              <a:rPr sz="1600" spc="25" dirty="0">
                <a:latin typeface="Cambria Math"/>
                <a:cs typeface="Cambria Math"/>
              </a:rPr>
              <a:t>25,901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950" spc="97" baseline="21367" dirty="0">
                <a:latin typeface="Cambria Math"/>
                <a:cs typeface="Cambria Math"/>
              </a:rPr>
              <a:t>2</a:t>
            </a:r>
            <a:endParaRPr sz="1950" baseline="21367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156950" y="4411979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20"/>
                </a:moveTo>
                <a:lnTo>
                  <a:pt x="44450" y="7620"/>
                </a:lnTo>
                <a:lnTo>
                  <a:pt x="4445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193144" y="423672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156950" y="4229100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19"/>
                </a:moveTo>
                <a:lnTo>
                  <a:pt x="44450" y="7619"/>
                </a:lnTo>
                <a:lnTo>
                  <a:pt x="4445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63813" y="4411979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20"/>
                </a:moveTo>
                <a:lnTo>
                  <a:pt x="44450" y="7620"/>
                </a:lnTo>
                <a:lnTo>
                  <a:pt x="4445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72068" y="423672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63813" y="4229100"/>
            <a:ext cx="44450" cy="7620"/>
          </a:xfrm>
          <a:custGeom>
            <a:avLst/>
            <a:gdLst/>
            <a:ahLst/>
            <a:cxnLst/>
            <a:rect l="l" t="t" r="r" b="b"/>
            <a:pathLst>
              <a:path w="44450" h="7620">
                <a:moveTo>
                  <a:pt x="0" y="7619"/>
                </a:moveTo>
                <a:lnTo>
                  <a:pt x="44450" y="7619"/>
                </a:lnTo>
                <a:lnTo>
                  <a:pt x="4445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5310" y="4229608"/>
            <a:ext cx="998855" cy="189230"/>
          </a:xfrm>
          <a:custGeom>
            <a:avLst/>
            <a:gdLst/>
            <a:ahLst/>
            <a:cxnLst/>
            <a:rect l="l" t="t" r="r" b="b"/>
            <a:pathLst>
              <a:path w="998854" h="189229">
                <a:moveTo>
                  <a:pt x="938022" y="0"/>
                </a:moveTo>
                <a:lnTo>
                  <a:pt x="935355" y="7747"/>
                </a:lnTo>
                <a:lnTo>
                  <a:pt x="946306" y="12483"/>
                </a:lnTo>
                <a:lnTo>
                  <a:pt x="955722" y="19065"/>
                </a:lnTo>
                <a:lnTo>
                  <a:pt x="978296" y="62865"/>
                </a:lnTo>
                <a:lnTo>
                  <a:pt x="981075" y="93726"/>
                </a:lnTo>
                <a:lnTo>
                  <a:pt x="980382" y="110394"/>
                </a:lnTo>
                <a:lnTo>
                  <a:pt x="969899" y="151257"/>
                </a:lnTo>
                <a:lnTo>
                  <a:pt x="935609" y="181483"/>
                </a:lnTo>
                <a:lnTo>
                  <a:pt x="938022" y="189230"/>
                </a:lnTo>
                <a:lnTo>
                  <a:pt x="974187" y="167780"/>
                </a:lnTo>
                <a:lnTo>
                  <a:pt x="994457" y="128095"/>
                </a:lnTo>
                <a:lnTo>
                  <a:pt x="998347" y="94742"/>
                </a:lnTo>
                <a:lnTo>
                  <a:pt x="997370" y="77386"/>
                </a:lnTo>
                <a:lnTo>
                  <a:pt x="982726" y="33274"/>
                </a:lnTo>
                <a:lnTo>
                  <a:pt x="951739" y="5002"/>
                </a:lnTo>
                <a:lnTo>
                  <a:pt x="938022" y="0"/>
                </a:lnTo>
                <a:close/>
              </a:path>
              <a:path w="998854" h="189229">
                <a:moveTo>
                  <a:pt x="60325" y="0"/>
                </a:moveTo>
                <a:lnTo>
                  <a:pt x="24284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8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146410" y="4229608"/>
            <a:ext cx="879475" cy="189230"/>
          </a:xfrm>
          <a:custGeom>
            <a:avLst/>
            <a:gdLst/>
            <a:ahLst/>
            <a:cxnLst/>
            <a:rect l="l" t="t" r="r" b="b"/>
            <a:pathLst>
              <a:path w="879475" h="189229">
                <a:moveTo>
                  <a:pt x="819150" y="0"/>
                </a:moveTo>
                <a:lnTo>
                  <a:pt x="816483" y="7747"/>
                </a:lnTo>
                <a:lnTo>
                  <a:pt x="827434" y="12483"/>
                </a:lnTo>
                <a:lnTo>
                  <a:pt x="836850" y="19065"/>
                </a:lnTo>
                <a:lnTo>
                  <a:pt x="859424" y="62865"/>
                </a:lnTo>
                <a:lnTo>
                  <a:pt x="862203" y="93726"/>
                </a:lnTo>
                <a:lnTo>
                  <a:pt x="861510" y="110394"/>
                </a:lnTo>
                <a:lnTo>
                  <a:pt x="851027" y="151257"/>
                </a:lnTo>
                <a:lnTo>
                  <a:pt x="816737" y="181483"/>
                </a:lnTo>
                <a:lnTo>
                  <a:pt x="819150" y="189230"/>
                </a:lnTo>
                <a:lnTo>
                  <a:pt x="855315" y="167780"/>
                </a:lnTo>
                <a:lnTo>
                  <a:pt x="875585" y="128095"/>
                </a:lnTo>
                <a:lnTo>
                  <a:pt x="879475" y="94742"/>
                </a:lnTo>
                <a:lnTo>
                  <a:pt x="878498" y="77386"/>
                </a:lnTo>
                <a:lnTo>
                  <a:pt x="863854" y="33274"/>
                </a:lnTo>
                <a:lnTo>
                  <a:pt x="832867" y="5002"/>
                </a:lnTo>
                <a:lnTo>
                  <a:pt x="819150" y="0"/>
                </a:lnTo>
                <a:close/>
              </a:path>
              <a:path w="879475" h="189229">
                <a:moveTo>
                  <a:pt x="60325" y="0"/>
                </a:moveTo>
                <a:lnTo>
                  <a:pt x="24284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8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587485" y="3755212"/>
            <a:ext cx="2609215" cy="6807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  <a:tabLst>
                <a:tab pos="829944" algn="l"/>
              </a:tabLst>
            </a:pPr>
            <a:r>
              <a:rPr sz="1600" spc="20" dirty="0">
                <a:latin typeface="Cambria Math"/>
                <a:cs typeface="Cambria Math"/>
              </a:rPr>
              <a:t>25,901	</a:t>
            </a:r>
            <a:r>
              <a:rPr sz="1600" spc="30" dirty="0">
                <a:latin typeface="Cambria Math"/>
                <a:cs typeface="Cambria Math"/>
              </a:rPr>
              <a:t>352,701</a:t>
            </a:r>
            <a:endParaRPr sz="1600">
              <a:latin typeface="Cambria Math"/>
              <a:cs typeface="Cambria Math"/>
            </a:endParaRPr>
          </a:p>
          <a:p>
            <a:pPr marL="126364">
              <a:lnSpc>
                <a:spcPct val="100000"/>
              </a:lnSpc>
              <a:spcBef>
                <a:spcPts val="660"/>
              </a:spcBef>
            </a:pPr>
            <a:r>
              <a:rPr sz="1600" spc="35" dirty="0">
                <a:latin typeface="Cambria Math"/>
                <a:cs typeface="Cambria Math"/>
              </a:rPr>
              <a:t>20 </a:t>
            </a:r>
            <a:r>
              <a:rPr sz="1600" spc="30" dirty="0">
                <a:latin typeface="Cambria Math"/>
                <a:cs typeface="Cambria Math"/>
              </a:rPr>
              <a:t>6472,110 </a:t>
            </a:r>
            <a:r>
              <a:rPr sz="1600" spc="-30" dirty="0">
                <a:latin typeface="Cambria Math"/>
                <a:cs typeface="Cambria Math"/>
              </a:rPr>
              <a:t>− </a:t>
            </a:r>
            <a:r>
              <a:rPr sz="1600" spc="25" dirty="0">
                <a:latin typeface="Cambria Math"/>
                <a:cs typeface="Cambria Math"/>
              </a:rPr>
              <a:t>352,701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950" spc="97" baseline="21367" dirty="0">
                <a:latin typeface="Cambria Math"/>
                <a:cs typeface="Cambria Math"/>
              </a:rPr>
              <a:t>2</a:t>
            </a:r>
            <a:endParaRPr sz="1950" baseline="21367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263640" y="4137533"/>
            <a:ext cx="4959350" cy="0"/>
          </a:xfrm>
          <a:custGeom>
            <a:avLst/>
            <a:gdLst/>
            <a:ahLst/>
            <a:cxnLst/>
            <a:rect l="l" t="t" r="r" b="b"/>
            <a:pathLst>
              <a:path w="4959350">
                <a:moveTo>
                  <a:pt x="0" y="0"/>
                </a:moveTo>
                <a:lnTo>
                  <a:pt x="495909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26428" y="4275201"/>
            <a:ext cx="2284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3540" algn="l"/>
              </a:tabLst>
            </a:pPr>
            <a:r>
              <a:rPr sz="3300" spc="-7" baseline="-32828" dirty="0">
                <a:latin typeface="Cambria Math"/>
                <a:cs typeface="Cambria Math"/>
              </a:rPr>
              <a:t>=	</a:t>
            </a:r>
            <a:r>
              <a:rPr sz="1600" spc="15" dirty="0">
                <a:latin typeface="Cambria Math"/>
                <a:cs typeface="Cambria Math"/>
              </a:rPr>
              <a:t>9365,600−9135,309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552056" y="4690617"/>
            <a:ext cx="1979295" cy="254000"/>
          </a:xfrm>
          <a:custGeom>
            <a:avLst/>
            <a:gdLst/>
            <a:ahLst/>
            <a:cxnLst/>
            <a:rect l="l" t="t" r="r" b="b"/>
            <a:pathLst>
              <a:path w="1979295" h="254000">
                <a:moveTo>
                  <a:pt x="39492" y="164845"/>
                </a:moveTo>
                <a:lnTo>
                  <a:pt x="20066" y="164845"/>
                </a:lnTo>
                <a:lnTo>
                  <a:pt x="61341" y="253618"/>
                </a:lnTo>
                <a:lnTo>
                  <a:pt x="70993" y="253618"/>
                </a:lnTo>
                <a:lnTo>
                  <a:pt x="78212" y="226821"/>
                </a:lnTo>
                <a:lnTo>
                  <a:pt x="67310" y="226821"/>
                </a:lnTo>
                <a:lnTo>
                  <a:pt x="39492" y="164845"/>
                </a:lnTo>
                <a:close/>
              </a:path>
              <a:path w="1979295" h="254000">
                <a:moveTo>
                  <a:pt x="155701" y="0"/>
                </a:moveTo>
                <a:lnTo>
                  <a:pt x="127762" y="0"/>
                </a:lnTo>
                <a:lnTo>
                  <a:pt x="67310" y="226821"/>
                </a:lnTo>
                <a:lnTo>
                  <a:pt x="78212" y="226821"/>
                </a:lnTo>
                <a:lnTo>
                  <a:pt x="135763" y="13207"/>
                </a:lnTo>
                <a:lnTo>
                  <a:pt x="1979295" y="13207"/>
                </a:lnTo>
                <a:lnTo>
                  <a:pt x="1979295" y="126"/>
                </a:lnTo>
                <a:lnTo>
                  <a:pt x="155701" y="126"/>
                </a:lnTo>
                <a:close/>
              </a:path>
              <a:path w="1979295" h="254000">
                <a:moveTo>
                  <a:pt x="32766" y="149859"/>
                </a:moveTo>
                <a:lnTo>
                  <a:pt x="0" y="164845"/>
                </a:lnTo>
                <a:lnTo>
                  <a:pt x="3175" y="172338"/>
                </a:lnTo>
                <a:lnTo>
                  <a:pt x="20066" y="164845"/>
                </a:lnTo>
                <a:lnTo>
                  <a:pt x="39492" y="164845"/>
                </a:lnTo>
                <a:lnTo>
                  <a:pt x="32766" y="149859"/>
                </a:lnTo>
                <a:close/>
              </a:path>
              <a:path w="1979295" h="254000">
                <a:moveTo>
                  <a:pt x="1979295" y="13207"/>
                </a:moveTo>
                <a:lnTo>
                  <a:pt x="148971" y="13207"/>
                </a:lnTo>
                <a:lnTo>
                  <a:pt x="148971" y="13842"/>
                </a:lnTo>
                <a:lnTo>
                  <a:pt x="1979295" y="13842"/>
                </a:lnTo>
                <a:lnTo>
                  <a:pt x="1979295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18934" y="4737100"/>
            <a:ext cx="763905" cy="189230"/>
          </a:xfrm>
          <a:custGeom>
            <a:avLst/>
            <a:gdLst/>
            <a:ahLst/>
            <a:cxnLst/>
            <a:rect l="l" t="t" r="r" b="b"/>
            <a:pathLst>
              <a:path w="763904" h="189229">
                <a:moveTo>
                  <a:pt x="703326" y="0"/>
                </a:moveTo>
                <a:lnTo>
                  <a:pt x="700659" y="7747"/>
                </a:lnTo>
                <a:lnTo>
                  <a:pt x="711610" y="12483"/>
                </a:lnTo>
                <a:lnTo>
                  <a:pt x="721026" y="19065"/>
                </a:lnTo>
                <a:lnTo>
                  <a:pt x="743600" y="62865"/>
                </a:lnTo>
                <a:lnTo>
                  <a:pt x="746379" y="93725"/>
                </a:lnTo>
                <a:lnTo>
                  <a:pt x="745686" y="110394"/>
                </a:lnTo>
                <a:lnTo>
                  <a:pt x="735203" y="151256"/>
                </a:lnTo>
                <a:lnTo>
                  <a:pt x="700913" y="181482"/>
                </a:lnTo>
                <a:lnTo>
                  <a:pt x="703326" y="189230"/>
                </a:lnTo>
                <a:lnTo>
                  <a:pt x="739491" y="167780"/>
                </a:lnTo>
                <a:lnTo>
                  <a:pt x="759761" y="128095"/>
                </a:lnTo>
                <a:lnTo>
                  <a:pt x="763651" y="94742"/>
                </a:lnTo>
                <a:lnTo>
                  <a:pt x="762674" y="77386"/>
                </a:lnTo>
                <a:lnTo>
                  <a:pt x="748030" y="33274"/>
                </a:lnTo>
                <a:lnTo>
                  <a:pt x="717043" y="5002"/>
                </a:lnTo>
                <a:lnTo>
                  <a:pt x="703326" y="0"/>
                </a:lnTo>
                <a:close/>
              </a:path>
              <a:path w="763904" h="189229">
                <a:moveTo>
                  <a:pt x="60325" y="0"/>
                </a:moveTo>
                <a:lnTo>
                  <a:pt x="24284" y="21627"/>
                </a:lnTo>
                <a:lnTo>
                  <a:pt x="3905" y="61340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8" y="181482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5"/>
                </a:lnTo>
                <a:lnTo>
                  <a:pt x="17982" y="77581"/>
                </a:lnTo>
                <a:lnTo>
                  <a:pt x="28448" y="37718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17510" y="4737100"/>
            <a:ext cx="998855" cy="189230"/>
          </a:xfrm>
          <a:custGeom>
            <a:avLst/>
            <a:gdLst/>
            <a:ahLst/>
            <a:cxnLst/>
            <a:rect l="l" t="t" r="r" b="b"/>
            <a:pathLst>
              <a:path w="998854" h="189229">
                <a:moveTo>
                  <a:pt x="938022" y="0"/>
                </a:moveTo>
                <a:lnTo>
                  <a:pt x="935355" y="7747"/>
                </a:lnTo>
                <a:lnTo>
                  <a:pt x="946306" y="12483"/>
                </a:lnTo>
                <a:lnTo>
                  <a:pt x="955722" y="19065"/>
                </a:lnTo>
                <a:lnTo>
                  <a:pt x="978296" y="62865"/>
                </a:lnTo>
                <a:lnTo>
                  <a:pt x="981075" y="93725"/>
                </a:lnTo>
                <a:lnTo>
                  <a:pt x="980382" y="110394"/>
                </a:lnTo>
                <a:lnTo>
                  <a:pt x="969899" y="151256"/>
                </a:lnTo>
                <a:lnTo>
                  <a:pt x="935609" y="181482"/>
                </a:lnTo>
                <a:lnTo>
                  <a:pt x="938022" y="189230"/>
                </a:lnTo>
                <a:lnTo>
                  <a:pt x="974187" y="167780"/>
                </a:lnTo>
                <a:lnTo>
                  <a:pt x="994457" y="128095"/>
                </a:lnTo>
                <a:lnTo>
                  <a:pt x="998347" y="94742"/>
                </a:lnTo>
                <a:lnTo>
                  <a:pt x="997370" y="77386"/>
                </a:lnTo>
                <a:lnTo>
                  <a:pt x="982726" y="33274"/>
                </a:lnTo>
                <a:lnTo>
                  <a:pt x="951739" y="5002"/>
                </a:lnTo>
                <a:lnTo>
                  <a:pt x="938022" y="0"/>
                </a:lnTo>
                <a:close/>
              </a:path>
              <a:path w="998854" h="189229">
                <a:moveTo>
                  <a:pt x="60325" y="0"/>
                </a:moveTo>
                <a:lnTo>
                  <a:pt x="24284" y="21627"/>
                </a:lnTo>
                <a:lnTo>
                  <a:pt x="3905" y="61340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8" y="181482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5"/>
                </a:lnTo>
                <a:lnTo>
                  <a:pt x="17982" y="77581"/>
                </a:lnTo>
                <a:lnTo>
                  <a:pt x="28448" y="37718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774560" y="4672965"/>
            <a:ext cx="16871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0895" algn="l"/>
              </a:tabLst>
            </a:pPr>
            <a:r>
              <a:rPr sz="1600" spc="30" dirty="0">
                <a:latin typeface="Cambria Math"/>
                <a:cs typeface="Cambria Math"/>
              </a:rPr>
              <a:t>57,738	</a:t>
            </a:r>
            <a:r>
              <a:rPr sz="1600" spc="25" dirty="0">
                <a:latin typeface="Cambria Math"/>
                <a:cs typeface="Cambria Math"/>
              </a:rPr>
              <a:t>5044,205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548628" y="4649596"/>
            <a:ext cx="1983105" cy="0"/>
          </a:xfrm>
          <a:custGeom>
            <a:avLst/>
            <a:gdLst/>
            <a:ahLst/>
            <a:cxnLst/>
            <a:rect l="l" t="t" r="r" b="b"/>
            <a:pathLst>
              <a:path w="1983104">
                <a:moveTo>
                  <a:pt x="0" y="0"/>
                </a:moveTo>
                <a:lnTo>
                  <a:pt x="19827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26428" y="4794884"/>
            <a:ext cx="1105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7" baseline="-32828" dirty="0">
                <a:latin typeface="Cambria Math"/>
                <a:cs typeface="Cambria Math"/>
              </a:rPr>
              <a:t>=</a:t>
            </a:r>
            <a:r>
              <a:rPr sz="3300" spc="89" baseline="-32828" dirty="0">
                <a:latin typeface="Cambria Math"/>
                <a:cs typeface="Cambria Math"/>
              </a:rPr>
              <a:t> </a:t>
            </a:r>
            <a:r>
              <a:rPr sz="1600" spc="25" dirty="0">
                <a:latin typeface="Cambria Math"/>
                <a:cs typeface="Cambria Math"/>
              </a:rPr>
              <a:t>230,291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548628" y="5169280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51828" y="5173217"/>
            <a:ext cx="1050290" cy="57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ts val="1820"/>
              </a:lnSpc>
              <a:spcBef>
                <a:spcPts val="105"/>
              </a:spcBef>
            </a:pPr>
            <a:r>
              <a:rPr sz="1600" spc="30" dirty="0">
                <a:latin typeface="Cambria Math"/>
                <a:cs typeface="Cambria Math"/>
              </a:rPr>
              <a:t>53</a:t>
            </a:r>
            <a:r>
              <a:rPr sz="1600" spc="25" dirty="0">
                <a:latin typeface="Cambria Math"/>
                <a:cs typeface="Cambria Math"/>
              </a:rPr>
              <a:t>9</a:t>
            </a:r>
            <a:r>
              <a:rPr sz="1600" spc="-10" dirty="0">
                <a:latin typeface="Cambria Math"/>
                <a:cs typeface="Cambria Math"/>
              </a:rPr>
              <a:t>,</a:t>
            </a:r>
            <a:r>
              <a:rPr sz="1600" spc="15" dirty="0">
                <a:latin typeface="Cambria Math"/>
                <a:cs typeface="Cambria Math"/>
              </a:rPr>
              <a:t>669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2540"/>
              </a:lnSpc>
            </a:pP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0,427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1232"/>
            <a:ext cx="9406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Langkah </a:t>
            </a:r>
            <a:r>
              <a:rPr sz="3200" dirty="0"/>
              <a:t>Uji </a:t>
            </a:r>
            <a:r>
              <a:rPr sz="3200" spc="-10" dirty="0"/>
              <a:t>Koefisien </a:t>
            </a:r>
            <a:r>
              <a:rPr sz="3200" spc="-25" dirty="0"/>
              <a:t>korelasi </a:t>
            </a:r>
            <a:r>
              <a:rPr sz="3200" spc="5" dirty="0"/>
              <a:t>dan </a:t>
            </a:r>
            <a:r>
              <a:rPr sz="3200" spc="-5" dirty="0"/>
              <a:t>Determinasi Simultan</a:t>
            </a:r>
            <a:r>
              <a:rPr sz="3200" spc="45" dirty="0"/>
              <a:t> </a:t>
            </a:r>
            <a:r>
              <a:rPr sz="3200" dirty="0"/>
              <a:t>1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504438" y="2544445"/>
            <a:ext cx="5183250" cy="291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1232"/>
            <a:ext cx="9406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Langkah </a:t>
            </a:r>
            <a:r>
              <a:rPr sz="3200" dirty="0"/>
              <a:t>Uji </a:t>
            </a:r>
            <a:r>
              <a:rPr sz="3200" spc="-10" dirty="0"/>
              <a:t>Koefisien </a:t>
            </a:r>
            <a:r>
              <a:rPr sz="3200" spc="-25" dirty="0"/>
              <a:t>korelasi </a:t>
            </a:r>
            <a:r>
              <a:rPr sz="3200" spc="5" dirty="0"/>
              <a:t>dan </a:t>
            </a:r>
            <a:r>
              <a:rPr sz="3200" spc="-5" dirty="0"/>
              <a:t>Determinasi Simultan</a:t>
            </a:r>
            <a:r>
              <a:rPr sz="3200" spc="45" dirty="0"/>
              <a:t> </a:t>
            </a:r>
            <a:r>
              <a:rPr sz="3200" dirty="0"/>
              <a:t>2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504438" y="2544445"/>
            <a:ext cx="5183250" cy="291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1232"/>
            <a:ext cx="9406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Langkah </a:t>
            </a:r>
            <a:r>
              <a:rPr sz="3200" dirty="0"/>
              <a:t>Uji </a:t>
            </a:r>
            <a:r>
              <a:rPr sz="3200" spc="-10" dirty="0"/>
              <a:t>Koefisien </a:t>
            </a:r>
            <a:r>
              <a:rPr sz="3200" spc="-25" dirty="0"/>
              <a:t>korelasi </a:t>
            </a:r>
            <a:r>
              <a:rPr sz="3200" spc="5" dirty="0"/>
              <a:t>dan </a:t>
            </a:r>
            <a:r>
              <a:rPr sz="3200" spc="-5" dirty="0"/>
              <a:t>Determinasi Simultan</a:t>
            </a:r>
            <a:r>
              <a:rPr sz="3200" spc="45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26310" y="1825688"/>
            <a:ext cx="7739507" cy="435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1007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Output </a:t>
            </a:r>
            <a:r>
              <a:rPr sz="3600" dirty="0"/>
              <a:t>Uji </a:t>
            </a:r>
            <a:r>
              <a:rPr sz="3600" spc="-15" dirty="0"/>
              <a:t>Koefisien </a:t>
            </a:r>
            <a:r>
              <a:rPr sz="3600" spc="-20" dirty="0"/>
              <a:t>Korelasi </a:t>
            </a:r>
            <a:r>
              <a:rPr sz="3600" dirty="0"/>
              <a:t>dan </a:t>
            </a:r>
            <a:r>
              <a:rPr sz="3600" spc="-10" dirty="0"/>
              <a:t>Determinasi</a:t>
            </a:r>
            <a:r>
              <a:rPr sz="3600" spc="60" dirty="0"/>
              <a:t> </a:t>
            </a:r>
            <a:r>
              <a:rPr sz="3600" spc="-10" dirty="0"/>
              <a:t>Simultan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226310" y="1825688"/>
            <a:ext cx="7739507" cy="435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8862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Pembahasan </a:t>
            </a:r>
            <a:r>
              <a:rPr sz="4000" dirty="0"/>
              <a:t>Uji </a:t>
            </a:r>
            <a:r>
              <a:rPr sz="4000" spc="-15" dirty="0"/>
              <a:t>Koefisien </a:t>
            </a:r>
            <a:r>
              <a:rPr sz="4000" spc="-20" dirty="0"/>
              <a:t>Korelasi</a:t>
            </a:r>
            <a:r>
              <a:rPr sz="4000" spc="-5" dirty="0"/>
              <a:t> </a:t>
            </a:r>
            <a:r>
              <a:rPr sz="4000" spc="-10" dirty="0"/>
              <a:t>Simultan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8839" y="1836166"/>
            <a:ext cx="10423525" cy="393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indent="-35242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03225" algn="l"/>
              </a:tabLst>
            </a:pPr>
            <a:r>
              <a:rPr sz="2800" spc="-10" dirty="0">
                <a:latin typeface="Calibri"/>
                <a:cs typeface="Calibri"/>
              </a:rPr>
              <a:t>Hipotesis:</a:t>
            </a:r>
            <a:endParaRPr sz="2800">
              <a:latin typeface="Calibri"/>
              <a:cs typeface="Calibri"/>
            </a:endParaRPr>
          </a:p>
          <a:p>
            <a:pPr marL="50800" marR="30480">
              <a:lnSpc>
                <a:spcPct val="100000"/>
              </a:lnSpc>
              <a:spcBef>
                <a:spcPts val="5"/>
              </a:spcBef>
              <a:tabLst>
                <a:tab pos="965200" algn="l"/>
              </a:tabLst>
            </a:pP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Tidak </a:t>
            </a:r>
            <a:r>
              <a:rPr sz="2800" spc="-15" dirty="0">
                <a:latin typeface="Calibri"/>
                <a:cs typeface="Calibri"/>
              </a:rPr>
              <a:t>terdapat </a:t>
            </a:r>
            <a:r>
              <a:rPr sz="2800" spc="-10" dirty="0">
                <a:latin typeface="Calibri"/>
                <a:cs typeface="Calibri"/>
              </a:rPr>
              <a:t>hubungan </a:t>
            </a:r>
            <a:r>
              <a:rPr sz="2800" spc="-15" dirty="0">
                <a:latin typeface="Calibri"/>
                <a:cs typeface="Calibri"/>
              </a:rPr>
              <a:t>yang </a:t>
            </a:r>
            <a:r>
              <a:rPr sz="2800" spc="-10" dirty="0">
                <a:latin typeface="Calibri"/>
                <a:cs typeface="Calibri"/>
              </a:rPr>
              <a:t>signifikan </a:t>
            </a:r>
            <a:r>
              <a:rPr sz="2800" spc="-20" dirty="0">
                <a:latin typeface="Calibri"/>
                <a:cs typeface="Calibri"/>
              </a:rPr>
              <a:t>secara </a:t>
            </a:r>
            <a:r>
              <a:rPr sz="2800" spc="-10" dirty="0">
                <a:latin typeface="Calibri"/>
                <a:cs typeface="Calibri"/>
              </a:rPr>
              <a:t>simultan </a:t>
            </a:r>
            <a:r>
              <a:rPr sz="2800" spc="-25" dirty="0">
                <a:latin typeface="Calibri"/>
                <a:cs typeface="Calibri"/>
              </a:rPr>
              <a:t>antara  ROA </a:t>
            </a:r>
            <a:r>
              <a:rPr sz="2800" spc="-10" dirty="0">
                <a:latin typeface="Calibri"/>
                <a:cs typeface="Calibri"/>
              </a:rPr>
              <a:t>dan </a:t>
            </a:r>
            <a:r>
              <a:rPr sz="2800" spc="-15" dirty="0">
                <a:latin typeface="Calibri"/>
                <a:cs typeface="Calibri"/>
              </a:rPr>
              <a:t>ROE </a:t>
            </a:r>
            <a:r>
              <a:rPr sz="2800" spc="-5" dirty="0">
                <a:latin typeface="Calibri"/>
                <a:cs typeface="Calibri"/>
              </a:rPr>
              <a:t>terhadap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 marL="50800" marR="33020">
              <a:lnSpc>
                <a:spcPct val="100000"/>
              </a:lnSpc>
              <a:tabLst>
                <a:tab pos="965200" algn="l"/>
                <a:tab pos="2365375" algn="l"/>
                <a:tab pos="3954145" algn="l"/>
                <a:tab pos="4768215" algn="l"/>
                <a:tab pos="6259830" algn="l"/>
                <a:tab pos="7315200" algn="l"/>
                <a:tab pos="8692515" algn="l"/>
                <a:tab pos="9755505" algn="l"/>
              </a:tabLst>
            </a:pP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dap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hubu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ang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signifi</a:t>
            </a:r>
            <a:r>
              <a:rPr sz="2800" spc="-6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sim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A  dan </a:t>
            </a:r>
            <a:r>
              <a:rPr sz="2800" spc="-10" dirty="0">
                <a:latin typeface="Calibri"/>
                <a:cs typeface="Calibri"/>
              </a:rPr>
              <a:t>ROE </a:t>
            </a:r>
            <a:r>
              <a:rPr sz="2800" spc="-5" dirty="0">
                <a:latin typeface="Calibri"/>
                <a:cs typeface="Calibri"/>
              </a:rPr>
              <a:t>terhadap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 marL="402590" indent="-352425">
              <a:lnSpc>
                <a:spcPct val="100000"/>
              </a:lnSpc>
              <a:buAutoNum type="arabicPeriod" startAt="2"/>
              <a:tabLst>
                <a:tab pos="403225" algn="l"/>
              </a:tabLst>
            </a:pPr>
            <a:r>
              <a:rPr sz="2800" spc="-15" dirty="0">
                <a:latin typeface="Calibri"/>
                <a:cs typeface="Calibri"/>
              </a:rPr>
              <a:t>Pengambilan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keputusan: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</a:pPr>
            <a:r>
              <a:rPr sz="2800" spc="-20" dirty="0">
                <a:latin typeface="Calibri"/>
                <a:cs typeface="Calibri"/>
              </a:rPr>
              <a:t>Jika 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5" dirty="0">
                <a:latin typeface="Cambria Math"/>
                <a:cs typeface="Cambria Math"/>
              </a:rPr>
              <a:t>Sig </a:t>
            </a: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𝑐ℎ𝑎𝑛𝑔𝑒 </a:t>
            </a:r>
            <a:r>
              <a:rPr sz="2800" spc="-5" dirty="0">
                <a:latin typeface="Cambria Math"/>
                <a:cs typeface="Cambria Math"/>
              </a:rPr>
              <a:t>&lt; </a:t>
            </a:r>
            <a:r>
              <a:rPr sz="2800" spc="40" dirty="0">
                <a:latin typeface="Cambria Math"/>
                <a:cs typeface="Cambria Math"/>
              </a:rPr>
              <a:t>𝛼</a:t>
            </a:r>
            <a:r>
              <a:rPr sz="2800" spc="4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ditolak.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70"/>
              </a:spcBef>
            </a:pPr>
            <a:r>
              <a:rPr sz="2800" spc="-20" dirty="0">
                <a:latin typeface="Calibri"/>
                <a:cs typeface="Calibri"/>
              </a:rPr>
              <a:t>Jika 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5" dirty="0">
                <a:latin typeface="Cambria Math"/>
                <a:cs typeface="Cambria Math"/>
              </a:rPr>
              <a:t>Sig </a:t>
            </a: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𝑐ℎ𝑎𝑛𝑔𝑒 </a:t>
            </a:r>
            <a:r>
              <a:rPr sz="2800" spc="-5" dirty="0">
                <a:latin typeface="Cambria Math"/>
                <a:cs typeface="Cambria Math"/>
              </a:rPr>
              <a:t>&gt; </a:t>
            </a:r>
            <a:r>
              <a:rPr sz="2800" spc="40" dirty="0">
                <a:latin typeface="Cambria Math"/>
                <a:cs typeface="Cambria Math"/>
              </a:rPr>
              <a:t>𝛼</a:t>
            </a:r>
            <a:r>
              <a:rPr sz="2800" spc="4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diterima.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2800" spc="-5" dirty="0">
                <a:latin typeface="Cambria Math"/>
                <a:cs typeface="Cambria Math"/>
              </a:rPr>
              <a:t>α =</a:t>
            </a:r>
            <a:r>
              <a:rPr sz="2800" spc="3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0,05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8862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Pembahasan </a:t>
            </a:r>
            <a:r>
              <a:rPr sz="4000" dirty="0"/>
              <a:t>Uji </a:t>
            </a:r>
            <a:r>
              <a:rPr sz="4000" spc="-15" dirty="0"/>
              <a:t>Koefisien </a:t>
            </a:r>
            <a:r>
              <a:rPr sz="4000" spc="-20" dirty="0"/>
              <a:t>Korelasi</a:t>
            </a:r>
            <a:r>
              <a:rPr sz="4000" spc="-5" dirty="0"/>
              <a:t> </a:t>
            </a:r>
            <a:r>
              <a:rPr sz="4000" spc="-10" dirty="0"/>
              <a:t>Simultan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26428" y="1744184"/>
            <a:ext cx="4969510" cy="30378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75920" indent="-338455">
              <a:lnSpc>
                <a:spcPct val="100000"/>
              </a:lnSpc>
              <a:spcBef>
                <a:spcPts val="655"/>
              </a:spcBef>
              <a:buAutoNum type="arabicPeriod" startAt="3"/>
              <a:tabLst>
                <a:tab pos="376555" algn="l"/>
              </a:tabLst>
            </a:pPr>
            <a:r>
              <a:rPr sz="2400" spc="-5" dirty="0">
                <a:latin typeface="Arial"/>
                <a:cs typeface="Arial"/>
              </a:rPr>
              <a:t>Keputusan:</a:t>
            </a:r>
            <a:endParaRPr sz="2400">
              <a:latin typeface="Arial"/>
              <a:cs typeface="Arial"/>
            </a:endParaRPr>
          </a:p>
          <a:p>
            <a:pPr marL="38100" marR="30480">
              <a:lnSpc>
                <a:spcPts val="3170"/>
              </a:lnSpc>
              <a:spcBef>
                <a:spcPts val="910"/>
              </a:spcBef>
            </a:pPr>
            <a:r>
              <a:rPr sz="2800" spc="-5" dirty="0">
                <a:latin typeface="Cambria Math"/>
                <a:cs typeface="Cambria Math"/>
              </a:rPr>
              <a:t>Sig </a:t>
            </a: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𝑐ℎ𝑎𝑛𝑔𝑒 </a:t>
            </a:r>
            <a:r>
              <a:rPr sz="2800" spc="-5" dirty="0">
                <a:latin typeface="Cambria Math"/>
                <a:cs typeface="Cambria Math"/>
              </a:rPr>
              <a:t>= 0,000 &lt; 𝛼 = 0,05</a:t>
            </a:r>
            <a:r>
              <a:rPr sz="2800" spc="-5" dirty="0">
                <a:latin typeface="Calibri"/>
                <a:cs typeface="Calibri"/>
              </a:rPr>
              <a:t>,  </a:t>
            </a:r>
            <a:r>
              <a:rPr sz="2800" spc="-10" dirty="0">
                <a:latin typeface="Calibri"/>
                <a:cs typeface="Calibri"/>
              </a:rPr>
              <a:t>sehingga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ditolak.</a:t>
            </a:r>
            <a:endParaRPr sz="2800">
              <a:latin typeface="Calibri"/>
              <a:cs typeface="Calibri"/>
            </a:endParaRPr>
          </a:p>
          <a:p>
            <a:pPr marL="38100" marR="269240">
              <a:lnSpc>
                <a:spcPct val="90000"/>
              </a:lnSpc>
              <a:spcBef>
                <a:spcPts val="935"/>
              </a:spcBef>
              <a:buAutoNum type="arabicPeriod" startAt="4"/>
              <a:tabLst>
                <a:tab pos="390525" algn="l"/>
              </a:tabLst>
            </a:pPr>
            <a:r>
              <a:rPr sz="2800" spc="-20" dirty="0">
                <a:latin typeface="Calibri"/>
                <a:cs typeface="Calibri"/>
              </a:rPr>
              <a:t>Kesimpulannya: </a:t>
            </a:r>
            <a:r>
              <a:rPr sz="2800" spc="-45" dirty="0">
                <a:latin typeface="Calibri"/>
                <a:cs typeface="Calibri"/>
              </a:rPr>
              <a:t>Terdapat  </a:t>
            </a:r>
            <a:r>
              <a:rPr sz="2800" spc="-15" dirty="0">
                <a:latin typeface="Calibri"/>
                <a:cs typeface="Calibri"/>
              </a:rPr>
              <a:t>hubungan yang signifikan </a:t>
            </a:r>
            <a:r>
              <a:rPr sz="2800" spc="-20" dirty="0">
                <a:latin typeface="Calibri"/>
                <a:cs typeface="Calibri"/>
              </a:rPr>
              <a:t>secara  </a:t>
            </a:r>
            <a:r>
              <a:rPr sz="2800" spc="-15" dirty="0">
                <a:latin typeface="Calibri"/>
                <a:cs typeface="Calibri"/>
              </a:rPr>
              <a:t>simultan </a:t>
            </a:r>
            <a:r>
              <a:rPr sz="2800" spc="-25" dirty="0">
                <a:latin typeface="Calibri"/>
                <a:cs typeface="Calibri"/>
              </a:rPr>
              <a:t>antara ROA </a:t>
            </a:r>
            <a:r>
              <a:rPr sz="2800" spc="-10" dirty="0">
                <a:latin typeface="Calibri"/>
                <a:cs typeface="Calibri"/>
              </a:rPr>
              <a:t>dan </a:t>
            </a:r>
            <a:r>
              <a:rPr sz="2800" spc="-15" dirty="0">
                <a:latin typeface="Calibri"/>
                <a:cs typeface="Calibri"/>
              </a:rPr>
              <a:t>ROE  </a:t>
            </a:r>
            <a:r>
              <a:rPr sz="2800" spc="-10" dirty="0">
                <a:latin typeface="Calibri"/>
                <a:cs typeface="Calibri"/>
              </a:rPr>
              <a:t>terhadap</a:t>
            </a:r>
            <a:r>
              <a:rPr sz="2800" spc="-5" dirty="0">
                <a:latin typeface="Calibri"/>
                <a:cs typeface="Calibri"/>
              </a:rPr>
              <a:t> CAR.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556622"/>
            <a:ext cx="5181600" cy="865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160" y="609981"/>
            <a:ext cx="6567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 Regresi </a:t>
            </a:r>
            <a:r>
              <a:rPr dirty="0"/>
              <a:t>Linear</a:t>
            </a:r>
            <a:r>
              <a:rPr spc="-25" dirty="0"/>
              <a:t> </a:t>
            </a:r>
            <a:r>
              <a:rPr spc="-20" dirty="0"/>
              <a:t>Berganda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41569" y="2151697"/>
          <a:ext cx="1297939" cy="3689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/>
                <a:gridCol w="433705"/>
                <a:gridCol w="433704"/>
              </a:tblGrid>
              <a:tr h="172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x1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x2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x3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1.46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12.51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1.27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15.14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14.61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0.93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13.98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14.42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1.81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13.98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1.74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17.47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1.88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18.09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23.14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1.84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24.03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1.62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22.74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21.82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21.39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20.48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7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19.58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0.95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18.38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7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1.11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17.70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0.77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15.06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13.81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14.37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8821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Pembahasan </a:t>
            </a:r>
            <a:r>
              <a:rPr sz="4000" dirty="0"/>
              <a:t>Uji </a:t>
            </a:r>
            <a:r>
              <a:rPr sz="4000" spc="-15" dirty="0"/>
              <a:t>Koefisien </a:t>
            </a:r>
            <a:r>
              <a:rPr sz="4000" spc="-30" dirty="0"/>
              <a:t>korelasi</a:t>
            </a:r>
            <a:r>
              <a:rPr sz="4000" spc="5" dirty="0"/>
              <a:t> </a:t>
            </a:r>
            <a:r>
              <a:rPr sz="4000" spc="-10" dirty="0"/>
              <a:t>Simultan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13728" y="1793493"/>
            <a:ext cx="5100955" cy="19913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800" marR="43180" algn="just">
              <a:lnSpc>
                <a:spcPct val="90200"/>
              </a:lnSpc>
              <a:spcBef>
                <a:spcPts val="425"/>
              </a:spcBef>
            </a:pPr>
            <a:r>
              <a:rPr sz="2800" spc="-15" dirty="0">
                <a:latin typeface="Calibri"/>
                <a:cs typeface="Calibri"/>
              </a:rPr>
              <a:t>Berdasarkan </a:t>
            </a:r>
            <a:r>
              <a:rPr sz="2800" spc="-10" dirty="0">
                <a:latin typeface="Calibri"/>
                <a:cs typeface="Calibri"/>
              </a:rPr>
              <a:t>tabel </a:t>
            </a:r>
            <a:r>
              <a:rPr sz="2800" i="1" spc="-5" dirty="0">
                <a:latin typeface="Calibri"/>
                <a:cs typeface="Calibri"/>
              </a:rPr>
              <a:t>model  </a:t>
            </a:r>
            <a:r>
              <a:rPr sz="2800" i="1" spc="-10" dirty="0">
                <a:latin typeface="Calibri"/>
                <a:cs typeface="Calibri"/>
              </a:rPr>
              <a:t>summary </a:t>
            </a:r>
            <a:r>
              <a:rPr sz="2800" spc="-10" dirty="0">
                <a:latin typeface="Calibri"/>
                <a:cs typeface="Calibri"/>
              </a:rPr>
              <a:t>dapat dilihat </a:t>
            </a:r>
            <a:r>
              <a:rPr sz="2800" spc="-20" dirty="0">
                <a:latin typeface="Calibri"/>
                <a:cs typeface="Calibri"/>
              </a:rPr>
              <a:t>bahwa </a:t>
            </a:r>
            <a:r>
              <a:rPr sz="2800" spc="-10" dirty="0">
                <a:latin typeface="Calibri"/>
                <a:cs typeface="Calibri"/>
              </a:rPr>
              <a:t>nilai  </a:t>
            </a:r>
            <a:r>
              <a:rPr sz="2800" spc="-20" dirty="0">
                <a:latin typeface="Calibri"/>
                <a:cs typeface="Calibri"/>
              </a:rPr>
              <a:t>korelasi </a:t>
            </a:r>
            <a:r>
              <a:rPr sz="2800" spc="-25" dirty="0">
                <a:latin typeface="Calibri"/>
                <a:cs typeface="Calibri"/>
              </a:rPr>
              <a:t>antara ROA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latin typeface="Cambria Math"/>
                <a:cs typeface="Cambria Math"/>
              </a:rPr>
              <a:t>𝑋</a:t>
            </a:r>
            <a:r>
              <a:rPr sz="3075" spc="-15" baseline="-16260" dirty="0">
                <a:latin typeface="Cambria Math"/>
                <a:cs typeface="Cambria Math"/>
              </a:rPr>
              <a:t>1</a:t>
            </a:r>
            <a:r>
              <a:rPr sz="2800" spc="-10" dirty="0">
                <a:latin typeface="Calibri"/>
                <a:cs typeface="Calibri"/>
              </a:rPr>
              <a:t>) </a:t>
            </a:r>
            <a:r>
              <a:rPr sz="2800" spc="-5" dirty="0">
                <a:latin typeface="Calibri"/>
                <a:cs typeface="Calibri"/>
              </a:rPr>
              <a:t>dan </a:t>
            </a:r>
            <a:r>
              <a:rPr sz="2800" spc="-10" dirty="0">
                <a:latin typeface="Calibri"/>
                <a:cs typeface="Calibri"/>
              </a:rPr>
              <a:t>ROE  </a:t>
            </a:r>
            <a:r>
              <a:rPr sz="2800" spc="45" dirty="0">
                <a:latin typeface="Calibri"/>
                <a:cs typeface="Calibri"/>
              </a:rPr>
              <a:t>(</a:t>
            </a:r>
            <a:r>
              <a:rPr sz="2800" spc="45" dirty="0">
                <a:latin typeface="Cambria Math"/>
                <a:cs typeface="Cambria Math"/>
              </a:rPr>
              <a:t>𝑋</a:t>
            </a:r>
            <a:r>
              <a:rPr sz="3075" spc="67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libri"/>
                <a:cs typeface="Calibri"/>
              </a:rPr>
              <a:t>) terhadap </a:t>
            </a:r>
            <a:r>
              <a:rPr sz="2800" spc="-10" dirty="0">
                <a:latin typeface="Calibri"/>
                <a:cs typeface="Calibri"/>
              </a:rPr>
              <a:t>CAR </a:t>
            </a:r>
            <a:r>
              <a:rPr sz="2800" spc="-5" dirty="0">
                <a:latin typeface="Calibri"/>
                <a:cs typeface="Calibri"/>
              </a:rPr>
              <a:t>( </a:t>
            </a:r>
            <a:r>
              <a:rPr sz="2800" spc="-5" dirty="0">
                <a:latin typeface="Cambria Math"/>
                <a:cs typeface="Cambria Math"/>
              </a:rPr>
              <a:t>𝑌 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sebesar  0,935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568814"/>
            <a:ext cx="5181600" cy="865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596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spc="-5" dirty="0"/>
              <a:t>perhitungan</a:t>
            </a:r>
            <a:r>
              <a:rPr spc="-100" dirty="0"/>
              <a:t> </a:t>
            </a:r>
            <a:r>
              <a:rPr dirty="0"/>
              <a:t>Manual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1828" y="1837689"/>
            <a:ext cx="502539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berdasarkan perhitungan </a:t>
            </a:r>
            <a:r>
              <a:rPr sz="2600" spc="-5" dirty="0">
                <a:latin typeface="Calibri"/>
                <a:cs typeface="Calibri"/>
              </a:rPr>
              <a:t>manual  didapat nilai </a:t>
            </a:r>
            <a:r>
              <a:rPr sz="2600" spc="-20" dirty="0">
                <a:latin typeface="Calibri"/>
                <a:cs typeface="Calibri"/>
              </a:rPr>
              <a:t>koefisien </a:t>
            </a:r>
            <a:r>
              <a:rPr sz="2600" spc="-15" dirty="0">
                <a:latin typeface="Calibri"/>
                <a:cs typeface="Calibri"/>
              </a:rPr>
              <a:t>korelasi </a:t>
            </a:r>
            <a:r>
              <a:rPr sz="2600" spc="-10" dirty="0">
                <a:latin typeface="Calibri"/>
                <a:cs typeface="Calibri"/>
              </a:rPr>
              <a:t>yang  </a:t>
            </a:r>
            <a:r>
              <a:rPr sz="2600" spc="-5" dirty="0">
                <a:latin typeface="Calibri"/>
                <a:cs typeface="Calibri"/>
              </a:rPr>
              <a:t>hampir sama besar </a:t>
            </a:r>
            <a:r>
              <a:rPr sz="2600" spc="-10" dirty="0">
                <a:latin typeface="Calibri"/>
                <a:cs typeface="Calibri"/>
              </a:rPr>
              <a:t>sebagai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berikut: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3872" y="3845433"/>
            <a:ext cx="47117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9725" algn="l"/>
              </a:tabLst>
            </a:pPr>
            <a:r>
              <a:rPr sz="1550" spc="65" dirty="0">
                <a:latin typeface="Cambria Math"/>
                <a:cs typeface="Cambria Math"/>
              </a:rPr>
              <a:t>1	2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6428" y="3664077"/>
            <a:ext cx="14408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900" spc="-7" baseline="11752" dirty="0">
                <a:latin typeface="Cambria Math"/>
                <a:cs typeface="Cambria Math"/>
              </a:rPr>
              <a:t>𝑅</a:t>
            </a:r>
            <a:r>
              <a:rPr sz="1900" spc="-5" dirty="0">
                <a:latin typeface="Cambria Math"/>
                <a:cs typeface="Cambria Math"/>
              </a:rPr>
              <a:t>𝑋 </a:t>
            </a:r>
            <a:r>
              <a:rPr sz="1900" spc="35" dirty="0">
                <a:latin typeface="Cambria Math"/>
                <a:cs typeface="Cambria Math"/>
              </a:rPr>
              <a:t>.𝑋 </a:t>
            </a:r>
            <a:r>
              <a:rPr sz="1900" spc="15" dirty="0">
                <a:latin typeface="Cambria Math"/>
                <a:cs typeface="Cambria Math"/>
              </a:rPr>
              <a:t>.𝑌</a:t>
            </a:r>
            <a:r>
              <a:rPr sz="1900" spc="420" dirty="0">
                <a:latin typeface="Cambria Math"/>
                <a:cs typeface="Cambria Math"/>
              </a:rPr>
              <a:t> </a:t>
            </a:r>
            <a:r>
              <a:rPr sz="3900" baseline="11752" dirty="0">
                <a:latin typeface="Cambria Math"/>
                <a:cs typeface="Cambria Math"/>
              </a:rPr>
              <a:t>=</a:t>
            </a:r>
            <a:endParaRPr sz="3900" baseline="11752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3251" y="3471545"/>
            <a:ext cx="2348865" cy="738505"/>
          </a:xfrm>
          <a:custGeom>
            <a:avLst/>
            <a:gdLst/>
            <a:ahLst/>
            <a:cxnLst/>
            <a:rect l="l" t="t" r="r" b="b"/>
            <a:pathLst>
              <a:path w="2348865" h="738504">
                <a:moveTo>
                  <a:pt x="69797" y="554862"/>
                </a:moveTo>
                <a:lnTo>
                  <a:pt x="35814" y="554862"/>
                </a:lnTo>
                <a:lnTo>
                  <a:pt x="135381" y="737996"/>
                </a:lnTo>
                <a:lnTo>
                  <a:pt x="150495" y="737996"/>
                </a:lnTo>
                <a:lnTo>
                  <a:pt x="156373" y="679322"/>
                </a:lnTo>
                <a:lnTo>
                  <a:pt x="137032" y="679322"/>
                </a:lnTo>
                <a:lnTo>
                  <a:pt x="69797" y="554862"/>
                </a:lnTo>
                <a:close/>
              </a:path>
              <a:path w="2348865" h="738504">
                <a:moveTo>
                  <a:pt x="2348865" y="0"/>
                </a:moveTo>
                <a:lnTo>
                  <a:pt x="242697" y="0"/>
                </a:lnTo>
                <a:lnTo>
                  <a:pt x="242697" y="380"/>
                </a:lnTo>
                <a:lnTo>
                  <a:pt x="204216" y="380"/>
                </a:lnTo>
                <a:lnTo>
                  <a:pt x="137032" y="679322"/>
                </a:lnTo>
                <a:lnTo>
                  <a:pt x="156373" y="679322"/>
                </a:lnTo>
                <a:lnTo>
                  <a:pt x="222250" y="21843"/>
                </a:lnTo>
                <a:lnTo>
                  <a:pt x="254634" y="21843"/>
                </a:lnTo>
                <a:lnTo>
                  <a:pt x="254634" y="21335"/>
                </a:lnTo>
                <a:lnTo>
                  <a:pt x="2348865" y="21335"/>
                </a:lnTo>
                <a:lnTo>
                  <a:pt x="2348865" y="0"/>
                </a:lnTo>
                <a:close/>
              </a:path>
              <a:path w="2348865" h="738504">
                <a:moveTo>
                  <a:pt x="56006" y="529335"/>
                </a:moveTo>
                <a:lnTo>
                  <a:pt x="0" y="558926"/>
                </a:lnTo>
                <a:lnTo>
                  <a:pt x="6223" y="570356"/>
                </a:lnTo>
                <a:lnTo>
                  <a:pt x="35814" y="554862"/>
                </a:lnTo>
                <a:lnTo>
                  <a:pt x="69797" y="554862"/>
                </a:lnTo>
                <a:lnTo>
                  <a:pt x="56006" y="52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29118" y="3422167"/>
            <a:ext cx="2176780" cy="7454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900" spc="60" dirty="0">
                <a:latin typeface="Cambria Math"/>
                <a:cs typeface="Cambria Math"/>
              </a:rPr>
              <a:t>𝑏</a:t>
            </a:r>
            <a:r>
              <a:rPr sz="2325" spc="89" baseline="-14336" dirty="0">
                <a:latin typeface="Cambria Math"/>
                <a:cs typeface="Cambria Math"/>
              </a:rPr>
              <a:t>1</a:t>
            </a:r>
            <a:r>
              <a:rPr sz="1900" spc="60" dirty="0">
                <a:latin typeface="Cambria Math"/>
                <a:cs typeface="Cambria Math"/>
              </a:rPr>
              <a:t>.</a:t>
            </a:r>
            <a:r>
              <a:rPr sz="2850" spc="89" baseline="1461" dirty="0">
                <a:latin typeface="Cambria Math"/>
                <a:cs typeface="Cambria Math"/>
              </a:rPr>
              <a:t> </a:t>
            </a:r>
            <a:r>
              <a:rPr sz="1900" spc="80" dirty="0">
                <a:latin typeface="Cambria Math"/>
                <a:cs typeface="Cambria Math"/>
              </a:rPr>
              <a:t>𝑥</a:t>
            </a:r>
            <a:r>
              <a:rPr sz="2325" spc="120" baseline="-14336" dirty="0">
                <a:latin typeface="Cambria Math"/>
                <a:cs typeface="Cambria Math"/>
              </a:rPr>
              <a:t>1</a:t>
            </a:r>
            <a:r>
              <a:rPr sz="1900" spc="80" dirty="0">
                <a:latin typeface="Cambria Math"/>
                <a:cs typeface="Cambria Math"/>
              </a:rPr>
              <a:t>𝑦+𝑏</a:t>
            </a:r>
            <a:r>
              <a:rPr sz="2325" spc="120" baseline="-14336" dirty="0">
                <a:latin typeface="Cambria Math"/>
                <a:cs typeface="Cambria Math"/>
              </a:rPr>
              <a:t>2</a:t>
            </a:r>
            <a:r>
              <a:rPr sz="1900" spc="80" dirty="0">
                <a:latin typeface="Cambria Math"/>
                <a:cs typeface="Cambria Math"/>
              </a:rPr>
              <a:t>.</a:t>
            </a:r>
            <a:r>
              <a:rPr sz="2850" spc="202" baseline="1461" dirty="0">
                <a:latin typeface="Cambria Math"/>
                <a:cs typeface="Cambria Math"/>
              </a:rPr>
              <a:t> </a:t>
            </a:r>
            <a:r>
              <a:rPr sz="1900" spc="130" dirty="0">
                <a:latin typeface="Cambria Math"/>
                <a:cs typeface="Cambria Math"/>
              </a:rPr>
              <a:t>𝑥</a:t>
            </a:r>
            <a:r>
              <a:rPr sz="2325" spc="195" baseline="-14336" dirty="0">
                <a:latin typeface="Cambria Math"/>
                <a:cs typeface="Cambria Math"/>
              </a:rPr>
              <a:t>2</a:t>
            </a:r>
            <a:r>
              <a:rPr sz="1900" spc="130" dirty="0">
                <a:latin typeface="Cambria Math"/>
                <a:cs typeface="Cambria Math"/>
              </a:rPr>
              <a:t>𝑦</a:t>
            </a:r>
            <a:endParaRPr sz="19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850" spc="1380" baseline="1461" dirty="0">
                <a:latin typeface="Cambria Math"/>
                <a:cs typeface="Cambria Math"/>
              </a:rPr>
              <a:t> </a:t>
            </a:r>
            <a:r>
              <a:rPr sz="2850" spc="15" baseline="1461" dirty="0">
                <a:latin typeface="Cambria Math"/>
                <a:cs typeface="Cambria Math"/>
              </a:rPr>
              <a:t> </a:t>
            </a:r>
            <a:r>
              <a:rPr sz="1900" spc="135" dirty="0">
                <a:latin typeface="Cambria Math"/>
                <a:cs typeface="Cambria Math"/>
              </a:rPr>
              <a:t>𝑦</a:t>
            </a:r>
            <a:r>
              <a:rPr sz="2325" spc="202" baseline="19713" dirty="0">
                <a:latin typeface="Cambria Math"/>
                <a:cs typeface="Cambria Math"/>
              </a:rPr>
              <a:t>2</a:t>
            </a:r>
            <a:endParaRPr sz="2325" baseline="19713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5947" y="3844925"/>
            <a:ext cx="2106295" cy="0"/>
          </a:xfrm>
          <a:custGeom>
            <a:avLst/>
            <a:gdLst/>
            <a:ahLst/>
            <a:cxnLst/>
            <a:rect l="l" t="t" r="r" b="b"/>
            <a:pathLst>
              <a:path w="2106295">
                <a:moveTo>
                  <a:pt x="0" y="0"/>
                </a:moveTo>
                <a:lnTo>
                  <a:pt x="2106168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9008" y="4502277"/>
            <a:ext cx="4025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9560" algn="l"/>
              </a:tabLst>
            </a:pPr>
            <a:r>
              <a:rPr sz="1300" spc="65" dirty="0">
                <a:latin typeface="Cambria Math"/>
                <a:cs typeface="Cambria Math"/>
              </a:rPr>
              <a:t>1	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6428" y="4349877"/>
            <a:ext cx="1228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11363" dirty="0">
                <a:latin typeface="Cambria Math"/>
                <a:cs typeface="Cambria Math"/>
              </a:rPr>
              <a:t>𝑅</a:t>
            </a:r>
            <a:r>
              <a:rPr sz="1600" dirty="0">
                <a:latin typeface="Cambria Math"/>
                <a:cs typeface="Cambria Math"/>
              </a:rPr>
              <a:t>𝑋 </a:t>
            </a:r>
            <a:r>
              <a:rPr sz="1600" spc="30" dirty="0">
                <a:latin typeface="Cambria Math"/>
                <a:cs typeface="Cambria Math"/>
              </a:rPr>
              <a:t>.𝑋 </a:t>
            </a:r>
            <a:r>
              <a:rPr sz="1600" spc="15" dirty="0">
                <a:latin typeface="Cambria Math"/>
                <a:cs typeface="Cambria Math"/>
              </a:rPr>
              <a:t>.𝑌</a:t>
            </a:r>
            <a:r>
              <a:rPr sz="1600" spc="320" dirty="0">
                <a:latin typeface="Cambria Math"/>
                <a:cs typeface="Cambria Math"/>
              </a:rPr>
              <a:t> </a:t>
            </a:r>
            <a:r>
              <a:rPr sz="3300" spc="-7" baseline="11363" dirty="0">
                <a:latin typeface="Cambria Math"/>
                <a:cs typeface="Cambria Math"/>
              </a:rPr>
              <a:t>=</a:t>
            </a:r>
            <a:endParaRPr sz="3300" baseline="11363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98333" y="4180078"/>
            <a:ext cx="3552190" cy="622300"/>
          </a:xfrm>
          <a:custGeom>
            <a:avLst/>
            <a:gdLst/>
            <a:ahLst/>
            <a:cxnLst/>
            <a:rect l="l" t="t" r="r" b="b"/>
            <a:pathLst>
              <a:path w="3552190" h="622300">
                <a:moveTo>
                  <a:pt x="58837" y="467614"/>
                </a:moveTo>
                <a:lnTo>
                  <a:pt x="30225" y="467614"/>
                </a:lnTo>
                <a:lnTo>
                  <a:pt x="114173" y="622046"/>
                </a:lnTo>
                <a:lnTo>
                  <a:pt x="126873" y="622046"/>
                </a:lnTo>
                <a:lnTo>
                  <a:pt x="131828" y="572643"/>
                </a:lnTo>
                <a:lnTo>
                  <a:pt x="115570" y="572643"/>
                </a:lnTo>
                <a:lnTo>
                  <a:pt x="58837" y="467614"/>
                </a:lnTo>
                <a:close/>
              </a:path>
              <a:path w="3552190" h="622300">
                <a:moveTo>
                  <a:pt x="214630" y="0"/>
                </a:moveTo>
                <a:lnTo>
                  <a:pt x="172212" y="0"/>
                </a:lnTo>
                <a:lnTo>
                  <a:pt x="115570" y="572643"/>
                </a:lnTo>
                <a:lnTo>
                  <a:pt x="131828" y="572643"/>
                </a:lnTo>
                <a:lnTo>
                  <a:pt x="187451" y="18161"/>
                </a:lnTo>
                <a:lnTo>
                  <a:pt x="3552190" y="18161"/>
                </a:lnTo>
                <a:lnTo>
                  <a:pt x="3552190" y="127"/>
                </a:lnTo>
                <a:lnTo>
                  <a:pt x="214630" y="127"/>
                </a:lnTo>
                <a:lnTo>
                  <a:pt x="214630" y="0"/>
                </a:lnTo>
                <a:close/>
              </a:path>
              <a:path w="3552190" h="622300">
                <a:moveTo>
                  <a:pt x="47244" y="446151"/>
                </a:moveTo>
                <a:lnTo>
                  <a:pt x="0" y="471043"/>
                </a:lnTo>
                <a:lnTo>
                  <a:pt x="5207" y="480695"/>
                </a:lnTo>
                <a:lnTo>
                  <a:pt x="30225" y="467614"/>
                </a:lnTo>
                <a:lnTo>
                  <a:pt x="58837" y="467614"/>
                </a:lnTo>
                <a:lnTo>
                  <a:pt x="47244" y="446151"/>
                </a:lnTo>
                <a:close/>
              </a:path>
              <a:path w="3552190" h="622300">
                <a:moveTo>
                  <a:pt x="3552190" y="18161"/>
                </a:moveTo>
                <a:lnTo>
                  <a:pt x="203962" y="18161"/>
                </a:lnTo>
                <a:lnTo>
                  <a:pt x="203962" y="18415"/>
                </a:lnTo>
                <a:lnTo>
                  <a:pt x="3552190" y="18415"/>
                </a:lnTo>
                <a:lnTo>
                  <a:pt x="3552190" y="18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51139" y="4269232"/>
            <a:ext cx="762635" cy="189230"/>
          </a:xfrm>
          <a:custGeom>
            <a:avLst/>
            <a:gdLst/>
            <a:ahLst/>
            <a:cxnLst/>
            <a:rect l="l" t="t" r="r" b="b"/>
            <a:pathLst>
              <a:path w="762634" h="189229">
                <a:moveTo>
                  <a:pt x="701801" y="0"/>
                </a:moveTo>
                <a:lnTo>
                  <a:pt x="699134" y="7747"/>
                </a:lnTo>
                <a:lnTo>
                  <a:pt x="710086" y="12483"/>
                </a:lnTo>
                <a:lnTo>
                  <a:pt x="719502" y="19065"/>
                </a:lnTo>
                <a:lnTo>
                  <a:pt x="742076" y="62865"/>
                </a:lnTo>
                <a:lnTo>
                  <a:pt x="744854" y="93726"/>
                </a:lnTo>
                <a:lnTo>
                  <a:pt x="744162" y="110394"/>
                </a:lnTo>
                <a:lnTo>
                  <a:pt x="733678" y="151257"/>
                </a:lnTo>
                <a:lnTo>
                  <a:pt x="699388" y="181483"/>
                </a:lnTo>
                <a:lnTo>
                  <a:pt x="701801" y="189230"/>
                </a:lnTo>
                <a:lnTo>
                  <a:pt x="737967" y="167780"/>
                </a:lnTo>
                <a:lnTo>
                  <a:pt x="758237" y="128095"/>
                </a:lnTo>
                <a:lnTo>
                  <a:pt x="762126" y="94742"/>
                </a:lnTo>
                <a:lnTo>
                  <a:pt x="761150" y="77386"/>
                </a:lnTo>
                <a:lnTo>
                  <a:pt x="746505" y="33274"/>
                </a:lnTo>
                <a:lnTo>
                  <a:pt x="715519" y="5002"/>
                </a:lnTo>
                <a:lnTo>
                  <a:pt x="701801" y="0"/>
                </a:lnTo>
                <a:close/>
              </a:path>
              <a:path w="762634" h="189229">
                <a:moveTo>
                  <a:pt x="60325" y="0"/>
                </a:moveTo>
                <a:lnTo>
                  <a:pt x="24266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0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7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1" y="93726"/>
                </a:lnTo>
                <a:lnTo>
                  <a:pt x="17982" y="77581"/>
                </a:lnTo>
                <a:lnTo>
                  <a:pt x="28447" y="37719"/>
                </a:lnTo>
                <a:lnTo>
                  <a:pt x="63118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96018" y="4269232"/>
            <a:ext cx="793115" cy="189230"/>
          </a:xfrm>
          <a:custGeom>
            <a:avLst/>
            <a:gdLst/>
            <a:ahLst/>
            <a:cxnLst/>
            <a:rect l="l" t="t" r="r" b="b"/>
            <a:pathLst>
              <a:path w="793115" h="189229">
                <a:moveTo>
                  <a:pt x="732281" y="0"/>
                </a:moveTo>
                <a:lnTo>
                  <a:pt x="729614" y="7747"/>
                </a:lnTo>
                <a:lnTo>
                  <a:pt x="740566" y="12483"/>
                </a:lnTo>
                <a:lnTo>
                  <a:pt x="749982" y="19065"/>
                </a:lnTo>
                <a:lnTo>
                  <a:pt x="772556" y="62865"/>
                </a:lnTo>
                <a:lnTo>
                  <a:pt x="775334" y="93726"/>
                </a:lnTo>
                <a:lnTo>
                  <a:pt x="774642" y="110394"/>
                </a:lnTo>
                <a:lnTo>
                  <a:pt x="764158" y="151257"/>
                </a:lnTo>
                <a:lnTo>
                  <a:pt x="729869" y="181483"/>
                </a:lnTo>
                <a:lnTo>
                  <a:pt x="732281" y="189230"/>
                </a:lnTo>
                <a:lnTo>
                  <a:pt x="768447" y="167780"/>
                </a:lnTo>
                <a:lnTo>
                  <a:pt x="788717" y="128095"/>
                </a:lnTo>
                <a:lnTo>
                  <a:pt x="792606" y="94742"/>
                </a:lnTo>
                <a:lnTo>
                  <a:pt x="791630" y="77386"/>
                </a:lnTo>
                <a:lnTo>
                  <a:pt x="776985" y="33274"/>
                </a:lnTo>
                <a:lnTo>
                  <a:pt x="745999" y="5002"/>
                </a:lnTo>
                <a:lnTo>
                  <a:pt x="732281" y="0"/>
                </a:lnTo>
                <a:close/>
              </a:path>
              <a:path w="793115" h="189229">
                <a:moveTo>
                  <a:pt x="60325" y="0"/>
                </a:moveTo>
                <a:lnTo>
                  <a:pt x="24284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7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90484" y="4205097"/>
            <a:ext cx="23456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30" dirty="0">
                <a:latin typeface="Cambria Math"/>
                <a:cs typeface="Cambria Math"/>
              </a:rPr>
              <a:t>11,712 11,515 </a:t>
            </a:r>
            <a:r>
              <a:rPr sz="1600" spc="-30" dirty="0">
                <a:latin typeface="Cambria Math"/>
                <a:cs typeface="Cambria Math"/>
              </a:rPr>
              <a:t>+</a:t>
            </a:r>
            <a:r>
              <a:rPr sz="1600" spc="30" dirty="0">
                <a:latin typeface="Cambria Math"/>
                <a:cs typeface="Cambria Math"/>
              </a:rPr>
              <a:t> </a:t>
            </a:r>
            <a:r>
              <a:rPr sz="1600" spc="15" dirty="0">
                <a:latin typeface="Cambria Math"/>
                <a:cs typeface="Cambria Math"/>
              </a:rPr>
              <a:t>−1,247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25075" y="4269232"/>
            <a:ext cx="909955" cy="189230"/>
          </a:xfrm>
          <a:custGeom>
            <a:avLst/>
            <a:gdLst/>
            <a:ahLst/>
            <a:cxnLst/>
            <a:rect l="l" t="t" r="r" b="b"/>
            <a:pathLst>
              <a:path w="909954" h="189229">
                <a:moveTo>
                  <a:pt x="849629" y="0"/>
                </a:moveTo>
                <a:lnTo>
                  <a:pt x="846963" y="7747"/>
                </a:lnTo>
                <a:lnTo>
                  <a:pt x="857914" y="12483"/>
                </a:lnTo>
                <a:lnTo>
                  <a:pt x="867330" y="19065"/>
                </a:lnTo>
                <a:lnTo>
                  <a:pt x="889904" y="62865"/>
                </a:lnTo>
                <a:lnTo>
                  <a:pt x="892682" y="93726"/>
                </a:lnTo>
                <a:lnTo>
                  <a:pt x="891990" y="110394"/>
                </a:lnTo>
                <a:lnTo>
                  <a:pt x="881506" y="151257"/>
                </a:lnTo>
                <a:lnTo>
                  <a:pt x="847217" y="181483"/>
                </a:lnTo>
                <a:lnTo>
                  <a:pt x="849629" y="189230"/>
                </a:lnTo>
                <a:lnTo>
                  <a:pt x="885795" y="167780"/>
                </a:lnTo>
                <a:lnTo>
                  <a:pt x="906065" y="128095"/>
                </a:lnTo>
                <a:lnTo>
                  <a:pt x="909954" y="94742"/>
                </a:lnTo>
                <a:lnTo>
                  <a:pt x="908978" y="77386"/>
                </a:lnTo>
                <a:lnTo>
                  <a:pt x="894333" y="33274"/>
                </a:lnTo>
                <a:lnTo>
                  <a:pt x="863347" y="5002"/>
                </a:lnTo>
                <a:lnTo>
                  <a:pt x="849629" y="0"/>
                </a:lnTo>
                <a:close/>
              </a:path>
              <a:path w="909954" h="189229">
                <a:moveTo>
                  <a:pt x="60325" y="0"/>
                </a:moveTo>
                <a:lnTo>
                  <a:pt x="24266" y="21627"/>
                </a:lnTo>
                <a:lnTo>
                  <a:pt x="3905" y="61341"/>
                </a:lnTo>
                <a:lnTo>
                  <a:pt x="0" y="94742"/>
                </a:lnTo>
                <a:lnTo>
                  <a:pt x="976" y="112079"/>
                </a:lnTo>
                <a:lnTo>
                  <a:pt x="15621" y="156210"/>
                </a:lnTo>
                <a:lnTo>
                  <a:pt x="46589" y="184302"/>
                </a:lnTo>
                <a:lnTo>
                  <a:pt x="60325" y="189230"/>
                </a:lnTo>
                <a:lnTo>
                  <a:pt x="62738" y="181483"/>
                </a:lnTo>
                <a:lnTo>
                  <a:pt x="51950" y="176742"/>
                </a:lnTo>
                <a:lnTo>
                  <a:pt x="42640" y="170132"/>
                </a:lnTo>
                <a:lnTo>
                  <a:pt x="20097" y="125539"/>
                </a:lnTo>
                <a:lnTo>
                  <a:pt x="17272" y="93726"/>
                </a:lnTo>
                <a:lnTo>
                  <a:pt x="17982" y="77581"/>
                </a:lnTo>
                <a:lnTo>
                  <a:pt x="28448" y="37719"/>
                </a:lnTo>
                <a:lnTo>
                  <a:pt x="63119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179811" y="4205097"/>
            <a:ext cx="8013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5" dirty="0">
                <a:latin typeface="Cambria Math"/>
                <a:cs typeface="Cambria Math"/>
              </a:rPr>
              <a:t>−68,352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90838" y="4508373"/>
            <a:ext cx="774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30" dirty="0">
                <a:latin typeface="Cambria Math"/>
                <a:cs typeface="Cambria Math"/>
              </a:rPr>
              <a:t>252,210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02295" y="4504816"/>
            <a:ext cx="3348354" cy="0"/>
          </a:xfrm>
          <a:custGeom>
            <a:avLst/>
            <a:gdLst/>
            <a:ahLst/>
            <a:cxnLst/>
            <a:rect l="l" t="t" r="r" b="b"/>
            <a:pathLst>
              <a:path w="3348354">
                <a:moveTo>
                  <a:pt x="0" y="0"/>
                </a:moveTo>
                <a:lnTo>
                  <a:pt x="334822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51828" y="5293258"/>
            <a:ext cx="2730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mbria Math"/>
                <a:cs typeface="Cambria Math"/>
              </a:rPr>
              <a:t>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07556" y="5172328"/>
            <a:ext cx="1130300" cy="738505"/>
          </a:xfrm>
          <a:custGeom>
            <a:avLst/>
            <a:gdLst/>
            <a:ahLst/>
            <a:cxnLst/>
            <a:rect l="l" t="t" r="r" b="b"/>
            <a:pathLst>
              <a:path w="1130300" h="738504">
                <a:moveTo>
                  <a:pt x="69915" y="554863"/>
                </a:moveTo>
                <a:lnTo>
                  <a:pt x="35941" y="554863"/>
                </a:lnTo>
                <a:lnTo>
                  <a:pt x="135509" y="737984"/>
                </a:lnTo>
                <a:lnTo>
                  <a:pt x="150622" y="737984"/>
                </a:lnTo>
                <a:lnTo>
                  <a:pt x="156495" y="679361"/>
                </a:lnTo>
                <a:lnTo>
                  <a:pt x="137160" y="679361"/>
                </a:lnTo>
                <a:lnTo>
                  <a:pt x="69915" y="554863"/>
                </a:lnTo>
                <a:close/>
              </a:path>
              <a:path w="1130300" h="738504">
                <a:moveTo>
                  <a:pt x="1129792" y="0"/>
                </a:moveTo>
                <a:lnTo>
                  <a:pt x="242824" y="0"/>
                </a:lnTo>
                <a:lnTo>
                  <a:pt x="242824" y="381"/>
                </a:lnTo>
                <a:lnTo>
                  <a:pt x="204343" y="381"/>
                </a:lnTo>
                <a:lnTo>
                  <a:pt x="137160" y="679361"/>
                </a:lnTo>
                <a:lnTo>
                  <a:pt x="156495" y="679361"/>
                </a:lnTo>
                <a:lnTo>
                  <a:pt x="222376" y="21844"/>
                </a:lnTo>
                <a:lnTo>
                  <a:pt x="254762" y="21844"/>
                </a:lnTo>
                <a:lnTo>
                  <a:pt x="254762" y="21336"/>
                </a:lnTo>
                <a:lnTo>
                  <a:pt x="1129792" y="21336"/>
                </a:lnTo>
                <a:lnTo>
                  <a:pt x="1129792" y="0"/>
                </a:lnTo>
                <a:close/>
              </a:path>
              <a:path w="1130300" h="738504">
                <a:moveTo>
                  <a:pt x="56134" y="529348"/>
                </a:moveTo>
                <a:lnTo>
                  <a:pt x="0" y="558901"/>
                </a:lnTo>
                <a:lnTo>
                  <a:pt x="6350" y="570369"/>
                </a:lnTo>
                <a:lnTo>
                  <a:pt x="35941" y="554863"/>
                </a:lnTo>
                <a:lnTo>
                  <a:pt x="69915" y="554863"/>
                </a:lnTo>
                <a:lnTo>
                  <a:pt x="56134" y="529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38568" y="5549290"/>
            <a:ext cx="90931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30" dirty="0">
                <a:latin typeface="Cambria Math"/>
                <a:cs typeface="Cambria Math"/>
              </a:rPr>
              <a:t>252,210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0380" y="5541136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8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19265" y="5099761"/>
            <a:ext cx="22453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68070" algn="l"/>
              </a:tabLst>
            </a:pPr>
            <a:r>
              <a:rPr sz="1900" spc="20" dirty="0">
                <a:latin typeface="Cambria Math"/>
                <a:cs typeface="Cambria Math"/>
              </a:rPr>
              <a:t>220,099	</a:t>
            </a:r>
            <a:r>
              <a:rPr sz="3900" baseline="-32051" dirty="0">
                <a:latin typeface="Cambria Math"/>
                <a:cs typeface="Cambria Math"/>
              </a:rPr>
              <a:t>=</a:t>
            </a:r>
            <a:r>
              <a:rPr sz="3900" spc="104" baseline="-32051" dirty="0">
                <a:latin typeface="Cambria Math"/>
                <a:cs typeface="Cambria Math"/>
              </a:rPr>
              <a:t> </a:t>
            </a:r>
            <a:r>
              <a:rPr sz="3900" baseline="-32051" dirty="0">
                <a:latin typeface="Cambria Math"/>
                <a:cs typeface="Cambria Math"/>
              </a:rPr>
              <a:t>0,934</a:t>
            </a:r>
            <a:endParaRPr sz="3900" baseline="-32051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8200" y="3556622"/>
            <a:ext cx="5181600" cy="865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9741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Pembahasan </a:t>
            </a:r>
            <a:r>
              <a:rPr sz="4000" dirty="0"/>
              <a:t>Uji </a:t>
            </a:r>
            <a:r>
              <a:rPr sz="4000" spc="-15" dirty="0"/>
              <a:t>Koefisien </a:t>
            </a:r>
            <a:r>
              <a:rPr sz="4000" spc="-10" dirty="0"/>
              <a:t>Determinasi Simultan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8839" y="1707537"/>
            <a:ext cx="10079355" cy="44170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2590" indent="-35242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03225" algn="l"/>
              </a:tabLst>
            </a:pPr>
            <a:r>
              <a:rPr sz="2800" spc="-10" dirty="0">
                <a:latin typeface="Calibri"/>
                <a:cs typeface="Calibri"/>
              </a:rPr>
              <a:t>Hipotesis:</a:t>
            </a:r>
            <a:endParaRPr sz="2800">
              <a:latin typeface="Calibri"/>
              <a:cs typeface="Calibri"/>
            </a:endParaRPr>
          </a:p>
          <a:p>
            <a:pPr marL="50800" marR="17780">
              <a:lnSpc>
                <a:spcPts val="3020"/>
              </a:lnSpc>
              <a:spcBef>
                <a:spcPts val="1060"/>
              </a:spcBef>
              <a:tabLst>
                <a:tab pos="965200" algn="l"/>
              </a:tabLst>
            </a:pP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Tidak </a:t>
            </a:r>
            <a:r>
              <a:rPr sz="2800" spc="-15" dirty="0">
                <a:latin typeface="Calibri"/>
                <a:cs typeface="Calibri"/>
              </a:rPr>
              <a:t>terdapat </a:t>
            </a:r>
            <a:r>
              <a:rPr sz="2800" spc="-10" dirty="0">
                <a:latin typeface="Calibri"/>
                <a:cs typeface="Calibri"/>
              </a:rPr>
              <a:t>pengaruh </a:t>
            </a:r>
            <a:r>
              <a:rPr sz="2800" spc="-15" dirty="0">
                <a:latin typeface="Calibri"/>
                <a:cs typeface="Calibri"/>
              </a:rPr>
              <a:t>yang </a:t>
            </a:r>
            <a:r>
              <a:rPr sz="2800" spc="-10" dirty="0">
                <a:latin typeface="Calibri"/>
                <a:cs typeface="Calibri"/>
              </a:rPr>
              <a:t>signifikan </a:t>
            </a:r>
            <a:r>
              <a:rPr sz="2800" spc="-20" dirty="0">
                <a:latin typeface="Calibri"/>
                <a:cs typeface="Calibri"/>
              </a:rPr>
              <a:t>secara </a:t>
            </a:r>
            <a:r>
              <a:rPr sz="2800" spc="-15" dirty="0">
                <a:latin typeface="Calibri"/>
                <a:cs typeface="Calibri"/>
              </a:rPr>
              <a:t>simultan </a:t>
            </a:r>
            <a:r>
              <a:rPr sz="2800" spc="-25" dirty="0">
                <a:latin typeface="Calibri"/>
                <a:cs typeface="Calibri"/>
              </a:rPr>
              <a:t>antara  ROA </a:t>
            </a:r>
            <a:r>
              <a:rPr sz="2800" spc="-10" dirty="0">
                <a:latin typeface="Calibri"/>
                <a:cs typeface="Calibri"/>
              </a:rPr>
              <a:t>dan </a:t>
            </a:r>
            <a:r>
              <a:rPr sz="2800" spc="-15" dirty="0">
                <a:latin typeface="Calibri"/>
                <a:cs typeface="Calibri"/>
              </a:rPr>
              <a:t>ROE </a:t>
            </a:r>
            <a:r>
              <a:rPr sz="2800" spc="-5" dirty="0">
                <a:latin typeface="Calibri"/>
                <a:cs typeface="Calibri"/>
              </a:rPr>
              <a:t>terhadap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 marL="50800" marR="138430">
              <a:lnSpc>
                <a:spcPts val="3030"/>
              </a:lnSpc>
              <a:spcBef>
                <a:spcPts val="994"/>
              </a:spcBef>
              <a:tabLst>
                <a:tab pos="965200" algn="l"/>
              </a:tabLst>
            </a:pP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45" dirty="0">
                <a:latin typeface="Calibri"/>
                <a:cs typeface="Calibri"/>
              </a:rPr>
              <a:t>Terdapat </a:t>
            </a:r>
            <a:r>
              <a:rPr sz="2800" spc="-15" dirty="0">
                <a:latin typeface="Calibri"/>
                <a:cs typeface="Calibri"/>
              </a:rPr>
              <a:t>pengaruh </a:t>
            </a:r>
            <a:r>
              <a:rPr sz="2800" spc="-20" dirty="0">
                <a:latin typeface="Calibri"/>
                <a:cs typeface="Calibri"/>
              </a:rPr>
              <a:t>yang </a:t>
            </a:r>
            <a:r>
              <a:rPr sz="2800" spc="-15" dirty="0">
                <a:latin typeface="Calibri"/>
                <a:cs typeface="Calibri"/>
              </a:rPr>
              <a:t>signifikan </a:t>
            </a:r>
            <a:r>
              <a:rPr sz="2800" spc="-20" dirty="0">
                <a:latin typeface="Calibri"/>
                <a:cs typeface="Calibri"/>
              </a:rPr>
              <a:t>secara </a:t>
            </a:r>
            <a:r>
              <a:rPr sz="2800" spc="-15" dirty="0">
                <a:latin typeface="Calibri"/>
                <a:cs typeface="Calibri"/>
              </a:rPr>
              <a:t>simultan </a:t>
            </a:r>
            <a:r>
              <a:rPr sz="2800" spc="-25" dirty="0">
                <a:latin typeface="Calibri"/>
                <a:cs typeface="Calibri"/>
              </a:rPr>
              <a:t>antara ROA  </a:t>
            </a:r>
            <a:r>
              <a:rPr sz="2800" spc="-5" dirty="0">
                <a:latin typeface="Calibri"/>
                <a:cs typeface="Calibri"/>
              </a:rPr>
              <a:t>dan </a:t>
            </a:r>
            <a:r>
              <a:rPr sz="2800" spc="-10" dirty="0">
                <a:latin typeface="Calibri"/>
                <a:cs typeface="Calibri"/>
              </a:rPr>
              <a:t>ROE </a:t>
            </a:r>
            <a:r>
              <a:rPr sz="2800" spc="-5" dirty="0">
                <a:latin typeface="Calibri"/>
                <a:cs typeface="Calibri"/>
              </a:rPr>
              <a:t>terhadap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402590" indent="-352425">
              <a:lnSpc>
                <a:spcPct val="100000"/>
              </a:lnSpc>
              <a:buAutoNum type="arabicPeriod" startAt="2"/>
              <a:tabLst>
                <a:tab pos="403225" algn="l"/>
              </a:tabLst>
            </a:pPr>
            <a:r>
              <a:rPr sz="2800" spc="-15" dirty="0">
                <a:latin typeface="Calibri"/>
                <a:cs typeface="Calibri"/>
              </a:rPr>
              <a:t>Pengambilan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keputusan:</a:t>
            </a:r>
            <a:endParaRPr sz="2800">
              <a:latin typeface="Calibri"/>
              <a:cs typeface="Calibri"/>
            </a:endParaRPr>
          </a:p>
          <a:p>
            <a:pPr marL="50800" marR="4008754">
              <a:lnSpc>
                <a:spcPts val="4260"/>
              </a:lnSpc>
              <a:spcBef>
                <a:spcPts val="160"/>
              </a:spcBef>
            </a:pPr>
            <a:r>
              <a:rPr sz="2800" spc="-20" dirty="0">
                <a:latin typeface="Calibri"/>
                <a:cs typeface="Calibri"/>
              </a:rPr>
              <a:t>Jika 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ℎ𝑖𝑡𝑢𝑛𝑔 </a:t>
            </a:r>
            <a:r>
              <a:rPr sz="2800" spc="-5" dirty="0">
                <a:latin typeface="Cambria Math"/>
                <a:cs typeface="Cambria Math"/>
              </a:rPr>
              <a:t>≤ </a:t>
            </a:r>
            <a:r>
              <a:rPr sz="2800" spc="25" dirty="0">
                <a:latin typeface="Cambria Math"/>
                <a:cs typeface="Cambria Math"/>
              </a:rPr>
              <a:t>𝐹</a:t>
            </a:r>
            <a:r>
              <a:rPr sz="3075" spc="37" baseline="-16260" dirty="0">
                <a:latin typeface="Cambria Math"/>
                <a:cs typeface="Cambria Math"/>
              </a:rPr>
              <a:t>𝑡𝑎𝑏𝑒𝑙 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 </a:t>
            </a:r>
            <a:r>
              <a:rPr sz="2800" spc="-10" dirty="0">
                <a:latin typeface="Calibri"/>
                <a:cs typeface="Calibri"/>
              </a:rPr>
              <a:t>diterima.  </a:t>
            </a:r>
            <a:r>
              <a:rPr sz="2800" spc="-20" dirty="0">
                <a:latin typeface="Calibri"/>
                <a:cs typeface="Calibri"/>
              </a:rPr>
              <a:t>Jika 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ℎ𝑖𝑡𝑢𝑛𝑔 </a:t>
            </a:r>
            <a:r>
              <a:rPr sz="2800" spc="-5" dirty="0">
                <a:latin typeface="Cambria Math"/>
                <a:cs typeface="Cambria Math"/>
              </a:rPr>
              <a:t>&gt; </a:t>
            </a:r>
            <a:r>
              <a:rPr sz="2800" spc="25" dirty="0">
                <a:latin typeface="Cambria Math"/>
                <a:cs typeface="Cambria Math"/>
              </a:rPr>
              <a:t>𝐹</a:t>
            </a:r>
            <a:r>
              <a:rPr sz="3075" spc="37" baseline="-16260" dirty="0">
                <a:latin typeface="Cambria Math"/>
                <a:cs typeface="Cambria Math"/>
              </a:rPr>
              <a:t>𝑡𝑎𝑏𝑒𝑙 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ditolak.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9741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Pembahasan </a:t>
            </a:r>
            <a:r>
              <a:rPr sz="4000" dirty="0"/>
              <a:t>Uji </a:t>
            </a:r>
            <a:r>
              <a:rPr sz="4000" spc="-15" dirty="0"/>
              <a:t>Koefisien </a:t>
            </a:r>
            <a:r>
              <a:rPr sz="4000" spc="-10" dirty="0"/>
              <a:t>Determinasi Simultan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07554" y="2968625"/>
            <a:ext cx="817244" cy="206375"/>
          </a:xfrm>
          <a:custGeom>
            <a:avLst/>
            <a:gdLst/>
            <a:ahLst/>
            <a:cxnLst/>
            <a:rect l="l" t="t" r="r" b="b"/>
            <a:pathLst>
              <a:path w="817245" h="206375">
                <a:moveTo>
                  <a:pt x="751077" y="0"/>
                </a:moveTo>
                <a:lnTo>
                  <a:pt x="748156" y="8382"/>
                </a:lnTo>
                <a:lnTo>
                  <a:pt x="760067" y="13553"/>
                </a:lnTo>
                <a:lnTo>
                  <a:pt x="770286" y="20701"/>
                </a:lnTo>
                <a:lnTo>
                  <a:pt x="791082" y="53903"/>
                </a:lnTo>
                <a:lnTo>
                  <a:pt x="797941" y="101980"/>
                </a:lnTo>
                <a:lnTo>
                  <a:pt x="797179" y="120177"/>
                </a:lnTo>
                <a:lnTo>
                  <a:pt x="785749" y="164719"/>
                </a:lnTo>
                <a:lnTo>
                  <a:pt x="748411" y="197738"/>
                </a:lnTo>
                <a:lnTo>
                  <a:pt x="751077" y="206121"/>
                </a:lnTo>
                <a:lnTo>
                  <a:pt x="790440" y="182671"/>
                </a:lnTo>
                <a:lnTo>
                  <a:pt x="812530" y="139493"/>
                </a:lnTo>
                <a:lnTo>
                  <a:pt x="816737" y="103124"/>
                </a:lnTo>
                <a:lnTo>
                  <a:pt x="815685" y="84216"/>
                </a:lnTo>
                <a:lnTo>
                  <a:pt x="799719" y="36067"/>
                </a:lnTo>
                <a:lnTo>
                  <a:pt x="765982" y="5403"/>
                </a:lnTo>
                <a:lnTo>
                  <a:pt x="751077" y="0"/>
                </a:lnTo>
                <a:close/>
              </a:path>
              <a:path w="817245" h="206375">
                <a:moveTo>
                  <a:pt x="65786" y="0"/>
                </a:moveTo>
                <a:lnTo>
                  <a:pt x="26423" y="23449"/>
                </a:lnTo>
                <a:lnTo>
                  <a:pt x="4270" y="66738"/>
                </a:lnTo>
                <a:lnTo>
                  <a:pt x="0" y="103124"/>
                </a:lnTo>
                <a:lnTo>
                  <a:pt x="1049" y="122029"/>
                </a:lnTo>
                <a:lnTo>
                  <a:pt x="16891" y="170052"/>
                </a:lnTo>
                <a:lnTo>
                  <a:pt x="50734" y="200717"/>
                </a:lnTo>
                <a:lnTo>
                  <a:pt x="65786" y="206121"/>
                </a:lnTo>
                <a:lnTo>
                  <a:pt x="68325" y="197738"/>
                </a:lnTo>
                <a:lnTo>
                  <a:pt x="56562" y="192526"/>
                </a:lnTo>
                <a:lnTo>
                  <a:pt x="46418" y="185277"/>
                </a:lnTo>
                <a:lnTo>
                  <a:pt x="25654" y="151522"/>
                </a:lnTo>
                <a:lnTo>
                  <a:pt x="18796" y="101980"/>
                </a:lnTo>
                <a:lnTo>
                  <a:pt x="19557" y="84383"/>
                </a:lnTo>
                <a:lnTo>
                  <a:pt x="30988" y="41021"/>
                </a:lnTo>
                <a:lnTo>
                  <a:pt x="68706" y="8382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9926" y="2968625"/>
            <a:ext cx="575945" cy="206375"/>
          </a:xfrm>
          <a:custGeom>
            <a:avLst/>
            <a:gdLst/>
            <a:ahLst/>
            <a:cxnLst/>
            <a:rect l="l" t="t" r="r" b="b"/>
            <a:pathLst>
              <a:path w="575945" h="206375">
                <a:moveTo>
                  <a:pt x="510285" y="0"/>
                </a:moveTo>
                <a:lnTo>
                  <a:pt x="507365" y="8382"/>
                </a:lnTo>
                <a:lnTo>
                  <a:pt x="519275" y="13553"/>
                </a:lnTo>
                <a:lnTo>
                  <a:pt x="529494" y="20701"/>
                </a:lnTo>
                <a:lnTo>
                  <a:pt x="550290" y="53903"/>
                </a:lnTo>
                <a:lnTo>
                  <a:pt x="557149" y="101980"/>
                </a:lnTo>
                <a:lnTo>
                  <a:pt x="556387" y="120177"/>
                </a:lnTo>
                <a:lnTo>
                  <a:pt x="544956" y="164719"/>
                </a:lnTo>
                <a:lnTo>
                  <a:pt x="507619" y="197738"/>
                </a:lnTo>
                <a:lnTo>
                  <a:pt x="510285" y="206121"/>
                </a:lnTo>
                <a:lnTo>
                  <a:pt x="549648" y="182671"/>
                </a:lnTo>
                <a:lnTo>
                  <a:pt x="571738" y="139493"/>
                </a:lnTo>
                <a:lnTo>
                  <a:pt x="575945" y="103124"/>
                </a:lnTo>
                <a:lnTo>
                  <a:pt x="574893" y="84216"/>
                </a:lnTo>
                <a:lnTo>
                  <a:pt x="558926" y="36067"/>
                </a:lnTo>
                <a:lnTo>
                  <a:pt x="525190" y="5403"/>
                </a:lnTo>
                <a:lnTo>
                  <a:pt x="510285" y="0"/>
                </a:lnTo>
                <a:close/>
              </a:path>
              <a:path w="575945" h="206375">
                <a:moveTo>
                  <a:pt x="65785" y="0"/>
                </a:moveTo>
                <a:lnTo>
                  <a:pt x="26423" y="23449"/>
                </a:lnTo>
                <a:lnTo>
                  <a:pt x="4270" y="66738"/>
                </a:lnTo>
                <a:lnTo>
                  <a:pt x="0" y="103124"/>
                </a:lnTo>
                <a:lnTo>
                  <a:pt x="1049" y="122029"/>
                </a:lnTo>
                <a:lnTo>
                  <a:pt x="16891" y="170052"/>
                </a:lnTo>
                <a:lnTo>
                  <a:pt x="50734" y="200717"/>
                </a:lnTo>
                <a:lnTo>
                  <a:pt x="65785" y="206121"/>
                </a:lnTo>
                <a:lnTo>
                  <a:pt x="68325" y="197738"/>
                </a:lnTo>
                <a:lnTo>
                  <a:pt x="56562" y="192526"/>
                </a:lnTo>
                <a:lnTo>
                  <a:pt x="46418" y="185277"/>
                </a:lnTo>
                <a:lnTo>
                  <a:pt x="25653" y="151522"/>
                </a:lnTo>
                <a:lnTo>
                  <a:pt x="18796" y="101980"/>
                </a:lnTo>
                <a:lnTo>
                  <a:pt x="19558" y="84383"/>
                </a:lnTo>
                <a:lnTo>
                  <a:pt x="30988" y="41021"/>
                </a:lnTo>
                <a:lnTo>
                  <a:pt x="68706" y="8382"/>
                </a:lnTo>
                <a:lnTo>
                  <a:pt x="6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05190" y="2818003"/>
            <a:ext cx="1097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1574" dirty="0">
                <a:latin typeface="Cambria Math"/>
                <a:cs typeface="Cambria Math"/>
              </a:rPr>
              <a:t>= 𝐹</a:t>
            </a:r>
            <a:r>
              <a:rPr sz="3600" spc="382" baseline="11574" dirty="0">
                <a:latin typeface="Cambria Math"/>
                <a:cs typeface="Cambria Math"/>
              </a:rPr>
              <a:t> </a:t>
            </a:r>
            <a:r>
              <a:rPr sz="1750" spc="25" dirty="0">
                <a:latin typeface="Cambria Math"/>
                <a:cs typeface="Cambria Math"/>
              </a:rPr>
              <a:t>0,05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75621" y="2968625"/>
            <a:ext cx="575945" cy="206375"/>
          </a:xfrm>
          <a:custGeom>
            <a:avLst/>
            <a:gdLst/>
            <a:ahLst/>
            <a:cxnLst/>
            <a:rect l="l" t="t" r="r" b="b"/>
            <a:pathLst>
              <a:path w="575945" h="206375">
                <a:moveTo>
                  <a:pt x="510285" y="0"/>
                </a:moveTo>
                <a:lnTo>
                  <a:pt x="507364" y="8382"/>
                </a:lnTo>
                <a:lnTo>
                  <a:pt x="519275" y="13553"/>
                </a:lnTo>
                <a:lnTo>
                  <a:pt x="529494" y="20701"/>
                </a:lnTo>
                <a:lnTo>
                  <a:pt x="550290" y="53903"/>
                </a:lnTo>
                <a:lnTo>
                  <a:pt x="557149" y="101980"/>
                </a:lnTo>
                <a:lnTo>
                  <a:pt x="556387" y="120177"/>
                </a:lnTo>
                <a:lnTo>
                  <a:pt x="544956" y="164719"/>
                </a:lnTo>
                <a:lnTo>
                  <a:pt x="507619" y="197738"/>
                </a:lnTo>
                <a:lnTo>
                  <a:pt x="510285" y="206121"/>
                </a:lnTo>
                <a:lnTo>
                  <a:pt x="549648" y="182671"/>
                </a:lnTo>
                <a:lnTo>
                  <a:pt x="571738" y="139493"/>
                </a:lnTo>
                <a:lnTo>
                  <a:pt x="575945" y="103124"/>
                </a:lnTo>
                <a:lnTo>
                  <a:pt x="574893" y="84216"/>
                </a:lnTo>
                <a:lnTo>
                  <a:pt x="558926" y="36067"/>
                </a:lnTo>
                <a:lnTo>
                  <a:pt x="525190" y="5403"/>
                </a:lnTo>
                <a:lnTo>
                  <a:pt x="510285" y="0"/>
                </a:lnTo>
                <a:close/>
              </a:path>
              <a:path w="575945" h="206375">
                <a:moveTo>
                  <a:pt x="65785" y="0"/>
                </a:moveTo>
                <a:lnTo>
                  <a:pt x="26423" y="23449"/>
                </a:lnTo>
                <a:lnTo>
                  <a:pt x="4270" y="66738"/>
                </a:lnTo>
                <a:lnTo>
                  <a:pt x="0" y="103124"/>
                </a:lnTo>
                <a:lnTo>
                  <a:pt x="1049" y="122029"/>
                </a:lnTo>
                <a:lnTo>
                  <a:pt x="16891" y="170052"/>
                </a:lnTo>
                <a:lnTo>
                  <a:pt x="50734" y="200717"/>
                </a:lnTo>
                <a:lnTo>
                  <a:pt x="65785" y="206121"/>
                </a:lnTo>
                <a:lnTo>
                  <a:pt x="68325" y="197738"/>
                </a:lnTo>
                <a:lnTo>
                  <a:pt x="56562" y="192526"/>
                </a:lnTo>
                <a:lnTo>
                  <a:pt x="46418" y="185277"/>
                </a:lnTo>
                <a:lnTo>
                  <a:pt x="25653" y="151522"/>
                </a:lnTo>
                <a:lnTo>
                  <a:pt x="18796" y="101980"/>
                </a:lnTo>
                <a:lnTo>
                  <a:pt x="19558" y="84383"/>
                </a:lnTo>
                <a:lnTo>
                  <a:pt x="30987" y="41021"/>
                </a:lnTo>
                <a:lnTo>
                  <a:pt x="68706" y="8382"/>
                </a:lnTo>
                <a:lnTo>
                  <a:pt x="6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12197" y="2755519"/>
            <a:ext cx="149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37" baseline="-15873" dirty="0">
                <a:latin typeface="Cambria Math"/>
                <a:cs typeface="Cambria Math"/>
              </a:rPr>
              <a:t>2,17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3,59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6428" y="1660524"/>
            <a:ext cx="2348230" cy="242062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15"/>
              </a:spcBef>
            </a:pPr>
            <a:r>
              <a:rPr sz="2400" dirty="0">
                <a:latin typeface="Arial"/>
                <a:cs typeface="Arial"/>
              </a:rPr>
              <a:t>3.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Keputusan: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sz="3600" spc="67" baseline="11574" dirty="0">
                <a:latin typeface="Cambria Math"/>
                <a:cs typeface="Cambria Math"/>
              </a:rPr>
              <a:t>𝐹</a:t>
            </a:r>
            <a:r>
              <a:rPr sz="1750" spc="45" dirty="0">
                <a:latin typeface="Cambria Math"/>
                <a:cs typeface="Cambria Math"/>
              </a:rPr>
              <a:t>ℎ𝑖𝑡𝑢𝑛𝑔 </a:t>
            </a:r>
            <a:r>
              <a:rPr sz="3600" baseline="11574" dirty="0">
                <a:latin typeface="Cambria Math"/>
                <a:cs typeface="Cambria Math"/>
              </a:rPr>
              <a:t>=</a:t>
            </a:r>
            <a:r>
              <a:rPr sz="3600" spc="52" baseline="11574" dirty="0">
                <a:latin typeface="Cambria Math"/>
                <a:cs typeface="Cambria Math"/>
              </a:rPr>
              <a:t> </a:t>
            </a:r>
            <a:r>
              <a:rPr sz="3600" spc="67" baseline="11574" dirty="0">
                <a:latin typeface="Cambria Math"/>
                <a:cs typeface="Cambria Math"/>
              </a:rPr>
              <a:t>𝐹</a:t>
            </a:r>
            <a:r>
              <a:rPr sz="1750" spc="45" dirty="0">
                <a:latin typeface="Cambria Math"/>
                <a:cs typeface="Cambria Math"/>
              </a:rPr>
              <a:t>𝑐ℎ𝑎𝑛𝑔𝑒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3600" spc="37" baseline="11574" dirty="0">
                <a:latin typeface="Cambria Math"/>
                <a:cs typeface="Cambria Math"/>
              </a:rPr>
              <a:t>𝐹</a:t>
            </a:r>
            <a:r>
              <a:rPr sz="1750" spc="25" dirty="0">
                <a:latin typeface="Cambria Math"/>
                <a:cs typeface="Cambria Math"/>
              </a:rPr>
              <a:t>𝑡𝑎𝑏𝑒𝑙 </a:t>
            </a:r>
            <a:r>
              <a:rPr sz="3600" baseline="11574" dirty="0">
                <a:latin typeface="Cambria Math"/>
                <a:cs typeface="Cambria Math"/>
              </a:rPr>
              <a:t>= 𝐹</a:t>
            </a:r>
            <a:r>
              <a:rPr sz="3600" spc="450" baseline="11574" dirty="0">
                <a:latin typeface="Cambria Math"/>
                <a:cs typeface="Cambria Math"/>
              </a:rPr>
              <a:t> </a:t>
            </a:r>
            <a:r>
              <a:rPr sz="1750" spc="80" dirty="0">
                <a:latin typeface="Cambria Math"/>
                <a:cs typeface="Cambria Math"/>
              </a:rPr>
              <a:t>𝛼,𝑘,𝑑𝑘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2400" spc="-5" dirty="0">
                <a:latin typeface="Arial"/>
                <a:cs typeface="Arial"/>
              </a:rPr>
              <a:t>Dimana: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mbria Math"/>
                <a:cs typeface="Cambria Math"/>
              </a:rPr>
              <a:t>𝛼 =</a:t>
            </a:r>
            <a:r>
              <a:rPr sz="2400" spc="2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0,05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6428" y="4055744"/>
            <a:ext cx="4485640" cy="220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Cambria Math"/>
                <a:cs typeface="Cambria Math"/>
              </a:rPr>
              <a:t>𝑘 = 2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jumlah variabel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bebas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Cambria Math"/>
                <a:cs typeface="Cambria Math"/>
              </a:rPr>
              <a:t>𝑑𝑘 = 𝑛 − 𝑘 −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192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Arial"/>
                <a:cs typeface="Arial"/>
              </a:rPr>
              <a:t>dk </a:t>
            </a:r>
            <a:r>
              <a:rPr sz="2400" dirty="0">
                <a:latin typeface="Cambria Math"/>
                <a:cs typeface="Cambria Math"/>
              </a:rPr>
              <a:t>= 20 − 2 − 1 =</a:t>
            </a:r>
            <a:r>
              <a:rPr sz="2400" spc="3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17</a:t>
            </a:r>
            <a:endParaRPr sz="2400">
              <a:latin typeface="Cambria Math"/>
              <a:cs typeface="Cambria Math"/>
            </a:endParaRPr>
          </a:p>
          <a:p>
            <a:pPr marL="38100" marR="30480">
              <a:lnSpc>
                <a:spcPts val="2800"/>
              </a:lnSpc>
              <a:spcBef>
                <a:spcPts val="875"/>
              </a:spcBef>
            </a:pPr>
            <a:r>
              <a:rPr sz="2400" spc="45" dirty="0">
                <a:latin typeface="Cambria Math"/>
                <a:cs typeface="Cambria Math"/>
              </a:rPr>
              <a:t>𝐹</a:t>
            </a:r>
            <a:r>
              <a:rPr sz="2625" spc="67" baseline="-15873" dirty="0">
                <a:latin typeface="Cambria Math"/>
                <a:cs typeface="Cambria Math"/>
              </a:rPr>
              <a:t>ℎ𝑖𝑡𝑢𝑛𝑔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58,665 </a:t>
            </a:r>
            <a:r>
              <a:rPr sz="2400" dirty="0">
                <a:latin typeface="Cambria Math"/>
                <a:cs typeface="Cambria Math"/>
              </a:rPr>
              <a:t>&gt; </a:t>
            </a:r>
            <a:r>
              <a:rPr sz="2400" spc="25" dirty="0">
                <a:latin typeface="Cambria Math"/>
                <a:cs typeface="Cambria Math"/>
              </a:rPr>
              <a:t>𝐹</a:t>
            </a:r>
            <a:r>
              <a:rPr sz="2625" spc="37" baseline="-15873" dirty="0">
                <a:latin typeface="Cambria Math"/>
                <a:cs typeface="Cambria Math"/>
              </a:rPr>
              <a:t>𝑡𝑎𝑏𝑒𝑙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3,59</a:t>
            </a:r>
            <a:r>
              <a:rPr sz="2400" spc="-5" dirty="0">
                <a:latin typeface="Arial"/>
                <a:cs typeface="Arial"/>
              </a:rPr>
              <a:t>,  sehingga Ho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ditolak.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3556622"/>
            <a:ext cx="5181600" cy="865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9741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Pembahasan </a:t>
            </a:r>
            <a:r>
              <a:rPr sz="4000" dirty="0"/>
              <a:t>Uji </a:t>
            </a:r>
            <a:r>
              <a:rPr sz="4000" spc="-15" dirty="0"/>
              <a:t>Koefisien </a:t>
            </a:r>
            <a:r>
              <a:rPr sz="4000" spc="-10" dirty="0"/>
              <a:t>Determinasi Simultan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26428" y="1724532"/>
            <a:ext cx="5075555" cy="30397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Arial"/>
                <a:cs typeface="Arial"/>
              </a:rPr>
              <a:t>4.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Kesimpulannya:</a:t>
            </a:r>
            <a:endParaRPr sz="2400">
              <a:latin typeface="Arial"/>
              <a:cs typeface="Arial"/>
            </a:endParaRPr>
          </a:p>
          <a:p>
            <a:pPr marL="38100" marR="31750" algn="just">
              <a:lnSpc>
                <a:spcPts val="2590"/>
              </a:lnSpc>
              <a:spcBef>
                <a:spcPts val="1040"/>
              </a:spcBef>
            </a:pPr>
            <a:r>
              <a:rPr sz="2400" spc="-35" dirty="0">
                <a:latin typeface="Arial"/>
                <a:cs typeface="Arial"/>
              </a:rPr>
              <a:t>Terdapat </a:t>
            </a:r>
            <a:r>
              <a:rPr sz="2400" spc="-5" dirty="0">
                <a:latin typeface="Arial"/>
                <a:cs typeface="Arial"/>
              </a:rPr>
              <a:t>pengaruh yang </a:t>
            </a:r>
            <a:r>
              <a:rPr sz="2400" dirty="0">
                <a:latin typeface="Arial"/>
                <a:cs typeface="Arial"/>
              </a:rPr>
              <a:t>signifikan  </a:t>
            </a:r>
            <a:r>
              <a:rPr sz="2400" spc="-5" dirty="0">
                <a:latin typeface="Arial"/>
                <a:cs typeface="Arial"/>
              </a:rPr>
              <a:t>secara simultan antara ROA </a:t>
            </a:r>
            <a:r>
              <a:rPr sz="2400" spc="-10" dirty="0">
                <a:latin typeface="Arial"/>
                <a:cs typeface="Arial"/>
              </a:rPr>
              <a:t>dan  </a:t>
            </a:r>
            <a:r>
              <a:rPr sz="2400" dirty="0">
                <a:latin typeface="Arial"/>
                <a:cs typeface="Arial"/>
              </a:rPr>
              <a:t>ROE </a:t>
            </a:r>
            <a:r>
              <a:rPr sz="2400" spc="-5" dirty="0">
                <a:latin typeface="Arial"/>
                <a:cs typeface="Arial"/>
              </a:rPr>
              <a:t>terhadap CAR.</a:t>
            </a:r>
            <a:endParaRPr sz="2400">
              <a:latin typeface="Arial"/>
              <a:cs typeface="Arial"/>
            </a:endParaRPr>
          </a:p>
          <a:p>
            <a:pPr marL="38100" marR="30480" algn="just">
              <a:lnSpc>
                <a:spcPct val="90000"/>
              </a:lnSpc>
              <a:spcBef>
                <a:spcPts val="960"/>
              </a:spcBef>
            </a:pPr>
            <a:r>
              <a:rPr sz="2400" spc="-5" dirty="0">
                <a:latin typeface="Arial"/>
                <a:cs typeface="Arial"/>
              </a:rPr>
              <a:t>Berdasarkan </a:t>
            </a:r>
            <a:r>
              <a:rPr sz="2400" dirty="0">
                <a:latin typeface="Arial"/>
                <a:cs typeface="Arial"/>
              </a:rPr>
              <a:t>tabel </a:t>
            </a:r>
            <a:r>
              <a:rPr sz="2400" i="1" spc="-5" dirty="0">
                <a:latin typeface="Arial"/>
                <a:cs typeface="Arial"/>
              </a:rPr>
              <a:t>model summary  </a:t>
            </a:r>
            <a:r>
              <a:rPr sz="2400" spc="-5" dirty="0">
                <a:latin typeface="Arial"/>
                <a:cs typeface="Arial"/>
              </a:rPr>
              <a:t>dapat dilihat bahwa </a:t>
            </a:r>
            <a:r>
              <a:rPr sz="2400" dirty="0">
                <a:latin typeface="Arial"/>
                <a:cs typeface="Arial"/>
              </a:rPr>
              <a:t>nilai koefisien  determinasi </a:t>
            </a:r>
            <a:r>
              <a:rPr sz="2400" spc="-5" dirty="0">
                <a:latin typeface="Arial"/>
                <a:cs typeface="Arial"/>
              </a:rPr>
              <a:t>antara </a:t>
            </a:r>
            <a:r>
              <a:rPr sz="2400" dirty="0">
                <a:latin typeface="Arial"/>
                <a:cs typeface="Arial"/>
              </a:rPr>
              <a:t>ROA ( </a:t>
            </a:r>
            <a:r>
              <a:rPr sz="2400" spc="-65" dirty="0">
                <a:latin typeface="Cambria Math"/>
                <a:cs typeface="Cambria Math"/>
              </a:rPr>
              <a:t>𝑋</a:t>
            </a:r>
            <a:r>
              <a:rPr sz="2625" spc="-97" baseline="-15873" dirty="0">
                <a:latin typeface="Cambria Math"/>
                <a:cs typeface="Cambria Math"/>
              </a:rPr>
              <a:t>1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dan  </a:t>
            </a:r>
            <a:r>
              <a:rPr sz="2400" dirty="0">
                <a:latin typeface="Arial"/>
                <a:cs typeface="Arial"/>
              </a:rPr>
              <a:t>ROE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5" dirty="0">
                <a:latin typeface="Cambria Math"/>
                <a:cs typeface="Cambria Math"/>
              </a:rPr>
              <a:t>𝑋</a:t>
            </a:r>
            <a:r>
              <a:rPr sz="2625" spc="7" baseline="-15873" dirty="0">
                <a:latin typeface="Cambria Math"/>
                <a:cs typeface="Cambria Math"/>
              </a:rPr>
              <a:t>2</a:t>
            </a:r>
            <a:r>
              <a:rPr sz="2400" spc="5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terhadap CAR </a:t>
            </a:r>
            <a:r>
              <a:rPr sz="2400" spc="15" dirty="0">
                <a:latin typeface="Arial"/>
                <a:cs typeface="Arial"/>
              </a:rPr>
              <a:t>(</a:t>
            </a:r>
            <a:r>
              <a:rPr sz="2400" spc="15" dirty="0">
                <a:latin typeface="Cambria Math"/>
                <a:cs typeface="Cambria Math"/>
              </a:rPr>
              <a:t>𝑌</a:t>
            </a:r>
            <a:r>
              <a:rPr sz="2400" spc="15" dirty="0">
                <a:latin typeface="Arial"/>
                <a:cs typeface="Arial"/>
              </a:rPr>
              <a:t>)</a:t>
            </a:r>
            <a:r>
              <a:rPr sz="2400" spc="4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sebesar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4701920"/>
            <a:ext cx="390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  <a:tab pos="2282190" algn="l"/>
                <a:tab pos="3383915" algn="l"/>
              </a:tabLst>
            </a:pP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0" dirty="0">
                <a:latin typeface="Arial"/>
                <a:cs typeface="Arial"/>
              </a:rPr>
              <a:t>87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atau</a:t>
            </a:r>
            <a:r>
              <a:rPr sz="2400" dirty="0">
                <a:latin typeface="Arial"/>
                <a:cs typeface="Arial"/>
              </a:rPr>
              <a:t>	ROA	</a:t>
            </a:r>
            <a:r>
              <a:rPr sz="2400" spc="-10" dirty="0">
                <a:latin typeface="Arial"/>
                <a:cs typeface="Arial"/>
              </a:rPr>
              <a:t>dan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4701920"/>
            <a:ext cx="502412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ROE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0"/>
              </a:lnSpc>
              <a:tabLst>
                <a:tab pos="2078989" algn="l"/>
                <a:tab pos="3924935" algn="l"/>
              </a:tabLst>
            </a:pPr>
            <a:r>
              <a:rPr sz="2400" dirty="0">
                <a:latin typeface="Arial"/>
                <a:cs typeface="Arial"/>
              </a:rPr>
              <a:t>memberik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	ko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str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	sebesar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5360619"/>
            <a:ext cx="290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87,3% terhadap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00" y="3568814"/>
            <a:ext cx="5181600" cy="865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596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spc="-5" dirty="0"/>
              <a:t>perhitungan</a:t>
            </a:r>
            <a:r>
              <a:rPr spc="-100" dirty="0"/>
              <a:t> </a:t>
            </a:r>
            <a:r>
              <a:rPr dirty="0"/>
              <a:t>Manual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lnSpc>
                <a:spcPts val="2635"/>
              </a:lnSpc>
              <a:spcBef>
                <a:spcPts val="95"/>
              </a:spcBef>
              <a:tabLst>
                <a:tab pos="502284" algn="l"/>
                <a:tab pos="1353820" algn="l"/>
              </a:tabLst>
            </a:pPr>
            <a:r>
              <a:rPr spc="-5" dirty="0"/>
              <a:t>=	0,934	</a:t>
            </a:r>
            <a:r>
              <a:rPr sz="2400" spc="60" baseline="27777" dirty="0"/>
              <a:t>2 </a:t>
            </a:r>
            <a:r>
              <a:rPr sz="2200" spc="-5" dirty="0"/>
              <a:t>×</a:t>
            </a:r>
            <a:r>
              <a:rPr sz="2200" spc="-215" dirty="0"/>
              <a:t> </a:t>
            </a:r>
            <a:r>
              <a:rPr sz="2200" spc="-10" dirty="0"/>
              <a:t>100%</a:t>
            </a:r>
            <a:endParaRPr sz="2200"/>
          </a:p>
          <a:p>
            <a:pPr marL="101600">
              <a:lnSpc>
                <a:spcPts val="2635"/>
              </a:lnSpc>
            </a:pPr>
            <a:r>
              <a:rPr spc="-5" dirty="0"/>
              <a:t>= </a:t>
            </a:r>
            <a:r>
              <a:rPr spc="-10" dirty="0"/>
              <a:t>0,872 </a:t>
            </a:r>
            <a:r>
              <a:rPr spc="-5" dirty="0"/>
              <a:t>×</a:t>
            </a:r>
            <a:r>
              <a:rPr spc="130" dirty="0"/>
              <a:t> </a:t>
            </a:r>
            <a:r>
              <a:rPr spc="-10" dirty="0"/>
              <a:t>100%</a:t>
            </a:r>
          </a:p>
          <a:p>
            <a:pPr marL="101600">
              <a:lnSpc>
                <a:spcPct val="100000"/>
              </a:lnSpc>
            </a:pPr>
            <a:r>
              <a:rPr spc="-5" dirty="0"/>
              <a:t>=</a:t>
            </a:r>
            <a:r>
              <a:rPr spc="110" dirty="0"/>
              <a:t> </a:t>
            </a:r>
            <a:r>
              <a:rPr spc="-5" dirty="0"/>
              <a:t>87,2%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01600" marR="68580" algn="just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Hal </a:t>
            </a:r>
            <a:r>
              <a:rPr spc="-5" dirty="0">
                <a:latin typeface="Calibri"/>
                <a:cs typeface="Calibri"/>
              </a:rPr>
              <a:t>ini </a:t>
            </a:r>
            <a:r>
              <a:rPr spc="-15" dirty="0">
                <a:latin typeface="Calibri"/>
                <a:cs typeface="Calibri"/>
              </a:rPr>
              <a:t>berarti, </a:t>
            </a:r>
            <a:r>
              <a:rPr spc="-5" dirty="0">
                <a:latin typeface="Calibri"/>
                <a:cs typeface="Calibri"/>
              </a:rPr>
              <a:t>87,2% </a:t>
            </a:r>
            <a:r>
              <a:rPr spc="-10" dirty="0">
                <a:latin typeface="Calibri"/>
                <a:cs typeface="Calibri"/>
              </a:rPr>
              <a:t>variasi dari CAR </a:t>
            </a:r>
            <a:r>
              <a:rPr spc="15" dirty="0">
                <a:latin typeface="Calibri"/>
                <a:cs typeface="Calibri"/>
              </a:rPr>
              <a:t>(</a:t>
            </a:r>
            <a:r>
              <a:rPr spc="15" dirty="0"/>
              <a:t>𝑌</a:t>
            </a:r>
            <a:r>
              <a:rPr spc="15" dirty="0">
                <a:latin typeface="Calibri"/>
                <a:cs typeface="Calibri"/>
              </a:rPr>
              <a:t>)  </a:t>
            </a:r>
            <a:r>
              <a:rPr spc="-10" dirty="0">
                <a:latin typeface="Calibri"/>
                <a:cs typeface="Calibri"/>
              </a:rPr>
              <a:t>dapat dijelaskan </a:t>
            </a:r>
            <a:r>
              <a:rPr spc="-5" dirty="0">
                <a:latin typeface="Calibri"/>
                <a:cs typeface="Calibri"/>
              </a:rPr>
              <a:t>oleh </a:t>
            </a:r>
            <a:r>
              <a:rPr spc="-10" dirty="0">
                <a:latin typeface="Calibri"/>
                <a:cs typeface="Calibri"/>
              </a:rPr>
              <a:t>variasi </a:t>
            </a:r>
            <a:r>
              <a:rPr spc="-20" dirty="0">
                <a:latin typeface="Calibri"/>
                <a:cs typeface="Calibri"/>
              </a:rPr>
              <a:t>ROA 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5" dirty="0"/>
              <a:t>𝑋</a:t>
            </a:r>
            <a:r>
              <a:rPr sz="2400" spc="-7" baseline="-15625" dirty="0"/>
              <a:t>1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dan  </a:t>
            </a:r>
            <a:r>
              <a:rPr sz="2200" spc="-10" dirty="0">
                <a:latin typeface="Calibri"/>
                <a:cs typeface="Calibri"/>
              </a:rPr>
              <a:t>ROE </a:t>
            </a:r>
            <a:r>
              <a:rPr sz="2200" spc="-5" dirty="0">
                <a:latin typeface="Calibri"/>
                <a:cs typeface="Calibri"/>
              </a:rPr>
              <a:t>( </a:t>
            </a:r>
            <a:r>
              <a:rPr sz="2200" spc="-30" dirty="0"/>
              <a:t>𝑋</a:t>
            </a:r>
            <a:r>
              <a:rPr sz="2400" spc="-44" baseline="-15625" dirty="0"/>
              <a:t>2 </a:t>
            </a:r>
            <a:r>
              <a:rPr sz="2200" spc="-10" dirty="0">
                <a:latin typeface="Calibri"/>
                <a:cs typeface="Calibri"/>
              </a:rPr>
              <a:t>), sedangkan </a:t>
            </a:r>
            <a:r>
              <a:rPr sz="2200" spc="-15" dirty="0">
                <a:latin typeface="Calibri"/>
                <a:cs typeface="Calibri"/>
              </a:rPr>
              <a:t>sisanya </a:t>
            </a:r>
            <a:r>
              <a:rPr sz="2200" spc="-5" dirty="0">
                <a:latin typeface="Calibri"/>
                <a:cs typeface="Calibri"/>
              </a:rPr>
              <a:t>12,8%  </a:t>
            </a:r>
            <a:r>
              <a:rPr sz="2200" spc="-10" dirty="0">
                <a:latin typeface="Calibri"/>
                <a:cs typeface="Calibri"/>
              </a:rPr>
              <a:t>dijelaskan </a:t>
            </a:r>
            <a:r>
              <a:rPr sz="2200" spc="-5" dirty="0">
                <a:latin typeface="Calibri"/>
                <a:cs typeface="Calibri"/>
              </a:rPr>
              <a:t>oleh </a:t>
            </a:r>
            <a:r>
              <a:rPr sz="2200" spc="-10" dirty="0">
                <a:latin typeface="Calibri"/>
                <a:cs typeface="Calibri"/>
              </a:rPr>
              <a:t>sebab-sebab </a:t>
            </a:r>
            <a:r>
              <a:rPr sz="2200" spc="-15" dirty="0">
                <a:latin typeface="Calibri"/>
                <a:cs typeface="Calibri"/>
              </a:rPr>
              <a:t>yang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lain.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1828" y="1842261"/>
            <a:ext cx="4006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87705" algn="l"/>
                <a:tab pos="1539240" algn="l"/>
                <a:tab pos="1902460" algn="l"/>
                <a:tab pos="3460115" algn="l"/>
              </a:tabLst>
            </a:pPr>
            <a:r>
              <a:rPr sz="2200" spc="-15" dirty="0">
                <a:latin typeface="Calibri"/>
                <a:cs typeface="Calibri"/>
              </a:rPr>
              <a:t>berdasarkan	</a:t>
            </a:r>
            <a:r>
              <a:rPr sz="2200" spc="-10" dirty="0">
                <a:latin typeface="Calibri"/>
                <a:cs typeface="Calibri"/>
              </a:rPr>
              <a:t>perhitungan </a:t>
            </a:r>
            <a:r>
              <a:rPr sz="2200" spc="-5" dirty="0">
                <a:latin typeface="Calibri"/>
                <a:cs typeface="Calibri"/>
              </a:rPr>
              <a:t>manual  </a:t>
            </a:r>
            <a:r>
              <a:rPr sz="2200" spc="-10" dirty="0">
                <a:latin typeface="Calibri"/>
                <a:cs typeface="Calibri"/>
              </a:rPr>
              <a:t>nil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80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fisie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minasi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ang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0123" y="1842261"/>
            <a:ext cx="885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di</a:t>
            </a:r>
            <a:r>
              <a:rPr sz="2200" spc="-25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ap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  </a:t>
            </a:r>
            <a:r>
              <a:rPr sz="2200" spc="-10" dirty="0">
                <a:latin typeface="Calibri"/>
                <a:cs typeface="Calibri"/>
              </a:rPr>
              <a:t>hampir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513202"/>
            <a:ext cx="3177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sama besar </a:t>
            </a:r>
            <a:r>
              <a:rPr sz="2200" spc="-10" dirty="0">
                <a:latin typeface="Calibri"/>
                <a:cs typeface="Calibri"/>
              </a:rPr>
              <a:t>sebagai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berikut: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5772" y="2985642"/>
            <a:ext cx="1069975" cy="337185"/>
          </a:xfrm>
          <a:custGeom>
            <a:avLst/>
            <a:gdLst/>
            <a:ahLst/>
            <a:cxnLst/>
            <a:rect l="l" t="t" r="r" b="b"/>
            <a:pathLst>
              <a:path w="1069975" h="337185">
                <a:moveTo>
                  <a:pt x="981450" y="0"/>
                </a:moveTo>
                <a:lnTo>
                  <a:pt x="978021" y="11176"/>
                </a:lnTo>
                <a:lnTo>
                  <a:pt x="993499" y="19200"/>
                </a:lnTo>
                <a:lnTo>
                  <a:pt x="1006977" y="30892"/>
                </a:lnTo>
                <a:lnTo>
                  <a:pt x="1027932" y="65278"/>
                </a:lnTo>
                <a:lnTo>
                  <a:pt x="1040616" y="111966"/>
                </a:lnTo>
                <a:lnTo>
                  <a:pt x="1044823" y="168656"/>
                </a:lnTo>
                <a:lnTo>
                  <a:pt x="1043773" y="198181"/>
                </a:lnTo>
                <a:lnTo>
                  <a:pt x="1035339" y="249755"/>
                </a:lnTo>
                <a:lnTo>
                  <a:pt x="1018454" y="290732"/>
                </a:lnTo>
                <a:lnTo>
                  <a:pt x="978021" y="325755"/>
                </a:lnTo>
                <a:lnTo>
                  <a:pt x="981450" y="336931"/>
                </a:lnTo>
                <a:lnTo>
                  <a:pt x="1019010" y="316880"/>
                </a:lnTo>
                <a:lnTo>
                  <a:pt x="1046855" y="279019"/>
                </a:lnTo>
                <a:lnTo>
                  <a:pt x="1064111" y="228060"/>
                </a:lnTo>
                <a:lnTo>
                  <a:pt x="1069842" y="168529"/>
                </a:lnTo>
                <a:lnTo>
                  <a:pt x="1068411" y="137618"/>
                </a:lnTo>
                <a:lnTo>
                  <a:pt x="1056929" y="82321"/>
                </a:lnTo>
                <a:lnTo>
                  <a:pt x="1034135" y="36790"/>
                </a:lnTo>
                <a:lnTo>
                  <a:pt x="1001456" y="7834"/>
                </a:lnTo>
                <a:lnTo>
                  <a:pt x="981450" y="0"/>
                </a:lnTo>
                <a:close/>
              </a:path>
              <a:path w="1069975" h="337185">
                <a:moveTo>
                  <a:pt x="88513" y="0"/>
                </a:moveTo>
                <a:lnTo>
                  <a:pt x="50889" y="20097"/>
                </a:lnTo>
                <a:lnTo>
                  <a:pt x="22981" y="57912"/>
                </a:lnTo>
                <a:lnTo>
                  <a:pt x="5724" y="108886"/>
                </a:lnTo>
                <a:lnTo>
                  <a:pt x="0" y="168656"/>
                </a:lnTo>
                <a:lnTo>
                  <a:pt x="1424" y="199366"/>
                </a:lnTo>
                <a:lnTo>
                  <a:pt x="12906" y="254611"/>
                </a:lnTo>
                <a:lnTo>
                  <a:pt x="35720" y="300194"/>
                </a:lnTo>
                <a:lnTo>
                  <a:pt x="68486" y="329114"/>
                </a:lnTo>
                <a:lnTo>
                  <a:pt x="88513" y="336931"/>
                </a:lnTo>
                <a:lnTo>
                  <a:pt x="91942" y="325755"/>
                </a:lnTo>
                <a:lnTo>
                  <a:pt x="76463" y="317732"/>
                </a:lnTo>
                <a:lnTo>
                  <a:pt x="62986" y="306054"/>
                </a:lnTo>
                <a:lnTo>
                  <a:pt x="42031" y="271780"/>
                </a:lnTo>
                <a:lnTo>
                  <a:pt x="29283" y="225218"/>
                </a:lnTo>
                <a:lnTo>
                  <a:pt x="25017" y="168529"/>
                </a:lnTo>
                <a:lnTo>
                  <a:pt x="26082" y="139055"/>
                </a:lnTo>
                <a:lnTo>
                  <a:pt x="34603" y="87377"/>
                </a:lnTo>
                <a:lnTo>
                  <a:pt x="51508" y="46251"/>
                </a:lnTo>
                <a:lnTo>
                  <a:pt x="91942" y="11176"/>
                </a:lnTo>
                <a:lnTo>
                  <a:pt x="88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1828" y="2941447"/>
            <a:ext cx="1067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6300" algn="l"/>
              </a:tabLst>
            </a:pPr>
            <a:r>
              <a:rPr sz="2200" spc="-5" dirty="0">
                <a:latin typeface="Cambria Math"/>
                <a:cs typeface="Cambria Math"/>
              </a:rPr>
              <a:t>𝐾𝑃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" dirty="0">
                <a:latin typeface="Cambria Math"/>
                <a:cs typeface="Cambria Math"/>
              </a:rPr>
              <a:t>𝑅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9701" y="3072511"/>
            <a:ext cx="7594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30" dirty="0">
                <a:latin typeface="Cambria Math"/>
                <a:cs typeface="Cambria Math"/>
              </a:rPr>
              <a:t>𝑋</a:t>
            </a:r>
            <a:r>
              <a:rPr sz="1950" spc="44" baseline="-12820" dirty="0">
                <a:latin typeface="Cambria Math"/>
                <a:cs typeface="Cambria Math"/>
              </a:rPr>
              <a:t>1</a:t>
            </a:r>
            <a:r>
              <a:rPr sz="1600" spc="30" dirty="0">
                <a:latin typeface="Cambria Math"/>
                <a:cs typeface="Cambria Math"/>
              </a:rPr>
              <a:t>.𝑋</a:t>
            </a:r>
            <a:r>
              <a:rPr sz="1950" spc="44" baseline="-12820" dirty="0">
                <a:latin typeface="Cambria Math"/>
                <a:cs typeface="Cambria Math"/>
              </a:rPr>
              <a:t>2</a:t>
            </a:r>
            <a:r>
              <a:rPr sz="1600" spc="30" dirty="0">
                <a:latin typeface="Cambria Math"/>
                <a:cs typeface="Cambria Math"/>
              </a:rPr>
              <a:t>.𝑌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3042" y="2941447"/>
            <a:ext cx="1238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60" baseline="50347" dirty="0">
                <a:latin typeface="Cambria Math"/>
                <a:cs typeface="Cambria Math"/>
              </a:rPr>
              <a:t>2 </a:t>
            </a:r>
            <a:r>
              <a:rPr sz="2200" spc="-5" dirty="0">
                <a:latin typeface="Cambria Math"/>
                <a:cs typeface="Cambria Math"/>
              </a:rPr>
              <a:t>×</a:t>
            </a:r>
            <a:r>
              <a:rPr sz="2200" spc="-27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100%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73139" y="3387597"/>
            <a:ext cx="918844" cy="258445"/>
          </a:xfrm>
          <a:custGeom>
            <a:avLst/>
            <a:gdLst/>
            <a:ahLst/>
            <a:cxnLst/>
            <a:rect l="l" t="t" r="r" b="b"/>
            <a:pathLst>
              <a:path w="918845" h="258445">
                <a:moveTo>
                  <a:pt x="836294" y="0"/>
                </a:moveTo>
                <a:lnTo>
                  <a:pt x="832611" y="10413"/>
                </a:lnTo>
                <a:lnTo>
                  <a:pt x="847566" y="16910"/>
                </a:lnTo>
                <a:lnTo>
                  <a:pt x="860425" y="25907"/>
                </a:lnTo>
                <a:lnTo>
                  <a:pt x="886523" y="67522"/>
                </a:lnTo>
                <a:lnTo>
                  <a:pt x="894143" y="105761"/>
                </a:lnTo>
                <a:lnTo>
                  <a:pt x="895095" y="127762"/>
                </a:lnTo>
                <a:lnTo>
                  <a:pt x="894141" y="150600"/>
                </a:lnTo>
                <a:lnTo>
                  <a:pt x="886469" y="189894"/>
                </a:lnTo>
                <a:lnTo>
                  <a:pt x="860409" y="232171"/>
                </a:lnTo>
                <a:lnTo>
                  <a:pt x="832992" y="247776"/>
                </a:lnTo>
                <a:lnTo>
                  <a:pt x="836294" y="258318"/>
                </a:lnTo>
                <a:lnTo>
                  <a:pt x="871505" y="241760"/>
                </a:lnTo>
                <a:lnTo>
                  <a:pt x="897381" y="213105"/>
                </a:lnTo>
                <a:lnTo>
                  <a:pt x="913320" y="174799"/>
                </a:lnTo>
                <a:lnTo>
                  <a:pt x="918590" y="129159"/>
                </a:lnTo>
                <a:lnTo>
                  <a:pt x="917259" y="105487"/>
                </a:lnTo>
                <a:lnTo>
                  <a:pt x="906643" y="63525"/>
                </a:lnTo>
                <a:lnTo>
                  <a:pt x="885551" y="29325"/>
                </a:lnTo>
                <a:lnTo>
                  <a:pt x="854983" y="6742"/>
                </a:lnTo>
                <a:lnTo>
                  <a:pt x="836294" y="0"/>
                </a:lnTo>
                <a:close/>
              </a:path>
              <a:path w="918845" h="258445">
                <a:moveTo>
                  <a:pt x="82422" y="0"/>
                </a:moveTo>
                <a:lnTo>
                  <a:pt x="47259" y="16509"/>
                </a:lnTo>
                <a:lnTo>
                  <a:pt x="21335" y="45212"/>
                </a:lnTo>
                <a:lnTo>
                  <a:pt x="5333" y="83613"/>
                </a:lnTo>
                <a:lnTo>
                  <a:pt x="0" y="129159"/>
                </a:lnTo>
                <a:lnTo>
                  <a:pt x="1331" y="152902"/>
                </a:lnTo>
                <a:lnTo>
                  <a:pt x="11947" y="194863"/>
                </a:lnTo>
                <a:lnTo>
                  <a:pt x="33023" y="228939"/>
                </a:lnTo>
                <a:lnTo>
                  <a:pt x="82422" y="258318"/>
                </a:lnTo>
                <a:lnTo>
                  <a:pt x="85597" y="247776"/>
                </a:lnTo>
                <a:lnTo>
                  <a:pt x="70901" y="241254"/>
                </a:lnTo>
                <a:lnTo>
                  <a:pt x="58229" y="232171"/>
                </a:lnTo>
                <a:lnTo>
                  <a:pt x="32194" y="189894"/>
                </a:lnTo>
                <a:lnTo>
                  <a:pt x="24574" y="150600"/>
                </a:lnTo>
                <a:lnTo>
                  <a:pt x="23621" y="127762"/>
                </a:lnTo>
                <a:lnTo>
                  <a:pt x="24574" y="105761"/>
                </a:lnTo>
                <a:lnTo>
                  <a:pt x="32194" y="67522"/>
                </a:lnTo>
                <a:lnTo>
                  <a:pt x="58340" y="25908"/>
                </a:lnTo>
                <a:lnTo>
                  <a:pt x="86105" y="10413"/>
                </a:lnTo>
                <a:lnTo>
                  <a:pt x="82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3568446"/>
            <a:ext cx="5181600" cy="865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091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 </a:t>
            </a:r>
            <a:r>
              <a:rPr dirty="0"/>
              <a:t>Uji </a:t>
            </a:r>
            <a:r>
              <a:rPr spc="-20" dirty="0"/>
              <a:t>Persamaan regresi</a:t>
            </a:r>
            <a:r>
              <a:rPr spc="-75" dirty="0"/>
              <a:t> </a:t>
            </a:r>
            <a:r>
              <a:rPr spc="-20" dirty="0"/>
              <a:t>Berganda</a:t>
            </a:r>
          </a:p>
        </p:txBody>
      </p:sp>
      <p:sp>
        <p:nvSpPr>
          <p:cNvPr id="3" name="object 3"/>
          <p:cNvSpPr/>
          <p:nvPr/>
        </p:nvSpPr>
        <p:spPr>
          <a:xfrm>
            <a:off x="2226310" y="1825688"/>
            <a:ext cx="7739507" cy="435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225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 </a:t>
            </a:r>
            <a:r>
              <a:rPr spc="-20" dirty="0"/>
              <a:t>Persamaan </a:t>
            </a:r>
            <a:r>
              <a:rPr spc="-25" dirty="0"/>
              <a:t>Regresi</a:t>
            </a:r>
            <a:r>
              <a:rPr spc="-60" dirty="0"/>
              <a:t> </a:t>
            </a:r>
            <a:r>
              <a:rPr spc="-20" dirty="0"/>
              <a:t>Berganda</a:t>
            </a:r>
          </a:p>
        </p:txBody>
      </p:sp>
      <p:sp>
        <p:nvSpPr>
          <p:cNvPr id="3" name="object 3"/>
          <p:cNvSpPr/>
          <p:nvPr/>
        </p:nvSpPr>
        <p:spPr>
          <a:xfrm>
            <a:off x="2226310" y="1825688"/>
            <a:ext cx="7739507" cy="435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392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spc="-25" dirty="0"/>
              <a:t>Regresi </a:t>
            </a:r>
            <a:r>
              <a:rPr dirty="0"/>
              <a:t>Linear</a:t>
            </a:r>
            <a:r>
              <a:rPr spc="-65" dirty="0"/>
              <a:t> </a:t>
            </a:r>
            <a:r>
              <a:rPr spc="-15" dirty="0"/>
              <a:t>berganda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07537"/>
            <a:ext cx="9679305" cy="41916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2590" indent="-35242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03225" algn="l"/>
              </a:tabLst>
            </a:pPr>
            <a:r>
              <a:rPr sz="2800" spc="-10" dirty="0">
                <a:latin typeface="Calibri"/>
                <a:cs typeface="Calibri"/>
              </a:rPr>
              <a:t>Hipotesis:</a:t>
            </a:r>
            <a:endParaRPr sz="2800">
              <a:latin typeface="Calibri"/>
              <a:cs typeface="Calibri"/>
            </a:endParaRPr>
          </a:p>
          <a:p>
            <a:pPr marL="50800" marR="17780">
              <a:lnSpc>
                <a:spcPct val="119600"/>
              </a:lnSpc>
              <a:spcBef>
                <a:spcPts val="20"/>
              </a:spcBef>
              <a:tabLst>
                <a:tab pos="965200" algn="l"/>
              </a:tabLst>
            </a:pP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20" dirty="0">
                <a:latin typeface="Calibri"/>
                <a:cs typeface="Calibri"/>
              </a:rPr>
              <a:t>Persamaan </a:t>
            </a:r>
            <a:r>
              <a:rPr sz="2800" spc="-15" dirty="0">
                <a:latin typeface="Calibri"/>
                <a:cs typeface="Calibri"/>
              </a:rPr>
              <a:t>regresi berganda yang </a:t>
            </a:r>
            <a:r>
              <a:rPr sz="2800" spc="-10" dirty="0">
                <a:latin typeface="Calibri"/>
                <a:cs typeface="Calibri"/>
              </a:rPr>
              <a:t>terbentuk </a:t>
            </a:r>
            <a:r>
              <a:rPr sz="2800" spc="-5" dirty="0">
                <a:latin typeface="Calibri"/>
                <a:cs typeface="Calibri"/>
              </a:rPr>
              <a:t>tidak </a:t>
            </a:r>
            <a:r>
              <a:rPr sz="2800" spc="-10" dirty="0">
                <a:latin typeface="Calibri"/>
                <a:cs typeface="Calibri"/>
              </a:rPr>
              <a:t>signifikan.  </a:t>
            </a: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20" dirty="0">
                <a:latin typeface="Calibri"/>
                <a:cs typeface="Calibri"/>
              </a:rPr>
              <a:t>Persamaan </a:t>
            </a:r>
            <a:r>
              <a:rPr sz="2800" spc="-15" dirty="0">
                <a:latin typeface="Calibri"/>
                <a:cs typeface="Calibri"/>
              </a:rPr>
              <a:t>regresi berganda </a:t>
            </a:r>
            <a:r>
              <a:rPr sz="2800" spc="-20" dirty="0">
                <a:latin typeface="Calibri"/>
                <a:cs typeface="Calibri"/>
              </a:rPr>
              <a:t>yang </a:t>
            </a:r>
            <a:r>
              <a:rPr sz="2800" spc="-10" dirty="0">
                <a:latin typeface="Calibri"/>
                <a:cs typeface="Calibri"/>
              </a:rPr>
              <a:t>terbentuk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signifikan.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402590" indent="-352425">
              <a:lnSpc>
                <a:spcPct val="100000"/>
              </a:lnSpc>
              <a:buAutoNum type="arabicPeriod" startAt="2"/>
              <a:tabLst>
                <a:tab pos="403225" algn="l"/>
              </a:tabLst>
            </a:pPr>
            <a:r>
              <a:rPr sz="2800" spc="-15" dirty="0">
                <a:latin typeface="Calibri"/>
                <a:cs typeface="Calibri"/>
              </a:rPr>
              <a:t>Pengambilan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keputusan:</a:t>
            </a:r>
            <a:endParaRPr sz="2800">
              <a:latin typeface="Calibri"/>
              <a:cs typeface="Calibri"/>
            </a:endParaRPr>
          </a:p>
          <a:p>
            <a:pPr marL="50800" marR="1918335">
              <a:lnSpc>
                <a:spcPts val="4260"/>
              </a:lnSpc>
              <a:spcBef>
                <a:spcPts val="160"/>
              </a:spcBef>
            </a:pPr>
            <a:r>
              <a:rPr sz="2800" spc="-15" dirty="0">
                <a:latin typeface="Calibri"/>
                <a:cs typeface="Calibri"/>
              </a:rPr>
              <a:t>Berdasarkan </a:t>
            </a:r>
            <a:r>
              <a:rPr sz="2800" spc="-10" dirty="0">
                <a:latin typeface="Calibri"/>
                <a:cs typeface="Calibri"/>
              </a:rPr>
              <a:t>perbandingan </a:t>
            </a:r>
            <a:r>
              <a:rPr sz="2800" spc="-25" dirty="0">
                <a:latin typeface="Calibri"/>
                <a:cs typeface="Calibri"/>
              </a:rPr>
              <a:t>antara </a:t>
            </a: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ℎ𝑖𝑡𝑢𝑛𝑔 </a:t>
            </a:r>
            <a:r>
              <a:rPr sz="2800" spc="-10" dirty="0">
                <a:latin typeface="Calibri"/>
                <a:cs typeface="Calibri"/>
              </a:rPr>
              <a:t>dan </a:t>
            </a:r>
            <a:r>
              <a:rPr sz="2800" spc="25" dirty="0">
                <a:latin typeface="Cambria Math"/>
                <a:cs typeface="Cambria Math"/>
              </a:rPr>
              <a:t>𝐹</a:t>
            </a:r>
            <a:r>
              <a:rPr sz="3075" spc="37" baseline="-16260" dirty="0">
                <a:latin typeface="Cambria Math"/>
                <a:cs typeface="Cambria Math"/>
              </a:rPr>
              <a:t>𝑡𝑎𝑏𝑒𝑙 </a:t>
            </a:r>
            <a:r>
              <a:rPr sz="2800" spc="-5" dirty="0">
                <a:latin typeface="Calibri"/>
                <a:cs typeface="Calibri"/>
              </a:rPr>
              <a:t>.  </a:t>
            </a:r>
            <a:r>
              <a:rPr sz="2800" spc="-20" dirty="0">
                <a:latin typeface="Calibri"/>
                <a:cs typeface="Calibri"/>
              </a:rPr>
              <a:t>Jika 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ℎ𝑖𝑡𝑢𝑛𝑔 </a:t>
            </a:r>
            <a:r>
              <a:rPr sz="2800" spc="-5" dirty="0">
                <a:latin typeface="Cambria Math"/>
                <a:cs typeface="Cambria Math"/>
              </a:rPr>
              <a:t>≤ </a:t>
            </a:r>
            <a:r>
              <a:rPr sz="2800" spc="25" dirty="0">
                <a:latin typeface="Cambria Math"/>
                <a:cs typeface="Cambria Math"/>
              </a:rPr>
              <a:t>𝐹</a:t>
            </a:r>
            <a:r>
              <a:rPr sz="3075" spc="37" baseline="-16260" dirty="0">
                <a:latin typeface="Cambria Math"/>
                <a:cs typeface="Cambria Math"/>
              </a:rPr>
              <a:t>𝑡𝑎𝑏𝑒𝑙 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diterima.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sz="2800" spc="-20" dirty="0">
                <a:latin typeface="Calibri"/>
                <a:cs typeface="Calibri"/>
              </a:rPr>
              <a:t>Jika 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ℎ𝑖𝑡𝑢𝑛𝑔 </a:t>
            </a:r>
            <a:r>
              <a:rPr sz="2800" spc="-5" dirty="0">
                <a:latin typeface="Cambria Math"/>
                <a:cs typeface="Cambria Math"/>
              </a:rPr>
              <a:t>&gt; </a:t>
            </a:r>
            <a:r>
              <a:rPr sz="2800" spc="25" dirty="0">
                <a:latin typeface="Cambria Math"/>
                <a:cs typeface="Cambria Math"/>
              </a:rPr>
              <a:t>𝐹</a:t>
            </a:r>
            <a:r>
              <a:rPr sz="3075" spc="37" baseline="-16260" dirty="0">
                <a:latin typeface="Cambria Math"/>
                <a:cs typeface="Cambria Math"/>
              </a:rPr>
              <a:t>𝑡𝑎𝑏𝑒𝑙 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ditolak.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392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spc="-25" dirty="0"/>
              <a:t>Regresi </a:t>
            </a:r>
            <a:r>
              <a:rPr dirty="0"/>
              <a:t>Linear</a:t>
            </a:r>
            <a:r>
              <a:rPr spc="-65" dirty="0"/>
              <a:t> </a:t>
            </a:r>
            <a:r>
              <a:rPr spc="-15" dirty="0"/>
              <a:t>berganda</a:t>
            </a:r>
          </a:p>
        </p:txBody>
      </p:sp>
      <p:sp>
        <p:nvSpPr>
          <p:cNvPr id="3" name="object 3"/>
          <p:cNvSpPr/>
          <p:nvPr/>
        </p:nvSpPr>
        <p:spPr>
          <a:xfrm>
            <a:off x="919162" y="3182111"/>
            <a:ext cx="5019675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7132" y="2564892"/>
            <a:ext cx="675005" cy="240029"/>
          </a:xfrm>
          <a:custGeom>
            <a:avLst/>
            <a:gdLst/>
            <a:ahLst/>
            <a:cxnLst/>
            <a:rect l="l" t="t" r="r" b="b"/>
            <a:pathLst>
              <a:path w="675004" h="240030">
                <a:moveTo>
                  <a:pt x="598170" y="0"/>
                </a:moveTo>
                <a:lnTo>
                  <a:pt x="594741" y="9652"/>
                </a:lnTo>
                <a:lnTo>
                  <a:pt x="608623" y="15676"/>
                </a:lnTo>
                <a:lnTo>
                  <a:pt x="620553" y="24034"/>
                </a:lnTo>
                <a:lnTo>
                  <a:pt x="644796" y="62773"/>
                </a:lnTo>
                <a:lnTo>
                  <a:pt x="652780" y="118745"/>
                </a:lnTo>
                <a:lnTo>
                  <a:pt x="651896" y="139888"/>
                </a:lnTo>
                <a:lnTo>
                  <a:pt x="638556" y="191770"/>
                </a:lnTo>
                <a:lnTo>
                  <a:pt x="608766" y="224131"/>
                </a:lnTo>
                <a:lnTo>
                  <a:pt x="595122" y="230250"/>
                </a:lnTo>
                <a:lnTo>
                  <a:pt x="598170" y="239903"/>
                </a:lnTo>
                <a:lnTo>
                  <a:pt x="643961" y="212685"/>
                </a:lnTo>
                <a:lnTo>
                  <a:pt x="669734" y="162385"/>
                </a:lnTo>
                <a:lnTo>
                  <a:pt x="674624" y="120015"/>
                </a:lnTo>
                <a:lnTo>
                  <a:pt x="673385" y="98008"/>
                </a:lnTo>
                <a:lnTo>
                  <a:pt x="663479" y="59043"/>
                </a:lnTo>
                <a:lnTo>
                  <a:pt x="630824" y="15351"/>
                </a:lnTo>
                <a:lnTo>
                  <a:pt x="615574" y="6264"/>
                </a:lnTo>
                <a:lnTo>
                  <a:pt x="598170" y="0"/>
                </a:lnTo>
                <a:close/>
              </a:path>
              <a:path w="675004" h="240030">
                <a:moveTo>
                  <a:pt x="76581" y="0"/>
                </a:moveTo>
                <a:lnTo>
                  <a:pt x="30789" y="27271"/>
                </a:lnTo>
                <a:lnTo>
                  <a:pt x="4952" y="77692"/>
                </a:lnTo>
                <a:lnTo>
                  <a:pt x="0" y="120015"/>
                </a:lnTo>
                <a:lnTo>
                  <a:pt x="1238" y="142039"/>
                </a:lnTo>
                <a:lnTo>
                  <a:pt x="11144" y="181040"/>
                </a:lnTo>
                <a:lnTo>
                  <a:pt x="43815" y="224567"/>
                </a:lnTo>
                <a:lnTo>
                  <a:pt x="76581" y="239903"/>
                </a:lnTo>
                <a:lnTo>
                  <a:pt x="79628" y="230250"/>
                </a:lnTo>
                <a:lnTo>
                  <a:pt x="65912" y="224131"/>
                </a:lnTo>
                <a:lnTo>
                  <a:pt x="54101" y="215677"/>
                </a:lnTo>
                <a:lnTo>
                  <a:pt x="29954" y="176412"/>
                </a:lnTo>
                <a:lnTo>
                  <a:pt x="21971" y="118745"/>
                </a:lnTo>
                <a:lnTo>
                  <a:pt x="22854" y="98294"/>
                </a:lnTo>
                <a:lnTo>
                  <a:pt x="36195" y="47752"/>
                </a:lnTo>
                <a:lnTo>
                  <a:pt x="66127" y="15676"/>
                </a:lnTo>
                <a:lnTo>
                  <a:pt x="80010" y="9652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26428" y="1620744"/>
            <a:ext cx="2960370" cy="122364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5"/>
              </a:spcBef>
            </a:pPr>
            <a:r>
              <a:rPr sz="2800" spc="-5" dirty="0">
                <a:latin typeface="Calibri"/>
                <a:cs typeface="Calibri"/>
              </a:rPr>
              <a:t>3.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Keputusan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360"/>
              </a:spcBef>
            </a:pPr>
            <a:r>
              <a:rPr sz="4200" spc="-7" baseline="11904" dirty="0">
                <a:latin typeface="Calibri"/>
                <a:cs typeface="Calibri"/>
              </a:rPr>
              <a:t>Nilai </a:t>
            </a:r>
            <a:r>
              <a:rPr sz="4200" spc="37" baseline="11904" dirty="0">
                <a:latin typeface="Cambria Math"/>
                <a:cs typeface="Cambria Math"/>
              </a:rPr>
              <a:t>𝐹</a:t>
            </a:r>
            <a:r>
              <a:rPr sz="2050" spc="25" dirty="0">
                <a:latin typeface="Cambria Math"/>
                <a:cs typeface="Cambria Math"/>
              </a:rPr>
              <a:t>𝑡𝑎𝑏𝑒𝑙 </a:t>
            </a:r>
            <a:r>
              <a:rPr sz="4200" spc="-7" baseline="11904" dirty="0">
                <a:latin typeface="Cambria Math"/>
                <a:cs typeface="Cambria Math"/>
              </a:rPr>
              <a:t>= 𝐹</a:t>
            </a:r>
            <a:r>
              <a:rPr sz="4200" spc="577" baseline="11904" dirty="0">
                <a:latin typeface="Cambria Math"/>
                <a:cs typeface="Cambria Math"/>
              </a:rPr>
              <a:t> </a:t>
            </a:r>
            <a:r>
              <a:rPr sz="2050" spc="30" dirty="0">
                <a:latin typeface="Cambria Math"/>
                <a:cs typeface="Cambria Math"/>
              </a:rPr>
              <a:t>0,05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79508" y="2564892"/>
            <a:ext cx="675005" cy="240029"/>
          </a:xfrm>
          <a:custGeom>
            <a:avLst/>
            <a:gdLst/>
            <a:ahLst/>
            <a:cxnLst/>
            <a:rect l="l" t="t" r="r" b="b"/>
            <a:pathLst>
              <a:path w="675004" h="240030">
                <a:moveTo>
                  <a:pt x="598170" y="0"/>
                </a:moveTo>
                <a:lnTo>
                  <a:pt x="594741" y="9652"/>
                </a:lnTo>
                <a:lnTo>
                  <a:pt x="608623" y="15676"/>
                </a:lnTo>
                <a:lnTo>
                  <a:pt x="620553" y="24034"/>
                </a:lnTo>
                <a:lnTo>
                  <a:pt x="644796" y="62773"/>
                </a:lnTo>
                <a:lnTo>
                  <a:pt x="652780" y="118745"/>
                </a:lnTo>
                <a:lnTo>
                  <a:pt x="651896" y="139888"/>
                </a:lnTo>
                <a:lnTo>
                  <a:pt x="638556" y="191770"/>
                </a:lnTo>
                <a:lnTo>
                  <a:pt x="608766" y="224131"/>
                </a:lnTo>
                <a:lnTo>
                  <a:pt x="595122" y="230250"/>
                </a:lnTo>
                <a:lnTo>
                  <a:pt x="598170" y="239903"/>
                </a:lnTo>
                <a:lnTo>
                  <a:pt x="643961" y="212685"/>
                </a:lnTo>
                <a:lnTo>
                  <a:pt x="669734" y="162385"/>
                </a:lnTo>
                <a:lnTo>
                  <a:pt x="674624" y="120015"/>
                </a:lnTo>
                <a:lnTo>
                  <a:pt x="673385" y="98008"/>
                </a:lnTo>
                <a:lnTo>
                  <a:pt x="663479" y="59043"/>
                </a:lnTo>
                <a:lnTo>
                  <a:pt x="630824" y="15351"/>
                </a:lnTo>
                <a:lnTo>
                  <a:pt x="615574" y="6264"/>
                </a:lnTo>
                <a:lnTo>
                  <a:pt x="598170" y="0"/>
                </a:lnTo>
                <a:close/>
              </a:path>
              <a:path w="675004" h="240030">
                <a:moveTo>
                  <a:pt x="76581" y="0"/>
                </a:moveTo>
                <a:lnTo>
                  <a:pt x="30789" y="27271"/>
                </a:lnTo>
                <a:lnTo>
                  <a:pt x="4952" y="77692"/>
                </a:lnTo>
                <a:lnTo>
                  <a:pt x="0" y="120015"/>
                </a:lnTo>
                <a:lnTo>
                  <a:pt x="1238" y="142039"/>
                </a:lnTo>
                <a:lnTo>
                  <a:pt x="11144" y="181040"/>
                </a:lnTo>
                <a:lnTo>
                  <a:pt x="43815" y="224567"/>
                </a:lnTo>
                <a:lnTo>
                  <a:pt x="76581" y="239903"/>
                </a:lnTo>
                <a:lnTo>
                  <a:pt x="79629" y="230250"/>
                </a:lnTo>
                <a:lnTo>
                  <a:pt x="65913" y="224131"/>
                </a:lnTo>
                <a:lnTo>
                  <a:pt x="54101" y="215677"/>
                </a:lnTo>
                <a:lnTo>
                  <a:pt x="29954" y="176412"/>
                </a:lnTo>
                <a:lnTo>
                  <a:pt x="21971" y="118745"/>
                </a:lnTo>
                <a:lnTo>
                  <a:pt x="22854" y="98294"/>
                </a:lnTo>
                <a:lnTo>
                  <a:pt x="36195" y="47752"/>
                </a:lnTo>
                <a:lnTo>
                  <a:pt x="66127" y="15676"/>
                </a:lnTo>
                <a:lnTo>
                  <a:pt x="80010" y="9652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53550" y="2488819"/>
            <a:ext cx="52832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50" dirty="0">
                <a:latin typeface="Cambria Math"/>
                <a:cs typeface="Cambria Math"/>
              </a:rPr>
              <a:t>2</a:t>
            </a:r>
            <a:r>
              <a:rPr sz="2050" spc="-5" dirty="0">
                <a:latin typeface="Cambria Math"/>
                <a:cs typeface="Cambria Math"/>
              </a:rPr>
              <a:t>,</a:t>
            </a:r>
            <a:r>
              <a:rPr sz="2050" spc="40" dirty="0">
                <a:latin typeface="Cambria Math"/>
                <a:cs typeface="Cambria Math"/>
              </a:rPr>
              <a:t>17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3728" y="2856102"/>
            <a:ext cx="4762500" cy="30295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0800" marR="513080">
              <a:lnSpc>
                <a:spcPts val="3180"/>
              </a:lnSpc>
              <a:spcBef>
                <a:spcPts val="350"/>
              </a:spcBef>
            </a:pPr>
            <a:r>
              <a:rPr sz="2800" spc="50" dirty="0">
                <a:latin typeface="Cambria Math"/>
                <a:cs typeface="Cambria Math"/>
              </a:rPr>
              <a:t>𝐹</a:t>
            </a:r>
            <a:r>
              <a:rPr sz="3075" spc="75" baseline="-16260" dirty="0">
                <a:latin typeface="Cambria Math"/>
                <a:cs typeface="Cambria Math"/>
              </a:rPr>
              <a:t>ℎ𝑖𝑡𝑢𝑛𝑔 </a:t>
            </a:r>
            <a:r>
              <a:rPr sz="2800" spc="-5" dirty="0">
                <a:latin typeface="Cambria Math"/>
                <a:cs typeface="Cambria Math"/>
              </a:rPr>
              <a:t>= 58,665 &gt; </a:t>
            </a:r>
            <a:r>
              <a:rPr sz="2800" spc="25" dirty="0">
                <a:latin typeface="Cambria Math"/>
                <a:cs typeface="Cambria Math"/>
              </a:rPr>
              <a:t>𝐹</a:t>
            </a:r>
            <a:r>
              <a:rPr sz="3075" spc="37" baseline="-16260" dirty="0">
                <a:latin typeface="Cambria Math"/>
                <a:cs typeface="Cambria Math"/>
              </a:rPr>
              <a:t>𝑡𝑎𝑏𝑒𝑙 </a:t>
            </a:r>
            <a:r>
              <a:rPr sz="2800" spc="-5" dirty="0">
                <a:latin typeface="Cambria Math"/>
                <a:cs typeface="Cambria Math"/>
              </a:rPr>
              <a:t>=  3,59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ditolak.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Times New Roman"/>
              <a:cs typeface="Times New Roman"/>
            </a:endParaRPr>
          </a:p>
          <a:p>
            <a:pPr marL="50800" marR="17780">
              <a:lnSpc>
                <a:spcPct val="90000"/>
              </a:lnSpc>
            </a:pPr>
            <a:r>
              <a:rPr sz="2800" spc="-5" dirty="0">
                <a:latin typeface="Calibri"/>
                <a:cs typeface="Calibri"/>
              </a:rPr>
              <a:t>4. </a:t>
            </a:r>
            <a:r>
              <a:rPr sz="2800" spc="-20" dirty="0">
                <a:latin typeface="Calibri"/>
                <a:cs typeface="Calibri"/>
              </a:rPr>
              <a:t>Kesimpulannya: Persamaan  </a:t>
            </a:r>
            <a:r>
              <a:rPr sz="2800" spc="-15" dirty="0">
                <a:latin typeface="Calibri"/>
                <a:cs typeface="Calibri"/>
              </a:rPr>
              <a:t>regresi </a:t>
            </a:r>
            <a:r>
              <a:rPr sz="2800" spc="-20" dirty="0">
                <a:latin typeface="Calibri"/>
                <a:cs typeface="Calibri"/>
              </a:rPr>
              <a:t>berganda yang </a:t>
            </a:r>
            <a:r>
              <a:rPr sz="2800" spc="-10" dirty="0">
                <a:latin typeface="Calibri"/>
                <a:cs typeface="Calibri"/>
              </a:rPr>
              <a:t>terbentuk  </a:t>
            </a:r>
            <a:r>
              <a:rPr sz="2800" spc="-15" dirty="0">
                <a:latin typeface="Calibri"/>
                <a:cs typeface="Calibri"/>
              </a:rPr>
              <a:t>signifikan </a:t>
            </a:r>
            <a:r>
              <a:rPr sz="2800" spc="-25" dirty="0">
                <a:latin typeface="Calibri"/>
                <a:cs typeface="Calibri"/>
              </a:rPr>
              <a:t>antara ROA </a:t>
            </a:r>
            <a:r>
              <a:rPr sz="2800" spc="-5" dirty="0">
                <a:latin typeface="Calibri"/>
                <a:cs typeface="Calibri"/>
              </a:rPr>
              <a:t>dan </a:t>
            </a:r>
            <a:r>
              <a:rPr sz="2800" spc="-15" dirty="0">
                <a:latin typeface="Calibri"/>
                <a:cs typeface="Calibri"/>
              </a:rPr>
              <a:t>ROE  </a:t>
            </a:r>
            <a:r>
              <a:rPr sz="2800" spc="-10" dirty="0">
                <a:latin typeface="Calibri"/>
                <a:cs typeface="Calibri"/>
              </a:rPr>
              <a:t>terhadap</a:t>
            </a:r>
            <a:r>
              <a:rPr sz="2800" spc="-5" dirty="0">
                <a:latin typeface="Calibri"/>
                <a:cs typeface="Calibri"/>
              </a:rPr>
              <a:t> CAR.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9573" y="609981"/>
            <a:ext cx="5293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Membuat </a:t>
            </a:r>
            <a:r>
              <a:rPr spc="-25" dirty="0"/>
              <a:t>data </a:t>
            </a:r>
            <a:r>
              <a:rPr spc="-35" dirty="0"/>
              <a:t>Variabel</a:t>
            </a:r>
          </a:p>
        </p:txBody>
      </p:sp>
      <p:sp>
        <p:nvSpPr>
          <p:cNvPr id="3" name="object 3"/>
          <p:cNvSpPr/>
          <p:nvPr/>
        </p:nvSpPr>
        <p:spPr>
          <a:xfrm>
            <a:off x="2226310" y="1825688"/>
            <a:ext cx="7739507" cy="435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392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spc="-25" dirty="0"/>
              <a:t>Regresi </a:t>
            </a:r>
            <a:r>
              <a:rPr dirty="0"/>
              <a:t>Linear</a:t>
            </a:r>
            <a:r>
              <a:rPr spc="-65" dirty="0"/>
              <a:t> </a:t>
            </a:r>
            <a:r>
              <a:rPr spc="-15" dirty="0"/>
              <a:t>berganda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168"/>
            <a:ext cx="9628505" cy="4241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365125" algn="l"/>
              </a:tabLst>
            </a:pPr>
            <a:r>
              <a:rPr sz="2800" spc="-10" dirty="0">
                <a:latin typeface="Calibri"/>
                <a:cs typeface="Calibri"/>
              </a:rPr>
              <a:t>Hipotesis: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700"/>
              </a:lnSpc>
              <a:spcBef>
                <a:spcPts val="165"/>
              </a:spcBef>
              <a:tabLst>
                <a:tab pos="927100" algn="l"/>
              </a:tabLst>
            </a:pP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20" dirty="0">
                <a:latin typeface="Calibri"/>
                <a:cs typeface="Calibri"/>
              </a:rPr>
              <a:t>Persamaan </a:t>
            </a:r>
            <a:r>
              <a:rPr sz="2800" spc="-15" dirty="0">
                <a:latin typeface="Calibri"/>
                <a:cs typeface="Calibri"/>
              </a:rPr>
              <a:t>regresi berganda yang </a:t>
            </a:r>
            <a:r>
              <a:rPr sz="2800" spc="-10" dirty="0">
                <a:latin typeface="Calibri"/>
                <a:cs typeface="Calibri"/>
              </a:rPr>
              <a:t>terbentuk </a:t>
            </a:r>
            <a:r>
              <a:rPr sz="2800" spc="-5" dirty="0">
                <a:latin typeface="Calibri"/>
                <a:cs typeface="Calibri"/>
              </a:rPr>
              <a:t>tidak </a:t>
            </a:r>
            <a:r>
              <a:rPr sz="2800" spc="-10" dirty="0">
                <a:latin typeface="Calibri"/>
                <a:cs typeface="Calibri"/>
              </a:rPr>
              <a:t>signifikan.  </a:t>
            </a: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20" dirty="0">
                <a:latin typeface="Calibri"/>
                <a:cs typeface="Calibri"/>
              </a:rPr>
              <a:t>Persamaan </a:t>
            </a:r>
            <a:r>
              <a:rPr sz="2800" spc="-15" dirty="0">
                <a:latin typeface="Calibri"/>
                <a:cs typeface="Calibri"/>
              </a:rPr>
              <a:t>regresi berganda </a:t>
            </a:r>
            <a:r>
              <a:rPr sz="2800" spc="-20" dirty="0">
                <a:latin typeface="Calibri"/>
                <a:cs typeface="Calibri"/>
              </a:rPr>
              <a:t>yang </a:t>
            </a:r>
            <a:r>
              <a:rPr sz="2800" spc="-10" dirty="0">
                <a:latin typeface="Calibri"/>
                <a:cs typeface="Calibri"/>
              </a:rPr>
              <a:t>terbentuk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signifikan.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263515">
              <a:lnSpc>
                <a:spcPct val="110000"/>
              </a:lnSpc>
              <a:buAutoNum type="arabicPeriod" startAt="2"/>
              <a:tabLst>
                <a:tab pos="365125" algn="l"/>
              </a:tabLst>
            </a:pPr>
            <a:r>
              <a:rPr sz="2800" spc="-15" dirty="0">
                <a:latin typeface="Calibri"/>
                <a:cs typeface="Calibri"/>
              </a:rPr>
              <a:t>Pengambilan keputusan:  Berdasarkan </a:t>
            </a:r>
            <a:r>
              <a:rPr sz="2800" spc="-5" dirty="0">
                <a:latin typeface="Calibri"/>
                <a:cs typeface="Calibri"/>
              </a:rPr>
              <a:t>nilai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probabilitas.</a:t>
            </a:r>
            <a:endParaRPr sz="2800">
              <a:latin typeface="Calibri"/>
              <a:cs typeface="Calibri"/>
            </a:endParaRPr>
          </a:p>
          <a:p>
            <a:pPr marL="12700" marR="3117215">
              <a:lnSpc>
                <a:spcPts val="3690"/>
              </a:lnSpc>
              <a:spcBef>
                <a:spcPts val="175"/>
              </a:spcBef>
            </a:pPr>
            <a:r>
              <a:rPr sz="2800" spc="-20" dirty="0">
                <a:latin typeface="Calibri"/>
                <a:cs typeface="Calibri"/>
              </a:rPr>
              <a:t>Jika </a:t>
            </a:r>
            <a:r>
              <a:rPr sz="2800" spc="-15" dirty="0">
                <a:latin typeface="Calibri"/>
                <a:cs typeface="Calibri"/>
              </a:rPr>
              <a:t>probabilitas </a:t>
            </a:r>
            <a:r>
              <a:rPr sz="2800" spc="-10" dirty="0">
                <a:latin typeface="Calibri"/>
                <a:cs typeface="Calibri"/>
              </a:rPr>
              <a:t>(sig) </a:t>
            </a:r>
            <a:r>
              <a:rPr sz="2800" spc="-5" dirty="0">
                <a:latin typeface="Cambria Math"/>
                <a:cs typeface="Cambria Math"/>
              </a:rPr>
              <a:t>&gt; </a:t>
            </a:r>
            <a:r>
              <a:rPr sz="2800" spc="40" dirty="0">
                <a:latin typeface="Cambria Math"/>
                <a:cs typeface="Cambria Math"/>
              </a:rPr>
              <a:t>𝛼</a:t>
            </a:r>
            <a:r>
              <a:rPr sz="2800" spc="4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 </a:t>
            </a:r>
            <a:r>
              <a:rPr sz="2800" spc="-10" dirty="0">
                <a:latin typeface="Calibri"/>
                <a:cs typeface="Calibri"/>
              </a:rPr>
              <a:t>diterima.  </a:t>
            </a:r>
            <a:r>
              <a:rPr sz="2800" spc="-20" dirty="0">
                <a:latin typeface="Calibri"/>
                <a:cs typeface="Calibri"/>
              </a:rPr>
              <a:t>Jika </a:t>
            </a:r>
            <a:r>
              <a:rPr sz="2800" spc="-15" dirty="0">
                <a:latin typeface="Calibri"/>
                <a:cs typeface="Calibri"/>
              </a:rPr>
              <a:t>probabilitas </a:t>
            </a:r>
            <a:r>
              <a:rPr sz="2800" spc="-5" dirty="0">
                <a:latin typeface="Calibri"/>
                <a:cs typeface="Calibri"/>
              </a:rPr>
              <a:t>(sig) </a:t>
            </a:r>
            <a:r>
              <a:rPr sz="2800" spc="-5" dirty="0">
                <a:latin typeface="Cambria Math"/>
                <a:cs typeface="Cambria Math"/>
              </a:rPr>
              <a:t>&lt; </a:t>
            </a:r>
            <a:r>
              <a:rPr sz="2800" spc="40" dirty="0">
                <a:latin typeface="Cambria Math"/>
                <a:cs typeface="Cambria Math"/>
              </a:rPr>
              <a:t>𝛼</a:t>
            </a:r>
            <a:r>
              <a:rPr sz="2800" spc="4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ditolak.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latin typeface="Cambria Math"/>
                <a:cs typeface="Cambria Math"/>
              </a:rPr>
              <a:t>𝛼 =</a:t>
            </a:r>
            <a:r>
              <a:rPr sz="2800" spc="-2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0,005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392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spc="-25" dirty="0"/>
              <a:t>Regresi </a:t>
            </a:r>
            <a:r>
              <a:rPr dirty="0"/>
              <a:t>Linear</a:t>
            </a:r>
            <a:r>
              <a:rPr spc="-65" dirty="0"/>
              <a:t> </a:t>
            </a:r>
            <a:r>
              <a:rPr spc="-15" dirty="0"/>
              <a:t>berganda</a:t>
            </a:r>
          </a:p>
        </p:txBody>
      </p:sp>
      <p:sp>
        <p:nvSpPr>
          <p:cNvPr id="3" name="object 3"/>
          <p:cNvSpPr/>
          <p:nvPr/>
        </p:nvSpPr>
        <p:spPr>
          <a:xfrm>
            <a:off x="919162" y="3182111"/>
            <a:ext cx="5019675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1828" y="1707537"/>
            <a:ext cx="4736465" cy="3608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365125" algn="l"/>
              </a:tabLst>
            </a:pPr>
            <a:r>
              <a:rPr sz="2800" spc="-15" dirty="0">
                <a:latin typeface="Calibri"/>
                <a:cs typeface="Calibri"/>
              </a:rPr>
              <a:t>Keputusan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</a:pPr>
            <a:r>
              <a:rPr sz="2800" spc="-5" dirty="0">
                <a:latin typeface="Cambria Math"/>
                <a:cs typeface="Cambria Math"/>
              </a:rPr>
              <a:t>sig = 0,000 &lt; 𝛼 = 0,005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maka 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ditolak.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29209">
              <a:lnSpc>
                <a:spcPts val="3020"/>
              </a:lnSpc>
              <a:spcBef>
                <a:spcPts val="1805"/>
              </a:spcBef>
              <a:buAutoNum type="arabicPeriod" startAt="4"/>
              <a:tabLst>
                <a:tab pos="365125" algn="l"/>
              </a:tabLst>
            </a:pPr>
            <a:r>
              <a:rPr sz="2800" spc="-20" dirty="0">
                <a:latin typeface="Calibri"/>
                <a:cs typeface="Calibri"/>
              </a:rPr>
              <a:t>Kesimpulannya: Persamaan  </a:t>
            </a:r>
            <a:r>
              <a:rPr sz="2800" spc="-15" dirty="0">
                <a:latin typeface="Calibri"/>
                <a:cs typeface="Calibri"/>
              </a:rPr>
              <a:t>regresi </a:t>
            </a:r>
            <a:r>
              <a:rPr sz="2800" spc="-20" dirty="0">
                <a:latin typeface="Calibri"/>
                <a:cs typeface="Calibri"/>
              </a:rPr>
              <a:t>berganda yang </a:t>
            </a:r>
            <a:r>
              <a:rPr sz="2800" spc="-10" dirty="0">
                <a:latin typeface="Calibri"/>
                <a:cs typeface="Calibri"/>
              </a:rPr>
              <a:t>terbentuk  </a:t>
            </a:r>
            <a:r>
              <a:rPr sz="2800" spc="-15" dirty="0">
                <a:latin typeface="Calibri"/>
                <a:cs typeface="Calibri"/>
              </a:rPr>
              <a:t>signifikan </a:t>
            </a:r>
            <a:r>
              <a:rPr sz="2800" spc="-25" dirty="0">
                <a:latin typeface="Calibri"/>
                <a:cs typeface="Calibri"/>
              </a:rPr>
              <a:t>antara ROA </a:t>
            </a:r>
            <a:r>
              <a:rPr sz="2800" spc="-10" dirty="0">
                <a:latin typeface="Calibri"/>
                <a:cs typeface="Calibri"/>
              </a:rPr>
              <a:t>dan </a:t>
            </a:r>
            <a:r>
              <a:rPr sz="2800" spc="-15" dirty="0">
                <a:latin typeface="Calibri"/>
                <a:cs typeface="Calibri"/>
              </a:rPr>
              <a:t>ROE  </a:t>
            </a:r>
            <a:r>
              <a:rPr sz="2800" spc="-10" dirty="0">
                <a:latin typeface="Calibri"/>
                <a:cs typeface="Calibri"/>
              </a:rPr>
              <a:t>terhadap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9991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Pembahasan </a:t>
            </a:r>
            <a:r>
              <a:rPr sz="4000" spc="-20" dirty="0"/>
              <a:t>Persamaan </a:t>
            </a:r>
            <a:r>
              <a:rPr sz="4000" spc="-25" dirty="0"/>
              <a:t>Regresi </a:t>
            </a:r>
            <a:r>
              <a:rPr sz="4000" dirty="0"/>
              <a:t>Linear</a:t>
            </a:r>
            <a:r>
              <a:rPr sz="4000" spc="15" dirty="0"/>
              <a:t> </a:t>
            </a:r>
            <a:r>
              <a:rPr sz="4000" spc="-20" dirty="0"/>
              <a:t>Berganda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71537" y="3186938"/>
            <a:ext cx="5114925" cy="1628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1828" y="1775205"/>
            <a:ext cx="4288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Berdasarkan </a:t>
            </a:r>
            <a:r>
              <a:rPr sz="1800" spc="-5" dirty="0">
                <a:latin typeface="Calibri"/>
                <a:cs typeface="Calibri"/>
              </a:rPr>
              <a:t>tabel </a:t>
            </a:r>
            <a:r>
              <a:rPr sz="1800" i="1" spc="-5" dirty="0">
                <a:latin typeface="Calibri"/>
                <a:cs typeface="Calibri"/>
              </a:rPr>
              <a:t>coefficients </a:t>
            </a:r>
            <a:r>
              <a:rPr sz="1800" spc="-5" dirty="0">
                <a:latin typeface="Calibri"/>
                <a:cs typeface="Calibri"/>
              </a:rPr>
              <a:t>dapat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dianalisis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967229"/>
            <a:ext cx="413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persamaan regresi berganda yang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terbentuk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6428" y="2159253"/>
            <a:ext cx="4806950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835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signifikan </a:t>
            </a:r>
            <a:r>
              <a:rPr sz="1800" spc="-15" dirty="0">
                <a:latin typeface="Calibri"/>
                <a:cs typeface="Calibri"/>
              </a:rPr>
              <a:t>antara </a:t>
            </a:r>
            <a:r>
              <a:rPr sz="1800" spc="-5" dirty="0">
                <a:latin typeface="Calibri"/>
                <a:cs typeface="Calibri"/>
              </a:rPr>
              <a:t>variabel </a:t>
            </a:r>
            <a:r>
              <a:rPr sz="1800" spc="-40" dirty="0">
                <a:latin typeface="Cambria Math"/>
                <a:cs typeface="Cambria Math"/>
              </a:rPr>
              <a:t>𝑋</a:t>
            </a:r>
            <a:r>
              <a:rPr sz="1950" spc="-60" baseline="-14957" dirty="0">
                <a:latin typeface="Cambria Math"/>
                <a:cs typeface="Cambria Math"/>
              </a:rPr>
              <a:t>1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25" dirty="0">
                <a:latin typeface="Cambria Math"/>
                <a:cs typeface="Cambria Math"/>
              </a:rPr>
              <a:t>𝑋</a:t>
            </a:r>
            <a:r>
              <a:rPr sz="1950" spc="-37" baseline="-14957" dirty="0">
                <a:latin typeface="Cambria Math"/>
                <a:cs typeface="Cambria Math"/>
              </a:rPr>
              <a:t>2 </a:t>
            </a:r>
            <a:r>
              <a:rPr sz="1800" spc="-5" dirty="0">
                <a:latin typeface="Calibri"/>
                <a:cs typeface="Calibri"/>
              </a:rPr>
              <a:t>terhadap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𝑌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835"/>
              </a:lnSpc>
            </a:pPr>
            <a:r>
              <a:rPr sz="1800" spc="-10" dirty="0">
                <a:latin typeface="Calibri"/>
                <a:cs typeface="Calibri"/>
              </a:rPr>
              <a:t>sebagai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berikut: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Cambria Math"/>
                <a:cs typeface="Cambria Math"/>
              </a:rPr>
              <a:t>𝑌 = </a:t>
            </a:r>
            <a:r>
              <a:rPr sz="1800" spc="-5" dirty="0">
                <a:latin typeface="Cambria Math"/>
                <a:cs typeface="Cambria Math"/>
              </a:rPr>
              <a:t>13,971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5" dirty="0">
                <a:latin typeface="Cambria Math"/>
                <a:cs typeface="Cambria Math"/>
              </a:rPr>
              <a:t>11,717 </a:t>
            </a:r>
            <a:r>
              <a:rPr sz="1800" spc="-40" dirty="0">
                <a:latin typeface="Cambria Math"/>
                <a:cs typeface="Cambria Math"/>
              </a:rPr>
              <a:t>𝑋</a:t>
            </a:r>
            <a:r>
              <a:rPr sz="1950" spc="-60" baseline="-14957" dirty="0">
                <a:latin typeface="Cambria Math"/>
                <a:cs typeface="Cambria Math"/>
              </a:rPr>
              <a:t>1 </a:t>
            </a:r>
            <a:r>
              <a:rPr sz="1800" dirty="0">
                <a:latin typeface="Cambria Math"/>
                <a:cs typeface="Cambria Math"/>
              </a:rPr>
              <a:t>− 1,248</a:t>
            </a:r>
            <a:r>
              <a:rPr sz="1800" spc="-12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𝑋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 marR="30480">
              <a:lnSpc>
                <a:spcPct val="70000"/>
              </a:lnSpc>
              <a:spcBef>
                <a:spcPts val="994"/>
              </a:spcBef>
            </a:pPr>
            <a:r>
              <a:rPr sz="1800" spc="-5" dirty="0">
                <a:latin typeface="Calibri"/>
                <a:cs typeface="Calibri"/>
              </a:rPr>
              <a:t>Sehingga </a:t>
            </a:r>
            <a:r>
              <a:rPr sz="1800" spc="-10" dirty="0">
                <a:latin typeface="Calibri"/>
                <a:cs typeface="Calibri"/>
              </a:rPr>
              <a:t>berdasarkan persamaan regresi berganda  yang </a:t>
            </a:r>
            <a:r>
              <a:rPr sz="1800" spc="-5" dirty="0">
                <a:latin typeface="Calibri"/>
                <a:cs typeface="Calibri"/>
              </a:rPr>
              <a:t>terbentuk di </a:t>
            </a:r>
            <a:r>
              <a:rPr sz="1800" spc="-15" dirty="0">
                <a:latin typeface="Calibri"/>
                <a:cs typeface="Calibri"/>
              </a:rPr>
              <a:t>atas </a:t>
            </a:r>
            <a:r>
              <a:rPr sz="1800" spc="-5" dirty="0">
                <a:latin typeface="Calibri"/>
                <a:cs typeface="Calibri"/>
              </a:rPr>
              <a:t>dapat dianalisis </a:t>
            </a:r>
            <a:r>
              <a:rPr sz="1800" spc="-10" dirty="0">
                <a:latin typeface="Calibri"/>
                <a:cs typeface="Calibri"/>
              </a:rPr>
              <a:t>sebagai  berikut: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1800" spc="-15" dirty="0">
                <a:latin typeface="Calibri"/>
                <a:cs typeface="Calibri"/>
              </a:rPr>
              <a:t>Jika </a:t>
            </a:r>
            <a:r>
              <a:rPr sz="1800" spc="-5" dirty="0">
                <a:latin typeface="Calibri"/>
                <a:cs typeface="Calibri"/>
              </a:rPr>
              <a:t>nilai variabel </a:t>
            </a:r>
            <a:r>
              <a:rPr sz="1800" spc="-40" dirty="0">
                <a:latin typeface="Cambria Math"/>
                <a:cs typeface="Cambria Math"/>
              </a:rPr>
              <a:t>𝑋</a:t>
            </a:r>
            <a:r>
              <a:rPr sz="1950" spc="-60" baseline="-14957" dirty="0">
                <a:latin typeface="Cambria Math"/>
                <a:cs typeface="Cambria Math"/>
              </a:rPr>
              <a:t>1 </a:t>
            </a:r>
            <a:r>
              <a:rPr sz="1800" spc="-15" dirty="0">
                <a:latin typeface="Calibri"/>
                <a:cs typeface="Calibri"/>
              </a:rPr>
              <a:t>(ROA)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25" dirty="0">
                <a:latin typeface="Cambria Math"/>
                <a:cs typeface="Cambria Math"/>
              </a:rPr>
              <a:t>𝑋</a:t>
            </a:r>
            <a:r>
              <a:rPr sz="1950" spc="-37" baseline="-14957" dirty="0">
                <a:latin typeface="Cambria Math"/>
                <a:cs typeface="Cambria Math"/>
              </a:rPr>
              <a:t>2 </a:t>
            </a:r>
            <a:r>
              <a:rPr sz="1800" spc="-10" dirty="0">
                <a:latin typeface="Calibri"/>
                <a:cs typeface="Calibri"/>
              </a:rPr>
              <a:t>(ROE)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6428" y="3885057"/>
            <a:ext cx="4996815" cy="810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0" marR="30480">
              <a:lnSpc>
                <a:spcPct val="70000"/>
              </a:lnSpc>
              <a:spcBef>
                <a:spcPts val="745"/>
              </a:spcBef>
            </a:pPr>
            <a:r>
              <a:rPr sz="1800" spc="-10" dirty="0">
                <a:latin typeface="Calibri"/>
                <a:cs typeface="Calibri"/>
              </a:rPr>
              <a:t>dengan </a:t>
            </a:r>
            <a:r>
              <a:rPr sz="1800" dirty="0">
                <a:latin typeface="Calibri"/>
                <a:cs typeface="Calibri"/>
              </a:rPr>
              <a:t>0, </a:t>
            </a:r>
            <a:r>
              <a:rPr sz="1800" spc="-10" dirty="0">
                <a:latin typeface="Calibri"/>
                <a:cs typeface="Calibri"/>
              </a:rPr>
              <a:t>maka </a:t>
            </a:r>
            <a:r>
              <a:rPr sz="1800" spc="-5" dirty="0">
                <a:latin typeface="Calibri"/>
                <a:cs typeface="Calibri"/>
              </a:rPr>
              <a:t>nilai variabel </a:t>
            </a:r>
            <a:r>
              <a:rPr sz="1800" dirty="0">
                <a:latin typeface="Cambria Math"/>
                <a:cs typeface="Cambria Math"/>
              </a:rPr>
              <a:t>𝑌 </a:t>
            </a:r>
            <a:r>
              <a:rPr sz="1800" spc="-5" dirty="0">
                <a:latin typeface="Calibri"/>
                <a:cs typeface="Calibri"/>
              </a:rPr>
              <a:t>(CAR) sebesar 13,971  </a:t>
            </a:r>
            <a:r>
              <a:rPr sz="1800" spc="-15" dirty="0">
                <a:latin typeface="Calibri"/>
                <a:cs typeface="Calibri"/>
              </a:rPr>
              <a:t>atau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13,9%.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1800" spc="-15" dirty="0">
                <a:latin typeface="Calibri"/>
                <a:cs typeface="Calibri"/>
              </a:rPr>
              <a:t>Jika </a:t>
            </a:r>
            <a:r>
              <a:rPr sz="1800" spc="-5" dirty="0">
                <a:latin typeface="Calibri"/>
                <a:cs typeface="Calibri"/>
              </a:rPr>
              <a:t>nilai variabel </a:t>
            </a:r>
            <a:r>
              <a:rPr sz="1800" spc="-40" dirty="0">
                <a:latin typeface="Cambria Math"/>
                <a:cs typeface="Cambria Math"/>
              </a:rPr>
              <a:t>𝑋</a:t>
            </a:r>
            <a:r>
              <a:rPr sz="1950" spc="-60" baseline="-14957" dirty="0">
                <a:latin typeface="Cambria Math"/>
                <a:cs typeface="Cambria Math"/>
              </a:rPr>
              <a:t>1 </a:t>
            </a:r>
            <a:r>
              <a:rPr sz="1800" spc="-15" dirty="0">
                <a:latin typeface="Calibri"/>
                <a:cs typeface="Calibri"/>
              </a:rPr>
              <a:t>(ROA) </a:t>
            </a:r>
            <a:r>
              <a:rPr sz="1800" spc="-5" dirty="0">
                <a:latin typeface="Calibri"/>
                <a:cs typeface="Calibri"/>
              </a:rPr>
              <a:t>bertambah </a:t>
            </a:r>
            <a:r>
              <a:rPr sz="1800" dirty="0">
                <a:latin typeface="Calibri"/>
                <a:cs typeface="Calibri"/>
              </a:rPr>
              <a:t>1 %,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maka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828" y="4587620"/>
            <a:ext cx="4879340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45"/>
              </a:spcBef>
            </a:pPr>
            <a:r>
              <a:rPr sz="1800" spc="-10" dirty="0">
                <a:latin typeface="Calibri"/>
                <a:cs typeface="Calibri"/>
              </a:rPr>
              <a:t>akan </a:t>
            </a:r>
            <a:r>
              <a:rPr sz="1800" spc="-5" dirty="0">
                <a:latin typeface="Calibri"/>
                <a:cs typeface="Calibri"/>
              </a:rPr>
              <a:t>menaikan nilai variabel </a:t>
            </a:r>
            <a:r>
              <a:rPr sz="1800" dirty="0">
                <a:latin typeface="Cambria Math"/>
                <a:cs typeface="Cambria Math"/>
              </a:rPr>
              <a:t>𝑌 </a:t>
            </a:r>
            <a:r>
              <a:rPr sz="1800" spc="-5" dirty="0">
                <a:latin typeface="Calibri"/>
                <a:cs typeface="Calibri"/>
              </a:rPr>
              <a:t>(CAR) sebesar 11,717  </a:t>
            </a:r>
            <a:r>
              <a:rPr sz="1800" spc="-15" dirty="0">
                <a:latin typeface="Calibri"/>
                <a:cs typeface="Calibri"/>
              </a:rPr>
              <a:t>atau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11,71%.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6428" y="5098237"/>
            <a:ext cx="5029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Jika </a:t>
            </a:r>
            <a:r>
              <a:rPr sz="1800" spc="-5" dirty="0">
                <a:latin typeface="Calibri"/>
                <a:cs typeface="Calibri"/>
              </a:rPr>
              <a:t>nilai variabel </a:t>
            </a:r>
            <a:r>
              <a:rPr sz="1800" spc="-20" dirty="0">
                <a:latin typeface="Cambria Math"/>
                <a:cs typeface="Cambria Math"/>
              </a:rPr>
              <a:t>𝑋</a:t>
            </a:r>
            <a:r>
              <a:rPr sz="1950" spc="-30" baseline="-14957" dirty="0">
                <a:latin typeface="Cambria Math"/>
                <a:cs typeface="Cambria Math"/>
              </a:rPr>
              <a:t>2 </a:t>
            </a:r>
            <a:r>
              <a:rPr sz="1800" spc="-10" dirty="0">
                <a:latin typeface="Calibri"/>
                <a:cs typeface="Calibri"/>
              </a:rPr>
              <a:t>(ROE) </a:t>
            </a:r>
            <a:r>
              <a:rPr sz="1800" spc="-5" dirty="0">
                <a:latin typeface="Calibri"/>
                <a:cs typeface="Calibri"/>
              </a:rPr>
              <a:t>bertambah 1%, </a:t>
            </a:r>
            <a:r>
              <a:rPr sz="1800" spc="-10" dirty="0">
                <a:latin typeface="Calibri"/>
                <a:cs typeface="Calibri"/>
              </a:rPr>
              <a:t>maka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1828" y="5290566"/>
            <a:ext cx="5015230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45"/>
              </a:spcBef>
            </a:pPr>
            <a:r>
              <a:rPr sz="1800" spc="-5" dirty="0">
                <a:latin typeface="Calibri"/>
                <a:cs typeface="Calibri"/>
              </a:rPr>
              <a:t>menurunkan nilai variabel </a:t>
            </a:r>
            <a:r>
              <a:rPr sz="1800" dirty="0">
                <a:latin typeface="Cambria Math"/>
                <a:cs typeface="Cambria Math"/>
              </a:rPr>
              <a:t>𝑌 </a:t>
            </a:r>
            <a:r>
              <a:rPr sz="1800" spc="-5" dirty="0">
                <a:latin typeface="Calibri"/>
                <a:cs typeface="Calibri"/>
              </a:rPr>
              <a:t>(CAR) sebesar 1,248 </a:t>
            </a:r>
            <a:r>
              <a:rPr sz="1800" spc="-15" dirty="0">
                <a:latin typeface="Calibri"/>
                <a:cs typeface="Calibri"/>
              </a:rPr>
              <a:t>atau  </a:t>
            </a:r>
            <a:r>
              <a:rPr sz="1800" spc="-5" dirty="0">
                <a:latin typeface="Calibri"/>
                <a:cs typeface="Calibri"/>
              </a:rPr>
              <a:t>1,24%.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948" y="609981"/>
            <a:ext cx="6151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Menampilkan </a:t>
            </a:r>
            <a:r>
              <a:rPr spc="-25" dirty="0"/>
              <a:t>data</a:t>
            </a:r>
            <a:r>
              <a:rPr spc="-30" dirty="0"/>
              <a:t> </a:t>
            </a:r>
            <a:r>
              <a:rPr spc="-35" dirty="0"/>
              <a:t>Variabel</a:t>
            </a:r>
          </a:p>
        </p:txBody>
      </p:sp>
      <p:sp>
        <p:nvSpPr>
          <p:cNvPr id="3" name="object 3"/>
          <p:cNvSpPr/>
          <p:nvPr/>
        </p:nvSpPr>
        <p:spPr>
          <a:xfrm>
            <a:off x="2226055" y="1825688"/>
            <a:ext cx="7739760" cy="435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609981"/>
            <a:ext cx="8617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 </a:t>
            </a:r>
            <a:r>
              <a:rPr spc="-5" dirty="0"/>
              <a:t>Uji </a:t>
            </a:r>
            <a:r>
              <a:rPr spc="-15" dirty="0"/>
              <a:t>Koefisien </a:t>
            </a:r>
            <a:r>
              <a:rPr spc="-25" dirty="0"/>
              <a:t>Korelasi Parsial</a:t>
            </a:r>
            <a:r>
              <a:rPr spc="3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226310" y="1825688"/>
            <a:ext cx="7739507" cy="435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557" y="609981"/>
            <a:ext cx="8617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Langkah </a:t>
            </a:r>
            <a:r>
              <a:rPr spc="-5" dirty="0"/>
              <a:t>Uji </a:t>
            </a:r>
            <a:r>
              <a:rPr spc="-15" dirty="0"/>
              <a:t>Koefisien </a:t>
            </a:r>
            <a:r>
              <a:rPr spc="-25" dirty="0"/>
              <a:t>Korelasi Parsial</a:t>
            </a:r>
            <a:r>
              <a:rPr spc="3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768" y="2061159"/>
            <a:ext cx="422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Blok </a:t>
            </a:r>
            <a:r>
              <a:rPr sz="2400" b="1" spc="-20" dirty="0">
                <a:latin typeface="Calibri"/>
                <a:cs typeface="Calibri"/>
              </a:rPr>
              <a:t>Variabel </a:t>
            </a:r>
            <a:r>
              <a:rPr sz="2400" b="1" spc="-10" dirty="0">
                <a:latin typeface="Calibri"/>
                <a:cs typeface="Calibri"/>
              </a:rPr>
              <a:t>yang </a:t>
            </a:r>
            <a:r>
              <a:rPr sz="2400" b="1" spc="-5" dirty="0">
                <a:latin typeface="Calibri"/>
                <a:cs typeface="Calibri"/>
              </a:rPr>
              <a:t>akan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dianalisa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787" y="2897492"/>
            <a:ext cx="5157724" cy="2899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51828" y="2061159"/>
            <a:ext cx="4721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Pindahkan </a:t>
            </a:r>
            <a:r>
              <a:rPr sz="2400" b="1" spc="-20" dirty="0">
                <a:latin typeface="Calibri"/>
                <a:cs typeface="Calibri"/>
              </a:rPr>
              <a:t>Variabel </a:t>
            </a:r>
            <a:r>
              <a:rPr sz="2400" b="1" spc="-35" dirty="0">
                <a:latin typeface="Calibri"/>
                <a:cs typeface="Calibri"/>
              </a:rPr>
              <a:t>ke </a:t>
            </a:r>
            <a:r>
              <a:rPr sz="2400" b="1" dirty="0">
                <a:latin typeface="Calibri"/>
                <a:cs typeface="Calibri"/>
              </a:rPr>
              <a:t>sebelah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kanan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200" y="2890469"/>
            <a:ext cx="5183124" cy="2913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Output Uji </a:t>
            </a:r>
            <a:r>
              <a:rPr spc="-15" dirty="0"/>
              <a:t>Koefisien </a:t>
            </a:r>
            <a:r>
              <a:rPr spc="-25" dirty="0"/>
              <a:t>Korelasi</a:t>
            </a:r>
            <a:r>
              <a:rPr spc="40" dirty="0"/>
              <a:t> </a:t>
            </a:r>
            <a:r>
              <a:rPr spc="-25" dirty="0"/>
              <a:t>Parsial</a:t>
            </a:r>
          </a:p>
        </p:txBody>
      </p:sp>
      <p:sp>
        <p:nvSpPr>
          <p:cNvPr id="3" name="object 3"/>
          <p:cNvSpPr/>
          <p:nvPr/>
        </p:nvSpPr>
        <p:spPr>
          <a:xfrm>
            <a:off x="3504438" y="2544445"/>
            <a:ext cx="5183250" cy="291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239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dirty="0"/>
              <a:t>Uji </a:t>
            </a:r>
            <a:r>
              <a:rPr spc="-15" dirty="0"/>
              <a:t>Koefisien </a:t>
            </a:r>
            <a:r>
              <a:rPr spc="-20" dirty="0"/>
              <a:t>Korelasi</a:t>
            </a:r>
            <a:r>
              <a:rPr spc="-35" dirty="0"/>
              <a:t> </a:t>
            </a:r>
            <a:r>
              <a:rPr spc="-25" dirty="0"/>
              <a:t>Parsial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427"/>
            <a:ext cx="10056495" cy="37680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9090" indent="-327025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339725" algn="l"/>
              </a:tabLst>
            </a:pPr>
            <a:r>
              <a:rPr sz="2600" spc="-5" dirty="0">
                <a:latin typeface="Calibri"/>
                <a:cs typeface="Calibri"/>
              </a:rPr>
              <a:t>Hipotesis:</a:t>
            </a:r>
            <a:endParaRPr sz="2600">
              <a:latin typeface="Calibri"/>
              <a:cs typeface="Calibri"/>
            </a:endParaRPr>
          </a:p>
          <a:p>
            <a:pPr marL="12700" marR="519430">
              <a:lnSpc>
                <a:spcPts val="2500"/>
              </a:lnSpc>
              <a:spcBef>
                <a:spcPts val="969"/>
              </a:spcBef>
            </a:pPr>
            <a:r>
              <a:rPr sz="2600" dirty="0">
                <a:latin typeface="Calibri"/>
                <a:cs typeface="Calibri"/>
              </a:rPr>
              <a:t>Ho : Tidak </a:t>
            </a:r>
            <a:r>
              <a:rPr sz="2600" spc="-10" dirty="0">
                <a:latin typeface="Calibri"/>
                <a:cs typeface="Calibri"/>
              </a:rPr>
              <a:t>terdapat hubungan yang signifikan </a:t>
            </a:r>
            <a:r>
              <a:rPr sz="2600" spc="-15" dirty="0">
                <a:latin typeface="Calibri"/>
                <a:cs typeface="Calibri"/>
              </a:rPr>
              <a:t>secara </a:t>
            </a:r>
            <a:r>
              <a:rPr sz="2600" spc="-10" dirty="0">
                <a:latin typeface="Calibri"/>
                <a:cs typeface="Calibri"/>
              </a:rPr>
              <a:t>parsial </a:t>
            </a:r>
            <a:r>
              <a:rPr sz="2600" spc="-15" dirty="0">
                <a:latin typeface="Calibri"/>
                <a:cs typeface="Calibri"/>
              </a:rPr>
              <a:t>antara ROA  </a:t>
            </a:r>
            <a:r>
              <a:rPr sz="2600" dirty="0">
                <a:latin typeface="Calibri"/>
                <a:cs typeface="Calibri"/>
              </a:rPr>
              <a:t>terhadap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CAR.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2500"/>
              </a:lnSpc>
              <a:spcBef>
                <a:spcPts val="1005"/>
              </a:spcBef>
            </a:pPr>
            <a:r>
              <a:rPr sz="2600" spc="-5" dirty="0">
                <a:latin typeface="Calibri"/>
                <a:cs typeface="Calibri"/>
              </a:rPr>
              <a:t>Ha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35" dirty="0">
                <a:latin typeface="Calibri"/>
                <a:cs typeface="Calibri"/>
              </a:rPr>
              <a:t>Terdapat </a:t>
            </a:r>
            <a:r>
              <a:rPr sz="2600" spc="-10" dirty="0">
                <a:latin typeface="Calibri"/>
                <a:cs typeface="Calibri"/>
              </a:rPr>
              <a:t>hubungan yang signifikan </a:t>
            </a:r>
            <a:r>
              <a:rPr sz="2600" spc="-15" dirty="0">
                <a:latin typeface="Calibri"/>
                <a:cs typeface="Calibri"/>
              </a:rPr>
              <a:t>secara </a:t>
            </a:r>
            <a:r>
              <a:rPr sz="2600" spc="-10" dirty="0">
                <a:latin typeface="Calibri"/>
                <a:cs typeface="Calibri"/>
              </a:rPr>
              <a:t>parsial </a:t>
            </a:r>
            <a:r>
              <a:rPr sz="2600" spc="-15" dirty="0">
                <a:latin typeface="Calibri"/>
                <a:cs typeface="Calibri"/>
              </a:rPr>
              <a:t>antara ROA </a:t>
            </a:r>
            <a:r>
              <a:rPr sz="2600" dirty="0">
                <a:latin typeface="Calibri"/>
                <a:cs typeface="Calibri"/>
              </a:rPr>
              <a:t>terhadap  CAR.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578475">
              <a:lnSpc>
                <a:spcPct val="112200"/>
              </a:lnSpc>
              <a:buAutoNum type="arabicPeriod" startAt="2"/>
              <a:tabLst>
                <a:tab pos="339725" algn="l"/>
              </a:tabLst>
            </a:pPr>
            <a:r>
              <a:rPr sz="2600" dirty="0">
                <a:latin typeface="Calibri"/>
                <a:cs typeface="Calibri"/>
              </a:rPr>
              <a:t>Dasar </a:t>
            </a:r>
            <a:r>
              <a:rPr sz="2600" spc="-10" dirty="0">
                <a:latin typeface="Calibri"/>
                <a:cs typeface="Calibri"/>
              </a:rPr>
              <a:t>Pengambilan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keputusan:  Jika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5" dirty="0">
                <a:latin typeface="Cambria Math"/>
                <a:cs typeface="Cambria Math"/>
              </a:rPr>
              <a:t>Sig </a:t>
            </a:r>
            <a:r>
              <a:rPr sz="2600" dirty="0">
                <a:latin typeface="Cambria Math"/>
                <a:cs typeface="Cambria Math"/>
              </a:rPr>
              <a:t>&lt; </a:t>
            </a:r>
            <a:r>
              <a:rPr sz="2600" spc="40" dirty="0">
                <a:latin typeface="Cambria Math"/>
                <a:cs typeface="Cambria Math"/>
              </a:rPr>
              <a:t>𝛼</a:t>
            </a:r>
            <a:r>
              <a:rPr sz="2600" spc="40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maka </a:t>
            </a:r>
            <a:r>
              <a:rPr sz="2600" dirty="0">
                <a:latin typeface="Calibri"/>
                <a:cs typeface="Calibri"/>
              </a:rPr>
              <a:t>Ho </a:t>
            </a:r>
            <a:r>
              <a:rPr sz="2600" spc="-5" dirty="0">
                <a:latin typeface="Calibri"/>
                <a:cs typeface="Calibri"/>
              </a:rPr>
              <a:t>ditolak.  </a:t>
            </a:r>
            <a:r>
              <a:rPr sz="2600" spc="-15" dirty="0">
                <a:latin typeface="Calibri"/>
                <a:cs typeface="Calibri"/>
              </a:rPr>
              <a:t>Jika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5" dirty="0">
                <a:latin typeface="Cambria Math"/>
                <a:cs typeface="Cambria Math"/>
              </a:rPr>
              <a:t>Sig </a:t>
            </a:r>
            <a:r>
              <a:rPr sz="2600" dirty="0">
                <a:latin typeface="Cambria Math"/>
                <a:cs typeface="Cambria Math"/>
              </a:rPr>
              <a:t>&gt; </a:t>
            </a:r>
            <a:r>
              <a:rPr sz="2600" spc="40" dirty="0">
                <a:latin typeface="Cambria Math"/>
                <a:cs typeface="Cambria Math"/>
              </a:rPr>
              <a:t>𝛼</a:t>
            </a:r>
            <a:r>
              <a:rPr sz="2600" spc="40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maka </a:t>
            </a:r>
            <a:r>
              <a:rPr sz="2600" dirty="0">
                <a:latin typeface="Calibri"/>
                <a:cs typeface="Calibri"/>
              </a:rPr>
              <a:t>Ho</a:t>
            </a:r>
            <a:r>
              <a:rPr sz="2600" spc="2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diterima.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005" y="5842203"/>
            <a:ext cx="1651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45" dirty="0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383" y="583374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1539" y="5586171"/>
            <a:ext cx="23939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mbria Math"/>
                <a:cs typeface="Cambria Math"/>
              </a:rPr>
              <a:t>α = </a:t>
            </a:r>
            <a:r>
              <a:rPr sz="2850" spc="44" baseline="43859" dirty="0">
                <a:latin typeface="Cambria Math"/>
                <a:cs typeface="Cambria Math"/>
              </a:rPr>
              <a:t>0,05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8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0,025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239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Pembahasan </a:t>
            </a:r>
            <a:r>
              <a:rPr dirty="0"/>
              <a:t>Uji </a:t>
            </a:r>
            <a:r>
              <a:rPr spc="-15" dirty="0"/>
              <a:t>Koefisien </a:t>
            </a:r>
            <a:r>
              <a:rPr spc="-20" dirty="0"/>
              <a:t>Korelasi</a:t>
            </a:r>
            <a:r>
              <a:rPr spc="-35" dirty="0"/>
              <a:t> </a:t>
            </a:r>
            <a:r>
              <a:rPr spc="-25" dirty="0"/>
              <a:t>Parsial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728" y="1766062"/>
            <a:ext cx="510222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6555" indent="-326390" algn="just">
              <a:lnSpc>
                <a:spcPts val="2810"/>
              </a:lnSpc>
              <a:spcBef>
                <a:spcPts val="105"/>
              </a:spcBef>
              <a:buAutoNum type="arabicPeriod" startAt="3"/>
              <a:tabLst>
                <a:tab pos="377190" algn="l"/>
              </a:tabLst>
            </a:pPr>
            <a:r>
              <a:rPr sz="2600" spc="-5" dirty="0">
                <a:latin typeface="Calibri"/>
                <a:cs typeface="Calibri"/>
              </a:rPr>
              <a:t>Keputusan</a:t>
            </a:r>
            <a:endParaRPr sz="2600">
              <a:latin typeface="Calibri"/>
              <a:cs typeface="Calibri"/>
            </a:endParaRPr>
          </a:p>
          <a:p>
            <a:pPr marL="50800" marR="43815" algn="just">
              <a:lnSpc>
                <a:spcPct val="80000"/>
              </a:lnSpc>
              <a:spcBef>
                <a:spcPts val="310"/>
              </a:spcBef>
              <a:tabLst>
                <a:tab pos="2530475" algn="l"/>
                <a:tab pos="4020820" algn="l"/>
              </a:tabLst>
            </a:pPr>
            <a:r>
              <a:rPr sz="2600" dirty="0">
                <a:latin typeface="Calibri"/>
                <a:cs typeface="Calibri"/>
              </a:rPr>
              <a:t>Be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sar</a:t>
            </a:r>
            <a:r>
              <a:rPr sz="2600" spc="-4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an	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ab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8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elasi  </a:t>
            </a:r>
            <a:r>
              <a:rPr sz="2600" spc="-15" dirty="0">
                <a:latin typeface="Calibri"/>
                <a:cs typeface="Calibri"/>
              </a:rPr>
              <a:t>tersebut </a:t>
            </a:r>
            <a:r>
              <a:rPr sz="2600" spc="-5" dirty="0">
                <a:latin typeface="Cambria Math"/>
                <a:cs typeface="Cambria Math"/>
              </a:rPr>
              <a:t>Sig </a:t>
            </a:r>
            <a:r>
              <a:rPr sz="2600" dirty="0">
                <a:latin typeface="Cambria Math"/>
                <a:cs typeface="Cambria Math"/>
              </a:rPr>
              <a:t>= 0,217 &gt; 𝛼 = 0,025 </a:t>
            </a:r>
            <a:r>
              <a:rPr sz="2600" dirty="0">
                <a:latin typeface="Calibri"/>
                <a:cs typeface="Calibri"/>
              </a:rPr>
              <a:t>,  </a:t>
            </a:r>
            <a:r>
              <a:rPr sz="2600" spc="-10" dirty="0">
                <a:latin typeface="Calibri"/>
                <a:cs typeface="Calibri"/>
              </a:rPr>
              <a:t>sehingga </a:t>
            </a:r>
            <a:r>
              <a:rPr sz="2600" spc="-5" dirty="0">
                <a:latin typeface="Calibri"/>
                <a:cs typeface="Calibri"/>
              </a:rPr>
              <a:t>Ho diterima.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50800" marR="43180" algn="just">
              <a:lnSpc>
                <a:spcPct val="80000"/>
              </a:lnSpc>
              <a:spcBef>
                <a:spcPts val="5"/>
              </a:spcBef>
              <a:buAutoNum type="arabicPeriod" startAt="4"/>
              <a:tabLst>
                <a:tab pos="377190" algn="l"/>
              </a:tabLst>
            </a:pPr>
            <a:r>
              <a:rPr sz="2600" spc="-10" dirty="0">
                <a:latin typeface="Calibri"/>
                <a:cs typeface="Calibri"/>
              </a:rPr>
              <a:t>Kesimpulannya: </a:t>
            </a:r>
            <a:r>
              <a:rPr sz="2600" spc="-5" dirty="0">
                <a:latin typeface="Calibri"/>
                <a:cs typeface="Calibri"/>
              </a:rPr>
              <a:t>Tidak </a:t>
            </a:r>
            <a:r>
              <a:rPr sz="2600" spc="-15" dirty="0">
                <a:latin typeface="Calibri"/>
                <a:cs typeface="Calibri"/>
              </a:rPr>
              <a:t>terdapat  </a:t>
            </a:r>
            <a:r>
              <a:rPr sz="2600" spc="-10" dirty="0">
                <a:latin typeface="Calibri"/>
                <a:cs typeface="Calibri"/>
              </a:rPr>
              <a:t>hubungan yang </a:t>
            </a:r>
            <a:r>
              <a:rPr sz="2600" spc="-5" dirty="0">
                <a:latin typeface="Calibri"/>
                <a:cs typeface="Calibri"/>
              </a:rPr>
              <a:t>signifikan </a:t>
            </a:r>
            <a:r>
              <a:rPr sz="2600" spc="-15" dirty="0">
                <a:latin typeface="Calibri"/>
                <a:cs typeface="Calibri"/>
              </a:rPr>
              <a:t>secara  </a:t>
            </a:r>
            <a:r>
              <a:rPr sz="2600" spc="-10" dirty="0">
                <a:latin typeface="Calibri"/>
                <a:cs typeface="Calibri"/>
              </a:rPr>
              <a:t>parsial </a:t>
            </a:r>
            <a:r>
              <a:rPr sz="2600" spc="-20" dirty="0">
                <a:latin typeface="Calibri"/>
                <a:cs typeface="Calibri"/>
              </a:rPr>
              <a:t>antara </a:t>
            </a:r>
            <a:r>
              <a:rPr sz="2600" spc="-15" dirty="0">
                <a:latin typeface="Calibri"/>
                <a:cs typeface="Calibri"/>
              </a:rPr>
              <a:t>ROA </a:t>
            </a:r>
            <a:r>
              <a:rPr sz="2600" spc="-5" dirty="0">
                <a:latin typeface="Calibri"/>
                <a:cs typeface="Calibri"/>
              </a:rPr>
              <a:t>terhadap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CAR.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50800" marR="43180" algn="just">
              <a:lnSpc>
                <a:spcPct val="80000"/>
              </a:lnSpc>
            </a:pPr>
            <a:r>
              <a:rPr sz="2600" spc="-10" dirty="0">
                <a:latin typeface="Calibri"/>
                <a:cs typeface="Calibri"/>
              </a:rPr>
              <a:t>Berdasarkan tabel </a:t>
            </a:r>
            <a:r>
              <a:rPr sz="2600" i="1" spc="-10" dirty="0">
                <a:latin typeface="Calibri"/>
                <a:cs typeface="Calibri"/>
              </a:rPr>
              <a:t>correlations </a:t>
            </a:r>
            <a:r>
              <a:rPr sz="2600" spc="-10" dirty="0">
                <a:latin typeface="Calibri"/>
                <a:cs typeface="Calibri"/>
              </a:rPr>
              <a:t>dapat  </a:t>
            </a:r>
            <a:r>
              <a:rPr sz="2600" spc="-5" dirty="0">
                <a:latin typeface="Calibri"/>
                <a:cs typeface="Calibri"/>
              </a:rPr>
              <a:t>dilihat </a:t>
            </a:r>
            <a:r>
              <a:rPr sz="2600" spc="-15" dirty="0">
                <a:latin typeface="Calibri"/>
                <a:cs typeface="Calibri"/>
              </a:rPr>
              <a:t>bahwa </a:t>
            </a:r>
            <a:r>
              <a:rPr sz="2600" spc="-5" dirty="0">
                <a:latin typeface="Calibri"/>
                <a:cs typeface="Calibri"/>
              </a:rPr>
              <a:t>nilai </a:t>
            </a:r>
            <a:r>
              <a:rPr sz="2600" spc="-15" dirty="0">
                <a:latin typeface="Calibri"/>
                <a:cs typeface="Calibri"/>
              </a:rPr>
              <a:t>korelasi </a:t>
            </a:r>
            <a:r>
              <a:rPr sz="2600" spc="-20" dirty="0">
                <a:latin typeface="Calibri"/>
                <a:cs typeface="Calibri"/>
              </a:rPr>
              <a:t>antara  </a:t>
            </a:r>
            <a:r>
              <a:rPr sz="2600" spc="-10" dirty="0">
                <a:latin typeface="Calibri"/>
                <a:cs typeface="Calibri"/>
              </a:rPr>
              <a:t>ROE </a:t>
            </a:r>
            <a:r>
              <a:rPr sz="2600" spc="5" dirty="0">
                <a:latin typeface="Calibri"/>
                <a:cs typeface="Calibri"/>
              </a:rPr>
              <a:t>(</a:t>
            </a:r>
            <a:r>
              <a:rPr sz="2600" spc="5" dirty="0">
                <a:latin typeface="Cambria Math"/>
                <a:cs typeface="Cambria Math"/>
              </a:rPr>
              <a:t>𝑋</a:t>
            </a:r>
            <a:r>
              <a:rPr sz="2850" spc="7" baseline="-16081" dirty="0">
                <a:latin typeface="Cambria Math"/>
                <a:cs typeface="Cambria Math"/>
              </a:rPr>
              <a:t>2</a:t>
            </a:r>
            <a:r>
              <a:rPr sz="2600" spc="5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terhadap CAR </a:t>
            </a:r>
            <a:r>
              <a:rPr sz="2600" spc="15" dirty="0">
                <a:latin typeface="Calibri"/>
                <a:cs typeface="Calibri"/>
              </a:rPr>
              <a:t>(</a:t>
            </a:r>
            <a:r>
              <a:rPr sz="2600" spc="15" dirty="0">
                <a:latin typeface="Cambria Math"/>
                <a:cs typeface="Cambria Math"/>
              </a:rPr>
              <a:t>𝑌</a:t>
            </a:r>
            <a:r>
              <a:rPr sz="2600" spc="15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sebesar </a:t>
            </a:r>
            <a:r>
              <a:rPr sz="2600" dirty="0">
                <a:latin typeface="Calibri"/>
                <a:cs typeface="Calibri"/>
              </a:rPr>
              <a:t>-  0,288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0928" y="2781935"/>
            <a:ext cx="3676269" cy="2438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A46B223-D259-4232-B988-705610240BE0}" vid="{3B4B4C94-FEBE-418C-9C8A-C1F9E68810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966</Words>
  <Application>Microsoft Office PowerPoint</Application>
  <PresentationFormat>Widescreen</PresentationFormat>
  <Paragraphs>252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Theme1</vt:lpstr>
      <vt:lpstr>REGRESI LINEAR BERGANDA PERTEMUAN 10</vt:lpstr>
      <vt:lpstr>Data Regresi Linear Berganda</vt:lpstr>
      <vt:lpstr>Membuat data Variabel</vt:lpstr>
      <vt:lpstr>Menampilkan data Variabel</vt:lpstr>
      <vt:lpstr>Langkah Uji Koefisien Korelasi Parsial 1</vt:lpstr>
      <vt:lpstr>Langkah Uji Koefisien Korelasi Parsial 2</vt:lpstr>
      <vt:lpstr>Output Uji Koefisien Korelasi Parsial</vt:lpstr>
      <vt:lpstr>Pembahasan Uji Koefisien Korelasi Parsial</vt:lpstr>
      <vt:lpstr>Pembahasan Uji Koefisien Korelasi Parsial</vt:lpstr>
      <vt:lpstr>Korelasi Parsial Manual</vt:lpstr>
      <vt:lpstr>Pembahasan Uji Koefisien Korelasi Parsial</vt:lpstr>
      <vt:lpstr>Pembahasan Uji Koefisien Korelasi Parsial</vt:lpstr>
      <vt:lpstr>Korelasi Parsial Manual</vt:lpstr>
      <vt:lpstr>Langkah Uji Koefisien korelasi dan Determinasi Simultan 1</vt:lpstr>
      <vt:lpstr>Langkah Uji Koefisien korelasi dan Determinasi Simultan 2</vt:lpstr>
      <vt:lpstr>Langkah Uji Koefisien korelasi dan Determinasi Simultan 3</vt:lpstr>
      <vt:lpstr>Output Uji Koefisien Korelasi dan Determinasi Simultan</vt:lpstr>
      <vt:lpstr>Pembahasan Uji Koefisien Korelasi Simultan</vt:lpstr>
      <vt:lpstr>Pembahasan Uji Koefisien Korelasi Simultan</vt:lpstr>
      <vt:lpstr>Pembahasan Uji Koefisien korelasi Simultan</vt:lpstr>
      <vt:lpstr>Pembahasan perhitungan Manual</vt:lpstr>
      <vt:lpstr>Pembahasan Uji Koefisien Determinasi Simultan</vt:lpstr>
      <vt:lpstr>Pembahasan Uji Koefisien Determinasi Simultan</vt:lpstr>
      <vt:lpstr>Pembahasan Uji Koefisien Determinasi Simultan</vt:lpstr>
      <vt:lpstr>Pembahasan perhitungan Manual</vt:lpstr>
      <vt:lpstr>Langkah Uji Persamaan regresi Berganda</vt:lpstr>
      <vt:lpstr>Output Persamaan Regresi Berganda</vt:lpstr>
      <vt:lpstr>Pembahasan Regresi Linear berganda</vt:lpstr>
      <vt:lpstr>Pembahasan Regresi Linear berganda</vt:lpstr>
      <vt:lpstr>Pembahasan Regresi Linear berganda</vt:lpstr>
      <vt:lpstr>Pembahasan Regresi Linear berganda</vt:lpstr>
      <vt:lpstr>Pembahasan Persamaan Regresi Linear Berganda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 LINEAR BERGANDA</dc:title>
  <dc:creator>SMW</dc:creator>
  <cp:lastModifiedBy>Isep Lutpi Nur</cp:lastModifiedBy>
  <cp:revision>2</cp:revision>
  <dcterms:created xsi:type="dcterms:W3CDTF">2020-11-26T01:28:33Z</dcterms:created>
  <dcterms:modified xsi:type="dcterms:W3CDTF">2020-12-08T06:54:21Z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2020-11-26T00:00:00Z</vt:filetime>
  </property>
</Properties>
</file>