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68" r:id="rId4"/>
    <p:sldId id="261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35893" y="2393204"/>
            <a:ext cx="7056107" cy="14401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35696" y="3929373"/>
            <a:ext cx="7056107" cy="651755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54" y="876466"/>
            <a:ext cx="2353733" cy="522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56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346339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44" y="1389641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40416" y="1566977"/>
            <a:ext cx="1344149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24359" y="1681512"/>
            <a:ext cx="2206355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7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0043" y="0"/>
            <a:ext cx="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6528043" y="1749000"/>
            <a:ext cx="240000" cy="3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510812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801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242176"/>
            <a:ext cx="801621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1010261"/>
            <a:ext cx="80162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95293" y="1508787"/>
            <a:ext cx="4079776" cy="534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14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8680"/>
            <a:ext cx="8592277" cy="576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82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6513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49448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231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592277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592277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4951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14951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91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4389107"/>
            <a:ext cx="116646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5157192"/>
            <a:ext cx="116646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008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63739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5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2990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3107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415814" y="983523"/>
            <a:ext cx="3360373" cy="33603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02" y="1518948"/>
            <a:ext cx="1092397" cy="24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2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7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4" y="390905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5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65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5376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764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1344" y="123479"/>
            <a:ext cx="11809312" cy="6611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03893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07787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1168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3104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6208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9312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6761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143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10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40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35695" y="1988839"/>
            <a:ext cx="7056107" cy="1440161"/>
          </a:xfrm>
        </p:spPr>
        <p:txBody>
          <a:bodyPr/>
          <a:lstStyle/>
          <a:p>
            <a:r>
              <a:rPr lang="id-ID" altLang="ko-KR" sz="4800" dirty="0">
                <a:ea typeface="맑은 고딕" pitchFamily="50" charset="-127"/>
              </a:rPr>
              <a:t>PEMROGRAMAN BASIS DATA</a:t>
            </a:r>
            <a:br>
              <a:rPr lang="id-ID" altLang="ko-KR" sz="4800" dirty="0">
                <a:ea typeface="맑은 고딕" pitchFamily="50" charset="-127"/>
              </a:rPr>
            </a:br>
            <a:r>
              <a:rPr lang="id-ID" altLang="ko-KR" sz="4800" dirty="0">
                <a:ea typeface="맑은 고딕" pitchFamily="50" charset="-127"/>
              </a:rPr>
              <a:t>CLIENT SERVERR</a:t>
            </a:r>
            <a:endParaRPr lang="en-US" altLang="ko-KR" sz="4800" dirty="0">
              <a:ea typeface="맑은 고딕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ko-KR" b="1" dirty="0"/>
              <a:t>PERTEMUAN II</a:t>
            </a:r>
          </a:p>
          <a:p>
            <a:pPr>
              <a:defRPr/>
            </a:pPr>
            <a:r>
              <a:rPr lang="id-ID" altLang="ko-KR" b="1" dirty="0"/>
              <a:t>MEMPRAKTEKKAN KONSEP DDL DAN DML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35696" y="6433554"/>
            <a:ext cx="6336704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id-ID" altLang="ko-KR" sz="1067" dirty="0">
                <a:solidFill>
                  <a:prstClr val="white"/>
                </a:solidFill>
                <a:latin typeface="Arial"/>
                <a:cs typeface="Arial" pitchFamily="34" charset="0"/>
              </a:rPr>
              <a:t>DWI KURNIVAN SETIONO, S.KOM., MTA., ACA.</a:t>
            </a:r>
            <a:endParaRPr lang="ko-KR" altLang="en-US" sz="1067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/>
          <a:lstStyle/>
          <a:p>
            <a:r>
              <a:rPr lang="id-ID" altLang="ko-KR" sz="5400" dirty="0"/>
              <a:t>DDL</a:t>
            </a:r>
            <a:endParaRPr lang="ko-KR" alt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</p:spPr>
        <p:txBody>
          <a:bodyPr/>
          <a:lstStyle/>
          <a:p>
            <a:pPr lvl="0"/>
            <a:r>
              <a:rPr lang="id-ID" altLang="ko-KR" sz="2800" dirty="0"/>
              <a:t>Data </a:t>
            </a:r>
            <a:r>
              <a:rPr lang="id-ID" altLang="ko-KR" sz="2800" dirty="0" err="1"/>
              <a:t>Definition</a:t>
            </a:r>
            <a:r>
              <a:rPr lang="id-ID" altLang="ko-KR" sz="2800" dirty="0"/>
              <a:t> </a:t>
            </a:r>
            <a:r>
              <a:rPr lang="id-ID" altLang="ko-KR" sz="2800" dirty="0" err="1"/>
              <a:t>Language</a:t>
            </a:r>
            <a:endParaRPr lang="en-US" altLang="ko-K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67542" y="2074783"/>
            <a:ext cx="8256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DDL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adalah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sebuah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metode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Query SQL yang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berguna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mendefinisikan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 pada</a:t>
            </a:r>
            <a:r>
              <a:rPr lang="id-ID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sebuah</a:t>
            </a:r>
            <a:r>
              <a:rPr lang="id-ID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Database.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7" y="1412777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12800" b="1" dirty="0">
                <a:solidFill>
                  <a:srgbClr val="32AEB8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rgbClr val="32AEB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9998678" y="1412777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12800" b="1" dirty="0">
                <a:solidFill>
                  <a:srgbClr val="32AEB8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rgbClr val="32AEB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2441" y="5545621"/>
            <a:ext cx="303251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id-ID" altLang="ko-KR" sz="1867" b="1" dirty="0">
                <a:solidFill>
                  <a:srgbClr val="F2A40D"/>
                </a:solidFill>
                <a:latin typeface="Arial"/>
                <a:cs typeface="Arial" pitchFamily="34" charset="0"/>
              </a:rPr>
              <a:t>Yang akan dipelajari</a:t>
            </a:r>
            <a:endParaRPr lang="ko-KR" altLang="en-US" sz="1867" b="1" dirty="0">
              <a:solidFill>
                <a:srgbClr val="F2A40D"/>
              </a:solidFill>
              <a:latin typeface="Arial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576" y="5925277"/>
            <a:ext cx="220824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id-ID" altLang="ko-KR" sz="1867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CREATE, DROP, RENAME, ALTER</a:t>
            </a:r>
            <a:endParaRPr lang="ko-KR" altLang="en-US" sz="1867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452670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/>
            <a:r>
              <a:rPr lang="en-US" sz="4800" dirty="0">
                <a:solidFill>
                  <a:prstClr val="black"/>
                </a:solidFill>
                <a:cs typeface="Arial" pitchFamily="34" charset="0"/>
              </a:rPr>
              <a:t>Data Definition Language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75787" y="1700808"/>
            <a:ext cx="7008779" cy="96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8113" y="2884940"/>
            <a:ext cx="7008779" cy="96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60440" y="4069072"/>
            <a:ext cx="7008779" cy="96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52767" y="5253203"/>
            <a:ext cx="7008779" cy="96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75787" y="1700809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01</a:t>
            </a:r>
            <a:endParaRPr kumimoji="0" lang="ko-KR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1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02</a:t>
            </a:r>
            <a:endParaRPr kumimoji="0" lang="ko-KR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3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03</a:t>
            </a:r>
            <a:endParaRPr kumimoji="0" lang="ko-KR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5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04</a:t>
            </a:r>
            <a:endParaRPr kumimoji="0" lang="ko-KR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35787" y="1712077"/>
            <a:ext cx="5856757" cy="943741"/>
            <a:chOff x="3851840" y="1356248"/>
            <a:chExt cx="4392568" cy="707806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altLang="ko-KR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CREATE &amp; DROP DATABASE</a:t>
              </a:r>
              <a:endParaRPr kumimoji="0" lang="ko-KR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1219170" latinLnBrk="1"/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CREATE DATABASE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nama_database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;</a:t>
              </a:r>
              <a:endParaRPr lang="id-ID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  <a:p>
              <a:pPr lvl="0" defTabSz="1219170" latinLnBrk="1"/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DROP DATABASE </a:t>
              </a:r>
              <a:r>
                <a:rPr lang="id-ID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nama_database</a:t>
              </a:r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;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35787" y="2880420"/>
            <a:ext cx="5856757" cy="943741"/>
            <a:chOff x="3851840" y="1356248"/>
            <a:chExt cx="4392568" cy="707806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altLang="ko-KR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CREATE TABLE (gunakan USE dahulu)</a:t>
              </a:r>
              <a:endParaRPr kumimoji="0" lang="ko-KR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1219170" latinLnBrk="1"/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CREATE TABLE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nama_tabel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( field-1 type(length), field-2 type(length), field-3 type(length), …… ….(….));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35787" y="4193144"/>
            <a:ext cx="5856757" cy="728299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altLang="ko-KR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RENAME</a:t>
              </a:r>
              <a:endParaRPr kumimoji="0" lang="ko-KR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1219170" latinLnBrk="1"/>
              <a:r>
                <a:rPr lang="id-ID" b="1" dirty="0"/>
                <a:t>RENAME TABLE </a:t>
              </a:r>
              <a:r>
                <a:rPr lang="id-ID" dirty="0" err="1"/>
                <a:t>tabel_lama</a:t>
              </a:r>
              <a:r>
                <a:rPr lang="id-ID" dirty="0"/>
                <a:t> </a:t>
              </a:r>
              <a:r>
                <a:rPr lang="id-ID" b="1" dirty="0"/>
                <a:t>TO </a:t>
              </a:r>
              <a:r>
                <a:rPr lang="id-ID" dirty="0" err="1"/>
                <a:t>tabel_baru</a:t>
              </a:r>
              <a:r>
                <a:rPr lang="id-ID" dirty="0"/>
                <a:t>;</a:t>
              </a:r>
              <a:r>
                <a:rPr lang="id-ID" sz="1600" dirty="0"/>
                <a:t>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35787" y="5241171"/>
            <a:ext cx="5856757" cy="943741"/>
            <a:chOff x="3851840" y="1356248"/>
            <a:chExt cx="4392568" cy="707806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altLang="ko-KR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ALTER TABLE (ADD, DROP, CHANGE)</a:t>
              </a:r>
              <a:endParaRPr kumimoji="0" lang="ko-KR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1219170" latinLnBrk="1"/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ALTER TABLE </a:t>
              </a:r>
              <a:r>
                <a:rPr lang="id-ID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nama_tabel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ADD </a:t>
              </a:r>
              <a:r>
                <a:rPr lang="id-ID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nama_field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id-ID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type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(</a:t>
              </a:r>
              <a:r>
                <a:rPr lang="id-ID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length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)</a:t>
              </a:r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AFTER </a:t>
              </a:r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field-2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;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64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143B1437-C6DA-45A5-8CC5-28A5376BC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01707"/>
              </p:ext>
            </p:extLst>
          </p:nvPr>
        </p:nvGraphicFramePr>
        <p:xfrm>
          <a:off x="2382253" y="3140244"/>
          <a:ext cx="962526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7">
                  <a:extLst>
                    <a:ext uri="{9D8B030D-6E8A-4147-A177-3AD203B41FA5}">
                      <a16:colId xmlns:a16="http://schemas.microsoft.com/office/drawing/2014/main" xmlns="" val="1144448657"/>
                    </a:ext>
                  </a:extLst>
                </a:gridCol>
                <a:gridCol w="2374906">
                  <a:extLst>
                    <a:ext uri="{9D8B030D-6E8A-4147-A177-3AD203B41FA5}">
                      <a16:colId xmlns:a16="http://schemas.microsoft.com/office/drawing/2014/main" xmlns="" val="3847968336"/>
                    </a:ext>
                  </a:extLst>
                </a:gridCol>
                <a:gridCol w="2069432">
                  <a:extLst>
                    <a:ext uri="{9D8B030D-6E8A-4147-A177-3AD203B41FA5}">
                      <a16:colId xmlns:a16="http://schemas.microsoft.com/office/drawing/2014/main" xmlns="" val="3954376701"/>
                    </a:ext>
                  </a:extLst>
                </a:gridCol>
                <a:gridCol w="1575054">
                  <a:extLst>
                    <a:ext uri="{9D8B030D-6E8A-4147-A177-3AD203B41FA5}">
                      <a16:colId xmlns:a16="http://schemas.microsoft.com/office/drawing/2014/main" xmlns="" val="189174778"/>
                    </a:ext>
                  </a:extLst>
                </a:gridCol>
                <a:gridCol w="2756314">
                  <a:extLst>
                    <a:ext uri="{9D8B030D-6E8A-4147-A177-3AD203B41FA5}">
                      <a16:colId xmlns:a16="http://schemas.microsoft.com/office/drawing/2014/main" xmlns="" val="334344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800" dirty="0">
                          <a:effectLst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dirty="0" err="1">
                          <a:effectLst/>
                        </a:rPr>
                        <a:t>Field</a:t>
                      </a:r>
                      <a:endParaRPr lang="id-ID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dirty="0" err="1">
                          <a:effectLst/>
                        </a:rPr>
                        <a:t>Type</a:t>
                      </a:r>
                      <a:endParaRPr lang="id-ID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dirty="0" err="1">
                          <a:effectLst/>
                        </a:rPr>
                        <a:t>Length</a:t>
                      </a:r>
                      <a:endParaRPr lang="id-ID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dirty="0">
                          <a:effectLst/>
                        </a:rPr>
                        <a:t>Keterangan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9539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r>
                        <a:rPr lang="id-ID" sz="2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id-ID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</a:t>
                      </a:r>
                      <a:endParaRPr lang="id-ID" sz="2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endParaRPr lang="id-ID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</a:t>
                      </a:r>
                      <a:r>
                        <a:rPr lang="id-ID" sz="2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d-ID" sz="28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  <a:r>
                        <a:rPr lang="id-ID" sz="2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A_I</a:t>
                      </a:r>
                      <a:endParaRPr lang="id-ID" sz="2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593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>
                          <a:effectLst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 </a:t>
                      </a:r>
                      <a:endParaRPr lang="id-ID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</a:t>
                      </a:r>
                      <a:endParaRPr lang="id-ID" sz="2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id-ID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379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>
                          <a:effectLst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Alamat </a:t>
                      </a:r>
                      <a:endParaRPr lang="id-ID" sz="2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</a:t>
                      </a:r>
                      <a:endParaRPr lang="id-ID" sz="2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id-ID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587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>
                          <a:effectLst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</a:t>
                      </a:r>
                      <a:endParaRPr lang="id-ID" sz="2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</a:t>
                      </a:r>
                      <a:endParaRPr lang="id-ID" sz="2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id-ID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35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>
                          <a:effectLst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No_telp</a:t>
                      </a:r>
                      <a:r>
                        <a:rPr lang="id-ID" sz="2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id-ID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8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  <a:r>
                        <a:rPr lang="id-ID" sz="2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id-ID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id-ID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6040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9548B20-0575-4872-BE94-5E67F4B3AB8A}"/>
              </a:ext>
            </a:extLst>
          </p:cNvPr>
          <p:cNvSpPr txBox="1"/>
          <p:nvPr/>
        </p:nvSpPr>
        <p:spPr>
          <a:xfrm>
            <a:off x="2574758" y="673768"/>
            <a:ext cx="8999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/>
              <a:t>Buatlah </a:t>
            </a:r>
            <a:r>
              <a:rPr lang="id-ID" sz="2400" dirty="0" err="1"/>
              <a:t>Database</a:t>
            </a:r>
            <a:r>
              <a:rPr lang="id-ID" sz="2400" dirty="0"/>
              <a:t> </a:t>
            </a:r>
            <a:r>
              <a:rPr lang="id-ID" sz="2400" b="1" dirty="0" err="1"/>
              <a:t>Buku_tamu</a:t>
            </a:r>
            <a:r>
              <a:rPr lang="id-ID" sz="2400" dirty="0"/>
              <a:t> dan </a:t>
            </a:r>
            <a:r>
              <a:rPr lang="id-ID" sz="2400" dirty="0" err="1"/>
              <a:t>didalamnya</a:t>
            </a:r>
            <a:r>
              <a:rPr lang="id-ID" sz="2400" dirty="0"/>
              <a:t> terdapat tabel </a:t>
            </a:r>
            <a:r>
              <a:rPr lang="id-ID" sz="2400" b="1" dirty="0" err="1"/>
              <a:t>tb_tamu</a:t>
            </a:r>
            <a:endParaRPr lang="id-ID" sz="2400" b="1" dirty="0"/>
          </a:p>
          <a:p>
            <a:pPr marL="457200" indent="-457200">
              <a:buAutoNum type="arabicPeriod"/>
            </a:pPr>
            <a:r>
              <a:rPr lang="id-ID" sz="2400" dirty="0"/>
              <a:t>Perhatikan struktur tabel, buat tabel tanpa </a:t>
            </a:r>
            <a:r>
              <a:rPr lang="id-ID" sz="2400" dirty="0" err="1"/>
              <a:t>field</a:t>
            </a:r>
            <a:r>
              <a:rPr lang="id-ID" sz="2400" dirty="0"/>
              <a:t> </a:t>
            </a:r>
            <a:r>
              <a:rPr lang="id-ID" sz="2400" b="1" dirty="0"/>
              <a:t>Email</a:t>
            </a:r>
          </a:p>
          <a:p>
            <a:pPr marL="457200" indent="-457200">
              <a:buAutoNum type="arabicPeriod"/>
            </a:pPr>
            <a:r>
              <a:rPr lang="id-ID" sz="2400" dirty="0"/>
              <a:t>Tambahkan </a:t>
            </a:r>
            <a:r>
              <a:rPr lang="id-ID" sz="2400" dirty="0" err="1"/>
              <a:t>Field</a:t>
            </a:r>
            <a:r>
              <a:rPr lang="id-ID" sz="2400" dirty="0"/>
              <a:t> </a:t>
            </a:r>
            <a:r>
              <a:rPr lang="id-ID" sz="2400" b="1" dirty="0"/>
              <a:t>Email</a:t>
            </a:r>
          </a:p>
          <a:p>
            <a:pPr marL="457200" indent="-457200">
              <a:buAutoNum type="arabicPeriod"/>
            </a:pPr>
            <a:r>
              <a:rPr lang="id-ID" sz="2400" dirty="0" err="1"/>
              <a:t>Rename</a:t>
            </a:r>
            <a:r>
              <a:rPr lang="id-ID" sz="2400" dirty="0"/>
              <a:t> </a:t>
            </a:r>
            <a:r>
              <a:rPr lang="id-ID" sz="2400" b="1" dirty="0"/>
              <a:t>Nama </a:t>
            </a:r>
            <a:r>
              <a:rPr lang="id-ID" sz="2400" dirty="0"/>
              <a:t>menjadi </a:t>
            </a:r>
            <a:r>
              <a:rPr lang="id-ID" sz="2400" dirty="0" err="1"/>
              <a:t>Nama_tamu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2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/>
          <a:lstStyle/>
          <a:p>
            <a:r>
              <a:rPr lang="id-ID" altLang="ko-KR" sz="5400" dirty="0"/>
              <a:t>DML</a:t>
            </a:r>
            <a:endParaRPr lang="ko-KR" alt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</p:spPr>
        <p:txBody>
          <a:bodyPr/>
          <a:lstStyle/>
          <a:p>
            <a:pPr lvl="0"/>
            <a:r>
              <a:rPr lang="id-ID" altLang="ko-KR" sz="2800" dirty="0"/>
              <a:t>Data </a:t>
            </a:r>
            <a:r>
              <a:rPr lang="id-ID" altLang="ko-KR" sz="2800" dirty="0" err="1"/>
              <a:t>Manipulation</a:t>
            </a:r>
            <a:r>
              <a:rPr lang="id-ID" altLang="ko-KR" sz="2800" dirty="0"/>
              <a:t> </a:t>
            </a:r>
            <a:r>
              <a:rPr lang="id-ID" altLang="ko-KR" sz="2800" dirty="0" err="1"/>
              <a:t>Language</a:t>
            </a:r>
            <a:endParaRPr lang="en-US" altLang="ko-K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67542" y="1755008"/>
            <a:ext cx="8256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 latinLnBrk="1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DML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adalah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sebuah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metode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Query yang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digunakan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apabila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DDL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telah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terjadi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sehingga</a:t>
            </a:r>
            <a:r>
              <a:rPr lang="id-ID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dari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Query DML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ini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melakukan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pemanipulasian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database yang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telah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dibuat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7" y="1412777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800" b="1" i="0" u="none" strike="noStrike" kern="1200" cap="none" spc="0" normalizeH="0" baseline="0" noProof="0" dirty="0">
                <a:ln>
                  <a:noFill/>
                </a:ln>
                <a:solidFill>
                  <a:srgbClr val="32AEB8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“</a:t>
            </a:r>
            <a:endParaRPr kumimoji="0" lang="ko-KR" altLang="en-US" sz="12800" b="1" i="0" u="none" strike="noStrike" kern="1200" cap="none" spc="0" normalizeH="0" baseline="0" noProof="0" dirty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9998678" y="1869977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800" b="1" i="0" u="none" strike="noStrike" kern="1200" cap="none" spc="0" normalizeH="0" baseline="0" noProof="0" dirty="0">
                <a:ln>
                  <a:noFill/>
                </a:ln>
                <a:solidFill>
                  <a:srgbClr val="32AEB8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“</a:t>
            </a:r>
            <a:endParaRPr kumimoji="0" lang="ko-KR" altLang="en-US" sz="12800" b="1" i="0" u="none" strike="noStrike" kern="1200" cap="none" spc="0" normalizeH="0" baseline="0" noProof="0" dirty="0">
              <a:ln>
                <a:noFill/>
              </a:ln>
              <a:solidFill>
                <a:srgbClr val="32AEB8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2441" y="5545621"/>
            <a:ext cx="303251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ko-KR" sz="1867" b="1" i="0" u="none" strike="noStrike" kern="1200" cap="none" spc="0" normalizeH="0" baseline="0" noProof="0" dirty="0">
                <a:ln>
                  <a:noFill/>
                </a:ln>
                <a:solidFill>
                  <a:srgbClr val="F2A40D"/>
                </a:solidFill>
                <a:effectLst/>
                <a:uLnTx/>
                <a:uFillTx/>
                <a:latin typeface="Arial"/>
                <a:cs typeface="Arial" pitchFamily="34" charset="0"/>
              </a:rPr>
              <a:t>Yang akan dipelajari</a:t>
            </a:r>
            <a:endParaRPr kumimoji="0" lang="ko-KR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F2A40D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576" y="5925277"/>
            <a:ext cx="220824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ko-KR" sz="18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INSERT, UPDATE DELETE</a:t>
            </a:r>
            <a:endParaRPr kumimoji="0" lang="ko-KR" altLang="en-US" sz="18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69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452670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/>
            <a:r>
              <a:rPr lang="en-US" sz="4800" dirty="0">
                <a:solidFill>
                  <a:prstClr val="black"/>
                </a:solidFill>
                <a:cs typeface="Arial" pitchFamily="34" charset="0"/>
              </a:rPr>
              <a:t>Data </a:t>
            </a:r>
            <a:r>
              <a:rPr lang="id-ID" sz="4800" dirty="0" err="1">
                <a:solidFill>
                  <a:prstClr val="black"/>
                </a:solidFill>
                <a:cs typeface="Arial" pitchFamily="34" charset="0"/>
              </a:rPr>
              <a:t>Manipulation</a:t>
            </a:r>
            <a:r>
              <a:rPr lang="en-US" sz="4800" dirty="0">
                <a:solidFill>
                  <a:prstClr val="black"/>
                </a:solidFill>
                <a:cs typeface="Arial" pitchFamily="34" charset="0"/>
              </a:rPr>
              <a:t> Language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75787" y="2085816"/>
            <a:ext cx="7008779" cy="96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8113" y="3269948"/>
            <a:ext cx="7008779" cy="96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60440" y="4454080"/>
            <a:ext cx="7008779" cy="96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75787" y="2085817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01</a:t>
            </a:r>
            <a:endParaRPr kumimoji="0" lang="ko-KR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3269949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02</a:t>
            </a:r>
            <a:endParaRPr kumimoji="0" lang="ko-KR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454081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03</a:t>
            </a:r>
            <a:endParaRPr kumimoji="0" lang="ko-KR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638213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04</a:t>
            </a:r>
            <a:endParaRPr kumimoji="0" lang="ko-KR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35787" y="2097085"/>
            <a:ext cx="5856757" cy="943741"/>
            <a:chOff x="3851840" y="1356248"/>
            <a:chExt cx="4392568" cy="707806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altLang="ko-KR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INSERT</a:t>
              </a:r>
              <a:endParaRPr kumimoji="0" lang="ko-KR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1219170" latinLnBrk="1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INSERT INTO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nama_tabel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VALUES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(‘isi_field1’, ‘isi_field2’, ‘isi_field3’,….., ‘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isi_fieldN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’);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35787" y="3265427"/>
            <a:ext cx="5856757" cy="943741"/>
            <a:chOff x="3851840" y="1356248"/>
            <a:chExt cx="4392568" cy="707806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altLang="ko-KR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UPDATE</a:t>
              </a:r>
              <a:endParaRPr kumimoji="0" lang="ko-KR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1219170" latinLnBrk="1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UPDATE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nama_tabel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SET</a:t>
              </a:r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field_1 = ‘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data_baru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’,</a:t>
              </a:r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field_2 =’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data_baru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’,</a:t>
              </a:r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………. ,</a:t>
              </a:r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Field_N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=’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data_baru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’</a:t>
              </a:r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id-ID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WHERE</a:t>
              </a:r>
              <a:r>
                <a:rPr lang="id-ID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kondisi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;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35787" y="4578152"/>
            <a:ext cx="5856757" cy="728299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altLang="ko-KR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DELETE</a:t>
              </a:r>
              <a:endParaRPr kumimoji="0" lang="ko-KR" altLang="en-US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1219170" latinLnBrk="1"/>
              <a:r>
                <a:rPr lang="en-US" b="1" dirty="0"/>
                <a:t>DELETE FROM </a:t>
              </a:r>
              <a:r>
                <a:rPr lang="en-US" dirty="0" err="1"/>
                <a:t>nama_tabel</a:t>
              </a:r>
              <a:r>
                <a:rPr lang="en-US" dirty="0"/>
                <a:t> </a:t>
              </a:r>
              <a:r>
                <a:rPr lang="en-US" b="1" dirty="0"/>
                <a:t>WHERE </a:t>
              </a:r>
              <a:r>
                <a:rPr lang="en-US" dirty="0" err="1"/>
                <a:t>kondisi</a:t>
              </a:r>
              <a:r>
                <a:rPr lang="en-US" dirty="0"/>
                <a:t>;</a:t>
              </a:r>
              <a:endPara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66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5CCD03-B12E-404F-B9BF-7ADBCC1CE9C1}"/>
              </a:ext>
            </a:extLst>
          </p:cNvPr>
          <p:cNvSpPr txBox="1"/>
          <p:nvPr/>
        </p:nvSpPr>
        <p:spPr>
          <a:xfrm>
            <a:off x="2358189" y="457200"/>
            <a:ext cx="9504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550" indent="-336550"/>
            <a:r>
              <a:rPr lang="id-ID" dirty="0"/>
              <a:t>TUGAS</a:t>
            </a:r>
          </a:p>
          <a:p>
            <a:pPr marL="336550" indent="-336550"/>
            <a:r>
              <a:rPr lang="id-ID" dirty="0"/>
              <a:t>1. Buat basis data dengan nama </a:t>
            </a:r>
            <a:r>
              <a:rPr lang="id-ID" b="1" dirty="0" err="1"/>
              <a:t>db_siswa_nim</a:t>
            </a:r>
            <a:endParaRPr lang="id-ID" b="1" dirty="0"/>
          </a:p>
          <a:p>
            <a:pPr marL="336550" indent="-336550"/>
            <a:r>
              <a:rPr lang="id-ID" dirty="0"/>
              <a:t>2. Buat Tabel nama </a:t>
            </a:r>
            <a:r>
              <a:rPr lang="id-ID" dirty="0" err="1"/>
              <a:t>tbl_siswa</a:t>
            </a:r>
            <a:r>
              <a:rPr lang="id-ID" dirty="0"/>
              <a:t>, </a:t>
            </a:r>
            <a:r>
              <a:rPr lang="id-ID" dirty="0" err="1"/>
              <a:t>tbl_guru</a:t>
            </a:r>
            <a:r>
              <a:rPr lang="id-ID" dirty="0"/>
              <a:t>, </a:t>
            </a:r>
            <a:r>
              <a:rPr lang="id-ID" dirty="0" err="1"/>
              <a:t>tbl_mp</a:t>
            </a:r>
            <a:r>
              <a:rPr lang="id-ID" dirty="0"/>
              <a:t>, </a:t>
            </a:r>
            <a:r>
              <a:rPr lang="id-ID" dirty="0" err="1"/>
              <a:t>tbl_nilai</a:t>
            </a:r>
            <a:r>
              <a:rPr lang="id-ID" dirty="0"/>
              <a:t> dengan struktur seperti </a:t>
            </a:r>
            <a:r>
              <a:rPr lang="id-ID" dirty="0" err="1"/>
              <a:t>dibawah</a:t>
            </a:r>
            <a:r>
              <a:rPr lang="id-ID" dirty="0"/>
              <a:t>.</a:t>
            </a:r>
          </a:p>
          <a:p>
            <a:pPr marL="336550" indent="-336550"/>
            <a:r>
              <a:rPr lang="id-ID" dirty="0"/>
              <a:t>3. Isi setiap tabel dengan </a:t>
            </a:r>
            <a:r>
              <a:rPr lang="id-ID" dirty="0" err="1"/>
              <a:t>masing</a:t>
            </a:r>
            <a:r>
              <a:rPr lang="id-ID" dirty="0"/>
              <a:t> </a:t>
            </a:r>
            <a:r>
              <a:rPr lang="id-ID" dirty="0" err="1"/>
              <a:t>masing</a:t>
            </a:r>
            <a:r>
              <a:rPr lang="id-ID" dirty="0"/>
              <a:t> 10, 4, 3, 20 data.</a:t>
            </a:r>
          </a:p>
          <a:p>
            <a:pPr marL="336550" indent="-336550"/>
            <a:r>
              <a:rPr lang="id-ID" dirty="0"/>
              <a:t>4. Lampirkan </a:t>
            </a:r>
            <a:r>
              <a:rPr lang="id-ID" dirty="0" err="1"/>
              <a:t>export</a:t>
            </a:r>
            <a:r>
              <a:rPr lang="id-ID" dirty="0"/>
              <a:t> data berupa </a:t>
            </a:r>
            <a:r>
              <a:rPr lang="id-ID" b="1" dirty="0"/>
              <a:t>SQL</a:t>
            </a:r>
            <a:r>
              <a:rPr lang="id-ID" dirty="0"/>
              <a:t> dan tulis setiap struktur kode DDL dan DML yang Anda buat dalam melaksanakan proses pengerjaan tugas simpan dalam format </a:t>
            </a:r>
            <a:r>
              <a:rPr lang="id-ID" b="1" dirty="0" err="1"/>
              <a:t>docx</a:t>
            </a:r>
            <a:r>
              <a:rPr lang="id-ID" b="1" dirty="0"/>
              <a:t>/</a:t>
            </a:r>
            <a:r>
              <a:rPr lang="id-ID" b="1" dirty="0" err="1"/>
              <a:t>pdf</a:t>
            </a:r>
            <a:r>
              <a:rPr lang="id-ID" b="1" dirty="0"/>
              <a:t> </a:t>
            </a:r>
            <a:r>
              <a:rPr lang="id-ID" dirty="0"/>
              <a:t>ke surel </a:t>
            </a:r>
            <a:r>
              <a:rPr lang="id-ID" b="1" dirty="0"/>
              <a:t>legendivan@gmail.com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6478150-4FE1-431C-9D17-74831E831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67524"/>
              </p:ext>
            </p:extLst>
          </p:nvPr>
        </p:nvGraphicFramePr>
        <p:xfrm>
          <a:off x="2358189" y="2753310"/>
          <a:ext cx="4066674" cy="283083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540043">
                  <a:extLst>
                    <a:ext uri="{9D8B030D-6E8A-4147-A177-3AD203B41FA5}">
                      <a16:colId xmlns:a16="http://schemas.microsoft.com/office/drawing/2014/main" xmlns="" val="3851934853"/>
                    </a:ext>
                  </a:extLst>
                </a:gridCol>
                <a:gridCol w="2526631">
                  <a:extLst>
                    <a:ext uri="{9D8B030D-6E8A-4147-A177-3AD203B41FA5}">
                      <a16:colId xmlns:a16="http://schemas.microsoft.com/office/drawing/2014/main" xmlns="" val="2452951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Nama </a:t>
                      </a:r>
                      <a:r>
                        <a:rPr lang="id-ID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Field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Keterangan (</a:t>
                      </a:r>
                      <a:r>
                        <a:rPr lang="id-ID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tbl_siswa</a:t>
                      </a:r>
                      <a:r>
                        <a:rPr lang="id-ID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solidFill>
                      <a:srgbClr val="32A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4112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id_siswa</a:t>
                      </a:r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id-ID" sz="1100" u="none" strike="noStrike" dirty="0">
                          <a:effectLst/>
                          <a:latin typeface="+mj-lt"/>
                        </a:rPr>
                        <a:t>(PRIMARY)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Int(11), A_I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48564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 err="1">
                          <a:effectLst/>
                          <a:latin typeface="+mj-lt"/>
                        </a:rPr>
                        <a:t>nis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int(8), A_I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677883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nama_siswa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varchar(50)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134048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jk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 err="1">
                          <a:effectLst/>
                          <a:latin typeface="+mj-lt"/>
                        </a:rPr>
                        <a:t>enum</a:t>
                      </a:r>
                      <a:r>
                        <a:rPr lang="id-ID" sz="1100" u="none" strike="noStrike" dirty="0">
                          <a:effectLst/>
                          <a:latin typeface="+mj-lt"/>
                        </a:rPr>
                        <a:t>('LAKI-LAKI', 'PEREMPUAN')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79276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tgl_lahir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date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688283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kota_lahir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text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4818687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>
                          <a:effectLst/>
                          <a:latin typeface="+mj-lt"/>
                        </a:rPr>
                        <a:t>agama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 err="1">
                          <a:effectLst/>
                          <a:latin typeface="+mj-lt"/>
                        </a:rPr>
                        <a:t>enum</a:t>
                      </a:r>
                      <a:r>
                        <a:rPr lang="id-ID" sz="1100" u="none" strike="noStrike" dirty="0">
                          <a:effectLst/>
                          <a:latin typeface="+mj-lt"/>
                        </a:rPr>
                        <a:t>('ISLAM', 'KRISTEN', 'KHATOLIK', 'HINDU', 'BUDHA', 'KONGHUCHU')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734244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foto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varchar(100)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781848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alamat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text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745478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nama_ortu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varchar(40)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136068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  <a:latin typeface="+mj-lt"/>
                        </a:rPr>
                        <a:t>telp_ortu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 err="1">
                          <a:effectLst/>
                          <a:latin typeface="+mj-lt"/>
                        </a:rPr>
                        <a:t>varchar</a:t>
                      </a:r>
                      <a:r>
                        <a:rPr lang="id-ID" sz="1100" u="none" strike="noStrike" dirty="0">
                          <a:effectLst/>
                          <a:latin typeface="+mj-lt"/>
                        </a:rPr>
                        <a:t>(15)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4083666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 err="1">
                          <a:effectLst/>
                          <a:latin typeface="+mj-lt"/>
                        </a:rPr>
                        <a:t>id_thn_akademik</a:t>
                      </a:r>
                      <a:r>
                        <a:rPr lang="id-ID" sz="1100" u="none" strike="noStrike" dirty="0">
                          <a:effectLst/>
                          <a:latin typeface="+mj-lt"/>
                        </a:rPr>
                        <a:t>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>
                          <a:effectLst/>
                          <a:latin typeface="+mj-lt"/>
                        </a:rPr>
                        <a:t>int(3)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402566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 err="1">
                          <a:effectLst/>
                          <a:latin typeface="+mj-lt"/>
                        </a:rPr>
                        <a:t>password</a:t>
                      </a:r>
                      <a:r>
                        <a:rPr lang="id-ID" sz="1100" u="none" strike="noStrike" dirty="0">
                          <a:effectLst/>
                          <a:latin typeface="+mj-lt"/>
                        </a:rPr>
                        <a:t>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 err="1">
                          <a:effectLst/>
                          <a:latin typeface="+mj-lt"/>
                        </a:rPr>
                        <a:t>varchar</a:t>
                      </a:r>
                      <a:r>
                        <a:rPr lang="id-ID" sz="1100" u="none" strike="noStrike" dirty="0">
                          <a:effectLst/>
                          <a:latin typeface="+mj-lt"/>
                        </a:rPr>
                        <a:t>(100)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452278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BF192F1-2136-4191-8AE6-E7C30268A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55376"/>
              </p:ext>
            </p:extLst>
          </p:nvPr>
        </p:nvGraphicFramePr>
        <p:xfrm>
          <a:off x="2358188" y="5778171"/>
          <a:ext cx="4066673" cy="5715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86669">
                  <a:extLst>
                    <a:ext uri="{9D8B030D-6E8A-4147-A177-3AD203B41FA5}">
                      <a16:colId xmlns:a16="http://schemas.microsoft.com/office/drawing/2014/main" xmlns="" val="267440101"/>
                    </a:ext>
                  </a:extLst>
                </a:gridCol>
                <a:gridCol w="2480004">
                  <a:extLst>
                    <a:ext uri="{9D8B030D-6E8A-4147-A177-3AD203B41FA5}">
                      <a16:colId xmlns:a16="http://schemas.microsoft.com/office/drawing/2014/main" xmlns="" val="18039671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Nama </a:t>
                      </a:r>
                      <a:r>
                        <a:rPr lang="id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Field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Keterangan (</a:t>
                      </a:r>
                      <a:r>
                        <a:rPr lang="id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tbl_mp</a:t>
                      </a:r>
                      <a:r>
                        <a:rPr lang="id-ID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32A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7755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 err="1">
                          <a:effectLst/>
                        </a:rPr>
                        <a:t>id_mp</a:t>
                      </a:r>
                      <a:r>
                        <a:rPr lang="id-ID" sz="1100" u="none" strike="noStrike" dirty="0">
                          <a:effectLst/>
                        </a:rPr>
                        <a:t> (PRIMARY)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>
                          <a:effectLst/>
                        </a:rPr>
                        <a:t>int(5), A_I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625534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 err="1">
                          <a:effectLst/>
                        </a:rPr>
                        <a:t>nama_mp</a:t>
                      </a:r>
                      <a:r>
                        <a:rPr lang="id-ID" sz="1100" u="none" strike="noStrike" dirty="0">
                          <a:effectLst/>
                        </a:rPr>
                        <a:t>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 err="1">
                          <a:effectLst/>
                        </a:rPr>
                        <a:t>varchar</a:t>
                      </a:r>
                      <a:r>
                        <a:rPr lang="id-ID" sz="1100" u="none" strike="noStrike" dirty="0">
                          <a:effectLst/>
                        </a:rPr>
                        <a:t>(20)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4514311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EB64A4A-E0D9-4CBC-9C66-E3F996DF7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86319"/>
              </p:ext>
            </p:extLst>
          </p:nvPr>
        </p:nvGraphicFramePr>
        <p:xfrm>
          <a:off x="7010733" y="5086713"/>
          <a:ext cx="4298949" cy="1143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77295">
                  <a:extLst>
                    <a:ext uri="{9D8B030D-6E8A-4147-A177-3AD203B41FA5}">
                      <a16:colId xmlns:a16="http://schemas.microsoft.com/office/drawing/2014/main" xmlns="" val="885919505"/>
                    </a:ext>
                  </a:extLst>
                </a:gridCol>
                <a:gridCol w="2621654">
                  <a:extLst>
                    <a:ext uri="{9D8B030D-6E8A-4147-A177-3AD203B41FA5}">
                      <a16:colId xmlns:a16="http://schemas.microsoft.com/office/drawing/2014/main" xmlns="" val="39504543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 Body"/>
                        </a:rPr>
                        <a:t>Nama </a:t>
                      </a:r>
                      <a:r>
                        <a:rPr lang="id-ID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 Body"/>
                        </a:rPr>
                        <a:t>Field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Arial Body"/>
                      </a:endParaRPr>
                    </a:p>
                  </a:txBody>
                  <a:tcPr marL="9525" marR="9525" marT="9525" marB="0"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 Body"/>
                        </a:rPr>
                        <a:t>Keterangan (</a:t>
                      </a:r>
                      <a:r>
                        <a:rPr lang="id-ID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 Body"/>
                        </a:rPr>
                        <a:t>tbl_nilai</a:t>
                      </a:r>
                      <a:r>
                        <a:rPr lang="id-ID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 Body"/>
                        </a:rPr>
                        <a:t>)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Arial Body"/>
                      </a:endParaRPr>
                    </a:p>
                  </a:txBody>
                  <a:tcPr marL="9525" marR="9525" marT="9525" marB="0">
                    <a:solidFill>
                      <a:srgbClr val="32A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5918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 err="1">
                          <a:effectLst/>
                          <a:latin typeface="Arial Body"/>
                        </a:rPr>
                        <a:t>id_nilai</a:t>
                      </a:r>
                      <a:r>
                        <a:rPr lang="id-ID" sz="1100" u="none" strike="noStrike" dirty="0">
                          <a:effectLst/>
                          <a:latin typeface="Arial Body"/>
                        </a:rPr>
                        <a:t> (PRIMARY)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ody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>
                          <a:effectLst/>
                          <a:latin typeface="Arial Body"/>
                        </a:rPr>
                        <a:t>int(11), A_I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ody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682212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ody"/>
                        </a:rPr>
                        <a:t>id_siswa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ody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>
                          <a:effectLst/>
                          <a:latin typeface="Arial Body"/>
                        </a:rPr>
                        <a:t>int(8)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ody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4145975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ody"/>
                        </a:rPr>
                        <a:t>id_guru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ody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>
                          <a:effectLst/>
                          <a:latin typeface="Arial Body"/>
                        </a:rPr>
                        <a:t>int(5)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ody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7666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ody"/>
                        </a:rPr>
                        <a:t>id_mp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ody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ody"/>
                        </a:rPr>
                        <a:t>Int(3)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848564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>
                          <a:effectLst/>
                          <a:latin typeface="Arial Body"/>
                        </a:rPr>
                        <a:t>nilai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ody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>
                          <a:effectLst/>
                          <a:latin typeface="Arial Body"/>
                        </a:rPr>
                        <a:t>int(3)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ody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3450398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65185FD7-004A-4F9D-B95D-3FFA7A67B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235328"/>
              </p:ext>
            </p:extLst>
          </p:nvPr>
        </p:nvGraphicFramePr>
        <p:xfrm>
          <a:off x="7010734" y="2753310"/>
          <a:ext cx="4298950" cy="19050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677295">
                  <a:extLst>
                    <a:ext uri="{9D8B030D-6E8A-4147-A177-3AD203B41FA5}">
                      <a16:colId xmlns:a16="http://schemas.microsoft.com/office/drawing/2014/main" xmlns="" val="1145840913"/>
                    </a:ext>
                  </a:extLst>
                </a:gridCol>
                <a:gridCol w="2621655">
                  <a:extLst>
                    <a:ext uri="{9D8B030D-6E8A-4147-A177-3AD203B41FA5}">
                      <a16:colId xmlns:a16="http://schemas.microsoft.com/office/drawing/2014/main" xmlns="" val="12823116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Nama </a:t>
                      </a:r>
                      <a:r>
                        <a:rPr lang="id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Field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Keterangan (</a:t>
                      </a:r>
                      <a:r>
                        <a:rPr lang="id-ID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tbl_guru</a:t>
                      </a:r>
                      <a:r>
                        <a:rPr lang="id-ID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id-ID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32A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179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</a:rPr>
                        <a:t>id_guru (PRIMARY)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>
                          <a:effectLst/>
                        </a:rPr>
                        <a:t>int(5) A_I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371662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>
                          <a:effectLst/>
                        </a:rPr>
                        <a:t>nik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>
                          <a:effectLst/>
                        </a:rPr>
                        <a:t>int(6)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885647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</a:rPr>
                        <a:t>nama_guru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</a:rPr>
                        <a:t>varchar(50)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5528758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>
                          <a:effectLst/>
                        </a:rPr>
                        <a:t>agama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</a:rPr>
                        <a:t>enum('ISLAM', 'KRISTEN', 'KHATOLIK', 'HINDU', 'BUDHA', 'KONGHUCHU')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930993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</a:rPr>
                        <a:t>jk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 err="1">
                          <a:effectLst/>
                        </a:rPr>
                        <a:t>enum</a:t>
                      </a:r>
                      <a:r>
                        <a:rPr lang="id-ID" sz="1100" u="none" strike="noStrike" dirty="0">
                          <a:effectLst/>
                        </a:rPr>
                        <a:t>('LAKI-LAKI', 'PEREMPUAN')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08309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</a:rPr>
                        <a:t>alamat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</a:rPr>
                        <a:t>text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416824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</a:rPr>
                        <a:t>telp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</a:rPr>
                        <a:t>varchar(15)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347607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>
                          <a:effectLst/>
                        </a:rPr>
                        <a:t>password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100" u="none" strike="noStrike" dirty="0" err="1">
                          <a:effectLst/>
                        </a:rPr>
                        <a:t>varchar</a:t>
                      </a:r>
                      <a:r>
                        <a:rPr lang="id-ID" sz="1100" u="none" strike="noStrike" dirty="0">
                          <a:effectLst/>
                        </a:rPr>
                        <a:t>(100)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61976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2536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498</Words>
  <Application>Microsoft Office PowerPoint</Application>
  <PresentationFormat>Widescreen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Unicode MS</vt:lpstr>
      <vt:lpstr>맑은 고딕</vt:lpstr>
      <vt:lpstr>Arial</vt:lpstr>
      <vt:lpstr>Arial Body</vt:lpstr>
      <vt:lpstr>Calibri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Kurnivan Setiono</dc:creator>
  <cp:lastModifiedBy>ASUS</cp:lastModifiedBy>
  <cp:revision>11</cp:revision>
  <dcterms:created xsi:type="dcterms:W3CDTF">2018-09-09T14:19:48Z</dcterms:created>
  <dcterms:modified xsi:type="dcterms:W3CDTF">2019-08-23T12:16:26Z</dcterms:modified>
</cp:coreProperties>
</file>