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18C1-75E8-48EE-AE28-4B2787FF2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55800-58E1-405B-88AF-587EAE6B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0AAA-11DA-4769-BA65-77FF7BC9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09976-4870-4A0D-80BC-0273E47C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2566-2D7A-42B4-9C2D-FE1D7ADB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6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1E7E-96F3-4DF3-9910-286C0E59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86968-12AF-4335-A6EE-E45E251CA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9BF65-9A34-4A02-A556-06FA5AC4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3587-C216-4031-B27C-EF357229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B3EF3-DA42-4058-8D9E-45F9EA9F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7CEFA-47B5-4A40-8167-DF5BC53D1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2BC9E-8FB9-4B47-A87B-4BC871676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91AE-342F-4539-AF91-61CE9289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861D-7344-46DD-B4BA-030209A6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0CD1-DA96-4550-9FDD-F93FE1A0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8D0E-8773-43F5-A516-BDFE0D42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FCDA2-166F-4FCF-92C3-2728A748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CE45-6922-4817-92D7-E8BA313B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A440D-76EF-429D-AFF5-EEA5F6A4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F44A-F1A9-4BEC-8C11-2BC8CAF3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33E5-CD53-41B6-A522-7990D07B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7AB3B-3CBE-40F2-8F92-DF5C18C9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30299-F56F-47E0-8931-E73A27C6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D65E7-77EE-4127-B1C3-FAB4F14B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80A20-DC15-4E72-8EC7-97F7E61D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0440-5257-43FB-A866-784FBBC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3497-B0C9-4815-9EAE-1A1D6CA15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C185E-3BF4-4A6A-B78C-C05C40CCC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CE4BC-07FF-4983-986C-09B09FBE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EF95E-4729-4A2C-BCF9-958D88B5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56A9D-4918-4635-9628-3E642291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3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6D05-C51E-4ABC-823F-30CB0680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CB191-90CF-49DC-9240-E5D7C6310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37AC6-DC8F-49D0-B6B9-A1DB02774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DA814-D3AD-4837-A30A-87E211658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355CD-E007-4DB6-99FF-E11A825F7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11303-5C9C-41DF-ACF1-7D365874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0BBA9-7A8B-44E0-A8D8-7C306796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F4A3F-D581-494C-A53F-39B01CD1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7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E76C-F57E-4504-9371-57CB41E9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C5976-8757-436E-909D-1AF31461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01B8E-84E4-4DE7-B2B0-8FFAAD9B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5C76-B906-421A-84AB-A2308338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A7B8A-A0C6-4106-9969-A55AA96D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931F3-B195-4D07-B8A4-DBDA0E30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836D5-49FA-4AF0-A68A-4FFE319E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7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19E1-1AAD-4BFA-B169-A6FE1482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69EC-FEC3-4F1F-BEAA-64FF0480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844D8-9E0C-4E9F-9343-2D612020A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59ECF-8D44-4E1E-992B-1C9BD72D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3310F-FC68-410A-9B5B-919660CE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D7D3C-B5FC-494B-8298-B876EFBC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98AC-4889-4FDD-8276-21C9E4FE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627F8-F7C1-4A21-8DE1-1219AA616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B750B-276C-4F20-8C8E-C2D1C4A6E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2CFD9-A941-46D6-B37D-6BCD093E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F3801-398D-49FB-A46C-944FE16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2817D-DCD1-421A-B59C-44BA7444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F273B-6DFD-435F-8A35-08569731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8902B-9CAA-41CD-8E99-639924271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D943-0AEF-4E9B-A05E-B152B52F8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1548B-CA94-4C7D-AD25-40A9FD5A5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3DB5-D894-487D-8E42-F63362DFA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0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java.sun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66E6C505-B419-40F5-807D-C0360D1BA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33600"/>
            <a:ext cx="6705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  <a:t>Bab 3</a:t>
            </a:r>
            <a:b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</a:br>
            <a:b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</a:br>
            <a: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  <a:t>MEMBUAT DAN MENGUJI</a:t>
            </a:r>
            <a:b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</a:br>
            <a: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  <a:t>PROGRAM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CF89539-4A7C-4C12-8DC4-3449E8B1D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610600" cy="1371600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Verdana" panose="020B0604030504040204" pitchFamily="34" charset="0"/>
              </a:rPr>
              <a:t>Membuat dan Menguji Program Java (3)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818AF19-182A-4E6F-BC66-BC35B313B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A4FE7695-3B37-43C9-B5AA-1DD0AFAFE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lvl="1" eaLnBrk="1" hangingPunct="1"/>
            <a:endParaRPr lang="en-US" altLang="en-US" sz="1800" b="1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CA876A8-B89D-40CE-A96E-840C924D6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7526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Mengkompilasi Program 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Verdana" panose="020B0604030504040204" pitchFamily="34" charset="0"/>
              </a:rPr>
              <a:t>			C:\Latihan&gt;javac Barang.java</a:t>
            </a:r>
          </a:p>
          <a:p>
            <a:pPr eaLnBrk="1" hangingPunct="1"/>
            <a:endParaRPr lang="en-US" altLang="en-US" sz="1400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Mengeksekusi Program 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Verdana" panose="020B0604030504040204" pitchFamily="34" charset="0"/>
              </a:rPr>
              <a:t>			C:\Latihan&gt;java Barang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2606973-6CAB-4801-89BF-754825B8B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Daftar Isi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2D0690F-3904-4F5D-A9F2-B1FD09756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Identifikasi Komponen-komponen Class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Strukturisasi Class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Deklarasi Class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Deklarasi Variabel dan Penugasan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Pendefinisian Method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Pemberian Komentar</a:t>
            </a: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Membuat dan Menguji Program Java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Konfigurasi yang Dibutuhkan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Membuat dan Menggunakan Class</a:t>
            </a: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Mengkompilasi dan Mengeksekusi Program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37DEE9E-CD94-4D8E-87BD-7897202B7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Identifikasi Komponen-komponen Class (1)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F928C58-4059-4D76-ACD9-C8D53D09B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Strukturisasi Class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Deklarasi Class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Deklarasi dan Inisialisasi Atribut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Pendefinisian Method ( optional )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Komentar (Optional 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Deklarasi Class</a:t>
            </a: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Deklarasi Variabel dan Penugasan</a:t>
            </a: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Pendefinisian Method</a:t>
            </a: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Pemberian Komentar</a:t>
            </a: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29F4984-A463-44E4-8C4A-E3D1C9DB3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Identifikasi Komponen-komponen Class(2)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C5A12B9-26E9-46C3-BD34-378C7D9F7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Deklarasi Class :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Tujuan : mendefinisikan data yang dibawa oleh obyek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Syntax 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/>
              <a:t>                </a:t>
            </a:r>
            <a:r>
              <a:rPr lang="en-US" altLang="en-US" sz="1600" b="1">
                <a:latin typeface="Verdana" panose="020B0604030504040204" pitchFamily="34" charset="0"/>
              </a:rPr>
              <a:t>[modifier] class class_identifier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Contoh :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Verdana" panose="020B0604030504040204" pitchFamily="34" charset="0"/>
              </a:rPr>
              <a:t>public class Barang {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Verdana" panose="020B0604030504040204" pitchFamily="34" charset="0"/>
              </a:rPr>
              <a:t>          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Verdana" panose="020B0604030504040204" pitchFamily="34" charset="0"/>
              </a:rPr>
              <a:t>}</a:t>
            </a:r>
          </a:p>
          <a:p>
            <a:pPr lvl="1" eaLnBrk="1" hangingPunct="1"/>
            <a:endParaRPr lang="en-US" altLang="en-US" sz="1600" b="1">
              <a:latin typeface="Verdana" panose="020B0604030504040204" pitchFamily="34" charset="0"/>
            </a:endParaRPr>
          </a:p>
          <a:p>
            <a:pPr lvl="4" eaLnBrk="1" hangingPunct="1">
              <a:buFont typeface="Wingdings" panose="05000000000000000000" pitchFamily="2" charset="2"/>
              <a:buNone/>
            </a:pPr>
            <a:endParaRPr lang="en-US" altLang="en-US" sz="14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FF393A3-B57B-4E52-929E-0DC683069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Identifikasi Komponen-komponen Class (3)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C400C33-8F6C-4089-B3EE-A180CB14B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>
                <a:latin typeface="Verdana" panose="020B0604030504040204" pitchFamily="34" charset="0"/>
              </a:rPr>
              <a:t>Deklarasi Variabel dan Penugasan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>
                <a:latin typeface="Verdana" panose="020B0604030504040204" pitchFamily="34" charset="0"/>
              </a:rPr>
              <a:t>Deklarasi variabel dilakukan di dalam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>
                <a:latin typeface="Verdana" panose="020B0604030504040204" pitchFamily="34" charset="0"/>
              </a:rPr>
              <a:t>Variabel yang dideklarasikan di dalam class = variabel atribut / variabel anggota / variabel instans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>
                <a:latin typeface="Verdana" panose="020B0604030504040204" pitchFamily="34" charset="0"/>
              </a:rPr>
              <a:t>Syntax 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>
              <a:latin typeface="Verdana" panose="020B0604030504040204" pitchFamily="34" charset="0"/>
            </a:endParaRP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Verdana" panose="020B0604030504040204" pitchFamily="34" charset="0"/>
              </a:rPr>
              <a:t>[modifiers] data_type identifier [ = value ] ;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b="1">
              <a:latin typeface="Verdan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>
                <a:latin typeface="Verdana" panose="020B0604030504040204" pitchFamily="34" charset="0"/>
              </a:rPr>
              <a:t>Contoh 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Verdana" panose="020B0604030504040204" pitchFamily="34" charset="0"/>
              </a:rPr>
              <a:t>				import java.util.Date;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Verdana" panose="020B0604030504040204" pitchFamily="34" charset="0"/>
              </a:rPr>
              <a:t>				public class Barang 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Verdana" panose="020B0604030504040204" pitchFamily="34" charset="0"/>
              </a:rPr>
              <a:t>    					public int jumlah ; //contoh deklarasi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Verdana" panose="020B0604030504040204" pitchFamily="34" charset="0"/>
              </a:rPr>
              <a:t>   					public int hargaBeli 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Verdana" panose="020B0604030504040204" pitchFamily="34" charset="0"/>
              </a:rPr>
              <a:t>    					public Date tanggalKedaluwarsa 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Verdana" panose="020B0604030504040204" pitchFamily="34" charset="0"/>
              </a:rPr>
              <a:t>    					public int hargaJual 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Verdana" panose="020B0604030504040204" pitchFamily="34" charset="0"/>
              </a:rPr>
              <a:t>    					public String idBarang 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Verdana" panose="020B0604030504040204" pitchFamily="34" charset="0"/>
              </a:rPr>
              <a:t>    					double diskon = 0.0 ; //contoh penugasan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Verdana" panose="020B0604030504040204" pitchFamily="34" charset="0"/>
              </a:rPr>
              <a:t>			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F2F18AB-2A79-4CAB-AA4C-A92EC1EFF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Identifikasi Komponen-komponen Class (4)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D35CB94-2974-4C24-B601-D5AD77AFD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Pendefinisian Method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Method : merepresentasikan operasi-operasi yang dapat dilakukan oleh obyek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Syntax 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200" b="1">
                <a:latin typeface="Verdana" panose="020B0604030504040204" pitchFamily="34" charset="0"/>
              </a:rPr>
              <a:t>			[modifiers] return_type method_identifier ([arguments]){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200" b="1">
                <a:latin typeface="Verdana" panose="020B0604030504040204" pitchFamily="34" charset="0"/>
              </a:rPr>
              <a:t>				method_code_block;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200" b="1">
                <a:latin typeface="Verdana" panose="020B0604030504040204" pitchFamily="34" charset="0"/>
              </a:rPr>
              <a:t>			}</a:t>
            </a:r>
            <a:r>
              <a:rPr lang="en-US" altLang="en-US" sz="1200">
                <a:latin typeface="Verdana" panose="020B0604030504040204" pitchFamily="34" charset="0"/>
              </a:rPr>
              <a:t> </a:t>
            </a:r>
            <a:endParaRPr lang="en-US" altLang="en-US" sz="1200" b="1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200" b="1">
              <a:latin typeface="Verdana" panose="020B0604030504040204" pitchFamily="34" charset="0"/>
            </a:endParaRP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Contoh 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200" b="1">
                <a:latin typeface="Verdana" panose="020B0604030504040204" pitchFamily="34" charset="0"/>
              </a:rPr>
              <a:t>			public class Barang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200" b="1">
                <a:latin typeface="Verdana" panose="020B0604030504040204" pitchFamily="34" charset="0"/>
              </a:rPr>
              <a:t>	 			... //inisialisasi variabel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200" b="1">
                <a:latin typeface="Verdana" panose="020B0604030504040204" pitchFamily="34" charset="0"/>
              </a:rPr>
              <a:t>    				public void setIDBarang( String id ){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200" b="1">
                <a:latin typeface="Verdana" panose="020B0604030504040204" pitchFamily="34" charset="0"/>
              </a:rPr>
              <a:t>           	 	dBarang = id;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200" b="1">
                <a:latin typeface="Verdana" panose="020B0604030504040204" pitchFamily="34" charset="0"/>
              </a:rPr>
              <a:t>				}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200" b="1">
                <a:latin typeface="Verdana" panose="020B0604030504040204" pitchFamily="34" charset="0"/>
              </a:rPr>
              <a:t>			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E19964D-ED5A-4954-A5AA-2378CBA2A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Identifikasi Komponen-komponen Class (5)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F3238EB-5996-4BA7-BB40-AF08DB28A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Pemberian Komentar :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Tujuan : Menandai baris-baris program dengan catatan, supaya programmer dapat mengingat maksud dari baris-baris program tersebut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Contoh 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200">
                <a:latin typeface="Verdana" panose="020B0604030504040204" pitchFamily="34" charset="0"/>
              </a:rPr>
              <a:t>		1)	public int hargaJual ; </a:t>
            </a:r>
            <a:r>
              <a:rPr lang="en-US" altLang="en-US" sz="1200" b="1">
                <a:latin typeface="Verdana" panose="020B0604030504040204" pitchFamily="34" charset="0"/>
              </a:rPr>
              <a:t>// ini variabel untuk</a:t>
            </a:r>
            <a:r>
              <a:rPr lang="en-US" altLang="en-US" sz="1200">
                <a:latin typeface="Verdana" panose="020B0604030504040204" pitchFamily="34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200">
                <a:latin typeface="Verdana" panose="020B0604030504040204" pitchFamily="34" charset="0"/>
              </a:rPr>
              <a:t>                                       	              </a:t>
            </a:r>
            <a:r>
              <a:rPr lang="en-US" altLang="en-US" sz="1200" b="1">
                <a:latin typeface="Verdana" panose="020B0604030504040204" pitchFamily="34" charset="0"/>
              </a:rPr>
              <a:t>// menyimpan data harga jual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200" b="1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200">
                <a:latin typeface="Verdana" panose="020B0604030504040204" pitchFamily="34" charset="0"/>
              </a:rPr>
              <a:t>  		2) 	</a:t>
            </a:r>
            <a:r>
              <a:rPr lang="en-US" altLang="en-US" sz="1200" b="1">
                <a:latin typeface="Verdana" panose="020B0604030504040204" pitchFamily="34" charset="0"/>
              </a:rPr>
              <a:t>/* ini variabel untuk menyimpan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200" b="1">
                <a:latin typeface="Verdana" panose="020B0604030504040204" pitchFamily="34" charset="0"/>
              </a:rPr>
              <a:t>                              data harga jual 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200">
                <a:latin typeface="Verdana" panose="020B0604030504040204" pitchFamily="34" charset="0"/>
              </a:rPr>
              <a:t>			                 public int hargaJual ;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786207E-6540-4C90-8A0F-B484A39DF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b="1">
                <a:latin typeface="Verdana" panose="020B0604030504040204" pitchFamily="34" charset="0"/>
              </a:rPr>
              <a:t>Membuat dan Menguji Program Java (1)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3627317-C1E8-4ED5-910A-19C320814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F05003AA-DAE0-4078-87BD-91E2C239D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Konfigurasi yang Dibutuhkan : 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Java Runtime Environment ( JRE )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JRE dapat didownload dari : </a:t>
            </a:r>
            <a:r>
              <a:rPr lang="en-US" altLang="en-US" sz="1800" b="1">
                <a:latin typeface="Verdana" panose="020B0604030504040204" pitchFamily="34" charset="0"/>
                <a:hlinkClick r:id="rId2"/>
              </a:rPr>
              <a:t>http://www.java.sun.com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lvl="1" eaLnBrk="1" hangingPunct="1"/>
            <a:endParaRPr lang="en-US" altLang="en-US" sz="1800" b="1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pic>
        <p:nvPicPr>
          <p:cNvPr id="32773" name="Picture 5">
            <a:extLst>
              <a:ext uri="{FF2B5EF4-FFF2-40B4-BE49-F238E27FC236}">
                <a16:creationId xmlns:a16="http://schemas.microsoft.com/office/drawing/2014/main" id="{52C2A062-8F27-43B1-A6B4-1FEB7A6BE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29000"/>
            <a:ext cx="5257800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B88A83B-55C1-4D95-8B3B-89C1CCAC6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b="1">
                <a:latin typeface="Verdana" panose="020B0604030504040204" pitchFamily="34" charset="0"/>
              </a:rPr>
              <a:t>Membuat dan Menguji Program Java (2)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BAE2DFA-B69D-47F2-9BA2-80C5EFB85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7346C0D3-E429-4373-A8F6-A6E8F85E7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lvl="1" eaLnBrk="1" hangingPunct="1"/>
            <a:endParaRPr lang="en-US" altLang="en-US" sz="1800" b="1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8A05B597-FDBD-4FF8-8702-FD81232F3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7526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Membuat dan Menggunakan Class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Contoh program 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200">
                <a:latin typeface="Verdana" panose="020B0604030504040204" pitchFamily="34" charset="0"/>
              </a:rPr>
              <a:t>		public class Barang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200">
                <a:latin typeface="Verdana" panose="020B0604030504040204" pitchFamily="34" charset="0"/>
              </a:rPr>
              <a:t>    			public int jumlah ; //contoh deklarasi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200">
                <a:latin typeface="Verdana" panose="020B0604030504040204" pitchFamily="34" charset="0"/>
              </a:rPr>
              <a:t>   			public int hargaBeli 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200">
                <a:latin typeface="Verdana" panose="020B0604030504040204" pitchFamily="34" charset="0"/>
              </a:rPr>
              <a:t>    			public int hargaJual 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200">
                <a:latin typeface="Verdana" panose="020B0604030504040204" pitchFamily="34" charset="0"/>
              </a:rPr>
              <a:t>    			public String idBarang 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200">
                <a:latin typeface="Verdana" panose="020B0604030504040204" pitchFamily="34" charset="0"/>
              </a:rPr>
              <a:t>   			double diskon = 0.0 ; //contoh penugasan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200">
                <a:latin typeface="Verdana" panose="020B0604030504040204" pitchFamily="34" charset="0"/>
              </a:rPr>
              <a:t>        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200">
                <a:latin typeface="Verdana" panose="020B0604030504040204" pitchFamily="34" charset="0"/>
              </a:rPr>
              <a:t>          		public int getJumlah(){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200">
                <a:latin typeface="Verdana" panose="020B0604030504040204" pitchFamily="34" charset="0"/>
              </a:rPr>
              <a:t>                 	return jumlah;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200">
                <a:latin typeface="Verdana" panose="020B0604030504040204" pitchFamily="34" charset="0"/>
              </a:rPr>
              <a:t>	   	 	}  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200">
                <a:latin typeface="Verdana" panose="020B0604030504040204" pitchFamily="34" charset="0"/>
              </a:rPr>
              <a:t>     	 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200">
              <a:latin typeface="Verdana" panose="020B0604030504040204" pitchFamily="34" charset="0"/>
            </a:endParaRP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Class disimpan dalam file : Barang.java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582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Daftar Isi</vt:lpstr>
      <vt:lpstr>Identifikasi Komponen-komponen Class (1)</vt:lpstr>
      <vt:lpstr>Identifikasi Komponen-komponen Class(2)</vt:lpstr>
      <vt:lpstr>Identifikasi Komponen-komponen Class (3)</vt:lpstr>
      <vt:lpstr>Identifikasi Komponen-komponen Class (4)</vt:lpstr>
      <vt:lpstr>Identifikasi Komponen-komponen Class (5)</vt:lpstr>
      <vt:lpstr>Membuat dan Menguji Program Java (1)</vt:lpstr>
      <vt:lpstr>Membuat dan Menguji Program Java (2)</vt:lpstr>
      <vt:lpstr>Membuat dan Menguji Program Java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Toni Arifin</dc:creator>
  <cp:lastModifiedBy>Toni Arifin</cp:lastModifiedBy>
  <cp:revision>3</cp:revision>
  <dcterms:created xsi:type="dcterms:W3CDTF">2021-02-08T00:55:17Z</dcterms:created>
  <dcterms:modified xsi:type="dcterms:W3CDTF">2021-02-08T00:58:40Z</dcterms:modified>
</cp:coreProperties>
</file>