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18C1-75E8-48EE-AE28-4B2787FF2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55800-58E1-405B-88AF-587EAE6B9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B0AAA-11DA-4769-BA65-77FF7BC9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09976-4870-4A0D-80BC-0273E47C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A2566-2D7A-42B4-9C2D-FE1D7ADB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6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1E7E-96F3-4DF3-9910-286C0E59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86968-12AF-4335-A6EE-E45E251CA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9BF65-9A34-4A02-A556-06FA5AC4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63587-C216-4031-B27C-EF357229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B3EF3-DA42-4058-8D9E-45F9EA9F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8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7CEFA-47B5-4A40-8167-DF5BC53D1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2BC9E-8FB9-4B47-A87B-4BC871676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91AE-342F-4539-AF91-61CE9289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7861D-7344-46DD-B4BA-030209A6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80CD1-DA96-4550-9FDD-F93FE1A0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9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8D0E-8773-43F5-A516-BDFE0D42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FCDA2-166F-4FCF-92C3-2728A748D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5CE45-6922-4817-92D7-E8BA313B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A440D-76EF-429D-AFF5-EEA5F6A4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FF44A-F1A9-4BEC-8C11-2BC8CAF3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2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33E5-CD53-41B6-A522-7990D07B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7AB3B-3CBE-40F2-8F92-DF5C18C9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30299-F56F-47E0-8931-E73A27C6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D65E7-77EE-4127-B1C3-FAB4F14B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80A20-DC15-4E72-8EC7-97F7E61D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0440-5257-43FB-A866-784FBBC8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3497-B0C9-4815-9EAE-1A1D6CA15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C185E-3BF4-4A6A-B78C-C05C40CCC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CE4BC-07FF-4983-986C-09B09FBE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EF95E-4729-4A2C-BCF9-958D88B5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56A9D-4918-4635-9628-3E642291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3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6D05-C51E-4ABC-823F-30CB0680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CB191-90CF-49DC-9240-E5D7C6310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37AC6-DC8F-49D0-B6B9-A1DB02774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DA814-D3AD-4837-A30A-87E211658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355CD-E007-4DB6-99FF-E11A825F7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11303-5C9C-41DF-ACF1-7D365874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0BBA9-7A8B-44E0-A8D8-7C306796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F4A3F-D581-494C-A53F-39B01CD1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7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E76C-F57E-4504-9371-57CB41E9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C5976-8757-436E-909D-1AF31461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01B8E-84E4-4DE7-B2B0-8FFAAD9B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5C76-B906-421A-84AB-A2308338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6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A7B8A-A0C6-4106-9969-A55AA96D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931F3-B195-4D07-B8A4-DBDA0E30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836D5-49FA-4AF0-A68A-4FFE319E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7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19E1-1AAD-4BFA-B169-A6FE1482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69EC-FEC3-4F1F-BEAA-64FF0480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844D8-9E0C-4E9F-9343-2D612020A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59ECF-8D44-4E1E-992B-1C9BD72D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3310F-FC68-410A-9B5B-919660CE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D7D3C-B5FC-494B-8298-B876EFBC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8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98AC-4889-4FDD-8276-21C9E4FE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627F8-F7C1-4A21-8DE1-1219AA616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B750B-276C-4F20-8C8E-C2D1C4A6E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2CFD9-A941-46D6-B37D-6BCD093E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F3801-398D-49FB-A46C-944FE16E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2817D-DCD1-421A-B59C-44BA7444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F273B-6DFD-435F-8A35-08569731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8902B-9CAA-41CD-8E99-639924271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9D943-0AEF-4E9B-A05E-B152B52F8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1548B-CA94-4C7D-AD25-40A9FD5A5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13DB5-D894-487D-8E42-F63362DFA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0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id="{7AE7336C-1E8F-4A49-BF25-E3DCBDB86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057400"/>
            <a:ext cx="73152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>
                <a:solidFill>
                  <a:srgbClr val="0033CC"/>
                </a:solidFill>
                <a:latin typeface="Verdana" panose="020B0604030504040204" pitchFamily="34" charset="0"/>
              </a:rPr>
              <a:t>Bab 4</a:t>
            </a:r>
            <a:br>
              <a:rPr lang="en-US" altLang="en-US" sz="3300" b="1">
                <a:solidFill>
                  <a:srgbClr val="0033CC"/>
                </a:solidFill>
                <a:latin typeface="Verdana" panose="020B0604030504040204" pitchFamily="34" charset="0"/>
              </a:rPr>
            </a:br>
            <a:br>
              <a:rPr lang="en-US" altLang="en-US" sz="3300" b="1">
                <a:solidFill>
                  <a:srgbClr val="0033CC"/>
                </a:solidFill>
                <a:latin typeface="Verdana" panose="020B0604030504040204" pitchFamily="34" charset="0"/>
              </a:rPr>
            </a:br>
            <a:r>
              <a:rPr lang="en-US" altLang="en-US" sz="3300" b="1">
                <a:solidFill>
                  <a:srgbClr val="0033CC"/>
                </a:solidFill>
                <a:latin typeface="Verdana" panose="020B0604030504040204" pitchFamily="34" charset="0"/>
              </a:rPr>
              <a:t>DEKLARASI, INISIALISASI,</a:t>
            </a:r>
            <a:br>
              <a:rPr lang="en-US" altLang="en-US" sz="3300" b="1">
                <a:solidFill>
                  <a:srgbClr val="0033CC"/>
                </a:solidFill>
                <a:latin typeface="Verdana" panose="020B0604030504040204" pitchFamily="34" charset="0"/>
              </a:rPr>
            </a:br>
            <a:r>
              <a:rPr lang="en-US" altLang="en-US" sz="3300" b="1">
                <a:solidFill>
                  <a:srgbClr val="0033CC"/>
                </a:solidFill>
                <a:latin typeface="Verdana" panose="020B0604030504040204" pitchFamily="34" charset="0"/>
              </a:rPr>
              <a:t>DAN PENGGUNAAN VARIABEL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F6BAC9F-3FB2-4C07-968F-F59570D34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Mendeskripsikan Tipe Data Primitif (2)</a:t>
            </a:r>
          </a:p>
        </p:txBody>
      </p:sp>
      <p:pic>
        <p:nvPicPr>
          <p:cNvPr id="45059" name="Picture 4">
            <a:extLst>
              <a:ext uri="{FF2B5EF4-FFF2-40B4-BE49-F238E27FC236}">
                <a16:creationId xmlns:a16="http://schemas.microsoft.com/office/drawing/2014/main" id="{59AEAA03-53E5-4E05-9E90-21BF9075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05000"/>
            <a:ext cx="6781800" cy="438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40B2B11-A60D-479B-AD3F-3079968C4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Mendeskripsikan Tipe Data Primitif (3)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C4DEB5B-3B7F-42E5-AE1A-00ACE1C6E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Tipe Data Floating Point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pic>
        <p:nvPicPr>
          <p:cNvPr id="46084" name="Picture 4">
            <a:extLst>
              <a:ext uri="{FF2B5EF4-FFF2-40B4-BE49-F238E27FC236}">
                <a16:creationId xmlns:a16="http://schemas.microsoft.com/office/drawing/2014/main" id="{C13D4803-5BE2-4FCD-B738-92B65A92B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743200"/>
            <a:ext cx="6629400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F4D5F96-BC0B-4805-84AE-6FCECD7F88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Mendeskripsikan Tipe Data Primitif (4)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257D2EC-EC10-4E43-888C-3F88A6B0CD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Tipe Data Tekstual : char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Contoh penggunaan :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400">
                <a:latin typeface="Verdana" panose="020B0604030504040204" pitchFamily="34" charset="0"/>
              </a:rPr>
              <a:t>public char alphabet = ‘A’;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400">
                <a:latin typeface="Verdana" panose="020B0604030504040204" pitchFamily="34" charset="0"/>
              </a:rPr>
              <a:t>public char ascii = ‘\111’; // jika dicetak, akan 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400">
                <a:latin typeface="Verdana" panose="020B0604030504040204" pitchFamily="34" charset="0"/>
              </a:rPr>
              <a:t>       		        //menghasilkan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400">
                <a:latin typeface="Verdana" panose="020B0604030504040204" pitchFamily="34" charset="0"/>
              </a:rPr>
              <a:t>    	     	        // huruf ‘I’;</a:t>
            </a: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Tipe Data Logika : boolean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Contoh penggunaan 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400">
                <a:latin typeface="Verdana" panose="020B0604030504040204" pitchFamily="34" charset="0"/>
              </a:rPr>
              <a:t>public boolean status = true;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400">
                <a:latin typeface="Verdana" panose="020B0604030504040204" pitchFamily="34" charset="0"/>
              </a:rPr>
              <a:t>public boolean check = 10 &lt; 5 ; // nilai check menjadi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400">
                <a:latin typeface="Verdana" panose="020B0604030504040204" pitchFamily="34" charset="0"/>
              </a:rPr>
              <a:t>                                                //</a:t>
            </a:r>
            <a:r>
              <a:rPr lang="en-US" altLang="en-US" sz="1400" i="1">
                <a:latin typeface="Verdana" panose="020B0604030504040204" pitchFamily="34" charset="0"/>
              </a:rPr>
              <a:t>false</a:t>
            </a:r>
            <a:endParaRPr lang="en-US" altLang="en-US" sz="1400">
              <a:latin typeface="Verdana" panose="020B0604030504040204" pitchFamily="34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400">
                <a:latin typeface="Verdana" panose="020B0604030504040204" pitchFamily="34" charset="0"/>
              </a:rPr>
              <a:t>public boolean hasil = (10&lt;5) &amp;&amp; (var==3);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B14C089-4D38-4AEA-AB07-8B6CDF780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Mendeskripsikan Tipe Data Primitif (5)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E1ECAB5-9D8E-41F5-8602-1DFA3E529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Memilih Tipe Data :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Perhatikan Jenis Data ( bilangan bulat / bilangan real / logika / karakter )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Terdapat operasi pembagian ? </a:t>
            </a:r>
            <a:r>
              <a:rPr lang="en-US" altLang="en-US" sz="1800" b="1">
                <a:latin typeface="Verdana" panose="020B0604030504040204" pitchFamily="34" charset="0"/>
                <a:sym typeface="Wingdings" panose="05000000000000000000" pitchFamily="2" charset="2"/>
              </a:rPr>
              <a:t> disarankan menggunakan tipe floating point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  <a:sym typeface="Wingdings" panose="05000000000000000000" pitchFamily="2" charset="2"/>
              </a:rPr>
              <a:t>Jika program memperhatikan ukuran data dalam memory, gunakan tipe-tipe data dengan representasi bit kecil.</a:t>
            </a: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7A90FE1-C84F-4C65-B94E-150CB0592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Mendeklarasikan Variabel dan Melewatkan Nilai ke Variabel (1) 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1516259B-B1C1-48FB-9239-974AEB6300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Mendeklarasikan Variabel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Variabel : entitas penyimpanan data yang paling elementer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Variabel lebih mengacu ke alokasi memory daripada nilai data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Verdana" panose="020B0604030504040204" pitchFamily="34" charset="0"/>
            </a:endParaRP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637D4F72-34B0-42E3-947C-22B9A5776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49157" name="Object 5">
            <a:extLst>
              <a:ext uri="{FF2B5EF4-FFF2-40B4-BE49-F238E27FC236}">
                <a16:creationId xmlns:a16="http://schemas.microsoft.com/office/drawing/2014/main" id="{CDDD2ECB-7157-4A7E-BFB4-7E8FA70A46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3810000"/>
          <a:ext cx="2286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3052572" imgH="3372307" progId="Visio.Drawing.11">
                  <p:embed/>
                </p:oleObj>
              </mc:Choice>
              <mc:Fallback>
                <p:oleObj name="Visio" r:id="rId3" imgW="3052572" imgH="3372307" progId="Visio.Drawing.11">
                  <p:embed/>
                  <p:pic>
                    <p:nvPicPr>
                      <p:cNvPr id="49157" name="Object 5">
                        <a:extLst>
                          <a:ext uri="{FF2B5EF4-FFF2-40B4-BE49-F238E27FC236}">
                            <a16:creationId xmlns:a16="http://schemas.microsoft.com/office/drawing/2014/main" id="{CDDD2ECB-7157-4A7E-BFB4-7E8FA70A46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810000"/>
                        <a:ext cx="2286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077F6A7-4B92-48AD-A03A-4891D71DA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Mendeklarasikan Variabel dan Melewatkan Nilai ke Variabel (2)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5EA5EF4-890F-45E9-85EC-E2C8E28270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0"/>
            <a:ext cx="8229600" cy="3886200"/>
          </a:xfrm>
          <a:noFill/>
        </p:spPr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Penamaan Variabel :</a:t>
            </a:r>
          </a:p>
          <a:p>
            <a:pPr lvl="1" eaLnBrk="1" hangingPunct="1"/>
            <a:r>
              <a:rPr lang="en-US" altLang="en-US" sz="1600">
                <a:latin typeface="Verdana" panose="020B0604030504040204" pitchFamily="34" charset="0"/>
              </a:rPr>
              <a:t>Identifier variabel harus dimulai dengan alfabet huruf besar, huruf kecil, tanda dollar ( $ ) atau </a:t>
            </a:r>
            <a:r>
              <a:rPr lang="en-US" altLang="en-US" sz="1600" i="1">
                <a:latin typeface="Verdana" panose="020B0604030504040204" pitchFamily="34" charset="0"/>
              </a:rPr>
              <a:t>underscore</a:t>
            </a:r>
            <a:r>
              <a:rPr lang="en-US" altLang="en-US" sz="1600">
                <a:latin typeface="Verdana" panose="020B0604030504040204" pitchFamily="34" charset="0"/>
              </a:rPr>
              <a:t> (_). Setelah karakter pertama, dapat diikuti dengan angka. </a:t>
            </a:r>
          </a:p>
          <a:p>
            <a:pPr lvl="1" eaLnBrk="1" hangingPunct="1"/>
            <a:r>
              <a:rPr lang="en-US" altLang="en-US" sz="1600">
                <a:latin typeface="Verdana" panose="020B0604030504040204" pitchFamily="34" charset="0"/>
              </a:rPr>
              <a:t>Identifier variabel tidak boleh mengandung </a:t>
            </a:r>
            <a:r>
              <a:rPr lang="en-US" altLang="en-US" sz="1600" i="1">
                <a:latin typeface="Verdana" panose="020B0604030504040204" pitchFamily="34" charset="0"/>
              </a:rPr>
              <a:t>punctuation</a:t>
            </a:r>
            <a:r>
              <a:rPr lang="en-US" altLang="en-US" sz="1600">
                <a:latin typeface="Verdana" panose="020B0604030504040204" pitchFamily="34" charset="0"/>
              </a:rPr>
              <a:t>, spasi, atau </a:t>
            </a:r>
            <a:r>
              <a:rPr lang="en-US" altLang="en-US" sz="1600" i="1">
                <a:latin typeface="Verdana" panose="020B0604030504040204" pitchFamily="34" charset="0"/>
              </a:rPr>
              <a:t>dashes ( - )</a:t>
            </a:r>
            <a:r>
              <a:rPr lang="en-US" altLang="en-US" sz="1600">
                <a:latin typeface="Verdana" panose="020B0604030504040204" pitchFamily="34" charset="0"/>
              </a:rPr>
              <a:t> </a:t>
            </a:r>
          </a:p>
          <a:p>
            <a:pPr lvl="1" eaLnBrk="1" hangingPunct="1"/>
            <a:r>
              <a:rPr lang="en-US" altLang="en-US" sz="1600">
                <a:latin typeface="Verdana" panose="020B0604030504040204" pitchFamily="34" charset="0"/>
              </a:rPr>
              <a:t>Kata kunci pada teknologi Java , seperti pada Tabel IV.3, tidak dapat dijadikan nama identifier variabel. </a:t>
            </a:r>
          </a:p>
          <a:p>
            <a:pPr lvl="1" eaLnBrk="1" hangingPunct="1"/>
            <a:r>
              <a:rPr lang="en-US" altLang="en-US" sz="1600">
                <a:latin typeface="Verdana" panose="020B0604030504040204" pitchFamily="34" charset="0"/>
              </a:rPr>
              <a:t>Kata kunci yang tidak dapat dijadikan nama variabel 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600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600">
              <a:latin typeface="Verdana" panose="020B0604030504040204" pitchFamily="34" charset="0"/>
            </a:endParaRP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C3D863BC-6817-478D-97C4-2BEF3682D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50181" name="Picture 5">
            <a:extLst>
              <a:ext uri="{FF2B5EF4-FFF2-40B4-BE49-F238E27FC236}">
                <a16:creationId xmlns:a16="http://schemas.microsoft.com/office/drawing/2014/main" id="{6E89ED7C-73D0-4C71-A0FA-DB50DA481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4495800"/>
            <a:ext cx="57816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EC1E2F8-BAD7-4786-B027-17F3D065D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Mendeklarasikan Variabel dan Melewatkan Nilai ke Variabel (3)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8D590EA-7FC8-41DA-ADBF-12C2959D3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Penamaan Variabel :</a:t>
            </a:r>
          </a:p>
          <a:p>
            <a:pPr lvl="1" eaLnBrk="1" hangingPunct="1"/>
            <a:r>
              <a:rPr lang="en-US" altLang="en-US" sz="1600">
                <a:latin typeface="Verdana" panose="020B0604030504040204" pitchFamily="34" charset="0"/>
              </a:rPr>
              <a:t>Contoh nama variabel yang valid :</a:t>
            </a:r>
          </a:p>
          <a:p>
            <a:pPr lvl="2" eaLnBrk="1" hangingPunct="1"/>
            <a:r>
              <a:rPr lang="en-US" altLang="en-US" sz="1400">
                <a:latin typeface="Verdana" panose="020B0604030504040204" pitchFamily="34" charset="0"/>
              </a:rPr>
              <a:t>@2var</a:t>
            </a:r>
          </a:p>
          <a:p>
            <a:pPr lvl="2" eaLnBrk="1" hangingPunct="1"/>
            <a:r>
              <a:rPr lang="en-US" altLang="en-US" sz="1400">
                <a:latin typeface="Verdana" panose="020B0604030504040204" pitchFamily="34" charset="0"/>
              </a:rPr>
              <a:t>_status</a:t>
            </a:r>
          </a:p>
          <a:p>
            <a:pPr lvl="2" eaLnBrk="1" hangingPunct="1"/>
            <a:r>
              <a:rPr lang="en-US" altLang="en-US" sz="1400">
                <a:latin typeface="Verdana" panose="020B0604030504040204" pitchFamily="34" charset="0"/>
              </a:rPr>
              <a:t>tanggal</a:t>
            </a:r>
          </a:p>
          <a:p>
            <a:pPr lvl="2" eaLnBrk="1" hangingPunct="1"/>
            <a:r>
              <a:rPr lang="en-US" altLang="en-US" sz="1400">
                <a:latin typeface="Verdana" panose="020B0604030504040204" pitchFamily="34" charset="0"/>
              </a:rPr>
              <a:t>jumlahBarang</a:t>
            </a:r>
          </a:p>
          <a:p>
            <a:pPr lvl="2" eaLnBrk="1" hangingPunct="1"/>
            <a:r>
              <a:rPr lang="en-US" altLang="en-US" sz="1400">
                <a:latin typeface="Verdana" panose="020B0604030504040204" pitchFamily="34" charset="0"/>
              </a:rPr>
              <a:t>nama_kecil</a:t>
            </a:r>
          </a:p>
          <a:p>
            <a:pPr lvl="2" eaLnBrk="1" hangingPunct="1"/>
            <a:r>
              <a:rPr lang="en-US" altLang="en-US" sz="1400">
                <a:latin typeface="Verdana" panose="020B0604030504040204" pitchFamily="34" charset="0"/>
              </a:rPr>
              <a:t>final_test</a:t>
            </a:r>
          </a:p>
          <a:p>
            <a:pPr lvl="2" eaLnBrk="1" hangingPunct="1"/>
            <a:r>
              <a:rPr lang="en-US" altLang="en-US" sz="1400">
                <a:latin typeface="Verdana" panose="020B0604030504040204" pitchFamily="34" charset="0"/>
              </a:rPr>
              <a:t>int_float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Melewatkan Nilai ke Variabel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Contoh :</a:t>
            </a:r>
          </a:p>
          <a:p>
            <a:pPr lvl="2" eaLnBrk="1" hangingPunct="1"/>
            <a:endParaRPr lang="en-US" altLang="en-US" sz="1600" b="1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600">
              <a:latin typeface="Verdana" panose="020B0604030504040204" pitchFamily="34" charset="0"/>
            </a:endParaRP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2208703B-AE93-402E-8C59-D66019CE0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51205" name="Picture 5">
            <a:extLst>
              <a:ext uri="{FF2B5EF4-FFF2-40B4-BE49-F238E27FC236}">
                <a16:creationId xmlns:a16="http://schemas.microsoft.com/office/drawing/2014/main" id="{BCBC3608-CD1D-4304-AF56-2E91E0F98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181600"/>
            <a:ext cx="4038600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D2B98B68-DB06-435C-BCAA-79585B337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Mendeklarasikan Variabel dan Melewatkan Nilai ke Variabel (4)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4B56B4E-301C-4CF1-B671-D00FFB2C8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Penamaan Variabel :</a:t>
            </a:r>
          </a:p>
          <a:p>
            <a:pPr lvl="1" eaLnBrk="1" hangingPunct="1"/>
            <a:r>
              <a:rPr lang="en-US" altLang="en-US" sz="1600">
                <a:latin typeface="Verdana" panose="020B0604030504040204" pitchFamily="34" charset="0"/>
              </a:rPr>
              <a:t>Contoh nama variabel yang valid :</a:t>
            </a:r>
          </a:p>
          <a:p>
            <a:pPr lvl="2" eaLnBrk="1" hangingPunct="1"/>
            <a:r>
              <a:rPr lang="en-US" altLang="en-US" sz="1400">
                <a:latin typeface="Verdana" panose="020B0604030504040204" pitchFamily="34" charset="0"/>
              </a:rPr>
              <a:t>@2var</a:t>
            </a:r>
          </a:p>
          <a:p>
            <a:pPr lvl="2" eaLnBrk="1" hangingPunct="1"/>
            <a:r>
              <a:rPr lang="en-US" altLang="en-US" sz="1400">
                <a:latin typeface="Verdana" panose="020B0604030504040204" pitchFamily="34" charset="0"/>
              </a:rPr>
              <a:t>_status</a:t>
            </a:r>
          </a:p>
          <a:p>
            <a:pPr lvl="2" eaLnBrk="1" hangingPunct="1"/>
            <a:r>
              <a:rPr lang="en-US" altLang="en-US" sz="1400">
                <a:latin typeface="Verdana" panose="020B0604030504040204" pitchFamily="34" charset="0"/>
              </a:rPr>
              <a:t>tanggal</a:t>
            </a:r>
          </a:p>
          <a:p>
            <a:pPr lvl="2" eaLnBrk="1" hangingPunct="1"/>
            <a:r>
              <a:rPr lang="en-US" altLang="en-US" sz="1400">
                <a:latin typeface="Verdana" panose="020B0604030504040204" pitchFamily="34" charset="0"/>
              </a:rPr>
              <a:t>jumlahBarang</a:t>
            </a:r>
          </a:p>
          <a:p>
            <a:pPr lvl="2" eaLnBrk="1" hangingPunct="1"/>
            <a:r>
              <a:rPr lang="en-US" altLang="en-US" sz="1400">
                <a:latin typeface="Verdana" panose="020B0604030504040204" pitchFamily="34" charset="0"/>
              </a:rPr>
              <a:t>nama_kecil</a:t>
            </a:r>
          </a:p>
          <a:p>
            <a:pPr lvl="2" eaLnBrk="1" hangingPunct="1"/>
            <a:r>
              <a:rPr lang="en-US" altLang="en-US" sz="1400">
                <a:latin typeface="Verdana" panose="020B0604030504040204" pitchFamily="34" charset="0"/>
              </a:rPr>
              <a:t>final_test</a:t>
            </a:r>
          </a:p>
          <a:p>
            <a:pPr lvl="2" eaLnBrk="1" hangingPunct="1"/>
            <a:r>
              <a:rPr lang="en-US" altLang="en-US" sz="1400">
                <a:latin typeface="Verdana" panose="020B0604030504040204" pitchFamily="34" charset="0"/>
              </a:rPr>
              <a:t>int_float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Melewatkan Nilai ke Variabel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Contoh :</a:t>
            </a:r>
          </a:p>
          <a:p>
            <a:pPr lvl="2" eaLnBrk="1" hangingPunct="1"/>
            <a:endParaRPr lang="en-US" altLang="en-US" sz="1600" b="1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600">
              <a:latin typeface="Verdana" panose="020B0604030504040204" pitchFamily="34" charset="0"/>
            </a:endParaRP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D369D128-12C0-4115-9B43-F78766DF6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52229" name="Picture 5">
            <a:extLst>
              <a:ext uri="{FF2B5EF4-FFF2-40B4-BE49-F238E27FC236}">
                <a16:creationId xmlns:a16="http://schemas.microsoft.com/office/drawing/2014/main" id="{E655E4D2-39FC-4CC7-B41E-D2636590A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181600"/>
            <a:ext cx="4038600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A3B3ACD-0A0F-495B-A89E-018F05437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Menyimpan Variabel Primitif dan Konstanta pada Memory</a:t>
            </a:r>
          </a:p>
        </p:txBody>
      </p:sp>
      <p:sp>
        <p:nvSpPr>
          <p:cNvPr id="53251" name="Rectangle 4">
            <a:extLst>
              <a:ext uri="{FF2B5EF4-FFF2-40B4-BE49-F238E27FC236}">
                <a16:creationId xmlns:a16="http://schemas.microsoft.com/office/drawing/2014/main" id="{C7E9EB78-0752-4E21-8039-D8242561B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53252" name="Picture 5">
            <a:extLst>
              <a:ext uri="{FF2B5EF4-FFF2-40B4-BE49-F238E27FC236}">
                <a16:creationId xmlns:a16="http://schemas.microsoft.com/office/drawing/2014/main" id="{E7326D56-0FAB-484D-B640-64FEE4CDC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57400"/>
            <a:ext cx="6019800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1DC3F03-63EA-4B78-8BD2-F9914812F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Daftar Isi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3216F31-D2D9-4410-BB56-87CD33FBEE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latin typeface="Verdana" panose="020B0604030504040204" pitchFamily="34" charset="0"/>
              </a:rPr>
              <a:t>Identifikasi  Penggunaan Variabel dan Syntax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Penggunaan Variabel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Deklarasi dan Inisialisasi Variabel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latin typeface="Verdana" panose="020B0604030504040204" pitchFamily="34" charset="0"/>
              </a:rPr>
              <a:t>Mendeskripsikan Tipe Data Primitif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Tipe Data Integral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Tipe Data Floating-Point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Tipe Data Tekstual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Tipe Data Logika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Memilih Tipe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latin typeface="Verdana" panose="020B0604030504040204" pitchFamily="34" charset="0"/>
              </a:rPr>
              <a:t>Mendeklarasikan Variabel dan Melewatkan Nilai ke Variabel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Penamaan Variabel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Melewatkan Nilai ke Variabel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Konstanta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C84FE0B-7EE5-4611-8C54-DDD16BE5FF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Identifikasi Penggunaan Variabel dan Syntax (1)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8EE1D81-2082-485F-A012-02BDB3DC7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Contoh Program 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pic>
        <p:nvPicPr>
          <p:cNvPr id="37892" name="Picture 4">
            <a:extLst>
              <a:ext uri="{FF2B5EF4-FFF2-40B4-BE49-F238E27FC236}">
                <a16:creationId xmlns:a16="http://schemas.microsoft.com/office/drawing/2014/main" id="{05DD62E1-B77C-41F8-AF1D-B8E83C4F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14539"/>
            <a:ext cx="55626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CF5FC5D-2D53-43BD-8316-DEA070887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Identifikasi Penggunaan Variabel dan Syntax (2)</a:t>
            </a:r>
          </a:p>
        </p:txBody>
      </p:sp>
      <p:pic>
        <p:nvPicPr>
          <p:cNvPr id="38915" name="Picture 4">
            <a:extLst>
              <a:ext uri="{FF2B5EF4-FFF2-40B4-BE49-F238E27FC236}">
                <a16:creationId xmlns:a16="http://schemas.microsoft.com/office/drawing/2014/main" id="{8326E68B-84DB-4DCE-A2CC-20B936B2B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2667000"/>
            <a:ext cx="5229225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5EBF468-3F4C-43EF-8292-CBA751A7C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Identifikasi Penggunaan Variabel dan Syntax (3)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8F0C9E9-0066-4CDD-BC67-FA3E282B6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Penggunaan Variabel :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noPol </a:t>
            </a:r>
            <a:r>
              <a:rPr lang="en-US" altLang="en-US" sz="1800" b="1">
                <a:latin typeface="Verdana" panose="020B0604030504040204" pitchFamily="34" charset="0"/>
                <a:sym typeface="Wingdings" panose="05000000000000000000" pitchFamily="2" charset="2"/>
              </a:rPr>
              <a:t> menyimpan data nomor polisi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  <a:sym typeface="Wingdings" panose="05000000000000000000" pitchFamily="2" charset="2"/>
              </a:rPr>
              <a:t>merk  menyimpan data merk mobil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  <a:sym typeface="Wingdings" panose="05000000000000000000" pitchFamily="2" charset="2"/>
              </a:rPr>
              <a:t>harga  menyimpan harga mobil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  <a:sym typeface="Wingdings" panose="05000000000000000000" pitchFamily="2" charset="2"/>
              </a:rPr>
              <a:t>tahunPembuatan  menyimpan tahun pembuatan mobil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  <a:sym typeface="Wingdings" panose="05000000000000000000" pitchFamily="2" charset="2"/>
              </a:rPr>
              <a:t>namaPemilik  menyimpan data pemilik mobil</a:t>
            </a: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Deklarasi dan Inisialisasi Variabel :</a:t>
            </a: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>
                <a:latin typeface="Verdana" panose="020B0604030504040204" pitchFamily="34" charset="0"/>
              </a:rPr>
              <a:t>			</a:t>
            </a:r>
            <a:r>
              <a:rPr lang="en-US" altLang="en-US" sz="1400">
                <a:latin typeface="Verdana" panose="020B0604030504040204" pitchFamily="34" charset="0"/>
              </a:rPr>
              <a:t>[modifiers] data_type identifier [ = value ] 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9E01A6E-F235-4CB6-BF95-7B5520480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Identifikasi Penggunaan Variabel dan Syntax (4)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B6FAC20-4258-440A-B5F7-2BE1510FD3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grpSp>
        <p:nvGrpSpPr>
          <p:cNvPr id="40964" name="Group 6">
            <a:extLst>
              <a:ext uri="{FF2B5EF4-FFF2-40B4-BE49-F238E27FC236}">
                <a16:creationId xmlns:a16="http://schemas.microsoft.com/office/drawing/2014/main" id="{99B73706-4B3D-4764-9D93-391E436A15E0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981200"/>
            <a:ext cx="6019800" cy="4546600"/>
            <a:chOff x="624" y="897"/>
            <a:chExt cx="3792" cy="2864"/>
          </a:xfrm>
        </p:grpSpPr>
        <p:pic>
          <p:nvPicPr>
            <p:cNvPr id="40965" name="Picture 4">
              <a:extLst>
                <a:ext uri="{FF2B5EF4-FFF2-40B4-BE49-F238E27FC236}">
                  <a16:creationId xmlns:a16="http://schemas.microsoft.com/office/drawing/2014/main" id="{F6179C27-4E48-4FD7-9B1B-396756E02F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897"/>
              <a:ext cx="3792" cy="2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66" name="Picture 5">
              <a:extLst>
                <a:ext uri="{FF2B5EF4-FFF2-40B4-BE49-F238E27FC236}">
                  <a16:creationId xmlns:a16="http://schemas.microsoft.com/office/drawing/2014/main" id="{59B09CFA-B0A5-4E3D-B876-EAF75120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928"/>
              <a:ext cx="3486" cy="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EEF03B7-FB06-4F23-81B4-2D6F0BD3E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Identifikasi Penggunaan Variabel dan Syntax (5)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458C694-E670-4B0B-80C2-978827DB3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Hasil Kompilasi 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Penyebab : Variabel belum dideklarasikan !!!</a:t>
            </a:r>
            <a:endParaRPr lang="en-US" altLang="en-US"/>
          </a:p>
        </p:txBody>
      </p:sp>
      <p:pic>
        <p:nvPicPr>
          <p:cNvPr id="41988" name="Picture 4">
            <a:extLst>
              <a:ext uri="{FF2B5EF4-FFF2-40B4-BE49-F238E27FC236}">
                <a16:creationId xmlns:a16="http://schemas.microsoft.com/office/drawing/2014/main" id="{1EC7D4D0-8CE9-43D7-9A55-F9D4F8DF3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2057401"/>
            <a:ext cx="48863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111B241-912F-4E2E-9DBD-0AFD9584C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Identifikasi Penggunaan Variabel dan Syntax (6)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06752CA-7745-45F7-B9CF-B36C0BB61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Inisialisasi Variabel ( dipisah dari deklarasi ) 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pic>
        <p:nvPicPr>
          <p:cNvPr id="43012" name="Picture 4">
            <a:extLst>
              <a:ext uri="{FF2B5EF4-FFF2-40B4-BE49-F238E27FC236}">
                <a16:creationId xmlns:a16="http://schemas.microsoft.com/office/drawing/2014/main" id="{FB4A64D0-53DA-429A-981E-E8E6DA42B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71800"/>
            <a:ext cx="4910138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EE4071F-69CD-4EAF-A3E0-A8376D34F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Mendeskripsikan Tipe Data Primitif (1)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1844B85-51D4-43B4-BBCA-3980046BF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Tipe Data Primitif :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Integral : </a:t>
            </a:r>
            <a:r>
              <a:rPr lang="en-US" altLang="en-US" sz="1800">
                <a:latin typeface="Verdana" panose="020B0604030504040204" pitchFamily="34" charset="0"/>
              </a:rPr>
              <a:t>merepresentasikan nilai-nilai bilangan bulat ( tidak memiliki elemen pecahan desimal. </a:t>
            </a:r>
            <a:endParaRPr lang="en-US" altLang="en-US" sz="1800" b="1">
              <a:latin typeface="Verdana" panose="020B0604030504040204" pitchFamily="34" charset="0"/>
            </a:endParaRP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Floating Point : </a:t>
            </a:r>
            <a:r>
              <a:rPr lang="en-US" altLang="en-US" sz="1800">
                <a:latin typeface="Verdana" panose="020B0604030504040204" pitchFamily="34" charset="0"/>
              </a:rPr>
              <a:t>merepresentasikan nilai-nilai bilangan real ( memiliki elemen pecahan desimal ) </a:t>
            </a:r>
            <a:endParaRPr lang="en-US" altLang="en-US" sz="1800" b="1">
              <a:latin typeface="Verdana" panose="020B0604030504040204" pitchFamily="34" charset="0"/>
            </a:endParaRP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Tekstual : </a:t>
            </a:r>
            <a:r>
              <a:rPr lang="en-US" altLang="en-US" sz="1800">
                <a:latin typeface="Verdana" panose="020B0604030504040204" pitchFamily="34" charset="0"/>
              </a:rPr>
              <a:t>merepresentasikan nilai-nilai berupa alphabet. 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Logika : </a:t>
            </a:r>
            <a:r>
              <a:rPr lang="en-US" altLang="en-US" sz="1800">
                <a:latin typeface="Verdana" panose="020B0604030504040204" pitchFamily="34" charset="0"/>
              </a:rPr>
              <a:t>merepresentasikan nilai-nilai logika ( hanya bernilai </a:t>
            </a:r>
            <a:r>
              <a:rPr lang="en-US" altLang="en-US" sz="1800" i="1">
                <a:latin typeface="Verdana" panose="020B0604030504040204" pitchFamily="34" charset="0"/>
              </a:rPr>
              <a:t>true</a:t>
            </a:r>
            <a:r>
              <a:rPr lang="en-US" altLang="en-US" sz="1800">
                <a:latin typeface="Verdana" panose="020B0604030504040204" pitchFamily="34" charset="0"/>
              </a:rPr>
              <a:t> dan </a:t>
            </a:r>
            <a:r>
              <a:rPr lang="en-US" altLang="en-US" sz="1800" i="1">
                <a:latin typeface="Verdana" panose="020B0604030504040204" pitchFamily="34" charset="0"/>
              </a:rPr>
              <a:t>false</a:t>
            </a:r>
            <a:r>
              <a:rPr lang="en-US" altLang="en-US" sz="1800">
                <a:latin typeface="Verdana" panose="020B0604030504040204" pitchFamily="34" charset="0"/>
              </a:rPr>
              <a:t> ).</a:t>
            </a:r>
            <a:r>
              <a:rPr lang="en-US" altLang="en-US"/>
              <a:t> </a:t>
            </a: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597</Words>
  <Application>Microsoft Office PowerPoint</Application>
  <PresentationFormat>Widescreen</PresentationFormat>
  <Paragraphs>112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Verdana</vt:lpstr>
      <vt:lpstr>Wingdings</vt:lpstr>
      <vt:lpstr>Office Theme</vt:lpstr>
      <vt:lpstr>Microsoft Visio Drawing</vt:lpstr>
      <vt:lpstr>PowerPoint Presentation</vt:lpstr>
      <vt:lpstr>Daftar Isi</vt:lpstr>
      <vt:lpstr>Identifikasi Penggunaan Variabel dan Syntax (1)</vt:lpstr>
      <vt:lpstr>Identifikasi Penggunaan Variabel dan Syntax (2)</vt:lpstr>
      <vt:lpstr>Identifikasi Penggunaan Variabel dan Syntax (3)</vt:lpstr>
      <vt:lpstr>Identifikasi Penggunaan Variabel dan Syntax (4)</vt:lpstr>
      <vt:lpstr>Identifikasi Penggunaan Variabel dan Syntax (5)</vt:lpstr>
      <vt:lpstr>Identifikasi Penggunaan Variabel dan Syntax (6)</vt:lpstr>
      <vt:lpstr>Mendeskripsikan Tipe Data Primitif (1)</vt:lpstr>
      <vt:lpstr>Mendeskripsikan Tipe Data Primitif (2)</vt:lpstr>
      <vt:lpstr>Mendeskripsikan Tipe Data Primitif (3)</vt:lpstr>
      <vt:lpstr>Mendeskripsikan Tipe Data Primitif (4)</vt:lpstr>
      <vt:lpstr>Mendeskripsikan Tipe Data Primitif (5)</vt:lpstr>
      <vt:lpstr>Mendeklarasikan Variabel dan Melewatkan Nilai ke Variabel (1) </vt:lpstr>
      <vt:lpstr>Mendeklarasikan Variabel dan Melewatkan Nilai ke Variabel (2)</vt:lpstr>
      <vt:lpstr>Mendeklarasikan Variabel dan Melewatkan Nilai ke Variabel (3)</vt:lpstr>
      <vt:lpstr>Mendeklarasikan Variabel dan Melewatkan Nilai ke Variabel (4)</vt:lpstr>
      <vt:lpstr>Menyimpan Variabel Primitif dan Konstanta pada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Toni Arifin</dc:creator>
  <cp:lastModifiedBy>Toni Arifin</cp:lastModifiedBy>
  <cp:revision>4</cp:revision>
  <dcterms:created xsi:type="dcterms:W3CDTF">2021-02-08T00:55:17Z</dcterms:created>
  <dcterms:modified xsi:type="dcterms:W3CDTF">2021-02-08T00:59:19Z</dcterms:modified>
</cp:coreProperties>
</file>