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8C1-75E8-48EE-AE28-4B2787FF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55800-58E1-405B-88AF-587EAE6B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0AAA-11DA-4769-BA65-77FF7BC9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9976-4870-4A0D-80BC-0273E47C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2566-2D7A-42B4-9C2D-FE1D7ADB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6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1E7E-96F3-4DF3-9910-286C0E59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86968-12AF-4335-A6EE-E45E251CA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BF65-9A34-4A02-A556-06FA5AC4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587-C216-4031-B27C-EF35722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EF3-DA42-4058-8D9E-45F9EA9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CEFA-47B5-4A40-8167-DF5BC53D1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2BC9E-8FB9-4B47-A87B-4BC87167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91AE-342F-4539-AF91-61CE9289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7861D-7344-46DD-B4BA-030209A6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0CD1-DA96-4550-9FDD-F93FE1A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8D0E-8773-43F5-A516-BDFE0D42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CDA2-166F-4FCF-92C3-2728A748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5CE45-6922-4817-92D7-E8BA313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440D-76EF-429D-AFF5-EEA5F6A4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F44A-F1A9-4BEC-8C11-2BC8CAF3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33E5-CD53-41B6-A522-7990D07B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AB3B-3CBE-40F2-8F92-DF5C18C9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0299-F56F-47E0-8931-E73A27C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D65E7-77EE-4127-B1C3-FAB4F14B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0A20-DC15-4E72-8EC7-97F7E61D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440-5257-43FB-A866-784FBBC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F3497-B0C9-4815-9EAE-1A1D6CA15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185E-3BF4-4A6A-B78C-C05C40CC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E4BC-07FF-4983-986C-09B09FBE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F95E-4729-4A2C-BCF9-958D88B5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56A9D-4918-4635-9628-3E64229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6D05-C51E-4ABC-823F-30CB068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CB191-90CF-49DC-9240-E5D7C6310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7AC6-DC8F-49D0-B6B9-A1DB027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DA814-D3AD-4837-A30A-87E211658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355CD-E007-4DB6-99FF-E11A825F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11303-5C9C-41DF-ACF1-7D365874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0BBA9-7A8B-44E0-A8D8-7C306796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4A3F-D581-494C-A53F-39B01CD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E76C-F57E-4504-9371-57CB41E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C5976-8757-436E-909D-1AF31461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01B8E-84E4-4DE7-B2B0-8FFAAD9B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E5C76-B906-421A-84AB-A230833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7B8A-A0C6-4106-9969-A55AA96D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931F3-B195-4D07-B8A4-DBDA0E30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836D5-49FA-4AF0-A68A-4FFE319E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19E1-1AAD-4BFA-B169-A6FE1482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069EC-FEC3-4F1F-BEAA-64FF048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844D8-9E0C-4E9F-9343-2D612020A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59ECF-8D44-4E1E-992B-1C9BD7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3310F-FC68-410A-9B5B-919660CE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7D3C-B5FC-494B-8298-B876EFBC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8AC-4889-4FDD-8276-21C9E4FE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27F8-F7C1-4A21-8DE1-1219AA616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B750B-276C-4F20-8C8E-C2D1C4A6E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CFD9-A941-46D6-B37D-6BCD093E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F3801-398D-49FB-A46C-944FE16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817D-DCD1-421A-B59C-44BA7444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F273B-6DFD-435F-8A35-08569731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902B-9CAA-41CD-8E99-63992427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D943-0AEF-4E9B-A05E-B152B52F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96739-C352-4551-8355-69CDD17F15D8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548B-CA94-4C7D-AD25-40A9FD5A5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3DB5-D894-487D-8E42-F63362DFA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2C29-A108-4E8A-B405-C61495B68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B410E1C7-AEC6-4D0F-A8BE-F867F249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Bab 5</a:t>
            </a: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b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</a:br>
            <a:r>
              <a:rPr lang="en-US" altLang="en-US" sz="3300" b="1">
                <a:solidFill>
                  <a:srgbClr val="0033CC"/>
                </a:solidFill>
                <a:latin typeface="Verdana" panose="020B0604030504040204" pitchFamily="34" charset="0"/>
              </a:rPr>
              <a:t>MENGGUNAKAN OPERATOR ARITMETIKA DAN BITWISE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24B93F8-D2D1-42D6-BF39-1CBE8A66D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Prioritas Operator (1)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5A88892-D1A9-4329-A3E1-CC1B400A2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Prioritas dari yang paling dahulu dikerjakan :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Operator pada tanda kurung “(…)”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Operator-operator Increment dan Decrement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Operator Perkalian dan Pembagian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Operator Penjumlahan dan Pengurangan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Operator Bitwise, dari kiri ke kanan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ED08E7C1-C26E-4FD7-836E-19124593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9F95249-43EA-4CE1-BFF5-67364579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9AC64A74-0518-4F9E-9065-349E43AA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6C4635AE-0455-49C5-9918-69218B518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570345D2-5F0F-4FFC-8149-0C0DC3AD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B4251351-CAF2-410E-8544-FC095715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3498" name="Rectangle 10">
            <a:extLst>
              <a:ext uri="{FF2B5EF4-FFF2-40B4-BE49-F238E27FC236}">
                <a16:creationId xmlns:a16="http://schemas.microsoft.com/office/drawing/2014/main" id="{904EEEF2-BAA9-42B7-B216-98123F2F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56A6238-8741-473B-9B99-048725AD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Prioritas Operator (2)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4348255-D04C-4997-8084-FD4158806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1: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				int c = 12 * 3 +5 / (8 - 3)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>
                <a:latin typeface="Verdana" panose="020B0604030504040204" pitchFamily="34" charset="0"/>
              </a:rPr>
              <a:t>Urutan Operasinya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40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400">
                <a:latin typeface="Verdana" panose="020B0604030504040204" pitchFamily="34" charset="0"/>
              </a:rPr>
              <a:t>				</a:t>
            </a:r>
            <a:r>
              <a:rPr lang="en-US" altLang="en-US" sz="1600">
                <a:latin typeface="Verdana" panose="020B0604030504040204" pitchFamily="34" charset="0"/>
              </a:rPr>
              <a:t>int c = 12 * 3 + 5 / </a:t>
            </a:r>
            <a:r>
              <a:rPr lang="en-US" altLang="en-US" sz="1600" b="1">
                <a:latin typeface="Verdana" panose="020B0604030504040204" pitchFamily="34" charset="0"/>
              </a:rPr>
              <a:t>5</a:t>
            </a:r>
            <a:r>
              <a:rPr lang="en-US" altLang="en-US" sz="1600">
                <a:latin typeface="Verdana" panose="020B0604030504040204" pitchFamily="34" charset="0"/>
              </a:rPr>
              <a:t>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</a:t>
            </a:r>
            <a:r>
              <a:rPr lang="en-US" altLang="en-US" sz="1600" b="1">
                <a:latin typeface="Verdana" panose="020B0604030504040204" pitchFamily="34" charset="0"/>
              </a:rPr>
              <a:t>36</a:t>
            </a:r>
            <a:r>
              <a:rPr lang="en-US" altLang="en-US" sz="1600">
                <a:latin typeface="Verdana" panose="020B0604030504040204" pitchFamily="34" charset="0"/>
              </a:rPr>
              <a:t> + 5 / 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36 + </a:t>
            </a:r>
            <a:r>
              <a:rPr lang="en-US" altLang="en-US" sz="1600" b="1">
                <a:latin typeface="Verdana" panose="020B0604030504040204" pitchFamily="34" charset="0"/>
              </a:rPr>
              <a:t>1</a:t>
            </a:r>
            <a:r>
              <a:rPr lang="en-US" altLang="en-US" sz="1600">
                <a:latin typeface="Verdana" panose="020B0604030504040204" pitchFamily="34" charset="0"/>
              </a:rPr>
              <a:t> 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</a:t>
            </a:r>
            <a:r>
              <a:rPr lang="en-US" altLang="en-US" sz="1600" b="1">
                <a:latin typeface="Verdana" panose="020B0604030504040204" pitchFamily="34" charset="0"/>
              </a:rPr>
              <a:t>37</a:t>
            </a:r>
            <a:r>
              <a:rPr lang="en-US" altLang="en-US" sz="1600">
                <a:latin typeface="Verdana" panose="020B0604030504040204" pitchFamily="34" charset="0"/>
              </a:rPr>
              <a:t>;</a:t>
            </a:r>
          </a:p>
          <a:p>
            <a:pPr eaLnBrk="1" hangingPunct="1"/>
            <a:endParaRPr lang="en-US" altLang="en-US" sz="160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2: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				int c = 3 + 4 &gt;&gt; 1 + 1 &lt;&lt;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	Urutan Operasinya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</a:t>
            </a:r>
            <a:r>
              <a:rPr lang="en-US" altLang="en-US" sz="1600" b="1">
                <a:latin typeface="Verdana" panose="020B0604030504040204" pitchFamily="34" charset="0"/>
              </a:rPr>
              <a:t>7</a:t>
            </a:r>
            <a:r>
              <a:rPr lang="en-US" altLang="en-US" sz="1600">
                <a:latin typeface="Verdana" panose="020B0604030504040204" pitchFamily="34" charset="0"/>
              </a:rPr>
              <a:t> &gt;&gt; 1 + 1 &lt;&lt;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7 &gt;&gt; </a:t>
            </a:r>
            <a:r>
              <a:rPr lang="en-US" altLang="en-US" sz="1600" b="1">
                <a:latin typeface="Verdana" panose="020B0604030504040204" pitchFamily="34" charset="0"/>
              </a:rPr>
              <a:t>2</a:t>
            </a:r>
            <a:r>
              <a:rPr lang="en-US" altLang="en-US" sz="1600">
                <a:latin typeface="Verdana" panose="020B0604030504040204" pitchFamily="34" charset="0"/>
              </a:rPr>
              <a:t> &lt;&lt;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</a:t>
            </a:r>
            <a:r>
              <a:rPr lang="en-US" altLang="en-US" sz="1600" b="1">
                <a:latin typeface="Verdana" panose="020B0604030504040204" pitchFamily="34" charset="0"/>
              </a:rPr>
              <a:t>1</a:t>
            </a:r>
            <a:r>
              <a:rPr lang="en-US" altLang="en-US" sz="1600">
                <a:latin typeface="Verdana" panose="020B0604030504040204" pitchFamily="34" charset="0"/>
              </a:rPr>
              <a:t> &lt;&lt;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c = </a:t>
            </a:r>
            <a:r>
              <a:rPr lang="en-US" altLang="en-US" sz="1600" b="1">
                <a:latin typeface="Verdana" panose="020B0604030504040204" pitchFamily="34" charset="0"/>
              </a:rPr>
              <a:t>2</a:t>
            </a:r>
            <a:r>
              <a:rPr lang="en-US" altLang="en-US" sz="1600">
                <a:latin typeface="Verdana" panose="020B0604030504040204" pitchFamily="34" charset="0"/>
              </a:rPr>
              <a:t>;</a:t>
            </a: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5AA2C3AC-DDFA-44FC-A0E1-E98CDF669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EDF21DA1-768F-4CC3-82C2-8C105E86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6C8DA545-0D89-4274-8BD8-8CB9BA1E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661D0B06-96D3-4553-AA53-2C6BED22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6F314B4B-FA3F-409C-9245-EC1B8F3B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5391B2F7-A333-4DCA-A738-36F5D184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787DF573-9381-429C-B54F-FD59EC477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1FB5C6B-2DE5-48EB-91D1-65F64C817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Promosi dan Type-Casting (1)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A7663B6-6F66-4A3C-A604-7351FA548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Promosi</a:t>
            </a:r>
          </a:p>
          <a:p>
            <a:pPr lvl="1" eaLnBrk="1" hangingPunct="1"/>
            <a:r>
              <a:rPr lang="en-US" altLang="en-US" sz="1800"/>
              <a:t>proses pengubahan representasi bit variabel primitif dari representasi bit yang lebih rendah ke representasi bit yang lebih tinggi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Promosi karena </a:t>
            </a:r>
            <a:r>
              <a:rPr lang="en-US" altLang="en-US" sz="2000" b="1" i="1">
                <a:latin typeface="Verdana" panose="020B0604030504040204" pitchFamily="34" charset="0"/>
              </a:rPr>
              <a:t>assigning</a:t>
            </a:r>
            <a:r>
              <a:rPr lang="en-US" altLang="en-US" sz="2000" b="1">
                <a:latin typeface="Verdana" panose="020B0604030504040204" pitchFamily="34" charset="0"/>
              </a:rPr>
              <a:t> tipe data dengan representasi bit yang lebih tinggi ke yang lebih rendah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short a = 12;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				</a:t>
            </a:r>
            <a:r>
              <a:rPr lang="en-US" altLang="en-US" sz="1600">
                <a:latin typeface="Verdana" panose="020B0604030504040204" pitchFamily="34" charset="0"/>
              </a:rPr>
              <a:t>int b = a ; // nilai a promosi ke integer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Promosi karena </a:t>
            </a:r>
            <a:r>
              <a:rPr lang="en-US" altLang="en-US" sz="2000" b="1" i="1">
                <a:latin typeface="Verdana" panose="020B0604030504040204" pitchFamily="34" charset="0"/>
              </a:rPr>
              <a:t>assigning</a:t>
            </a:r>
            <a:r>
              <a:rPr lang="en-US" altLang="en-US" sz="2000" b="1">
                <a:latin typeface="Verdana" panose="020B0604030504040204" pitchFamily="34" charset="0"/>
              </a:rPr>
              <a:t> tipe data integral ke tipe data floating-point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int a = 30;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	float b = a ;</a:t>
            </a:r>
          </a:p>
          <a:p>
            <a:pPr lvl="1" eaLnBrk="1" hangingPunct="1"/>
            <a:endParaRPr lang="en-US" altLang="en-US" sz="1600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77E9B261-9AEC-4BF4-B938-7EC12E1E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29ED01B9-1E71-4694-9260-A0CCE8D6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98E2C29D-1AC0-4F98-A907-E84EE7EE0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9266DA8-EB20-4D7A-9461-5FE75EB3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55DC84E6-148E-45AE-9038-B3CBDBBD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5" name="Rectangle 9">
            <a:extLst>
              <a:ext uri="{FF2B5EF4-FFF2-40B4-BE49-F238E27FC236}">
                <a16:creationId xmlns:a16="http://schemas.microsoft.com/office/drawing/2014/main" id="{CDFD2E32-69BA-4329-9873-0FB498BA6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C7A1B5D2-2059-45B8-BF26-32063E0D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5F83C63-1F2F-4DB5-B9B6-F8A896E32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Promosi dan Type-Casting(2)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4DA6189-E251-43B7-A695-2E706BB44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1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Type-Casting 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proses pengubahan representasi bit variabel primitif dari representasi bit yang lebih tinggi ke representasi bit yang lebih rendah.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Syntax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				identifier = (target_type) value ;</a:t>
            </a:r>
            <a:endParaRPr lang="en-US" altLang="en-US" sz="160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int num1 = 34;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int num2 = 45;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short num3 = (short)(num1 + num2 );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 </a:t>
            </a:r>
            <a:r>
              <a:rPr lang="en-US" altLang="en-US" sz="1600" b="1">
                <a:latin typeface="Verdana" panose="020B0604030504040204" pitchFamily="34" charset="0"/>
              </a:rPr>
              <a:t>Keterangan :  (num1 + num2) menghasilkan nilai </a:t>
            </a:r>
            <a:r>
              <a:rPr lang="en-US" altLang="en-US" sz="1600" b="1" i="1">
                <a:latin typeface="Verdana" panose="020B0604030504040204" pitchFamily="34" charset="0"/>
              </a:rPr>
              <a:t>integer</a:t>
            </a:r>
            <a:r>
              <a:rPr lang="en-US" altLang="en-US" sz="1600" b="1">
                <a:latin typeface="Verdana" panose="020B0604030504040204" pitchFamily="34" charset="0"/>
              </a:rPr>
              <a:t>. Agar nilainya dapat di-</a:t>
            </a:r>
            <a:r>
              <a:rPr lang="en-US" altLang="en-US" sz="1600" b="1" i="1">
                <a:latin typeface="Verdana" panose="020B0604030504040204" pitchFamily="34" charset="0"/>
              </a:rPr>
              <a:t>assign</a:t>
            </a:r>
            <a:r>
              <a:rPr lang="en-US" altLang="en-US" sz="1600" b="1">
                <a:latin typeface="Verdana" panose="020B0604030504040204" pitchFamily="34" charset="0"/>
              </a:rPr>
              <a:t> ke num3, dilakukan casting dengan pernyataan : (short) (num1+num2)</a:t>
            </a:r>
            <a:endParaRPr lang="en-US" altLang="en-US" sz="4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4400" b="1">
              <a:latin typeface="Verdana" panose="020B0604030504040204" pitchFamily="34" charset="0"/>
            </a:endParaRP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602377A-C953-4E9C-ADA6-8295F5AC6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E8C0F3D0-2ECF-4195-9B6E-A8B2D22E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9916BE00-B297-492E-A5DD-60962991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CB4439B9-E224-4DFC-9652-D2DC3132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68EE8BA4-23D2-4D46-869B-3EEDA626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F86CC756-21EE-4DBE-BB77-E0F73304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6570" name="Rectangle 10">
            <a:extLst>
              <a:ext uri="{FF2B5EF4-FFF2-40B4-BE49-F238E27FC236}">
                <a16:creationId xmlns:a16="http://schemas.microsoft.com/office/drawing/2014/main" id="{57993AB0-341B-4B26-B92C-894A6E51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F456A2C-F781-443C-A0F7-FD5B2C3DE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Promosi dan Type-Casting(3)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D9D68F4-1B20-41BC-93C6-257BDCAFD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1"/>
            <a:ext cx="8229600" cy="48307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Type-Casting merupakan proses pemotongan bit 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Misalnya : Type-casting dari </a:t>
            </a:r>
            <a:r>
              <a:rPr lang="en-US" altLang="en-US" sz="1800" b="1" i="1">
                <a:latin typeface="Verdana" panose="020B0604030504040204" pitchFamily="34" charset="0"/>
              </a:rPr>
              <a:t>float</a:t>
            </a:r>
            <a:r>
              <a:rPr lang="en-US" altLang="en-US" sz="1800" b="1">
                <a:latin typeface="Verdana" panose="020B0604030504040204" pitchFamily="34" charset="0"/>
              </a:rPr>
              <a:t> ke </a:t>
            </a:r>
            <a:r>
              <a:rPr lang="en-US" altLang="en-US" sz="1800" b="1" i="1">
                <a:latin typeface="Verdana" panose="020B0604030504040204" pitchFamily="34" charset="0"/>
              </a:rPr>
              <a:t>int</a:t>
            </a: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endParaRPr lang="en-US" altLang="en-US" sz="1800" b="1">
              <a:latin typeface="Verdana" panose="020B0604030504040204" pitchFamily="34" charset="0"/>
            </a:endParaRP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Contoh 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int num1;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long num2 = 123987654321L;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num1 = (int)(num2);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                   </a:t>
            </a:r>
            <a:r>
              <a:rPr lang="en-US" altLang="en-US" sz="1600" b="1">
                <a:latin typeface="Verdana" panose="020B0604030504040204" pitchFamily="34" charset="0"/>
              </a:rPr>
              <a:t>num1 akan bernilai </a:t>
            </a:r>
            <a:r>
              <a:rPr lang="en-US" altLang="en-US" sz="1600">
                <a:latin typeface="Verdana" panose="020B0604030504040204" pitchFamily="34" charset="0"/>
              </a:rPr>
              <a:t>-566397263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400" b="1">
                <a:latin typeface="Verdana" panose="020B0604030504040204" pitchFamily="34" charset="0"/>
              </a:rPr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4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4400" b="1">
              <a:latin typeface="Verdana" panose="020B0604030504040204" pitchFamily="34" charset="0"/>
            </a:endParaRP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6DA75491-DB9C-4CE4-9A46-83A7C792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9C7B875C-1EFB-470B-9BB7-BEBB6CC7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4072161C-DBDA-4821-8DE9-8131C1E1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9E0287B8-23AD-46F0-8B56-28AF7473C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BACCADF7-7DEA-4222-98DE-0B83B3F5F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A1150E30-1D5A-4CD6-A910-32E95A185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2CA78BF8-9145-4FA0-94DC-07B30A22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478A26E2-FD07-4C8B-8E03-50D6601F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276660DC-AA81-4247-8326-78439E646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90801"/>
          <a:ext cx="5638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3" imgW="4804258" imgH="1449019" progId="Visio.Drawing.11">
                  <p:embed/>
                </p:oleObj>
              </mc:Choice>
              <mc:Fallback>
                <p:oleObj name="Visio" r:id="rId3" imgW="4804258" imgH="1449019" progId="Visio.Drawing.11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276660DC-AA81-4247-8326-78439E646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90801"/>
                        <a:ext cx="56388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A4CAE8B-D132-4B6A-BD18-84E9DEDAE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Beberapa Catatan Promosi &amp; Casting (1)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7D55AF6-9DC5-4A1F-A6A8-5982E15E5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1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Operasi Aritmatika Menghasilkan Nilai di Luar Batas Tipe Data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Contoh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			</a:t>
            </a:r>
            <a:r>
              <a:rPr lang="en-US" altLang="en-US" sz="1600">
                <a:latin typeface="Verdana" panose="020B0604030504040204" pitchFamily="34" charset="0"/>
              </a:rPr>
              <a:t>int a = 55555;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int  b =  66666;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>
                <a:latin typeface="Verdana" panose="020B0604030504040204" pitchFamily="34" charset="0"/>
              </a:rPr>
              <a:t>			int  c = a * b							System.out.println(c);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		Output : -591337666 </a:t>
            </a:r>
            <a:r>
              <a:rPr lang="en-US" altLang="en-US" sz="1600">
                <a:latin typeface="Verdana" panose="020B0604030504040204" pitchFamily="34" charset="0"/>
              </a:rPr>
              <a:t>( != 55555 * 66666 )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	  Solusi 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600"/>
              <a:t>int a = 55555;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			long  b =  66666;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			long  c = a * b;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/>
              <a:t>			System.out.println(c);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Verdana" panose="020B0604030504040204" pitchFamily="34" charset="0"/>
              </a:rPr>
              <a:t>      Output : </a:t>
            </a:r>
            <a:r>
              <a:rPr lang="en-US" altLang="en-US" sz="1800" b="1"/>
              <a:t>3703629630 </a:t>
            </a:r>
            <a:r>
              <a:rPr lang="en-US" altLang="en-US" sz="1600">
                <a:latin typeface="Verdana" panose="020B0604030504040204" pitchFamily="34" charset="0"/>
              </a:rPr>
              <a:t>( = 55555 * 66666 )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>
                <a:latin typeface="Verdana" panose="020B0604030504040204" pitchFamily="34" charset="0"/>
              </a:rPr>
              <a:t>	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Verdana" panose="020B0604030504040204" pitchFamily="34" charset="0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F75DE3A-CC0F-42B1-8A48-F909B634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BD2E3B7F-3CD1-4BE3-8EF0-88BEC543F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B077D97A-76E0-47D0-90AD-CA5227E01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694BB3A6-BA7C-4D0E-8842-6BC082DA8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B9CFCA13-E93E-44F8-A203-258179A9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AFA932DE-51A0-49DC-9474-C878BDE8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BD912801-4697-4F30-91DB-8BD9C5EE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BA7EE0E7-D905-41BD-8A98-6462BB5D3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D45EF39-EC28-4EDD-B3B0-6E318B10B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Beberapa Catatan Promosi &amp; Casting (2)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1ECAF9B-2610-4C86-A36E-1C38D4C50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1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Asumsi dasar compiler untuk tipe data integer: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Nilai yang di-</a:t>
            </a:r>
            <a:r>
              <a:rPr lang="en-US" altLang="en-US" sz="1800" i="1">
                <a:latin typeface="Verdana" panose="020B0604030504040204" pitchFamily="34" charset="0"/>
              </a:rPr>
              <a:t>assign</a:t>
            </a:r>
            <a:r>
              <a:rPr lang="en-US" altLang="en-US" sz="1800">
                <a:latin typeface="Verdana" panose="020B0604030504040204" pitchFamily="34" charset="0"/>
              </a:rPr>
              <a:t> tanpa penambahan keterangan apapun, diasumsikan sebagai nilai </a:t>
            </a:r>
            <a:r>
              <a:rPr lang="en-US" altLang="en-US" sz="1800" i="1">
                <a:latin typeface="Verdana" panose="020B0604030504040204" pitchFamily="34" charset="0"/>
              </a:rPr>
              <a:t>integer</a:t>
            </a:r>
            <a:r>
              <a:rPr lang="en-US" altLang="en-US" sz="1800"/>
              <a:t> 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Jika pada suatu operasi aritmatika, operand-operand pada ruas kanan berbeda tipe datanya ( semuanya masih termasuk tipe data integral ), dan </a:t>
            </a:r>
            <a:r>
              <a:rPr lang="en-US" altLang="en-US" sz="1800" u="sng">
                <a:latin typeface="Verdana" panose="020B0604030504040204" pitchFamily="34" charset="0"/>
              </a:rPr>
              <a:t>semua tipe data merupakan tipe data yang representasi bitnya di bawah </a:t>
            </a:r>
            <a:r>
              <a:rPr lang="en-US" altLang="en-US" sz="1800" i="1" u="sng">
                <a:latin typeface="Verdana" panose="020B0604030504040204" pitchFamily="34" charset="0"/>
              </a:rPr>
              <a:t>integer</a:t>
            </a:r>
            <a:r>
              <a:rPr lang="en-US" altLang="en-US" sz="1800">
                <a:latin typeface="Verdana" panose="020B0604030504040204" pitchFamily="34" charset="0"/>
              </a:rPr>
              <a:t>,  maka hasil operasi aritmatika tersebut akan diasumsikan sebagai integer</a:t>
            </a:r>
            <a:r>
              <a:rPr lang="en-US" altLang="en-US" sz="1800"/>
              <a:t> 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Jika pada suatu operasi aritmatika, operand-operand pada ruas kanan berbeda tipe datanya ( semuanya masih termasuk tipe data integral ), dan salah satu tipe data merupakan tipe data yang representasi bitnya di atas </a:t>
            </a:r>
            <a:r>
              <a:rPr lang="en-US" altLang="en-US" sz="1800" i="1">
                <a:latin typeface="Verdana" panose="020B0604030504040204" pitchFamily="34" charset="0"/>
              </a:rPr>
              <a:t>integer</a:t>
            </a:r>
            <a:r>
              <a:rPr lang="en-US" altLang="en-US" sz="1800">
                <a:latin typeface="Verdana" panose="020B0604030504040204" pitchFamily="34" charset="0"/>
              </a:rPr>
              <a:t>, yaitu </a:t>
            </a:r>
            <a:r>
              <a:rPr lang="en-US" altLang="en-US" sz="1800" i="1">
                <a:latin typeface="Verdana" panose="020B0604030504040204" pitchFamily="34" charset="0"/>
              </a:rPr>
              <a:t>long</a:t>
            </a:r>
            <a:r>
              <a:rPr lang="en-US" altLang="en-US" sz="1800">
                <a:latin typeface="Verdana" panose="020B0604030504040204" pitchFamily="34" charset="0"/>
              </a:rPr>
              <a:t>,   maka hasil operasi aritmatika tersebut akan diasumsikan sebagai </a:t>
            </a:r>
            <a:r>
              <a:rPr lang="en-US" altLang="en-US" sz="1800" i="1">
                <a:latin typeface="Verdana" panose="020B0604030504040204" pitchFamily="34" charset="0"/>
              </a:rPr>
              <a:t>long</a:t>
            </a:r>
            <a:r>
              <a:rPr lang="en-US" altLang="en-US" sz="1800"/>
              <a:t> </a:t>
            </a: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Verdana" panose="020B060403050404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A1E951EB-2DE9-443D-85AA-D4E1290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3DD6CC27-3908-4C37-9694-280071A9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B753B2E8-60E0-48BD-A8D4-41A02C4E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1FD5CD2A-01D4-4D60-925D-323986BD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99AB6F23-1497-485C-AF93-0B64016CA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45C7EE59-2494-4264-8E18-C67297BF0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8E1951F5-1C88-444B-A26C-4C3B7340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37683456-DBC6-4422-AC22-74EE7507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BDA7ADB-1098-4F31-9793-09A22ECF5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Beberapa Catatan Promosi &amp; Casting (3)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431DF58-4966-4D0C-A422-282F1B1A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Asumsi dasar compiler untuk tipe data floating-point: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Nilai yang di-</a:t>
            </a:r>
            <a:r>
              <a:rPr lang="en-US" altLang="en-US" sz="1800" i="1">
                <a:latin typeface="Verdana" panose="020B0604030504040204" pitchFamily="34" charset="0"/>
              </a:rPr>
              <a:t>assign</a:t>
            </a:r>
            <a:r>
              <a:rPr lang="en-US" altLang="en-US" sz="1800">
                <a:latin typeface="Verdana" panose="020B0604030504040204" pitchFamily="34" charset="0"/>
              </a:rPr>
              <a:t> tanpa penambahan keterangan apapun akan diasumsikan sebagai </a:t>
            </a:r>
            <a:r>
              <a:rPr lang="en-US" altLang="en-US" sz="1800" i="1">
                <a:latin typeface="Verdana" panose="020B0604030504040204" pitchFamily="34" charset="0"/>
              </a:rPr>
              <a:t>double</a:t>
            </a:r>
            <a:r>
              <a:rPr lang="en-US" altLang="en-US" sz="1800"/>
              <a:t> 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Jika pada operasi aritmatika dengan </a:t>
            </a:r>
            <a:r>
              <a:rPr lang="en-US" altLang="en-US" sz="1800" u="sng">
                <a:latin typeface="Verdana" panose="020B0604030504040204" pitchFamily="34" charset="0"/>
              </a:rPr>
              <a:t>semua operand pada ruas kanan menggunakan tipe data floating-point</a:t>
            </a:r>
            <a:r>
              <a:rPr lang="en-US" altLang="en-US" sz="1800">
                <a:latin typeface="Verdana" panose="020B0604030504040204" pitchFamily="34" charset="0"/>
              </a:rPr>
              <a:t>, maka </a:t>
            </a:r>
            <a:r>
              <a:rPr lang="en-US" altLang="en-US" sz="1800" u="sng">
                <a:latin typeface="Verdana" panose="020B0604030504040204" pitchFamily="34" charset="0"/>
              </a:rPr>
              <a:t>hasil operasi aritmatika tersebut direpresentasikan dengan tipe data yang mengikuti tipe data dengan representasi tertinggi</a:t>
            </a:r>
            <a:r>
              <a:rPr lang="en-US" altLang="en-US" sz="1800">
                <a:latin typeface="Verdana" panose="020B0604030504040204" pitchFamily="34" charset="0"/>
              </a:rPr>
              <a:t> pada ruas kanan operasi aritmatika tersebut</a:t>
            </a:r>
            <a:r>
              <a:rPr lang="en-US" altLang="en-US" sz="1800"/>
              <a:t> </a:t>
            </a:r>
          </a:p>
          <a:p>
            <a:pPr lvl="1" eaLnBrk="1" hangingPunct="1"/>
            <a:r>
              <a:rPr lang="en-US" altLang="en-US" sz="1800">
                <a:latin typeface="Verdana" panose="020B0604030504040204" pitchFamily="34" charset="0"/>
              </a:rPr>
              <a:t>Jika pada operasi aritmatika dengan </a:t>
            </a:r>
            <a:r>
              <a:rPr lang="en-US" altLang="en-US" sz="1800" u="sng">
                <a:latin typeface="Verdana" panose="020B0604030504040204" pitchFamily="34" charset="0"/>
              </a:rPr>
              <a:t>sebagian operand pada ruas kanan menggunakan tipe data floating-point dan sebagian menggunakan tipe data integral</a:t>
            </a:r>
            <a:r>
              <a:rPr lang="en-US" altLang="en-US" sz="1800">
                <a:latin typeface="Verdana" panose="020B0604030504040204" pitchFamily="34" charset="0"/>
              </a:rPr>
              <a:t>, maka hasil operasi aritmatika tersebut direpresentasikan dengan </a:t>
            </a:r>
            <a:r>
              <a:rPr lang="en-US" altLang="en-US" sz="1800" u="sng">
                <a:latin typeface="Verdana" panose="020B0604030504040204" pitchFamily="34" charset="0"/>
              </a:rPr>
              <a:t>tipe data floating-point yang mengikuti tipe data floating-point dengan representasi bit tertinggi pada ruas kanan operasi aritmatika tersebut</a:t>
            </a:r>
            <a:r>
              <a:rPr lang="en-US" altLang="en-US" sz="1800" u="sng"/>
              <a:t> </a:t>
            </a:r>
            <a:endParaRPr lang="en-US" altLang="en-US" sz="1800" b="1" u="sng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 u="sng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>
              <a:latin typeface="Verdana" panose="020B0604030504040204" pitchFamily="34" charset="0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C07452BC-53BC-4796-84E1-8541672B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D035CB9D-E442-4F1F-AB0C-228D13008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6EC1E4F5-1D78-4838-967C-32CD04D0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DFD79502-E357-40BA-8531-B6080E9A7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5FADABBC-8BFC-4065-B9F8-EA250A73E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3E1700B6-6415-4D08-B29E-60E5E791B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1E95F9F3-3B4A-4FBC-B321-E0D27702A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62BA48E7-AC1D-4E05-9AE8-512B3D70F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8E92F40-75CD-4265-85D4-234971E35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Daftar Isi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0912D7A-2A78-4956-8FA1-FF0B2F0A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Menggunakan Operator Aritmatika untuk Memodifikasi Nilai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Menggunakan Operator Bitwise untuk Memodifikasi Nilai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Prioritas Operator</a:t>
            </a: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Menggunakan Promosi dan Type Casting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Promosi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Type Casting</a:t>
            </a:r>
          </a:p>
          <a:p>
            <a:pPr lvl="1" eaLnBrk="1" hangingPunct="1"/>
            <a:r>
              <a:rPr lang="en-US" altLang="en-US" sz="1800" b="1">
                <a:latin typeface="Verdana" panose="020B0604030504040204" pitchFamily="34" charset="0"/>
              </a:rPr>
              <a:t>Beberapa Catatan Promosi dan Type Casting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DB261EA-8F4C-420B-B0B1-570510688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Aritmatika Untuk Mengubah Nilai (1)</a:t>
            </a:r>
          </a:p>
        </p:txBody>
      </p:sp>
      <p:pic>
        <p:nvPicPr>
          <p:cNvPr id="56323" name="Picture 4">
            <a:extLst>
              <a:ext uri="{FF2B5EF4-FFF2-40B4-BE49-F238E27FC236}">
                <a16:creationId xmlns:a16="http://schemas.microsoft.com/office/drawing/2014/main" id="{8303B98B-63E5-4909-85F8-94F4537A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1"/>
            <a:ext cx="6019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0BE23F0-55B9-4B02-A57C-177E8FAA3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Aritmatika Untuk Mengubah Nilai (2)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50A3B7B-DC65-4803-9475-E1A08E9ED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Operator Aritmatika Unary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AC3147C0-9141-4AEB-9B53-A42E2F2E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76514"/>
            <a:ext cx="8001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9CE9AC2-ABF5-4501-AA44-7EADACF8B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Bitwise Untuk Mengubah Nilai (1)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B6AF3CE-21B8-46D7-AB31-629CD3B76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Operator Bitwise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B521B0BE-989F-4768-8361-8D5D4EB6D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33601"/>
            <a:ext cx="71628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FBA2634-68D6-4412-BCA5-17FA89F3C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Bitwise Untuk Mengubah Nilai (2)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6154738-0357-4EA9-BCB2-44667E4E2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Shift Kanan</a:t>
            </a: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Shift Kiri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78E7AD19-95E4-4B09-8E83-CA7483CB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D3F477C4-FC50-40FC-9F0D-649D40AE1A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828800"/>
          <a:ext cx="5029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4989576" imgH="2820619" progId="Visio.Drawing.11">
                  <p:embed/>
                </p:oleObj>
              </mc:Choice>
              <mc:Fallback>
                <p:oleObj name="Visio" r:id="rId3" imgW="4989576" imgH="2820619" progId="Visio.Drawing.11">
                  <p:embed/>
                  <p:pic>
                    <p:nvPicPr>
                      <p:cNvPr id="59397" name="Object 5">
                        <a:extLst>
                          <a:ext uri="{FF2B5EF4-FFF2-40B4-BE49-F238E27FC236}">
                            <a16:creationId xmlns:a16="http://schemas.microsoft.com/office/drawing/2014/main" id="{D3F477C4-FC50-40FC-9F0D-649D40AE1A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5029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>
            <a:extLst>
              <a:ext uri="{FF2B5EF4-FFF2-40B4-BE49-F238E27FC236}">
                <a16:creationId xmlns:a16="http://schemas.microsoft.com/office/drawing/2014/main" id="{B3824425-8931-47D1-B656-43A93054E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CFD697F8-DA2B-4309-BD35-E1A4019EE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419600"/>
          <a:ext cx="54102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5" imgW="4989576" imgH="2820619" progId="Visio.Drawing.11">
                  <p:embed/>
                </p:oleObj>
              </mc:Choice>
              <mc:Fallback>
                <p:oleObj name="Visio" r:id="rId5" imgW="4989576" imgH="2820619" progId="Visio.Drawing.11">
                  <p:embed/>
                  <p:pic>
                    <p:nvPicPr>
                      <p:cNvPr id="59399" name="Object 7">
                        <a:extLst>
                          <a:ext uri="{FF2B5EF4-FFF2-40B4-BE49-F238E27FC236}">
                            <a16:creationId xmlns:a16="http://schemas.microsoft.com/office/drawing/2014/main" id="{CFD697F8-DA2B-4309-BD35-E1A4019EE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5410200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679020D-DF77-4F2B-BA02-435C2E082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Bitwise Untuk Mengubah Nilai (3)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D69435C-D72A-4D77-866B-5F2DFECE0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Shift Kanan Dengan Penambahan ‘0’ pada Bit-bit Kiri</a:t>
            </a: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Operator ‘&amp;’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5B09344F-7147-4C7C-BA9E-AA06F5618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F078B4E-44DF-4563-9B6E-6192CA07E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094F3C23-8896-498F-B362-9144BEEBE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BBA76513-4288-4A45-ABE0-24B62F282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286000"/>
          <a:ext cx="59436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3" imgW="5629656" imgH="2820619" progId="Visio.Drawing.11">
                  <p:embed/>
                </p:oleObj>
              </mc:Choice>
              <mc:Fallback>
                <p:oleObj name="Visio" r:id="rId3" imgW="5629656" imgH="2820619" progId="Visio.Drawing.11">
                  <p:embed/>
                  <p:pic>
                    <p:nvPicPr>
                      <p:cNvPr id="60423" name="Object 7">
                        <a:extLst>
                          <a:ext uri="{FF2B5EF4-FFF2-40B4-BE49-F238E27FC236}">
                            <a16:creationId xmlns:a16="http://schemas.microsoft.com/office/drawing/2014/main" id="{BBA76513-4288-4A45-ABE0-24B62F282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59436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>
            <a:extLst>
              <a:ext uri="{FF2B5EF4-FFF2-40B4-BE49-F238E27FC236}">
                <a16:creationId xmlns:a16="http://schemas.microsoft.com/office/drawing/2014/main" id="{84D2F3AF-C29B-4A1A-A486-5831F309E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34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60425" name="Object 9">
            <a:extLst>
              <a:ext uri="{FF2B5EF4-FFF2-40B4-BE49-F238E27FC236}">
                <a16:creationId xmlns:a16="http://schemas.microsoft.com/office/drawing/2014/main" id="{F51C2A97-E33E-4234-B265-9F193F462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648201"/>
          <a:ext cx="54102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5" imgW="6412992" imgH="2336902" progId="Visio.Drawing.11">
                  <p:embed/>
                </p:oleObj>
              </mc:Choice>
              <mc:Fallback>
                <p:oleObj name="Visio" r:id="rId5" imgW="6412992" imgH="2336902" progId="Visio.Drawing.11">
                  <p:embed/>
                  <p:pic>
                    <p:nvPicPr>
                      <p:cNvPr id="60425" name="Object 9">
                        <a:extLst>
                          <a:ext uri="{FF2B5EF4-FFF2-40B4-BE49-F238E27FC236}">
                            <a16:creationId xmlns:a16="http://schemas.microsoft.com/office/drawing/2014/main" id="{F51C2A97-E33E-4234-B265-9F193F462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48201"/>
                        <a:ext cx="54102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3CB1257-B08C-47EE-8533-E4B8CC51A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Bitwise Untuk Mengubah Nilai (4)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9AB024B-ED6D-4FC1-AEB7-88704DFD9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Operator ‘|’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Operator ‘^’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F38C5094-8F05-407C-A5A6-7CCC228A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902A5DB5-03E6-45F4-925F-B30040FE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7DF80C9A-04A8-4665-8B8E-1BD85FC7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E56BBE6C-DB98-402C-817C-E056A2C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0D3D0826-44F0-4FE7-8A2E-2C19D129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46C2D5E4-6856-47AD-8141-B85FBCD5E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752600"/>
          <a:ext cx="56388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3" imgW="6412992" imgH="2336902" progId="Visio.Drawing.11">
                  <p:embed/>
                </p:oleObj>
              </mc:Choice>
              <mc:Fallback>
                <p:oleObj name="Visio" r:id="rId3" imgW="6412992" imgH="2336902" progId="Visio.Drawing.11">
                  <p:embed/>
                  <p:pic>
                    <p:nvPicPr>
                      <p:cNvPr id="61449" name="Object 9">
                        <a:extLst>
                          <a:ext uri="{FF2B5EF4-FFF2-40B4-BE49-F238E27FC236}">
                            <a16:creationId xmlns:a16="http://schemas.microsoft.com/office/drawing/2014/main" id="{46C2D5E4-6856-47AD-8141-B85FBCD5E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56388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Rectangle 10">
            <a:extLst>
              <a:ext uri="{FF2B5EF4-FFF2-40B4-BE49-F238E27FC236}">
                <a16:creationId xmlns:a16="http://schemas.microsoft.com/office/drawing/2014/main" id="{B3A527D3-12FC-4A9A-B898-5F6B44457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id="{19B4958A-2139-4EDD-AF8C-0E74CC0D6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302126"/>
          <a:ext cx="58674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5" imgW="5478475" imgH="2336902" progId="Visio.Drawing.11">
                  <p:embed/>
                </p:oleObj>
              </mc:Choice>
              <mc:Fallback>
                <p:oleObj name="Visio" r:id="rId5" imgW="5478475" imgH="2336902" progId="Visio.Drawing.11">
                  <p:embed/>
                  <p:pic>
                    <p:nvPicPr>
                      <p:cNvPr id="61451" name="Object 11">
                        <a:extLst>
                          <a:ext uri="{FF2B5EF4-FFF2-40B4-BE49-F238E27FC236}">
                            <a16:creationId xmlns:a16="http://schemas.microsoft.com/office/drawing/2014/main" id="{19B4958A-2139-4EDD-AF8C-0E74CC0D6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02126"/>
                        <a:ext cx="5867400" cy="225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AFF1C0B-52BA-45AF-9B5B-90FDB6BF5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Verdana" panose="020B0604030504040204" pitchFamily="34" charset="0"/>
              </a:rPr>
              <a:t>Menggunakan Operator Bitwise Untuk Mengubah Nilai (5)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B4296A2-E574-41DF-AC9E-5C627CA0E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>
                <a:latin typeface="Verdana" panose="020B0604030504040204" pitchFamily="34" charset="0"/>
              </a:rPr>
              <a:t>Operator ‘~’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/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>
              <a:latin typeface="Verdan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 b="1">
              <a:latin typeface="Verdana" panose="020B0604030504040204" pitchFamily="34" charset="0"/>
            </a:endParaRP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FB5F845-E5CB-4504-9924-ED956D2C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4AD879AB-51CC-452D-980E-2C4F0F6AD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CFB15045-0ED8-4009-934A-1BF64E11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10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BC531D4-66B2-432E-B47E-6E14180F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615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3F3CBAA9-71F4-48C2-9648-7E8D1132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EF6C841E-3877-4AD1-AB6B-A3C26981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5061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F8F9BF92-9218-4065-90C9-E6AE57D4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E733F69D-566F-461F-BFD5-1D01E77B0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438400"/>
          <a:ext cx="63246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3" imgW="6412992" imgH="1649578" progId="Visio.Drawing.11">
                  <p:embed/>
                </p:oleObj>
              </mc:Choice>
              <mc:Fallback>
                <p:oleObj name="Visio" r:id="rId3" imgW="6412992" imgH="1649578" progId="Visio.Drawing.11">
                  <p:embed/>
                  <p:pic>
                    <p:nvPicPr>
                      <p:cNvPr id="62475" name="Object 11">
                        <a:extLst>
                          <a:ext uri="{FF2B5EF4-FFF2-40B4-BE49-F238E27FC236}">
                            <a16:creationId xmlns:a16="http://schemas.microsoft.com/office/drawing/2014/main" id="{E733F69D-566F-461F-BFD5-1D01E77B0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0"/>
                        <a:ext cx="6324600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919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Verdana</vt:lpstr>
      <vt:lpstr>Wingdings</vt:lpstr>
      <vt:lpstr>Office Theme</vt:lpstr>
      <vt:lpstr>Microsoft Visio Drawing</vt:lpstr>
      <vt:lpstr>PowerPoint Presentation</vt:lpstr>
      <vt:lpstr>Daftar Isi</vt:lpstr>
      <vt:lpstr>Menggunakan Operator Aritmatika Untuk Mengubah Nilai (1)</vt:lpstr>
      <vt:lpstr>Menggunakan Operator Aritmatika Untuk Mengubah Nilai (2)</vt:lpstr>
      <vt:lpstr>Menggunakan Operator Bitwise Untuk Mengubah Nilai (1)</vt:lpstr>
      <vt:lpstr>Menggunakan Operator Bitwise Untuk Mengubah Nilai (2)</vt:lpstr>
      <vt:lpstr>Menggunakan Operator Bitwise Untuk Mengubah Nilai (3)</vt:lpstr>
      <vt:lpstr>Menggunakan Operator Bitwise Untuk Mengubah Nilai (4)</vt:lpstr>
      <vt:lpstr>Menggunakan Operator Bitwise Untuk Mengubah Nilai (5)</vt:lpstr>
      <vt:lpstr>Prioritas Operator (1)</vt:lpstr>
      <vt:lpstr>Prioritas Operator (2)</vt:lpstr>
      <vt:lpstr>Promosi dan Type-Casting (1)</vt:lpstr>
      <vt:lpstr>Promosi dan Type-Casting(2)</vt:lpstr>
      <vt:lpstr>Promosi dan Type-Casting(3)</vt:lpstr>
      <vt:lpstr>Beberapa Catatan Promosi &amp; Casting (1)</vt:lpstr>
      <vt:lpstr>Beberapa Catatan Promosi &amp; Casting (2)</vt:lpstr>
      <vt:lpstr>Beberapa Catatan Promosi &amp; Casting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 Arifin</dc:creator>
  <cp:lastModifiedBy>Toni Arifin</cp:lastModifiedBy>
  <cp:revision>5</cp:revision>
  <dcterms:created xsi:type="dcterms:W3CDTF">2021-02-08T00:55:17Z</dcterms:created>
  <dcterms:modified xsi:type="dcterms:W3CDTF">2021-02-08T00:59:51Z</dcterms:modified>
</cp:coreProperties>
</file>