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2"/>
  </p:notesMasterIdLst>
  <p:handoutMasterIdLst>
    <p:handoutMasterId r:id="rId33"/>
  </p:handoutMasterIdLst>
  <p:sldIdLst>
    <p:sldId id="812" r:id="rId3"/>
    <p:sldId id="903" r:id="rId4"/>
    <p:sldId id="871" r:id="rId5"/>
    <p:sldId id="904" r:id="rId6"/>
    <p:sldId id="873" r:id="rId7"/>
    <p:sldId id="874" r:id="rId8"/>
    <p:sldId id="877" r:id="rId9"/>
    <p:sldId id="500" r:id="rId10"/>
    <p:sldId id="786" r:id="rId11"/>
    <p:sldId id="791" r:id="rId12"/>
    <p:sldId id="906" r:id="rId13"/>
    <p:sldId id="917" r:id="rId14"/>
    <p:sldId id="918" r:id="rId15"/>
    <p:sldId id="919" r:id="rId16"/>
    <p:sldId id="920" r:id="rId17"/>
    <p:sldId id="912" r:id="rId18"/>
    <p:sldId id="914" r:id="rId19"/>
    <p:sldId id="921" r:id="rId20"/>
    <p:sldId id="922" r:id="rId21"/>
    <p:sldId id="929" r:id="rId22"/>
    <p:sldId id="924" r:id="rId23"/>
    <p:sldId id="925" r:id="rId24"/>
    <p:sldId id="926" r:id="rId25"/>
    <p:sldId id="927" r:id="rId26"/>
    <p:sldId id="928" r:id="rId27"/>
    <p:sldId id="882" r:id="rId28"/>
    <p:sldId id="883" r:id="rId29"/>
    <p:sldId id="884" r:id="rId30"/>
    <p:sldId id="885" r:id="rId31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C0C4"/>
    <a:srgbClr val="678DC5"/>
    <a:srgbClr val="3E67A4"/>
    <a:srgbClr val="3E8DC5"/>
    <a:srgbClr val="5F5F65"/>
    <a:srgbClr val="7E7E86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0" autoAdjust="0"/>
    <p:restoredTop sz="88968" autoAdjust="0"/>
  </p:normalViewPr>
  <p:slideViewPr>
    <p:cSldViewPr snapToGrid="0">
      <p:cViewPr varScale="1">
        <p:scale>
          <a:sx n="94" d="100"/>
          <a:sy n="94" d="100"/>
        </p:scale>
        <p:origin x="1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13" Type="http://schemas.openxmlformats.org/officeDocument/2006/relationships/slide" Target="slides/slide25.xml"/><Relationship Id="rId3" Type="http://schemas.openxmlformats.org/officeDocument/2006/relationships/slide" Target="slides/slide13.xml"/><Relationship Id="rId7" Type="http://schemas.openxmlformats.org/officeDocument/2006/relationships/slide" Target="slides/slide18.xml"/><Relationship Id="rId12" Type="http://schemas.openxmlformats.org/officeDocument/2006/relationships/slide" Target="slides/slide24.xml"/><Relationship Id="rId2" Type="http://schemas.openxmlformats.org/officeDocument/2006/relationships/slide" Target="slides/slide12.xml"/><Relationship Id="rId1" Type="http://schemas.openxmlformats.org/officeDocument/2006/relationships/slide" Target="slides/slide11.xml"/><Relationship Id="rId6" Type="http://schemas.openxmlformats.org/officeDocument/2006/relationships/slide" Target="slides/slide17.xml"/><Relationship Id="rId11" Type="http://schemas.openxmlformats.org/officeDocument/2006/relationships/slide" Target="slides/slide23.xml"/><Relationship Id="rId5" Type="http://schemas.openxmlformats.org/officeDocument/2006/relationships/slide" Target="slides/slide15.xml"/><Relationship Id="rId10" Type="http://schemas.openxmlformats.org/officeDocument/2006/relationships/slide" Target="slides/slide22.xml"/><Relationship Id="rId4" Type="http://schemas.openxmlformats.org/officeDocument/2006/relationships/slide" Target="slides/slide14.xml"/><Relationship Id="rId9" Type="http://schemas.openxmlformats.org/officeDocument/2006/relationships/slide" Target="slides/slide20.xml"/><Relationship Id="rId14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</a:t>
            </a:r>
            <a:r>
              <a:rPr lang="en-US" b="0" dirty="0" smtClean="0"/>
              <a:t>Program</a:t>
            </a:r>
            <a:endParaRPr lang="en-US" b="0" dirty="0"/>
          </a:p>
          <a:p>
            <a:pPr>
              <a:buFontTx/>
              <a:buNone/>
            </a:pPr>
            <a:r>
              <a:rPr lang="en-US" b="0" dirty="0" smtClean="0"/>
              <a:t>Introduction</a:t>
            </a:r>
            <a:r>
              <a:rPr lang="en-US" b="0" baseline="0" dirty="0" smtClean="0"/>
              <a:t> to Cybersecurity v2.0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 smtClean="0"/>
              <a:t>Chapter 4: Protecting the Organization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</a:t>
            </a:r>
            <a:r>
              <a:rPr lang="en-US" b="0" baseline="0" dirty="0" smtClean="0"/>
              <a:t> to Cybersecurity v2.0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300" b="0" dirty="0" smtClean="0"/>
              <a:t>Chapter 4: Protecting the Organization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/>
              <a:t>4.1 – </a:t>
            </a:r>
            <a:r>
              <a:rPr lang="en-CA" sz="1200" dirty="0" smtClean="0"/>
              <a:t>Firewalls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CA" sz="1200" dirty="0" smtClean="0"/>
              <a:t>4</a:t>
            </a:r>
            <a:r>
              <a:rPr lang="en-US" dirty="0" smtClean="0"/>
              <a:t>.1.1 – Firewall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/>
              <a:t>4.1 – </a:t>
            </a:r>
            <a:r>
              <a:rPr lang="en-CA" sz="1200" dirty="0" smtClean="0"/>
              <a:t>Firewalls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CA" sz="1200" dirty="0" smtClean="0"/>
              <a:t>4</a:t>
            </a:r>
            <a:r>
              <a:rPr lang="en-US" dirty="0" smtClean="0"/>
              <a:t>.1.2 – Security Appliances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36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/>
              <a:t>4.1 – </a:t>
            </a:r>
            <a:r>
              <a:rPr lang="en-CA" sz="1200" dirty="0" smtClean="0"/>
              <a:t>Firewalls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CA" sz="1200" dirty="0" smtClean="0"/>
              <a:t>4</a:t>
            </a:r>
            <a:r>
              <a:rPr lang="en-US" dirty="0" smtClean="0"/>
              <a:t>.1.3 – Detecting Attacks in Real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91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/>
              <a:t>4.1 – </a:t>
            </a:r>
            <a:r>
              <a:rPr lang="en-CA" sz="1200" dirty="0" smtClean="0"/>
              <a:t>Firewalls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CA" sz="1200" dirty="0" smtClean="0"/>
              <a:t>4</a:t>
            </a:r>
            <a:r>
              <a:rPr lang="en-US" dirty="0" smtClean="0"/>
              <a:t>.1.4 – Detecting Malware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41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dirty="0" smtClean="0"/>
              <a:t>4.1 – </a:t>
            </a:r>
            <a:r>
              <a:rPr lang="en-CA" sz="1200" dirty="0" smtClean="0"/>
              <a:t>Firewalls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CA" sz="1200" dirty="0" smtClean="0"/>
              <a:t>4</a:t>
            </a:r>
            <a:r>
              <a:rPr lang="en-US" dirty="0" smtClean="0"/>
              <a:t>.1.5 – Security</a:t>
            </a:r>
            <a:r>
              <a:rPr lang="en-US" baseline="0" dirty="0" smtClean="0"/>
              <a:t> Best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53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</a:t>
            </a:r>
            <a:r>
              <a:rPr lang="en-US" b="0" baseline="0" dirty="0" smtClean="0"/>
              <a:t> to Cybersecurity v2.0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300" b="0" dirty="0" smtClean="0"/>
              <a:t>Chapter 4: Protecting the Organization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618811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Behavior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4.2.1</a:t>
            </a:r>
            <a:r>
              <a:rPr lang="en-US" baseline="0" dirty="0" smtClean="0">
                <a:latin typeface="Arial" charset="0"/>
              </a:rPr>
              <a:t> – Botnet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86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Behavior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4.2.2</a:t>
            </a:r>
            <a:r>
              <a:rPr lang="en-US" baseline="0" dirty="0" smtClean="0">
                <a:latin typeface="Arial" charset="0"/>
              </a:rPr>
              <a:t> – Kill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17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Behavior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4.2.3</a:t>
            </a:r>
            <a:r>
              <a:rPr lang="en-US" baseline="0" dirty="0" smtClean="0">
                <a:latin typeface="Arial" charset="0"/>
              </a:rPr>
              <a:t> – </a:t>
            </a:r>
            <a:r>
              <a:rPr lang="en-US" dirty="0" smtClean="0"/>
              <a:t>Behavior-Based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01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01638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Behavior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4.2.4</a:t>
            </a:r>
            <a:r>
              <a:rPr lang="en-US" baseline="0" dirty="0" smtClean="0">
                <a:latin typeface="Arial" charset="0"/>
              </a:rPr>
              <a:t> – </a:t>
            </a:r>
            <a:r>
              <a:rPr lang="en-US" baseline="0" dirty="0" err="1" smtClean="0">
                <a:latin typeface="Arial" charset="0"/>
              </a:rPr>
              <a:t>NetFlow</a:t>
            </a:r>
            <a:r>
              <a:rPr lang="en-US" baseline="0" dirty="0" smtClean="0">
                <a:latin typeface="Arial" charset="0"/>
              </a:rPr>
              <a:t> and Cyberattacks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07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</a:t>
            </a:r>
            <a:r>
              <a:rPr lang="en-US" b="0" baseline="0" dirty="0" smtClean="0"/>
              <a:t> to Cybersecurity v2.0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300" b="0" dirty="0" smtClean="0"/>
              <a:t>Chapter 4: Protecting the Organization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904221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srgbClr val="000000"/>
                </a:solidFill>
              </a:rPr>
              <a:pPr/>
              <a:t>22</a:t>
            </a:fld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Cisco’s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4.3.1</a:t>
            </a:r>
            <a:r>
              <a:rPr lang="en-US" baseline="0" dirty="0" smtClean="0">
                <a:latin typeface="Arial" charset="0"/>
              </a:rPr>
              <a:t> – CSIRT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2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srgbClr val="000000"/>
                </a:solidFill>
              </a:rPr>
              <a:pPr/>
              <a:t>23</a:t>
            </a:fld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Cisco’s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4.3.2</a:t>
            </a:r>
            <a:r>
              <a:rPr lang="en-US" baseline="0" dirty="0" smtClean="0">
                <a:latin typeface="Arial" charset="0"/>
              </a:rPr>
              <a:t> – Security Playbook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08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srgbClr val="000000"/>
                </a:solidFill>
              </a:rPr>
              <a:pPr/>
              <a:t>24</a:t>
            </a:fld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Cisco’s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4.3.3</a:t>
            </a:r>
            <a:r>
              <a:rPr lang="en-US" baseline="0" dirty="0" smtClean="0">
                <a:latin typeface="Arial" charset="0"/>
              </a:rPr>
              <a:t> – Tools for Incident Prevention and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69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srgbClr val="000000"/>
                </a:solidFill>
              </a:rPr>
              <a:pPr/>
              <a:t>25</a:t>
            </a:fld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Cisco’s Approach to Cybersecurity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4.3.4</a:t>
            </a:r>
            <a:r>
              <a:rPr lang="en-US" baseline="0" dirty="0" smtClean="0">
                <a:latin typeface="Arial" charset="0"/>
              </a:rPr>
              <a:t> – </a:t>
            </a:r>
            <a:r>
              <a:rPr lang="en-US" dirty="0" smtClean="0"/>
              <a:t>IDS and 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46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</a:t>
            </a:r>
            <a:r>
              <a:rPr lang="en-US" b="0" baseline="0" dirty="0" smtClean="0"/>
              <a:t> to Cybersecurity v2.0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300" b="0" dirty="0" smtClean="0"/>
              <a:t>Chapter 4: Protecting the Organization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6333652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4.4.1.1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dirty="0" smtClean="0">
                <a:latin typeface="Arial" charset="0"/>
              </a:rPr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8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n-US" sz="800" b="0" kern="0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Course Planning Guide</a:t>
            </a:r>
          </a:p>
          <a:p>
            <a:pPr>
              <a:buFontTx/>
              <a:buNone/>
            </a:pPr>
            <a:r>
              <a:rPr lang="en-US" sz="1300" b="0" dirty="0" smtClean="0"/>
              <a:t>Chapter 4: Protecting the Organization</a:t>
            </a:r>
            <a:endParaRPr lang="en-GB" b="0" dirty="0" smtClean="0"/>
          </a:p>
          <a:p>
            <a:pPr>
              <a:buFontTx/>
              <a:buNone/>
            </a:pPr>
            <a:endParaRPr lang="en-GB" b="0" dirty="0" smtClean="0"/>
          </a:p>
          <a:p>
            <a:pPr marL="0" indent="0" algn="l" defTabSz="814388">
              <a:lnSpc>
                <a:spcPct val="90000"/>
              </a:lnSpc>
              <a:buNone/>
              <a:defRPr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5711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</a:t>
            </a:r>
            <a:r>
              <a:rPr lang="en-US" b="0" baseline="0" dirty="0" smtClean="0"/>
              <a:t> to Cybersecurity v2.0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300" b="0" dirty="0" smtClean="0"/>
              <a:t>Chapter 4: Protecting the Organization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9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671763"/>
            <a:ext cx="4103534" cy="830262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Instructor Materials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Chapter 4: Protecting the Organization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150" y="4672012"/>
            <a:ext cx="4339508" cy="41126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Introduction to Cybersecurity v2.0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3965883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4.1 </a:t>
            </a:r>
            <a:r>
              <a:rPr lang="en-CA" sz="2400" dirty="0" smtClean="0"/>
              <a:t>Firewalls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Firewalls</a:t>
            </a:r>
            <a:br>
              <a:rPr lang="en-US" sz="1800" dirty="0"/>
            </a:br>
            <a:r>
              <a:rPr lang="en-US" dirty="0"/>
              <a:t>Firewall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2"/>
            <a:ext cx="8633860" cy="4926405"/>
          </a:xfrm>
        </p:spPr>
        <p:txBody>
          <a:bodyPr/>
          <a:lstStyle/>
          <a:p>
            <a:r>
              <a:rPr lang="en-US" dirty="0" smtClean="0"/>
              <a:t>Firewall Types</a:t>
            </a:r>
          </a:p>
          <a:p>
            <a:pPr lvl="1"/>
            <a:r>
              <a:rPr lang="en-US" dirty="0" smtClean="0"/>
              <a:t>Control or filter incoming or outgoing communications on a network or device</a:t>
            </a:r>
          </a:p>
          <a:p>
            <a:pPr lvl="1"/>
            <a:r>
              <a:rPr lang="en-US" dirty="0" smtClean="0"/>
              <a:t>Can you name a few types of firewalls?</a:t>
            </a:r>
          </a:p>
          <a:p>
            <a:r>
              <a:rPr lang="en-US" dirty="0" smtClean="0"/>
              <a:t>Port Scanning</a:t>
            </a:r>
          </a:p>
          <a:p>
            <a:pPr lvl="1"/>
            <a:r>
              <a:rPr lang="en-US" dirty="0" smtClean="0"/>
              <a:t>Process of probing a computer, server or other network hosts for open ports</a:t>
            </a:r>
          </a:p>
          <a:p>
            <a:pPr lvl="1"/>
            <a:r>
              <a:rPr lang="en-US" dirty="0" smtClean="0"/>
              <a:t>Port numbers are assigned to each running application on a device.</a:t>
            </a:r>
          </a:p>
          <a:p>
            <a:pPr lvl="1"/>
            <a:r>
              <a:rPr lang="en-US" dirty="0" smtClean="0"/>
              <a:t>Reconnaissance tool to identify running OS and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278" y="4883972"/>
            <a:ext cx="3814127" cy="183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58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Firewalls</a:t>
            </a:r>
            <a:br>
              <a:rPr lang="en-US" sz="1800" dirty="0"/>
            </a:br>
            <a:r>
              <a:rPr lang="en-US" dirty="0" smtClean="0"/>
              <a:t>Security Appliances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2"/>
            <a:ext cx="8494963" cy="1522183"/>
          </a:xfrm>
        </p:spPr>
        <p:txBody>
          <a:bodyPr/>
          <a:lstStyle/>
          <a:p>
            <a:r>
              <a:rPr lang="en-US" dirty="0" smtClean="0"/>
              <a:t>Can you name a few security appliances?</a:t>
            </a:r>
          </a:p>
          <a:p>
            <a:r>
              <a:rPr lang="en-US" dirty="0" smtClean="0"/>
              <a:t>What are some of their functions?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828" y="5169613"/>
            <a:ext cx="4259483" cy="12137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386" y="3183400"/>
            <a:ext cx="5495925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80" y="4431175"/>
            <a:ext cx="3396265" cy="8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447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Firewalls</a:t>
            </a:r>
            <a:br>
              <a:rPr lang="en-US" sz="1800" dirty="0"/>
            </a:br>
            <a:r>
              <a:rPr lang="en-US" dirty="0"/>
              <a:t>Detecting Attacks in Real Time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2"/>
            <a:ext cx="8611206" cy="4926405"/>
          </a:xfrm>
        </p:spPr>
        <p:txBody>
          <a:bodyPr/>
          <a:lstStyle/>
          <a:p>
            <a:r>
              <a:rPr lang="en-US" dirty="0" smtClean="0"/>
              <a:t>Detect and response to zero-day attacks</a:t>
            </a:r>
          </a:p>
          <a:p>
            <a:r>
              <a:rPr lang="en-US" dirty="0" smtClean="0"/>
              <a:t>Real Time Scanning from Edge to Endpoint</a:t>
            </a:r>
          </a:p>
          <a:p>
            <a:pPr lvl="1"/>
            <a:r>
              <a:rPr lang="en-US" dirty="0" smtClean="0"/>
              <a:t>Actively scan for attacks using firewall and IDS/IPS network devices</a:t>
            </a:r>
          </a:p>
          <a:p>
            <a:pPr lvl="1"/>
            <a:r>
              <a:rPr lang="en-US" dirty="0" smtClean="0"/>
              <a:t>Malware detection</a:t>
            </a:r>
          </a:p>
          <a:p>
            <a:pPr lvl="1"/>
            <a:r>
              <a:rPr lang="en-US" dirty="0" smtClean="0"/>
              <a:t>Detect network anomalies using context-based analysis and behavior detection</a:t>
            </a:r>
          </a:p>
          <a:p>
            <a:r>
              <a:rPr lang="en-US" dirty="0" smtClean="0"/>
              <a:t>DDoS Attacks requires real time response and detection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609" y="4264375"/>
            <a:ext cx="3538357" cy="236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529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Firewalls</a:t>
            </a:r>
            <a:br>
              <a:rPr lang="en-US" sz="1800" dirty="0"/>
            </a:br>
            <a:r>
              <a:rPr lang="en-US" dirty="0"/>
              <a:t>Detecting Malware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2"/>
            <a:ext cx="5769179" cy="4926405"/>
          </a:xfrm>
        </p:spPr>
        <p:txBody>
          <a:bodyPr/>
          <a:lstStyle/>
          <a:p>
            <a:r>
              <a:rPr lang="en-US" dirty="0" smtClean="0"/>
              <a:t>Protecting Against Malware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434" y="1973973"/>
            <a:ext cx="7284404" cy="469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949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Firewalls</a:t>
            </a:r>
            <a:br>
              <a:rPr lang="en-US" sz="1800" dirty="0"/>
            </a:br>
            <a:r>
              <a:rPr lang="en-US" dirty="0"/>
              <a:t>Security Best Practice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232592"/>
            <a:ext cx="8493641" cy="4926405"/>
          </a:xfrm>
        </p:spPr>
        <p:txBody>
          <a:bodyPr/>
          <a:lstStyle/>
          <a:p>
            <a:r>
              <a:rPr lang="en-US" dirty="0" smtClean="0"/>
              <a:t>Some of security best practices are:</a:t>
            </a:r>
          </a:p>
          <a:p>
            <a:pPr lvl="1"/>
            <a:r>
              <a:rPr lang="en-US" dirty="0" smtClean="0"/>
              <a:t>Physical security measures</a:t>
            </a:r>
          </a:p>
          <a:p>
            <a:pPr lvl="1"/>
            <a:r>
              <a:rPr lang="en-US" dirty="0" smtClean="0"/>
              <a:t>Human resources security measures</a:t>
            </a:r>
          </a:p>
          <a:p>
            <a:pPr lvl="1"/>
            <a:r>
              <a:rPr lang="en-US" dirty="0" smtClean="0"/>
              <a:t>Employ access control</a:t>
            </a:r>
          </a:p>
          <a:p>
            <a:r>
              <a:rPr lang="en-US" dirty="0" smtClean="0"/>
              <a:t>Can you list more?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631" y="3775407"/>
            <a:ext cx="4429423" cy="25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958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3965883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4.2 Behavior Approach to Cybersecurity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746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Behavior Approach to Cybersecurity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dirty="0" smtClean="0"/>
              <a:t>Botnet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2"/>
            <a:ext cx="8493641" cy="2869145"/>
          </a:xfrm>
        </p:spPr>
        <p:txBody>
          <a:bodyPr/>
          <a:lstStyle/>
          <a:p>
            <a:r>
              <a:rPr lang="en-US" dirty="0" smtClean="0"/>
              <a:t>Botnet</a:t>
            </a:r>
          </a:p>
          <a:p>
            <a:pPr lvl="1"/>
            <a:r>
              <a:rPr lang="en-US" dirty="0" smtClean="0"/>
              <a:t>A group of bots connect through the Internet</a:t>
            </a:r>
          </a:p>
          <a:p>
            <a:pPr lvl="1"/>
            <a:r>
              <a:rPr lang="en-US" dirty="0" smtClean="0"/>
              <a:t>Controlled by malicious individuals or groups</a:t>
            </a:r>
          </a:p>
          <a:p>
            <a:r>
              <a:rPr lang="en-US" dirty="0" smtClean="0"/>
              <a:t>Bot</a:t>
            </a:r>
          </a:p>
          <a:p>
            <a:pPr lvl="1"/>
            <a:r>
              <a:rPr lang="en-US" dirty="0" smtClean="0"/>
              <a:t>Typically </a:t>
            </a:r>
            <a:r>
              <a:rPr lang="en-US" dirty="0"/>
              <a:t>infected by visiting a website, opening an email attachment, or opening an infected media file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3762940"/>
            <a:ext cx="3964495" cy="28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80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Behavior Approach to Cybersecurity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dirty="0"/>
              <a:t>Kill Chain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2"/>
            <a:ext cx="5769179" cy="4926405"/>
          </a:xfrm>
        </p:spPr>
        <p:txBody>
          <a:bodyPr/>
          <a:lstStyle/>
          <a:p>
            <a:r>
              <a:rPr lang="en-US" dirty="0" smtClean="0"/>
              <a:t>What are the stages in a Kill Chain?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1" y="2070792"/>
            <a:ext cx="7973248" cy="454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487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Behavior Approach to Cybersecurity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dirty="0" smtClean="0"/>
              <a:t>Behavior-Based Security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2"/>
            <a:ext cx="8467515" cy="4926405"/>
          </a:xfrm>
        </p:spPr>
        <p:txBody>
          <a:bodyPr/>
          <a:lstStyle/>
          <a:p>
            <a:r>
              <a:rPr lang="en-US" dirty="0" smtClean="0"/>
              <a:t>Honeypots</a:t>
            </a:r>
          </a:p>
          <a:p>
            <a:pPr lvl="1"/>
            <a:r>
              <a:rPr lang="en-US" dirty="0" smtClean="0"/>
              <a:t>Lures the attacker by appealing to the attackers’ predictable behavior</a:t>
            </a:r>
          </a:p>
          <a:p>
            <a:pPr lvl="1"/>
            <a:r>
              <a:rPr lang="en-US" dirty="0" smtClean="0"/>
              <a:t>Captures, logs and analyze the attackers’ behavior</a:t>
            </a:r>
          </a:p>
          <a:p>
            <a:pPr lvl="1"/>
            <a:r>
              <a:rPr lang="en-US" dirty="0" smtClean="0"/>
              <a:t>Administrator can gain more knowledge and build better defense</a:t>
            </a:r>
          </a:p>
          <a:p>
            <a:r>
              <a:rPr lang="en-US" dirty="0" smtClean="0"/>
              <a:t>Cisco’s solution</a:t>
            </a:r>
          </a:p>
          <a:p>
            <a:pPr lvl="1"/>
            <a:r>
              <a:rPr lang="en-US" dirty="0" smtClean="0"/>
              <a:t>Uses behavior-based detection and indicators</a:t>
            </a:r>
          </a:p>
          <a:p>
            <a:pPr lvl="1"/>
            <a:r>
              <a:rPr lang="en-US" dirty="0" smtClean="0"/>
              <a:t>Provide greater visibility, context and control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011" y="4265414"/>
            <a:ext cx="3994849" cy="234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497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81781" y="609600"/>
            <a:ext cx="8319319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Instructor </a:t>
            </a:r>
            <a:r>
              <a:rPr lang="en-US" dirty="0" smtClean="0">
                <a:latin typeface="Arial" charset="0"/>
              </a:rPr>
              <a:t>Materials – Chapter 4 Planning Guide</a:t>
            </a:r>
            <a:endParaRPr lang="en-US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81781" y="1447800"/>
            <a:ext cx="8062451" cy="453980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This PowerPoint deck is divided in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Instructor Planning Guide</a:t>
            </a:r>
            <a:endParaRPr lang="en-CA" sz="2000" dirty="0" smtClean="0"/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Information to help you become familiar with the chapter</a:t>
            </a:r>
          </a:p>
          <a:p>
            <a:pPr lvl="1">
              <a:buFont typeface="Wingdings" charset="2"/>
              <a:buChar char="§"/>
            </a:pPr>
            <a:r>
              <a:rPr lang="en-CA" sz="1600" dirty="0" smtClean="0"/>
              <a:t>Teaching aids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 smtClean="0"/>
              <a:t>Instructor </a:t>
            </a:r>
            <a:r>
              <a:rPr lang="en-CA" sz="2000" dirty="0"/>
              <a:t>Class Presentation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Optional slides that </a:t>
            </a:r>
            <a:r>
              <a:rPr lang="en-CA" sz="1600" dirty="0" smtClean="0"/>
              <a:t>you </a:t>
            </a:r>
            <a:r>
              <a:rPr lang="en-CA" sz="1600" dirty="0"/>
              <a:t>can use </a:t>
            </a:r>
            <a:r>
              <a:rPr lang="en-CA" sz="1600" dirty="0" smtClean="0"/>
              <a:t>in the classroom</a:t>
            </a:r>
            <a:endParaRPr lang="en-CA" sz="1600" dirty="0"/>
          </a:p>
          <a:p>
            <a:pPr lvl="1">
              <a:buFont typeface="Wingdings" charset="2"/>
              <a:buChar char="§"/>
            </a:pPr>
            <a:r>
              <a:rPr lang="en-CA" sz="1600" dirty="0"/>
              <a:t>Begins on slide </a:t>
            </a:r>
            <a:r>
              <a:rPr lang="en-CA" sz="1600" dirty="0" smtClean="0"/>
              <a:t># 8</a:t>
            </a:r>
            <a:endParaRPr lang="en-CA" sz="16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CA" sz="2000" dirty="0" smtClean="0"/>
              <a:t>Note: Remove the Planning Guide from this presentation before sharing with anyone.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457619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Behavior Approach to Cybersecurity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dirty="0" err="1"/>
              <a:t>NetFlow</a:t>
            </a:r>
            <a:r>
              <a:rPr lang="en-US" dirty="0"/>
              <a:t> and Cyberattacks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2"/>
            <a:ext cx="8519766" cy="4926405"/>
          </a:xfrm>
        </p:spPr>
        <p:txBody>
          <a:bodyPr/>
          <a:lstStyle/>
          <a:p>
            <a:r>
              <a:rPr lang="en-US" dirty="0" err="1" smtClean="0"/>
              <a:t>NetFlow</a:t>
            </a:r>
            <a:endParaRPr lang="en-US" dirty="0" smtClean="0"/>
          </a:p>
          <a:p>
            <a:pPr lvl="1"/>
            <a:r>
              <a:rPr lang="en-US" dirty="0" smtClean="0"/>
              <a:t>Gather information about data flowing through a network</a:t>
            </a:r>
            <a:endParaRPr lang="en-US" dirty="0"/>
          </a:p>
          <a:p>
            <a:pPr lvl="1"/>
            <a:r>
              <a:rPr lang="en-US" dirty="0" smtClean="0"/>
              <a:t>Important components in behavior-based detection and analysis</a:t>
            </a:r>
          </a:p>
          <a:p>
            <a:pPr lvl="1"/>
            <a:r>
              <a:rPr lang="en-US" dirty="0" smtClean="0"/>
              <a:t>Establish baseline behaviors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656" y="3074262"/>
            <a:ext cx="61531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1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3965883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4.3 Cisco’s Approach to Cybersecurity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47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Cisco’s Approach to Cybersecurity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dirty="0" smtClean="0"/>
              <a:t>CSIRT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2"/>
            <a:ext cx="8500172" cy="3141288"/>
          </a:xfrm>
        </p:spPr>
        <p:txBody>
          <a:bodyPr/>
          <a:lstStyle/>
          <a:p>
            <a:r>
              <a:rPr lang="en-US" dirty="0" smtClean="0"/>
              <a:t>Computer Security Incident Response Team</a:t>
            </a:r>
          </a:p>
          <a:p>
            <a:pPr lvl="1"/>
            <a:r>
              <a:rPr lang="en-US" dirty="0"/>
              <a:t>help ensure company, system, and data preservation by performing comprehensive investigations into computer security </a:t>
            </a:r>
            <a:r>
              <a:rPr lang="en-US" dirty="0" smtClean="0"/>
              <a:t>incidents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proactive threat assessment, mitigation planning, incident trend analysis, and security architecture review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340" y="3917014"/>
            <a:ext cx="4138008" cy="2395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163" y="4074266"/>
            <a:ext cx="1879529" cy="22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379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Cisco’s Approach to Cybersecurity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dirty="0" smtClean="0"/>
              <a:t>Security Playbook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3"/>
            <a:ext cx="8631953" cy="33178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ollection </a:t>
            </a:r>
            <a:r>
              <a:rPr lang="en-US" dirty="0"/>
              <a:t>of repeatable </a:t>
            </a:r>
            <a:r>
              <a:rPr lang="en-US" dirty="0" smtClean="0"/>
              <a:t>queries </a:t>
            </a:r>
            <a:r>
              <a:rPr lang="en-US" dirty="0"/>
              <a:t>against security event data </a:t>
            </a:r>
            <a:r>
              <a:rPr lang="en-US" dirty="0" smtClean="0"/>
              <a:t>sources </a:t>
            </a:r>
            <a:r>
              <a:rPr lang="en-US" dirty="0"/>
              <a:t>that lead to incident detection and 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What does it need to accomplish?</a:t>
            </a:r>
          </a:p>
          <a:p>
            <a:pPr lvl="1"/>
            <a:r>
              <a:rPr lang="en-US" dirty="0"/>
              <a:t>Detect malware infected machines.</a:t>
            </a:r>
          </a:p>
          <a:p>
            <a:pPr lvl="1"/>
            <a:r>
              <a:rPr lang="en-US" dirty="0"/>
              <a:t>Detect suspicious network activity.</a:t>
            </a:r>
          </a:p>
          <a:p>
            <a:pPr lvl="1"/>
            <a:r>
              <a:rPr lang="en-US" dirty="0"/>
              <a:t>Detect irregular authentication attempts.</a:t>
            </a:r>
          </a:p>
          <a:p>
            <a:pPr lvl="1"/>
            <a:r>
              <a:rPr lang="en-US" dirty="0"/>
              <a:t>Describe and understand inbound and outbound traffic.</a:t>
            </a:r>
          </a:p>
          <a:p>
            <a:pPr lvl="1"/>
            <a:r>
              <a:rPr lang="en-US" dirty="0"/>
              <a:t>Provide summary information including trends, statistics, and counts.</a:t>
            </a:r>
          </a:p>
          <a:p>
            <a:pPr lvl="1"/>
            <a:r>
              <a:rPr lang="en-US" dirty="0"/>
              <a:t>Provide usable and quick access to statistics and metrics.</a:t>
            </a:r>
          </a:p>
          <a:p>
            <a:pPr lvl="1"/>
            <a:r>
              <a:rPr lang="en-US" dirty="0"/>
              <a:t>Correlate events across all relevant data sources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221" y="4689845"/>
            <a:ext cx="3027803" cy="196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487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34" y="4174112"/>
            <a:ext cx="4361752" cy="2501252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Cisco’s Approach to Cybersecurity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dirty="0"/>
              <a:t>Tools for Incident Prevention and Detection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2"/>
            <a:ext cx="8459831" cy="4926405"/>
          </a:xfrm>
        </p:spPr>
        <p:txBody>
          <a:bodyPr/>
          <a:lstStyle/>
          <a:p>
            <a:r>
              <a:rPr lang="en-US" dirty="0" smtClean="0"/>
              <a:t>SIEM – Security Information and Event Management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that collects and analyzes security alerts, logs and other real time and historical data from security devices on the network</a:t>
            </a:r>
            <a:endParaRPr lang="en-US" dirty="0" smtClean="0"/>
          </a:p>
          <a:p>
            <a:r>
              <a:rPr lang="en-US" dirty="0" smtClean="0"/>
              <a:t>DLP – Data Loss Prevention</a:t>
            </a:r>
          </a:p>
          <a:p>
            <a:pPr lvl="1"/>
            <a:r>
              <a:rPr lang="en-US" dirty="0" smtClean="0"/>
              <a:t>Stops sensitive data from being stolen or escaped from the network</a:t>
            </a:r>
          </a:p>
          <a:p>
            <a:pPr lvl="1"/>
            <a:r>
              <a:rPr lang="en-US" dirty="0" smtClean="0"/>
              <a:t>Designs </a:t>
            </a:r>
            <a:r>
              <a:rPr lang="en-US" dirty="0"/>
              <a:t>to monitor and protect data in three different states</a:t>
            </a:r>
            <a:endParaRPr lang="en-US" dirty="0" smtClean="0"/>
          </a:p>
          <a:p>
            <a:r>
              <a:rPr lang="en-US" dirty="0" smtClean="0"/>
              <a:t>Cisco Identity Services Engine (Cisco ISE) and </a:t>
            </a:r>
            <a:r>
              <a:rPr lang="en-US" dirty="0" err="1" smtClean="0"/>
              <a:t>TrustSec</a:t>
            </a:r>
            <a:endParaRPr lang="en-US" dirty="0" smtClean="0"/>
          </a:p>
          <a:p>
            <a:pPr lvl="1"/>
            <a:r>
              <a:rPr lang="en-US" dirty="0" smtClean="0"/>
              <a:t>Uses role-based access control policies</a:t>
            </a:r>
          </a:p>
        </p:txBody>
      </p:sp>
    </p:spTree>
    <p:extLst>
      <p:ext uri="{BB962C8B-B14F-4D97-AF65-F5344CB8AC3E}">
        <p14:creationId xmlns:p14="http://schemas.microsoft.com/office/powerpoint/2010/main" val="28995044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Cisco’s Approach to Cybersecurity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dirty="0" smtClean="0"/>
              <a:t>IDS and IPS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348" y="1232592"/>
            <a:ext cx="8169374" cy="4926405"/>
          </a:xfrm>
        </p:spPr>
        <p:txBody>
          <a:bodyPr/>
          <a:lstStyle/>
          <a:p>
            <a:r>
              <a:rPr lang="en-US" dirty="0"/>
              <a:t>IDS </a:t>
            </a:r>
            <a:r>
              <a:rPr lang="en-US" dirty="0" smtClean="0"/>
              <a:t>– Intrusion Detection System</a:t>
            </a:r>
          </a:p>
          <a:p>
            <a:pPr lvl="1"/>
            <a:r>
              <a:rPr lang="en-US" dirty="0" smtClean="0"/>
              <a:t>Usually placed offline</a:t>
            </a:r>
          </a:p>
          <a:p>
            <a:pPr lvl="1"/>
            <a:r>
              <a:rPr lang="en-US" dirty="0" smtClean="0"/>
              <a:t>Does not prevent attacks</a:t>
            </a:r>
          </a:p>
          <a:p>
            <a:pPr lvl="1"/>
            <a:r>
              <a:rPr lang="en-US" dirty="0" smtClean="0"/>
              <a:t>Detect, log, and report</a:t>
            </a:r>
          </a:p>
          <a:p>
            <a:r>
              <a:rPr lang="en-US" dirty="0" smtClean="0"/>
              <a:t>IPS – Intrusion Prevention System</a:t>
            </a:r>
          </a:p>
          <a:p>
            <a:pPr lvl="1"/>
            <a:r>
              <a:rPr lang="en-US" dirty="0" smtClean="0"/>
              <a:t>Ability to block or deny traffic based on a positive rule or signature match</a:t>
            </a:r>
          </a:p>
          <a:p>
            <a:r>
              <a:rPr lang="en-US" dirty="0" smtClean="0"/>
              <a:t>IDS/IPS system</a:t>
            </a:r>
          </a:p>
          <a:p>
            <a:pPr lvl="1"/>
            <a:r>
              <a:rPr lang="en-US" dirty="0" smtClean="0"/>
              <a:t>Snort</a:t>
            </a:r>
          </a:p>
          <a:p>
            <a:pPr lvl="1"/>
            <a:r>
              <a:rPr lang="en-US" dirty="0" smtClean="0"/>
              <a:t>Sourcefire (Cisco)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195" y="5518673"/>
            <a:ext cx="4186912" cy="131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88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58524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4.4 Chapter Summary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5535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539502"/>
            <a:ext cx="8600517" cy="248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Describe the various types of </a:t>
            </a:r>
            <a:r>
              <a:rPr lang="en-US" sz="1600" dirty="0" smtClean="0"/>
              <a:t>firewalls and security appliances.</a:t>
            </a:r>
          </a:p>
          <a:p>
            <a:r>
              <a:rPr lang="en-US" sz="1600" dirty="0" smtClean="0"/>
              <a:t>Describe different methods of detecting malware and attacks in real time.</a:t>
            </a:r>
          </a:p>
          <a:p>
            <a:r>
              <a:rPr lang="en-US" sz="1600" dirty="0" smtClean="0"/>
              <a:t>Describe security best practices for organizations.</a:t>
            </a:r>
          </a:p>
          <a:p>
            <a:r>
              <a:rPr lang="en-US" sz="1600" dirty="0" smtClean="0"/>
              <a:t>Define botnet, kill chain, and behavior-based security.</a:t>
            </a:r>
          </a:p>
          <a:p>
            <a:r>
              <a:rPr lang="en-US" sz="1600" dirty="0" smtClean="0"/>
              <a:t>Explain how </a:t>
            </a:r>
            <a:r>
              <a:rPr lang="en-US" sz="1600" dirty="0" err="1" smtClean="0"/>
              <a:t>Netflow</a:t>
            </a:r>
            <a:r>
              <a:rPr lang="en-US" sz="1600" dirty="0" smtClean="0"/>
              <a:t> can help defend against cyberattacks.</a:t>
            </a:r>
          </a:p>
          <a:p>
            <a:r>
              <a:rPr lang="en-US" sz="1600" dirty="0"/>
              <a:t>Identify the function of CSIRT within Cisco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Explain the purpose of a security playbook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Identify tools used for incident prevention and detection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Define IDS and IPS.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Summary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60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lnSpc>
                <a:spcPct val="90000"/>
              </a:lnSpc>
              <a:defRPr/>
            </a:pPr>
            <a:r>
              <a:rPr lang="en-US" b="0" kern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Cybersecurity 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en-US" b="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Planning Guide</a:t>
            </a:r>
          </a:p>
          <a:p>
            <a:pPr algn="l" defTabSz="814388">
              <a:defRPr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4: 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Protecting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Organization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97150" y="344129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4: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99543" y="1278070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 smtClean="0"/>
              <a:t>What activities are associated with this chapter?</a:t>
            </a:r>
            <a:endParaRPr lang="en-US" sz="2000" dirty="0" smtClean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18522"/>
              </p:ext>
            </p:extLst>
          </p:nvPr>
        </p:nvGraphicFramePr>
        <p:xfrm>
          <a:off x="599543" y="1883009"/>
          <a:ext cx="79869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965"/>
                <a:gridCol w="2207241"/>
                <a:gridCol w="43677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4.1.1.2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Interactive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Activity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Identify the Firewall Type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4.1.1.4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Interactive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Identify the Port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Scan Response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4.1.2.2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Interactive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Activity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Identify the Security Appliance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4.2.2.2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Interactive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Order the Stages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of the Kill Chain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4.3.4.2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Interactive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Identify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Cybersecurity Approach Terminology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0047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543719" y="353962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4: 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43719" y="1308715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Students should complete Chapter 4, “Assessment” after completing Chapter 4.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 smtClean="0"/>
              <a:t>Quizzes and other activities can be used to informally assess student progress.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553244" y="1431657"/>
            <a:ext cx="7940675" cy="4906537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2000" dirty="0" smtClean="0"/>
              <a:t>Prior to teaching Chapter 4, the instructor should: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Complete </a:t>
            </a:r>
            <a:r>
              <a:rPr lang="en-US" sz="2000" dirty="0" smtClean="0"/>
              <a:t>Chapter 4, </a:t>
            </a:r>
            <a:r>
              <a:rPr lang="en-US" sz="2000" dirty="0"/>
              <a:t>“Assessment</a:t>
            </a:r>
            <a:r>
              <a:rPr lang="en-US" sz="2000" dirty="0" smtClean="0"/>
              <a:t>.”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Review the Additional Resources and Activities document in the Student Resources for possible additional resources and activities.</a:t>
            </a:r>
            <a:endParaRPr lang="en-US" sz="2000" dirty="0" smtClean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2000" dirty="0" smtClean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 smtClean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553244" y="422787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n-US" sz="3200" b="1" kern="0" dirty="0" smtClean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4: </a:t>
            </a:r>
            <a:r>
              <a:rPr lang="en-US" sz="3200" b="1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4093702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Chapter 4: Protecting the Organization</a:t>
            </a:r>
            <a:endParaRPr lang="en-US" sz="2400" dirty="0"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</a:rPr>
              <a:t>Introduction to Cybersecurity v2.0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4</a:t>
            </a:r>
            <a:r>
              <a:rPr lang="en-CA" dirty="0" smtClean="0"/>
              <a:t>.1 Firewalls</a:t>
            </a:r>
          </a:p>
          <a:p>
            <a:pPr lvl="1"/>
            <a:r>
              <a:rPr lang="en-US" dirty="0"/>
              <a:t>Explain techniques to protect organizations from cyber attacks.</a:t>
            </a:r>
            <a:r>
              <a:rPr lang="en-US" dirty="0" smtClean="0"/>
              <a:t> </a:t>
            </a:r>
          </a:p>
          <a:p>
            <a:r>
              <a:rPr lang="en-US" dirty="0" smtClean="0"/>
              <a:t>4.2 Behavior Approach to Cybersecurity</a:t>
            </a:r>
          </a:p>
          <a:p>
            <a:pPr lvl="1"/>
            <a:r>
              <a:rPr lang="en-US" dirty="0"/>
              <a:t>Explain the behavior-based approach to cybersecurity.</a:t>
            </a:r>
            <a:endParaRPr lang="en-US" dirty="0" smtClean="0"/>
          </a:p>
          <a:p>
            <a:r>
              <a:rPr lang="en-US" dirty="0" smtClean="0"/>
              <a:t>4.3 Cisco’s Approach to Cybersecurity</a:t>
            </a:r>
          </a:p>
          <a:p>
            <a:pPr lvl="1"/>
            <a:r>
              <a:rPr lang="en-US" dirty="0"/>
              <a:t>Explain the Cisco approach to providing cybersecurity.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26603</TotalTime>
  <Pages>28</Pages>
  <Words>1116</Words>
  <Application>Microsoft Office PowerPoint</Application>
  <PresentationFormat>On-screen Show (4:3)</PresentationFormat>
  <Paragraphs>220</Paragraphs>
  <Slides>29</Slides>
  <Notes>28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ＭＳ Ｐゴシック</vt:lpstr>
      <vt:lpstr>Arial</vt:lpstr>
      <vt:lpstr>Courier New</vt:lpstr>
      <vt:lpstr>Wingdings</vt:lpstr>
      <vt:lpstr>PPT-TMPLT-WHT_C</vt:lpstr>
      <vt:lpstr>NetAcad-4F_PPT-WHT_060408</vt:lpstr>
      <vt:lpstr>Instructor Materials Chapter 4: Protecting the Organization</vt:lpstr>
      <vt:lpstr>Instructor Materials – Chapter 4 Planning Guide</vt:lpstr>
      <vt:lpstr>PowerPoint Presentation</vt:lpstr>
      <vt:lpstr>Chapter 4: Activities</vt:lpstr>
      <vt:lpstr>Chapter 4: Assessment</vt:lpstr>
      <vt:lpstr>PowerPoint Presentation</vt:lpstr>
      <vt:lpstr>PowerPoint Presentation</vt:lpstr>
      <vt:lpstr>Chapter 4: Protecting the Organization</vt:lpstr>
      <vt:lpstr>Chapter 4 - Sections &amp; Objectives</vt:lpstr>
      <vt:lpstr>4.1 Firewalls</vt:lpstr>
      <vt:lpstr>Firewalls Firewall Types</vt:lpstr>
      <vt:lpstr>Firewalls Security Appliances</vt:lpstr>
      <vt:lpstr>Firewalls Detecting Attacks in Real Time</vt:lpstr>
      <vt:lpstr>Firewalls Detecting Malware</vt:lpstr>
      <vt:lpstr>Firewalls Security Best Practice</vt:lpstr>
      <vt:lpstr>4.2 Behavior Approach to Cybersecurity</vt:lpstr>
      <vt:lpstr>Behavior Approach to Cybersecurity Botnet</vt:lpstr>
      <vt:lpstr>Behavior Approach to Cybersecurity Kill Chain</vt:lpstr>
      <vt:lpstr>Behavior Approach to Cybersecurity Behavior-Based Security</vt:lpstr>
      <vt:lpstr>Behavior Approach to Cybersecurity NetFlow and Cyberattacks</vt:lpstr>
      <vt:lpstr>4.3 Cisco’s Approach to Cybersecurity</vt:lpstr>
      <vt:lpstr>Cisco’s Approach to Cybersecurity CSIRT</vt:lpstr>
      <vt:lpstr>Cisco’s Approach to Cybersecurity Security Playbook</vt:lpstr>
      <vt:lpstr>Cisco’s Approach to Cybersecurity Tools for Incident Prevention and Detection</vt:lpstr>
      <vt:lpstr>Cisco’s Approach to Cybersecurity IDS and IPS</vt:lpstr>
      <vt:lpstr>4.4 Chapter Summary</vt:lpstr>
      <vt:lpstr>Chapter Summary 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Suk-yi Pennock</cp:lastModifiedBy>
  <cp:revision>930</cp:revision>
  <cp:lastPrinted>1999-01-27T00:54:54Z</cp:lastPrinted>
  <dcterms:created xsi:type="dcterms:W3CDTF">2006-10-23T15:07:30Z</dcterms:created>
  <dcterms:modified xsi:type="dcterms:W3CDTF">2016-04-27T05:28:48Z</dcterms:modified>
</cp:coreProperties>
</file>