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3692"/>
  </p:normalViewPr>
  <p:slideViewPr>
    <p:cSldViewPr snapToGrid="0" snapToObjects="1">
      <p:cViewPr varScale="1">
        <p:scale>
          <a:sx n="82" d="100"/>
          <a:sy n="82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>
            <a:extLst>
              <a:ext uri="{FF2B5EF4-FFF2-40B4-BE49-F238E27FC236}">
                <a16:creationId xmlns:a16="http://schemas.microsoft.com/office/drawing/2014/main" id="{54EF623C-9FBF-F149-A18E-6E3CA1B63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93888"/>
            <a:ext cx="12187767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5712C93E-75E3-6E43-975E-82EC6E366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46D869F-CAEB-7F49-915A-170A930B0193}" type="slidenum">
              <a:rPr lang="en-US" altLang="en-US" sz="1000">
                <a:solidFill>
                  <a:srgbClr val="D3D3D3"/>
                </a:solidFill>
              </a:rPr>
              <a:pPr algn="r" eaLnBrk="1" hangingPunct="1"/>
              <a:t>‹#›</a:t>
            </a:fld>
            <a:endParaRPr lang="en-US" altLang="en-US" sz="1000">
              <a:solidFill>
                <a:srgbClr val="D3D3D3"/>
              </a:solidFill>
            </a:endParaRPr>
          </a:p>
        </p:txBody>
      </p:sp>
      <p:pic>
        <p:nvPicPr>
          <p:cNvPr id="6" name="Picture 9" descr="Cisco_NewLogo">
            <a:extLst>
              <a:ext uri="{FF2B5EF4-FFF2-40B4-BE49-F238E27FC236}">
                <a16:creationId xmlns:a16="http://schemas.microsoft.com/office/drawing/2014/main" id="{E3E28764-F2EC-6940-936B-C36DB3A77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967" y="5940426"/>
            <a:ext cx="447251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isco">
            <a:extLst>
              <a:ext uri="{FF2B5EF4-FFF2-40B4-BE49-F238E27FC236}">
                <a16:creationId xmlns:a16="http://schemas.microsoft.com/office/drawing/2014/main" id="{EE8AE301-F7FD-EB4B-9313-20BB781BC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" y="119064"/>
            <a:ext cx="1562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6391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414867" y="2671763"/>
            <a:ext cx="5024967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14867" y="4672013"/>
            <a:ext cx="5471584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0232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27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8C3B-D624-4246-A85F-9A474D40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184" y="627063"/>
            <a:ext cx="10860616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92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1EC1-EF7E-CD45-9B41-C67B7DF2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184" y="627063"/>
            <a:ext cx="10860616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7DC81-D675-DB48-ABBE-DF3445D0E12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74185" y="1900239"/>
            <a:ext cx="5192183" cy="3571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CBC35-C01B-5445-AC3E-D3BF0FEE2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567" y="1900239"/>
            <a:ext cx="5192184" cy="3571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264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94218FF-F222-9C4F-AB80-C365D6D11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4184" y="627063"/>
            <a:ext cx="1086061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295363" name="Rectangle 3">
            <a:extLst>
              <a:ext uri="{FF2B5EF4-FFF2-40B4-BE49-F238E27FC236}">
                <a16:creationId xmlns:a16="http://schemas.microsoft.com/office/drawing/2014/main" id="{42A24791-D8B2-2945-A133-6B9A6A3E5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34" y="6562807"/>
            <a:ext cx="1282700" cy="29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defTabSz="814388">
              <a:defRPr/>
            </a:pPr>
            <a:r>
              <a:rPr lang="en-US" sz="700">
                <a:solidFill>
                  <a:srgbClr val="D3D3D3"/>
                </a:solidFill>
                <a:latin typeface="Arial" charset="0"/>
              </a:rPr>
              <a:t>ITE PC v4.0</a:t>
            </a:r>
          </a:p>
          <a:p>
            <a:pPr defTabSz="814388">
              <a:defRPr/>
            </a:pPr>
            <a:r>
              <a:rPr lang="en-US" sz="700">
                <a:solidFill>
                  <a:srgbClr val="D3D3D3"/>
                </a:solidFill>
                <a:latin typeface="Arial" charset="0"/>
              </a:rPr>
              <a:t>Chapter 1</a:t>
            </a:r>
          </a:p>
        </p:txBody>
      </p:sp>
      <p:sp>
        <p:nvSpPr>
          <p:cNvPr id="1295364" name="Rectangle 4">
            <a:extLst>
              <a:ext uri="{FF2B5EF4-FFF2-40B4-BE49-F238E27FC236}">
                <a16:creationId xmlns:a16="http://schemas.microsoft.com/office/drawing/2014/main" id="{115117AE-A292-F643-97E4-F162D9BEA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89DDFB2-92A8-444D-95B1-2439EC6365CD}" type="slidenum">
              <a:rPr lang="en-US" altLang="en-US" sz="1000">
                <a:solidFill>
                  <a:srgbClr val="D3D3D3"/>
                </a:solidFill>
              </a:rPr>
              <a:pPr algn="r" eaLnBrk="1" hangingPunct="1"/>
              <a:t>‹#›</a:t>
            </a:fld>
            <a:endParaRPr lang="en-US" altLang="en-US" sz="1000">
              <a:solidFill>
                <a:srgbClr val="D3D3D3"/>
              </a:solidFill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D8FC02F-993A-824D-AD0F-077AC4DD3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74185" y="1900239"/>
            <a:ext cx="10587567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30" name="Picture 6" descr="PPt_TopBand_Artwork">
            <a:extLst>
              <a:ext uri="{FF2B5EF4-FFF2-40B4-BE49-F238E27FC236}">
                <a16:creationId xmlns:a16="http://schemas.microsoft.com/office/drawing/2014/main" id="{9D22C5FD-B158-6249-94BD-2924E8180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8776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5367" name="Rectangle 7">
            <a:extLst>
              <a:ext uri="{FF2B5EF4-FFF2-40B4-BE49-F238E27FC236}">
                <a16:creationId xmlns:a16="http://schemas.microsoft.com/office/drawing/2014/main" id="{66BB4EF1-8352-B444-8DDA-7537E5217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634" y="6670529"/>
            <a:ext cx="2041365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en-US" sz="700">
                <a:solidFill>
                  <a:srgbClr val="D3D3D3"/>
                </a:solidFill>
                <a:latin typeface="Arial" charset="0"/>
              </a:rPr>
              <a:t>© 2007 Cisco Systems, Inc. All rights reserved.</a:t>
            </a:r>
          </a:p>
        </p:txBody>
      </p:sp>
      <p:sp>
        <p:nvSpPr>
          <p:cNvPr id="1295368" name="Rectangle 8">
            <a:extLst>
              <a:ext uri="{FF2B5EF4-FFF2-40B4-BE49-F238E27FC236}">
                <a16:creationId xmlns:a16="http://schemas.microsoft.com/office/drawing/2014/main" id="{8C628B1D-CAFF-D843-89CF-B35008ED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8947" y="6670529"/>
            <a:ext cx="656371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defRPr/>
            </a:pPr>
            <a:r>
              <a:rPr lang="en-US" sz="700">
                <a:solidFill>
                  <a:srgbClr val="D3D3D3"/>
                </a:solidFill>
                <a:latin typeface="Arial" charset="0"/>
              </a:rPr>
              <a:t>Cisco Public</a:t>
            </a:r>
          </a:p>
        </p:txBody>
      </p:sp>
    </p:spTree>
    <p:extLst>
      <p:ext uri="{BB962C8B-B14F-4D97-AF65-F5344CB8AC3E}">
        <p14:creationId xmlns:p14="http://schemas.microsoft.com/office/powerpoint/2010/main" val="97264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3A7A-6972-C14F-B657-83538DA9F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err="1"/>
              <a:t>Sesi</a:t>
            </a:r>
            <a:r>
              <a:rPr lang="en-US" dirty="0"/>
              <a:t> 5 : </a:t>
            </a:r>
            <a:r>
              <a:rPr lang="en-US" dirty="0" err="1"/>
              <a:t>Melindugi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CFBFA-9E4F-5540-B639-30497F4EC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Isep</a:t>
            </a:r>
            <a:r>
              <a:rPr lang="en-US" dirty="0"/>
              <a:t> </a:t>
            </a:r>
            <a:r>
              <a:rPr lang="en-US" dirty="0" err="1"/>
              <a:t>Lutpi</a:t>
            </a:r>
            <a:r>
              <a:rPr lang="en-US"/>
              <a:t> Nur 2113191079</a:t>
            </a:r>
          </a:p>
        </p:txBody>
      </p:sp>
    </p:spTree>
    <p:extLst>
      <p:ext uri="{BB962C8B-B14F-4D97-AF65-F5344CB8AC3E}">
        <p14:creationId xmlns:p14="http://schemas.microsoft.com/office/powerpoint/2010/main" val="135325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7C0A-C057-E54A-81D7-472C1011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err="1"/>
              <a:t>Sesi</a:t>
            </a:r>
            <a:r>
              <a:rPr lang="en-US" dirty="0"/>
              <a:t>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2C4F8-FC8E-9A46-A24C-67C33D758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Sebutkan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Firewall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Pendeteksian</a:t>
            </a:r>
            <a:r>
              <a:rPr lang="en-US" dirty="0"/>
              <a:t> Malware</a:t>
            </a:r>
          </a:p>
          <a:p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CSIRT </a:t>
            </a:r>
            <a:r>
              <a:rPr lang="en-US" dirty="0" err="1"/>
              <a:t>dalam</a:t>
            </a:r>
            <a:r>
              <a:rPr lang="en-US" dirty="0"/>
              <a:t> Cisco</a:t>
            </a:r>
          </a:p>
          <a:p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silahakn</a:t>
            </a:r>
            <a:r>
              <a:rPr lang="en-US" dirty="0"/>
              <a:t> di </a:t>
            </a:r>
            <a:r>
              <a:rPr lang="en-US" dirty="0" err="1"/>
              <a:t>ketik</a:t>
            </a:r>
            <a:r>
              <a:rPr lang="en-US" dirty="0"/>
              <a:t> pada slide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962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50D7-4C9F-457C-A4CA-6FD732BC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Penjawab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DC0A-5FAA-48E8-A112-5D6068DC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Nama: </a:t>
            </a:r>
            <a:r>
              <a:rPr lang="en-US" dirty="0" err="1"/>
              <a:t>Isep</a:t>
            </a:r>
            <a:r>
              <a:rPr lang="en-US" dirty="0"/>
              <a:t> </a:t>
            </a:r>
            <a:r>
              <a:rPr lang="en-US" dirty="0" err="1"/>
              <a:t>Lutpi</a:t>
            </a:r>
            <a:r>
              <a:rPr lang="en-US" dirty="0"/>
              <a:t> Nur</a:t>
            </a:r>
          </a:p>
          <a:p>
            <a:r>
              <a:rPr lang="en-US" dirty="0"/>
              <a:t>NPM: 2113191079</a:t>
            </a:r>
          </a:p>
          <a:p>
            <a:r>
              <a:rPr lang="en-US" dirty="0"/>
              <a:t>Kelas: T. </a:t>
            </a:r>
            <a:r>
              <a:rPr lang="en-US" dirty="0" err="1"/>
              <a:t>Informatika</a:t>
            </a:r>
            <a:r>
              <a:rPr lang="en-US" dirty="0"/>
              <a:t> A2 2019</a:t>
            </a:r>
          </a:p>
        </p:txBody>
      </p:sp>
    </p:spTree>
    <p:extLst>
      <p:ext uri="{BB962C8B-B14F-4D97-AF65-F5344CB8AC3E}">
        <p14:creationId xmlns:p14="http://schemas.microsoft.com/office/powerpoint/2010/main" val="191517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3343-E9A5-4BC4-8A0E-732D352C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183" y="561746"/>
            <a:ext cx="11180967" cy="838200"/>
          </a:xfrm>
        </p:spPr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: </a:t>
            </a:r>
            <a:r>
              <a:rPr lang="en-US" dirty="0" err="1"/>
              <a:t>Sebutkan</a:t>
            </a:r>
            <a:r>
              <a:rPr lang="en-US" dirty="0"/>
              <a:t> dan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4E27-BAF0-43C7-A0CB-9D512854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185" y="1471029"/>
            <a:ext cx="10587567" cy="4435249"/>
          </a:xfrm>
        </p:spPr>
        <p:txBody>
          <a:bodyPr/>
          <a:lstStyle/>
          <a:p>
            <a:pPr algn="just"/>
            <a:r>
              <a:rPr lang="en-US" sz="1400" b="1" dirty="0">
                <a:solidFill>
                  <a:srgbClr val="0E1A35"/>
                </a:solidFill>
                <a:effectLst/>
                <a:latin typeface="Poppins" panose="00000500000000000000" pitchFamily="2" charset="0"/>
              </a:rPr>
              <a:t>1. Next Generation Firewall</a:t>
            </a:r>
            <a:endParaRPr lang="en-US" sz="1400" b="0" dirty="0">
              <a:solidFill>
                <a:srgbClr val="0E1A35"/>
              </a:solidFill>
              <a:effectLst/>
              <a:latin typeface="Poppins" panose="00000500000000000000" pitchFamily="2" charset="0"/>
            </a:endParaRPr>
          </a:p>
          <a:p>
            <a:pPr marL="0" indent="0" algn="just">
              <a:buNone/>
            </a:pP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Jenis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pertama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sering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diklaim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sebagai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bentuk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400" b="0" i="1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firewall 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masa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kini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. Dimana,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400" b="0" i="1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next generation firewall 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terbagi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menjadi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tiga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fitur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utama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yaitu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pengecekan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400" b="0" i="1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detail 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paket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evaluasi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sumber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paket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serta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penentuan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penilaian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identitas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paket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Jika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dilihat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perspektif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bentuk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maka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400" b="0" i="1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firewall 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jenis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terbagi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menjadi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yaitu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400" b="0" i="1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hardware, software, 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dan </a:t>
            </a:r>
            <a:r>
              <a:rPr lang="en-US" sz="1400" b="0" i="1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cloud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. </a:t>
            </a:r>
          </a:p>
          <a:p>
            <a:pPr algn="just"/>
            <a:r>
              <a:rPr lang="en-US" sz="1400" b="1" dirty="0">
                <a:solidFill>
                  <a:srgbClr val="0E1A35"/>
                </a:solidFill>
                <a:effectLst/>
                <a:latin typeface="Poppins" panose="00000500000000000000" pitchFamily="2" charset="0"/>
              </a:rPr>
              <a:t>2. Packet Filtering Firewall</a:t>
            </a:r>
            <a:endParaRPr lang="en-US" sz="1400" b="0" dirty="0">
              <a:solidFill>
                <a:srgbClr val="0E1A35"/>
              </a:solidFill>
              <a:effectLst/>
              <a:latin typeface="Poppins" panose="00000500000000000000" pitchFamily="2" charset="0"/>
            </a:endParaRPr>
          </a:p>
          <a:p>
            <a:pPr marL="0" indent="0" algn="just">
              <a:buNone/>
            </a:pP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Jenis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kedua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400" b="0" i="1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packet filtering firewall, 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merupakan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tipe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yang paling senior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daripada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jenis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lainnya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. Proses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kerja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jenis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dengan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cara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mengecek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paket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Proses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pengecekan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dilakukan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meliputi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validasi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alamat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IP,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nomor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400" b="0" i="1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port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tipe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, dan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lainnya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Kelebihan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jenis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ringan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banyak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berpengaruh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performa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/>
            <a:r>
              <a:rPr lang="en-US" sz="1400" b="1" dirty="0">
                <a:solidFill>
                  <a:srgbClr val="0E1A35"/>
                </a:solidFill>
                <a:effectLst/>
                <a:latin typeface="Poppins" panose="00000500000000000000" pitchFamily="2" charset="0"/>
              </a:rPr>
              <a:t>3. Proxy Firewall</a:t>
            </a:r>
            <a:endParaRPr lang="en-US" sz="1400" b="0" dirty="0">
              <a:solidFill>
                <a:srgbClr val="0E1A35"/>
              </a:solidFill>
              <a:effectLst/>
              <a:latin typeface="Poppins" panose="00000500000000000000" pitchFamily="2" charset="0"/>
            </a:endParaRPr>
          </a:p>
          <a:p>
            <a:pPr marL="0" indent="0" algn="just">
              <a:buNone/>
            </a:pPr>
            <a:r>
              <a:rPr lang="en-US" sz="1400" b="0" i="1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Proxy firewall 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sering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juga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disebut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dengan </a:t>
            </a:r>
            <a:r>
              <a:rPr lang="en-US" sz="1400" b="0" i="1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application – level gateway 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yang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bekerja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dengan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memproses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nilai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sumber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paket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beserta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isinya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. Hal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nantinya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muncul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perbedaan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ketika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anda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memakai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400" b="0" i="1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proxy firewall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/>
            <a:r>
              <a:rPr lang="en-US" sz="1400" b="1" dirty="0">
                <a:solidFill>
                  <a:srgbClr val="0E1A35"/>
                </a:solidFill>
                <a:effectLst/>
                <a:latin typeface="Poppins" panose="00000500000000000000" pitchFamily="2" charset="0"/>
              </a:rPr>
              <a:t>4. Stateful Inspection Firewall</a:t>
            </a:r>
            <a:endParaRPr lang="en-US" sz="1400" b="0" dirty="0">
              <a:solidFill>
                <a:srgbClr val="0E1A35"/>
              </a:solidFill>
              <a:effectLst/>
              <a:latin typeface="Poppins" panose="00000500000000000000" pitchFamily="2" charset="0"/>
            </a:endParaRPr>
          </a:p>
          <a:p>
            <a:pPr marL="0" indent="0" algn="just">
              <a:buNone/>
            </a:pP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Jenis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terakhir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400" b="0" i="1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stateful inspection firewall, 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dimana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fungsi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utamanya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mengecek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400" b="0" i="1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packet source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 dan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membuka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isi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paket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. Jika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anda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maka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otomatis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meningkatkan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tingkat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keamanan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namun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mengurangi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performa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komputer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anda</a:t>
            </a:r>
            <a:r>
              <a:rPr lang="en-US" sz="1400" b="0" i="0" dirty="0">
                <a:solidFill>
                  <a:srgbClr val="8B8D9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 algn="just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973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8B7E-AE31-4540-890D-E40AF369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Jawaban</a:t>
            </a:r>
            <a:r>
              <a:rPr lang="en-US" sz="2800" dirty="0"/>
              <a:t>: </a:t>
            </a: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methode</a:t>
            </a:r>
            <a:r>
              <a:rPr lang="en-US" sz="2800" dirty="0"/>
              <a:t> </a:t>
            </a:r>
            <a:r>
              <a:rPr lang="en-US" sz="2800" dirty="0" err="1"/>
              <a:t>Pendeteksian</a:t>
            </a:r>
            <a:r>
              <a:rPr lang="en-US" sz="2800" dirty="0"/>
              <a:t> 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AC77-D4EF-4A1F-97B0-CF4BBBD7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8B8D94"/>
                </a:solidFill>
                <a:latin typeface="Roboto" panose="02000000000000000000" pitchFamily="2" charset="0"/>
              </a:rPr>
              <a:t>Ada </a:t>
            </a:r>
            <a:r>
              <a:rPr lang="en-US" sz="1800" dirty="0" err="1">
                <a:solidFill>
                  <a:srgbClr val="8B8D94"/>
                </a:solidFill>
                <a:latin typeface="Roboto" panose="02000000000000000000" pitchFamily="2" charset="0"/>
              </a:rPr>
              <a:t>tiga</a:t>
            </a:r>
            <a:r>
              <a:rPr lang="en-US" sz="1800" dirty="0">
                <a:solidFill>
                  <a:srgbClr val="8B8D94"/>
                </a:solidFill>
                <a:latin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8B8D94"/>
                </a:solidFill>
                <a:latin typeface="Roboto" panose="02000000000000000000" pitchFamily="2" charset="0"/>
              </a:rPr>
              <a:t>jenis</a:t>
            </a:r>
            <a:r>
              <a:rPr lang="en-US" sz="1800" dirty="0">
                <a:solidFill>
                  <a:srgbClr val="8B8D94"/>
                </a:solidFill>
                <a:latin typeface="Roboto" panose="02000000000000000000" pitchFamily="2" charset="0"/>
              </a:rPr>
              <a:t> proses yang </a:t>
            </a:r>
            <a:r>
              <a:rPr lang="en-US" sz="1800" dirty="0" err="1">
                <a:solidFill>
                  <a:srgbClr val="8B8D94"/>
                </a:solidFill>
                <a:latin typeface="Roboto" panose="02000000000000000000" pitchFamily="2" charset="0"/>
              </a:rPr>
              <a:t>perlu</a:t>
            </a:r>
            <a:r>
              <a:rPr lang="en-US" sz="1800" dirty="0">
                <a:solidFill>
                  <a:srgbClr val="8B8D94"/>
                </a:solidFill>
                <a:latin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8B8D94"/>
                </a:solidFill>
                <a:latin typeface="Roboto" panose="02000000000000000000" pitchFamily="2" charset="0"/>
              </a:rPr>
              <a:t>dilakukan</a:t>
            </a:r>
            <a:r>
              <a:rPr lang="en-US" sz="1800" dirty="0">
                <a:solidFill>
                  <a:srgbClr val="8B8D94"/>
                </a:solidFill>
                <a:latin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8B8D94"/>
                </a:solidFill>
                <a:latin typeface="Roboto" panose="02000000000000000000" pitchFamily="2" charset="0"/>
              </a:rPr>
              <a:t>untuk</a:t>
            </a:r>
            <a:r>
              <a:rPr lang="en-US" sz="1800" dirty="0">
                <a:solidFill>
                  <a:srgbClr val="8B8D94"/>
                </a:solidFill>
                <a:latin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8B8D94"/>
                </a:solidFill>
                <a:latin typeface="Roboto" panose="02000000000000000000" pitchFamily="2" charset="0"/>
              </a:rPr>
              <a:t>dapat</a:t>
            </a:r>
            <a:r>
              <a:rPr lang="en-US" sz="1800" dirty="0">
                <a:solidFill>
                  <a:srgbClr val="8B8D94"/>
                </a:solidFill>
                <a:latin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8B8D94"/>
                </a:solidFill>
                <a:latin typeface="Roboto" panose="02000000000000000000" pitchFamily="2" charset="0"/>
              </a:rPr>
              <a:t>mengklasifikasi</a:t>
            </a:r>
            <a:r>
              <a:rPr lang="en-US" sz="1800" dirty="0">
                <a:solidFill>
                  <a:srgbClr val="8B8D94"/>
                </a:solidFill>
                <a:latin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8B8D94"/>
                </a:solidFill>
                <a:latin typeface="Roboto" panose="02000000000000000000" pitchFamily="2" charset="0"/>
              </a:rPr>
              <a:t>apakah</a:t>
            </a:r>
            <a:r>
              <a:rPr lang="en-US" sz="1800" dirty="0">
                <a:solidFill>
                  <a:srgbClr val="8B8D94"/>
                </a:solidFill>
                <a:latin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8B8D94"/>
                </a:solidFill>
                <a:latin typeface="Roboto" panose="02000000000000000000" pitchFamily="2" charset="0"/>
              </a:rPr>
              <a:t>suatu</a:t>
            </a:r>
            <a:r>
              <a:rPr lang="en-US" sz="1800" dirty="0">
                <a:solidFill>
                  <a:srgbClr val="8B8D94"/>
                </a:solidFill>
                <a:latin typeface="Roboto" panose="02000000000000000000" pitchFamily="2" charset="0"/>
              </a:rPr>
              <a:t> file malicious </a:t>
            </a:r>
            <a:r>
              <a:rPr lang="en-US" sz="1800" dirty="0" err="1">
                <a:solidFill>
                  <a:srgbClr val="8B8D94"/>
                </a:solidFill>
                <a:latin typeface="Roboto" panose="02000000000000000000" pitchFamily="2" charset="0"/>
              </a:rPr>
              <a:t>atau</a:t>
            </a:r>
            <a:r>
              <a:rPr lang="en-US" sz="1800" dirty="0">
                <a:solidFill>
                  <a:srgbClr val="8B8D94"/>
                </a:solidFill>
                <a:latin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8B8D94"/>
                </a:solidFill>
                <a:latin typeface="Roboto" panose="02000000000000000000" pitchFamily="2" charset="0"/>
              </a:rPr>
              <a:t>tidak</a:t>
            </a:r>
            <a:r>
              <a:rPr lang="en-US" sz="1800" dirty="0">
                <a:solidFill>
                  <a:srgbClr val="8B8D94"/>
                </a:solidFill>
                <a:latin typeface="Roboto" panose="02000000000000000000" pitchFamily="2" charset="0"/>
              </a:rPr>
              <a:t>. Proses-proses </a:t>
            </a:r>
            <a:r>
              <a:rPr lang="en-US" sz="1800" dirty="0" err="1">
                <a:solidFill>
                  <a:srgbClr val="8B8D94"/>
                </a:solidFill>
                <a:latin typeface="Roboto" panose="02000000000000000000" pitchFamily="2" charset="0"/>
              </a:rPr>
              <a:t>tersebut</a:t>
            </a:r>
            <a:r>
              <a:rPr lang="en-US" sz="1800" dirty="0">
                <a:solidFill>
                  <a:srgbClr val="8B8D94"/>
                </a:solidFill>
                <a:latin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8B8D94"/>
                </a:solidFill>
                <a:latin typeface="Roboto" panose="02000000000000000000" pitchFamily="2" charset="0"/>
              </a:rPr>
              <a:t>adalah</a:t>
            </a:r>
            <a:r>
              <a:rPr lang="en-US" sz="1800" dirty="0">
                <a:solidFill>
                  <a:srgbClr val="8B8D94"/>
                </a:solidFill>
                <a:latin typeface="Roboto" panose="02000000000000000000" pitchFamily="2" charset="0"/>
              </a:rPr>
              <a:t>: </a:t>
            </a:r>
            <a:r>
              <a:rPr lang="en-US" sz="1800" dirty="0" err="1">
                <a:solidFill>
                  <a:srgbClr val="8B8D94"/>
                </a:solidFill>
                <a:latin typeface="Roboto" panose="02000000000000000000" pitchFamily="2" charset="0"/>
              </a:rPr>
              <a:t>praproses</a:t>
            </a:r>
            <a:r>
              <a:rPr lang="en-US" sz="1800" dirty="0">
                <a:solidFill>
                  <a:srgbClr val="8B8D94"/>
                </a:solidFill>
                <a:latin typeface="Roboto" panose="02000000000000000000" pitchFamily="2" charset="0"/>
              </a:rPr>
              <a:t>, training, dan </a:t>
            </a:r>
            <a:r>
              <a:rPr lang="en-US" sz="1800" dirty="0" err="1">
                <a:solidFill>
                  <a:srgbClr val="8B8D94"/>
                </a:solidFill>
                <a:latin typeface="Roboto" panose="02000000000000000000" pitchFamily="2" charset="0"/>
              </a:rPr>
              <a:t>klasifikasi</a:t>
            </a:r>
            <a:r>
              <a:rPr lang="en-US" sz="1800" dirty="0">
                <a:solidFill>
                  <a:srgbClr val="8B8D94"/>
                </a:solidFill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690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207C-4DF1-4DD1-99F5-E6D9B5BC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184" y="785684"/>
            <a:ext cx="10860616" cy="838200"/>
          </a:xfrm>
        </p:spPr>
        <p:txBody>
          <a:bodyPr/>
          <a:lstStyle/>
          <a:p>
            <a:r>
              <a:rPr lang="en-US" sz="2800" dirty="0" err="1"/>
              <a:t>Jawaban</a:t>
            </a:r>
            <a:r>
              <a:rPr lang="en-US" sz="2800" dirty="0"/>
              <a:t>: Jelaskan </a:t>
            </a: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Mengidentifikasi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CSIRT </a:t>
            </a:r>
            <a:r>
              <a:rPr lang="en-US" sz="2800" dirty="0" err="1"/>
              <a:t>dalam</a:t>
            </a:r>
            <a:r>
              <a:rPr lang="en-US" sz="2800" dirty="0"/>
              <a:t> Cisco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A00E8-A654-4508-8C54-4F86E3EE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CSIRT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dapat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menjadi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bagian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dari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SOC. Ketika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analis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SOC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mengidentifikasi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ancaman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,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kebijakan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respons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insiden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diberlakukan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, dan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langkah-langkah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yang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tepat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harus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dilakukan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agar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berhasil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melindungi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aset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.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Analis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SOC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harus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memastikan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bahwa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mereka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benar-benar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mengidentifikasi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ancaman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sebelum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mengambil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tindakan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apa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pun.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Persyaratan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ini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berarti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sepenuhnya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mendiagnosis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kejadian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sebelum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mencoba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untuk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menahan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insiden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helvetica neue"/>
              </a:rPr>
              <a:t>tersebut</a:t>
            </a:r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47648"/>
      </p:ext>
    </p:extLst>
  </p:cSld>
  <p:clrMapOvr>
    <a:masterClrMapping/>
  </p:clrMapOvr>
</p:sld>
</file>

<file path=ppt/theme/theme1.xml><?xml version="1.0" encoding="utf-8"?>
<a:theme xmlns:a="http://schemas.openxmlformats.org/drawingml/2006/main" name="cisco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isco" id="{0877DF57-BC20-F143-AE36-FB0DFF0190B0}" vid="{34284CE0-EB00-024C-9560-03AD7B19F6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</Template>
  <TotalTime>27</TotalTime>
  <Words>386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 neue</vt:lpstr>
      <vt:lpstr>Poppins</vt:lpstr>
      <vt:lpstr>Roboto</vt:lpstr>
      <vt:lpstr>Wingdings</vt:lpstr>
      <vt:lpstr>cisco</vt:lpstr>
      <vt:lpstr>Assignment Sesi 5 : Melindugi Organisasi</vt:lpstr>
      <vt:lpstr>Assignment Sesi 6</vt:lpstr>
      <vt:lpstr>Data Penjawab</vt:lpstr>
      <vt:lpstr>Jawaban: Sebutkan dan jelaskan jenis dari Firewall</vt:lpstr>
      <vt:lpstr>Jawaban: Bagaimana cara methode Pendeteksian Malware</vt:lpstr>
      <vt:lpstr>Jawaban: Jelaskan bagaimana Mengidentifikasi Fungsi CSIRT dalam Cisco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Sesi 5 : Melindugi Organisasi</dc:title>
  <dc:subject>Keamanan jaringan komputer</dc:subject>
  <dc:creator>Isep Lutpi Nur 2113191079</dc:creator>
  <cp:lastModifiedBy>ISEP LUTPI NUR</cp:lastModifiedBy>
  <cp:revision>12</cp:revision>
  <dcterms:created xsi:type="dcterms:W3CDTF">2021-11-09T08:03:09Z</dcterms:created>
  <dcterms:modified xsi:type="dcterms:W3CDTF">2021-11-13T09:10:00Z</dcterms:modified>
</cp:coreProperties>
</file>