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01" r:id="rId2"/>
    <p:sldId id="289" r:id="rId3"/>
    <p:sldId id="291" r:id="rId4"/>
    <p:sldId id="297" r:id="rId5"/>
    <p:sldId id="295" r:id="rId6"/>
    <p:sldId id="298" r:id="rId7"/>
    <p:sldId id="300" r:id="rId8"/>
    <p:sldId id="296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8" autoAdjust="0"/>
    <p:restoredTop sz="85901" autoAdjust="0"/>
  </p:normalViewPr>
  <p:slideViewPr>
    <p:cSldViewPr>
      <p:cViewPr varScale="1">
        <p:scale>
          <a:sx n="59" d="100"/>
          <a:sy n="59" d="100"/>
        </p:scale>
        <p:origin x="1182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63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ubtitle 2"/>
          <p:cNvSpPr txBox="1"/>
          <p:nvPr userDrawn="1"/>
        </p:nvSpPr>
        <p:spPr>
          <a:xfrm>
            <a:off x="1255714" y="6185078"/>
            <a:ext cx="9753600" cy="215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anose="0208060402020202020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anose="0208060402020202020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anose="0208060402020202020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anose="0208060402020202020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anose="0208060402020202020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anose="0208060402020202020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anose="0208060402020202020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anose="0208060402020202020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anose="0208060402020202020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dipergunakan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kepentingan</a:t>
            </a:r>
            <a:r>
              <a:rPr lang="en-US" sz="1400" dirty="0"/>
              <a:t> </a:t>
            </a:r>
            <a:r>
              <a:rPr lang="en-US" sz="1400" dirty="0" err="1"/>
              <a:t>pengajaran</a:t>
            </a:r>
            <a:r>
              <a:rPr lang="en-US" sz="1400" dirty="0"/>
              <a:t> di </a:t>
            </a:r>
            <a:r>
              <a:rPr lang="en-US" sz="1400" dirty="0" err="1"/>
              <a:t>lingkungan</a:t>
            </a:r>
            <a:r>
              <a:rPr lang="en-US" sz="1400" dirty="0"/>
              <a:t> </a:t>
            </a:r>
            <a:r>
              <a:rPr lang="en-US" sz="1400" dirty="0" err="1"/>
              <a:t>Universitas</a:t>
            </a:r>
            <a:r>
              <a:rPr lang="en-US" sz="1400" dirty="0"/>
              <a:t> Telkom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431" y="307658"/>
            <a:ext cx="1182024" cy="14414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anose="0208060402020202020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anose="0208060402020202020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anose="0208060402020202020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anose="0208060402020202020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anose="0208060402020202020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anose="0208060402020202020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8.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BDC5A7-2850-499E-B650-51B852FB268B}"/>
              </a:ext>
            </a:extLst>
          </p:cNvPr>
          <p:cNvSpPr txBox="1">
            <a:spLocks/>
          </p:cNvSpPr>
          <p:nvPr/>
        </p:nvSpPr>
        <p:spPr>
          <a:xfrm>
            <a:off x="1196193" y="1866900"/>
            <a:ext cx="9753600" cy="11535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3600"/>
            </a:br>
            <a:r>
              <a:rPr lang="en-US" sz="3600"/>
              <a:t>Pemrograman WEB LANJUT</a:t>
            </a:r>
            <a:endParaRPr lang="en-US" sz="36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FD5517C-222F-4669-9983-8BFD91C89B4C}"/>
              </a:ext>
            </a:extLst>
          </p:cNvPr>
          <p:cNvSpPr txBox="1"/>
          <p:nvPr/>
        </p:nvSpPr>
        <p:spPr>
          <a:xfrm>
            <a:off x="2154482" y="3093076"/>
            <a:ext cx="7848600" cy="3359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anose="0208060402020202020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anose="0208060402020202020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anose="0208060402020202020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anose="0208060402020202020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anose="0208060402020202020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anose="0208060402020202020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anose="0208060402020202020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anose="0208060402020202020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anose="0208060402020202020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Semester Ganjil – 2021/2022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D6C2A2-FE8C-4704-A374-CCB170556B1A}"/>
              </a:ext>
            </a:extLst>
          </p:cNvPr>
          <p:cNvSpPr txBox="1"/>
          <p:nvPr/>
        </p:nvSpPr>
        <p:spPr>
          <a:xfrm>
            <a:off x="2156070" y="3656665"/>
            <a:ext cx="7848600" cy="3359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anose="0208060402020202020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anose="0208060402020202020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anose="0208060402020202020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anose="0208060402020202020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anose="0208060402020202020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anose="0208060402020202020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anose="0208060402020202020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anose="0208060402020202020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anose="0208060402020202020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/>
              <a:t>Introduction</a:t>
            </a:r>
          </a:p>
          <a:p>
            <a:pPr algn="ctr"/>
            <a:r>
              <a:rPr lang="en-US" sz="2400"/>
              <a:t>Course Info</a:t>
            </a:r>
          </a:p>
          <a:p>
            <a:pPr algn="ctr"/>
            <a:r>
              <a:rPr lang="en-US" sz="2400"/>
              <a:t>Syllabus</a:t>
            </a:r>
          </a:p>
          <a:p>
            <a:pPr algn="ctr"/>
            <a:r>
              <a:rPr lang="en-US" sz="2400"/>
              <a:t>Rules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260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299" y="321734"/>
            <a:ext cx="1090222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Know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299" y="1782981"/>
            <a:ext cx="10902226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502920">
              <a:buFont typeface="Arial" panose="020B0604020202020204" pitchFamily="34" charset="0"/>
              <a:buChar char="•"/>
            </a:pPr>
            <a:r>
              <a:rPr lang="en-US" sz="2000" dirty="0"/>
              <a:t>Nama		</a:t>
            </a:r>
            <a:r>
              <a:rPr lang="en-US" sz="2000"/>
              <a:t>: Muhamad Nurdin Abdul Muhaemin</a:t>
            </a:r>
          </a:p>
          <a:p>
            <a:pPr marL="502920">
              <a:buFont typeface="Arial" panose="020B0604020202020204" pitchFamily="34" charset="0"/>
              <a:buChar char="•"/>
            </a:pPr>
            <a:r>
              <a:rPr lang="en-US" sz="2000"/>
              <a:t>Kode</a:t>
            </a:r>
            <a:r>
              <a:rPr lang="en-US" sz="2000" dirty="0"/>
              <a:t> 		</a:t>
            </a:r>
            <a:r>
              <a:rPr lang="en-US" sz="2000"/>
              <a:t>: NBD</a:t>
            </a:r>
          </a:p>
          <a:p>
            <a:pPr marL="502920">
              <a:buFont typeface="Arial" panose="020B0604020202020204" pitchFamily="34" charset="0"/>
              <a:buChar char="•"/>
            </a:pPr>
            <a:r>
              <a:rPr lang="en-US" sz="2000"/>
              <a:t>Kontak</a:t>
            </a:r>
          </a:p>
          <a:p>
            <a:pPr marL="731520" lvl="1">
              <a:buFont typeface="Arial" panose="020B0604020202020204" pitchFamily="34" charset="0"/>
              <a:buChar char="•"/>
            </a:pPr>
            <a:r>
              <a:rPr lang="en-US"/>
              <a:t>Telepon</a:t>
            </a:r>
            <a:r>
              <a:rPr lang="en-US" dirty="0"/>
              <a:t>		</a:t>
            </a:r>
            <a:r>
              <a:rPr lang="en-US"/>
              <a:t>: 085220140206</a:t>
            </a:r>
          </a:p>
          <a:p>
            <a:pPr marL="731520" lvl="1">
              <a:buFont typeface="Arial" panose="020B0604020202020204" pitchFamily="34" charset="0"/>
              <a:buChar char="•"/>
            </a:pPr>
            <a:r>
              <a:rPr lang="en-US" dirty="0"/>
              <a:t>Email	</a:t>
            </a:r>
            <a:r>
              <a:rPr lang="en-US"/>
              <a:t>	: muhamad.nurdin@usbypkp.ac.id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9667" y="2120108"/>
            <a:ext cx="645368" cy="64520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6059" y="1343193"/>
            <a:ext cx="2532832" cy="1272700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892" y="5103389"/>
            <a:ext cx="2017580" cy="1013796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741" y="5728771"/>
            <a:ext cx="485578" cy="4854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299" y="321734"/>
            <a:ext cx="1090222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RULES</a:t>
            </a:r>
            <a:endParaRPr lang="en-US" sz="36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299" y="1782981"/>
            <a:ext cx="10902226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560070">
              <a:buFont typeface="Arial" panose="020B0604020202020204" pitchFamily="34" charset="0"/>
              <a:buChar char="•"/>
            </a:pPr>
            <a:r>
              <a:rPr lang="en-US" sz="2000"/>
              <a:t>Jumlah kehadiran &gt; 75%</a:t>
            </a:r>
          </a:p>
          <a:p>
            <a:pPr marL="560070">
              <a:buFont typeface="Arial" panose="020B0604020202020204" pitchFamily="34" charset="0"/>
              <a:buChar char="•"/>
            </a:pPr>
            <a:r>
              <a:rPr lang="en-US" sz="2000"/>
              <a:t>Keterlambatan, max 15 menit.</a:t>
            </a:r>
            <a:endParaRPr lang="en-US" sz="2000">
              <a:sym typeface="Wingdings" panose="05000000000000000000" charset="2"/>
            </a:endParaRPr>
          </a:p>
          <a:p>
            <a:pPr marL="560070">
              <a:buFont typeface="Arial" panose="020B0604020202020204" pitchFamily="34" charset="0"/>
              <a:buChar char="•"/>
            </a:pPr>
            <a:r>
              <a:rPr lang="en-US" sz="2000">
                <a:sym typeface="Wingdings" panose="05000000000000000000" charset="2"/>
              </a:rPr>
              <a:t>Kuliah online menggunakan Google Meet</a:t>
            </a:r>
          </a:p>
          <a:p>
            <a:pPr marL="788670" lvl="1">
              <a:buFont typeface="Arial" panose="020B0604020202020204" pitchFamily="34" charset="0"/>
              <a:buChar char="•"/>
            </a:pPr>
            <a:r>
              <a:rPr lang="en-US">
                <a:sym typeface="Wingdings" panose="05000000000000000000" charset="2"/>
              </a:rPr>
              <a:t>Recorded</a:t>
            </a:r>
          </a:p>
          <a:p>
            <a:pPr marL="788670" lvl="1">
              <a:buFont typeface="Arial" panose="020B0604020202020204" pitchFamily="34" charset="0"/>
              <a:buChar char="•"/>
            </a:pPr>
            <a:r>
              <a:rPr lang="en-US">
                <a:sym typeface="Wingdings" panose="05000000000000000000" charset="2"/>
              </a:rPr>
              <a:t>On Cam</a:t>
            </a:r>
          </a:p>
          <a:p>
            <a:pPr marL="788670" lvl="1">
              <a:buFont typeface="Arial" panose="020B0604020202020204" pitchFamily="34" charset="0"/>
              <a:buChar char="•"/>
            </a:pPr>
            <a:r>
              <a:rPr lang="en-US">
                <a:sym typeface="Wingdings" panose="05000000000000000000" charset="2"/>
              </a:rPr>
              <a:t>Dresscode bebas tapi sopan</a:t>
            </a:r>
          </a:p>
          <a:p>
            <a:pPr marL="560070">
              <a:buFont typeface="Arial" panose="020B0604020202020204" pitchFamily="34" charset="0"/>
              <a:buChar char="•"/>
            </a:pPr>
            <a:r>
              <a:rPr lang="en-US" sz="2000">
                <a:sym typeface="Wingdings" panose="05000000000000000000" charset="2"/>
              </a:rPr>
              <a:t>Kelengkapan tugas merupakan syarat mengikuti UTS dan UAS.</a:t>
            </a:r>
          </a:p>
          <a:p>
            <a:pPr marL="560070">
              <a:buFont typeface="Arial" panose="020B0604020202020204" pitchFamily="34" charset="0"/>
              <a:buChar char="•"/>
            </a:pPr>
            <a:r>
              <a:rPr lang="en-US" sz="2000">
                <a:sym typeface="Wingdings" panose="05000000000000000000" charset="2"/>
              </a:rPr>
              <a:t>Plagiarisme  E</a:t>
            </a:r>
          </a:p>
          <a:p>
            <a:pPr marL="560070">
              <a:buFont typeface="Arial" panose="020B0604020202020204" pitchFamily="34" charset="0"/>
              <a:buChar char="•"/>
            </a:pPr>
            <a:r>
              <a:rPr lang="en-US" sz="2000">
                <a:sym typeface="Wingdings" panose="05000000000000000000" charset="2"/>
              </a:rPr>
              <a:t>No Bad Word(s)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9667" y="2120108"/>
            <a:ext cx="645368" cy="64520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6059" y="1343193"/>
            <a:ext cx="2532832" cy="1272700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892" y="5103389"/>
            <a:ext cx="2017580" cy="1013796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741" y="5728771"/>
            <a:ext cx="485578" cy="4854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299" y="321734"/>
            <a:ext cx="1090222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Materi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3299" y="1782981"/>
            <a:ext cx="10902226" cy="4393982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731520"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CLO 01 Mahasiswa mampu melakukan </a:t>
            </a:r>
            <a:r>
              <a:rPr lang="en-US" b="1"/>
              <a:t>instalasi dan pengaturan dasar framework</a:t>
            </a:r>
            <a:r>
              <a:rPr lang="en-US"/>
              <a:t> pengembangan aplikasi.</a:t>
            </a:r>
          </a:p>
          <a:p>
            <a:pPr lvl="1" indent="0">
              <a:lnSpc>
                <a:spcPct val="100000"/>
              </a:lnSpc>
              <a:buNone/>
            </a:pPr>
            <a:endParaRPr lang="en-US"/>
          </a:p>
          <a:p>
            <a:pPr marL="731520"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CLO 02 Mahasiswa mampu melakukan pembuatan </a:t>
            </a:r>
            <a:r>
              <a:rPr lang="en-US" b="1"/>
              <a:t>fitur autentikasi dan otorisasi </a:t>
            </a:r>
            <a:r>
              <a:rPr lang="en-US"/>
              <a:t>aplikasi menggunakan framework pengembangan aplikasi</a:t>
            </a:r>
          </a:p>
          <a:p>
            <a:pPr lvl="1" indent="0">
              <a:lnSpc>
                <a:spcPct val="100000"/>
              </a:lnSpc>
              <a:buNone/>
            </a:pPr>
            <a:endParaRPr lang="en-US"/>
          </a:p>
          <a:p>
            <a:pPr marL="731520"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CLO 03 Mahasiswa mampu mengembangkan </a:t>
            </a:r>
            <a:r>
              <a:rPr lang="en-US" b="1"/>
              <a:t>navigasi aplikasi berbasis web </a:t>
            </a:r>
            <a:r>
              <a:rPr lang="en-US"/>
              <a:t>menggunakan framework pengembangan aplikasi</a:t>
            </a:r>
          </a:p>
          <a:p>
            <a:pPr lvl="1" indent="0">
              <a:lnSpc>
                <a:spcPct val="100000"/>
              </a:lnSpc>
              <a:buNone/>
            </a:pPr>
            <a:endParaRPr lang="en-US"/>
          </a:p>
          <a:p>
            <a:pPr marL="731520"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CLO 04 Mahasiswa mampu mengembangkan </a:t>
            </a:r>
            <a:r>
              <a:rPr lang="en-US" b="1"/>
              <a:t>fitur CRUD aplikasi berbasis web </a:t>
            </a:r>
            <a:r>
              <a:rPr lang="en-US"/>
              <a:t>dengan menggunakan framework pengembangan aplikasi</a:t>
            </a:r>
          </a:p>
          <a:p>
            <a:pPr lvl="1" indent="0">
              <a:lnSpc>
                <a:spcPct val="100000"/>
              </a:lnSpc>
              <a:buNone/>
            </a:pPr>
            <a:endParaRPr lang="en-US"/>
          </a:p>
          <a:p>
            <a:pPr marL="731520"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CLO 05 Mahasiswa mampu melakukan </a:t>
            </a:r>
            <a:r>
              <a:rPr lang="en-US" b="1"/>
              <a:t>proses quality assurance aplikasi berbasis web</a:t>
            </a:r>
            <a:r>
              <a:rPr lang="en-US"/>
              <a:t> pada framework pengembangan aplikasi</a:t>
            </a:r>
            <a:endParaRPr lang="en-US" b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9667" y="2120108"/>
            <a:ext cx="645368" cy="64520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6059" y="1343193"/>
            <a:ext cx="2532832" cy="1272700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892" y="5103389"/>
            <a:ext cx="2017580" cy="1013796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741" y="5728771"/>
            <a:ext cx="485578" cy="4854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299" y="321734"/>
            <a:ext cx="1090222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UTS dan UAS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299" y="1457471"/>
            <a:ext cx="10902226" cy="4932514"/>
          </a:xfrm>
        </p:spPr>
        <p:txBody>
          <a:bodyPr vert="horz" lIns="91440" tIns="45720" rIns="91440" bIns="45720" rtlCol="0">
            <a:normAutofit/>
          </a:bodyPr>
          <a:lstStyle/>
          <a:p>
            <a:pPr marL="788670" indent="-742950">
              <a:buFont typeface="+mj-lt"/>
              <a:buAutoNum type="arabicPeriod"/>
            </a:pP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parallel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lainnya</a:t>
            </a:r>
            <a:endParaRPr lang="en-US" dirty="0"/>
          </a:p>
          <a:p>
            <a:pPr marL="788670" indent="-742950">
              <a:buFont typeface="+mj-lt"/>
              <a:buAutoNum type="arabicPeriod"/>
            </a:pPr>
            <a:r>
              <a:rPr lang="en-US" dirty="0" err="1"/>
              <a:t>Teori</a:t>
            </a:r>
            <a:r>
              <a:rPr lang="en-US" dirty="0"/>
              <a:t> &amp; COTS</a:t>
            </a:r>
          </a:p>
          <a:p>
            <a:pPr marL="788670" indent="-742950">
              <a:buFont typeface="+mj-lt"/>
              <a:buAutoNum type="arabicPeriod"/>
            </a:pPr>
            <a:r>
              <a:rPr lang="en-US" dirty="0" err="1"/>
              <a:t>Penilaian</a:t>
            </a:r>
            <a:endParaRPr lang="en-US" dirty="0"/>
          </a:p>
          <a:p>
            <a:pPr marL="1303338" lvl="4" indent="-501650">
              <a:buFont typeface="+mj-lt"/>
              <a:buAutoNum type="arabicPeriod"/>
            </a:pPr>
            <a:r>
              <a:rPr lang="en-US" dirty="0"/>
              <a:t>Assessment 1	(</a:t>
            </a:r>
            <a:r>
              <a:rPr lang="en-US" dirty="0" err="1"/>
              <a:t>Minggu</a:t>
            </a:r>
            <a:r>
              <a:rPr lang="en-US" dirty="0"/>
              <a:t> 8)</a:t>
            </a:r>
          </a:p>
          <a:p>
            <a:pPr marL="1989138" lvl="8" indent="-501650">
              <a:buFont typeface="+mj-lt"/>
              <a:buAutoNum type="alphaLcPeriod"/>
            </a:pPr>
            <a:r>
              <a:rPr lang="en-US" dirty="0"/>
              <a:t>CLO 1 : Live hosting			</a:t>
            </a:r>
            <a:r>
              <a:rPr lang="en-US"/>
              <a:t>	Bobot </a:t>
            </a:r>
            <a:r>
              <a:rPr lang="en-US" dirty="0"/>
              <a:t>: 20%</a:t>
            </a:r>
            <a:endParaRPr lang="en-ID" dirty="0"/>
          </a:p>
          <a:p>
            <a:pPr marL="1989138" lvl="8" indent="-501650">
              <a:buFont typeface="+mj-lt"/>
              <a:buAutoNum type="alphaLcPeriod"/>
            </a:pPr>
            <a:r>
              <a:rPr lang="en-US" dirty="0"/>
              <a:t>CLO 2 : Login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otentikasi</a:t>
            </a:r>
            <a:r>
              <a:rPr lang="en-US" dirty="0"/>
              <a:t> dan </a:t>
            </a:r>
            <a:r>
              <a:rPr lang="en-US" dirty="0" err="1"/>
              <a:t>otorisasi</a:t>
            </a:r>
            <a:r>
              <a:rPr lang="en-US"/>
              <a:t>	Bobot </a:t>
            </a:r>
            <a:r>
              <a:rPr lang="en-US" dirty="0"/>
              <a:t>: 20%</a:t>
            </a:r>
            <a:endParaRPr lang="en-ID" dirty="0"/>
          </a:p>
          <a:p>
            <a:pPr marL="1989138" lvl="8" indent="-501650">
              <a:buFont typeface="+mj-lt"/>
              <a:buAutoNum type="alphaLcPeriod"/>
            </a:pPr>
            <a:r>
              <a:rPr lang="en-US" dirty="0"/>
              <a:t>CLO 3 : </a:t>
            </a:r>
            <a:r>
              <a:rPr lang="en-US" dirty="0" err="1"/>
              <a:t>Navigasi</a:t>
            </a:r>
            <a:r>
              <a:rPr lang="en-US" dirty="0"/>
              <a:t> dan </a:t>
            </a:r>
            <a:r>
              <a:rPr lang="en-US" dirty="0" err="1"/>
              <a:t>otorisasi</a:t>
            </a:r>
            <a:r>
              <a:rPr lang="en-US" dirty="0"/>
              <a:t>		</a:t>
            </a:r>
            <a:r>
              <a:rPr lang="en-US"/>
              <a:t>	Bobot </a:t>
            </a:r>
            <a:r>
              <a:rPr lang="en-US" dirty="0"/>
              <a:t>: 20%</a:t>
            </a:r>
            <a:endParaRPr lang="en-ID" dirty="0"/>
          </a:p>
          <a:p>
            <a:pPr marL="1303338" lvl="4" indent="-501650">
              <a:buFont typeface="+mj-lt"/>
              <a:buAutoNum type="arabicPeriod"/>
            </a:pPr>
            <a:r>
              <a:rPr lang="en-US" dirty="0"/>
              <a:t>Assessment 2	(</a:t>
            </a:r>
            <a:r>
              <a:rPr lang="en-US" dirty="0" err="1"/>
              <a:t>Minggu</a:t>
            </a:r>
            <a:r>
              <a:rPr lang="en-US" dirty="0"/>
              <a:t> 16)</a:t>
            </a:r>
          </a:p>
          <a:p>
            <a:pPr marL="1989138" lvl="8" indent="-501650">
              <a:buFont typeface="+mj-lt"/>
              <a:buAutoNum type="arabicPeriod"/>
            </a:pPr>
            <a:r>
              <a:rPr lang="en-US" dirty="0"/>
              <a:t>CLO 4 : </a:t>
            </a:r>
            <a:r>
              <a:rPr lang="en-US" dirty="0" err="1"/>
              <a:t>Membuat</a:t>
            </a:r>
            <a:r>
              <a:rPr lang="en-US" dirty="0"/>
              <a:t> form input dan </a:t>
            </a:r>
            <a:r>
              <a:rPr lang="en-US" dirty="0" err="1"/>
              <a:t>validasi</a:t>
            </a:r>
            <a:r>
              <a:rPr lang="en-US" dirty="0"/>
              <a:t> 		</a:t>
            </a:r>
            <a:r>
              <a:rPr lang="en-US" dirty="0" err="1"/>
              <a:t>Bobot</a:t>
            </a:r>
            <a:r>
              <a:rPr lang="en-US" dirty="0"/>
              <a:t> : 10%</a:t>
            </a:r>
          </a:p>
          <a:p>
            <a:pPr marL="1989138" lvl="8" indent="-501650">
              <a:buFont typeface="+mj-lt"/>
              <a:buAutoNum type="arabicPeriod"/>
            </a:pPr>
            <a:r>
              <a:rPr lang="en-US" dirty="0"/>
              <a:t>CLO 4 : </a:t>
            </a:r>
            <a:r>
              <a:rPr lang="en-US" dirty="0" err="1"/>
              <a:t>Membuat</a:t>
            </a:r>
            <a:r>
              <a:rPr lang="en-US" dirty="0"/>
              <a:t> form edit data 			</a:t>
            </a:r>
            <a:r>
              <a:rPr lang="en-US" dirty="0" err="1"/>
              <a:t>Bobot</a:t>
            </a:r>
            <a:r>
              <a:rPr lang="en-US" dirty="0"/>
              <a:t> : 10%</a:t>
            </a:r>
          </a:p>
          <a:p>
            <a:pPr marL="1989138" lvl="8" indent="-501650">
              <a:buFont typeface="+mj-lt"/>
              <a:buAutoNum type="arabicPeriod"/>
            </a:pPr>
            <a:r>
              <a:rPr lang="en-US" dirty="0"/>
              <a:t>CLO 4 : </a:t>
            </a:r>
            <a:r>
              <a:rPr lang="en-US" dirty="0" err="1"/>
              <a:t>Membuat</a:t>
            </a:r>
            <a:r>
              <a:rPr lang="en-US" dirty="0"/>
              <a:t> view data tabular	</a:t>
            </a:r>
            <a:r>
              <a:rPr lang="en-US"/>
              <a:t>	Bobot </a:t>
            </a:r>
            <a:r>
              <a:rPr lang="en-US" dirty="0"/>
              <a:t>: 10%</a:t>
            </a:r>
          </a:p>
          <a:p>
            <a:pPr marL="1989138" lvl="8" indent="-501650">
              <a:buFont typeface="+mj-lt"/>
              <a:buAutoNum type="arabicPeriod"/>
            </a:pPr>
            <a:r>
              <a:rPr lang="en-US" dirty="0"/>
              <a:t>CLO 5 : Black box testing </a:t>
            </a:r>
            <a:r>
              <a:rPr lang="en-US" dirty="0" err="1"/>
              <a:t>menggunakan</a:t>
            </a:r>
            <a:r>
              <a:rPr lang="en-US" dirty="0"/>
              <a:t> telescope	</a:t>
            </a:r>
            <a:r>
              <a:rPr lang="en-US" dirty="0" err="1"/>
              <a:t>Bobot</a:t>
            </a:r>
            <a:r>
              <a:rPr lang="en-US" dirty="0"/>
              <a:t> : 10%</a:t>
            </a:r>
            <a:endParaRPr lang="en-ID" dirty="0"/>
          </a:p>
          <a:p>
            <a:pPr marL="1017270" lvl="1" indent="-742950">
              <a:buFont typeface="+mj-lt"/>
              <a:buAutoNum type="arabicPeriod"/>
            </a:pPr>
            <a:endParaRPr lang="en-US" dirty="0"/>
          </a:p>
          <a:p>
            <a:pPr marL="1017270"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9667" y="2120108"/>
            <a:ext cx="645368" cy="64520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6059" y="1343193"/>
            <a:ext cx="2532832" cy="1272700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892" y="5103389"/>
            <a:ext cx="2017580" cy="1013796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741" y="5728771"/>
            <a:ext cx="485578" cy="4854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299" y="321734"/>
            <a:ext cx="1090222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299" y="1782981"/>
            <a:ext cx="10902226" cy="439398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Code Editor 		</a:t>
            </a:r>
            <a:r>
              <a:rPr lang="en-US" sz="2000"/>
              <a:t>: visualstudio</a:t>
            </a:r>
            <a:r>
              <a:rPr lang="en-US" sz="2000" dirty="0"/>
              <a:t>/sublime/</a:t>
            </a:r>
            <a:r>
              <a:rPr lang="en-US" sz="2000" dirty="0" err="1"/>
              <a:t>etc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Language		: HTML</a:t>
            </a:r>
            <a:r>
              <a:rPr lang="en-US" sz="2000"/>
              <a:t>, PHP 7.3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Database Server	: MySQL/MariaDB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Webserver 		: Apache/</a:t>
            </a:r>
            <a:r>
              <a:rPr lang="en-US" sz="2000" dirty="0" err="1"/>
              <a:t>nginx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Framework		: Laravel 8.x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CSS Framework 	: Bootstrap 5, Tailwind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9667" y="2120108"/>
            <a:ext cx="645368" cy="64520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6059" y="1343193"/>
            <a:ext cx="2532832" cy="1272700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892" y="5103389"/>
            <a:ext cx="2017580" cy="1013796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741" y="5728771"/>
            <a:ext cx="485578" cy="4854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299" y="321734"/>
            <a:ext cx="1090222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299" y="1782981"/>
            <a:ext cx="10902226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38862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/>
              <a:t>Laravel 8.x Documentation (</a:t>
            </a:r>
            <a:r>
              <a:rPr lang="en-US" sz="2000">
                <a:hlinkClick r:id="rId2"/>
              </a:rPr>
              <a:t>https://laravel.com/docs/8.x</a:t>
            </a:r>
            <a:r>
              <a:rPr lang="en-US" sz="2000"/>
              <a:t>)</a:t>
            </a:r>
          </a:p>
          <a:p>
            <a:pPr marL="38862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/>
              <a:t>Laravel Books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9667" y="2120108"/>
            <a:ext cx="645368" cy="64520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6059" y="1343193"/>
            <a:ext cx="2532832" cy="1272700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892" y="5103389"/>
            <a:ext cx="2017580" cy="1013796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741" y="5728771"/>
            <a:ext cx="485578" cy="4854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2501" y="2819400"/>
            <a:ext cx="10363826" cy="14995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/>
              <a:t>any question?</a:t>
            </a:r>
            <a:endParaRPr lang="en-US" sz="6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 override="childStyle">
                                        <p:cTn id="6" dur="5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355</Words>
  <Application>Microsoft Office PowerPoint</Application>
  <PresentationFormat>Custom</PresentationFormat>
  <Paragraphs>57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Continental World 16x9</vt:lpstr>
      <vt:lpstr>PowerPoint Presentation</vt:lpstr>
      <vt:lpstr>Know me</vt:lpstr>
      <vt:lpstr>RULES</vt:lpstr>
      <vt:lpstr>Materi</vt:lpstr>
      <vt:lpstr>UTS dan UAS</vt:lpstr>
      <vt:lpstr>Tools</vt:lpstr>
      <vt:lpstr>REFERENSI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</cp:revision>
  <dcterms:created xsi:type="dcterms:W3CDTF">2018-01-17T07:51:41Z</dcterms:created>
  <dcterms:modified xsi:type="dcterms:W3CDTF">2021-10-03T21:16:17Z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KSOProductBuildVer">
    <vt:lpwstr>1033-10.1.0.5707</vt:lpwstr>
  </property>
</Properties>
</file>