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7" r:id="rId19"/>
    <p:sldId id="26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CD3-0386-4980-9BBE-730EEE8A7AE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4F6D-1A34-47E8-AD47-13637950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759D-4A30-450A-B8EE-0EA502CF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6015-0947-44A4-B1AE-ED018A07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6595"/>
            <a:ext cx="6858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Pengenalan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Pengolahan</a:t>
            </a:r>
            <a:r>
              <a:rPr lang="en-US" sz="2800" dirty="0">
                <a:solidFill>
                  <a:srgbClr val="FF0000"/>
                </a:solidFill>
              </a:rPr>
              <a:t> Citra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A35BE-4162-4E18-B139-D2AF8497AB58}"/>
              </a:ext>
            </a:extLst>
          </p:cNvPr>
          <p:cNvSpPr txBox="1"/>
          <p:nvPr/>
        </p:nvSpPr>
        <p:spPr>
          <a:xfrm>
            <a:off x="3397800" y="4774476"/>
            <a:ext cx="234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385100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5D4-83A1-4597-B687-1008A0C4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3917C18-4630-487F-AD53-6F8B86AC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415748"/>
            <a:ext cx="533400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900" dirty="0">
                <a:latin typeface="Tahoma" panose="020B0604030504040204" pitchFamily="34" charset="0"/>
              </a:rPr>
              <a:t>    </a:t>
            </a:r>
            <a:r>
              <a:rPr lang="en-US" altLang="en-US" sz="1200" dirty="0">
                <a:latin typeface="Tahoma" panose="020B0604030504040204" pitchFamily="34" charset="0"/>
              </a:rPr>
              <a:t>201   188   181   185   180   147   140   149   155   138   144   144   145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199   200   201   188   139   132   147   150   143   123   112   102   117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207   221   222   136     90   111   125   145   140   138   122   104    97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231   219   200    90      65    84    84    107    95    92     92     99    89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227   223   181    74      72    89    92     86     77    63    50      55    65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217   211   166    85      47    75    82    83      75    42    42      39    40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208   195   179   131     54    68    66    72      46    21    15      24    19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198   187   181   141     53    54    55    59      37    21    37      66    90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195   184   170   134     52    38    42    45      35    43    98     152   172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186   175   171   169   100    34    34    27      44    85   139     170   184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167   156   142   144   112    48    32    46      84   133   166    172   186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142   139   131   120   108    67    30    76    102   123   153    171   178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145   134   128   125   117    70    38    91    101   105   125     146   157</a:t>
            </a:r>
          </a:p>
          <a:p>
            <a:pPr eaLnBrk="1" hangingPunct="1"/>
            <a:r>
              <a:rPr lang="en-US" altLang="en-US" sz="1200" dirty="0">
                <a:latin typeface="Tahoma" panose="020B0604030504040204" pitchFamily="34" charset="0"/>
              </a:rPr>
              <a:t>     </a:t>
            </a: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8" name="Picture 4" descr="cat1">
            <a:extLst>
              <a:ext uri="{FF2B5EF4-FFF2-40B4-BE49-F238E27FC236}">
                <a16:creationId xmlns:a16="http://schemas.microsoft.com/office/drawing/2014/main" id="{0EA3C29F-3522-4D58-B3D3-819D59EC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61" y="1131992"/>
            <a:ext cx="19939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dungkecil2">
            <a:extLst>
              <a:ext uri="{FF2B5EF4-FFF2-40B4-BE49-F238E27FC236}">
                <a16:creationId xmlns:a16="http://schemas.microsoft.com/office/drawing/2014/main" id="{517F2613-EF57-4FF0-8B93-82608AA0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8" y="3879574"/>
            <a:ext cx="2654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207A0624-88EE-4ADA-B568-7ED0F59F6B04}"/>
              </a:ext>
            </a:extLst>
          </p:cNvPr>
          <p:cNvSpPr>
            <a:spLocks/>
          </p:cNvSpPr>
          <p:nvPr/>
        </p:nvSpPr>
        <p:spPr bwMode="auto">
          <a:xfrm>
            <a:off x="4879699" y="1811874"/>
            <a:ext cx="2235200" cy="2362200"/>
          </a:xfrm>
          <a:custGeom>
            <a:avLst/>
            <a:gdLst>
              <a:gd name="T0" fmla="*/ 2235200 w 1408"/>
              <a:gd name="T1" fmla="*/ 0 h 1488"/>
              <a:gd name="T2" fmla="*/ 25400 w 1408"/>
              <a:gd name="T3" fmla="*/ 1219200 h 1488"/>
              <a:gd name="T4" fmla="*/ 2082800 w 1408"/>
              <a:gd name="T5" fmla="*/ 2362200 h 1488"/>
              <a:gd name="T6" fmla="*/ 0 60000 65536"/>
              <a:gd name="T7" fmla="*/ 0 60000 65536"/>
              <a:gd name="T8" fmla="*/ 0 60000 65536"/>
              <a:gd name="T9" fmla="*/ 0 w 1408"/>
              <a:gd name="T10" fmla="*/ 0 h 1488"/>
              <a:gd name="T11" fmla="*/ 1408 w 1408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8" h="1488">
                <a:moveTo>
                  <a:pt x="1408" y="0"/>
                </a:moveTo>
                <a:cubicBezTo>
                  <a:pt x="720" y="260"/>
                  <a:pt x="32" y="520"/>
                  <a:pt x="16" y="768"/>
                </a:cubicBezTo>
                <a:cubicBezTo>
                  <a:pt x="0" y="1016"/>
                  <a:pt x="1096" y="1368"/>
                  <a:pt x="1312" y="1488"/>
                </a:cubicBezTo>
              </a:path>
            </a:pathLst>
          </a:custGeom>
          <a:noFill/>
          <a:ln w="5715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52E8BE-E79D-4ABA-9470-C9935BC006B2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 flipV="1">
            <a:off x="5676900" y="4916158"/>
            <a:ext cx="640798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557174-D2F2-49C8-80C8-DA7908241B4C}"/>
              </a:ext>
            </a:extLst>
          </p:cNvPr>
          <p:cNvSpPr txBox="1"/>
          <p:nvPr/>
        </p:nvSpPr>
        <p:spPr>
          <a:xfrm>
            <a:off x="628650" y="3046416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Citra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7A7-BD82-4030-8C42-A337B95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1283-8248-4D3C-874E-417B02B4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dilihat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,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tampak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diubah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tampak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menampilkannya</a:t>
            </a:r>
            <a:r>
              <a:rPr lang="en-US" altLang="en-US" dirty="0"/>
              <a:t> di monitor, </a:t>
            </a:r>
            <a:r>
              <a:rPr lang="en-US" altLang="en-US" dirty="0" err="1"/>
              <a:t>dicetak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kertas</a:t>
            </a:r>
            <a:r>
              <a:rPr lang="en-US" altLang="en-US" dirty="0"/>
              <a:t> </a:t>
            </a:r>
            <a:r>
              <a:rPr lang="en-US" altLang="en-US" dirty="0" err="1"/>
              <a:t>dsb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7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46AD-1B77-43A2-A30A-D3ECFA65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E651-DCEA-4C45-A027-AB0094D7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diolah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hanyalah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digital. Citra lain agar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diolah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diubah</a:t>
            </a:r>
            <a:r>
              <a:rPr lang="en-US" altLang="en-US" dirty="0"/>
              <a:t> </a:t>
            </a:r>
            <a:r>
              <a:rPr lang="en-US" altLang="en-US" dirty="0" err="1"/>
              <a:t>terlebih</a:t>
            </a:r>
            <a:r>
              <a:rPr lang="en-US" altLang="en-US" dirty="0"/>
              <a:t> </a:t>
            </a:r>
            <a:r>
              <a:rPr lang="en-US" altLang="en-US" dirty="0" err="1"/>
              <a:t>dahulu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digital,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dipindai</a:t>
            </a:r>
            <a:r>
              <a:rPr lang="en-US" altLang="en-US" dirty="0"/>
              <a:t> (scan),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numeris</a:t>
            </a:r>
            <a:r>
              <a:rPr lang="en-US" altLang="en-US" dirty="0"/>
              <a:t>. </a:t>
            </a:r>
            <a:r>
              <a:rPr lang="en-US" altLang="en-US" dirty="0" err="1"/>
              <a:t>Pengubahan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Digitalisasi</a:t>
            </a:r>
            <a:r>
              <a:rPr lang="en-US" altLang="en-US" b="1" dirty="0">
                <a:solidFill>
                  <a:srgbClr val="FF0000"/>
                </a:solidFill>
              </a:rPr>
              <a:t> Citra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1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D542-66C5-42B8-85ED-756B92B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41CA-C342-498E-BAE0-CF3B15E4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/>
            <a:r>
              <a:rPr lang="en-US" altLang="en-US" dirty="0"/>
              <a:t>Proses </a:t>
            </a:r>
            <a:r>
              <a:rPr lang="en-US" altLang="en-US" dirty="0" err="1"/>
              <a:t>Terjadinya</a:t>
            </a:r>
            <a:r>
              <a:rPr lang="en-US" altLang="en-US" dirty="0"/>
              <a:t> Citra</a:t>
            </a:r>
          </a:p>
          <a:p>
            <a:pPr marL="609600" indent="-609600" algn="just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r>
              <a:rPr lang="en-US" altLang="en-US" dirty="0"/>
              <a:t> </a:t>
            </a:r>
            <a:r>
              <a:rPr lang="en-US" altLang="en-US" dirty="0" err="1"/>
              <a:t>menerangi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,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memantulkan</a:t>
            </a:r>
            <a:r>
              <a:rPr lang="en-US" altLang="en-US" dirty="0"/>
              <a:t> </a:t>
            </a:r>
            <a:r>
              <a:rPr lang="en-US" altLang="en-US" dirty="0" err="1"/>
              <a:t>kembali</a:t>
            </a:r>
            <a:r>
              <a:rPr lang="en-US" altLang="en-US" dirty="0"/>
              <a:t> </a:t>
            </a:r>
            <a:r>
              <a:rPr lang="en-US" altLang="en-US" dirty="0" err="1"/>
              <a:t>sebagian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berkas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. </a:t>
            </a:r>
            <a:r>
              <a:rPr lang="en-US" altLang="en-US" dirty="0" err="1"/>
              <a:t>Pantulan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ditangkap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alat-alat</a:t>
            </a:r>
            <a:r>
              <a:rPr lang="en-US" altLang="en-US" dirty="0"/>
              <a:t> </a:t>
            </a:r>
            <a:r>
              <a:rPr lang="en-US" altLang="en-US" dirty="0" err="1"/>
              <a:t>optik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, </a:t>
            </a:r>
            <a:r>
              <a:rPr lang="en-US" altLang="en-US" dirty="0" err="1"/>
              <a:t>kamera</a:t>
            </a:r>
            <a:r>
              <a:rPr lang="en-US" altLang="en-US" dirty="0"/>
              <a:t>, </a:t>
            </a:r>
            <a:r>
              <a:rPr lang="en-US" altLang="en-US" dirty="0" err="1"/>
              <a:t>pemindai</a:t>
            </a:r>
            <a:r>
              <a:rPr lang="en-US" altLang="en-US" dirty="0"/>
              <a:t> (</a:t>
            </a:r>
            <a:r>
              <a:rPr lang="en-US" altLang="en-US" i="1" dirty="0"/>
              <a:t>scanner</a:t>
            </a:r>
            <a:r>
              <a:rPr lang="en-US" altLang="en-US" dirty="0"/>
              <a:t>),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sebagainya</a:t>
            </a:r>
            <a:r>
              <a:rPr lang="en-US" altLang="en-US" dirty="0"/>
              <a:t>,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bayangan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terekam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7B56-75A3-42AD-909E-519D27D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Formasi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BB63-73D1-408F-8B56-F9EDA6AE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830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2400" dirty="0" err="1"/>
              <a:t>Cahaya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dipancarkan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cahaya</a:t>
            </a:r>
            <a:endParaRPr lang="en-GB" altLang="en-US" sz="2400" dirty="0"/>
          </a:p>
          <a:p>
            <a:r>
              <a:rPr lang="en-US" altLang="en-US" sz="2400" dirty="0" err="1"/>
              <a:t>Cahaya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dipantulkan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object.</a:t>
            </a:r>
            <a:endParaRPr lang="en-GB" altLang="en-US" sz="2400" dirty="0"/>
          </a:p>
          <a:p>
            <a:r>
              <a:rPr lang="en-US" altLang="en-US" sz="2400" dirty="0" err="1"/>
              <a:t>Cahaya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dipantulkan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ditangkap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camera</a:t>
            </a:r>
          </a:p>
          <a:p>
            <a:r>
              <a:rPr lang="en-US" altLang="en-US" sz="2400" dirty="0" err="1"/>
              <a:t>Cahaya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radiasi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elektromagnetis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menstimulir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respons</a:t>
            </a:r>
            <a:r>
              <a:rPr lang="en-US" altLang="en-US" sz="2400" dirty="0"/>
              <a:t> visual,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diekspresikan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distribusi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energi</a:t>
            </a:r>
            <a:r>
              <a:rPr lang="en-US" altLang="en-US" sz="2400" dirty="0"/>
              <a:t> spectral L(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altLang="en-US" sz="2400" dirty="0"/>
              <a:t>), </a:t>
            </a:r>
            <a:r>
              <a:rPr lang="en-US" altLang="en-US" sz="2400" dirty="0" err="1"/>
              <a:t>dimana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l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panjang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gelombang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350nm – 780 nm.</a:t>
            </a:r>
            <a:endParaRPr lang="en-US" altLang="en-US" sz="2400" dirty="0">
              <a:solidFill>
                <a:srgbClr val="251E21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5D3C026-BC9E-416F-B56F-39D9F8EF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8296"/>
            <a:ext cx="74676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F209-C767-473C-B826-9F7C7959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7049-7266-47F7-9087-2FCADDE7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/>
            <a:r>
              <a:rPr lang="en-US" altLang="en-US" dirty="0"/>
              <a:t>Citra yang </a:t>
            </a:r>
            <a:r>
              <a:rPr lang="en-US" altLang="en-US" dirty="0" err="1"/>
              <a:t>dimaksud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diam</a:t>
            </a:r>
            <a:r>
              <a:rPr lang="en-US" altLang="en-US" dirty="0"/>
              <a:t> (</a:t>
            </a:r>
            <a:r>
              <a:rPr lang="en-US" altLang="en-US" i="1" dirty="0"/>
              <a:t>still images</a:t>
            </a:r>
            <a:r>
              <a:rPr lang="en-US" altLang="en-US" dirty="0"/>
              <a:t>). </a:t>
            </a:r>
          </a:p>
          <a:p>
            <a:pPr marL="609600" indent="-609600" algn="just"/>
            <a:r>
              <a:rPr lang="en-US" altLang="en-US" dirty="0">
                <a:solidFill>
                  <a:srgbClr val="FF3300"/>
                </a:solidFill>
              </a:rPr>
              <a:t>Citra </a:t>
            </a:r>
            <a:r>
              <a:rPr lang="en-US" altLang="en-US" dirty="0" err="1">
                <a:solidFill>
                  <a:srgbClr val="FF3300"/>
                </a:solidFill>
              </a:rPr>
              <a:t>diam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adalah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citra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tunggal</a:t>
            </a:r>
            <a:r>
              <a:rPr lang="en-US" altLang="en-US" dirty="0">
                <a:solidFill>
                  <a:srgbClr val="FF3300"/>
                </a:solidFill>
              </a:rPr>
              <a:t> yang </a:t>
            </a:r>
            <a:r>
              <a:rPr lang="en-US" altLang="en-US" dirty="0" err="1">
                <a:solidFill>
                  <a:srgbClr val="FF3300"/>
                </a:solidFill>
              </a:rPr>
              <a:t>tidak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bergerak</a:t>
            </a:r>
            <a:r>
              <a:rPr lang="en-US" altLang="en-US" dirty="0">
                <a:solidFill>
                  <a:srgbClr val="FF3300"/>
                </a:solidFill>
              </a:rPr>
              <a:t>.</a:t>
            </a:r>
          </a:p>
          <a:p>
            <a:pPr marL="609600" indent="-609600" algn="just"/>
            <a:r>
              <a:rPr lang="en-US" altLang="en-US" dirty="0"/>
              <a:t>Citra </a:t>
            </a:r>
            <a:r>
              <a:rPr lang="en-US" altLang="en-US" dirty="0" err="1"/>
              <a:t>bergerak</a:t>
            </a:r>
            <a:r>
              <a:rPr lang="en-US" altLang="en-US" dirty="0"/>
              <a:t> (</a:t>
            </a:r>
            <a:r>
              <a:rPr lang="en-US" altLang="en-US" i="1" dirty="0"/>
              <a:t>moving images</a:t>
            </a:r>
            <a:r>
              <a:rPr lang="en-US" altLang="en-US" dirty="0"/>
              <a:t>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diam</a:t>
            </a:r>
            <a:r>
              <a:rPr lang="en-US" altLang="en-US" dirty="0"/>
              <a:t> yang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beruntun</a:t>
            </a:r>
            <a:r>
              <a:rPr lang="en-US" altLang="en-US" dirty="0"/>
              <a:t>,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memberi</a:t>
            </a:r>
            <a:r>
              <a:rPr lang="en-US" altLang="en-US" dirty="0"/>
              <a:t> </a:t>
            </a:r>
            <a:r>
              <a:rPr lang="en-US" altLang="en-US" dirty="0" err="1"/>
              <a:t>kesan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yang </a:t>
            </a:r>
            <a:r>
              <a:rPr lang="en-US" altLang="en-US" dirty="0" err="1"/>
              <a:t>bergerak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B2E1-1B43-40D9-9848-C7E50ADA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D083-FEB7-4ED8-87F8-8E278ED8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frame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  <a:r>
              <a:rPr lang="en-US" altLang="en-US" dirty="0"/>
              <a:t> </a:t>
            </a:r>
            <a:r>
              <a:rPr lang="en-US" altLang="en-US" dirty="0" err="1"/>
              <a:t>Gambar-gambar</a:t>
            </a:r>
            <a:r>
              <a:rPr lang="en-US" altLang="en-US" dirty="0"/>
              <a:t> yang </a:t>
            </a:r>
            <a:r>
              <a:rPr lang="en-US" altLang="en-US" dirty="0" err="1"/>
              <a:t>tampak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film </a:t>
            </a:r>
            <a:r>
              <a:rPr lang="en-US" altLang="en-US" dirty="0" err="1"/>
              <a:t>layar</a:t>
            </a:r>
            <a:r>
              <a:rPr lang="en-US" altLang="en-US" dirty="0"/>
              <a:t> </a:t>
            </a:r>
            <a:r>
              <a:rPr lang="en-US" altLang="en-US" dirty="0" err="1"/>
              <a:t>lebar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televisi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hakikatnya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ratusan</a:t>
            </a:r>
            <a:r>
              <a:rPr lang="en-US" altLang="en-US" dirty="0"/>
              <a:t> </a:t>
            </a:r>
            <a:r>
              <a:rPr lang="en-US" altLang="en-US" dirty="0" err="1"/>
              <a:t>sampai</a:t>
            </a:r>
            <a:r>
              <a:rPr lang="en-US" altLang="en-US" dirty="0"/>
              <a:t> </a:t>
            </a:r>
            <a:r>
              <a:rPr lang="en-US" altLang="en-US" dirty="0" err="1"/>
              <a:t>ribuan</a:t>
            </a:r>
            <a:r>
              <a:rPr lang="en-US" altLang="en-US" dirty="0"/>
              <a:t> </a:t>
            </a:r>
            <a:r>
              <a:rPr lang="en-US" altLang="en-US" i="1" dirty="0"/>
              <a:t>frame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7D18-3EC6-4F6E-9AE7-912235E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2B4-A467-48DF-ACF1-6E31863D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086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 err="1">
                <a:solidFill>
                  <a:srgbClr val="FF0000"/>
                </a:solidFill>
              </a:rPr>
              <a:t>Memperbaiki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kualitas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gambar</a:t>
            </a:r>
            <a:r>
              <a:rPr lang="en-GB" altLang="en-US" dirty="0"/>
              <a:t>, </a:t>
            </a:r>
            <a:r>
              <a:rPr lang="en-GB" altLang="en-US" dirty="0" err="1"/>
              <a:t>dilihat</a:t>
            </a:r>
            <a:r>
              <a:rPr lang="en-GB" altLang="en-US" dirty="0"/>
              <a:t> </a:t>
            </a:r>
            <a:r>
              <a:rPr lang="en-GB" altLang="en-US" dirty="0" err="1"/>
              <a:t>dari</a:t>
            </a:r>
            <a:r>
              <a:rPr lang="en-GB" altLang="en-US" dirty="0"/>
              <a:t> </a:t>
            </a:r>
            <a:r>
              <a:rPr lang="en-GB" altLang="en-US" dirty="0" err="1"/>
              <a:t>aspek</a:t>
            </a:r>
            <a:r>
              <a:rPr lang="en-GB" altLang="en-US" dirty="0"/>
              <a:t> </a:t>
            </a:r>
            <a:r>
              <a:rPr lang="en-GB" altLang="en-US" dirty="0" err="1"/>
              <a:t>radiometrik</a:t>
            </a:r>
            <a:r>
              <a:rPr lang="en-GB" altLang="en-US" dirty="0"/>
              <a:t> (</a:t>
            </a:r>
            <a:r>
              <a:rPr lang="en-GB" altLang="en-US" dirty="0" err="1"/>
              <a:t>peningkatan</a:t>
            </a:r>
            <a:r>
              <a:rPr lang="en-GB" altLang="en-US" dirty="0"/>
              <a:t> </a:t>
            </a:r>
            <a:r>
              <a:rPr lang="en-GB" altLang="en-US" dirty="0" err="1"/>
              <a:t>kontras</a:t>
            </a:r>
            <a:r>
              <a:rPr lang="en-GB" altLang="en-US" dirty="0"/>
              <a:t>, </a:t>
            </a:r>
            <a:r>
              <a:rPr lang="en-GB" altLang="en-US" dirty="0" err="1"/>
              <a:t>transformasi</a:t>
            </a:r>
            <a:r>
              <a:rPr lang="en-GB" altLang="en-US" dirty="0"/>
              <a:t> </a:t>
            </a:r>
            <a:r>
              <a:rPr lang="en-GB" altLang="en-US" dirty="0" err="1"/>
              <a:t>warna</a:t>
            </a:r>
            <a:r>
              <a:rPr lang="en-GB" altLang="en-US" dirty="0"/>
              <a:t>, </a:t>
            </a:r>
            <a:r>
              <a:rPr lang="en-GB" altLang="en-US" dirty="0" err="1"/>
              <a:t>restorasi</a:t>
            </a:r>
            <a:r>
              <a:rPr lang="en-GB" altLang="en-US" dirty="0"/>
              <a:t> </a:t>
            </a:r>
            <a:r>
              <a:rPr lang="en-GB" altLang="en-US" dirty="0" err="1"/>
              <a:t>citra</a:t>
            </a:r>
            <a:r>
              <a:rPr lang="en-GB" altLang="en-US" dirty="0"/>
              <a:t>)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/>
              <a:t>dari</a:t>
            </a:r>
            <a:r>
              <a:rPr lang="en-GB" altLang="en-US" dirty="0"/>
              <a:t> </a:t>
            </a:r>
            <a:r>
              <a:rPr lang="en-GB" altLang="en-US" dirty="0" err="1"/>
              <a:t>aspek</a:t>
            </a:r>
            <a:r>
              <a:rPr lang="en-GB" altLang="en-US" dirty="0"/>
              <a:t> </a:t>
            </a:r>
            <a:r>
              <a:rPr lang="en-GB" altLang="en-US" dirty="0" err="1"/>
              <a:t>geometrik</a:t>
            </a:r>
            <a:r>
              <a:rPr lang="en-GB" altLang="en-US" dirty="0"/>
              <a:t> (</a:t>
            </a:r>
            <a:r>
              <a:rPr lang="en-GB" altLang="en-US" dirty="0" err="1"/>
              <a:t>rotasi</a:t>
            </a:r>
            <a:r>
              <a:rPr lang="en-GB" altLang="en-US" dirty="0"/>
              <a:t>, </a:t>
            </a:r>
            <a:r>
              <a:rPr lang="en-GB" altLang="en-US" dirty="0" err="1"/>
              <a:t>translasi</a:t>
            </a:r>
            <a:r>
              <a:rPr lang="en-GB" altLang="en-US" dirty="0"/>
              <a:t>, </a:t>
            </a:r>
            <a:r>
              <a:rPr lang="en-GB" altLang="en-US" dirty="0" err="1"/>
              <a:t>skala</a:t>
            </a:r>
            <a:r>
              <a:rPr lang="en-GB" altLang="en-US" dirty="0"/>
              <a:t>, </a:t>
            </a:r>
            <a:r>
              <a:rPr lang="en-GB" altLang="en-US" dirty="0" err="1"/>
              <a:t>transformasi</a:t>
            </a:r>
            <a:r>
              <a:rPr lang="en-GB" altLang="en-US" dirty="0"/>
              <a:t> </a:t>
            </a:r>
            <a:r>
              <a:rPr lang="en-GB" altLang="en-US" dirty="0" err="1"/>
              <a:t>geometrik</a:t>
            </a:r>
            <a:r>
              <a:rPr lang="en-GB" altLang="en-US" dirty="0"/>
              <a:t>);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 err="1">
                <a:solidFill>
                  <a:srgbClr val="FF0000"/>
                </a:solidFill>
              </a:rPr>
              <a:t>Melakukan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pemilihan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citra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ciri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/>
              <a:t>(feature images) yang optimal </a:t>
            </a:r>
            <a:r>
              <a:rPr lang="en-GB" altLang="en-US" dirty="0" err="1"/>
              <a:t>untuk</a:t>
            </a:r>
            <a:r>
              <a:rPr lang="en-GB" altLang="en-US" dirty="0"/>
              <a:t> </a:t>
            </a:r>
            <a:r>
              <a:rPr lang="en-GB" altLang="en-US" dirty="0" err="1"/>
              <a:t>tujuan</a:t>
            </a:r>
            <a:r>
              <a:rPr lang="en-GB" altLang="en-US" dirty="0"/>
              <a:t> </a:t>
            </a:r>
            <a:r>
              <a:rPr lang="en-GB" altLang="en-US" dirty="0" err="1"/>
              <a:t>analisis</a:t>
            </a:r>
            <a:r>
              <a:rPr lang="en-GB" altLang="en-US" dirty="0"/>
              <a:t>;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 err="1">
                <a:solidFill>
                  <a:srgbClr val="FF0000"/>
                </a:solidFill>
              </a:rPr>
              <a:t>Melakukan</a:t>
            </a:r>
            <a:r>
              <a:rPr lang="en-GB" altLang="en-US" dirty="0">
                <a:solidFill>
                  <a:srgbClr val="FF0000"/>
                </a:solidFill>
              </a:rPr>
              <a:t> proses </a:t>
            </a:r>
            <a:r>
              <a:rPr lang="en-GB" altLang="en-US" dirty="0" err="1">
                <a:solidFill>
                  <a:srgbClr val="FF0000"/>
                </a:solidFill>
              </a:rPr>
              <a:t>penarikan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informasi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/>
              <a:t>atau</a:t>
            </a:r>
            <a:r>
              <a:rPr lang="en-GB" altLang="en-US" dirty="0"/>
              <a:t> </a:t>
            </a:r>
            <a:r>
              <a:rPr lang="en-GB" altLang="en-US" dirty="0" err="1"/>
              <a:t>deskripsi</a:t>
            </a:r>
            <a:r>
              <a:rPr lang="en-GB" altLang="en-US" dirty="0"/>
              <a:t> </a:t>
            </a:r>
            <a:r>
              <a:rPr lang="en-GB" altLang="en-US" dirty="0" err="1"/>
              <a:t>obyek</a:t>
            </a:r>
            <a:r>
              <a:rPr lang="en-GB" altLang="en-US" dirty="0"/>
              <a:t> </a:t>
            </a:r>
            <a:r>
              <a:rPr lang="en-GB" altLang="en-US" dirty="0" err="1"/>
              <a:t>atau</a:t>
            </a:r>
            <a:r>
              <a:rPr lang="en-GB" altLang="en-US" dirty="0"/>
              <a:t> </a:t>
            </a:r>
            <a:r>
              <a:rPr lang="en-GB" altLang="en-US" dirty="0" err="1"/>
              <a:t>pengenalan</a:t>
            </a:r>
            <a:r>
              <a:rPr lang="en-GB" altLang="en-US" dirty="0"/>
              <a:t> </a:t>
            </a:r>
            <a:r>
              <a:rPr lang="en-GB" altLang="en-US" dirty="0" err="1"/>
              <a:t>obyek</a:t>
            </a:r>
            <a:r>
              <a:rPr lang="en-GB" altLang="en-US" dirty="0"/>
              <a:t> yang </a:t>
            </a:r>
            <a:r>
              <a:rPr lang="en-GB" altLang="en-US" dirty="0" err="1"/>
              <a:t>terkandung</a:t>
            </a:r>
            <a:r>
              <a:rPr lang="en-GB" altLang="en-US" dirty="0"/>
              <a:t> </a:t>
            </a:r>
            <a:r>
              <a:rPr lang="en-GB" altLang="en-US" dirty="0" err="1"/>
              <a:t>pada</a:t>
            </a:r>
            <a:r>
              <a:rPr lang="en-GB" altLang="en-US" dirty="0"/>
              <a:t> </a:t>
            </a:r>
            <a:r>
              <a:rPr lang="en-GB" altLang="en-US" dirty="0" err="1"/>
              <a:t>citra</a:t>
            </a:r>
            <a:r>
              <a:rPr lang="en-GB" altLang="en-US" dirty="0"/>
              <a:t>;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 err="1">
                <a:solidFill>
                  <a:srgbClr val="FF0000"/>
                </a:solidFill>
              </a:rPr>
              <a:t>Melakukan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kompresi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atau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reduksi</a:t>
            </a:r>
            <a:r>
              <a:rPr lang="en-GB" altLang="en-US" dirty="0">
                <a:solidFill>
                  <a:srgbClr val="FF0000"/>
                </a:solidFill>
              </a:rPr>
              <a:t> data </a:t>
            </a:r>
            <a:r>
              <a:rPr lang="en-GB" altLang="en-US" dirty="0" err="1"/>
              <a:t>untuk</a:t>
            </a:r>
            <a:r>
              <a:rPr lang="en-GB" altLang="en-US" dirty="0"/>
              <a:t> </a:t>
            </a:r>
            <a:r>
              <a:rPr lang="en-GB" altLang="en-US" dirty="0" err="1"/>
              <a:t>tujuan</a:t>
            </a:r>
            <a:r>
              <a:rPr lang="en-GB" altLang="en-US" dirty="0"/>
              <a:t> </a:t>
            </a:r>
            <a:r>
              <a:rPr lang="en-GB" altLang="en-US" dirty="0" err="1"/>
              <a:t>penyimpanan</a:t>
            </a:r>
            <a:r>
              <a:rPr lang="en-GB" altLang="en-US" dirty="0"/>
              <a:t> data, </a:t>
            </a:r>
            <a:r>
              <a:rPr lang="en-GB" altLang="en-US" dirty="0" err="1"/>
              <a:t>transmisi</a:t>
            </a:r>
            <a:r>
              <a:rPr lang="en-GB" altLang="en-US" dirty="0"/>
              <a:t> data,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/>
              <a:t>waktu</a:t>
            </a:r>
            <a:r>
              <a:rPr lang="en-GB" altLang="en-US" dirty="0"/>
              <a:t> proses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FBFE-9448-4051-99CE-BE583CE7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C1141C22-292F-4FFF-9684-A016499A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620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900" dirty="0">
                <a:latin typeface="Arial" charset="0"/>
              </a:rPr>
              <a:t>Citra</a:t>
            </a:r>
          </a:p>
          <a:p>
            <a:pPr algn="ctr">
              <a:defRPr/>
            </a:pPr>
            <a:r>
              <a:rPr lang="en-US" sz="900" dirty="0">
                <a:latin typeface="Arial" charset="0"/>
              </a:rPr>
              <a:t>Non</a:t>
            </a:r>
          </a:p>
          <a:p>
            <a:pPr algn="ctr">
              <a:defRPr/>
            </a:pPr>
            <a:r>
              <a:rPr lang="en-US" sz="900" dirty="0">
                <a:latin typeface="Arial" charset="0"/>
              </a:rPr>
              <a:t>digital</a:t>
            </a:r>
            <a:endParaRPr lang="en-US" dirty="0">
              <a:latin typeface="Arial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20C26750-F464-46EE-B6B7-CDCA2AEF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52600"/>
            <a:ext cx="908050" cy="784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900">
                <a:latin typeface="Arial" charset="0"/>
              </a:rPr>
              <a:t>Citra</a:t>
            </a:r>
          </a:p>
          <a:p>
            <a:pPr algn="ctr">
              <a:defRPr/>
            </a:pPr>
            <a:r>
              <a:rPr lang="en-US" sz="900">
                <a:latin typeface="Arial" charset="0"/>
              </a:rPr>
              <a:t>digital</a:t>
            </a:r>
            <a:endParaRPr lang="en-US">
              <a:latin typeface="Arial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2152CDE-8129-4FC0-8691-9EE85FB4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914400" cy="708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900">
                <a:latin typeface="Arial" charset="0"/>
              </a:rPr>
              <a:t>Citra</a:t>
            </a:r>
          </a:p>
          <a:p>
            <a:pPr algn="ctr">
              <a:defRPr/>
            </a:pPr>
            <a:r>
              <a:rPr lang="en-US" sz="900">
                <a:latin typeface="Arial" charset="0"/>
              </a:rPr>
              <a:t>digital</a:t>
            </a:r>
          </a:p>
          <a:p>
            <a:pPr algn="ctr">
              <a:defRPr/>
            </a:pPr>
            <a:r>
              <a:rPr lang="en-US" sz="900">
                <a:latin typeface="Arial" charset="0"/>
              </a:rPr>
              <a:t>(baru)</a:t>
            </a:r>
            <a:endParaRPr lang="en-US">
              <a:latin typeface="Arial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17C18449-9DBD-47D2-86B2-FB308028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9906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900">
                <a:latin typeface="Arial" charset="0"/>
              </a:rPr>
              <a:t>Informasi/</a:t>
            </a:r>
          </a:p>
          <a:p>
            <a:pPr algn="ctr">
              <a:defRPr/>
            </a:pPr>
            <a:r>
              <a:rPr lang="en-US" sz="900">
                <a:latin typeface="Arial" charset="0"/>
              </a:rPr>
              <a:t>keputusan</a:t>
            </a:r>
            <a:endParaRPr lang="en-US">
              <a:latin typeface="Arial" charset="0"/>
            </a:endParaRPr>
          </a:p>
        </p:txBody>
      </p:sp>
      <p:sp>
        <p:nvSpPr>
          <p:cNvPr id="8" name="Arc 11">
            <a:extLst>
              <a:ext uri="{FF2B5EF4-FFF2-40B4-BE49-F238E27FC236}">
                <a16:creationId xmlns:a16="http://schemas.microsoft.com/office/drawing/2014/main" id="{7C3950FF-516D-4592-B18C-922ECA7EA56A}"/>
              </a:ext>
            </a:extLst>
          </p:cNvPr>
          <p:cNvSpPr>
            <a:spLocks/>
          </p:cNvSpPr>
          <p:nvPr/>
        </p:nvSpPr>
        <p:spPr bwMode="auto">
          <a:xfrm rot="8106754">
            <a:off x="1720850" y="2003425"/>
            <a:ext cx="925513" cy="814388"/>
          </a:xfrm>
          <a:custGeom>
            <a:avLst/>
            <a:gdLst>
              <a:gd name="T0" fmla="*/ 0 w 34564"/>
              <a:gd name="T1" fmla="*/ 6145274 h 21600"/>
              <a:gd name="T2" fmla="*/ 24782264 w 34564"/>
              <a:gd name="T3" fmla="*/ 30704990 h 21600"/>
              <a:gd name="T4" fmla="*/ 9295134 w 34564"/>
              <a:gd name="T5" fmla="*/ 30704990 h 21600"/>
              <a:gd name="T6" fmla="*/ 0 60000 65536"/>
              <a:gd name="T7" fmla="*/ 0 60000 65536"/>
              <a:gd name="T8" fmla="*/ 0 60000 65536"/>
              <a:gd name="T9" fmla="*/ 0 w 34564"/>
              <a:gd name="T10" fmla="*/ 0 h 21600"/>
              <a:gd name="T11" fmla="*/ 34564 w 345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64" h="21600" fill="none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</a:path>
              <a:path w="34564" h="21600" stroke="0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  <a:lnTo>
                  <a:pt x="129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rc 12">
            <a:extLst>
              <a:ext uri="{FF2B5EF4-FFF2-40B4-BE49-F238E27FC236}">
                <a16:creationId xmlns:a16="http://schemas.microsoft.com/office/drawing/2014/main" id="{F4DCED90-1254-4AA4-86FB-F8F2F48F0472}"/>
              </a:ext>
            </a:extLst>
          </p:cNvPr>
          <p:cNvSpPr>
            <a:spLocks/>
          </p:cNvSpPr>
          <p:nvPr/>
        </p:nvSpPr>
        <p:spPr bwMode="auto">
          <a:xfrm rot="8106754">
            <a:off x="3733800" y="1981200"/>
            <a:ext cx="923925" cy="995363"/>
          </a:xfrm>
          <a:custGeom>
            <a:avLst/>
            <a:gdLst>
              <a:gd name="T0" fmla="*/ 0 w 34564"/>
              <a:gd name="T1" fmla="*/ 9179965 h 21600"/>
              <a:gd name="T2" fmla="*/ 24697293 w 34564"/>
              <a:gd name="T3" fmla="*/ 45867935 h 21600"/>
              <a:gd name="T4" fmla="*/ 9263280 w 34564"/>
              <a:gd name="T5" fmla="*/ 45867935 h 21600"/>
              <a:gd name="T6" fmla="*/ 0 60000 65536"/>
              <a:gd name="T7" fmla="*/ 0 60000 65536"/>
              <a:gd name="T8" fmla="*/ 0 60000 65536"/>
              <a:gd name="T9" fmla="*/ 0 w 34564"/>
              <a:gd name="T10" fmla="*/ 0 h 21600"/>
              <a:gd name="T11" fmla="*/ 34564 w 345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64" h="21600" fill="none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</a:path>
              <a:path w="34564" h="21600" stroke="0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  <a:lnTo>
                  <a:pt x="129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rc 13">
            <a:extLst>
              <a:ext uri="{FF2B5EF4-FFF2-40B4-BE49-F238E27FC236}">
                <a16:creationId xmlns:a16="http://schemas.microsoft.com/office/drawing/2014/main" id="{1DE11898-9146-44AE-97FA-5C505066E0CC}"/>
              </a:ext>
            </a:extLst>
          </p:cNvPr>
          <p:cNvSpPr>
            <a:spLocks/>
          </p:cNvSpPr>
          <p:nvPr/>
        </p:nvSpPr>
        <p:spPr bwMode="auto">
          <a:xfrm rot="8106754">
            <a:off x="5638800" y="1981200"/>
            <a:ext cx="1168400" cy="1200150"/>
          </a:xfrm>
          <a:custGeom>
            <a:avLst/>
            <a:gdLst>
              <a:gd name="T0" fmla="*/ 0 w 34564"/>
              <a:gd name="T1" fmla="*/ 13345944 h 21600"/>
              <a:gd name="T2" fmla="*/ 39496543 w 34564"/>
              <a:gd name="T3" fmla="*/ 66683338 h 21600"/>
              <a:gd name="T4" fmla="*/ 14814041 w 34564"/>
              <a:gd name="T5" fmla="*/ 66683338 h 21600"/>
              <a:gd name="T6" fmla="*/ 0 60000 65536"/>
              <a:gd name="T7" fmla="*/ 0 60000 65536"/>
              <a:gd name="T8" fmla="*/ 0 60000 65536"/>
              <a:gd name="T9" fmla="*/ 0 w 34564"/>
              <a:gd name="T10" fmla="*/ 0 h 21600"/>
              <a:gd name="T11" fmla="*/ 34564 w 345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64" h="21600" fill="none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</a:path>
              <a:path w="34564" h="21600" stroke="0" extrusionOk="0">
                <a:moveTo>
                  <a:pt x="0" y="4323"/>
                </a:moveTo>
                <a:cubicBezTo>
                  <a:pt x="3739" y="1516"/>
                  <a:pt x="8288" y="-1"/>
                  <a:pt x="12964" y="0"/>
                </a:cubicBezTo>
                <a:cubicBezTo>
                  <a:pt x="24893" y="0"/>
                  <a:pt x="34564" y="9670"/>
                  <a:pt x="34564" y="21600"/>
                </a:cubicBezTo>
                <a:lnTo>
                  <a:pt x="129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9A1B260-D685-47DB-A06D-11676996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17454"/>
            <a:ext cx="893225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         </a:t>
            </a:r>
            <a:r>
              <a:rPr lang="en-US" altLang="en-US" sz="1400" b="1" dirty="0" err="1"/>
              <a:t>Digitalisasi</a:t>
            </a:r>
            <a:r>
              <a:rPr lang="en-US" altLang="en-US" sz="1400" b="1" dirty="0"/>
              <a:t> Citra	      </a:t>
            </a:r>
            <a:r>
              <a:rPr lang="en-US" altLang="en-US" sz="1400" b="1" dirty="0" err="1"/>
              <a:t>Pengolahan</a:t>
            </a:r>
            <a:r>
              <a:rPr lang="en-US" altLang="en-US" sz="1400" b="1" dirty="0"/>
              <a:t> Citra                                   		</a:t>
            </a:r>
            <a:r>
              <a:rPr lang="en-US" altLang="en-US" sz="1400" b="1" dirty="0" err="1"/>
              <a:t>Analisis</a:t>
            </a:r>
            <a:r>
              <a:rPr lang="en-US" altLang="en-US" sz="1400" b="1" dirty="0"/>
              <a:t> Citra</a:t>
            </a:r>
            <a:endParaRPr lang="en-US" altLang="en-US" sz="1400" dirty="0"/>
          </a:p>
          <a:p>
            <a:pPr eaLnBrk="1" hangingPunct="1"/>
            <a:r>
              <a:rPr lang="en-US" altLang="en-US" sz="1400" dirty="0"/>
              <a:t>               Scanner</a:t>
            </a:r>
            <a:r>
              <a:rPr lang="en-US" altLang="en-US" sz="1400" b="1" dirty="0"/>
              <a:t>	               - </a:t>
            </a:r>
            <a:r>
              <a:rPr lang="en-US" altLang="en-US" sz="1400" dirty="0" err="1"/>
              <a:t>Perbaikan</a:t>
            </a:r>
            <a:r>
              <a:rPr lang="en-US" altLang="en-US" sz="1400" dirty="0"/>
              <a:t> Citra (image restoration)                  - </a:t>
            </a:r>
            <a:r>
              <a:rPr lang="en-US" altLang="en-US" sz="1400" dirty="0" err="1"/>
              <a:t>Pengenalan</a:t>
            </a:r>
            <a:r>
              <a:rPr lang="en-US" altLang="en-US" sz="1400" dirty="0"/>
              <a:t> Pola                  </a:t>
            </a:r>
          </a:p>
          <a:p>
            <a:pPr eaLnBrk="1" hangingPunct="1"/>
            <a:r>
              <a:rPr lang="en-US" altLang="en-US" sz="1400" dirty="0"/>
              <a:t>               </a:t>
            </a:r>
            <a:r>
              <a:rPr lang="en-US" altLang="en-US" sz="1400" dirty="0" err="1"/>
              <a:t>Kamera</a:t>
            </a:r>
            <a:r>
              <a:rPr lang="en-US" altLang="en-US" sz="1400" dirty="0"/>
              <a:t> Digital              - </a:t>
            </a:r>
            <a:r>
              <a:rPr lang="en-US" altLang="en-US" sz="1400" dirty="0" err="1"/>
              <a:t>Peningkatan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Kualitas</a:t>
            </a:r>
            <a:r>
              <a:rPr lang="en-US" altLang="en-US" sz="1400" dirty="0"/>
              <a:t> (image enhancement)     (pattern recognition) 	</a:t>
            </a:r>
          </a:p>
          <a:p>
            <a:pPr eaLnBrk="1" hangingPunct="1"/>
            <a:r>
              <a:rPr lang="en-US" altLang="en-US" sz="1400" dirty="0"/>
              <a:t>               </a:t>
            </a:r>
            <a:r>
              <a:rPr lang="en-US" altLang="en-US" sz="1400" dirty="0" err="1"/>
              <a:t>Sinar</a:t>
            </a:r>
            <a:r>
              <a:rPr lang="en-US" altLang="en-US" sz="1400" dirty="0"/>
              <a:t>-X, Infra Red         - </a:t>
            </a:r>
            <a:r>
              <a:rPr lang="en-US" altLang="en-US" sz="1400" dirty="0" err="1"/>
              <a:t>Transformasi</a:t>
            </a:r>
            <a:r>
              <a:rPr lang="en-US" altLang="en-US" sz="1400" dirty="0"/>
              <a:t> (image transformation) </a:t>
            </a:r>
          </a:p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011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D7D8-A525-40D7-B68D-8DE2A4C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FA34F16-8660-4292-8F57-F5FFFBE95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7886700" cy="479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 err="1"/>
              <a:t>Perbaikan</a:t>
            </a:r>
            <a:r>
              <a:rPr lang="en-US" altLang="en-US" sz="1400" b="1" dirty="0"/>
              <a:t> Citra (image restoration)</a:t>
            </a:r>
            <a:r>
              <a:rPr lang="en-US" altLang="en-US" sz="1400" dirty="0"/>
              <a:t> :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Modifikasi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Kecemerlangan</a:t>
            </a:r>
            <a:r>
              <a:rPr lang="en-US" altLang="en-US" sz="1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Peningkatan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Kontras</a:t>
            </a:r>
            <a:endParaRPr lang="en-US" altLang="en-US" sz="1400" dirty="0"/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Pengambangan</a:t>
            </a:r>
            <a:r>
              <a:rPr lang="en-US" altLang="en-US" sz="1400" dirty="0"/>
              <a:t> </a:t>
            </a:r>
          </a:p>
          <a:p>
            <a:pPr eaLnBrk="1" hangingPunct="1"/>
            <a:r>
              <a:rPr lang="en-US" altLang="en-US" sz="1400" b="1" dirty="0" err="1"/>
              <a:t>Transformasi</a:t>
            </a:r>
            <a:r>
              <a:rPr lang="en-US" altLang="en-US" sz="1400" b="1" dirty="0"/>
              <a:t> (image transformation)</a:t>
            </a:r>
            <a:r>
              <a:rPr lang="en-US" altLang="en-US" sz="1400" dirty="0"/>
              <a:t> :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Pencerminan</a:t>
            </a:r>
            <a:r>
              <a:rPr lang="en-US" altLang="en-US" sz="1400" dirty="0"/>
              <a:t> (</a:t>
            </a:r>
            <a:r>
              <a:rPr lang="en-US" altLang="en-US" sz="1400" i="1" dirty="0"/>
              <a:t>flipping</a:t>
            </a:r>
            <a:r>
              <a:rPr lang="en-US" altLang="en-US" sz="1400" dirty="0"/>
              <a:t>)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Rotasi</a:t>
            </a:r>
            <a:r>
              <a:rPr lang="en-US" altLang="en-US" sz="1400" dirty="0"/>
              <a:t>/</a:t>
            </a:r>
            <a:r>
              <a:rPr lang="en-US" altLang="en-US" sz="1400" dirty="0" err="1"/>
              <a:t>pemutaran</a:t>
            </a:r>
            <a:r>
              <a:rPr lang="en-US" altLang="en-US" sz="1400" dirty="0"/>
              <a:t> (</a:t>
            </a:r>
            <a:r>
              <a:rPr lang="en-US" altLang="en-US" sz="1400" i="1" dirty="0"/>
              <a:t>Rotating</a:t>
            </a:r>
            <a:r>
              <a:rPr lang="en-US" altLang="en-US" sz="1400" dirty="0"/>
              <a:t>)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Pemotongan</a:t>
            </a:r>
            <a:r>
              <a:rPr lang="en-US" altLang="en-US" sz="1400" dirty="0"/>
              <a:t> (</a:t>
            </a:r>
            <a:r>
              <a:rPr lang="en-US" altLang="en-US" sz="1400" i="1" dirty="0"/>
              <a:t>Cropping</a:t>
            </a:r>
            <a:r>
              <a:rPr lang="en-US" altLang="en-US" sz="1400" dirty="0"/>
              <a:t>)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Penskalaan</a:t>
            </a:r>
            <a:r>
              <a:rPr lang="en-US" altLang="en-US" sz="1400" dirty="0"/>
              <a:t> (</a:t>
            </a:r>
            <a:r>
              <a:rPr lang="en-US" altLang="en-US" sz="1400" i="1" dirty="0"/>
              <a:t>Scaling/Zooming</a:t>
            </a:r>
            <a:r>
              <a:rPr lang="en-US" altLang="en-US" sz="1400" dirty="0"/>
              <a:t>)</a:t>
            </a:r>
          </a:p>
          <a:p>
            <a:pPr eaLnBrk="1" hangingPunct="1"/>
            <a:r>
              <a:rPr lang="en-US" altLang="en-US" sz="1400" b="1" dirty="0" err="1"/>
              <a:t>Peningkatan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Kualitas</a:t>
            </a:r>
            <a:r>
              <a:rPr lang="en-US" altLang="en-US" sz="1400" b="1" dirty="0"/>
              <a:t> (image enhancement)</a:t>
            </a:r>
            <a:r>
              <a:rPr lang="en-US" altLang="en-US" sz="1400" dirty="0"/>
              <a:t> :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Penggabungan</a:t>
            </a:r>
            <a:r>
              <a:rPr lang="en-US" altLang="en-US" sz="1400" dirty="0"/>
              <a:t> Citra (</a:t>
            </a:r>
            <a:r>
              <a:rPr lang="en-US" altLang="en-US" sz="1400" i="1" dirty="0"/>
              <a:t>image blending</a:t>
            </a:r>
            <a:r>
              <a:rPr lang="en-US" altLang="en-US" sz="1400" dirty="0"/>
              <a:t>) </a:t>
            </a:r>
            <a:endParaRPr lang="en-US" altLang="en-US" sz="1400" b="1" dirty="0"/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sv-SE" altLang="en-US" sz="1400" dirty="0"/>
              <a:t>Deteksi gerakan (</a:t>
            </a:r>
            <a:r>
              <a:rPr lang="sv-SE" altLang="en-US" sz="1400" i="1" dirty="0"/>
              <a:t>motion detection</a:t>
            </a:r>
            <a:r>
              <a:rPr lang="sv-SE" altLang="en-US" sz="1400" dirty="0"/>
              <a:t>)</a:t>
            </a:r>
            <a:r>
              <a:rPr lang="en-US" altLang="en-US" sz="1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sv-SE" altLang="en-US" sz="1400" dirty="0"/>
              <a:t>Operasi Logika (</a:t>
            </a:r>
            <a:r>
              <a:rPr lang="sv-SE" altLang="en-US" sz="1400" i="1" dirty="0"/>
              <a:t>Logic Operation</a:t>
            </a:r>
            <a:r>
              <a:rPr lang="sv-SE" altLang="en-US" sz="1400" dirty="0"/>
              <a:t>)</a:t>
            </a:r>
            <a:r>
              <a:rPr lang="en-US" altLang="en-US" sz="1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Penajaman</a:t>
            </a:r>
            <a:r>
              <a:rPr lang="en-US" altLang="en-US" sz="1400" dirty="0"/>
              <a:t> Citra (Sharping)</a:t>
            </a:r>
          </a:p>
          <a:p>
            <a:pPr marL="0" indent="0" eaLnBrk="1" hangingPunct="1"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34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EE7-8030-4497-9FEC-2C5E657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35FD-6EE1-44F3-A255-C43E954C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/>
              <a:t>Teknik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i="1" dirty="0"/>
              <a:t>tools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041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B753-F5A3-4501-80E0-D7A8825B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514D-2639-4CDB-A8A4-714FC5BA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Agar </a:t>
            </a:r>
            <a:r>
              <a:rPr lang="en-US" altLang="en-US" dirty="0" err="1"/>
              <a:t>citra</a:t>
            </a:r>
            <a:r>
              <a:rPr lang="en-US" altLang="en-US" dirty="0"/>
              <a:t> yang </a:t>
            </a:r>
            <a:r>
              <a:rPr lang="en-US" altLang="en-US" dirty="0" err="1"/>
              <a:t>mengalami</a:t>
            </a:r>
            <a:r>
              <a:rPr lang="en-US" altLang="en-US" dirty="0"/>
              <a:t> </a:t>
            </a:r>
            <a:r>
              <a:rPr lang="en-US" altLang="en-US" dirty="0" err="1"/>
              <a:t>gangguan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diinterpretasi</a:t>
            </a:r>
            <a:r>
              <a:rPr lang="en-US" altLang="en-US" dirty="0"/>
              <a:t> (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 </a:t>
            </a:r>
            <a:r>
              <a:rPr lang="en-US" altLang="en-US" dirty="0" err="1"/>
              <a:t>maupun</a:t>
            </a:r>
            <a:r>
              <a:rPr lang="en-US" altLang="en-US" dirty="0"/>
              <a:t> </a:t>
            </a:r>
            <a:r>
              <a:rPr lang="en-US" altLang="en-US" dirty="0" err="1"/>
              <a:t>mesin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dimanipulasi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lain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.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studi</a:t>
            </a:r>
            <a:r>
              <a:rPr lang="en-US" altLang="en-US" dirty="0"/>
              <a:t> yang </a:t>
            </a:r>
            <a:r>
              <a:rPr lang="en-US" altLang="en-US" dirty="0" err="1"/>
              <a:t>menyangkut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Pengolahan</a:t>
            </a:r>
            <a:r>
              <a:rPr lang="en-US" altLang="en-US" b="1" dirty="0">
                <a:solidFill>
                  <a:srgbClr val="FF0000"/>
                </a:solidFill>
              </a:rPr>
              <a:t> Citra (Image Processing).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65C5-A314-4280-AFA1-149955D4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C1A9-2959-4B03-9746-B35767DD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3834"/>
            <a:ext cx="7886700" cy="4351338"/>
          </a:xfrm>
        </p:spPr>
        <p:txBody>
          <a:bodyPr/>
          <a:lstStyle/>
          <a:p>
            <a:pPr marL="609600" indent="-609600" algn="just">
              <a:buNone/>
            </a:pPr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operasi-operasi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bila</a:t>
            </a:r>
            <a:r>
              <a:rPr lang="en-US" altLang="en-US" dirty="0"/>
              <a:t> :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memodifikasi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meningkatkan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penampakan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menonjolkan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aspek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terkandung</a:t>
            </a:r>
            <a:r>
              <a:rPr lang="en-US" altLang="en-US" dirty="0"/>
              <a:t> </a:t>
            </a:r>
            <a:r>
              <a:rPr lang="en-US" altLang="en-US" dirty="0" err="1"/>
              <a:t>didalam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>
                <a:solidFill>
                  <a:srgbClr val="FF3300"/>
                </a:solidFill>
              </a:rPr>
              <a:t>Elemen</a:t>
            </a:r>
            <a:r>
              <a:rPr lang="en-US" altLang="en-US" dirty="0">
                <a:solidFill>
                  <a:srgbClr val="FF3300"/>
                </a:solidFill>
              </a:rPr>
              <a:t> di </a:t>
            </a:r>
            <a:r>
              <a:rPr lang="en-US" altLang="en-US" dirty="0" err="1">
                <a:solidFill>
                  <a:srgbClr val="FF3300"/>
                </a:solidFill>
              </a:rPr>
              <a:t>dalam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citra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perlu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dikelompokkan</a:t>
            </a:r>
            <a:r>
              <a:rPr lang="en-US" altLang="en-US" dirty="0">
                <a:solidFill>
                  <a:srgbClr val="FF3300"/>
                </a:solidFill>
              </a:rPr>
              <a:t>, </a:t>
            </a:r>
            <a:r>
              <a:rPr lang="en-US" altLang="en-US" dirty="0" err="1">
                <a:solidFill>
                  <a:srgbClr val="FF3300"/>
                </a:solidFill>
              </a:rPr>
              <a:t>dicocokkan</a:t>
            </a:r>
            <a:r>
              <a:rPr lang="en-US" altLang="en-US" dirty="0">
                <a:solidFill>
                  <a:srgbClr val="FF3300"/>
                </a:solidFill>
              </a:rPr>
              <a:t>, </a:t>
            </a:r>
            <a:r>
              <a:rPr lang="en-US" altLang="en-US" dirty="0" err="1">
                <a:solidFill>
                  <a:srgbClr val="FF3300"/>
                </a:solidFill>
              </a:rPr>
              <a:t>atau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diukur</a:t>
            </a:r>
            <a:r>
              <a:rPr lang="en-US" altLang="en-US" dirty="0"/>
              <a:t>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>
                <a:solidFill>
                  <a:schemeClr val="hlink"/>
                </a:solidFill>
              </a:rPr>
              <a:t>Sebagian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citra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perlu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digabung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dengan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bagian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citra</a:t>
            </a:r>
            <a:r>
              <a:rPr lang="en-US" altLang="en-US" dirty="0">
                <a:solidFill>
                  <a:schemeClr val="hlink"/>
                </a:solidFill>
              </a:rPr>
              <a:t> yang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74C6-5650-444A-AABA-D75E003F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45BE-3858-4F92-835E-B500C550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fox">
            <a:extLst>
              <a:ext uri="{FF2B5EF4-FFF2-40B4-BE49-F238E27FC236}">
                <a16:creationId xmlns:a16="http://schemas.microsoft.com/office/drawing/2014/main" id="{E93EB372-9942-41BE-AA6B-BDACCA3A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24" y="2027169"/>
            <a:ext cx="41767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oxnoiseg">
            <a:extLst>
              <a:ext uri="{FF2B5EF4-FFF2-40B4-BE49-F238E27FC236}">
                <a16:creationId xmlns:a16="http://schemas.microsoft.com/office/drawing/2014/main" id="{4A72EAD2-CD9C-4275-BFF3-09F327AA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76" y="1978198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8A4BFCF7-9BE8-4482-9DC3-BFFDE18FF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6049206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err="1"/>
              <a:t>Sebelum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diperbaiki</a:t>
            </a:r>
            <a:endParaRPr lang="en-US" alt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CACF701-4ED1-46B1-8761-0E02FD974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6046650"/>
            <a:ext cx="3960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err="1"/>
              <a:t>Setelah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diperbaiki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65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0D9D-5862-41AF-AE3A-93B114EF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66C7CC-33D4-4300-84A2-696E1A541F4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85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Introduction to Digital Image Processing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CB55F7-EC37-416E-919D-7CC012D6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6172200" cy="42863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0677C9-7C56-40DE-9217-0F914952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28956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7" name="Picture 12" descr="Peppers Threshold">
            <a:extLst>
              <a:ext uri="{FF2B5EF4-FFF2-40B4-BE49-F238E27FC236}">
                <a16:creationId xmlns:a16="http://schemas.microsoft.com/office/drawing/2014/main" id="{7D573B12-4EF6-4087-A241-E5307CAC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228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eppers Dither">
            <a:extLst>
              <a:ext uri="{FF2B5EF4-FFF2-40B4-BE49-F238E27FC236}">
                <a16:creationId xmlns:a16="http://schemas.microsoft.com/office/drawing/2014/main" id="{325606CB-9272-49B9-A671-AA2B6EA4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8400"/>
            <a:ext cx="228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eppers">
            <a:extLst>
              <a:ext uri="{FF2B5EF4-FFF2-40B4-BE49-F238E27FC236}">
                <a16:creationId xmlns:a16="http://schemas.microsoft.com/office/drawing/2014/main" id="{34865784-5E3C-46E1-9BA9-24DBAF44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2133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Peppers Gray">
            <a:extLst>
              <a:ext uri="{FF2B5EF4-FFF2-40B4-BE49-F238E27FC236}">
                <a16:creationId xmlns:a16="http://schemas.microsoft.com/office/drawing/2014/main" id="{B18D83BD-ACCD-474A-A952-BAF3DB3A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2133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43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6CDB-4757-4D39-9DC4-B1624AF8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DA18-E3CE-4DE7-8AD8-C21B547F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None/>
            </a:pPr>
            <a:r>
              <a:rPr lang="en-US" altLang="en-US" dirty="0"/>
              <a:t>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studi</a:t>
            </a:r>
            <a:r>
              <a:rPr lang="en-US" altLang="en-US" dirty="0"/>
              <a:t> yang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data </a:t>
            </a:r>
            <a:r>
              <a:rPr lang="en-US" altLang="en-US" dirty="0" err="1"/>
              <a:t>citra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ketiganya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 :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>
                <a:solidFill>
                  <a:srgbClr val="FF0000"/>
                </a:solidFill>
              </a:rPr>
              <a:t>Grafika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Komputer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computer graphics</a:t>
            </a:r>
            <a:r>
              <a:rPr lang="en-US" altLang="en-US" dirty="0"/>
              <a:t>).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>
                <a:solidFill>
                  <a:srgbClr val="FF0000"/>
                </a:solidFill>
              </a:rPr>
              <a:t>Pengolahan</a:t>
            </a:r>
            <a:r>
              <a:rPr lang="en-US" altLang="en-US" dirty="0">
                <a:solidFill>
                  <a:srgbClr val="FF0000"/>
                </a:solidFill>
              </a:rPr>
              <a:t> Citra </a:t>
            </a:r>
            <a:r>
              <a:rPr lang="en-US" altLang="en-US" dirty="0"/>
              <a:t>(</a:t>
            </a:r>
            <a:r>
              <a:rPr lang="en-US" altLang="en-US" i="1" dirty="0"/>
              <a:t>image processing</a:t>
            </a:r>
            <a:r>
              <a:rPr lang="en-US" altLang="en-US" dirty="0"/>
              <a:t>)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dirty="0" err="1">
                <a:solidFill>
                  <a:srgbClr val="FF0000"/>
                </a:solidFill>
              </a:rPr>
              <a:t>Pengenalan</a:t>
            </a:r>
            <a:r>
              <a:rPr lang="en-US" altLang="en-US" dirty="0">
                <a:solidFill>
                  <a:srgbClr val="FF0000"/>
                </a:solidFill>
              </a:rPr>
              <a:t> Pola </a:t>
            </a:r>
            <a:r>
              <a:rPr lang="en-US" altLang="en-US" dirty="0"/>
              <a:t>(</a:t>
            </a:r>
            <a:r>
              <a:rPr lang="en-US" altLang="en-US" i="1" dirty="0"/>
              <a:t>pattern recognition/ image interpretation</a:t>
            </a:r>
            <a:r>
              <a:rPr lang="en-US" alt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76A6-5472-4BF5-A28A-34774C64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Grafika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(</a:t>
            </a:r>
            <a:r>
              <a:rPr lang="en-US" altLang="en-US" i="1" dirty="0"/>
              <a:t>computer graphics</a:t>
            </a:r>
            <a:r>
              <a:rPr lang="en-US" altLang="en-US" dirty="0"/>
              <a:t>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EA6F-29CC-482E-A9FB-A7847B64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Bertujuan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menghasilkan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tepat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grafik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i="1" dirty="0"/>
              <a:t>picture</a:t>
            </a:r>
            <a:r>
              <a:rPr lang="en-US" altLang="en-US" dirty="0"/>
              <a:t>)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prinsip-prinsip</a:t>
            </a:r>
            <a:r>
              <a:rPr lang="en-US" altLang="en-US" dirty="0"/>
              <a:t> </a:t>
            </a:r>
            <a:r>
              <a:rPr lang="en-US" altLang="en-US" dirty="0" err="1"/>
              <a:t>geometri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r>
              <a:rPr lang="en-US" altLang="en-US" dirty="0"/>
              <a:t>, </a:t>
            </a:r>
            <a:r>
              <a:rPr lang="en-US" altLang="en-US" dirty="0" err="1"/>
              <a:t>lingkaran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sebagainya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Prinsip-prisip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geometri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memerlukan</a:t>
            </a:r>
            <a:r>
              <a:rPr lang="en-US" altLang="en-US" dirty="0"/>
              <a:t> data </a:t>
            </a:r>
            <a:r>
              <a:rPr lang="en-US" altLang="en-US" dirty="0" err="1"/>
              <a:t>deskriptif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melukis</a:t>
            </a:r>
            <a:r>
              <a:rPr lang="en-US" altLang="en-US" dirty="0"/>
              <a:t> </a:t>
            </a:r>
            <a:r>
              <a:rPr lang="en-US" altLang="en-US" dirty="0" err="1"/>
              <a:t>elemen-elemean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Contoh</a:t>
            </a:r>
            <a:r>
              <a:rPr lang="en-US" altLang="en-US" dirty="0">
                <a:solidFill>
                  <a:srgbClr val="FF0000"/>
                </a:solidFill>
              </a:rPr>
              <a:t> data </a:t>
            </a:r>
            <a:r>
              <a:rPr lang="en-US" altLang="en-US" dirty="0" err="1">
                <a:solidFill>
                  <a:srgbClr val="FF0000"/>
                </a:solidFill>
              </a:rPr>
              <a:t>deskriptif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koordinat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r>
              <a:rPr lang="en-US" altLang="en-US" dirty="0"/>
              <a:t>, </a:t>
            </a:r>
            <a:r>
              <a:rPr lang="en-US" altLang="en-US" dirty="0" err="1"/>
              <a:t>panjang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r>
              <a:rPr lang="en-US" altLang="en-US" dirty="0"/>
              <a:t>, </a:t>
            </a:r>
            <a:r>
              <a:rPr lang="en-US" altLang="en-US" dirty="0" err="1"/>
              <a:t>jari-jari</a:t>
            </a:r>
            <a:r>
              <a:rPr lang="en-US" altLang="en-US" dirty="0"/>
              <a:t> </a:t>
            </a:r>
            <a:r>
              <a:rPr lang="en-US" altLang="en-US" dirty="0" err="1"/>
              <a:t>lingkaran</a:t>
            </a:r>
            <a:r>
              <a:rPr lang="en-US" altLang="en-US" dirty="0"/>
              <a:t>, </a:t>
            </a:r>
            <a:r>
              <a:rPr lang="en-US" altLang="en-US" dirty="0" err="1"/>
              <a:t>tebal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r>
              <a:rPr lang="en-US" altLang="en-US" dirty="0"/>
              <a:t>, </a:t>
            </a:r>
            <a:r>
              <a:rPr lang="en-US" altLang="en-US" dirty="0" err="1"/>
              <a:t>warna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sebagainya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0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EDD0-5E1D-4417-A944-BEED7AD1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Grafika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(</a:t>
            </a:r>
            <a:r>
              <a:rPr lang="en-US" altLang="en-US" dirty="0" err="1"/>
              <a:t>Lanjutan</a:t>
            </a:r>
            <a:r>
              <a:rPr lang="en-US" altLang="en-US" dirty="0"/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832F-129E-43BB-B079-903E2E75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2268DAD-1AEE-4AA9-AA78-D8EE06C9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2087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rgbClr val="FF3300"/>
                </a:solidFill>
              </a:rPr>
              <a:t>Data </a:t>
            </a:r>
            <a:r>
              <a:rPr lang="en-US" altLang="en-US" sz="3200" dirty="0" err="1">
                <a:solidFill>
                  <a:srgbClr val="FF3300"/>
                </a:solidFill>
              </a:rPr>
              <a:t>deskriptif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FCEDB0A-7050-406A-9065-733EFF4FE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84538"/>
            <a:ext cx="14398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B7B3E-78D5-49A6-984F-AB80E356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492375"/>
            <a:ext cx="2232025" cy="15113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/>
              <a:t>Grafika </a:t>
            </a:r>
          </a:p>
          <a:p>
            <a:pPr algn="ctr"/>
            <a:r>
              <a:rPr lang="en-US" altLang="en-US" sz="3200"/>
              <a:t>Komputer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5DD4BD7-B9DC-4409-93E4-39D1CD8A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284538"/>
            <a:ext cx="12239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8E38218-023A-459B-84C3-15E42D75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997200"/>
            <a:ext cx="1512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Citra</a:t>
            </a:r>
          </a:p>
        </p:txBody>
      </p:sp>
    </p:spTree>
    <p:extLst>
      <p:ext uri="{BB962C8B-B14F-4D97-AF65-F5344CB8AC3E}">
        <p14:creationId xmlns:p14="http://schemas.microsoft.com/office/powerpoint/2010/main" val="37226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58AB-358C-4E42-9AE5-BF1E987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Pengolahan</a:t>
            </a:r>
            <a:r>
              <a:rPr lang="en-US" altLang="en-US" dirty="0"/>
              <a:t> Citra (</a:t>
            </a:r>
            <a:r>
              <a:rPr lang="en-US" altLang="en-US" i="1" dirty="0"/>
              <a:t>image processing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F67B-C47F-46E0-9C20-24BD172E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Bertujuan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memperbaiki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kualitas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agar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diinterpretasi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mesin</a:t>
            </a:r>
            <a:r>
              <a:rPr lang="en-US" altLang="en-US" dirty="0"/>
              <a:t> (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).</a:t>
            </a:r>
          </a:p>
          <a:p>
            <a:pPr algn="just"/>
            <a:r>
              <a:rPr lang="en-US" altLang="en-US" dirty="0"/>
              <a:t>Teknik-</a:t>
            </a:r>
            <a:r>
              <a:rPr lang="en-US" altLang="en-US" dirty="0" err="1"/>
              <a:t>teknik</a:t>
            </a:r>
            <a:r>
              <a:rPr lang="en-US" altLang="en-US" dirty="0"/>
              <a:t> </a:t>
            </a: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mentrans-formasikan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lain. </a:t>
            </a:r>
            <a:r>
              <a:rPr lang="en-US" altLang="en-US" dirty="0" err="1"/>
              <a:t>Jadi</a:t>
            </a:r>
            <a:r>
              <a:rPr lang="en-US" altLang="en-US" dirty="0"/>
              <a:t>, </a:t>
            </a:r>
            <a:r>
              <a:rPr lang="en-US" altLang="en-US" dirty="0" err="1"/>
              <a:t>masukannya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keluarannya</a:t>
            </a:r>
            <a:r>
              <a:rPr lang="en-US" altLang="en-US" dirty="0"/>
              <a:t> juga </a:t>
            </a:r>
            <a:r>
              <a:rPr lang="en-US" altLang="en-US" dirty="0" err="1"/>
              <a:t>citra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keluaran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daripada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masukan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42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CF1-F219-4A59-954D-B1C497F3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Pengolahan</a:t>
            </a:r>
            <a:r>
              <a:rPr lang="en-US" altLang="en-US" dirty="0"/>
              <a:t> Citra (</a:t>
            </a:r>
            <a:r>
              <a:rPr lang="en-US" altLang="en-US" dirty="0" err="1"/>
              <a:t>Lanjutan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3338-6B47-4D25-AF56-241FAC79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8CAAFD-CF33-4673-B0E7-80875BBE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956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Citra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B83E433-E18E-4C85-869B-2872BB93A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213100"/>
            <a:ext cx="14398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AA4479-695D-4803-B3FE-5B023B89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20938"/>
            <a:ext cx="2232025" cy="15113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/>
              <a:t>Pengolahan</a:t>
            </a:r>
          </a:p>
          <a:p>
            <a:pPr algn="ctr"/>
            <a:r>
              <a:rPr lang="en-US" altLang="en-US" sz="3200"/>
              <a:t>Citra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645A30D-C8EA-4B16-AE81-787805B3F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13100"/>
            <a:ext cx="12239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BFB6BC6-C79D-472E-B24C-EA9F4388C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925763"/>
            <a:ext cx="1512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Citra</a:t>
            </a:r>
          </a:p>
        </p:txBody>
      </p:sp>
    </p:spTree>
    <p:extLst>
      <p:ext uri="{BB962C8B-B14F-4D97-AF65-F5344CB8AC3E}">
        <p14:creationId xmlns:p14="http://schemas.microsoft.com/office/powerpoint/2010/main" val="42204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1354-080E-4219-A76D-9D50ACA1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Pola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A295-6B8B-4A9D-AFAC-B4F8945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Mengelompokkan</a:t>
            </a:r>
            <a:r>
              <a:rPr lang="en-US" altLang="en-US" dirty="0"/>
              <a:t> data </a:t>
            </a:r>
            <a:r>
              <a:rPr lang="en-US" altLang="en-US" dirty="0" err="1"/>
              <a:t>numerik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simbolik</a:t>
            </a:r>
            <a:r>
              <a:rPr lang="en-US" altLang="en-US" dirty="0"/>
              <a:t> (</a:t>
            </a:r>
            <a:r>
              <a:rPr lang="en-US" altLang="en-US" dirty="0" err="1"/>
              <a:t>termasuk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)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otomatis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mesin</a:t>
            </a:r>
            <a:r>
              <a:rPr lang="en-US" altLang="en-US" dirty="0"/>
              <a:t> (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).</a:t>
            </a:r>
          </a:p>
          <a:p>
            <a:pPr algn="just"/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pengelompokan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/>
              <a:t>Misalnya</a:t>
            </a:r>
            <a:r>
              <a:rPr lang="en-US" altLang="en-US" dirty="0"/>
              <a:t> data </a:t>
            </a:r>
            <a:r>
              <a:rPr lang="en-US" altLang="en-US" dirty="0" err="1"/>
              <a:t>masukan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“A”.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pola</a:t>
            </a:r>
            <a:r>
              <a:rPr lang="en-US" altLang="en-US" dirty="0"/>
              <a:t>. </a:t>
            </a:r>
            <a:r>
              <a:rPr lang="en-US" altLang="en-US" dirty="0" err="1"/>
              <a:t>Diharapkan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karakter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“A”.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7A2A-61CB-4615-9A3B-9F1B70C8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28870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4D1AAB-70B9-495C-A2CB-0E1AB4132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42033"/>
              </p:ext>
            </p:extLst>
          </p:nvPr>
        </p:nvGraphicFramePr>
        <p:xfrm>
          <a:off x="628650" y="642735"/>
          <a:ext cx="753468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847">
                  <a:extLst>
                    <a:ext uri="{9D8B030D-6E8A-4147-A177-3AD203B41FA5}">
                      <a16:colId xmlns:a16="http://schemas.microsoft.com/office/drawing/2014/main" val="406131270"/>
                    </a:ext>
                  </a:extLst>
                </a:gridCol>
                <a:gridCol w="4830842">
                  <a:extLst>
                    <a:ext uri="{9D8B030D-6E8A-4147-A177-3AD203B41FA5}">
                      <a16:colId xmlns:a16="http://schemas.microsoft.com/office/drawing/2014/main" val="1793820285"/>
                    </a:ext>
                  </a:extLst>
                </a:gridCol>
              </a:tblGrid>
              <a:tr h="3119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Pertemuan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Pokok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54928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Pengantar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64713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Konsep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84657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Representasi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12350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Peningatan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Mutu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34897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Citra </a:t>
                      </a:r>
                      <a:r>
                        <a:rPr lang="en-US" dirty="0" err="1"/>
                        <a:t>Berwarna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19672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Segmentasi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50718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08430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Kompresi</a:t>
                      </a:r>
                      <a:r>
                        <a:rPr lang="en-US" dirty="0"/>
                        <a:t> Citra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49970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Praktek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72084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Praktek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6060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Recognition &amp;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32713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Pengenalan</a:t>
                      </a:r>
                      <a:r>
                        <a:rPr lang="en-US" dirty="0"/>
                        <a:t> Pola dan </a:t>
                      </a:r>
                      <a:r>
                        <a:rPr lang="en-US" dirty="0" err="1"/>
                        <a:t>Deteksi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9855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Praktek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99016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Praktek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2127"/>
                  </a:ext>
                </a:extLst>
              </a:tr>
              <a:tr h="305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1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97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B41A-17FD-4D69-839F-B754D1D3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Pola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9DED-EB56-48E5-83EA-5C3F85A1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7B4107-8876-4A0B-9CDD-F39CD9D8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956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Citra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44BED8-5A8A-4DEB-B259-751F93D7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20938"/>
            <a:ext cx="2232025" cy="15113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/>
              <a:t>Pengenalan</a:t>
            </a:r>
          </a:p>
          <a:p>
            <a:pPr algn="ctr"/>
            <a:r>
              <a:rPr lang="en-US" altLang="en-US" sz="3200"/>
              <a:t>Pola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B65A223-1808-4B6E-9338-82130D935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492375"/>
            <a:ext cx="2016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Deskripsi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3300"/>
                </a:solidFill>
              </a:rPr>
              <a:t>Objek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B859C238-451D-4A32-A51C-2AED43A56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213100"/>
            <a:ext cx="14398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05431E6-1D11-414B-A2D6-4FB92F3FF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13100"/>
            <a:ext cx="12239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FF19-0348-4362-A48E-0DC5FE00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Computer Vision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Hubungannya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Pengolahan</a:t>
            </a:r>
            <a:r>
              <a:rPr lang="en-US" altLang="en-US" dirty="0"/>
              <a:t> Citra.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D841-EEF5-4360-83E4-E968E1EB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Computer Vision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proses </a:t>
            </a:r>
            <a:r>
              <a:rPr lang="en-US" altLang="en-US" dirty="0" err="1"/>
              <a:t>otomatis</a:t>
            </a:r>
            <a:r>
              <a:rPr lang="en-US" altLang="en-US" dirty="0"/>
              <a:t> yang </a:t>
            </a:r>
            <a:r>
              <a:rPr lang="en-US" altLang="en-US" dirty="0" err="1"/>
              <a:t>mengintegrasikan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proses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persepsi</a:t>
            </a:r>
            <a:r>
              <a:rPr lang="en-US" altLang="en-US" dirty="0"/>
              <a:t> visual,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akuisisi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, </a:t>
            </a: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, </a:t>
            </a:r>
            <a:r>
              <a:rPr lang="en-US" altLang="en-US" dirty="0" err="1"/>
              <a:t>klasifikasi</a:t>
            </a:r>
            <a:r>
              <a:rPr lang="en-US" altLang="en-US" dirty="0"/>
              <a:t>, </a:t>
            </a:r>
            <a:r>
              <a:rPr lang="en-US" altLang="en-US" dirty="0" err="1"/>
              <a:t>pengenalan</a:t>
            </a:r>
            <a:r>
              <a:rPr lang="en-US" altLang="en-US" dirty="0"/>
              <a:t> (</a:t>
            </a:r>
            <a:r>
              <a:rPr lang="en-US" altLang="en-US" i="1" dirty="0"/>
              <a:t>recognition</a:t>
            </a:r>
            <a:r>
              <a:rPr lang="en-US" altLang="en-US" dirty="0"/>
              <a:t>),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7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ECF-7F75-4678-A11A-E86714A7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D559-4602-44AB-8565-E7020AC6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70B15D-B1B2-41C1-81C8-E3E0A33B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3441700" cy="5257800"/>
          </a:xfrm>
          <a:prstGeom prst="rect">
            <a:avLst/>
          </a:prstGeom>
          <a:noFill/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F2D2E1D3-CC85-43F7-A779-D17DF8D4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508125"/>
            <a:ext cx="42830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Jumlah radiasi X-ray yang terdeteksi dapat menggambarkan kondisi objek pada bagian dalam.</a:t>
            </a:r>
          </a:p>
          <a:p>
            <a:pPr eaLnBrk="1" hangingPunct="1"/>
            <a:endParaRPr lang="en-US" altLang="en-US" sz="2000" b="1"/>
          </a:p>
          <a:p>
            <a:pPr eaLnBrk="1" hangingPunct="1"/>
            <a:r>
              <a:rPr lang="en-US" altLang="en-US" sz="2000" b="1"/>
              <a:t>Contoh aplikasi pada dunia kedokteran dan industri seperti gambar di samping.</a:t>
            </a:r>
          </a:p>
          <a:p>
            <a:pPr eaLnBrk="1" hangingPunct="1"/>
            <a:endParaRPr lang="en-US" altLang="en-US" sz="2000" b="1"/>
          </a:p>
          <a:p>
            <a:pPr eaLnBrk="1" hangingPunct="1"/>
            <a:r>
              <a:rPr lang="en-US" altLang="en-US" sz="2000" b="1"/>
              <a:t>Sensor untuk aplikasi dengan X-ray ini termasuk </a:t>
            </a:r>
            <a:r>
              <a:rPr lang="en-US" altLang="en-US" sz="2000" b="1">
                <a:solidFill>
                  <a:srgbClr val="FF0000"/>
                </a:solidFill>
              </a:rPr>
              <a:t>sensor aktif</a:t>
            </a:r>
            <a:r>
              <a:rPr lang="en-US" altLang="en-US" sz="2000" b="1"/>
              <a:t> (memiliki sumber energi sendiri) dan bukan </a:t>
            </a:r>
            <a:r>
              <a:rPr lang="en-US" altLang="en-US" sz="2000" b="1">
                <a:solidFill>
                  <a:srgbClr val="FF0000"/>
                </a:solidFill>
              </a:rPr>
              <a:t>sensor pasif</a:t>
            </a:r>
            <a:r>
              <a:rPr lang="en-US" altLang="en-US" sz="2000" b="1"/>
              <a:t> (mengandalkan energi matahari atau energi lainnya).</a:t>
            </a:r>
          </a:p>
        </p:txBody>
      </p:sp>
    </p:spTree>
    <p:extLst>
      <p:ext uri="{BB962C8B-B14F-4D97-AF65-F5344CB8AC3E}">
        <p14:creationId xmlns:p14="http://schemas.microsoft.com/office/powerpoint/2010/main" val="156137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EE25-0E48-42C7-9D29-4A24217F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35"/>
            <a:ext cx="78867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D8A6-10A3-4795-AB40-308BCEE6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2281"/>
            <a:ext cx="7886700" cy="4351338"/>
          </a:xfrm>
        </p:spPr>
        <p:txBody>
          <a:bodyPr/>
          <a:lstStyle/>
          <a:p>
            <a:r>
              <a:rPr lang="en-US" altLang="en-US" dirty="0" err="1"/>
              <a:t>Aplikasi</a:t>
            </a:r>
            <a:r>
              <a:rPr lang="en-US" altLang="en-US" dirty="0"/>
              <a:t> Remote Sensing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3237B2B-7150-46FD-B5CC-C509325C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74889"/>
            <a:ext cx="36734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Pengambilan citra oleh satelit NOAA dengan infrared. Contoh aplikasi sederhananya menghitung konsumsi energi listrik di berbagai kota.</a:t>
            </a:r>
            <a:endParaRPr lang="en-US" altLang="en-US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13832FC-A181-434D-BF0A-17297B16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240151"/>
            <a:ext cx="4359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/>
              <a:t>Contoh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aplikasi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gelombang</a:t>
            </a:r>
            <a:r>
              <a:rPr lang="en-US" altLang="en-US" sz="2000" b="1" dirty="0"/>
              <a:t> </a:t>
            </a:r>
          </a:p>
          <a:p>
            <a:pPr eaLnBrk="1" hangingPunct="1"/>
            <a:r>
              <a:rPr lang="en-US" altLang="en-US" sz="2000" b="1" dirty="0"/>
              <a:t>visible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infrared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cuaca</a:t>
            </a:r>
            <a:endParaRPr lang="en-US" altLang="en-US" sz="2000" b="1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512D11B-42C4-487F-81AB-F3B00A3B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897720"/>
            <a:ext cx="381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10FFCF5-2E1F-46B4-9DAE-7DE3BD6F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94" y="1442759"/>
            <a:ext cx="4428920" cy="485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20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E91F45B-EB42-4427-8995-F24C3E4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25" y="268356"/>
            <a:ext cx="5973762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EFDDA-F85D-499D-9559-40318C05498D}"/>
              </a:ext>
            </a:extLst>
          </p:cNvPr>
          <p:cNvSpPr txBox="1"/>
          <p:nvPr/>
        </p:nvSpPr>
        <p:spPr>
          <a:xfrm>
            <a:off x="424070" y="268356"/>
            <a:ext cx="23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</a:p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10986-716A-44C7-B32C-DB08B8A29C51}"/>
              </a:ext>
            </a:extLst>
          </p:cNvPr>
          <p:cNvSpPr txBox="1"/>
          <p:nvPr/>
        </p:nvSpPr>
        <p:spPr>
          <a:xfrm>
            <a:off x="2424629" y="396239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Grayscale</a:t>
            </a:r>
          </a:p>
        </p:txBody>
      </p:sp>
    </p:spTree>
    <p:extLst>
      <p:ext uri="{BB962C8B-B14F-4D97-AF65-F5344CB8AC3E}">
        <p14:creationId xmlns:p14="http://schemas.microsoft.com/office/powerpoint/2010/main" val="275618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7964204D-7055-456B-8843-63942369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14" y="268356"/>
            <a:ext cx="6324600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3D5F8-2075-4C80-96AB-E8F1B356E222}"/>
              </a:ext>
            </a:extLst>
          </p:cNvPr>
          <p:cNvSpPr txBox="1"/>
          <p:nvPr/>
        </p:nvSpPr>
        <p:spPr>
          <a:xfrm>
            <a:off x="424070" y="268356"/>
            <a:ext cx="23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</a:p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02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0229-7637-4999-A449-475BF505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CF4C667-637A-4F07-BA7C-C076E58D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828800"/>
            <a:ext cx="8164512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34725218-261B-4DCF-A7AE-EB21D9D5B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" y="4756149"/>
            <a:ext cx="7635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/>
              <a:t>Panah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menunjukkan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ditemukannya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minyak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gas di </a:t>
            </a:r>
            <a:r>
              <a:rPr lang="en-US" altLang="en-US" sz="2000" dirty="0" err="1"/>
              <a:t>bawah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permukaan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bumi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dikenal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perubahan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densitas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kepadatan</a:t>
            </a:r>
            <a:r>
              <a:rPr lang="en-US" altLang="en-US" sz="2000" dirty="0"/>
              <a:t>) yang </a:t>
            </a:r>
            <a:r>
              <a:rPr lang="en-US" altLang="en-US" sz="2000" dirty="0" err="1"/>
              <a:t>drastis</a:t>
            </a:r>
            <a:r>
              <a:rPr lang="en-US" alt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42DAB-2A43-413F-92BF-400AB9AA88D5}"/>
              </a:ext>
            </a:extLst>
          </p:cNvPr>
          <p:cNvSpPr txBox="1"/>
          <p:nvPr/>
        </p:nvSpPr>
        <p:spPr>
          <a:xfrm>
            <a:off x="4147931" y="1305580"/>
            <a:ext cx="231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Pertambangan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378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7E44-D8F4-4AA2-B237-F2AC954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81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D7D9-CD47-4FF0-A547-FAD8D85A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B8FD62-A07A-49CF-BD1D-4AE46E7D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1138"/>
            <a:ext cx="776446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EB239-F889-4DF2-BD49-6C42A11354FA}"/>
              </a:ext>
            </a:extLst>
          </p:cNvPr>
          <p:cNvSpPr txBox="1"/>
          <p:nvPr/>
        </p:nvSpPr>
        <p:spPr>
          <a:xfrm>
            <a:off x="2789428" y="1038414"/>
            <a:ext cx="18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Kedokteran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210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AB75-75E5-4727-B22F-8A7DA8D1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230-DDB0-491F-8E9C-A2E5350E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6tif">
            <a:extLst>
              <a:ext uri="{FF2B5EF4-FFF2-40B4-BE49-F238E27FC236}">
                <a16:creationId xmlns:a16="http://schemas.microsoft.com/office/drawing/2014/main" id="{D1116CBD-8277-4B67-9D62-5983E8EE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838"/>
            <a:ext cx="5040312" cy="287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LTS6">
            <a:extLst>
              <a:ext uri="{FF2B5EF4-FFF2-40B4-BE49-F238E27FC236}">
                <a16:creationId xmlns:a16="http://schemas.microsoft.com/office/drawing/2014/main" id="{A583CCB3-B66F-4A53-A0EF-1B5BDD7C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716338"/>
            <a:ext cx="2038350" cy="2241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8">
            <a:extLst>
              <a:ext uri="{FF2B5EF4-FFF2-40B4-BE49-F238E27FC236}">
                <a16:creationId xmlns:a16="http://schemas.microsoft.com/office/drawing/2014/main" id="{1BEBDF9A-08F7-4D88-8E43-E72C1A95B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716338"/>
            <a:ext cx="1366838" cy="433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9467D5A-052C-4C5A-A247-D833967F5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5516563"/>
            <a:ext cx="1366838" cy="433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C5BF783-DC03-44AD-82CC-9B1BCB25E3D4}"/>
              </a:ext>
            </a:extLst>
          </p:cNvPr>
          <p:cNvGrpSpPr>
            <a:grpSpLocks/>
          </p:cNvGrpSpPr>
          <p:nvPr/>
        </p:nvGrpSpPr>
        <p:grpSpPr bwMode="auto">
          <a:xfrm>
            <a:off x="6932613" y="4060825"/>
            <a:ext cx="646112" cy="1152525"/>
            <a:chOff x="4468" y="2296"/>
            <a:chExt cx="407" cy="726"/>
          </a:xfrm>
        </p:grpSpPr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CE4761B-17CA-4F8D-A58C-DA22D9DD2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523"/>
              <a:ext cx="362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4F0C9FE7-E303-4EA7-860F-DA2F3BADC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704"/>
              <a:ext cx="362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7FE9D3B-2DC0-48D7-B785-F00B3D7D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296"/>
              <a:ext cx="91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0D855D10-FF05-4A03-A15C-1906F1EA8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2750"/>
              <a:ext cx="91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DE65D8C-37B5-4FCE-8E03-58853004E531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4149725"/>
            <a:ext cx="7267575" cy="2374900"/>
            <a:chOff x="319" y="2614"/>
            <a:chExt cx="4578" cy="1496"/>
          </a:xfrm>
        </p:grpSpPr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28CE69CE-67E8-427E-92E3-8138D5791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614"/>
              <a:ext cx="681" cy="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1" lang="id-ID" altLang="en-US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C1911395-3895-4C85-B5D1-B4C36622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24"/>
              <a:ext cx="681" cy="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1" lang="id-ID" altLang="en-US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4ECA9BA-F521-4113-BF9D-9C46DCE7C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3822"/>
              <a:ext cx="45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Rahang bawah kiri dan kanan sekitar area mental foramen</a:t>
              </a:r>
            </a:p>
          </p:txBody>
        </p:sp>
      </p:grpSp>
      <p:sp>
        <p:nvSpPr>
          <p:cNvPr id="19" name="Text Box 26">
            <a:extLst>
              <a:ext uri="{FF2B5EF4-FFF2-40B4-BE49-F238E27FC236}">
                <a16:creationId xmlns:a16="http://schemas.microsoft.com/office/drawing/2014/main" id="{4482D07B-4AB6-4876-89E0-40CE4234B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551113"/>
            <a:ext cx="2000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Normal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Osteopenia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Osteoporosis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1E133-E31B-4A00-840B-D2301D5047B5}"/>
              </a:ext>
            </a:extLst>
          </p:cNvPr>
          <p:cNvSpPr txBox="1"/>
          <p:nvPr/>
        </p:nvSpPr>
        <p:spPr>
          <a:xfrm>
            <a:off x="2413001" y="1860184"/>
            <a:ext cx="400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Dental Panoramic Radiographs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7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CCD-9947-4DE2-AFA4-A5E29B15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Pengolahan</a:t>
            </a:r>
            <a:r>
              <a:rPr lang="en-US" altLang="en-US" dirty="0"/>
              <a:t> Citra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C3E0626-FBAA-4067-9ACE-7811D199A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1" y="1690689"/>
            <a:ext cx="6536411" cy="482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6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36FB-BC74-4706-B12F-D9652606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40F1A3-EDD5-4681-A61E-CB46817C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12954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IMAGE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BEB192-DAFF-4E6E-8FD5-ACF33A60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1242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DESCRIPTION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C73CEED-30EF-46BF-9934-9D2BCC198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ahoma" panose="020B0604030504040204" pitchFamily="34" charset="0"/>
              </a:rPr>
              <a:t>1950 Image Processing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C90D086F-52C8-420F-B2C7-2FEC8ABB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(</a:t>
            </a:r>
            <a:r>
              <a:rPr lang="en-US" altLang="en-US" sz="2000" b="1">
                <a:latin typeface="Tahoma" panose="020B0604030504040204" pitchFamily="34" charset="0"/>
              </a:rPr>
              <a:t>Pavlidis, 1986)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3A431E2E-F40A-4AB3-AA5E-EFFC58E3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862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1970 Computer Graphics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F930E67F-98FB-454D-84F6-08DBDE9A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90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1960 Pattern Recognition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9219547E-8CE3-418A-BCD2-2C887361F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71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       Artificial Intelligence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9707D211-EB80-442B-86AC-FC5F0454D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1970 Computer Vision</a:t>
            </a: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C0FCDBC2-6037-43DB-91B5-52DCC1E0B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8288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A824D2F5-8D36-4167-B0EA-1ACAEDD47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895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B87238AD-DEA2-4F2E-A9B5-046A702FBE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657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A2E90675-D756-46A7-9D02-A8ABFDE71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38100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750645D0-0A7C-4646-A90E-7666165A1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479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EE603143-14E0-48B1-A6D1-D98CB39FC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505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4C444017-AFA7-4641-980E-08D24B3A6B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657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C0423D56-12EA-4FAF-B5C7-C18B3FB7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92313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ahoma" panose="020B0604030504040204" pitchFamily="34" charset="0"/>
              </a:rPr>
              <a:t>       (</a:t>
            </a:r>
            <a:r>
              <a:rPr lang="en-US" altLang="en-US" sz="2400" dirty="0" err="1">
                <a:latin typeface="Tahoma" panose="020B0604030504040204" pitchFamily="34" charset="0"/>
              </a:rPr>
              <a:t>Pengolahan</a:t>
            </a:r>
            <a:r>
              <a:rPr lang="en-US" altLang="en-US" sz="2400" dirty="0">
                <a:latin typeface="Tahoma" panose="020B0604030504040204" pitchFamily="34" charset="0"/>
              </a:rPr>
              <a:t> Citra) </a:t>
            </a:r>
          </a:p>
        </p:txBody>
      </p:sp>
    </p:spTree>
    <p:extLst>
      <p:ext uri="{BB962C8B-B14F-4D97-AF65-F5344CB8AC3E}">
        <p14:creationId xmlns:p14="http://schemas.microsoft.com/office/powerpoint/2010/main" val="1569698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183E-3ACC-4742-B4B8-F2109AAA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Pokok</a:t>
            </a:r>
            <a:r>
              <a:rPr lang="en-US" altLang="en-US" dirty="0"/>
              <a:t> </a:t>
            </a:r>
            <a:r>
              <a:rPr lang="en-US" altLang="en-US" dirty="0" err="1"/>
              <a:t>Bahasan</a:t>
            </a:r>
            <a:br>
              <a:rPr lang="en-US" altLang="en-US" dirty="0"/>
            </a:br>
            <a:r>
              <a:rPr lang="en-US" altLang="en-US" dirty="0" err="1"/>
              <a:t>Pengolahan</a:t>
            </a:r>
            <a:r>
              <a:rPr lang="en-US" altLang="en-US" dirty="0"/>
              <a:t> Citra Digital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B2611E-7536-4BEB-9C89-FC619BEE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/>
          <a:stretch>
            <a:fillRect/>
          </a:stretch>
        </p:blipFill>
        <p:spPr bwMode="auto">
          <a:xfrm>
            <a:off x="2112963" y="1987896"/>
            <a:ext cx="640238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EA387EB7-B41D-41BD-979E-AF1493CB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87896"/>
            <a:ext cx="2073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Output Proses :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Citra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 err="1"/>
              <a:t>Atribut</a:t>
            </a:r>
            <a:r>
              <a:rPr lang="en-US" altLang="en-US" dirty="0"/>
              <a:t> Citra</a:t>
            </a:r>
          </a:p>
        </p:txBody>
      </p:sp>
    </p:spTree>
    <p:extLst>
      <p:ext uri="{BB962C8B-B14F-4D97-AF65-F5344CB8AC3E}">
        <p14:creationId xmlns:p14="http://schemas.microsoft.com/office/powerpoint/2010/main" val="2977219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2A186-ECD5-4F80-9000-688259A7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6" y="3108325"/>
            <a:ext cx="7886700" cy="1325563"/>
          </a:xfrm>
        </p:spPr>
        <p:txBody>
          <a:bodyPr/>
          <a:lstStyle/>
          <a:p>
            <a:r>
              <a:rPr lang="en-US" dirty="0" err="1"/>
              <a:t>Selesai</a:t>
            </a:r>
            <a:r>
              <a:rPr lang="en-US" dirty="0"/>
              <a:t>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01179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C731-D30E-4916-9882-4DCBEBFC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D92D-77E7-4EFD-9D07-C1EECFD4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1312"/>
            <a:ext cx="7886700" cy="4351338"/>
          </a:xfrm>
        </p:spPr>
        <p:txBody>
          <a:bodyPr/>
          <a:lstStyle/>
          <a:p>
            <a:pPr algn="just"/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dirty="0" err="1"/>
              <a:t>Kamus</a:t>
            </a:r>
            <a:r>
              <a:rPr lang="en-US" altLang="en-US" dirty="0"/>
              <a:t> Webster </a:t>
            </a:r>
            <a:r>
              <a:rPr lang="en-US" altLang="en-US" dirty="0">
                <a:solidFill>
                  <a:srgbClr val="FF0000"/>
                </a:solidFill>
              </a:rPr>
              <a:t>Citra (image) </a:t>
            </a:r>
            <a:r>
              <a:rPr lang="en-US" altLang="en-US" dirty="0" err="1">
                <a:solidFill>
                  <a:srgbClr val="FF0000"/>
                </a:solidFill>
              </a:rPr>
              <a:t>adalah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suatu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representasi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kemiripan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atau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imitasi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dari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suatu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objek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atau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benda</a:t>
            </a:r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harpiah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dwimatra</a:t>
            </a:r>
            <a:r>
              <a:rPr lang="en-US" altLang="en-US" dirty="0"/>
              <a:t> (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dimensi</a:t>
            </a:r>
            <a:r>
              <a:rPr lang="en-US" altLang="en-US" dirty="0"/>
              <a:t>).</a:t>
            </a:r>
          </a:p>
          <a:p>
            <a:pPr algn="just"/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matematis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menerus</a:t>
            </a:r>
            <a:r>
              <a:rPr lang="en-US" altLang="en-US" dirty="0"/>
              <a:t> (</a:t>
            </a:r>
            <a:r>
              <a:rPr lang="en-US" altLang="en-US" i="1" dirty="0"/>
              <a:t>continue</a:t>
            </a:r>
            <a:r>
              <a:rPr lang="en-US" altLang="en-US" dirty="0"/>
              <a:t>)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intensitas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dwimatra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D466-ED56-4C99-9746-BAF7C25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1FB5-B052-464B-9549-FE46D01D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Citra</a:t>
            </a:r>
            <a:r>
              <a:rPr lang="en-US" altLang="en-US" dirty="0"/>
              <a:t> – </a:t>
            </a:r>
            <a:r>
              <a:rPr lang="en-US" altLang="en-US" dirty="0" err="1"/>
              <a:t>Suatu</a:t>
            </a:r>
            <a:r>
              <a:rPr lang="en-US" altLang="en-US" dirty="0"/>
              <a:t> signal </a:t>
            </a:r>
            <a:r>
              <a:rPr lang="en-US" altLang="en-US" dirty="0" err="1"/>
              <a:t>dua-dimensi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diobservasi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visual </a:t>
            </a:r>
            <a:r>
              <a:rPr lang="en-US" altLang="en-US" dirty="0" err="1"/>
              <a:t>manusia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Citra Digital </a:t>
            </a:r>
            <a:r>
              <a:rPr lang="en-US" altLang="en-US" dirty="0"/>
              <a:t>– </a:t>
            </a:r>
            <a:r>
              <a:rPr lang="en-US" altLang="en-US" dirty="0" err="1"/>
              <a:t>Representasi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proses sampling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1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5493-67F4-40B6-94FE-73AF02C5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C327-5BBF-49AE-A275-60B566D0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Citra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dikelompokkan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2 </a:t>
            </a:r>
            <a:r>
              <a:rPr lang="en-US" altLang="en-US" dirty="0" err="1"/>
              <a:t>macam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 :</a:t>
            </a:r>
          </a:p>
          <a:p>
            <a:pPr marL="533400" indent="-53340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   1.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tampak</a:t>
            </a:r>
            <a:endParaRPr lang="en-US" altLang="en-US" dirty="0">
              <a:solidFill>
                <a:srgbClr val="FF0000"/>
              </a:solidFill>
            </a:endParaRPr>
          </a:p>
          <a:p>
            <a:pPr marL="533400" indent="-533400" algn="just">
              <a:buNone/>
            </a:pPr>
            <a:r>
              <a:rPr lang="en-US" altLang="en-US" dirty="0"/>
              <a:t>       </a:t>
            </a:r>
            <a:r>
              <a:rPr lang="en-US" altLang="en-US" dirty="0" err="1">
                <a:solidFill>
                  <a:schemeClr val="hlink"/>
                </a:solidFill>
              </a:rPr>
              <a:t>Contoh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: </a:t>
            </a:r>
            <a:r>
              <a:rPr lang="en-US" altLang="en-US" dirty="0" err="1"/>
              <a:t>Optik</a:t>
            </a:r>
            <a:r>
              <a:rPr lang="en-US" altLang="en-US" dirty="0"/>
              <a:t> </a:t>
            </a:r>
            <a:r>
              <a:rPr lang="en-US" altLang="en-US" dirty="0" err="1"/>
              <a:t>berupa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, Analog </a:t>
            </a:r>
            <a:r>
              <a:rPr lang="en-US" altLang="en-US" dirty="0" err="1"/>
              <a:t>berupa</a:t>
            </a:r>
            <a:r>
              <a:rPr lang="en-US" altLang="en-US" dirty="0"/>
              <a:t> </a:t>
            </a:r>
            <a:r>
              <a:rPr lang="en-US" altLang="en-US" dirty="0" err="1"/>
              <a:t>sinyal</a:t>
            </a:r>
            <a:r>
              <a:rPr lang="en-US" altLang="en-US" dirty="0"/>
              <a:t> video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monitor </a:t>
            </a:r>
            <a:r>
              <a:rPr lang="en-US" altLang="en-US" dirty="0" err="1"/>
              <a:t>televisi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A18B-A2EC-4ABE-809A-7FF99A03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6685-6FB4-4A51-9472-E13B36DD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Citra </a:t>
            </a:r>
            <a:r>
              <a:rPr lang="en-US" dirty="0" err="1"/>
              <a:t>Tampak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images">
            <a:extLst>
              <a:ext uri="{FF2B5EF4-FFF2-40B4-BE49-F238E27FC236}">
                <a16:creationId xmlns:a16="http://schemas.microsoft.com/office/drawing/2014/main" id="{C69CD24C-EEB2-4EF4-B98E-A95C07A0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32051"/>
            <a:ext cx="3816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D:\Pribadi\foto\luna maya.jpg">
            <a:extLst>
              <a:ext uri="{FF2B5EF4-FFF2-40B4-BE49-F238E27FC236}">
                <a16:creationId xmlns:a16="http://schemas.microsoft.com/office/drawing/2014/main" id="{39811348-8730-4BE6-93AD-E2571FE0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57" y="2432051"/>
            <a:ext cx="3582573" cy="374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577-A014-439D-992F-BD492DF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BD59-B474-4467-A8A2-0BE954B8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2.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tak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tampak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</a:p>
          <a:p>
            <a:pPr algn="just">
              <a:buNone/>
            </a:pPr>
            <a:r>
              <a:rPr lang="en-US" altLang="en-US" dirty="0"/>
              <a:t>   </a:t>
            </a:r>
            <a:r>
              <a:rPr lang="en-US" altLang="en-US" dirty="0" err="1">
                <a:solidFill>
                  <a:schemeClr val="hlink"/>
                </a:solidFill>
              </a:rPr>
              <a:t>Contoh</a:t>
            </a:r>
            <a:r>
              <a:rPr lang="en-US" altLang="en-US" dirty="0"/>
              <a:t> : data </a:t>
            </a: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file (</a:t>
            </a:r>
            <a:r>
              <a:rPr lang="en-US" altLang="en-US" dirty="0" err="1"/>
              <a:t>citra</a:t>
            </a:r>
            <a:r>
              <a:rPr lang="en-US" altLang="en-US" dirty="0"/>
              <a:t> digital),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yang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matematik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1543</Words>
  <Application>Microsoft Office PowerPoint</Application>
  <PresentationFormat>On-screen Show (4:3)</PresentationFormat>
  <Paragraphs>216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Materi Pertemuan 1 Pengolahan Citra</vt:lpstr>
      <vt:lpstr>Perencanaan Pembelajaran</vt:lpstr>
      <vt:lpstr>Materi kuliah</vt:lpstr>
      <vt:lpstr>Pendahuluan</vt:lpstr>
      <vt:lpstr>Citra </vt:lpstr>
      <vt:lpstr>Citra (Lanjutan)</vt:lpstr>
      <vt:lpstr>Citra (Lanjutan)</vt:lpstr>
      <vt:lpstr>Citra (Lanjutan)</vt:lpstr>
      <vt:lpstr>Citra (Lanjutan)</vt:lpstr>
      <vt:lpstr>Citra (Lanjutan)</vt:lpstr>
      <vt:lpstr>Citra (Lanjutan)</vt:lpstr>
      <vt:lpstr>Citra (Lanjutan)</vt:lpstr>
      <vt:lpstr>Citra (Lanjutan)</vt:lpstr>
      <vt:lpstr>Formasi Citra</vt:lpstr>
      <vt:lpstr>Citra (Lanjutan)</vt:lpstr>
      <vt:lpstr>Citra (Lanjutan)</vt:lpstr>
      <vt:lpstr>Pengolahan Citra</vt:lpstr>
      <vt:lpstr>Pengolahan Citra (Lanjutan)</vt:lpstr>
      <vt:lpstr>Pengolahan Citra (Lanjutan)</vt:lpstr>
      <vt:lpstr>Pengolahan Citra (Lanjutan)</vt:lpstr>
      <vt:lpstr>Pengolahan Citra (Lanjutan)</vt:lpstr>
      <vt:lpstr>Pengolahan Citra (Lanjutan)</vt:lpstr>
      <vt:lpstr>PowerPoint Presentation</vt:lpstr>
      <vt:lpstr>Pengolahan Citra (Lanjutan)</vt:lpstr>
      <vt:lpstr>Grafika Komputer (computer graphics).</vt:lpstr>
      <vt:lpstr>Grafika Komputer (Lanjutan) </vt:lpstr>
      <vt:lpstr>Pengolahan Citra (image processing)</vt:lpstr>
      <vt:lpstr>Pengolahan Citra (Lanjutan)</vt:lpstr>
      <vt:lpstr>Pengenalan Pola</vt:lpstr>
      <vt:lpstr>Pengenalan Pola (Lanjutan)</vt:lpstr>
      <vt:lpstr>Computer Vision dan Hubungannya dengan Pengolahan Citra.</vt:lpstr>
      <vt:lpstr>Contoh Hasil Pengolahan Citra</vt:lpstr>
      <vt:lpstr>Contoh Hasil Pengolahan Citra (Lanjutan)</vt:lpstr>
      <vt:lpstr>PowerPoint Presentation</vt:lpstr>
      <vt:lpstr>PowerPoint Presentation</vt:lpstr>
      <vt:lpstr>Hasil Pengolahan Citra  (Lanjutan) </vt:lpstr>
      <vt:lpstr>Hasil Pengolahan Citra  (Lanjutan) </vt:lpstr>
      <vt:lpstr>Hasil Pengolahan Citra  (Lanjutan)</vt:lpstr>
      <vt:lpstr>Sistem Pengolahan Citra</vt:lpstr>
      <vt:lpstr>Pokok Bahasan Pengolahan Citra Digital</vt:lpstr>
      <vt:lpstr>Selesai………………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1 Pengolahan Citra</dc:title>
  <dc:creator>Toni Arifin</dc:creator>
  <cp:lastModifiedBy>Toni Arifin</cp:lastModifiedBy>
  <cp:revision>17</cp:revision>
  <dcterms:created xsi:type="dcterms:W3CDTF">2017-09-25T08:33:39Z</dcterms:created>
  <dcterms:modified xsi:type="dcterms:W3CDTF">2021-03-24T11:54:32Z</dcterms:modified>
</cp:coreProperties>
</file>