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97CA-5FDD-4C82-90D8-8AA703E4965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2D28-2E77-453D-A2D4-6E252A3AE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97CA-5FDD-4C82-90D8-8AA703E4965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2D28-2E77-453D-A2D4-6E252A3AE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97CA-5FDD-4C82-90D8-8AA703E4965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2D28-2E77-453D-A2D4-6E252A3AE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97CA-5FDD-4C82-90D8-8AA703E4965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2D28-2E77-453D-A2D4-6E252A3AE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8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97CA-5FDD-4C82-90D8-8AA703E4965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2D28-2E77-453D-A2D4-6E252A3AE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0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97CA-5FDD-4C82-90D8-8AA703E4965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2D28-2E77-453D-A2D4-6E252A3AE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1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97CA-5FDD-4C82-90D8-8AA703E4965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2D28-2E77-453D-A2D4-6E252A3AE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97CA-5FDD-4C82-90D8-8AA703E4965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2D28-2E77-453D-A2D4-6E252A3AE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7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97CA-5FDD-4C82-90D8-8AA703E4965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2D28-2E77-453D-A2D4-6E252A3AE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9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97CA-5FDD-4C82-90D8-8AA703E4965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2D28-2E77-453D-A2D4-6E252A3AE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97CA-5FDD-4C82-90D8-8AA703E4965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2D28-2E77-453D-A2D4-6E252A3AE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4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97CA-5FDD-4C82-90D8-8AA703E4965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12D28-2E77-453D-A2D4-6E252A3AE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6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3958-AAC5-4A81-B3FE-34CDEAE74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4</a:t>
            </a:r>
            <a:br>
              <a:rPr lang="en-US" dirty="0"/>
            </a:br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ADD0B-883E-490D-9DFC-E06245968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PENINGKATAN MUTU CITRA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AE983-C627-445C-8395-3639A0DC29E0}"/>
              </a:ext>
            </a:extLst>
          </p:cNvPr>
          <p:cNvSpPr txBox="1"/>
          <p:nvPr/>
        </p:nvSpPr>
        <p:spPr>
          <a:xfrm>
            <a:off x="3397800" y="4429919"/>
            <a:ext cx="234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Toni Arifin, ST., </a:t>
            </a:r>
            <a:r>
              <a:rPr lang="en-US" b="1" dirty="0" err="1"/>
              <a:t>M.Kom</a:t>
            </a:r>
            <a:endParaRPr lang="en-US" b="1" dirty="0"/>
          </a:p>
          <a:p>
            <a:pPr algn="ctr"/>
            <a:r>
              <a:rPr lang="en-US" b="1" dirty="0"/>
              <a:t>0430059101</a:t>
            </a:r>
          </a:p>
        </p:txBody>
      </p:sp>
    </p:spTree>
    <p:extLst>
      <p:ext uri="{BB962C8B-B14F-4D97-AF65-F5344CB8AC3E}">
        <p14:creationId xmlns:p14="http://schemas.microsoft.com/office/powerpoint/2010/main" val="69644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F104-89F4-4CB4-8E45-1E86405B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Contrast Stretching</a:t>
            </a:r>
          </a:p>
        </p:txBody>
      </p:sp>
      <p:pic>
        <p:nvPicPr>
          <p:cNvPr id="4" name="Picture 8" descr="kucinglutu-contrast60">
            <a:extLst>
              <a:ext uri="{FF2B5EF4-FFF2-40B4-BE49-F238E27FC236}">
                <a16:creationId xmlns:a16="http://schemas.microsoft.com/office/drawing/2014/main" id="{BC96754C-26C1-4551-AE04-AE63B42DE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09800"/>
            <a:ext cx="38100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kucinglutu">
            <a:extLst>
              <a:ext uri="{FF2B5EF4-FFF2-40B4-BE49-F238E27FC236}">
                <a16:creationId xmlns:a16="http://schemas.microsoft.com/office/drawing/2014/main" id="{26146CC5-9942-47C0-B4CB-A4E18B224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38100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92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AFBE-9FBC-462F-A442-B27AFCE0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Stretching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8136B-0253-4514-9355-D13ACD297F1A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690689"/>
            <a:ext cx="8153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>
                <a:solidFill>
                  <a:srgbClr val="FF0000"/>
                </a:solidFill>
              </a:rPr>
              <a:t>Fungsi</a:t>
            </a:r>
            <a:r>
              <a:rPr lang="en-US" altLang="en-US" dirty="0">
                <a:solidFill>
                  <a:srgbClr val="FF0000"/>
                </a:solidFill>
              </a:rPr>
              <a:t> lain </a:t>
            </a:r>
            <a:r>
              <a:rPr lang="en-US" altLang="en-US" dirty="0"/>
              <a:t>yang </a:t>
            </a:r>
            <a:r>
              <a:rPr lang="en-US" altLang="en-US" dirty="0" err="1"/>
              <a:t>baik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:    </a:t>
            </a:r>
          </a:p>
          <a:p>
            <a:r>
              <a:rPr lang="en-US" altLang="en-US" dirty="0"/>
              <a:t>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out</a:t>
            </a:r>
            <a:r>
              <a:rPr lang="en-US" altLang="en-US" dirty="0"/>
              <a:t> = (f</a:t>
            </a:r>
            <a:r>
              <a:rPr lang="en-US" altLang="en-US" baseline="-25000" dirty="0"/>
              <a:t>in</a:t>
            </a:r>
            <a:r>
              <a:rPr lang="en-US" altLang="en-US" dirty="0"/>
              <a:t> – a) * b</a:t>
            </a:r>
          </a:p>
          <a:p>
            <a:r>
              <a:rPr lang="en-US" altLang="en-US" dirty="0"/>
              <a:t>a = min(f</a:t>
            </a:r>
            <a:r>
              <a:rPr lang="en-US" altLang="en-US" baseline="-25000" dirty="0"/>
              <a:t>in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b = 255 / (max(f</a:t>
            </a:r>
            <a:r>
              <a:rPr lang="en-US" altLang="en-US" baseline="-25000" dirty="0"/>
              <a:t>in</a:t>
            </a:r>
            <a:r>
              <a:rPr lang="en-US" altLang="en-US" dirty="0"/>
              <a:t>) – min(f</a:t>
            </a:r>
            <a:r>
              <a:rPr lang="en-US" altLang="en-US" baseline="-25000" dirty="0"/>
              <a:t>in</a:t>
            </a:r>
            <a:r>
              <a:rPr lang="en-US" altLang="en-US" dirty="0"/>
              <a:t>))</a:t>
            </a:r>
          </a:p>
          <a:p>
            <a:r>
              <a:rPr lang="en-US" altLang="en-US" dirty="0"/>
              <a:t>Citra </a:t>
            </a:r>
            <a:r>
              <a:rPr lang="en-US" altLang="en-US" dirty="0" err="1"/>
              <a:t>masukan</a:t>
            </a:r>
            <a:r>
              <a:rPr lang="en-US" altLang="en-US" dirty="0"/>
              <a:t> yang grey level </a:t>
            </a:r>
            <a:r>
              <a:rPr lang="en-US" altLang="en-US" dirty="0" err="1"/>
              <a:t>nya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penuh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0 – 255 (</a:t>
            </a:r>
            <a:r>
              <a:rPr lang="en-US" altLang="en-US" dirty="0">
                <a:solidFill>
                  <a:srgbClr val="FF0000"/>
                </a:solidFill>
              </a:rPr>
              <a:t>low </a:t>
            </a:r>
            <a:r>
              <a:rPr lang="en-US" altLang="en-US" dirty="0" err="1">
                <a:solidFill>
                  <a:srgbClr val="FF0000"/>
                </a:solidFill>
              </a:rPr>
              <a:t>constrast</a:t>
            </a:r>
            <a:r>
              <a:rPr lang="en-US" altLang="en-US" dirty="0"/>
              <a:t>) </a:t>
            </a:r>
            <a:r>
              <a:rPr lang="en-US" altLang="en-US" dirty="0" err="1"/>
              <a:t>diubah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yang grey level </a:t>
            </a:r>
            <a:r>
              <a:rPr lang="en-US" altLang="en-US" dirty="0" err="1"/>
              <a:t>nya</a:t>
            </a:r>
            <a:r>
              <a:rPr lang="en-US" altLang="en-US" dirty="0"/>
              <a:t> </a:t>
            </a:r>
            <a:r>
              <a:rPr lang="en-US" altLang="en-US" dirty="0" err="1"/>
              <a:t>berkisar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0 – 255 (</a:t>
            </a:r>
            <a:r>
              <a:rPr lang="en-US" altLang="en-US" dirty="0">
                <a:solidFill>
                  <a:srgbClr val="FF0000"/>
                </a:solidFill>
              </a:rPr>
              <a:t>high contrast</a:t>
            </a:r>
            <a:r>
              <a:rPr lang="en-US" altLang="en-US" dirty="0"/>
              <a:t>)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966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2C54-DAD1-4BEB-951B-6E91059F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c. Histogram Equalization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3E0E-0067-4BCA-BE2D-77C778A5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Histogram</a:t>
            </a:r>
            <a:r>
              <a:rPr lang="en-US" altLang="en-US" dirty="0"/>
              <a:t>: diagram yang </a:t>
            </a:r>
            <a:r>
              <a:rPr lang="en-US" altLang="en-US" dirty="0" err="1"/>
              <a:t>menunjukkan</a:t>
            </a:r>
            <a:r>
              <a:rPr lang="en-US" altLang="en-US" dirty="0"/>
              <a:t> </a:t>
            </a: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kemunculan</a:t>
            </a:r>
            <a:r>
              <a:rPr lang="en-US" altLang="en-US" dirty="0"/>
              <a:t> grey level (0-255)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Histogram processing</a:t>
            </a:r>
            <a:r>
              <a:rPr lang="en-US" altLang="en-US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Gambar</a:t>
            </a:r>
            <a:r>
              <a:rPr lang="en-US" altLang="en-US" dirty="0"/>
              <a:t> </a:t>
            </a:r>
            <a:r>
              <a:rPr lang="en-US" altLang="en-US" dirty="0" err="1"/>
              <a:t>gelap</a:t>
            </a:r>
            <a:r>
              <a:rPr lang="en-US" altLang="en-US" dirty="0"/>
              <a:t>:  histogram </a:t>
            </a:r>
            <a:r>
              <a:rPr lang="en-US" altLang="en-US" dirty="0" err="1"/>
              <a:t>cenderung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 </a:t>
            </a:r>
            <a:r>
              <a:rPr lang="en-US" altLang="en-US" dirty="0" err="1"/>
              <a:t>sebelah</a:t>
            </a:r>
            <a:r>
              <a:rPr lang="en-US" altLang="en-US" dirty="0"/>
              <a:t> </a:t>
            </a:r>
            <a:r>
              <a:rPr lang="en-US" altLang="en-US" dirty="0" err="1"/>
              <a:t>kiri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Gambar</a:t>
            </a:r>
            <a:r>
              <a:rPr lang="en-US" altLang="en-US" dirty="0"/>
              <a:t> </a:t>
            </a:r>
            <a:r>
              <a:rPr lang="en-US" altLang="en-US" dirty="0" err="1"/>
              <a:t>terang</a:t>
            </a:r>
            <a:r>
              <a:rPr lang="en-US" altLang="en-US" dirty="0"/>
              <a:t>: histogram </a:t>
            </a:r>
            <a:r>
              <a:rPr lang="en-US" altLang="en-US" dirty="0" err="1"/>
              <a:t>cenderung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sebelah</a:t>
            </a:r>
            <a:r>
              <a:rPr lang="en-US" altLang="en-US" dirty="0"/>
              <a:t> </a:t>
            </a:r>
            <a:r>
              <a:rPr lang="en-US" altLang="en-US" dirty="0" err="1"/>
              <a:t>kanan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Gambar</a:t>
            </a:r>
            <a:r>
              <a:rPr lang="en-US" altLang="en-US" dirty="0"/>
              <a:t> low contrast: histogram </a:t>
            </a:r>
            <a:r>
              <a:rPr lang="en-US" altLang="en-US" dirty="0" err="1"/>
              <a:t>mengumpul</a:t>
            </a:r>
            <a:r>
              <a:rPr lang="en-US" altLang="en-US" dirty="0"/>
              <a:t> di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tempat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Gambar</a:t>
            </a:r>
            <a:r>
              <a:rPr lang="en-US" altLang="en-US" dirty="0"/>
              <a:t> high contrast: histogram </a:t>
            </a:r>
            <a:r>
              <a:rPr lang="en-US" altLang="en-US" dirty="0" err="1"/>
              <a:t>merata</a:t>
            </a:r>
            <a:r>
              <a:rPr lang="en-US" altLang="en-US" dirty="0"/>
              <a:t> di </a:t>
            </a:r>
            <a:r>
              <a:rPr lang="en-US" altLang="en-US" dirty="0" err="1"/>
              <a:t>semua</a:t>
            </a:r>
            <a:r>
              <a:rPr lang="en-US" altLang="en-US" dirty="0"/>
              <a:t> </a:t>
            </a:r>
            <a:r>
              <a:rPr lang="en-US" altLang="en-US" dirty="0" err="1"/>
              <a:t>tempat</a:t>
            </a:r>
            <a:endParaRPr lang="en-US" altLang="en-US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ym typeface="Wingdings" panose="05000000000000000000" pitchFamily="2" charset="2"/>
              </a:rPr>
              <a:t> 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Histogram processing</a:t>
            </a:r>
            <a:r>
              <a:rPr lang="en-US" altLang="en-US" dirty="0">
                <a:sym typeface="Wingdings" panose="05000000000000000000" pitchFamily="2" charset="2"/>
              </a:rPr>
              <a:t>: </a:t>
            </a:r>
            <a:r>
              <a:rPr lang="en-US" altLang="en-US" dirty="0" err="1">
                <a:sym typeface="Wingdings" panose="05000000000000000000" pitchFamily="2" charset="2"/>
              </a:rPr>
              <a:t>mengubah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bentuk</a:t>
            </a:r>
            <a:r>
              <a:rPr lang="en-US" altLang="en-US" dirty="0">
                <a:sym typeface="Wingdings" panose="05000000000000000000" pitchFamily="2" charset="2"/>
              </a:rPr>
              <a:t> histogram 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ym typeface="Wingdings" panose="05000000000000000000" pitchFamily="2" charset="2"/>
              </a:rPr>
              <a:t>agar </a:t>
            </a:r>
            <a:r>
              <a:rPr lang="en-US" altLang="en-US" dirty="0" err="1">
                <a:sym typeface="Wingdings" panose="05000000000000000000" pitchFamily="2" charset="2"/>
              </a:rPr>
              <a:t>pemetaan</a:t>
            </a:r>
            <a:r>
              <a:rPr lang="en-US" altLang="en-US" dirty="0">
                <a:sym typeface="Wingdings" panose="05000000000000000000" pitchFamily="2" charset="2"/>
              </a:rPr>
              <a:t> gray level </a:t>
            </a:r>
            <a:r>
              <a:rPr lang="en-US" altLang="en-US" dirty="0" err="1">
                <a:sym typeface="Wingdings" panose="05000000000000000000" pitchFamily="2" charset="2"/>
              </a:rPr>
              <a:t>pada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citra</a:t>
            </a:r>
            <a:r>
              <a:rPr lang="en-US" altLang="en-US" dirty="0">
                <a:sym typeface="Wingdings" panose="05000000000000000000" pitchFamily="2" charset="2"/>
              </a:rPr>
              <a:t> juga </a:t>
            </a:r>
            <a:r>
              <a:rPr lang="en-US" altLang="en-US" dirty="0" err="1">
                <a:sym typeface="Wingdings" panose="05000000000000000000" pitchFamily="2" charset="2"/>
              </a:rPr>
              <a:t>berubah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6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7191-86D0-495A-B537-73076856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Contoh</a:t>
            </a:r>
            <a:r>
              <a:rPr lang="en-US" altLang="en-US" dirty="0"/>
              <a:t> Histogram Equalization</a:t>
            </a:r>
            <a:endParaRPr lang="en-US" dirty="0"/>
          </a:p>
        </p:txBody>
      </p:sp>
      <p:pic>
        <p:nvPicPr>
          <p:cNvPr id="4" name="Picture 23">
            <a:extLst>
              <a:ext uri="{FF2B5EF4-FFF2-40B4-BE49-F238E27FC236}">
                <a16:creationId xmlns:a16="http://schemas.microsoft.com/office/drawing/2014/main" id="{904CBEFA-4FD4-481E-93D8-284AF72A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805" y="2013501"/>
            <a:ext cx="7902545" cy="4023841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20309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689C-91B3-44D4-A9EC-F697BAD9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c. Histogram Equalization (</a:t>
            </a:r>
            <a:r>
              <a:rPr lang="en-US" altLang="en-US" dirty="0" err="1"/>
              <a:t>Lanjut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i="1" dirty="0"/>
              <a:t>in all grey level and all area</a:t>
            </a:r>
            <a:r>
              <a:rPr lang="en-US" altLang="en-US" dirty="0"/>
              <a:t> (1)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C98F0-5A05-4C20-A4A7-B89D04B55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4"/>
            <a:ext cx="4036115" cy="473420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Teknik: </a:t>
            </a:r>
            <a:r>
              <a:rPr lang="en-US" altLang="en-US" sz="2400" dirty="0" err="1"/>
              <a:t>mengubah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pemetaan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greylevel</a:t>
            </a:r>
            <a:r>
              <a:rPr lang="en-US" altLang="en-US" sz="2400" dirty="0"/>
              <a:t> agar </a:t>
            </a:r>
            <a:r>
              <a:rPr lang="en-US" altLang="en-US" sz="2400" dirty="0" err="1"/>
              <a:t>sebarannya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kontrasnya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menyebar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kisaran</a:t>
            </a:r>
            <a:r>
              <a:rPr lang="en-US" altLang="en-US" sz="2400" dirty="0"/>
              <a:t> 0-255</a:t>
            </a:r>
          </a:p>
          <a:p>
            <a:r>
              <a:rPr lang="en-US" altLang="en-US" sz="2400" dirty="0" err="1"/>
              <a:t>Sifat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Grey level </a:t>
            </a:r>
            <a:r>
              <a:rPr lang="en-US" altLang="en-US" sz="2000" dirty="0"/>
              <a:t>yang </a:t>
            </a:r>
            <a:r>
              <a:rPr lang="en-US" altLang="en-US" sz="2000" dirty="0" err="1">
                <a:solidFill>
                  <a:srgbClr val="FF0000"/>
                </a:solidFill>
              </a:rPr>
              <a:t>sering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muncul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lebih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dijarangkan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jaraknya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grey level </a:t>
            </a:r>
            <a:r>
              <a:rPr lang="en-US" altLang="en-US" sz="2000" dirty="0" err="1"/>
              <a:t>sebelumnya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Grey level </a:t>
            </a:r>
            <a:r>
              <a:rPr lang="en-US" altLang="en-US" sz="2000" dirty="0"/>
              <a:t>yang </a:t>
            </a:r>
            <a:r>
              <a:rPr lang="en-US" altLang="en-US" sz="2000" dirty="0" err="1">
                <a:solidFill>
                  <a:srgbClr val="FF0000"/>
                </a:solidFill>
              </a:rPr>
              <a:t>jarang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muncul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lebih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dirapatkan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jaraknya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grey level </a:t>
            </a:r>
            <a:r>
              <a:rPr lang="en-US" altLang="en-US" sz="2000" dirty="0" err="1"/>
              <a:t>sebelumnya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Histogram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pasti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mencapai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maksimal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keabuan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contoh</a:t>
            </a:r>
            <a:r>
              <a:rPr lang="en-US" altLang="en-US" sz="2000" dirty="0"/>
              <a:t>: 255)</a:t>
            </a:r>
          </a:p>
          <a:p>
            <a:pPr lvl="1"/>
            <a:endParaRPr lang="en-US" altLang="en-US" sz="2000" dirty="0"/>
          </a:p>
          <a:p>
            <a:endParaRPr lang="en-US" sz="3200" dirty="0"/>
          </a:p>
        </p:txBody>
      </p:sp>
      <p:pic>
        <p:nvPicPr>
          <p:cNvPr id="6" name="Picture 4" descr="GBR2">
            <a:extLst>
              <a:ext uri="{FF2B5EF4-FFF2-40B4-BE49-F238E27FC236}">
                <a16:creationId xmlns:a16="http://schemas.microsoft.com/office/drawing/2014/main" id="{64F87737-948C-41AB-8335-8FD30179BE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6376" y="1831181"/>
            <a:ext cx="3810000" cy="4110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1086FE6A-32F2-4B94-848B-74AFD140C83F}"/>
              </a:ext>
            </a:extLst>
          </p:cNvPr>
          <p:cNvSpPr>
            <a:spLocks/>
          </p:cNvSpPr>
          <p:nvPr/>
        </p:nvSpPr>
        <p:spPr bwMode="auto">
          <a:xfrm>
            <a:off x="4399722" y="4108175"/>
            <a:ext cx="2888974" cy="1537252"/>
          </a:xfrm>
          <a:custGeom>
            <a:avLst/>
            <a:gdLst>
              <a:gd name="T0" fmla="*/ 1824 w 1824"/>
              <a:gd name="T1" fmla="*/ 1056 h 1424"/>
              <a:gd name="T2" fmla="*/ 1008 w 1824"/>
              <a:gd name="T3" fmla="*/ 1248 h 1424"/>
              <a:gd name="T4" fmla="*/ 0 w 1824"/>
              <a:gd name="T5" fmla="*/ 0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4" h="1424">
                <a:moveTo>
                  <a:pt x="1824" y="1056"/>
                </a:moveTo>
                <a:cubicBezTo>
                  <a:pt x="1568" y="1240"/>
                  <a:pt x="1312" y="1424"/>
                  <a:pt x="1008" y="1248"/>
                </a:cubicBezTo>
                <a:cubicBezTo>
                  <a:pt x="704" y="1072"/>
                  <a:pt x="168" y="208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4CD76D-7D2B-473A-857B-50853FC147E1}"/>
              </a:ext>
            </a:extLst>
          </p:cNvPr>
          <p:cNvSpPr/>
          <p:nvPr/>
        </p:nvSpPr>
        <p:spPr>
          <a:xfrm>
            <a:off x="4253948" y="5233167"/>
            <a:ext cx="4426085" cy="783320"/>
          </a:xfrm>
          <a:custGeom>
            <a:avLst/>
            <a:gdLst>
              <a:gd name="connsiteX0" fmla="*/ 4108174 w 4426085"/>
              <a:gd name="connsiteY0" fmla="*/ 14694 h 783320"/>
              <a:gd name="connsiteX1" fmla="*/ 4147930 w 4426085"/>
              <a:gd name="connsiteY1" fmla="*/ 80955 h 783320"/>
              <a:gd name="connsiteX2" fmla="*/ 4108174 w 4426085"/>
              <a:gd name="connsiteY2" fmla="*/ 637546 h 783320"/>
              <a:gd name="connsiteX3" fmla="*/ 0 w 4426085"/>
              <a:gd name="connsiteY3" fmla="*/ 783320 h 78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6085" h="783320">
                <a:moveTo>
                  <a:pt x="4108174" y="14694"/>
                </a:moveTo>
                <a:cubicBezTo>
                  <a:pt x="4128052" y="-4080"/>
                  <a:pt x="4147930" y="-22854"/>
                  <a:pt x="4147930" y="80955"/>
                </a:cubicBezTo>
                <a:cubicBezTo>
                  <a:pt x="4147930" y="184764"/>
                  <a:pt x="4799496" y="520485"/>
                  <a:pt x="4108174" y="637546"/>
                </a:cubicBezTo>
                <a:cubicBezTo>
                  <a:pt x="3416852" y="754607"/>
                  <a:pt x="1708426" y="768963"/>
                  <a:pt x="0" y="7833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667198-0F05-4636-B1AA-E3E0C63A630D}"/>
              </a:ext>
            </a:extLst>
          </p:cNvPr>
          <p:cNvSpPr/>
          <p:nvPr/>
        </p:nvSpPr>
        <p:spPr>
          <a:xfrm>
            <a:off x="4651513" y="5088835"/>
            <a:ext cx="3732111" cy="694034"/>
          </a:xfrm>
          <a:custGeom>
            <a:avLst/>
            <a:gdLst>
              <a:gd name="connsiteX0" fmla="*/ 3498574 w 3732111"/>
              <a:gd name="connsiteY0" fmla="*/ 145774 h 694034"/>
              <a:gd name="connsiteX1" fmla="*/ 3525078 w 3732111"/>
              <a:gd name="connsiteY1" fmla="*/ 583095 h 694034"/>
              <a:gd name="connsiteX2" fmla="*/ 1285461 w 3732111"/>
              <a:gd name="connsiteY2" fmla="*/ 649356 h 694034"/>
              <a:gd name="connsiteX3" fmla="*/ 0 w 3732111"/>
              <a:gd name="connsiteY3" fmla="*/ 0 h 69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2111" h="694034">
                <a:moveTo>
                  <a:pt x="3498574" y="145774"/>
                </a:moveTo>
                <a:cubicBezTo>
                  <a:pt x="3696252" y="322469"/>
                  <a:pt x="3893930" y="499165"/>
                  <a:pt x="3525078" y="583095"/>
                </a:cubicBezTo>
                <a:cubicBezTo>
                  <a:pt x="3156226" y="667025"/>
                  <a:pt x="1872974" y="746539"/>
                  <a:pt x="1285461" y="649356"/>
                </a:cubicBezTo>
                <a:cubicBezTo>
                  <a:pt x="697948" y="552174"/>
                  <a:pt x="348974" y="276087"/>
                  <a:pt x="0" y="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4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C5597B-0AD8-4450-941F-7964CB81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c. Histogram Equalization (</a:t>
            </a:r>
            <a:r>
              <a:rPr lang="en-US" altLang="en-US" dirty="0" err="1"/>
              <a:t>Lanjut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i="1" dirty="0"/>
              <a:t>in all grey level and all area</a:t>
            </a:r>
            <a:r>
              <a:rPr lang="en-US" altLang="en-US" dirty="0"/>
              <a:t> (2)</a:t>
            </a:r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D27AA54-8A49-4F17-93BA-57F8880DC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3"/>
          <a:stretch/>
        </p:blipFill>
        <p:spPr>
          <a:xfrm>
            <a:off x="628650" y="1868557"/>
            <a:ext cx="7600950" cy="45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D435-BA03-4C12-BB68-1E09A3BD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c. Histogram Equalization</a:t>
            </a:r>
            <a:br>
              <a:rPr lang="en-US" altLang="en-US" dirty="0"/>
            </a:br>
            <a:r>
              <a:rPr lang="en-US" altLang="en-US" dirty="0"/>
              <a:t>specific grey level (hist. specification)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8DED1-9400-4C49-BACA-C8407863ED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Histogram equalization </a:t>
            </a:r>
            <a:r>
              <a:rPr lang="en-US" altLang="en-US" sz="3600" dirty="0" err="1"/>
              <a:t>tidak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dilakukan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pada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seluruh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bagian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dari</a:t>
            </a:r>
            <a:r>
              <a:rPr lang="en-US" altLang="en-US" sz="3600" dirty="0"/>
              <a:t> </a:t>
            </a:r>
            <a:r>
              <a:rPr lang="en-US" altLang="en-US" sz="3600" dirty="0" err="1">
                <a:solidFill>
                  <a:srgbClr val="FF0000"/>
                </a:solidFill>
              </a:rPr>
              <a:t>histrogram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tapi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hanya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pada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bagian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tertentu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saja</a:t>
            </a:r>
            <a:endParaRPr lang="en-US" altLang="en-US" sz="3600" dirty="0"/>
          </a:p>
          <a:p>
            <a:endParaRPr lang="en-US" sz="3600" dirty="0"/>
          </a:p>
        </p:txBody>
      </p:sp>
      <p:pic>
        <p:nvPicPr>
          <p:cNvPr id="6" name="Picture 4" descr="his2">
            <a:extLst>
              <a:ext uri="{FF2B5EF4-FFF2-40B4-BE49-F238E27FC236}">
                <a16:creationId xmlns:a16="http://schemas.microsoft.com/office/drawing/2014/main" id="{888D7553-394E-4DA6-9D75-B2575C60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965" y="1639094"/>
            <a:ext cx="45243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830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95EAE4-57FE-4074-AB54-98B70739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c. Histogram Equalization</a:t>
            </a:r>
            <a:br>
              <a:rPr lang="en-US" altLang="en-US" dirty="0"/>
            </a:br>
            <a:r>
              <a:rPr lang="en-US" altLang="en-US" dirty="0"/>
              <a:t>specific area (local enhancement)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49A129-5242-4A8D-B01D-13F6F65B87D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928261"/>
            <a:ext cx="7199312" cy="725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Histogram equalization </a:t>
            </a:r>
            <a:r>
              <a:rPr lang="en-US" altLang="en-US" sz="2400" dirty="0" err="1"/>
              <a:t>hanya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bagian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tertentu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citra</a:t>
            </a:r>
            <a:endParaRPr lang="en-US" altLang="en-US" sz="2400" dirty="0"/>
          </a:p>
        </p:txBody>
      </p:sp>
      <p:pic>
        <p:nvPicPr>
          <p:cNvPr id="8" name="Picture 4" descr="kucinglutueqpart">
            <a:extLst>
              <a:ext uri="{FF2B5EF4-FFF2-40B4-BE49-F238E27FC236}">
                <a16:creationId xmlns:a16="http://schemas.microsoft.com/office/drawing/2014/main" id="{CFC67CA1-9F52-4005-89EB-23CDB7449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1320"/>
            <a:ext cx="3538330" cy="34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kucinglutu">
            <a:extLst>
              <a:ext uri="{FF2B5EF4-FFF2-40B4-BE49-F238E27FC236}">
                <a16:creationId xmlns:a16="http://schemas.microsoft.com/office/drawing/2014/main" id="{9BCE9F5C-B12F-4A6A-92FA-A05FC3F66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00845"/>
            <a:ext cx="3538330" cy="34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5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C1FB-B4D1-444A-8A7C-11479DA7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c. Histogram Equalization</a:t>
            </a:r>
            <a:br>
              <a:rPr lang="en-US" altLang="en-US" dirty="0"/>
            </a:br>
            <a:r>
              <a:rPr lang="en-US" altLang="en-US" dirty="0"/>
              <a:t>specific area (local enhancement)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F53DF-A7B8-4C68-B7F5-F3AE5DF877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Histogram equalization </a:t>
            </a:r>
            <a:r>
              <a:rPr lang="en-US" altLang="en-US" sz="4400" dirty="0" err="1"/>
              <a:t>menggunakan</a:t>
            </a:r>
            <a:r>
              <a:rPr lang="en-US" altLang="en-US" sz="4400" dirty="0"/>
              <a:t> </a:t>
            </a:r>
            <a:r>
              <a:rPr lang="en-US" altLang="en-US" sz="4400" dirty="0" err="1"/>
              <a:t>jendela</a:t>
            </a:r>
            <a:r>
              <a:rPr lang="en-US" altLang="en-US" sz="4400" dirty="0"/>
              <a:t> 7x7</a:t>
            </a:r>
          </a:p>
          <a:p>
            <a:endParaRPr lang="en-US" altLang="en-US" sz="4400" dirty="0"/>
          </a:p>
          <a:p>
            <a:endParaRPr lang="en-US" sz="4400" dirty="0"/>
          </a:p>
        </p:txBody>
      </p:sp>
      <p:pic>
        <p:nvPicPr>
          <p:cNvPr id="6" name="Picture 3" descr="his">
            <a:extLst>
              <a:ext uri="{FF2B5EF4-FFF2-40B4-BE49-F238E27FC236}">
                <a16:creationId xmlns:a16="http://schemas.microsoft.com/office/drawing/2014/main" id="{B967A56C-E8C7-4273-B8AB-28E16307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05000"/>
            <a:ext cx="404018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69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B2FE-4AD2-46F2-ABF1-DF9FF13A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altLang="en-US" dirty="0"/>
              <a:t>Image </a:t>
            </a:r>
            <a:r>
              <a:rPr lang="en-US" altLang="en-US" dirty="0" err="1"/>
              <a:t>Substraction</a:t>
            </a:r>
            <a:endParaRPr lang="en-US" dirty="0"/>
          </a:p>
        </p:txBody>
      </p:sp>
      <p:sp>
        <p:nvSpPr>
          <p:cNvPr id="6" name="Text Box 115">
            <a:extLst>
              <a:ext uri="{FF2B5EF4-FFF2-40B4-BE49-F238E27FC236}">
                <a16:creationId xmlns:a16="http://schemas.microsoft.com/office/drawing/2014/main" id="{7E9B1D8C-FD4C-475A-92FE-B91756A89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4" y="1949969"/>
            <a:ext cx="61198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err="1"/>
              <a:t>Dilakukan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jika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ingin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mengambil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bagian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tertentu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saja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citra</a:t>
            </a:r>
            <a:endParaRPr lang="fr-FR" altLang="en-US" sz="2800" dirty="0"/>
          </a:p>
        </p:txBody>
      </p:sp>
      <p:pic>
        <p:nvPicPr>
          <p:cNvPr id="7" name="Picture 9" descr="FZ-LOGO">
            <a:extLst>
              <a:ext uri="{FF2B5EF4-FFF2-40B4-BE49-F238E27FC236}">
                <a16:creationId xmlns:a16="http://schemas.microsoft.com/office/drawing/2014/main" id="{D88DC9CF-6E28-4BBD-93DE-BCC3B312D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2975" y="3826563"/>
            <a:ext cx="2065338" cy="2120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1" descr="hehe">
            <a:extLst>
              <a:ext uri="{FF2B5EF4-FFF2-40B4-BE49-F238E27FC236}">
                <a16:creationId xmlns:a16="http://schemas.microsoft.com/office/drawing/2014/main" id="{E73B5B66-AA48-4B88-970E-7D9A6240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3138" y="3826563"/>
            <a:ext cx="2079625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13" descr="heheku">
            <a:extLst>
              <a:ext uri="{FF2B5EF4-FFF2-40B4-BE49-F238E27FC236}">
                <a16:creationId xmlns:a16="http://schemas.microsoft.com/office/drawing/2014/main" id="{18500445-7ED2-482C-BAFE-F6B7BE690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3849582"/>
            <a:ext cx="20034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4">
            <a:extLst>
              <a:ext uri="{FF2B5EF4-FFF2-40B4-BE49-F238E27FC236}">
                <a16:creationId xmlns:a16="http://schemas.microsoft.com/office/drawing/2014/main" id="{6AB53F30-7245-4E19-8679-27E2FC355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4207563"/>
            <a:ext cx="515938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7200"/>
              <a:t>-</a:t>
            </a: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B98852C3-B24C-42A1-BB71-47B72BE8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4283763"/>
            <a:ext cx="849313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720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04AAA-0B99-4B7A-B7D4-94AE1A1AC107}"/>
              </a:ext>
            </a:extLst>
          </p:cNvPr>
          <p:cNvSpPr txBox="1"/>
          <p:nvPr/>
        </p:nvSpPr>
        <p:spPr>
          <a:xfrm>
            <a:off x="800940" y="3409253"/>
            <a:ext cx="24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Ex: Image Subtraction</a:t>
            </a:r>
          </a:p>
        </p:txBody>
      </p:sp>
    </p:spTree>
    <p:extLst>
      <p:ext uri="{BB962C8B-B14F-4D97-AF65-F5344CB8AC3E}">
        <p14:creationId xmlns:p14="http://schemas.microsoft.com/office/powerpoint/2010/main" val="426457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9133-B2D4-4AC3-B288-7017CC11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Luaran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5D5E-2930-4188-B88E-B183ED348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akhir</a:t>
            </a:r>
            <a:r>
              <a:rPr lang="en-US" altLang="en-US" dirty="0"/>
              <a:t> </a:t>
            </a:r>
            <a:r>
              <a:rPr lang="en-US" altLang="en-US" dirty="0" err="1"/>
              <a:t>pertemuan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, </a:t>
            </a:r>
            <a:r>
              <a:rPr lang="en-US" altLang="en-US" dirty="0" err="1"/>
              <a:t>diharapkan</a:t>
            </a:r>
            <a:r>
              <a:rPr lang="en-US" altLang="en-US" dirty="0"/>
              <a:t> </a:t>
            </a:r>
            <a:r>
              <a:rPr lang="en-US" altLang="en-US" dirty="0" err="1"/>
              <a:t>mahasiswa</a:t>
            </a:r>
            <a:r>
              <a:rPr lang="en-US" altLang="en-US" dirty="0"/>
              <a:t> </a:t>
            </a:r>
          </a:p>
          <a:p>
            <a:pPr>
              <a:buFontTx/>
              <a:buNone/>
            </a:pP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mampu</a:t>
            </a:r>
            <a:r>
              <a:rPr lang="en-US" altLang="en-US" dirty="0"/>
              <a:t> :</a:t>
            </a:r>
          </a:p>
          <a:p>
            <a:r>
              <a:rPr lang="en-US" dirty="0" err="1"/>
              <a:t>Memahami</a:t>
            </a:r>
            <a:r>
              <a:rPr lang="en-US" dirty="0"/>
              <a:t> Teknik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pemprosesan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agar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i="1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</a:t>
            </a:r>
          </a:p>
          <a:p>
            <a:r>
              <a:rPr lang="en-US" dirty="0"/>
              <a:t>Kata </a:t>
            </a:r>
            <a:r>
              <a:rPr lang="en-US" i="1" dirty="0" err="1"/>
              <a:t>baik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problem yang di </a:t>
            </a:r>
            <a:r>
              <a:rPr lang="en-US" dirty="0" err="1"/>
              <a:t>hadapi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6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4ABD-83C5-4C09-9E32-D1FDEED3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Image Subtraction</a:t>
            </a:r>
          </a:p>
        </p:txBody>
      </p:sp>
      <p:pic>
        <p:nvPicPr>
          <p:cNvPr id="4" name="Picture 3" descr="im7">
            <a:extLst>
              <a:ext uri="{FF2B5EF4-FFF2-40B4-BE49-F238E27FC236}">
                <a16:creationId xmlns:a16="http://schemas.microsoft.com/office/drawing/2014/main" id="{31753DAB-A86F-415B-890F-225ED4F3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2819400" cy="27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7">
            <a:extLst>
              <a:ext uri="{FF2B5EF4-FFF2-40B4-BE49-F238E27FC236}">
                <a16:creationId xmlns:a16="http://schemas.microsoft.com/office/drawing/2014/main" id="{263FB6B1-EEA1-4DD7-840B-D09CB775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2" y="2438400"/>
            <a:ext cx="26828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7">
            <a:extLst>
              <a:ext uri="{FF2B5EF4-FFF2-40B4-BE49-F238E27FC236}">
                <a16:creationId xmlns:a16="http://schemas.microsoft.com/office/drawing/2014/main" id="{8CDC8D53-A827-482A-A451-D3CE21614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38400"/>
            <a:ext cx="29718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C2BECA08-E1E0-44C8-843D-0BD3CA37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965" y="5180013"/>
            <a:ext cx="712635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     Thorax X-Ray     Standard Landmarks      Thorax Tissue</a:t>
            </a:r>
          </a:p>
        </p:txBody>
      </p:sp>
    </p:spTree>
    <p:extLst>
      <p:ext uri="{BB962C8B-B14F-4D97-AF65-F5344CB8AC3E}">
        <p14:creationId xmlns:p14="http://schemas.microsoft.com/office/powerpoint/2010/main" val="1808430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2AFD-C3C3-4C37-A174-8150999D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Image Averaging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EDA55-983D-4257-A0A4-D636BA9FA1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err="1">
                <a:solidFill>
                  <a:srgbClr val="FF0000"/>
                </a:solidFill>
              </a:rPr>
              <a:t>Dilakukan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jika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yang </a:t>
            </a:r>
            <a:r>
              <a:rPr lang="en-US" altLang="en-US" dirty="0" err="1"/>
              <a:t>bergambar</a:t>
            </a:r>
            <a:r>
              <a:rPr lang="en-US" altLang="en-US" dirty="0"/>
              <a:t> </a:t>
            </a:r>
            <a:r>
              <a:rPr lang="en-US" altLang="en-US" dirty="0" err="1"/>
              <a:t>sama</a:t>
            </a:r>
            <a:r>
              <a:rPr lang="en-US" altLang="en-US" dirty="0"/>
              <a:t>, </a:t>
            </a:r>
            <a:r>
              <a:rPr lang="en-US" altLang="en-US" dirty="0" err="1"/>
              <a:t>namun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semua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citra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memiliki</a:t>
            </a:r>
            <a:r>
              <a:rPr lang="en-US" altLang="en-US" dirty="0">
                <a:solidFill>
                  <a:srgbClr val="FF0000"/>
                </a:solidFill>
              </a:rPr>
              <a:t> noise </a:t>
            </a:r>
            <a:r>
              <a:rPr lang="en-US" altLang="en-US" dirty="0"/>
              <a:t>(</a:t>
            </a:r>
            <a:r>
              <a:rPr lang="en-US" altLang="en-US" dirty="0" err="1"/>
              <a:t>gangguan</a:t>
            </a:r>
            <a:r>
              <a:rPr lang="en-US" altLang="en-US" dirty="0"/>
              <a:t>)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Noise </a:t>
            </a:r>
            <a:r>
              <a:rPr lang="en-US" altLang="en-US" dirty="0" err="1">
                <a:solidFill>
                  <a:srgbClr val="FF0000"/>
                </a:solidFill>
              </a:rPr>
              <a:t>satu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citra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berbeda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noise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lainnya</a:t>
            </a:r>
            <a:r>
              <a:rPr lang="en-US" altLang="en-US" dirty="0"/>
              <a:t> (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berkorelasi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Cara </a:t>
            </a:r>
            <a:r>
              <a:rPr lang="en-US" altLang="en-US" dirty="0" err="1"/>
              <a:t>memperbaikinya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melakukan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operasi</a:t>
            </a:r>
            <a:r>
              <a:rPr lang="en-US" altLang="en-US" dirty="0">
                <a:solidFill>
                  <a:srgbClr val="FF0000"/>
                </a:solidFill>
              </a:rPr>
              <a:t> rata-rata </a:t>
            </a:r>
            <a:r>
              <a:rPr lang="en-US" altLang="en-US" dirty="0" err="1">
                <a:solidFill>
                  <a:srgbClr val="FF0000"/>
                </a:solidFill>
              </a:rPr>
              <a:t>terhadap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semua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citra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tersebut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6" name="Picture 7" descr="GBR3">
            <a:extLst>
              <a:ext uri="{FF2B5EF4-FFF2-40B4-BE49-F238E27FC236}">
                <a16:creationId xmlns:a16="http://schemas.microsoft.com/office/drawing/2014/main" id="{BA8FD2C3-4F2E-4B9E-B25E-D1FAFAF697D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03305" y="1626832"/>
            <a:ext cx="3325675" cy="52311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25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9C2B-589A-4859-8FF0-A5EE51E7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Mask 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7319F-E215-463A-903C-46CCF80F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point processing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operasi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terhadap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masing-masing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piksel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mask processing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operasi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terhadap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suatu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jendela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ketetanggaan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pada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citra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Kemudian</a:t>
            </a:r>
            <a:r>
              <a:rPr lang="en-US" altLang="en-US" dirty="0"/>
              <a:t>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menerapkan</a:t>
            </a:r>
            <a:r>
              <a:rPr lang="en-US" altLang="en-US" dirty="0"/>
              <a:t> (</a:t>
            </a:r>
            <a:r>
              <a:rPr lang="en-US" altLang="en-US" dirty="0" err="1"/>
              <a:t>mengkonvolusikan</a:t>
            </a:r>
            <a:r>
              <a:rPr lang="en-US" altLang="en-US" dirty="0"/>
              <a:t>)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i="1" dirty="0"/>
              <a:t>mask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jendela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. </a:t>
            </a:r>
            <a:r>
              <a:rPr lang="en-US" altLang="en-US" i="1" dirty="0">
                <a:solidFill>
                  <a:srgbClr val="FF0000"/>
                </a:solidFill>
              </a:rPr>
              <a:t>Mask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sering</a:t>
            </a:r>
            <a:r>
              <a:rPr lang="en-US" altLang="en-US" dirty="0">
                <a:solidFill>
                  <a:srgbClr val="FF0000"/>
                </a:solidFill>
              </a:rPr>
              <a:t> juga </a:t>
            </a:r>
            <a:r>
              <a:rPr lang="en-US" altLang="en-US" dirty="0" err="1">
                <a:solidFill>
                  <a:srgbClr val="FF0000"/>
                </a:solidFill>
              </a:rPr>
              <a:t>disebut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filter</a:t>
            </a:r>
            <a:r>
              <a:rPr lang="en-US" altLang="en-US" i="1" dirty="0"/>
              <a:t>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8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556F-C3CA-4005-81FB-D1BC3DB8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Mask Processing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F5CD5-F078-450C-B423-8603D000B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8900" y="2057400"/>
            <a:ext cx="6091030" cy="4351338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Contoh</a:t>
            </a:r>
            <a:r>
              <a:rPr lang="en-US" altLang="en-US" dirty="0"/>
              <a:t>: </a:t>
            </a:r>
          </a:p>
          <a:p>
            <a:r>
              <a:rPr lang="en-US" altLang="en-US" dirty="0" err="1">
                <a:solidFill>
                  <a:srgbClr val="FF0000"/>
                </a:solidFill>
              </a:rPr>
              <a:t>Jendela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ketetanggan</a:t>
            </a:r>
            <a:r>
              <a:rPr lang="en-US" altLang="en-US" dirty="0">
                <a:solidFill>
                  <a:srgbClr val="FF0000"/>
                </a:solidFill>
              </a:rPr>
              <a:t> 3x3</a:t>
            </a:r>
            <a:r>
              <a:rPr lang="en-US" altLang="en-US" dirty="0"/>
              <a:t>,</a:t>
            </a:r>
          </a:p>
          <a:p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piksel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posisi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x</a:t>
            </a:r>
            <a:r>
              <a:rPr lang="en-US" altLang="en-US" dirty="0"/>
              <a:t> </a:t>
            </a:r>
            <a:r>
              <a:rPr lang="en-US" altLang="en-US" dirty="0" err="1"/>
              <a:t>dipengaruhi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8 </a:t>
            </a:r>
            <a:r>
              <a:rPr lang="en-US" altLang="en-US" dirty="0" err="1">
                <a:solidFill>
                  <a:srgbClr val="FF0000"/>
                </a:solidFill>
              </a:rPr>
              <a:t>tetangganya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Perbedaan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dengan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point processing</a:t>
            </a:r>
            <a:r>
              <a:rPr lang="en-US" altLang="en-US" dirty="0">
                <a:sym typeface="Wingdings" panose="05000000000000000000" pitchFamily="2" charset="2"/>
              </a:rPr>
              <a:t>: </a:t>
            </a:r>
            <a:r>
              <a:rPr lang="en-US" altLang="en-US" dirty="0" err="1">
                <a:sym typeface="Wingdings" panose="05000000000000000000" pitchFamily="2" charset="2"/>
              </a:rPr>
              <a:t>pada</a:t>
            </a:r>
            <a:r>
              <a:rPr lang="en-US" altLang="en-US" dirty="0">
                <a:sym typeface="Wingdings" panose="05000000000000000000" pitchFamily="2" charset="2"/>
              </a:rPr>
              <a:t> point processing, </a:t>
            </a:r>
            <a:r>
              <a:rPr lang="en-US" altLang="en-US" dirty="0" err="1">
                <a:sym typeface="Wingdings" panose="05000000000000000000" pitchFamily="2" charset="2"/>
              </a:rPr>
              <a:t>nilai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suatu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piksel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tidak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dipengaruhi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oleh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nilai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tetangga-tetangganya</a:t>
            </a:r>
            <a:endParaRPr lang="en-US" altLang="en-US" dirty="0"/>
          </a:p>
          <a:p>
            <a:endParaRPr lang="en-US" altLang="en-US" sz="2400" dirty="0"/>
          </a:p>
          <a:p>
            <a:endParaRPr lang="en-US" dirty="0"/>
          </a:p>
        </p:txBody>
      </p:sp>
      <p:graphicFrame>
        <p:nvGraphicFramePr>
          <p:cNvPr id="6" name="Group 33">
            <a:extLst>
              <a:ext uri="{FF2B5EF4-FFF2-40B4-BE49-F238E27FC236}">
                <a16:creationId xmlns:a16="http://schemas.microsoft.com/office/drawing/2014/main" id="{D9661477-CF7A-485B-AEEF-3318869EB5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057400"/>
          <a:ext cx="1447800" cy="155448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194352706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15659781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40915041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837294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05381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72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93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03FD-9415-4002-8BC2-91AF067B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Mask Processing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7D0F84FC-39A4-4696-A60B-5FC698D9489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82688" y="2017713"/>
          <a:ext cx="2398712" cy="13716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3993531308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397024964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210073690"/>
                    </a:ext>
                  </a:extLst>
                </a:gridCol>
              </a:tblGrid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alt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5357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383771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alt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308106"/>
                  </a:ext>
                </a:extLst>
              </a:tr>
            </a:tbl>
          </a:graphicData>
        </a:graphic>
      </p:graphicFrame>
      <p:sp>
        <p:nvSpPr>
          <p:cNvPr id="7" name="Text Box 28">
            <a:extLst>
              <a:ext uri="{FF2B5EF4-FFF2-40B4-BE49-F238E27FC236}">
                <a16:creationId xmlns:a16="http://schemas.microsoft.com/office/drawing/2014/main" id="{245272D0-7BA6-4A31-9170-8F7CEFFD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5720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F340DE8F-7E6A-4B04-9114-E8FEA3173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12925"/>
            <a:ext cx="5181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 err="1"/>
              <a:t>Contoh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sebuah</a:t>
            </a:r>
            <a:r>
              <a:rPr lang="en-US" altLang="en-US" sz="2000" b="1" dirty="0"/>
              <a:t> mask </a:t>
            </a:r>
            <a:r>
              <a:rPr lang="en-US" altLang="en-US" sz="2000" b="1" dirty="0" err="1"/>
              <a:t>berukuran</a:t>
            </a:r>
            <a:r>
              <a:rPr lang="en-US" altLang="en-US" sz="2000" b="1" dirty="0"/>
              <a:t> 3x3.</a:t>
            </a:r>
          </a:p>
          <a:p>
            <a:r>
              <a:rPr lang="en-US" altLang="en-US" sz="2000" b="1" dirty="0"/>
              <a:t>Filter </a:t>
            </a:r>
            <a:r>
              <a:rPr lang="en-US" altLang="en-US" sz="2000" b="1" dirty="0" err="1"/>
              <a:t>ini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akan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diterapkan</a:t>
            </a:r>
            <a:r>
              <a:rPr lang="en-US" altLang="en-US" sz="2000" b="1" dirty="0"/>
              <a:t> / </a:t>
            </a:r>
            <a:r>
              <a:rPr lang="en-US" altLang="en-US" sz="2000" b="1" dirty="0" err="1"/>
              <a:t>dikonvolusikan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pada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setiap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jendela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ketetanggaan</a:t>
            </a:r>
            <a:r>
              <a:rPr lang="en-US" altLang="en-US" sz="2000" b="1" dirty="0"/>
              <a:t> 3x3 </a:t>
            </a:r>
            <a:r>
              <a:rPr lang="en-US" altLang="en-US" sz="2000" b="1" dirty="0" err="1"/>
              <a:t>pada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citra</a:t>
            </a:r>
            <a:r>
              <a:rPr lang="en-US" altLang="en-US" sz="2000" b="1" dirty="0"/>
              <a:t> (</a:t>
            </a:r>
            <a:r>
              <a:rPr lang="en-US" altLang="en-US" sz="2000" b="1" dirty="0" err="1"/>
              <a:t>anggap</a:t>
            </a:r>
            <a:r>
              <a:rPr lang="en-US" altLang="en-US" sz="2000" b="1" dirty="0"/>
              <a:t> filter </a:t>
            </a:r>
            <a:r>
              <a:rPr lang="en-US" altLang="en-US" sz="2000" b="1" dirty="0" err="1"/>
              <a:t>sudah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dalam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bentuk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terbalik</a:t>
            </a:r>
            <a:r>
              <a:rPr lang="en-US" altLang="en-US" sz="2000" b="1" dirty="0"/>
              <a:t>) </a:t>
            </a:r>
          </a:p>
        </p:txBody>
      </p:sp>
      <p:graphicFrame>
        <p:nvGraphicFramePr>
          <p:cNvPr id="9" name="Group 80">
            <a:extLst>
              <a:ext uri="{FF2B5EF4-FFF2-40B4-BE49-F238E27FC236}">
                <a16:creationId xmlns:a16="http://schemas.microsoft.com/office/drawing/2014/main" id="{0981B087-7E9E-4004-8B4E-21617E6BC855}"/>
              </a:ext>
            </a:extLst>
          </p:cNvPr>
          <p:cNvGraphicFramePr>
            <a:graphicFrameLocks/>
          </p:cNvGraphicFramePr>
          <p:nvPr/>
        </p:nvGraphicFramePr>
        <p:xfrm>
          <a:off x="762000" y="3581400"/>
          <a:ext cx="3810000" cy="2782889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01826882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2157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56183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397575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54512767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189687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907891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6810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055206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799027"/>
                  </a:ext>
                </a:extLst>
              </a:tr>
            </a:tbl>
          </a:graphicData>
        </a:graphic>
      </p:graphicFrame>
      <p:sp>
        <p:nvSpPr>
          <p:cNvPr id="10" name="Text Box 81">
            <a:extLst>
              <a:ext uri="{FF2B5EF4-FFF2-40B4-BE49-F238E27FC236}">
                <a16:creationId xmlns:a16="http://schemas.microsoft.com/office/drawing/2014/main" id="{D47AF0D2-C682-4C29-A1F5-6581B9172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022725"/>
            <a:ext cx="4343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/>
              <a:t>G</a:t>
            </a:r>
            <a:r>
              <a:rPr lang="en-US" altLang="en-US" sz="2000" b="1" baseline="-25000" dirty="0"/>
              <a:t>22</a:t>
            </a:r>
            <a:r>
              <a:rPr lang="en-US" altLang="en-US" sz="2000" b="1" dirty="0"/>
              <a:t>’ = w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11</a:t>
            </a:r>
            <a:r>
              <a:rPr lang="en-US" altLang="en-US" sz="2000" b="1" dirty="0"/>
              <a:t> + w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12</a:t>
            </a:r>
            <a:r>
              <a:rPr lang="en-US" altLang="en-US" sz="2000" b="1" dirty="0"/>
              <a:t> + w</a:t>
            </a:r>
            <a:r>
              <a:rPr lang="en-US" altLang="en-US" sz="2000" b="1" baseline="-25000" dirty="0"/>
              <a:t>3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13</a:t>
            </a:r>
            <a:r>
              <a:rPr lang="en-US" altLang="en-US" sz="2000" b="1" dirty="0"/>
              <a:t>+</a:t>
            </a:r>
          </a:p>
          <a:p>
            <a:r>
              <a:rPr lang="en-US" altLang="en-US" sz="2000" b="1" dirty="0"/>
              <a:t>         w</a:t>
            </a:r>
            <a:r>
              <a:rPr lang="en-US" altLang="en-US" sz="2000" b="1" baseline="-25000" dirty="0"/>
              <a:t>4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21</a:t>
            </a:r>
            <a:r>
              <a:rPr lang="en-US" altLang="en-US" sz="2000" b="1" dirty="0"/>
              <a:t> + w</a:t>
            </a:r>
            <a:r>
              <a:rPr lang="en-US" altLang="en-US" sz="2000" b="1" baseline="-25000" dirty="0"/>
              <a:t>5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22</a:t>
            </a:r>
            <a:r>
              <a:rPr lang="en-US" altLang="en-US" sz="2000" b="1" dirty="0"/>
              <a:t> + w</a:t>
            </a:r>
            <a:r>
              <a:rPr lang="en-US" altLang="en-US" sz="2000" b="1" baseline="-25000" dirty="0"/>
              <a:t>6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23</a:t>
            </a:r>
            <a:r>
              <a:rPr lang="en-US" altLang="en-US" sz="2000" b="1" dirty="0"/>
              <a:t> +</a:t>
            </a:r>
          </a:p>
          <a:p>
            <a:r>
              <a:rPr lang="en-US" altLang="en-US" sz="2000" b="1" dirty="0"/>
              <a:t>         w</a:t>
            </a:r>
            <a:r>
              <a:rPr lang="en-US" altLang="en-US" sz="2000" b="1" baseline="-25000" dirty="0"/>
              <a:t>7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31</a:t>
            </a:r>
            <a:r>
              <a:rPr lang="en-US" altLang="en-US" sz="2000" b="1" dirty="0"/>
              <a:t> + w</a:t>
            </a:r>
            <a:r>
              <a:rPr lang="en-US" altLang="en-US" sz="2000" b="1" baseline="-25000" dirty="0"/>
              <a:t>8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32</a:t>
            </a:r>
            <a:r>
              <a:rPr lang="en-US" altLang="en-US" sz="2000" b="1" dirty="0"/>
              <a:t> + w</a:t>
            </a:r>
            <a:r>
              <a:rPr lang="en-US" altLang="en-US" sz="2000" b="1" baseline="-25000" dirty="0"/>
              <a:t>9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33</a:t>
            </a:r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464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3683-1977-4A96-B691-84A3D194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II. </a:t>
            </a:r>
            <a:r>
              <a:rPr lang="en-US" dirty="0"/>
              <a:t>Mask Processing (</a:t>
            </a:r>
            <a:r>
              <a:rPr lang="en-US" dirty="0" err="1"/>
              <a:t>Lanjutan</a:t>
            </a:r>
            <a:r>
              <a:rPr lang="en-US" dirty="0"/>
              <a:t>)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Jenis-jenis</a:t>
            </a:r>
            <a:r>
              <a:rPr lang="en-US" altLang="en-US" dirty="0"/>
              <a:t> filter</a:t>
            </a:r>
            <a:r>
              <a:rPr lang="id-ID" altLang="en-US" dirty="0"/>
              <a:t> spasial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46FA-05AE-40DD-8EA6-C48011C3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Smoothing filters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Lowpass filter (linear filter, </a:t>
            </a:r>
            <a:r>
              <a:rPr lang="en-US" altLang="en-US" dirty="0" err="1"/>
              <a:t>mengambil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rata-rata)</a:t>
            </a:r>
          </a:p>
          <a:p>
            <a:pPr lvl="1"/>
            <a:r>
              <a:rPr lang="en-US" altLang="en-US" dirty="0"/>
              <a:t>Median filter (non-linear filter, </a:t>
            </a:r>
            <a:r>
              <a:rPr lang="en-US" altLang="en-US" dirty="0" err="1"/>
              <a:t>mengambil</a:t>
            </a:r>
            <a:r>
              <a:rPr lang="en-US" altLang="en-US" dirty="0"/>
              <a:t> median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jendela</a:t>
            </a:r>
            <a:r>
              <a:rPr lang="en-US" altLang="en-US" dirty="0"/>
              <a:t> </a:t>
            </a:r>
            <a:r>
              <a:rPr lang="en-US" altLang="en-US" dirty="0" err="1"/>
              <a:t>ketetanggan</a:t>
            </a:r>
            <a:r>
              <a:rPr lang="en-US" altLang="en-US" dirty="0"/>
              <a:t>)</a:t>
            </a:r>
          </a:p>
          <a:p>
            <a:pPr lvl="1"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Sharpening filters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Roberts, Prewitt, Sobel (edge detection)</a:t>
            </a:r>
          </a:p>
          <a:p>
            <a:pPr lvl="1"/>
            <a:r>
              <a:rPr lang="en-US" altLang="en-US" dirty="0" err="1"/>
              <a:t>Highpass</a:t>
            </a:r>
            <a:r>
              <a:rPr lang="en-US" altLang="en-US" dirty="0"/>
              <a:t> filter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39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D43D-59A5-4AFB-9C19-EDE48E88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II. </a:t>
            </a:r>
            <a:r>
              <a:rPr lang="en-US" dirty="0"/>
              <a:t>Mask Processing (</a:t>
            </a:r>
            <a:r>
              <a:rPr lang="en-US" dirty="0" err="1"/>
              <a:t>Lanjutan</a:t>
            </a:r>
            <a:r>
              <a:rPr lang="en-US" dirty="0"/>
              <a:t>)</a:t>
            </a:r>
            <a:br>
              <a:rPr lang="en-US" altLang="en-US" dirty="0"/>
            </a:br>
            <a:r>
              <a:rPr lang="en-US" altLang="en-US" dirty="0" err="1"/>
              <a:t>Contoh</a:t>
            </a:r>
            <a:r>
              <a:rPr lang="en-US" altLang="en-US" dirty="0"/>
              <a:t> </a:t>
            </a:r>
            <a:r>
              <a:rPr lang="en-US" altLang="en-US" dirty="0" err="1"/>
              <a:t>penerapan</a:t>
            </a:r>
            <a:r>
              <a:rPr lang="en-US" altLang="en-US" dirty="0"/>
              <a:t> filter</a:t>
            </a:r>
            <a:r>
              <a:rPr lang="id-ID" altLang="en-US" dirty="0"/>
              <a:t> spasial</a:t>
            </a:r>
            <a:endParaRPr lang="en-US" dirty="0"/>
          </a:p>
        </p:txBody>
      </p:sp>
      <p:pic>
        <p:nvPicPr>
          <p:cNvPr id="4" name="Picture 4" descr="GBR4">
            <a:extLst>
              <a:ext uri="{FF2B5EF4-FFF2-40B4-BE49-F238E27FC236}">
                <a16:creationId xmlns:a16="http://schemas.microsoft.com/office/drawing/2014/main" id="{6CC2F058-C7B9-4B44-B6B5-60D84505163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1634" y="1690688"/>
            <a:ext cx="3286539" cy="477506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5" name="Group 27">
            <a:extLst>
              <a:ext uri="{FF2B5EF4-FFF2-40B4-BE49-F238E27FC236}">
                <a16:creationId xmlns:a16="http://schemas.microsoft.com/office/drawing/2014/main" id="{5F959ACE-854B-4568-9583-2AF005835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714397"/>
              </p:ext>
            </p:extLst>
          </p:nvPr>
        </p:nvGraphicFramePr>
        <p:xfrm>
          <a:off x="6000750" y="1690688"/>
          <a:ext cx="1712913" cy="155448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126028996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16656984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987300664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666546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227899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122586"/>
                  </a:ext>
                </a:extLst>
              </a:tr>
            </a:tbl>
          </a:graphicData>
        </a:graphic>
      </p:graphicFrame>
      <p:sp>
        <p:nvSpPr>
          <p:cNvPr id="6" name="Text Box 28">
            <a:extLst>
              <a:ext uri="{FF2B5EF4-FFF2-40B4-BE49-F238E27FC236}">
                <a16:creationId xmlns:a16="http://schemas.microsoft.com/office/drawing/2014/main" id="{24E6DC03-5AE0-4DBB-8F84-3DA70EB92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097088"/>
            <a:ext cx="99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1/9 x</a:t>
            </a: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AF85707A-31A3-4D50-B48B-EBE99F2E7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3290888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Average lowpass filter</a:t>
            </a:r>
          </a:p>
        </p:txBody>
      </p:sp>
      <p:sp>
        <p:nvSpPr>
          <p:cNvPr id="8" name="Text Box 30">
            <a:extLst>
              <a:ext uri="{FF2B5EF4-FFF2-40B4-BE49-F238E27FC236}">
                <a16:creationId xmlns:a16="http://schemas.microsoft.com/office/drawing/2014/main" id="{36C8EA6B-F27B-4F08-90A5-8204ABC8A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173" y="4845367"/>
            <a:ext cx="464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altLang="en-US" sz="2000" b="1" dirty="0">
                <a:latin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Tahoma" panose="020B0604030504040204" pitchFamily="34" charset="0"/>
              </a:rPr>
              <a:t>Gambar</a:t>
            </a:r>
            <a:r>
              <a:rPr lang="en-US" altLang="en-US" sz="2000" b="1" dirty="0">
                <a:latin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Tahoma" panose="020B0604030504040204" pitchFamily="34" charset="0"/>
              </a:rPr>
              <a:t>Asli</a:t>
            </a:r>
            <a:endParaRPr lang="en-US" altLang="en-US" sz="2000" b="1" dirty="0">
              <a:latin typeface="Tahoma" panose="020B0604030504040204" pitchFamily="34" charset="0"/>
            </a:endParaRPr>
          </a:p>
          <a:p>
            <a:r>
              <a:rPr lang="en-US" altLang="en-US" sz="2000" b="1" dirty="0">
                <a:latin typeface="Tahoma" panose="020B0604030504040204" pitchFamily="34" charset="0"/>
              </a:rPr>
              <a:t>(b)-(f) </a:t>
            </a:r>
            <a:r>
              <a:rPr lang="en-US" altLang="en-US" sz="2000" b="1" dirty="0" err="1">
                <a:latin typeface="Tahoma" panose="020B0604030504040204" pitchFamily="34" charset="0"/>
              </a:rPr>
              <a:t>hasil</a:t>
            </a:r>
            <a:r>
              <a:rPr lang="en-US" altLang="en-US" sz="2000" b="1" dirty="0">
                <a:latin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Tahoma" panose="020B0604030504040204" pitchFamily="34" charset="0"/>
              </a:rPr>
              <a:t>dari</a:t>
            </a:r>
            <a:r>
              <a:rPr lang="en-US" altLang="en-US" sz="2000" b="1" dirty="0">
                <a:latin typeface="Tahoma" panose="020B0604030504040204" pitchFamily="34" charset="0"/>
              </a:rPr>
              <a:t> spatial lowpass</a:t>
            </a:r>
          </a:p>
          <a:p>
            <a:r>
              <a:rPr lang="en-US" altLang="en-US" sz="2000" b="1" dirty="0">
                <a:latin typeface="Tahoma" panose="020B0604030504040204" pitchFamily="34" charset="0"/>
              </a:rPr>
              <a:t>filtering </a:t>
            </a:r>
            <a:r>
              <a:rPr lang="en-US" altLang="en-US" sz="2000" b="1" dirty="0" err="1">
                <a:latin typeface="Tahoma" panose="020B0604030504040204" pitchFamily="34" charset="0"/>
              </a:rPr>
              <a:t>dengan</a:t>
            </a:r>
            <a:r>
              <a:rPr lang="en-US" altLang="en-US" sz="2000" b="1" dirty="0">
                <a:latin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Tahoma" panose="020B0604030504040204" pitchFamily="34" charset="0"/>
              </a:rPr>
              <a:t>ukuran</a:t>
            </a:r>
            <a:r>
              <a:rPr lang="en-US" altLang="en-US" sz="2000" b="1" dirty="0">
                <a:latin typeface="Tahoma" panose="020B0604030504040204" pitchFamily="34" charset="0"/>
              </a:rPr>
              <a:t> mask</a:t>
            </a:r>
          </a:p>
          <a:p>
            <a:r>
              <a:rPr lang="en-US" altLang="en-US" sz="2000" b="1" dirty="0">
                <a:latin typeface="Tahoma" panose="020B0604030504040204" pitchFamily="34" charset="0"/>
              </a:rPr>
              <a:t>3,5,7,15,25</a:t>
            </a:r>
          </a:p>
        </p:txBody>
      </p:sp>
    </p:spTree>
    <p:extLst>
      <p:ext uri="{BB962C8B-B14F-4D97-AF65-F5344CB8AC3E}">
        <p14:creationId xmlns:p14="http://schemas.microsoft.com/office/powerpoint/2010/main" val="3615040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9E9C-2126-45C4-A139-087DD1BE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II. </a:t>
            </a:r>
            <a:r>
              <a:rPr lang="en-US" dirty="0"/>
              <a:t>Mask Processing (</a:t>
            </a:r>
            <a:r>
              <a:rPr lang="en-US" dirty="0" err="1"/>
              <a:t>Lanjutan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Low Pass </a:t>
            </a:r>
            <a:r>
              <a:rPr lang="en-US" dirty="0" err="1"/>
              <a:t>dan</a:t>
            </a:r>
            <a:r>
              <a:rPr lang="en-US" dirty="0"/>
              <a:t> Media filter</a:t>
            </a:r>
          </a:p>
        </p:txBody>
      </p:sp>
      <p:pic>
        <p:nvPicPr>
          <p:cNvPr id="4" name="Picture 4" descr="GBR6">
            <a:extLst>
              <a:ext uri="{FF2B5EF4-FFF2-40B4-BE49-F238E27FC236}">
                <a16:creationId xmlns:a16="http://schemas.microsoft.com/office/drawing/2014/main" id="{84DA9A01-94CF-4AFD-BBD8-AB352FFFBA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0087" y="1524000"/>
            <a:ext cx="4379913" cy="533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C55DE5F5-118E-4417-B31A-C58486F8D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2500822"/>
            <a:ext cx="434008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altLang="en-US" sz="2000" b="1" dirty="0">
                <a:latin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Tahoma" panose="020B0604030504040204" pitchFamily="34" charset="0"/>
              </a:rPr>
              <a:t>Gambar</a:t>
            </a:r>
            <a:r>
              <a:rPr lang="en-US" altLang="en-US" sz="2000" b="1" dirty="0">
                <a:latin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Tahoma" panose="020B0604030504040204" pitchFamily="34" charset="0"/>
              </a:rPr>
              <a:t>asli</a:t>
            </a:r>
            <a:endParaRPr lang="en-US" altLang="en-US" sz="2000" b="1" dirty="0">
              <a:latin typeface="Tahoma" panose="020B0604030504040204" pitchFamily="34" charset="0"/>
            </a:endParaRPr>
          </a:p>
          <a:p>
            <a:pPr>
              <a:buFontTx/>
              <a:buAutoNum type="alphaLcParenBoth"/>
            </a:pPr>
            <a:r>
              <a:rPr lang="en-US" altLang="en-US" sz="2000" b="1" dirty="0">
                <a:latin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Tahoma" panose="020B0604030504040204" pitchFamily="34" charset="0"/>
              </a:rPr>
              <a:t>Gambar</a:t>
            </a:r>
            <a:r>
              <a:rPr lang="en-US" altLang="en-US" sz="2000" b="1" dirty="0">
                <a:latin typeface="Tahoma" panose="020B0604030504040204" pitchFamily="34" charset="0"/>
              </a:rPr>
              <a:t> yang </a:t>
            </a:r>
            <a:r>
              <a:rPr lang="en-US" altLang="en-US" sz="2000" b="1" dirty="0" err="1">
                <a:latin typeface="Tahoma" panose="020B0604030504040204" pitchFamily="34" charset="0"/>
              </a:rPr>
              <a:t>diberi</a:t>
            </a:r>
            <a:r>
              <a:rPr lang="en-US" altLang="en-US" sz="2000" b="1" dirty="0">
                <a:latin typeface="Tahoma" panose="020B0604030504040204" pitchFamily="34" charset="0"/>
              </a:rPr>
              <a:t> noise</a:t>
            </a:r>
          </a:p>
          <a:p>
            <a:pPr>
              <a:buFontTx/>
              <a:buAutoNum type="alphaLcParenBoth"/>
            </a:pPr>
            <a:r>
              <a:rPr lang="en-US" altLang="en-US" sz="2000" b="1" dirty="0">
                <a:latin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Tahoma" panose="020B0604030504040204" pitchFamily="34" charset="0"/>
              </a:rPr>
              <a:t>Hasil</a:t>
            </a:r>
            <a:r>
              <a:rPr lang="en-US" altLang="en-US" sz="2000" b="1" dirty="0">
                <a:latin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Tahoma" panose="020B0604030504040204" pitchFamily="34" charset="0"/>
              </a:rPr>
              <a:t>dari</a:t>
            </a:r>
            <a:r>
              <a:rPr lang="en-US" altLang="en-US" sz="2000" b="1" dirty="0">
                <a:latin typeface="Tahoma" panose="020B0604030504040204" pitchFamily="34" charset="0"/>
              </a:rPr>
              <a:t> 5x5 lowpass  average filtering</a:t>
            </a:r>
          </a:p>
          <a:p>
            <a:pPr>
              <a:buFontTx/>
              <a:buAutoNum type="alphaLcParenBoth"/>
            </a:pPr>
            <a:r>
              <a:rPr lang="en-US" altLang="en-US" sz="2000" b="1" dirty="0">
                <a:latin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Tahoma" panose="020B0604030504040204" pitchFamily="34" charset="0"/>
              </a:rPr>
              <a:t>Hasil</a:t>
            </a:r>
            <a:r>
              <a:rPr lang="en-US" altLang="en-US" sz="2000" b="1" dirty="0">
                <a:latin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Tahoma" panose="020B0604030504040204" pitchFamily="34" charset="0"/>
              </a:rPr>
              <a:t>dari</a:t>
            </a:r>
            <a:r>
              <a:rPr lang="en-US" altLang="en-US" sz="2000" b="1" dirty="0">
                <a:latin typeface="Tahoma" panose="020B0604030504040204" pitchFamily="34" charset="0"/>
              </a:rPr>
              <a:t> 5x5 median filtering</a:t>
            </a:r>
          </a:p>
          <a:p>
            <a:pPr>
              <a:buFontTx/>
              <a:buAutoNum type="alphaLcParenBoth"/>
            </a:pPr>
            <a:endParaRPr lang="en-US" altLang="en-US" sz="2000" b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17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7715-3CD1-4C87-A83F-226FF566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II. </a:t>
            </a:r>
            <a:r>
              <a:rPr lang="en-US" dirty="0"/>
              <a:t>Mask Processing (</a:t>
            </a:r>
            <a:r>
              <a:rPr lang="en-US" dirty="0" err="1"/>
              <a:t>Lanjutan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Edge Detection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E758A-D68D-408F-8BC9-BE958CF55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981200"/>
            <a:ext cx="3886200" cy="4351338"/>
          </a:xfrm>
        </p:spPr>
        <p:txBody>
          <a:bodyPr/>
          <a:lstStyle/>
          <a:p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monokrom</a:t>
            </a:r>
            <a:r>
              <a:rPr lang="en-US" altLang="en-US" dirty="0"/>
              <a:t>, </a:t>
            </a:r>
            <a:r>
              <a:rPr lang="en-US" altLang="en-US" dirty="0" err="1"/>
              <a:t>suatu</a:t>
            </a:r>
            <a:r>
              <a:rPr lang="en-US" altLang="en-US" dirty="0"/>
              <a:t> edge (</a:t>
            </a:r>
            <a:r>
              <a:rPr lang="en-US" altLang="en-US" dirty="0" err="1"/>
              <a:t>sisi</a:t>
            </a:r>
            <a:r>
              <a:rPr lang="en-US" altLang="en-US" dirty="0"/>
              <a:t>)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ditandai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adanya</a:t>
            </a:r>
            <a:r>
              <a:rPr lang="en-US" altLang="en-US" dirty="0"/>
              <a:t> </a:t>
            </a:r>
            <a:r>
              <a:rPr lang="en-US" altLang="en-US" i="1" dirty="0" err="1"/>
              <a:t>suatu</a:t>
            </a:r>
            <a:r>
              <a:rPr lang="en-US" altLang="en-US" i="1" dirty="0"/>
              <a:t> </a:t>
            </a:r>
            <a:r>
              <a:rPr lang="en-US" altLang="en-US" i="1" dirty="0" err="1"/>
              <a:t>perbedaan</a:t>
            </a:r>
            <a:r>
              <a:rPr lang="en-US" altLang="en-US" i="1" dirty="0"/>
              <a:t> </a:t>
            </a:r>
            <a:r>
              <a:rPr lang="en-US" altLang="en-US" i="1" dirty="0" err="1"/>
              <a:t>intensitas</a:t>
            </a:r>
            <a:r>
              <a:rPr lang="en-US" altLang="en-US" dirty="0"/>
              <a:t> yang </a:t>
            </a:r>
            <a:r>
              <a:rPr lang="en-US" altLang="en-US" dirty="0" err="1"/>
              <a:t>besar</a:t>
            </a:r>
            <a:endParaRPr lang="en-US" altLang="en-US" dirty="0"/>
          </a:p>
        </p:txBody>
      </p:sp>
      <p:pic>
        <p:nvPicPr>
          <p:cNvPr id="6" name="Picture 4" descr="kucinglutu">
            <a:extLst>
              <a:ext uri="{FF2B5EF4-FFF2-40B4-BE49-F238E27FC236}">
                <a16:creationId xmlns:a16="http://schemas.microsoft.com/office/drawing/2014/main" id="{6D3383D5-D8C3-4BE1-8E1C-AC54C851D83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981200"/>
            <a:ext cx="3810000" cy="368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Line 7">
            <a:extLst>
              <a:ext uri="{FF2B5EF4-FFF2-40B4-BE49-F238E27FC236}">
                <a16:creationId xmlns:a16="http://schemas.microsoft.com/office/drawing/2014/main" id="{A7224A4F-1613-40F0-8889-0AD17260D5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267200"/>
            <a:ext cx="2286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56D0F33-6AB1-4B99-BEE8-D6F21E5A00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4572000"/>
            <a:ext cx="2286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44A06E22-F302-4E1D-8330-B5DEFE245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133600"/>
            <a:ext cx="2286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5AB2C92F-61D7-4051-B443-09C45BC4EE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4572000"/>
            <a:ext cx="2286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479FC081-0944-486A-A666-CAF3DCFDCE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267200"/>
            <a:ext cx="2286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09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C3C4-2533-4E40-99FB-70579D09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II. </a:t>
            </a:r>
            <a:r>
              <a:rPr lang="en-US" dirty="0"/>
              <a:t>Mask Processing (</a:t>
            </a:r>
            <a:r>
              <a:rPr lang="en-US" dirty="0" err="1"/>
              <a:t>Lanjutan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Edge Detection</a:t>
            </a:r>
          </a:p>
        </p:txBody>
      </p:sp>
      <p:pic>
        <p:nvPicPr>
          <p:cNvPr id="5" name="Content Placeholder 4" descr="GBR5">
            <a:extLst>
              <a:ext uri="{FF2B5EF4-FFF2-40B4-BE49-F238E27FC236}">
                <a16:creationId xmlns:a16="http://schemas.microsoft.com/office/drawing/2014/main" id="{8A044A7D-7AC1-4570-BB75-92363F9092A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828800"/>
            <a:ext cx="3810000" cy="3697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Group 50">
            <a:extLst>
              <a:ext uri="{FF2B5EF4-FFF2-40B4-BE49-F238E27FC236}">
                <a16:creationId xmlns:a16="http://schemas.microsoft.com/office/drawing/2014/main" id="{7A3BFAE5-0C47-4176-A7AC-6B47C7F82629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5181600" y="1981200"/>
          <a:ext cx="1712913" cy="118872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267745699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41020166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84324950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193134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082718"/>
                  </a:ext>
                </a:extLst>
              </a:tr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213561"/>
                  </a:ext>
                </a:extLst>
              </a:tr>
            </a:tbl>
          </a:graphicData>
        </a:graphic>
      </p:graphicFrame>
      <p:graphicFrame>
        <p:nvGraphicFramePr>
          <p:cNvPr id="7" name="Group 51">
            <a:extLst>
              <a:ext uri="{FF2B5EF4-FFF2-40B4-BE49-F238E27FC236}">
                <a16:creationId xmlns:a16="http://schemas.microsoft.com/office/drawing/2014/main" id="{C2238793-B017-4660-856F-EBFFEC0C54E9}"/>
              </a:ext>
            </a:extLst>
          </p:cNvPr>
          <p:cNvGraphicFramePr>
            <a:graphicFrameLocks/>
          </p:cNvGraphicFramePr>
          <p:nvPr/>
        </p:nvGraphicFramePr>
        <p:xfrm>
          <a:off x="7010400" y="1981200"/>
          <a:ext cx="1636713" cy="1188720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2790191775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192263325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666374984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048300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8449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091745"/>
                  </a:ext>
                </a:extLst>
              </a:tr>
            </a:tbl>
          </a:graphicData>
        </a:graphic>
      </p:graphicFrame>
      <p:sp>
        <p:nvSpPr>
          <p:cNvPr id="8" name="Text Box 52">
            <a:extLst>
              <a:ext uri="{FF2B5EF4-FFF2-40B4-BE49-F238E27FC236}">
                <a16:creationId xmlns:a16="http://schemas.microsoft.com/office/drawing/2014/main" id="{106CC11A-B53B-47C8-90EF-75656F948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3232150"/>
            <a:ext cx="735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Sobel</a:t>
            </a:r>
          </a:p>
        </p:txBody>
      </p:sp>
      <p:graphicFrame>
        <p:nvGraphicFramePr>
          <p:cNvPr id="9" name="Group 53">
            <a:extLst>
              <a:ext uri="{FF2B5EF4-FFF2-40B4-BE49-F238E27FC236}">
                <a16:creationId xmlns:a16="http://schemas.microsoft.com/office/drawing/2014/main" id="{0588058E-7B01-4984-8E8C-081A03883573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3886200"/>
          <a:ext cx="1712913" cy="118872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542293726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90448171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123911332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44489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402256"/>
                  </a:ext>
                </a:extLst>
              </a:tr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022227"/>
                  </a:ext>
                </a:extLst>
              </a:tr>
            </a:tbl>
          </a:graphicData>
        </a:graphic>
      </p:graphicFrame>
      <p:graphicFrame>
        <p:nvGraphicFramePr>
          <p:cNvPr id="10" name="Group 71">
            <a:extLst>
              <a:ext uri="{FF2B5EF4-FFF2-40B4-BE49-F238E27FC236}">
                <a16:creationId xmlns:a16="http://schemas.microsoft.com/office/drawing/2014/main" id="{01CEA420-3876-4E7B-A855-15C4E4EAE001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3886200"/>
          <a:ext cx="1636713" cy="1188720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826331949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1791044687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84402056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93222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554630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3872"/>
                  </a:ext>
                </a:extLst>
              </a:tr>
            </a:tbl>
          </a:graphicData>
        </a:graphic>
      </p:graphicFrame>
      <p:sp>
        <p:nvSpPr>
          <p:cNvPr id="11" name="Text Box 89">
            <a:extLst>
              <a:ext uri="{FF2B5EF4-FFF2-40B4-BE49-F238E27FC236}">
                <a16:creationId xmlns:a16="http://schemas.microsoft.com/office/drawing/2014/main" id="{68EAE246-AAA2-4D7C-ACE1-FFD39C321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257800"/>
            <a:ext cx="88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Prewitt</a:t>
            </a:r>
          </a:p>
        </p:txBody>
      </p:sp>
      <p:sp>
        <p:nvSpPr>
          <p:cNvPr id="12" name="Text Box 90">
            <a:extLst>
              <a:ext uri="{FF2B5EF4-FFF2-40B4-BE49-F238E27FC236}">
                <a16:creationId xmlns:a16="http://schemas.microsoft.com/office/drawing/2014/main" id="{107B8042-5B58-494B-BE3A-5DBA4E360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562600"/>
            <a:ext cx="8837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altLang="en-US" b="1">
                <a:latin typeface="Tahoma" panose="020B0604030504040204" pitchFamily="34" charset="0"/>
              </a:rPr>
              <a:t>Gambar awal, (b) hasil dari Prewitt Mask, (c) thresholding dari (b) pada 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nilai &gt; 25  (d) thresholding dari (b) pada nilai &gt;25 dan &lt; 25 (black)</a:t>
            </a:r>
          </a:p>
        </p:txBody>
      </p:sp>
    </p:spTree>
    <p:extLst>
      <p:ext uri="{BB962C8B-B14F-4D97-AF65-F5344CB8AC3E}">
        <p14:creationId xmlns:p14="http://schemas.microsoft.com/office/powerpoint/2010/main" val="11528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89EB-3365-4F01-BBFF-6D2A6C91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endParaRPr lang="en-US" dirty="0"/>
          </a:p>
        </p:txBody>
      </p:sp>
      <p:grpSp>
        <p:nvGrpSpPr>
          <p:cNvPr id="6" name="Content Placeholder 68612">
            <a:extLst>
              <a:ext uri="{FF2B5EF4-FFF2-40B4-BE49-F238E27FC236}">
                <a16:creationId xmlns:a16="http://schemas.microsoft.com/office/drawing/2014/main" id="{FB563EA9-E32A-4CF6-88B8-5232382B5B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5800" y="1101725"/>
            <a:ext cx="7772400" cy="5299075"/>
            <a:chOff x="432" y="862"/>
            <a:chExt cx="3771" cy="3476"/>
          </a:xfrm>
        </p:grpSpPr>
        <p:cxnSp>
          <p:nvCxnSpPr>
            <p:cNvPr id="1028" name="_s1028">
              <a:extLst>
                <a:ext uri="{FF2B5EF4-FFF2-40B4-BE49-F238E27FC236}">
                  <a16:creationId xmlns:a16="http://schemas.microsoft.com/office/drawing/2014/main" id="{C61C0FF1-D895-43F6-8BE4-3661C1648350}"/>
                </a:ext>
              </a:extLst>
            </p:cNvPr>
            <p:cNvCxnSpPr>
              <a:cxnSpLocks noChangeShapeType="1"/>
              <a:stCxn id="13" idx="1"/>
              <a:endCxn id="10" idx="2"/>
            </p:cNvCxnSpPr>
            <p:nvPr/>
          </p:nvCxnSpPr>
          <p:spPr bwMode="auto">
            <a:xfrm rot="10800000">
              <a:off x="945" y="2593"/>
              <a:ext cx="143" cy="92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_s1029">
              <a:extLst>
                <a:ext uri="{FF2B5EF4-FFF2-40B4-BE49-F238E27FC236}">
                  <a16:creationId xmlns:a16="http://schemas.microsoft.com/office/drawing/2014/main" id="{B3830176-0FCF-491C-8B41-9EAA80F55B22}"/>
                </a:ext>
              </a:extLst>
            </p:cNvPr>
            <p:cNvCxnSpPr>
              <a:cxnSpLocks noChangeShapeType="1"/>
              <a:stCxn id="12" idx="0"/>
              <a:endCxn id="9" idx="2"/>
            </p:cNvCxnSpPr>
            <p:nvPr/>
          </p:nvCxnSpPr>
          <p:spPr bwMode="auto">
            <a:xfrm rot="5400000" flipH="1">
              <a:off x="3464" y="2232"/>
              <a:ext cx="144" cy="1"/>
            </a:xfrm>
            <a:prstGeom prst="bentConnector3">
              <a:avLst>
                <a:gd name="adj1" fmla="val 4963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_s1030">
              <a:extLst>
                <a:ext uri="{FF2B5EF4-FFF2-40B4-BE49-F238E27FC236}">
                  <a16:creationId xmlns:a16="http://schemas.microsoft.com/office/drawing/2014/main" id="{911EACF8-59DF-4DDF-8C2E-5963536A6797}"/>
                </a:ext>
              </a:extLst>
            </p:cNvPr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rot="5400000" flipH="1">
              <a:off x="2013" y="2203"/>
              <a:ext cx="144" cy="59"/>
            </a:xfrm>
            <a:prstGeom prst="bentConnector3">
              <a:avLst>
                <a:gd name="adj1" fmla="val 4963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_s1031">
              <a:extLst>
                <a:ext uri="{FF2B5EF4-FFF2-40B4-BE49-F238E27FC236}">
                  <a16:creationId xmlns:a16="http://schemas.microsoft.com/office/drawing/2014/main" id="{70FDA4B8-2A6D-49E3-9BE1-87515F95FBE9}"/>
                </a:ext>
              </a:extLst>
            </p:cNvPr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rot="16200000">
              <a:off x="1428" y="1678"/>
              <a:ext cx="144" cy="1110"/>
            </a:xfrm>
            <a:prstGeom prst="bentConnector3">
              <a:avLst>
                <a:gd name="adj1" fmla="val 4963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_s1032">
              <a:extLst>
                <a:ext uri="{FF2B5EF4-FFF2-40B4-BE49-F238E27FC236}">
                  <a16:creationId xmlns:a16="http://schemas.microsoft.com/office/drawing/2014/main" id="{B9DB973E-88F2-4EC3-8945-B80FBD4BB15D}"/>
                </a:ext>
              </a:extLst>
            </p:cNvPr>
            <p:cNvCxnSpPr>
              <a:cxnSpLocks noChangeShapeType="1"/>
              <a:stCxn id="9" idx="0"/>
              <a:endCxn id="7" idx="2"/>
            </p:cNvCxnSpPr>
            <p:nvPr/>
          </p:nvCxnSpPr>
          <p:spPr bwMode="auto">
            <a:xfrm rot="5400000" flipH="1">
              <a:off x="2855" y="1192"/>
              <a:ext cx="144" cy="1217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_s1033">
              <a:extLst>
                <a:ext uri="{FF2B5EF4-FFF2-40B4-BE49-F238E27FC236}">
                  <a16:creationId xmlns:a16="http://schemas.microsoft.com/office/drawing/2014/main" id="{C7A3C2F9-30AE-403A-B98E-90544BAA1987}"/>
                </a:ext>
              </a:extLst>
            </p:cNvPr>
            <p:cNvCxnSpPr>
              <a:cxnSpLocks noChangeShapeType="1"/>
              <a:stCxn id="8" idx="0"/>
              <a:endCxn id="7" idx="2"/>
            </p:cNvCxnSpPr>
            <p:nvPr/>
          </p:nvCxnSpPr>
          <p:spPr bwMode="auto">
            <a:xfrm rot="16200000">
              <a:off x="2115" y="1669"/>
              <a:ext cx="144" cy="26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_s1034">
              <a:extLst>
                <a:ext uri="{FF2B5EF4-FFF2-40B4-BE49-F238E27FC236}">
                  <a16:creationId xmlns:a16="http://schemas.microsoft.com/office/drawing/2014/main" id="{5B40543E-80CE-4B5E-A3FA-B5422C273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441"/>
              <a:ext cx="1464" cy="28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06" tIns="28253" rIns="56506" bIns="2825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Image Enhancement</a:t>
              </a:r>
            </a:p>
          </p:txBody>
        </p:sp>
        <p:sp>
          <p:nvSpPr>
            <p:cNvPr id="8" name="_s1035">
              <a:extLst>
                <a:ext uri="{FF2B5EF4-FFF2-40B4-BE49-F238E27FC236}">
                  <a16:creationId xmlns:a16="http://schemas.microsoft.com/office/drawing/2014/main" id="{F4709851-9725-44C1-AF17-C88122164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1873"/>
              <a:ext cx="1336" cy="28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06" tIns="28253" rIns="56506" bIns="2825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 </a:t>
              </a: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Spatial Domain</a:t>
              </a:r>
            </a:p>
          </p:txBody>
        </p:sp>
        <p:sp>
          <p:nvSpPr>
            <p:cNvPr id="9" name="_s1036">
              <a:extLst>
                <a:ext uri="{FF2B5EF4-FFF2-40B4-BE49-F238E27FC236}">
                  <a16:creationId xmlns:a16="http://schemas.microsoft.com/office/drawing/2014/main" id="{6E461D0A-4249-48A3-8ED6-C38526C50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1873"/>
              <a:ext cx="1336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06" tIns="28253" rIns="56506" bIns="2825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Frequency Domain</a:t>
              </a:r>
            </a:p>
          </p:txBody>
        </p:sp>
        <p:sp>
          <p:nvSpPr>
            <p:cNvPr id="10" name="_s1037">
              <a:extLst>
                <a:ext uri="{FF2B5EF4-FFF2-40B4-BE49-F238E27FC236}">
                  <a16:creationId xmlns:a16="http://schemas.microsoft.com/office/drawing/2014/main" id="{5A801ADC-4402-4A78-AA40-9A55775E1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5"/>
              <a:ext cx="1025" cy="28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06" tIns="28253" rIns="56506" bIns="2825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I. Point Processing</a:t>
              </a:r>
            </a:p>
          </p:txBody>
        </p:sp>
        <p:sp>
          <p:nvSpPr>
            <p:cNvPr id="11" name="_s1038">
              <a:extLst>
                <a:ext uri="{FF2B5EF4-FFF2-40B4-BE49-F238E27FC236}">
                  <a16:creationId xmlns:a16="http://schemas.microsoft.com/office/drawing/2014/main" id="{E354270F-0417-481E-8361-21E16ECD4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2305"/>
              <a:ext cx="1025" cy="28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06" tIns="28253" rIns="56506" bIns="2825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II. Mask Processing</a:t>
              </a:r>
            </a:p>
          </p:txBody>
        </p:sp>
        <p:sp>
          <p:nvSpPr>
            <p:cNvPr id="12" name="_s1039">
              <a:extLst>
                <a:ext uri="{FF2B5EF4-FFF2-40B4-BE49-F238E27FC236}">
                  <a16:creationId xmlns:a16="http://schemas.microsoft.com/office/drawing/2014/main" id="{D011A378-F958-4B32-9923-A14320B60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2305"/>
              <a:ext cx="1025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06" tIns="28253" rIns="56506" bIns="2825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Wavelet</a:t>
              </a:r>
            </a:p>
          </p:txBody>
        </p:sp>
        <p:sp>
          <p:nvSpPr>
            <p:cNvPr id="13" name="_s1040">
              <a:extLst>
                <a:ext uri="{FF2B5EF4-FFF2-40B4-BE49-F238E27FC236}">
                  <a16:creationId xmlns:a16="http://schemas.microsoft.com/office/drawing/2014/main" id="{88C9D0CC-BDF2-42F9-AE61-7FA4FCAB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737"/>
              <a:ext cx="2590" cy="156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6506" tIns="28253" rIns="56506" bIns="28253" numCol="1" anchor="ctr" anchorCtr="0" compatLnSpc="1">
              <a:prstTxWarp prst="textNoShape">
                <a:avLst/>
              </a:prstTxWarp>
            </a:bodyPr>
            <a:lstStyle>
              <a:lvl1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01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573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717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lphaLcPeriod"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Image Negative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lphaLcPeriod"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Contrast Stretching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lphaLcPeriod"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Histogram Equalization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	- all grey level and all area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	- specific grey level (histogram specification)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     - local enhancement (specific part of the image)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d. Image Subtracting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e. Image Averaging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000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411DF-FD21-472C-90DC-022E87E5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7" y="2869787"/>
            <a:ext cx="7886700" cy="1325563"/>
          </a:xfrm>
        </p:spPr>
        <p:txBody>
          <a:bodyPr/>
          <a:lstStyle/>
          <a:p>
            <a:r>
              <a:rPr lang="en-US" dirty="0"/>
              <a:t>The End…</a:t>
            </a:r>
          </a:p>
        </p:txBody>
      </p:sp>
    </p:spTree>
    <p:extLst>
      <p:ext uri="{BB962C8B-B14F-4D97-AF65-F5344CB8AC3E}">
        <p14:creationId xmlns:p14="http://schemas.microsoft.com/office/powerpoint/2010/main" val="21982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700F-5F2A-4E9C-BC50-3D90CED1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08AD-AD83-49F9-83EE-B36334A25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2373"/>
            <a:ext cx="78867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Spatial Domain</a:t>
            </a:r>
          </a:p>
          <a:p>
            <a:pPr marL="0" indent="0">
              <a:buNone/>
            </a:pPr>
            <a:r>
              <a:rPr lang="en-US" dirty="0"/>
              <a:t>proses </a:t>
            </a:r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Frequency domain</a:t>
            </a:r>
          </a:p>
          <a:p>
            <a:pPr marL="0" indent="0">
              <a:buNone/>
            </a:pPr>
            <a:r>
              <a:rPr lang="en-US" dirty="0"/>
              <a:t>Frequency Domain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analisis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fungsi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matematika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frekuensi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sebuah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waktu</a:t>
            </a:r>
            <a:r>
              <a:rPr lang="en-US" dirty="0">
                <a:solidFill>
                  <a:srgbClr val="FF0000"/>
                </a:solidFill>
              </a:rPr>
              <a:t>-domain </a:t>
            </a:r>
            <a:r>
              <a:rPr lang="en-US" dirty="0" err="1">
                <a:solidFill>
                  <a:srgbClr val="FF0000"/>
                </a:solidFill>
              </a:rPr>
              <a:t>grafik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menunjukkan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bagaimana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perubahan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sinyal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waktu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waktu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5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ED4D-5522-426F-948D-C2947442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Light (Headings)"/>
              </a:rPr>
              <a:t>I. Point Processing</a:t>
            </a:r>
            <a:endParaRPr lang="en-US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E6A0-434B-441F-BD8B-1A8C6A04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Cara paling </a:t>
            </a:r>
            <a:r>
              <a:rPr lang="en-US" altLang="en-US" dirty="0" err="1"/>
              <a:t>mudah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peningkatan</a:t>
            </a:r>
            <a:r>
              <a:rPr lang="en-US" altLang="en-US" dirty="0"/>
              <a:t> </a:t>
            </a:r>
            <a:r>
              <a:rPr lang="en-US" altLang="en-US" dirty="0" err="1"/>
              <a:t>mutu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domain </a:t>
            </a:r>
            <a:r>
              <a:rPr lang="en-US" altLang="en-US" dirty="0" err="1"/>
              <a:t>spasial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pemrosesan</a:t>
            </a:r>
            <a:r>
              <a:rPr lang="en-US" altLang="en-US" dirty="0"/>
              <a:t> yang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melibatkan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satu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piksel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saja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jendela</a:t>
            </a:r>
            <a:r>
              <a:rPr lang="en-US" altLang="en-US" dirty="0"/>
              <a:t> </a:t>
            </a:r>
            <a:r>
              <a:rPr lang="en-US" altLang="en-US" dirty="0" err="1"/>
              <a:t>ketetanggaan</a:t>
            </a:r>
            <a:r>
              <a:rPr lang="en-US" altLang="en-US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 err="1"/>
              <a:t>Pengolahan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histogram</a:t>
            </a:r>
            <a:r>
              <a:rPr lang="en-US" altLang="en-US" dirty="0"/>
              <a:t> juga </a:t>
            </a:r>
            <a:r>
              <a:rPr lang="en-US" altLang="en-US" dirty="0" err="1"/>
              <a:t>termasuk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point processing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4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06F1-D60D-4CFD-8400-0D845F31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Point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DF86-7B8E-40BF-A109-AC62BFD3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lnSpc>
                <a:spcPct val="80000"/>
              </a:lnSpc>
              <a:buFont typeface="+mj-lt"/>
              <a:buAutoNum type="alphaLcPeriod"/>
            </a:pPr>
            <a:r>
              <a:rPr lang="en-US" altLang="en-US" i="1" dirty="0">
                <a:solidFill>
                  <a:srgbClr val="FF0000"/>
                </a:solidFill>
              </a:rPr>
              <a:t>Citra </a:t>
            </a:r>
            <a:r>
              <a:rPr lang="en-US" altLang="en-US" i="1" dirty="0" err="1">
                <a:solidFill>
                  <a:srgbClr val="FF0000"/>
                </a:solidFill>
              </a:rPr>
              <a:t>negatif</a:t>
            </a:r>
            <a:r>
              <a:rPr lang="en-US" altLang="en-US" i="1" dirty="0">
                <a:solidFill>
                  <a:srgbClr val="FF0000"/>
                </a:solidFill>
              </a:rPr>
              <a:t>, </a:t>
            </a:r>
          </a:p>
          <a:p>
            <a:pPr marL="514350" indent="-514350" algn="just">
              <a:lnSpc>
                <a:spcPct val="80000"/>
              </a:lnSpc>
              <a:buFont typeface="+mj-lt"/>
              <a:buAutoNum type="alphaLcPeriod"/>
            </a:pPr>
            <a:r>
              <a:rPr lang="en-US" altLang="en-US" i="1" dirty="0">
                <a:solidFill>
                  <a:srgbClr val="FF0000"/>
                </a:solidFill>
              </a:rPr>
              <a:t>Contrast Stretching,</a:t>
            </a:r>
          </a:p>
          <a:p>
            <a:pPr marL="514350" indent="-514350" algn="just">
              <a:lnSpc>
                <a:spcPct val="80000"/>
              </a:lnSpc>
              <a:buFont typeface="+mj-lt"/>
              <a:buAutoNum type="alphaLcPeriod"/>
            </a:pPr>
            <a:r>
              <a:rPr lang="en-US" altLang="en-US" i="1" dirty="0" err="1">
                <a:solidFill>
                  <a:srgbClr val="FF0000"/>
                </a:solidFill>
              </a:rPr>
              <a:t>perataan</a:t>
            </a:r>
            <a:r>
              <a:rPr lang="en-US" altLang="en-US" i="1" dirty="0">
                <a:solidFill>
                  <a:srgbClr val="FF0000"/>
                </a:solidFill>
              </a:rPr>
              <a:t> histogram,</a:t>
            </a:r>
          </a:p>
          <a:p>
            <a:pPr marL="514350" indent="-514350" algn="just">
              <a:lnSpc>
                <a:spcPct val="80000"/>
              </a:lnSpc>
              <a:buFont typeface="+mj-lt"/>
              <a:buAutoNum type="alphaLcPeriod"/>
            </a:pPr>
            <a:r>
              <a:rPr lang="en-US" altLang="en-US" i="1" dirty="0">
                <a:solidFill>
                  <a:srgbClr val="FF0000"/>
                </a:solidFill>
              </a:rPr>
              <a:t>Image </a:t>
            </a:r>
            <a:r>
              <a:rPr lang="en-US" altLang="en-US" i="1" dirty="0" err="1">
                <a:solidFill>
                  <a:srgbClr val="FF0000"/>
                </a:solidFill>
              </a:rPr>
              <a:t>Substraction</a:t>
            </a:r>
            <a:r>
              <a:rPr lang="en-US" altLang="en-US" i="1" dirty="0">
                <a:solidFill>
                  <a:srgbClr val="FF0000"/>
                </a:solidFill>
              </a:rPr>
              <a:t>,</a:t>
            </a:r>
          </a:p>
          <a:p>
            <a:pPr marL="514350" indent="-514350" algn="just">
              <a:lnSpc>
                <a:spcPct val="80000"/>
              </a:lnSpc>
              <a:buFont typeface="+mj-lt"/>
              <a:buAutoNum type="alphaLcPeriod"/>
            </a:pPr>
            <a:r>
              <a:rPr lang="en-US" altLang="en-US" i="1" dirty="0">
                <a:solidFill>
                  <a:srgbClr val="FF0000"/>
                </a:solidFill>
              </a:rPr>
              <a:t>Image Averaging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8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6BC-F7E6-4FAA-9468-D55E6234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Citra </a:t>
            </a:r>
            <a:r>
              <a:rPr lang="en-US" dirty="0" err="1"/>
              <a:t>Negatif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69DB45-9771-4905-B527-1DA99D989D43}"/>
              </a:ext>
            </a:extLst>
          </p:cNvPr>
          <p:cNvSpPr txBox="1">
            <a:spLocks noChangeArrowheads="1"/>
          </p:cNvSpPr>
          <p:nvPr/>
        </p:nvSpPr>
        <p:spPr>
          <a:xfrm>
            <a:off x="554038" y="1690689"/>
            <a:ext cx="7961312" cy="141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err="1">
                <a:solidFill>
                  <a:srgbClr val="FF0000"/>
                </a:solidFill>
              </a:rPr>
              <a:t>Mengubah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nilai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grey-level </a:t>
            </a:r>
            <a:r>
              <a:rPr lang="en-US" altLang="en-US" sz="2400" dirty="0" err="1">
                <a:solidFill>
                  <a:srgbClr val="FF0000"/>
                </a:solidFill>
              </a:rPr>
              <a:t>piksel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citra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input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400" dirty="0" err="1">
                <a:solidFill>
                  <a:srgbClr val="FF0000"/>
                </a:solidFill>
              </a:rPr>
              <a:t>G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baru</a:t>
            </a:r>
            <a:r>
              <a:rPr lang="en-US" altLang="en-US" sz="2400" dirty="0"/>
              <a:t> = 255 - G</a:t>
            </a:r>
            <a:r>
              <a:rPr lang="en-US" altLang="en-US" sz="2400" baseline="-25000" dirty="0"/>
              <a:t>lama</a:t>
            </a:r>
            <a:endParaRPr lang="en-US" altLang="en-US" sz="2400" dirty="0"/>
          </a:p>
          <a:p>
            <a:r>
              <a:rPr lang="en-US" altLang="en-US" sz="2400" dirty="0" err="1"/>
              <a:t>Hasilnya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seperti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klise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foto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5" name="Picture 31">
            <a:extLst>
              <a:ext uri="{FF2B5EF4-FFF2-40B4-BE49-F238E27FC236}">
                <a16:creationId xmlns:a16="http://schemas.microsoft.com/office/drawing/2014/main" id="{DCBF5627-EE67-4F4E-BE98-84EAD8857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50" y="3101976"/>
            <a:ext cx="2185643" cy="3564278"/>
          </a:xfrm>
          <a:prstGeom prst="rect">
            <a:avLst/>
          </a:prstGeom>
          <a:noFill/>
          <a:ln/>
        </p:spPr>
      </p:pic>
      <p:pic>
        <p:nvPicPr>
          <p:cNvPr id="6" name="Picture 4" descr="kucinglutu">
            <a:extLst>
              <a:ext uri="{FF2B5EF4-FFF2-40B4-BE49-F238E27FC236}">
                <a16:creationId xmlns:a16="http://schemas.microsoft.com/office/drawing/2014/main" id="{80100541-4A57-40B3-A44B-44C71435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5076" y="3147254"/>
            <a:ext cx="2649745" cy="25605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 descr="kucinglutu-inv">
            <a:extLst>
              <a:ext uri="{FF2B5EF4-FFF2-40B4-BE49-F238E27FC236}">
                <a16:creationId xmlns:a16="http://schemas.microsoft.com/office/drawing/2014/main" id="{5E2F7832-9C67-4D32-AF90-1047C8827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5604" y="3155019"/>
            <a:ext cx="2649745" cy="25591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B2CBAB-F4F3-47AB-AA7E-2A4F37763DCE}"/>
              </a:ext>
            </a:extLst>
          </p:cNvPr>
          <p:cNvSpPr txBox="1"/>
          <p:nvPr/>
        </p:nvSpPr>
        <p:spPr>
          <a:xfrm>
            <a:off x="3803060" y="5753102"/>
            <a:ext cx="1241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Original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2B9EE-57C5-49BE-B730-05F1C9C83DAB}"/>
              </a:ext>
            </a:extLst>
          </p:cNvPr>
          <p:cNvSpPr txBox="1"/>
          <p:nvPr/>
        </p:nvSpPr>
        <p:spPr>
          <a:xfrm>
            <a:off x="6523114" y="5707824"/>
            <a:ext cx="1334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Digital Negative</a:t>
            </a:r>
          </a:p>
        </p:txBody>
      </p:sp>
    </p:spTree>
    <p:extLst>
      <p:ext uri="{BB962C8B-B14F-4D97-AF65-F5344CB8AC3E}">
        <p14:creationId xmlns:p14="http://schemas.microsoft.com/office/powerpoint/2010/main" val="137453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1536-9E47-44CF-BCD6-8E529590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Contrast Stretching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37A02D2-E9D2-4C0F-84BC-55347DBAAB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err="1">
                <a:solidFill>
                  <a:srgbClr val="FF0000"/>
                </a:solidFill>
              </a:rPr>
              <a:t>Mengubah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kontras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dari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suatu</a:t>
            </a:r>
            <a:r>
              <a:rPr lang="en-US" altLang="en-US" dirty="0">
                <a:solidFill>
                  <a:srgbClr val="FF0000"/>
                </a:solidFill>
              </a:rPr>
              <a:t> image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mengubah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greylevel</a:t>
            </a:r>
            <a:r>
              <a:rPr lang="en-US" altLang="en-US" dirty="0">
                <a:solidFill>
                  <a:srgbClr val="FF0000"/>
                </a:solidFill>
              </a:rPr>
              <a:t>  </a:t>
            </a:r>
            <a:r>
              <a:rPr lang="en-US" altLang="en-US" dirty="0" err="1">
                <a:solidFill>
                  <a:srgbClr val="FF0000"/>
                </a:solidFill>
              </a:rPr>
              <a:t>piksel-piksel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pada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citra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menurut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fungsi</a:t>
            </a:r>
            <a:r>
              <a:rPr lang="en-US" altLang="en-US" dirty="0"/>
              <a:t> s = T(r) </a:t>
            </a:r>
            <a:r>
              <a:rPr lang="en-US" altLang="en-US" dirty="0" err="1"/>
              <a:t>tertentu</a:t>
            </a:r>
            <a:endParaRPr lang="en-US" altLang="en-US" dirty="0"/>
          </a:p>
          <a:p>
            <a:r>
              <a:rPr lang="en-US" altLang="en-US" dirty="0"/>
              <a:t>r1 </a:t>
            </a:r>
            <a:r>
              <a:rPr lang="en-US" altLang="en-US" dirty="0">
                <a:cs typeface="Tahoma" panose="020B0604030504040204" pitchFamily="34" charset="0"/>
              </a:rPr>
              <a:t>≤ r2, s</a:t>
            </a:r>
            <a:r>
              <a:rPr lang="en-US" altLang="en-US" dirty="0"/>
              <a:t>1 </a:t>
            </a:r>
            <a:r>
              <a:rPr lang="en-US" altLang="en-US" dirty="0">
                <a:cs typeface="Tahoma" panose="020B0604030504040204" pitchFamily="34" charset="0"/>
              </a:rPr>
              <a:t>≤ s2</a:t>
            </a:r>
          </a:p>
          <a:p>
            <a:r>
              <a:rPr lang="en-US" altLang="en-US" dirty="0"/>
              <a:t>r1 =</a:t>
            </a:r>
            <a:r>
              <a:rPr lang="en-US" altLang="en-US" dirty="0">
                <a:cs typeface="Tahoma" panose="020B0604030504040204" pitchFamily="34" charset="0"/>
              </a:rPr>
              <a:t> r2, s</a:t>
            </a:r>
            <a:r>
              <a:rPr lang="en-US" altLang="en-US" dirty="0"/>
              <a:t>1 =</a:t>
            </a:r>
            <a:r>
              <a:rPr lang="en-US" altLang="en-US" dirty="0">
                <a:cs typeface="Tahoma" panose="020B0604030504040204" pitchFamily="34" charset="0"/>
              </a:rPr>
              <a:t> s2 </a:t>
            </a:r>
            <a:r>
              <a:rPr lang="en-US" altLang="en-US" dirty="0"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dirty="0" err="1">
                <a:cs typeface="Tahoma" panose="020B0604030504040204" pitchFamily="34" charset="0"/>
                <a:sym typeface="Wingdings" panose="05000000000000000000" pitchFamily="2" charset="2"/>
              </a:rPr>
              <a:t>tidak</a:t>
            </a:r>
            <a:r>
              <a:rPr lang="en-US" altLang="en-US" dirty="0"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cs typeface="Tahoma" panose="020B0604030504040204" pitchFamily="34" charset="0"/>
                <a:sym typeface="Wingdings" panose="05000000000000000000" pitchFamily="2" charset="2"/>
              </a:rPr>
              <a:t>ada</a:t>
            </a:r>
            <a:r>
              <a:rPr lang="en-US" altLang="en-US" dirty="0"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cs typeface="Tahoma" panose="020B0604030504040204" pitchFamily="34" charset="0"/>
                <a:sym typeface="Wingdings" panose="05000000000000000000" pitchFamily="2" charset="2"/>
              </a:rPr>
              <a:t>perubahan</a:t>
            </a:r>
            <a:endParaRPr lang="en-US" altLang="en-US" dirty="0"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en-US" dirty="0"/>
              <a:t>r1 =</a:t>
            </a:r>
            <a:r>
              <a:rPr lang="en-US" altLang="en-US" dirty="0">
                <a:cs typeface="Tahoma" panose="020B0604030504040204" pitchFamily="34" charset="0"/>
              </a:rPr>
              <a:t> r2, s</a:t>
            </a:r>
            <a:r>
              <a:rPr lang="en-US" altLang="en-US" dirty="0"/>
              <a:t>1 =</a:t>
            </a:r>
            <a:r>
              <a:rPr lang="en-US" altLang="en-US" dirty="0">
                <a:cs typeface="Tahoma" panose="020B0604030504040204" pitchFamily="34" charset="0"/>
              </a:rPr>
              <a:t> 0, s2 = 255 </a:t>
            </a:r>
            <a:r>
              <a:rPr lang="en-US" altLang="en-US" dirty="0"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dirty="0" err="1">
                <a:solidFill>
                  <a:srgbClr val="FF0000"/>
                </a:solidFill>
                <a:cs typeface="Tahoma" panose="020B0604030504040204" pitchFamily="34" charset="0"/>
                <a:sym typeface="Wingdings" panose="05000000000000000000" pitchFamily="2" charset="2"/>
              </a:rPr>
              <a:t>tresholding</a:t>
            </a:r>
            <a:r>
              <a:rPr lang="en-US" altLang="en-US" dirty="0"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cs typeface="Tahoma" panose="020B0604030504040204" pitchFamily="34" charset="0"/>
                <a:sym typeface="Wingdings" panose="05000000000000000000" pitchFamily="2" charset="2"/>
              </a:rPr>
              <a:t>menjadi</a:t>
            </a:r>
            <a:r>
              <a:rPr lang="en-US" altLang="en-US" dirty="0"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cs typeface="Tahoma" panose="020B0604030504040204" pitchFamily="34" charset="0"/>
                <a:sym typeface="Wingdings" panose="05000000000000000000" pitchFamily="2" charset="2"/>
              </a:rPr>
              <a:t>citra</a:t>
            </a:r>
            <a:r>
              <a:rPr lang="en-US" altLang="en-US" dirty="0"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cs typeface="Tahoma" panose="020B0604030504040204" pitchFamily="34" charset="0"/>
                <a:sym typeface="Wingdings" panose="05000000000000000000" pitchFamily="2" charset="2"/>
              </a:rPr>
              <a:t>biner</a:t>
            </a:r>
            <a:r>
              <a:rPr lang="en-US" altLang="en-US" dirty="0"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cs typeface="Tahoma" panose="020B0604030504040204" pitchFamily="34" charset="0"/>
                <a:sym typeface="Wingdings" panose="05000000000000000000" pitchFamily="2" charset="2"/>
              </a:rPr>
              <a:t>dengan</a:t>
            </a:r>
            <a:r>
              <a:rPr lang="en-US" altLang="en-US" dirty="0"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cs typeface="Tahoma" panose="020B0604030504040204" pitchFamily="34" charset="0"/>
                <a:sym typeface="Wingdings" panose="05000000000000000000" pitchFamily="2" charset="2"/>
              </a:rPr>
              <a:t>ambang</a:t>
            </a:r>
            <a:r>
              <a:rPr lang="en-US" altLang="en-US" dirty="0">
                <a:cs typeface="Tahoma" panose="020B0604030504040204" pitchFamily="34" charset="0"/>
                <a:sym typeface="Wingdings" panose="05000000000000000000" pitchFamily="2" charset="2"/>
              </a:rPr>
              <a:t> r1</a:t>
            </a:r>
          </a:p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4178C8-911E-416A-BD8C-94D876E2C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09800"/>
            <a:ext cx="2362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33EC5E5-D3FE-47D4-945C-398BCB58D337}"/>
              </a:ext>
            </a:extLst>
          </p:cNvPr>
          <p:cNvSpPr>
            <a:spLocks/>
          </p:cNvSpPr>
          <p:nvPr/>
        </p:nvSpPr>
        <p:spPr bwMode="auto">
          <a:xfrm>
            <a:off x="6096000" y="2209800"/>
            <a:ext cx="2362200" cy="2362200"/>
          </a:xfrm>
          <a:custGeom>
            <a:avLst/>
            <a:gdLst>
              <a:gd name="T0" fmla="*/ 0 w 1488"/>
              <a:gd name="T1" fmla="*/ 1488 h 1488"/>
              <a:gd name="T2" fmla="*/ 480 w 1488"/>
              <a:gd name="T3" fmla="*/ 1296 h 1488"/>
              <a:gd name="T4" fmla="*/ 960 w 1488"/>
              <a:gd name="T5" fmla="*/ 336 h 1488"/>
              <a:gd name="T6" fmla="*/ 1488 w 1488"/>
              <a:gd name="T7" fmla="*/ 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8" h="1488">
                <a:moveTo>
                  <a:pt x="0" y="1488"/>
                </a:moveTo>
                <a:lnTo>
                  <a:pt x="480" y="1296"/>
                </a:lnTo>
                <a:lnTo>
                  <a:pt x="960" y="336"/>
                </a:lnTo>
                <a:lnTo>
                  <a:pt x="1488" y="0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7A86D897-46E2-487D-822F-8E0AE665D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7BF210CE-C83E-43E4-B13D-15BA4606B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02A45FDB-58EB-4FC5-87D7-350DF68E7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572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3964396-6B69-4E42-BFC5-6836F09A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766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ADB973B7-8B08-41A6-8D81-F95A1E0B7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(r1,s1)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9151CA31-E956-4AB6-900E-DFA6A6225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6482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D4FF62A7-935E-462F-85DA-0F5EA0BBC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057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255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978E7AD6-35C2-4CB1-B49F-DCA299502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572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255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3DC55BA9-4B92-4B39-9851-F5A86EB71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352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T(r)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86CFE969-F8FE-44D1-ACBB-AD8E80CEC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908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(r2,s2)</a:t>
            </a:r>
          </a:p>
        </p:txBody>
      </p:sp>
    </p:spTree>
    <p:extLst>
      <p:ext uri="{BB962C8B-B14F-4D97-AF65-F5344CB8AC3E}">
        <p14:creationId xmlns:p14="http://schemas.microsoft.com/office/powerpoint/2010/main" val="66011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8AA6D9-C317-41D5-9D48-31B9B8A2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Contrast Stretching </a:t>
            </a:r>
          </a:p>
        </p:txBody>
      </p:sp>
      <p:pic>
        <p:nvPicPr>
          <p:cNvPr id="9" name="Picture 25">
            <a:extLst>
              <a:ext uri="{FF2B5EF4-FFF2-40B4-BE49-F238E27FC236}">
                <a16:creationId xmlns:a16="http://schemas.microsoft.com/office/drawing/2014/main" id="{E359CCEB-0106-48CB-8DA0-1FAF45E9E0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3060" y="1690689"/>
            <a:ext cx="2999165" cy="1191120"/>
          </a:xfrm>
          <a:noFill/>
          <a:ln/>
        </p:spPr>
      </p:pic>
      <p:pic>
        <p:nvPicPr>
          <p:cNvPr id="10" name="Picture 34">
            <a:extLst>
              <a:ext uri="{FF2B5EF4-FFF2-40B4-BE49-F238E27FC236}">
                <a16:creationId xmlns:a16="http://schemas.microsoft.com/office/drawing/2014/main" id="{9AFDD4BA-52BC-4619-BDB9-CDC63E2AA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90689"/>
            <a:ext cx="4607474" cy="4180024"/>
          </a:xfrm>
          <a:prstGeom prst="rect">
            <a:avLst/>
          </a:prstGeom>
          <a:noFill/>
          <a:ln/>
        </p:spPr>
      </p:pic>
      <p:pic>
        <p:nvPicPr>
          <p:cNvPr id="11" name="Picture 21">
            <a:extLst>
              <a:ext uri="{FF2B5EF4-FFF2-40B4-BE49-F238E27FC236}">
                <a16:creationId xmlns:a16="http://schemas.microsoft.com/office/drawing/2014/main" id="{FCB03DFC-4907-4F75-85B5-7E1BDF485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3060" y="3016252"/>
            <a:ext cx="4592678" cy="272001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81105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1070</Words>
  <Application>Microsoft Office PowerPoint</Application>
  <PresentationFormat>On-screen Show (4:3)</PresentationFormat>
  <Paragraphs>231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Calibri Light (Headings)</vt:lpstr>
      <vt:lpstr>Tahoma</vt:lpstr>
      <vt:lpstr>Wingdings</vt:lpstr>
      <vt:lpstr>Office Theme</vt:lpstr>
      <vt:lpstr>Materi Pertemuan 4 Pengolahan Citra</vt:lpstr>
      <vt:lpstr>Target Luaran</vt:lpstr>
      <vt:lpstr>Pembahasan</vt:lpstr>
      <vt:lpstr>Image Enhancement</vt:lpstr>
      <vt:lpstr>I. Point Processing</vt:lpstr>
      <vt:lpstr>Ex: Point Processing</vt:lpstr>
      <vt:lpstr>a. Citra Negatif</vt:lpstr>
      <vt:lpstr>b. Contrast Stretching</vt:lpstr>
      <vt:lpstr>Ex: Contrast Stretching </vt:lpstr>
      <vt:lpstr>Ex: Contrast Stretching</vt:lpstr>
      <vt:lpstr>Contrast Stretching (Lanjutan)</vt:lpstr>
      <vt:lpstr>c. Histogram Equalization</vt:lpstr>
      <vt:lpstr>Contoh Histogram Equalization</vt:lpstr>
      <vt:lpstr>c. Histogram Equalization (Lanjut) in all grey level and all area (1)</vt:lpstr>
      <vt:lpstr>c. Histogram Equalization (Lanjut) in all grey level and all area (2)</vt:lpstr>
      <vt:lpstr>c. Histogram Equalization specific grey level (hist. specification)</vt:lpstr>
      <vt:lpstr>c. Histogram Equalization specific area (local enhancement)</vt:lpstr>
      <vt:lpstr>c. Histogram Equalization specific area (local enhancement)</vt:lpstr>
      <vt:lpstr>d. Image Substraction</vt:lpstr>
      <vt:lpstr>Ex: Image Subtraction</vt:lpstr>
      <vt:lpstr>e. Image Averaging</vt:lpstr>
      <vt:lpstr>II. Mask Processing</vt:lpstr>
      <vt:lpstr>II. Mask Processing (Lanjutan)</vt:lpstr>
      <vt:lpstr>II. Mask Processing (Lanjutan)</vt:lpstr>
      <vt:lpstr>II. Mask Processing (Lanjutan)  Jenis-jenis filter spasial</vt:lpstr>
      <vt:lpstr>II. Mask Processing (Lanjutan) Contoh penerapan filter spasial</vt:lpstr>
      <vt:lpstr>II. Mask Processing (Lanjutan) Contoh Penerapan Low Pass dan Media filter</vt:lpstr>
      <vt:lpstr>II. Mask Processing (Lanjutan) Edge Detection</vt:lpstr>
      <vt:lpstr>II. Mask Processing (Lanjutan) Edge Detection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Pertemuan 3 Pengolahan Citra</dc:title>
  <dc:creator>Toni Arifin</dc:creator>
  <cp:lastModifiedBy>Toni Arifin</cp:lastModifiedBy>
  <cp:revision>13</cp:revision>
  <dcterms:created xsi:type="dcterms:W3CDTF">2017-10-16T13:34:13Z</dcterms:created>
  <dcterms:modified xsi:type="dcterms:W3CDTF">2017-10-17T03:05:05Z</dcterms:modified>
</cp:coreProperties>
</file>