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3" r:id="rId9"/>
    <p:sldId id="264" r:id="rId10"/>
    <p:sldId id="287" r:id="rId11"/>
    <p:sldId id="288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9" r:id="rId26"/>
    <p:sldId id="290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3665-BE11-402B-B652-3553A155DAD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AB12-5F36-4701-887A-37922CFB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613A-C039-4876-95F6-132F96BE2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/>
              <a:t> </a:t>
            </a:r>
            <a:r>
              <a:rPr lang="en-US" dirty="0"/>
              <a:t>6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65D1-7579-47B1-BDD0-E92BDB281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Segmentasi</a:t>
            </a:r>
            <a:r>
              <a:rPr lang="en-US" sz="2800" dirty="0">
                <a:solidFill>
                  <a:srgbClr val="FF0000"/>
                </a:solidFill>
              </a:rPr>
              <a:t> Citra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4A2ED-081A-40FD-9D87-8C3E732FA2DD}"/>
              </a:ext>
            </a:extLst>
          </p:cNvPr>
          <p:cNvSpPr txBox="1"/>
          <p:nvPr/>
        </p:nvSpPr>
        <p:spPr>
          <a:xfrm>
            <a:off x="3397800" y="4774476"/>
            <a:ext cx="2348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414793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0C0C-29AD-4E8D-A3CA-59BC583A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of Interest Processing (ROI)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35F4-3466-4D12-8157-9F297DA6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memungkinkan</a:t>
            </a:r>
            <a:r>
              <a:rPr lang="en-US" altLang="en-US" dirty="0"/>
              <a:t> </a:t>
            </a:r>
            <a:r>
              <a:rPr lang="en-US" altLang="en-US" dirty="0" err="1"/>
              <a:t>pengguna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mengakses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bagian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tertentu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digital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diolah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Fitur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sangat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penting</a:t>
            </a:r>
            <a:r>
              <a:rPr lang="en-US" altLang="en-US" dirty="0"/>
              <a:t>, </a:t>
            </a:r>
            <a:r>
              <a:rPr lang="en-US" altLang="en-US" dirty="0" err="1"/>
              <a:t>apabila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bagian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area </a:t>
            </a:r>
            <a:r>
              <a:rPr lang="en-US" altLang="en-US" dirty="0" err="1">
                <a:solidFill>
                  <a:srgbClr val="FF0000"/>
                </a:solidFill>
              </a:rPr>
              <a:t>tertentu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digital yang </a:t>
            </a:r>
            <a:r>
              <a:rPr lang="en-US" altLang="en-US" dirty="0" err="1">
                <a:solidFill>
                  <a:srgbClr val="FF0000"/>
                </a:solidFill>
              </a:rPr>
              <a:t>dianggap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lebih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penting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area yang </a:t>
            </a:r>
            <a:r>
              <a:rPr lang="en-US" altLang="en-US" dirty="0" err="1"/>
              <a:t>lainnya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B74B-1953-4341-9BD6-AD2B550D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of Interest Processing (ROI)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C876-B3FF-47C7-BF71-3E4BC559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 image </a:t>
            </a:r>
            <a:r>
              <a:rPr lang="en-US" altLang="en-US" dirty="0">
                <a:solidFill>
                  <a:srgbClr val="FF0000"/>
                </a:solidFill>
              </a:rPr>
              <a:t>only</a:t>
            </a:r>
            <a:r>
              <a:rPr lang="en-US" altLang="en-US" dirty="0"/>
              <a:t> in the </a:t>
            </a:r>
            <a:r>
              <a:rPr lang="en-US" altLang="en-US" dirty="0">
                <a:solidFill>
                  <a:srgbClr val="FF0000"/>
                </a:solidFill>
              </a:rPr>
              <a:t>predefined area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predefined area </a:t>
            </a:r>
            <a:r>
              <a:rPr lang="en-US" altLang="en-US" dirty="0"/>
              <a:t>is called “</a:t>
            </a:r>
            <a:r>
              <a:rPr lang="en-US" altLang="en-US" dirty="0">
                <a:solidFill>
                  <a:srgbClr val="FF0000"/>
                </a:solidFill>
              </a:rPr>
              <a:t>Region Of Interest</a:t>
            </a:r>
            <a:r>
              <a:rPr lang="en-US" altLang="en-US" dirty="0"/>
              <a:t>” (ROI).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Function</a:t>
            </a:r>
            <a:r>
              <a:rPr lang="en-US" altLang="en-US" dirty="0"/>
              <a:t> is the </a:t>
            </a:r>
            <a:r>
              <a:rPr lang="en-US" altLang="en-US" dirty="0">
                <a:solidFill>
                  <a:srgbClr val="FF0000"/>
                </a:solidFill>
              </a:rPr>
              <a:t>same as before </a:t>
            </a:r>
            <a:r>
              <a:rPr lang="en-US" altLang="en-US" dirty="0"/>
              <a:t>but </a:t>
            </a:r>
            <a:r>
              <a:rPr lang="en-US" altLang="en-US" dirty="0">
                <a:solidFill>
                  <a:srgbClr val="FF0000"/>
                </a:solidFill>
              </a:rPr>
              <a:t>applied</a:t>
            </a:r>
            <a:r>
              <a:rPr lang="en-US" altLang="en-US" dirty="0"/>
              <a:t> to only </a:t>
            </a:r>
            <a:r>
              <a:rPr lang="en-US" altLang="en-US" dirty="0">
                <a:solidFill>
                  <a:srgbClr val="FF0000"/>
                </a:solidFill>
              </a:rPr>
              <a:t>ROI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5" descr="https://abeardyman.files.wordpress.com/2014/05/roi.jpg">
            <a:extLst>
              <a:ext uri="{FF2B5EF4-FFF2-40B4-BE49-F238E27FC236}">
                <a16:creationId xmlns:a16="http://schemas.microsoft.com/office/drawing/2014/main" id="{045FE646-B1C6-4B0E-81E2-9B7EAAA2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4083049"/>
            <a:ext cx="52197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03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D5DA-958C-4BB8-BF86-8662BBB4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Pendekatan</a:t>
            </a:r>
            <a:r>
              <a:rPr lang="en-GB" altLang="en-US" dirty="0"/>
              <a:t> Edge-Based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713-447B-4755-B279-324DACA8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i="1" dirty="0" err="1"/>
              <a:t>Kekurangannya</a:t>
            </a:r>
            <a:r>
              <a:rPr lang="en-GB" altLang="en-US" i="1" dirty="0"/>
              <a:t>: </a:t>
            </a:r>
            <a:r>
              <a:rPr lang="en-GB" altLang="en-US" i="1" dirty="0" err="1"/>
              <a:t>belum</a:t>
            </a:r>
            <a:r>
              <a:rPr lang="en-GB" altLang="en-US" i="1" dirty="0"/>
              <a:t> </a:t>
            </a:r>
            <a:r>
              <a:rPr lang="en-GB" altLang="en-US" i="1" dirty="0" err="1"/>
              <a:t>tentu</a:t>
            </a:r>
            <a:r>
              <a:rPr lang="en-GB" altLang="en-US" i="1" dirty="0"/>
              <a:t> </a:t>
            </a:r>
            <a:r>
              <a:rPr lang="en-GB" altLang="en-US" i="1" dirty="0" err="1"/>
              <a:t>menghasilkan</a:t>
            </a:r>
            <a:r>
              <a:rPr lang="en-GB" altLang="en-US" i="1" dirty="0"/>
              <a:t> edge yang </a:t>
            </a:r>
            <a:r>
              <a:rPr lang="en-GB" altLang="en-US" i="1" dirty="0" err="1"/>
              <a:t>kontinue</a:t>
            </a:r>
            <a:r>
              <a:rPr lang="en-GB" altLang="en-US" i="1" dirty="0"/>
              <a:t>, </a:t>
            </a:r>
            <a:r>
              <a:rPr lang="en-GB" altLang="en-US" i="1" dirty="0" err="1"/>
              <a:t>mengakibatkan</a:t>
            </a:r>
            <a:r>
              <a:rPr lang="en-GB" altLang="en-US" i="1" dirty="0"/>
              <a:t> </a:t>
            </a:r>
            <a:r>
              <a:rPr lang="en-GB" altLang="en-US" i="1" dirty="0" err="1"/>
              <a:t>terjadinya</a:t>
            </a:r>
            <a:r>
              <a:rPr lang="en-GB" altLang="en-US" i="1" dirty="0"/>
              <a:t> </a:t>
            </a:r>
            <a:r>
              <a:rPr lang="en-GB" altLang="en-US" i="1" dirty="0" err="1"/>
              <a:t>kebocoran</a:t>
            </a:r>
            <a:r>
              <a:rPr lang="en-GB" altLang="en-US" i="1" dirty="0"/>
              <a:t> </a:t>
            </a:r>
            <a:r>
              <a:rPr lang="en-GB" altLang="en-US" i="1" dirty="0" err="1"/>
              <a:t>wilayah</a:t>
            </a:r>
            <a:r>
              <a:rPr lang="en-GB" altLang="en-US" i="1" dirty="0"/>
              <a:t> (</a:t>
            </a:r>
            <a:r>
              <a:rPr lang="en-GB" altLang="en-US" i="1" dirty="0" err="1"/>
              <a:t>wilayah-wilayah</a:t>
            </a:r>
            <a:r>
              <a:rPr lang="en-GB" altLang="en-US" i="1" dirty="0"/>
              <a:t> yang </a:t>
            </a:r>
            <a:r>
              <a:rPr lang="en-GB" altLang="en-US" i="1" dirty="0" err="1"/>
              <a:t>tidak</a:t>
            </a:r>
            <a:r>
              <a:rPr lang="en-GB" altLang="en-US" i="1" dirty="0"/>
              <a:t> </a:t>
            </a:r>
            <a:r>
              <a:rPr lang="en-GB" altLang="en-US" i="1" dirty="0" err="1"/>
              <a:t>tertutup</a:t>
            </a:r>
            <a:r>
              <a:rPr lang="en-GB" altLang="en-US" i="1" dirty="0"/>
              <a:t>)</a:t>
            </a:r>
          </a:p>
          <a:p>
            <a:pPr>
              <a:lnSpc>
                <a:spcPct val="80000"/>
              </a:lnSpc>
            </a:pPr>
            <a:r>
              <a:rPr lang="en-GB" altLang="en-US" i="1" dirty="0" err="1"/>
              <a:t>Prosedur</a:t>
            </a:r>
            <a:r>
              <a:rPr lang="en-GB" altLang="en-US" i="1" dirty="0"/>
              <a:t>:</a:t>
            </a:r>
          </a:p>
          <a:p>
            <a:pPr lvl="1">
              <a:lnSpc>
                <a:spcPct val="80000"/>
              </a:lnSpc>
            </a:pPr>
            <a:r>
              <a:rPr lang="en-GB" altLang="en-US" i="1" dirty="0" err="1"/>
              <a:t>Melakukan</a:t>
            </a:r>
            <a:r>
              <a:rPr lang="en-GB" altLang="en-US" i="1" dirty="0"/>
              <a:t> proses </a:t>
            </a:r>
            <a:r>
              <a:rPr lang="en-GB" altLang="en-US" i="1" dirty="0" err="1"/>
              <a:t>deteksi</a:t>
            </a:r>
            <a:r>
              <a:rPr lang="en-GB" altLang="en-US" i="1" dirty="0"/>
              <a:t> </a:t>
            </a:r>
            <a:r>
              <a:rPr lang="en-GB" altLang="en-US" i="1" dirty="0" err="1"/>
              <a:t>sisi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operator gradient.  </a:t>
            </a:r>
            <a:r>
              <a:rPr lang="en-GB" altLang="en-US" i="1" dirty="0" err="1"/>
              <a:t>Masukannya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r>
              <a:rPr lang="en-GB" altLang="en-US" i="1" dirty="0"/>
              <a:t> </a:t>
            </a:r>
            <a:r>
              <a:rPr lang="en-GB" altLang="en-US" i="1" dirty="0" err="1"/>
              <a:t>gray</a:t>
            </a:r>
            <a:r>
              <a:rPr lang="en-GB" altLang="en-US" i="1" dirty="0"/>
              <a:t> level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keluarannya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r>
              <a:rPr lang="en-GB" altLang="en-US" i="1" dirty="0"/>
              <a:t> edge (</a:t>
            </a:r>
            <a:r>
              <a:rPr lang="en-GB" altLang="en-US" i="1" dirty="0" err="1"/>
              <a:t>biner</a:t>
            </a:r>
            <a:r>
              <a:rPr lang="en-GB" altLang="en-US" i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7A0600-783D-449D-97F2-B5EDA05A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fld id="{6AF3F9A2-74EF-4846-ACFB-4A7B76856BA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831D8-BA53-4C87-B088-1442CCFF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44" y="5110163"/>
            <a:ext cx="1828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AEEDA-3DD7-4871-A8A5-62FC21E8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4" y="5033963"/>
            <a:ext cx="1524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3322E-D716-4BC0-A7D6-5CE4A523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844" y="5033963"/>
            <a:ext cx="1371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9467F99-B7F4-48CB-9869-3346DCA88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844" y="54149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60AAEE3-221A-45A9-8330-189FEC68B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044" y="53387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7C910-269F-4C46-BD4B-FA909F53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044" y="5110163"/>
            <a:ext cx="1447800" cy="1066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999B51D-F94B-47EB-B5BA-64A40027A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044" y="57959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A0810EC-368A-4C70-9093-8187A0388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0644" y="5491163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B7F1FBD-62C6-4A21-A6EB-A099C56A5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9244" y="5338763"/>
            <a:ext cx="609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CA0A5E1-6E6F-46B3-BE6F-4E41407876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8844" y="51101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52AFE4D-78FF-49AC-927B-170A86CA5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2644" y="5795963"/>
            <a:ext cx="76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D1BA202-F9B7-4328-AC2B-4DCCB1CE2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8844" y="5719763"/>
            <a:ext cx="152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23287DF-D5CF-492B-B05A-72AC66E7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2644" y="59483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1DAF714B-95FE-4CDE-AED5-E971E33D6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1244" y="5719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00960470-8A47-46F0-AC20-75D45F2CD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444" y="5567363"/>
            <a:ext cx="228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B83D0664-D542-470F-B02C-475152649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044" y="5643563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823653D9-1E70-483C-824B-62EF14684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644" y="526256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5D692-7D3D-495A-A447-2EA0ADB4F118}"/>
              </a:ext>
            </a:extLst>
          </p:cNvPr>
          <p:cNvSpPr txBox="1"/>
          <p:nvPr/>
        </p:nvSpPr>
        <p:spPr>
          <a:xfrm>
            <a:off x="1172124" y="5192197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Citra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F52B6-4FD5-4744-83C2-F5EC307DB988}"/>
              </a:ext>
            </a:extLst>
          </p:cNvPr>
          <p:cNvSpPr txBox="1"/>
          <p:nvPr/>
        </p:nvSpPr>
        <p:spPr>
          <a:xfrm>
            <a:off x="3454243" y="5154097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6A24F-64D6-4CAC-A5C6-B932585F80A8}"/>
              </a:ext>
            </a:extLst>
          </p:cNvPr>
          <p:cNvSpPr txBox="1"/>
          <p:nvPr/>
        </p:nvSpPr>
        <p:spPr>
          <a:xfrm>
            <a:off x="5297558" y="5154097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Citra Edge</a:t>
            </a:r>
          </a:p>
        </p:txBody>
      </p:sp>
    </p:spTree>
    <p:extLst>
      <p:ext uri="{BB962C8B-B14F-4D97-AF65-F5344CB8AC3E}">
        <p14:creationId xmlns:p14="http://schemas.microsoft.com/office/powerpoint/2010/main" val="336659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5CD4-230E-4BFE-8D02-7B39314E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Mendeteksi</a:t>
            </a:r>
            <a:r>
              <a:rPr lang="en-US" altLang="en-US" dirty="0"/>
              <a:t> </a:t>
            </a:r>
            <a:r>
              <a:rPr lang="en-US" altLang="en-US" i="1" dirty="0"/>
              <a:t>discontinuity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F0DB-4929-47B6-86AD-E2D9F579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: </a:t>
            </a:r>
            <a:r>
              <a:rPr lang="en-US" altLang="en-US" dirty="0" err="1">
                <a:solidFill>
                  <a:srgbClr val="FF0000"/>
                </a:solidFill>
              </a:rPr>
              <a:t>deteksi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titik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deteksi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garis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deteksi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sisi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mask/kernel,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endParaRPr lang="en-US" altLang="en-US" dirty="0"/>
          </a:p>
          <a:p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sisi</a:t>
            </a:r>
            <a:r>
              <a:rPr lang="en-US" altLang="en-US" dirty="0"/>
              <a:t>,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cara-cara</a:t>
            </a:r>
            <a:r>
              <a:rPr lang="en-US" altLang="en-US" dirty="0"/>
              <a:t> yang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dibahas</a:t>
            </a:r>
            <a:r>
              <a:rPr lang="en-US" altLang="en-US" dirty="0"/>
              <a:t> </a:t>
            </a:r>
            <a:r>
              <a:rPr lang="en-US" altLang="en-US" dirty="0" err="1"/>
              <a:t>sebelumnya</a:t>
            </a:r>
            <a:r>
              <a:rPr lang="en-US" altLang="en-US" dirty="0"/>
              <a:t>,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operator </a:t>
            </a:r>
            <a:r>
              <a:rPr lang="en-US" altLang="en-US" dirty="0" err="1"/>
              <a:t>gradien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Roberts, Sobel, Prewitt), </a:t>
            </a:r>
            <a:r>
              <a:rPr lang="en-US" altLang="en-US" dirty="0" err="1">
                <a:solidFill>
                  <a:srgbClr val="FF0000"/>
                </a:solidFill>
              </a:rPr>
              <a:t>atau</a:t>
            </a:r>
            <a:r>
              <a:rPr lang="en-US" altLang="en-US" dirty="0">
                <a:solidFill>
                  <a:srgbClr val="FF0000"/>
                </a:solidFill>
              </a:rPr>
              <a:t> Laplacian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2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6339-2550-44B9-9443-16AF41E3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A6E46C-E220-4C71-BE67-B547C019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5549"/>
            <a:ext cx="7066676" cy="39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94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4331-A3A7-4F36-A8ED-7AB61A70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Garis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D2723E4-9B13-4781-947E-02B58E09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85800"/>
            <a:ext cx="5091113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3C92D-8B89-4911-B718-28EC7C0F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622617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0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1E2C-2971-4029-833B-E0543A9A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Sisi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AF7689-EF9E-4009-9E46-8A0A2772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2865"/>
            <a:ext cx="4868863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F5092C0-B687-4C79-9E77-D1A7A5C2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90735"/>
            <a:ext cx="55626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09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CF94-069E-4A57-A969-9A7F1571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Edge Linking &amp; Boundary det.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FAE-8D48-47F1-827F-F9FC4575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Hasil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dari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deteksi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sisi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seringkali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tidak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menghasilkan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sisi</a:t>
            </a:r>
            <a:r>
              <a:rPr lang="en-US" altLang="en-US" dirty="0">
                <a:solidFill>
                  <a:srgbClr val="FF0000"/>
                </a:solidFill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lengkap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karena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adanya</a:t>
            </a:r>
            <a:r>
              <a:rPr lang="en-US" altLang="en-US" dirty="0">
                <a:solidFill>
                  <a:srgbClr val="FF0000"/>
                </a:solidFill>
              </a:rPr>
              <a:t> noise, </a:t>
            </a:r>
            <a:r>
              <a:rPr lang="en-US" altLang="en-US" dirty="0" err="1">
                <a:solidFill>
                  <a:srgbClr val="FF0000"/>
                </a:solidFill>
              </a:rPr>
              <a:t>patahnya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sisi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karena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iluminasi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dan</a:t>
            </a:r>
            <a:r>
              <a:rPr lang="en-US" altLang="en-US" dirty="0">
                <a:solidFill>
                  <a:srgbClr val="FF0000"/>
                </a:solidFill>
              </a:rPr>
              <a:t> lain-lain.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Oleh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proses 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sisi</a:t>
            </a:r>
            <a:r>
              <a:rPr lang="en-US" altLang="en-US" dirty="0"/>
              <a:t>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dilanjutkan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proses </a:t>
            </a:r>
            <a:r>
              <a:rPr lang="en-US" altLang="en-US" dirty="0">
                <a:solidFill>
                  <a:srgbClr val="FF0000"/>
                </a:solidFill>
              </a:rPr>
              <a:t>edge linking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Dari </a:t>
            </a:r>
            <a:r>
              <a:rPr lang="en-US" altLang="en-US" dirty="0" err="1"/>
              <a:t>sekian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,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dibahas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Local Processing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Global Processing </a:t>
            </a:r>
            <a:r>
              <a:rPr lang="en-US" altLang="en-US" dirty="0" err="1">
                <a:solidFill>
                  <a:srgbClr val="FF0000"/>
                </a:solidFill>
              </a:rPr>
              <a:t>dengan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teknik</a:t>
            </a:r>
            <a:r>
              <a:rPr lang="en-US" altLang="en-US" dirty="0">
                <a:solidFill>
                  <a:srgbClr val="FF0000"/>
                </a:solidFill>
              </a:rPr>
              <a:t> Graph-Theoretic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5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A7DE-FA2A-4A89-ABE7-65C16F7F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A0DA-044B-46F0-B048-1632C53D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paling </a:t>
            </a:r>
            <a:r>
              <a:rPr lang="en-US" altLang="en-US" dirty="0" err="1"/>
              <a:t>sederhana</a:t>
            </a:r>
            <a:r>
              <a:rPr lang="en-US" altLang="en-US" dirty="0"/>
              <a:t>,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analisa</a:t>
            </a:r>
            <a:r>
              <a:rPr lang="en-US" altLang="en-US" dirty="0"/>
              <a:t> </a:t>
            </a:r>
            <a:r>
              <a:rPr lang="en-US" altLang="en-US" dirty="0" err="1"/>
              <a:t>ketetanggaan</a:t>
            </a:r>
            <a:r>
              <a:rPr lang="en-US" altLang="en-US" dirty="0"/>
              <a:t> 3x3 </a:t>
            </a:r>
            <a:r>
              <a:rPr lang="en-US" altLang="en-US" dirty="0" err="1"/>
              <a:t>atau</a:t>
            </a:r>
            <a:r>
              <a:rPr lang="en-US" altLang="en-US" dirty="0"/>
              <a:t> 5x5.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2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CA7C-31D3-43DB-B0D8-A3630306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Local Processing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AA6FF3-F23C-41CC-B88D-855E1C6A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1563255"/>
            <a:ext cx="7477539" cy="514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13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F4E-F970-49BE-B880-FB2DBB82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D39C-DD0A-483E-B4DB-6C4F1734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Pendahuluan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Edge based: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Mendeteksi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discontinuities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Edge Linking and Boundary detection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Region based: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Thresholding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Region Growing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Region Merging and Splitting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Clustering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540B-6F2A-4950-8658-E021600B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Global Proc. w/ Graph theoretic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2774-0652-4B71-B59E-648CE97E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mengatasi</a:t>
            </a:r>
            <a:r>
              <a:rPr lang="en-US" altLang="en-US" sz="2400" dirty="0"/>
              <a:t> noise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Komputasi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sulit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Global : </a:t>
            </a:r>
            <a:r>
              <a:rPr lang="en-US" altLang="en-US" sz="2400" dirty="0" err="1"/>
              <a:t>langsung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mencakup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seluruh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citra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jendela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ketetanggan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Menggunakan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representasi</a:t>
            </a:r>
            <a:r>
              <a:rPr lang="en-US" altLang="en-US" sz="2400" dirty="0"/>
              <a:t> graph 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sym typeface="Wingdings" panose="05000000000000000000" pitchFamily="2" charset="2"/>
              </a:rPr>
              <a:t>Setiap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piksel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dianggap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sebagai</a:t>
            </a:r>
            <a:r>
              <a:rPr lang="en-US" altLang="en-US" sz="2000" dirty="0">
                <a:sym typeface="Wingdings" panose="05000000000000000000" pitchFamily="2" charset="2"/>
              </a:rPr>
              <a:t> node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sym typeface="Wingdings" panose="05000000000000000000" pitchFamily="2" charset="2"/>
              </a:rPr>
              <a:t>Setiap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piksel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hanya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bisa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dihubungkan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dengan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piksel</a:t>
            </a:r>
            <a:r>
              <a:rPr lang="en-US" altLang="en-US" sz="2000" dirty="0">
                <a:sym typeface="Wingdings" panose="05000000000000000000" pitchFamily="2" charset="2"/>
              </a:rPr>
              <a:t> lain </a:t>
            </a:r>
            <a:r>
              <a:rPr lang="en-US" altLang="en-US" sz="2000" dirty="0" err="1">
                <a:sym typeface="Wingdings" panose="05000000000000000000" pitchFamily="2" charset="2"/>
              </a:rPr>
              <a:t>jika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mereka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bertetangga</a:t>
            </a:r>
            <a:r>
              <a:rPr lang="en-US" altLang="en-US" sz="2000" dirty="0">
                <a:sym typeface="Wingdings" panose="05000000000000000000" pitchFamily="2" charset="2"/>
              </a:rPr>
              <a:t> (4-connected)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Edge yang </a:t>
            </a:r>
            <a:r>
              <a:rPr lang="en-US" altLang="en-US" sz="2000" dirty="0" err="1"/>
              <a:t>menghubungkan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piksel</a:t>
            </a:r>
            <a:r>
              <a:rPr lang="en-US" altLang="en-US" sz="2000" dirty="0"/>
              <a:t> (node) p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q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graf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memiliki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nilai</a:t>
            </a:r>
            <a:r>
              <a:rPr lang="en-US" altLang="en-US" sz="2000" dirty="0"/>
              <a:t> (weighted graph):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C(</a:t>
            </a:r>
            <a:r>
              <a:rPr lang="en-US" altLang="en-US" sz="1800" dirty="0" err="1"/>
              <a:t>p,q</a:t>
            </a:r>
            <a:r>
              <a:rPr lang="en-US" altLang="en-US" sz="1800" dirty="0"/>
              <a:t>) = H – [f(p) – f(q)]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H: </a:t>
            </a:r>
            <a:r>
              <a:rPr lang="en-US" altLang="en-US" sz="1800" dirty="0" err="1"/>
              <a:t>nilai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intensitas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keabuan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tertinggi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citra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f(p)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f(q): </a:t>
            </a:r>
            <a:r>
              <a:rPr lang="en-US" altLang="en-US" sz="1800" dirty="0" err="1"/>
              <a:t>nilai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keabuan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piksel</a:t>
            </a:r>
            <a:r>
              <a:rPr lang="en-US" altLang="en-US" sz="1800" dirty="0"/>
              <a:t> p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q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dicari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lintasan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cost </a:t>
            </a:r>
            <a:r>
              <a:rPr lang="en-US" altLang="en-US" sz="2000" dirty="0" err="1"/>
              <a:t>terendah</a:t>
            </a:r>
            <a:endParaRPr lang="en-US" alt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9F0B-6E64-4918-A809-284EF15D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219" y="-156986"/>
            <a:ext cx="78867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altLang="en-US" dirty="0"/>
              <a:t>Global Proc. w/ Graph theoretic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8F5BAF-5F69-4C3E-BE82-B160E316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19" y="391803"/>
            <a:ext cx="5638800" cy="266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FFCFCCD-E509-4154-9CE6-F5C7DA3B5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2" y="2369766"/>
            <a:ext cx="6370638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3F86BF78-D363-4004-B680-03792A4D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22922"/>
            <a:ext cx="25304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, </a:t>
            </a:r>
            <a:r>
              <a:rPr lang="en-US" altLang="en-US" dirty="0" err="1"/>
              <a:t>ukuran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berukuran</a:t>
            </a:r>
            <a:r>
              <a:rPr lang="en-US" altLang="en-US" dirty="0"/>
              <a:t> 3x3.</a:t>
            </a:r>
          </a:p>
          <a:p>
            <a:endParaRPr lang="en-US" altLang="en-US" dirty="0"/>
          </a:p>
          <a:p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memudahkan</a:t>
            </a:r>
            <a:r>
              <a:rPr lang="en-US" altLang="en-US" dirty="0"/>
              <a:t>, </a:t>
            </a:r>
            <a:r>
              <a:rPr lang="en-US" altLang="en-US" dirty="0" err="1"/>
              <a:t>diasumsikan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edge </a:t>
            </a:r>
            <a:r>
              <a:rPr lang="en-US" altLang="en-US" dirty="0" err="1"/>
              <a:t>mulai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baris</a:t>
            </a:r>
            <a:r>
              <a:rPr lang="en-US" altLang="en-US" dirty="0"/>
              <a:t> </a:t>
            </a:r>
            <a:r>
              <a:rPr lang="en-US" altLang="en-US" dirty="0" err="1"/>
              <a:t>teratas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berakhir</a:t>
            </a:r>
            <a:r>
              <a:rPr lang="en-US" altLang="en-US" dirty="0"/>
              <a:t> di </a:t>
            </a:r>
            <a:r>
              <a:rPr lang="en-US" altLang="en-US" dirty="0" err="1"/>
              <a:t>baris</a:t>
            </a:r>
            <a:r>
              <a:rPr lang="en-US" altLang="en-US" dirty="0"/>
              <a:t> </a:t>
            </a:r>
            <a:r>
              <a:rPr lang="en-US" altLang="en-US" dirty="0" err="1"/>
              <a:t>terakhir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Dkl</a:t>
            </a:r>
            <a:r>
              <a:rPr lang="en-US" altLang="en-US" dirty="0"/>
              <a:t>, edge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berawal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(1,1)(1,2) </a:t>
            </a:r>
            <a:r>
              <a:rPr lang="en-US" altLang="en-US" dirty="0" err="1"/>
              <a:t>atau</a:t>
            </a:r>
            <a:r>
              <a:rPr lang="en-US" altLang="en-US" dirty="0"/>
              <a:t> (1,2)(1,3),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berakhir</a:t>
            </a:r>
            <a:r>
              <a:rPr lang="en-US" altLang="en-US" dirty="0"/>
              <a:t> di (3,1)(3,2) </a:t>
            </a:r>
            <a:r>
              <a:rPr lang="en-US" altLang="en-US" dirty="0" err="1"/>
              <a:t>atau</a:t>
            </a:r>
            <a:r>
              <a:rPr lang="en-US" altLang="en-US" dirty="0"/>
              <a:t> (3,2)(3,3),</a:t>
            </a:r>
          </a:p>
        </p:txBody>
      </p:sp>
    </p:spTree>
    <p:extLst>
      <p:ext uri="{BB962C8B-B14F-4D97-AF65-F5344CB8AC3E}">
        <p14:creationId xmlns:p14="http://schemas.microsoft.com/office/powerpoint/2010/main" val="406683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A4AF-5832-44F0-B24E-203B3F1B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altLang="en-US" dirty="0"/>
              <a:t>Global Proc. w/ Graph theoretic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5D6C75-44BC-4FB5-8ECB-7FBDF36F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1997246"/>
            <a:ext cx="5237922" cy="383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900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08C-BA83-4A29-9F2A-98288CDA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537A-082B-4F1E-B115-62E2A961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/>
              <a:t>Pendahuluan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Edge based: 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Mendeteksi</a:t>
            </a:r>
            <a:r>
              <a:rPr lang="en-US" altLang="en-US" dirty="0"/>
              <a:t> </a:t>
            </a:r>
            <a:r>
              <a:rPr lang="en-US" altLang="en-US" i="1" dirty="0"/>
              <a:t>discontinuities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Edge Linking and Boundary detection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Region based: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Thresholding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Region Growing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Region Merging and Splitting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Clustering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Hybrid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414B-1AC3-4F87-A99E-E586BFF7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Thresholding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7DB74-C1F0-4C65-9B6D-15A2D3BB6B68}"/>
              </a:ext>
            </a:extLst>
          </p:cNvPr>
          <p:cNvSpPr txBox="1">
            <a:spLocks noChangeArrowheads="1"/>
          </p:cNvSpPr>
          <p:nvPr/>
        </p:nvSpPr>
        <p:spPr>
          <a:xfrm>
            <a:off x="296862" y="1828800"/>
            <a:ext cx="3124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err="1"/>
              <a:t>Sering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segmentasi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mudah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Diasumsikan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objek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cenderung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warna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homogen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terletak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kisaran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keabuan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endParaRPr lang="en-US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A6FC9-CCF3-41A1-B95C-977A1EC6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800"/>
            <a:ext cx="5037138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86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BA8E-E63A-48A1-8B07-463FE723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Thresholding (</a:t>
            </a:r>
            <a:r>
              <a:rPr lang="en-US" altLang="en-US" dirty="0" err="1"/>
              <a:t>Lanjutan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1C17-C748-4CAE-A22B-B0395E5B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Metode</a:t>
            </a:r>
            <a:r>
              <a:rPr lang="en-US" altLang="en-US" dirty="0"/>
              <a:t> </a:t>
            </a:r>
            <a:r>
              <a:rPr lang="en-US" altLang="en-US" dirty="0" err="1"/>
              <a:t>ini</a:t>
            </a:r>
            <a:r>
              <a:rPr lang="en-US" altLang="en-US" dirty="0"/>
              <a:t> </a:t>
            </a:r>
            <a:r>
              <a:rPr lang="en-US" altLang="en-US" dirty="0" err="1"/>
              <a:t>didasarkan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pemisahan</a:t>
            </a:r>
            <a:r>
              <a:rPr lang="en-US" altLang="en-US" dirty="0">
                <a:solidFill>
                  <a:srgbClr val="FF0000"/>
                </a:solidFill>
              </a:rPr>
              <a:t> pixel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kelas</a:t>
            </a:r>
            <a:r>
              <a:rPr lang="en-US" altLang="en-US" dirty="0">
                <a:solidFill>
                  <a:srgbClr val="FF0000"/>
                </a:solidFill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berbeda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tingkat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keabuan</a:t>
            </a:r>
            <a:r>
              <a:rPr lang="en-US" altLang="en-US" dirty="0"/>
              <a:t> </a:t>
            </a:r>
            <a:r>
              <a:rPr lang="en-US" altLang="en-US" dirty="0" err="1"/>
              <a:t>masing-masing</a:t>
            </a:r>
            <a:r>
              <a:rPr lang="en-US" altLang="en-US" dirty="0"/>
              <a:t> pixel. </a:t>
            </a:r>
          </a:p>
          <a:p>
            <a:r>
              <a:rPr lang="en-US" altLang="en-US" dirty="0" err="1"/>
              <a:t>Intensitas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medis</a:t>
            </a:r>
            <a:r>
              <a:rPr lang="en-US" altLang="en-US" dirty="0"/>
              <a:t> </a:t>
            </a:r>
            <a:r>
              <a:rPr lang="en-US" altLang="en-US" dirty="0" err="1"/>
              <a:t>seperti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tumor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jaringan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pada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otak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sangat</a:t>
            </a:r>
            <a:r>
              <a:rPr lang="en-US" altLang="en-US" dirty="0"/>
              <a:t> </a:t>
            </a:r>
            <a:r>
              <a:rPr lang="en-US" altLang="en-US" dirty="0" err="1"/>
              <a:t>rumit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tingkat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keabuan</a:t>
            </a:r>
            <a:r>
              <a:rPr lang="en-US" altLang="en-US" dirty="0">
                <a:solidFill>
                  <a:srgbClr val="FF0000"/>
                </a:solidFill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sangat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dekat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sulit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ambang</a:t>
            </a:r>
            <a:r>
              <a:rPr lang="en-US" altLang="en-US" dirty="0"/>
              <a:t> </a:t>
            </a:r>
            <a:r>
              <a:rPr lang="en-US" altLang="en-US" dirty="0" err="1"/>
              <a:t>batas</a:t>
            </a:r>
            <a:r>
              <a:rPr lang="en-US" altLang="en-US" dirty="0"/>
              <a:t> (threshold). </a:t>
            </a:r>
          </a:p>
          <a:p>
            <a:r>
              <a:rPr lang="en-US" altLang="en-US" dirty="0" err="1"/>
              <a:t>Metode</a:t>
            </a:r>
            <a:r>
              <a:rPr lang="en-US" altLang="en-US" dirty="0"/>
              <a:t> </a:t>
            </a:r>
            <a:r>
              <a:rPr lang="en-US" altLang="en-US" dirty="0" err="1"/>
              <a:t>ini</a:t>
            </a:r>
            <a:r>
              <a:rPr lang="en-US" altLang="en-US" dirty="0"/>
              <a:t> </a:t>
            </a:r>
            <a:r>
              <a:rPr lang="en-US" altLang="en-US" dirty="0" err="1">
                <a:solidFill>
                  <a:srgbClr val="FF0000"/>
                </a:solidFill>
              </a:rPr>
              <a:t>tidak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bisa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diterapkan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tingkat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keabuan</a:t>
            </a:r>
            <a:r>
              <a:rPr lang="en-US" altLang="en-US" dirty="0"/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berdekatan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u="sng" dirty="0" err="1"/>
              <a:t>dikombinasikan</a:t>
            </a:r>
            <a:r>
              <a:rPr lang="en-US" altLang="en-US" u="sng" dirty="0"/>
              <a:t> </a:t>
            </a:r>
            <a:r>
              <a:rPr lang="en-US" altLang="en-US" u="sng" dirty="0" err="1"/>
              <a:t>dengan</a:t>
            </a:r>
            <a:r>
              <a:rPr lang="en-US" altLang="en-US" u="sng" dirty="0"/>
              <a:t> </a:t>
            </a:r>
            <a:r>
              <a:rPr lang="en-US" altLang="en-US" u="sng" dirty="0" err="1"/>
              <a:t>metode</a:t>
            </a:r>
            <a:r>
              <a:rPr lang="en-US" altLang="en-US" u="sng" dirty="0"/>
              <a:t> lain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9308-44BC-4C4D-A684-D8F87AB1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altLang="en-US" dirty="0"/>
              <a:t>Thresholding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9837BA-DD7D-4F79-BA86-A1B57809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2381250"/>
            <a:ext cx="4695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7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ECEA-12F0-4966-8146-A36B5B98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altLang="en-US" dirty="0"/>
              <a:t>Thresholding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9B92AE-1AEA-4870-BEB9-BB444690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18" y="1487027"/>
            <a:ext cx="6774208" cy="4883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4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DEEB-EE99-44FC-9B99-5C8BCFEA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Pendekatan</a:t>
            </a:r>
            <a:r>
              <a:rPr lang="en-GB" altLang="en-US" dirty="0"/>
              <a:t> Region-Based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5CD-2D04-41B6-B481-82ADEE80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i="1" dirty="0" err="1">
                <a:solidFill>
                  <a:srgbClr val="FF0000"/>
                </a:solidFill>
              </a:rPr>
              <a:t>Kekurangannya</a:t>
            </a:r>
            <a:r>
              <a:rPr lang="en-GB" altLang="en-US" sz="2400" i="1" dirty="0"/>
              <a:t>: </a:t>
            </a:r>
            <a:r>
              <a:rPr lang="en-GB" altLang="en-US" sz="2400" i="1" dirty="0" err="1"/>
              <a:t>belum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tentu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menghasilkan</a:t>
            </a:r>
            <a:r>
              <a:rPr lang="en-GB" altLang="en-US" sz="2400" i="1" dirty="0"/>
              <a:t> </a:t>
            </a:r>
            <a:r>
              <a:rPr lang="en-GB" altLang="en-US" sz="2400" i="1" dirty="0" err="1"/>
              <a:t>wilayah-wilayah</a:t>
            </a:r>
            <a:r>
              <a:rPr lang="en-GB" altLang="en-US" sz="2400" i="1" dirty="0"/>
              <a:t> yang </a:t>
            </a:r>
            <a:r>
              <a:rPr lang="en-GB" altLang="en-US" sz="2400" i="1" dirty="0" err="1"/>
              <a:t>bersambungan</a:t>
            </a:r>
            <a:endParaRPr lang="en-GB" altLang="en-US" sz="2400" i="1" dirty="0"/>
          </a:p>
          <a:p>
            <a:r>
              <a:rPr lang="en-GB" altLang="en-US" sz="2400" i="1" dirty="0" err="1">
                <a:solidFill>
                  <a:srgbClr val="FF0000"/>
                </a:solidFill>
              </a:rPr>
              <a:t>Prosedur</a:t>
            </a:r>
            <a:r>
              <a:rPr lang="en-GB" altLang="en-US" sz="2400" i="1" dirty="0"/>
              <a:t>:</a:t>
            </a:r>
          </a:p>
          <a:p>
            <a:pPr lvl="1"/>
            <a:r>
              <a:rPr lang="en-GB" altLang="en-US" sz="2000" i="1" dirty="0" err="1"/>
              <a:t>Memerlukan</a:t>
            </a:r>
            <a:r>
              <a:rPr lang="en-GB" altLang="en-US" sz="2000" i="1" dirty="0"/>
              <a:t> criteria of uniformity (</a:t>
            </a:r>
            <a:r>
              <a:rPr lang="en-GB" altLang="en-US" sz="2000" i="1" dirty="0" err="1">
                <a:solidFill>
                  <a:schemeClr val="hlink"/>
                </a:solidFill>
              </a:rPr>
              <a:t>kriteria</a:t>
            </a:r>
            <a:r>
              <a:rPr lang="en-GB" altLang="en-US" sz="2000" i="1" dirty="0"/>
              <a:t>)</a:t>
            </a:r>
          </a:p>
          <a:p>
            <a:pPr lvl="1"/>
            <a:r>
              <a:rPr lang="en-GB" altLang="en-US" sz="2000" i="1" dirty="0" err="1"/>
              <a:t>Memerlukan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penyebaran</a:t>
            </a:r>
            <a:r>
              <a:rPr lang="en-GB" altLang="en-US" sz="2000" i="1" dirty="0"/>
              <a:t> seeds </a:t>
            </a:r>
            <a:r>
              <a:rPr lang="en-GB" altLang="en-US" sz="2000" i="1" dirty="0" err="1"/>
              <a:t>atau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dapat</a:t>
            </a:r>
            <a:r>
              <a:rPr lang="en-GB" altLang="en-US" sz="2000" i="1" dirty="0"/>
              <a:t> juga </a:t>
            </a:r>
            <a:r>
              <a:rPr lang="en-GB" altLang="en-US" sz="2000" i="1" dirty="0" err="1"/>
              <a:t>dengan</a:t>
            </a:r>
            <a:r>
              <a:rPr lang="en-GB" altLang="en-US" sz="2000" i="1" dirty="0"/>
              <a:t> </a:t>
            </a:r>
            <a:r>
              <a:rPr lang="en-GB" altLang="en-US" sz="2000" i="1" dirty="0" err="1"/>
              <a:t>pendekatan</a:t>
            </a:r>
            <a:r>
              <a:rPr lang="en-GB" altLang="en-US" sz="2000" i="1" dirty="0"/>
              <a:t> scan line</a:t>
            </a:r>
          </a:p>
          <a:p>
            <a:pPr lvl="1"/>
            <a:r>
              <a:rPr lang="en-GB" altLang="en-US" sz="2000" i="1" dirty="0" err="1"/>
              <a:t>Dilakukan</a:t>
            </a:r>
            <a:r>
              <a:rPr lang="en-GB" altLang="en-US" sz="2000" i="1" dirty="0"/>
              <a:t> proses region growing</a:t>
            </a:r>
          </a:p>
          <a:p>
            <a:pPr lvl="1"/>
            <a:endParaRPr lang="en-GB" altLang="en-US" sz="2000" i="1" dirty="0"/>
          </a:p>
          <a:p>
            <a:pPr lvl="1"/>
            <a:endParaRPr lang="en-GB" altLang="en-US" sz="2000" i="1" dirty="0"/>
          </a:p>
          <a:p>
            <a:pPr lvl="1"/>
            <a:endParaRPr lang="en-GB" altLang="en-US" sz="2000" i="1" dirty="0"/>
          </a:p>
          <a:p>
            <a:pPr lvl="1">
              <a:buFont typeface="Wingdings" panose="05000000000000000000" pitchFamily="2" charset="2"/>
              <a:buNone/>
            </a:pPr>
            <a:r>
              <a:rPr lang="en-GB" altLang="en-US" sz="2000" i="1" dirty="0"/>
              <a:t>	</a:t>
            </a:r>
            <a:r>
              <a:rPr lang="en-GB" altLang="en-US" sz="2000" i="1" dirty="0">
                <a:solidFill>
                  <a:srgbClr val="FF0000"/>
                </a:solidFill>
              </a:rPr>
              <a:t>unidentified region</a:t>
            </a:r>
          </a:p>
          <a:p>
            <a:pPr lvl="1"/>
            <a:endParaRPr lang="en-GB" altLang="en-US" sz="2000" i="1" dirty="0"/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82C815-E3D5-4F39-966F-9818AC55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269" y="4094922"/>
            <a:ext cx="2057400" cy="1752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8E5BFC3E-C394-44FD-B9A2-990B65E99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3269" y="4933122"/>
            <a:ext cx="533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A214663D-E2D4-47EF-B184-ABDC8E0398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6669" y="4704522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FEFF93E-CF78-4D99-9534-B0B3B83E59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5269" y="439972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5C2A1EC-C81B-453B-8AA7-FC13096C4D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0469" y="4094922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F2D28AA7-6974-4D95-887C-CC1E65B03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3269" y="5085522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4F09E2C-3A55-458C-895D-B21D619E3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0469" y="5314122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44452C6F-CF8A-4688-9623-FD6820D20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4269" y="5542722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0D6377A-948C-4088-A6A2-2E4DCC482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9069" y="4094922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0B7D4238-106D-4609-B256-4833480A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2869" y="4933122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6851D2C9-2296-4E79-B19B-38B93AF54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869" y="5237922"/>
            <a:ext cx="10668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B798F8D2-34C6-4A57-9CA0-80D4FE20D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669" y="531412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4D8E7F74-14D9-4CD1-80FF-3ABE03452C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15269" y="5542722"/>
            <a:ext cx="76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BF58C578-4011-4341-A162-8547A4826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5269" y="5390322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51EA020-53BB-4A6B-A25A-0164A46CB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669" y="5390322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F69020C2-74F9-4C5D-8EDE-FC51D0927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7269" y="5542722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CC109EF-21DD-4BFB-86AF-430431384A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1469" y="5695122"/>
            <a:ext cx="685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CF714B7E-8480-4340-B5C9-B15EE667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469" y="4704522"/>
            <a:ext cx="76200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D65ABE3C-0A81-4769-B877-6C2EEDDD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269" y="5466522"/>
            <a:ext cx="76200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2CACE86-7EA9-43B7-8431-29F5C191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069" y="4704522"/>
            <a:ext cx="76200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DF3DA79-EA8B-4157-9435-A9BA9C99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869" y="5466522"/>
            <a:ext cx="76200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9CDB62C8-4E29-41C8-8736-D0F507C87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0731" y="5053116"/>
            <a:ext cx="2152647" cy="3372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1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61DA-F8F3-475B-9A3C-5E896DF2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Region Growing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63F-B4B5-4105-93C3-83780809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Tentukan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piksel</a:t>
            </a:r>
            <a:r>
              <a:rPr lang="en-US" altLang="en-US" sz="2000" dirty="0"/>
              <a:t> </a:t>
            </a:r>
            <a:r>
              <a:rPr lang="en-US" altLang="en-US" sz="2000" i="1" dirty="0"/>
              <a:t>seed</a:t>
            </a:r>
            <a:r>
              <a:rPr lang="en-US" alt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Seed </a:t>
            </a:r>
            <a:r>
              <a:rPr lang="en-US" altLang="en-US" sz="1800" dirty="0" err="1"/>
              <a:t>bisa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ditentukan</a:t>
            </a:r>
            <a:r>
              <a:rPr lang="en-US" altLang="en-US" sz="1800" dirty="0"/>
              <a:t> manual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secara</a:t>
            </a:r>
            <a:r>
              <a:rPr lang="en-US" altLang="en-US" sz="1800" dirty="0"/>
              <a:t> random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piksel</a:t>
            </a:r>
            <a:r>
              <a:rPr lang="en-US" altLang="en-US" sz="2000" dirty="0"/>
              <a:t> seed, </a:t>
            </a:r>
            <a:r>
              <a:rPr lang="en-US" altLang="en-US" sz="2000" dirty="0" err="1"/>
              <a:t>lihat</a:t>
            </a:r>
            <a:r>
              <a:rPr lang="en-US" altLang="en-US" sz="2000" dirty="0"/>
              <a:t> 4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8 </a:t>
            </a:r>
            <a:r>
              <a:rPr lang="en-US" altLang="en-US" sz="2000" dirty="0" err="1"/>
              <a:t>tetangganya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kriterianya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kriteria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perbedaan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keabuan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seed, </a:t>
            </a:r>
            <a:r>
              <a:rPr lang="en-US" altLang="en-US" sz="2000" dirty="0" err="1"/>
              <a:t>dll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tetangga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dianggap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1 region/</a:t>
            </a:r>
            <a:r>
              <a:rPr lang="en-US" altLang="en-US" sz="2000" dirty="0" err="1"/>
              <a:t>daerah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piksel</a:t>
            </a:r>
            <a:r>
              <a:rPr lang="en-US" altLang="en-US" sz="2000" dirty="0"/>
              <a:t> seed. 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Teruskan</a:t>
            </a:r>
            <a:r>
              <a:rPr lang="en-US" altLang="en-US" sz="2000" dirty="0"/>
              <a:t> proses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mengecek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tetangga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tetangga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sudah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cek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kriteria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saja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tanpa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melihat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konektivitas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ketetanggaan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karena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daerah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Stopping rule </a:t>
            </a:r>
            <a:r>
              <a:rPr lang="en-US" altLang="en-US" sz="2000" dirty="0" err="1"/>
              <a:t>kadang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mencakup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kemungkinan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sehingga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akhir</a:t>
            </a:r>
            <a:r>
              <a:rPr lang="en-US" altLang="en-US" sz="2000" dirty="0"/>
              <a:t> region growing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piksel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belum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dicek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sekali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ECFF-72DC-4D12-ABBC-B7108E7E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Luaran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9571-E4B0-4379-99BA-162D3768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pemahaman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 </a:t>
            </a:r>
            <a:r>
              <a:rPr lang="en-US" altLang="en-US" dirty="0" err="1"/>
              <a:t>tentang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karakteristik</a:t>
            </a:r>
            <a:r>
              <a:rPr lang="en-US" altLang="en-US" dirty="0"/>
              <a:t> </a:t>
            </a:r>
            <a:r>
              <a:rPr lang="en-US" altLang="en-US" dirty="0" err="1"/>
              <a:t>dasar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algoritma</a:t>
            </a:r>
            <a:r>
              <a:rPr lang="en-US" altLang="en-US" dirty="0"/>
              <a:t> </a:t>
            </a:r>
            <a:r>
              <a:rPr lang="en-US" altLang="en-US" dirty="0" err="1"/>
              <a:t>segmentasi</a:t>
            </a:r>
            <a:endParaRPr lang="en-US" altLang="en-US" dirty="0"/>
          </a:p>
          <a:p>
            <a:pPr lvl="1"/>
            <a:r>
              <a:rPr lang="en-US" altLang="en-US" dirty="0"/>
              <a:t>proses filtering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mendeteksi</a:t>
            </a:r>
            <a:r>
              <a:rPr lang="en-US" altLang="en-US" dirty="0"/>
              <a:t> </a:t>
            </a:r>
            <a:r>
              <a:rPr lang="en-US" altLang="en-US" dirty="0" err="1"/>
              <a:t>titik</a:t>
            </a:r>
            <a:r>
              <a:rPr lang="en-US" altLang="en-US" dirty="0"/>
              <a:t>, </a:t>
            </a:r>
            <a:r>
              <a:rPr lang="en-US" altLang="en-US" dirty="0" err="1"/>
              <a:t>garis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tepi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F9F1-B896-461E-9E9A-80A2B4D3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altLang="en-US" dirty="0"/>
              <a:t>Region Growing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7B167C-6D2C-43DC-82B4-BF29099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22256"/>
            <a:ext cx="7524750" cy="518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65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C208-3BE6-4A3F-A65B-ED1EA9CE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Region Splitting n Merging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7497-6340-4987-B9B7-E5DF66F5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Splitting</a:t>
            </a:r>
            <a:r>
              <a:rPr lang="en-US" altLang="en-US" dirty="0"/>
              <a:t>: </a:t>
            </a:r>
            <a:r>
              <a:rPr lang="en-US" altLang="en-US" dirty="0" err="1"/>
              <a:t>membagi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menjadi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daerah</a:t>
            </a:r>
            <a:r>
              <a:rPr lang="en-US" altLang="en-US" dirty="0"/>
              <a:t> </a:t>
            </a: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kriteria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(</a:t>
            </a:r>
            <a:r>
              <a:rPr lang="en-US" altLang="en-US" dirty="0" err="1"/>
              <a:t>teknik</a:t>
            </a:r>
            <a:r>
              <a:rPr lang="en-US" altLang="en-US" dirty="0"/>
              <a:t> quadtree)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Merging</a:t>
            </a:r>
            <a:r>
              <a:rPr lang="en-US" altLang="en-US" dirty="0"/>
              <a:t>: </a:t>
            </a:r>
            <a:r>
              <a:rPr lang="en-US" altLang="en-US" dirty="0" err="1"/>
              <a:t>gabungkan</a:t>
            </a:r>
            <a:r>
              <a:rPr lang="en-US" altLang="en-US" dirty="0"/>
              <a:t> </a:t>
            </a:r>
            <a:r>
              <a:rPr lang="en-US" altLang="en-US" dirty="0" err="1"/>
              <a:t>daerah-daerah</a:t>
            </a:r>
            <a:r>
              <a:rPr lang="en-US" altLang="en-US" dirty="0"/>
              <a:t> </a:t>
            </a:r>
            <a:r>
              <a:rPr lang="en-US" altLang="en-US" dirty="0" err="1"/>
              <a:t>berdekatan</a:t>
            </a:r>
            <a:r>
              <a:rPr lang="en-US" altLang="en-US" dirty="0"/>
              <a:t> yang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kriteria</a:t>
            </a:r>
            <a:r>
              <a:rPr lang="en-US" altLang="en-US" dirty="0"/>
              <a:t> yang </a:t>
            </a:r>
            <a:r>
              <a:rPr lang="en-US" altLang="en-US" dirty="0" err="1"/>
              <a:t>sama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Kriteria</a:t>
            </a:r>
            <a:r>
              <a:rPr lang="en-US" altLang="en-US" dirty="0"/>
              <a:t>: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varian</a:t>
            </a:r>
            <a:r>
              <a:rPr lang="en-US" altLang="en-US" dirty="0"/>
              <a:t> </a:t>
            </a:r>
            <a:r>
              <a:rPr lang="en-US" altLang="en-US" dirty="0" err="1"/>
              <a:t>keabuan</a:t>
            </a:r>
            <a:r>
              <a:rPr lang="en-US" altLang="en-US" dirty="0"/>
              <a:t> </a:t>
            </a:r>
            <a:r>
              <a:rPr lang="en-US" altLang="en-US" dirty="0" err="1"/>
              <a:t>dll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4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4CFE-0AB5-4560-91A7-035B865B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Region Splitting n Merging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A7C761-E553-4E69-ACF9-BF09ADB1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80010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328169C-1F7B-4903-BA08-B66FB011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4648200"/>
            <a:ext cx="6294438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251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E0B-1A31-412C-B876-6FDF425D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K-Means </a:t>
            </a:r>
            <a:br>
              <a:rPr lang="en-US" altLang="en-US" dirty="0"/>
            </a:br>
            <a:r>
              <a:rPr lang="en-US" altLang="en-US" dirty="0"/>
              <a:t>Clustering</a:t>
            </a:r>
            <a:endParaRPr lang="en-US" dirty="0"/>
          </a:p>
        </p:txBody>
      </p:sp>
      <p:pic>
        <p:nvPicPr>
          <p:cNvPr id="4" name="Picture 4" descr="Untitled">
            <a:extLst>
              <a:ext uri="{FF2B5EF4-FFF2-40B4-BE49-F238E27FC236}">
                <a16:creationId xmlns:a16="http://schemas.microsoft.com/office/drawing/2014/main" id="{11011A3A-C3CA-4B0A-8535-4D1A8E93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82" y="365126"/>
            <a:ext cx="4673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8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7F93-F43A-491D-A7C0-CE4DDC37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Pendekatan</a:t>
            </a:r>
            <a:r>
              <a:rPr lang="en-GB" altLang="en-US" dirty="0"/>
              <a:t> Hybrid Edge &amp; Region 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A9A1-1171-49BC-A95A-93D19C8F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 err="1"/>
              <a:t>Bertujuan</a:t>
            </a:r>
            <a:r>
              <a:rPr lang="en-GB" altLang="en-US" i="1" dirty="0"/>
              <a:t> </a:t>
            </a:r>
            <a:r>
              <a:rPr lang="en-GB" altLang="en-US" i="1" dirty="0" err="1"/>
              <a:t>untuk</a:t>
            </a:r>
            <a:r>
              <a:rPr lang="en-GB" altLang="en-US" i="1" dirty="0"/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mendapatkan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segementasi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dengan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wilayah-wilayah</a:t>
            </a:r>
            <a:r>
              <a:rPr lang="en-GB" altLang="en-US" i="1" dirty="0">
                <a:solidFill>
                  <a:srgbClr val="FF0000"/>
                </a:solidFill>
              </a:rPr>
              <a:t> yang </a:t>
            </a:r>
            <a:r>
              <a:rPr lang="en-GB" altLang="en-US" i="1" dirty="0" err="1">
                <a:solidFill>
                  <a:srgbClr val="FF0000"/>
                </a:solidFill>
              </a:rPr>
              <a:t>tertutup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dan</a:t>
            </a:r>
            <a:r>
              <a:rPr lang="en-GB" altLang="en-US" i="1" dirty="0">
                <a:solidFill>
                  <a:srgbClr val="FF0000"/>
                </a:solidFill>
              </a:rPr>
              <a:t> </a:t>
            </a:r>
            <a:r>
              <a:rPr lang="en-GB" altLang="en-US" i="1" dirty="0" err="1">
                <a:solidFill>
                  <a:srgbClr val="FF0000"/>
                </a:solidFill>
              </a:rPr>
              <a:t>bersambungan</a:t>
            </a:r>
            <a:endParaRPr lang="en-GB" altLang="en-US" i="1" dirty="0">
              <a:solidFill>
                <a:srgbClr val="FF0000"/>
              </a:solidFill>
            </a:endParaRPr>
          </a:p>
          <a:p>
            <a:r>
              <a:rPr lang="en-GB" altLang="en-US" i="1" dirty="0" err="1"/>
              <a:t>Prosedur</a:t>
            </a:r>
            <a:r>
              <a:rPr lang="en-GB" altLang="en-US" i="1" dirty="0"/>
              <a:t>:</a:t>
            </a:r>
          </a:p>
          <a:p>
            <a:pPr lvl="1"/>
            <a:r>
              <a:rPr lang="en-GB" altLang="en-US" i="1" dirty="0" err="1"/>
              <a:t>Lakukan</a:t>
            </a:r>
            <a:r>
              <a:rPr lang="en-GB" altLang="en-US" i="1" dirty="0"/>
              <a:t> proses </a:t>
            </a:r>
            <a:r>
              <a:rPr lang="en-GB" altLang="en-US" i="1" dirty="0" err="1"/>
              <a:t>deteksi</a:t>
            </a:r>
            <a:r>
              <a:rPr lang="en-GB" altLang="en-US" i="1" dirty="0"/>
              <a:t> </a:t>
            </a:r>
            <a:r>
              <a:rPr lang="en-GB" altLang="en-US" i="1" dirty="0" err="1"/>
              <a:t>sisi</a:t>
            </a:r>
            <a:r>
              <a:rPr lang="en-GB" altLang="en-US" i="1" dirty="0"/>
              <a:t> </a:t>
            </a:r>
            <a:r>
              <a:rPr lang="en-GB" altLang="en-US" i="1" dirty="0" err="1"/>
              <a:t>untuk</a:t>
            </a:r>
            <a:r>
              <a:rPr lang="en-GB" altLang="en-US" i="1" dirty="0"/>
              <a:t> </a:t>
            </a:r>
            <a:r>
              <a:rPr lang="en-GB" altLang="en-US" i="1" dirty="0" err="1"/>
              <a:t>menhasilkan</a:t>
            </a:r>
            <a:r>
              <a:rPr lang="en-GB" altLang="en-US" i="1" dirty="0"/>
              <a:t> </a:t>
            </a:r>
            <a:r>
              <a:rPr lang="en-GB" altLang="en-US" i="1" dirty="0" err="1"/>
              <a:t>citra</a:t>
            </a:r>
            <a:r>
              <a:rPr lang="en-GB" altLang="en-US" i="1" dirty="0"/>
              <a:t> </a:t>
            </a:r>
            <a:r>
              <a:rPr lang="en-GB" altLang="en-US" i="1" dirty="0" err="1"/>
              <a:t>sisi</a:t>
            </a:r>
            <a:r>
              <a:rPr lang="en-GB" altLang="en-US" i="1" dirty="0"/>
              <a:t> (</a:t>
            </a:r>
            <a:r>
              <a:rPr lang="en-GB" altLang="en-US" i="1" dirty="0" err="1"/>
              <a:t>piksel</a:t>
            </a:r>
            <a:r>
              <a:rPr lang="en-GB" altLang="en-US" i="1" dirty="0"/>
              <a:t> edge </a:t>
            </a:r>
            <a:r>
              <a:rPr lang="en-GB" altLang="en-US" i="1" dirty="0" err="1"/>
              <a:t>dan</a:t>
            </a:r>
            <a:r>
              <a:rPr lang="en-GB" altLang="en-US" i="1" dirty="0"/>
              <a:t> </a:t>
            </a:r>
            <a:r>
              <a:rPr lang="en-GB" altLang="en-US" i="1" dirty="0" err="1"/>
              <a:t>piksel</a:t>
            </a:r>
            <a:r>
              <a:rPr lang="en-GB" altLang="en-US" i="1" dirty="0"/>
              <a:t> non-edge)</a:t>
            </a:r>
          </a:p>
          <a:p>
            <a:pPr lvl="1"/>
            <a:r>
              <a:rPr lang="en-GB" altLang="en-US" i="1" dirty="0" err="1"/>
              <a:t>Lakukan</a:t>
            </a:r>
            <a:r>
              <a:rPr lang="en-GB" altLang="en-US" i="1" dirty="0"/>
              <a:t> </a:t>
            </a:r>
            <a:r>
              <a:rPr lang="en-GB" altLang="en-US" i="1" dirty="0" err="1"/>
              <a:t>pemisahan</a:t>
            </a:r>
            <a:r>
              <a:rPr lang="en-GB" altLang="en-US" i="1" dirty="0"/>
              <a:t> </a:t>
            </a:r>
            <a:r>
              <a:rPr lang="en-GB" altLang="en-US" i="1" dirty="0" err="1"/>
              <a:t>wilayah</a:t>
            </a:r>
            <a:r>
              <a:rPr lang="en-GB" altLang="en-US" i="1" dirty="0"/>
              <a:t>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metode</a:t>
            </a:r>
            <a:r>
              <a:rPr lang="en-GB" altLang="en-US" i="1" dirty="0"/>
              <a:t> connected region.  Connected regions </a:t>
            </a:r>
            <a:r>
              <a:rPr lang="en-GB" altLang="en-US" i="1" dirty="0" err="1"/>
              <a:t>adalah</a:t>
            </a:r>
            <a:r>
              <a:rPr lang="en-GB" altLang="en-US" i="1" dirty="0"/>
              <a:t> set </a:t>
            </a:r>
            <a:r>
              <a:rPr lang="en-GB" altLang="en-US" i="1" dirty="0" err="1"/>
              <a:t>piksel</a:t>
            </a:r>
            <a:r>
              <a:rPr lang="en-GB" altLang="en-US" i="1" dirty="0"/>
              <a:t> 4-tetangga yang </a:t>
            </a:r>
            <a:r>
              <a:rPr lang="en-GB" altLang="en-US" i="1" dirty="0" err="1"/>
              <a:t>bukan</a:t>
            </a:r>
            <a:r>
              <a:rPr lang="en-GB" altLang="en-US" i="1" dirty="0"/>
              <a:t> </a:t>
            </a:r>
            <a:r>
              <a:rPr lang="en-GB" altLang="en-US" i="1" dirty="0" err="1"/>
              <a:t>piksel</a:t>
            </a:r>
            <a:r>
              <a:rPr lang="en-GB" altLang="en-US" i="1" dirty="0"/>
              <a:t> edge.</a:t>
            </a:r>
          </a:p>
          <a:p>
            <a:pPr lvl="1"/>
            <a:r>
              <a:rPr lang="en-GB" altLang="en-US" i="1" dirty="0" err="1"/>
              <a:t>Selanjutnya</a:t>
            </a:r>
            <a:r>
              <a:rPr lang="en-GB" altLang="en-US" i="1" dirty="0"/>
              <a:t> </a:t>
            </a:r>
            <a:r>
              <a:rPr lang="en-GB" altLang="en-US" i="1" dirty="0" err="1"/>
              <a:t>dilakukan</a:t>
            </a:r>
            <a:r>
              <a:rPr lang="en-GB" altLang="en-US" i="1" dirty="0"/>
              <a:t> proses merging regions </a:t>
            </a:r>
            <a:r>
              <a:rPr lang="en-GB" altLang="en-US" i="1" dirty="0" err="1"/>
              <a:t>dengan</a:t>
            </a:r>
            <a:r>
              <a:rPr lang="en-GB" altLang="en-US" i="1" dirty="0"/>
              <a:t> </a:t>
            </a:r>
            <a:r>
              <a:rPr lang="en-GB" altLang="en-US" i="1" dirty="0" err="1"/>
              <a:t>rumusan-rumusan</a:t>
            </a:r>
            <a:r>
              <a:rPr lang="en-GB" altLang="en-US" i="1" dirty="0"/>
              <a:t> </a:t>
            </a:r>
            <a:r>
              <a:rPr lang="en-GB" altLang="en-US" i="1" dirty="0" err="1"/>
              <a:t>tertentu</a:t>
            </a:r>
            <a:endParaRPr lang="en-GB" alt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12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C7D586-1C41-4FAD-919C-27C6327D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22795"/>
            <a:ext cx="7886700" cy="1325563"/>
          </a:xfrm>
        </p:spPr>
        <p:txBody>
          <a:bodyPr/>
          <a:lstStyle/>
          <a:p>
            <a:r>
              <a:rPr lang="en-US" dirty="0"/>
              <a:t>The End….</a:t>
            </a:r>
          </a:p>
        </p:txBody>
      </p:sp>
    </p:spTree>
    <p:extLst>
      <p:ext uri="{BB962C8B-B14F-4D97-AF65-F5344CB8AC3E}">
        <p14:creationId xmlns:p14="http://schemas.microsoft.com/office/powerpoint/2010/main" val="36258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0947-1F92-4FFF-BE67-626CA650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altLang="en-US" dirty="0"/>
              <a:t>Key Stages in Digital Image Processing</a:t>
            </a:r>
            <a:endParaRPr lang="en-US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3BBED16-A5FC-4D77-B2C9-28623FED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Acquisition</a:t>
            </a:r>
            <a:endParaRPr lang="en-US" altLang="en-US" sz="180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4F7011E-47B3-4D6A-AE41-174B2F8C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Restoration</a:t>
            </a:r>
            <a:endParaRPr lang="en-US" altLang="en-US" sz="1800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FD6C434F-8C29-4911-BC27-659EFD73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 dirty="0"/>
              <a:t>Morphological Processing</a:t>
            </a:r>
            <a:endParaRPr lang="en-US" altLang="en-US" sz="1800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971FE111-177F-4951-949D-887A7A1D1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Segmentation</a:t>
            </a:r>
            <a:endParaRPr lang="en-US" altLang="en-US" sz="1800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16F9DCE3-58E8-420A-BD88-82B1ED39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 dirty="0"/>
              <a:t>Representation &amp; Description</a:t>
            </a:r>
            <a:endParaRPr lang="en-US" altLang="en-US" sz="1800" dirty="0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E804BEFD-2071-482C-BBE1-4D000469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Enhancement</a:t>
            </a:r>
            <a:endParaRPr lang="en-US" altLang="en-US" sz="180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37E74082-6769-4765-A46E-C730DFB2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 dirty="0"/>
              <a:t>Object Recognition</a:t>
            </a:r>
            <a:endParaRPr lang="en-US" altLang="en-US" sz="1800" dirty="0"/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2EBECEF8-D661-464B-9C9C-41093823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333868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Problem Domain</a:t>
            </a:r>
            <a:endParaRPr lang="en-US" altLang="en-US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12" name="AutoShape 27">
            <a:extLst>
              <a:ext uri="{FF2B5EF4-FFF2-40B4-BE49-F238E27FC236}">
                <a16:creationId xmlns:a16="http://schemas.microsoft.com/office/drawing/2014/main" id="{C700A73C-A656-47B7-B95C-C40A7E7AE081}"/>
              </a:ext>
            </a:extLst>
          </p:cNvPr>
          <p:cNvCxnSpPr>
            <a:cxnSpLocks noChangeShapeType="1"/>
            <a:stCxn id="11" idx="0"/>
            <a:endCxn id="4" idx="2"/>
          </p:cNvCxnSpPr>
          <p:nvPr/>
        </p:nvCxnSpPr>
        <p:spPr bwMode="auto">
          <a:xfrm flipV="1">
            <a:off x="1398588" y="4846638"/>
            <a:ext cx="0" cy="48723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8">
            <a:extLst>
              <a:ext uri="{FF2B5EF4-FFF2-40B4-BE49-F238E27FC236}">
                <a16:creationId xmlns:a16="http://schemas.microsoft.com/office/drawing/2014/main" id="{FB09405F-B275-40EC-B2FD-EE9EC590F1F3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rot="162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9">
            <a:extLst>
              <a:ext uri="{FF2B5EF4-FFF2-40B4-BE49-F238E27FC236}">
                <a16:creationId xmlns:a16="http://schemas.microsoft.com/office/drawing/2014/main" id="{91CE46C3-5C75-4008-A50E-3CF9ABBA0AD7}"/>
              </a:ext>
            </a:extLst>
          </p:cNvPr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162AEDF1-83D9-4342-83A4-F529D3406FCD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1">
            <a:extLst>
              <a:ext uri="{FF2B5EF4-FFF2-40B4-BE49-F238E27FC236}">
                <a16:creationId xmlns:a16="http://schemas.microsoft.com/office/drawing/2014/main" id="{34E45469-FD72-4746-9D5D-B2732522EF66}"/>
              </a:ext>
            </a:extLst>
          </p:cNvPr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2">
            <a:extLst>
              <a:ext uri="{FF2B5EF4-FFF2-40B4-BE49-F238E27FC236}">
                <a16:creationId xmlns:a16="http://schemas.microsoft.com/office/drawing/2014/main" id="{8175CF2C-21CB-42A2-AD23-AB6A6B860D4C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33">
            <a:extLst>
              <a:ext uri="{FF2B5EF4-FFF2-40B4-BE49-F238E27FC236}">
                <a16:creationId xmlns:a16="http://schemas.microsoft.com/office/drawing/2014/main" id="{54C05DCE-8892-479D-AEDC-67D4F69C7CFB}"/>
              </a:ext>
            </a:extLst>
          </p:cNvPr>
          <p:cNvCxnSpPr>
            <a:cxnSpLocks noChangeShapeType="1"/>
            <a:stCxn id="9" idx="0"/>
            <a:endCxn id="5" idx="1"/>
          </p:cNvCxnSpPr>
          <p:nvPr/>
        </p:nvCxnSpPr>
        <p:spPr bwMode="auto">
          <a:xfrm rot="162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35">
            <a:extLst>
              <a:ext uri="{FF2B5EF4-FFF2-40B4-BE49-F238E27FC236}">
                <a16:creationId xmlns:a16="http://schemas.microsoft.com/office/drawing/2014/main" id="{8060BEAA-CBEF-4E82-A672-F3A83394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Colour Image Processing</a:t>
            </a:r>
            <a:endParaRPr lang="en-US" altLang="en-US" sz="1800"/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306CD11B-463C-4910-B7CF-1D8E6061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Compression</a:t>
            </a:r>
            <a:endParaRPr lang="en-US" altLang="en-US" sz="1800"/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6BF13EF5-154D-4C7F-8F27-5AF2D759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623050"/>
            <a:ext cx="5035550" cy="25241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IE" altLang="en-US" sz="1800" dirty="0">
                <a:solidFill>
                  <a:schemeClr val="bg1"/>
                </a:solidFill>
              </a:rPr>
              <a:t>Images taken from Gonzalez &amp; Woods, Digital Image Processing (2002)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FA7F771-ECCE-4A96-82ED-E79836B571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68" y="2624011"/>
            <a:ext cx="3911320" cy="272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86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8578-7018-4D6E-9423-E5D5E9F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altLang="en-US" dirty="0"/>
              <a:t>Key Stages in Digital Image Processing: Segmentation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ADA586-8A80-4E4B-B8BC-2BE25123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Acquisition</a:t>
            </a:r>
            <a:endParaRPr lang="en-US" altLang="en-US" sz="18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2EDE3E-7CAE-4E72-9DED-874EC6F12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Restoration</a:t>
            </a:r>
            <a:endParaRPr lang="en-US" altLang="en-US" sz="18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E605C7-4F9F-4624-AF05-C1E771ED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Morphological Processing</a:t>
            </a:r>
            <a:endParaRPr lang="en-US" altLang="en-US" sz="18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7F487-5FF4-4E13-8CC1-CF765A29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 dirty="0"/>
              <a:t>Segmentation</a:t>
            </a:r>
            <a:endParaRPr lang="en-US" altLang="en-US" sz="18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9DE01B3-BC38-4314-8485-88B13695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Representation &amp; Description</a:t>
            </a:r>
            <a:endParaRPr lang="en-US" altLang="en-US" sz="18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66B3B8D-503F-4569-A72C-8985B745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Enhancement</a:t>
            </a:r>
            <a:endParaRPr lang="en-US" altLang="en-US" sz="18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63632ED-AA21-414B-A175-14FAF70C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Object Recognition</a:t>
            </a:r>
            <a:endParaRPr lang="en-US" altLang="en-US" sz="1800"/>
          </a:p>
        </p:txBody>
      </p:sp>
      <p:cxnSp>
        <p:nvCxnSpPr>
          <p:cNvPr id="11" name="AutoShape 12">
            <a:extLst>
              <a:ext uri="{FF2B5EF4-FFF2-40B4-BE49-F238E27FC236}">
                <a16:creationId xmlns:a16="http://schemas.microsoft.com/office/drawing/2014/main" id="{ACA338AE-FACB-48F0-BC23-080E9DFB2BB4}"/>
              </a:ext>
            </a:extLst>
          </p:cNvPr>
          <p:cNvCxnSpPr>
            <a:cxnSpLocks noChangeShapeType="1"/>
            <a:endCxn id="4" idx="2"/>
          </p:cNvCxnSpPr>
          <p:nvPr/>
        </p:nvCxnSpPr>
        <p:spPr bwMode="auto">
          <a:xfrm rot="162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7F5F4CAB-4751-46F0-8819-F445346D3A4B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rot="162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B4134719-9A9F-40E4-8CF7-D58A41AEAC1C}"/>
              </a:ext>
            </a:extLst>
          </p:cNvPr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B2E1CF0C-40AC-4AF9-B5F5-38AAA5EC72B9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rot="5400000">
            <a:off x="7587456" y="38790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57A5C568-8866-4E9D-8C1B-E62DCBE6AA26}"/>
              </a:ext>
            </a:extLst>
          </p:cNvPr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6605588" y="2095500"/>
            <a:ext cx="1119187" cy="777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66E57D64-1FCA-4704-B4CC-AA11BD6C5789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191F0EA6-C5CE-4321-964C-2B50E0522514}"/>
              </a:ext>
            </a:extLst>
          </p:cNvPr>
          <p:cNvCxnSpPr>
            <a:cxnSpLocks noChangeShapeType="1"/>
            <a:stCxn id="9" idx="0"/>
            <a:endCxn id="5" idx="1"/>
          </p:cNvCxnSpPr>
          <p:nvPr/>
        </p:nvCxnSpPr>
        <p:spPr bwMode="auto">
          <a:xfrm rot="162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4F89EA16-1CF5-4D63-BA91-54F86628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Colour Image Processing</a:t>
            </a:r>
            <a:endParaRPr lang="en-US" altLang="en-US" sz="180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8F02BE78-441A-47F1-867B-E27F9BB93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E" altLang="en-US" sz="1800"/>
              <a:t>Image Compression</a:t>
            </a:r>
            <a:endParaRPr lang="en-US" altLang="en-US" sz="1800"/>
          </a:p>
        </p:txBody>
      </p:sp>
      <p:pic>
        <p:nvPicPr>
          <p:cNvPr id="20" name="Picture 21">
            <a:extLst>
              <a:ext uri="{FF2B5EF4-FFF2-40B4-BE49-F238E27FC236}">
                <a16:creationId xmlns:a16="http://schemas.microsoft.com/office/drawing/2014/main" id="{5346CDC1-BBCC-4DBE-AE1F-F2A4342C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20"/>
          <a:stretch>
            <a:fillRect/>
          </a:stretch>
        </p:blipFill>
        <p:spPr bwMode="auto">
          <a:xfrm>
            <a:off x="2881313" y="2559050"/>
            <a:ext cx="33496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D5EF5667-89E0-4F54-B27A-2EB8FB612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43" r="59154"/>
          <a:stretch>
            <a:fillRect/>
          </a:stretch>
        </p:blipFill>
        <p:spPr bwMode="auto">
          <a:xfrm>
            <a:off x="2844800" y="4183063"/>
            <a:ext cx="17367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1">
            <a:extLst>
              <a:ext uri="{FF2B5EF4-FFF2-40B4-BE49-F238E27FC236}">
                <a16:creationId xmlns:a16="http://schemas.microsoft.com/office/drawing/2014/main" id="{07E7EAAB-6869-4C09-A40F-4615DB35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623050"/>
            <a:ext cx="5035550" cy="25241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IE" altLang="en-US" sz="1800" dirty="0">
                <a:solidFill>
                  <a:schemeClr val="bg1"/>
                </a:solidFill>
              </a:rPr>
              <a:t>Images taken from Gonzalez &amp; Woods, Digital Image Processing (2002)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F43C6FDD-1599-4460-BB0B-AF8C75AD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Problem Domain</a:t>
            </a:r>
            <a:endParaRPr lang="en-US" altLang="en-US" sz="18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5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0945-FEAD-4FA8-B0A4-86AFD27F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B564-FDA9-44A5-9BBC-5CB780F3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rgbClr val="FF0000"/>
                </a:solidFill>
              </a:rPr>
              <a:t>Segmentasi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/>
              <a:t>merupakan</a:t>
            </a:r>
            <a:r>
              <a:rPr lang="en-US" altLang="en-US" sz="2400" dirty="0"/>
              <a:t> proses </a:t>
            </a:r>
            <a:r>
              <a:rPr lang="en-US" altLang="en-US" sz="2400" dirty="0" err="1"/>
              <a:t>mempartisi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daerah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objek</a:t>
            </a:r>
            <a:endParaRPr lang="en-US" altLang="en-US" sz="2400" dirty="0"/>
          </a:p>
          <a:p>
            <a:r>
              <a:rPr lang="en-US" altLang="en-US" sz="2400" dirty="0" err="1">
                <a:solidFill>
                  <a:srgbClr val="FF0000"/>
                </a:solidFill>
              </a:rPr>
              <a:t>Segmentasi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citra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umumnya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berdasar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sifat</a:t>
            </a:r>
            <a:r>
              <a:rPr lang="en-US" altLang="en-US" sz="2400" dirty="0"/>
              <a:t> </a:t>
            </a:r>
            <a:r>
              <a:rPr lang="en-US" altLang="en-US" sz="2400" i="1" dirty="0"/>
              <a:t>discontinuity </a:t>
            </a:r>
            <a:r>
              <a:rPr lang="en-US" altLang="en-US" sz="2400" dirty="0" err="1"/>
              <a:t>atau</a:t>
            </a:r>
            <a:r>
              <a:rPr lang="en-US" altLang="en-US" sz="2400" i="1" dirty="0"/>
              <a:t> similarity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intensitas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piksel</a:t>
            </a: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sz="2000" dirty="0" err="1">
                <a:solidFill>
                  <a:srgbClr val="FF0000"/>
                </a:solidFill>
              </a:rPr>
              <a:t>Tujuan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1030288" indent="-463550">
              <a:spcBef>
                <a:spcPts val="0"/>
              </a:spcBef>
              <a:buClrTx/>
              <a:defRPr/>
            </a:pPr>
            <a:r>
              <a:rPr lang="en-US" dirty="0" err="1">
                <a:solidFill>
                  <a:srgbClr val="FF0000"/>
                </a:solidFill>
              </a:rPr>
              <a:t>membagi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citra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beberapa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daerah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(Region of Interest (</a:t>
            </a:r>
            <a:r>
              <a:rPr lang="en-US" dirty="0">
                <a:solidFill>
                  <a:srgbClr val="FF0000"/>
                </a:solidFill>
              </a:rPr>
              <a:t>ROI</a:t>
            </a:r>
            <a:r>
              <a:rPr lang="en-US" dirty="0"/>
              <a:t>)) yang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marL="1030288" indent="-463550">
              <a:spcBef>
                <a:spcPts val="0"/>
              </a:spcBef>
              <a:buClrTx/>
              <a:defRPr/>
            </a:pPr>
            <a:r>
              <a:rPr lang="en-US" dirty="0" err="1">
                <a:solidFill>
                  <a:srgbClr val="FF0000"/>
                </a:solidFill>
              </a:rPr>
              <a:t>menyederhanakan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mengubah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representasi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bermakna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dianalisa</a:t>
            </a:r>
            <a:r>
              <a:rPr lang="en-US" dirty="0"/>
              <a:t>.</a:t>
            </a:r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17AA6-B8FB-4FD3-B050-715455B8EC17}"/>
              </a:ext>
            </a:extLst>
          </p:cNvPr>
          <p:cNvSpPr/>
          <p:nvPr/>
        </p:nvSpPr>
        <p:spPr>
          <a:xfrm>
            <a:off x="423655" y="6169708"/>
            <a:ext cx="829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 err="1">
                <a:solidFill>
                  <a:srgbClr val="FF0000"/>
                </a:solidFill>
              </a:rPr>
              <a:t>Kesalahan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>
                <a:solidFill>
                  <a:srgbClr val="FF0000"/>
                </a:solidFill>
              </a:rPr>
              <a:t>segmentasi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proses </a:t>
            </a:r>
            <a:r>
              <a:rPr lang="en-US" dirty="0" err="1">
                <a:solidFill>
                  <a:srgbClr val="FF0000"/>
                </a:solidFill>
              </a:rPr>
              <a:t>pengenalan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pemahaman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3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B14C-23E8-481C-BE3A-53D0802A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A627-283E-4533-BA01-EA2A7514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Pendekatan</a:t>
            </a:r>
            <a:r>
              <a:rPr lang="en-US" altLang="en-US" sz="2400" dirty="0"/>
              <a:t> discontinuity: </a:t>
            </a:r>
          </a:p>
          <a:p>
            <a:pPr lvl="1"/>
            <a:r>
              <a:rPr lang="en-US" altLang="en-US" sz="2000" dirty="0" err="1">
                <a:solidFill>
                  <a:srgbClr val="FF0000"/>
                </a:solidFill>
              </a:rPr>
              <a:t>mempartisi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citra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bila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terdapat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perubahan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intensitas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secara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tiba-tiba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FF0000"/>
                </a:solidFill>
              </a:rPr>
              <a:t>edge based</a:t>
            </a:r>
            <a:r>
              <a:rPr lang="en-US" altLang="en-US" sz="2000" dirty="0"/>
              <a:t>)</a:t>
            </a:r>
          </a:p>
          <a:p>
            <a:r>
              <a:rPr lang="en-US" altLang="en-US" sz="2400" dirty="0" err="1"/>
              <a:t>Pendekatan</a:t>
            </a:r>
            <a:r>
              <a:rPr lang="en-US" altLang="en-US" sz="2400" dirty="0"/>
              <a:t> similarity: </a:t>
            </a:r>
          </a:p>
          <a:p>
            <a:pPr lvl="1"/>
            <a:r>
              <a:rPr lang="en-US" altLang="en-US" sz="2000" dirty="0" err="1">
                <a:solidFill>
                  <a:srgbClr val="FF0000"/>
                </a:solidFill>
              </a:rPr>
              <a:t>mempartisi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citra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menjadi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daerah-daerah</a:t>
            </a:r>
            <a:r>
              <a:rPr lang="en-US" altLang="en-US" sz="2000" dirty="0">
                <a:solidFill>
                  <a:srgbClr val="FF0000"/>
                </a:solidFill>
              </a:rPr>
              <a:t> yang </a:t>
            </a:r>
            <a:r>
              <a:rPr lang="en-US" altLang="en-US" sz="2000" dirty="0" err="1">
                <a:solidFill>
                  <a:srgbClr val="FF0000"/>
                </a:solidFill>
              </a:rPr>
              <a:t>memiliki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kesamaan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sifat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tertentu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FF0000"/>
                </a:solidFill>
              </a:rPr>
              <a:t>region based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 err="1"/>
              <a:t>contoh</a:t>
            </a:r>
            <a:r>
              <a:rPr lang="en-US" altLang="en-US" sz="2000" dirty="0"/>
              <a:t>: thresholding, region growing, region splitting and merging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6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3B3E-6FB1-49F3-B4FB-BFA97AAA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8C42-AD50-4372-A81B-7DB50792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Segmentasi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membagi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menjadi</a:t>
            </a:r>
            <a:r>
              <a:rPr lang="en-US" altLang="en-US" dirty="0">
                <a:solidFill>
                  <a:srgbClr val="FF0000"/>
                </a:solidFill>
              </a:rPr>
              <a:t> region-region </a:t>
            </a:r>
            <a:r>
              <a:rPr lang="en-US" altLang="en-US" dirty="0" err="1">
                <a:solidFill>
                  <a:srgbClr val="FF0000"/>
                </a:solidFill>
              </a:rPr>
              <a:t>atau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objek-objek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Level</a:t>
            </a:r>
            <a:r>
              <a:rPr lang="en-US" altLang="en-US" dirty="0"/>
              <a:t> </a:t>
            </a:r>
            <a:r>
              <a:rPr lang="en-US" altLang="en-US" dirty="0" err="1"/>
              <a:t>sampai</a:t>
            </a:r>
            <a:r>
              <a:rPr lang="en-US" altLang="en-US" dirty="0"/>
              <a:t> </a:t>
            </a:r>
            <a:r>
              <a:rPr lang="en-US" altLang="en-US" dirty="0" err="1"/>
              <a:t>sejauh</a:t>
            </a:r>
            <a:r>
              <a:rPr lang="en-US" altLang="en-US" dirty="0"/>
              <a:t> mana </a:t>
            </a:r>
            <a:r>
              <a:rPr lang="en-US" altLang="en-US" dirty="0" err="1"/>
              <a:t>pembagian</a:t>
            </a:r>
            <a:r>
              <a:rPr lang="en-US" altLang="en-US" dirty="0"/>
              <a:t>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tergantung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permasalahan</a:t>
            </a:r>
            <a:r>
              <a:rPr lang="en-US" altLang="en-US" dirty="0"/>
              <a:t> yang </a:t>
            </a:r>
            <a:r>
              <a:rPr lang="en-US" altLang="en-US" dirty="0" err="1"/>
              <a:t>diselesaikan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6520-E2E7-4202-A17D-8E732749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B8B-FE6F-42A0-9132-E25A8B21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umum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algoritma-algoritma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segmentasi</a:t>
            </a:r>
            <a:r>
              <a:rPr lang="en-US" altLang="en-US" dirty="0"/>
              <a:t> </a:t>
            </a:r>
            <a:r>
              <a:rPr lang="en-US" altLang="en-US" dirty="0" err="1"/>
              <a:t>didasarkan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di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buah</a:t>
            </a:r>
            <a:r>
              <a:rPr lang="en-US" altLang="en-US" dirty="0"/>
              <a:t> </a:t>
            </a:r>
            <a:r>
              <a:rPr lang="en-US" altLang="en-US" dirty="0" err="1"/>
              <a:t>karakteristik</a:t>
            </a:r>
            <a:r>
              <a:rPr lang="en-US" altLang="en-US" dirty="0"/>
              <a:t> </a:t>
            </a:r>
            <a:r>
              <a:rPr lang="en-US" altLang="en-US" dirty="0" err="1"/>
              <a:t>intensitas</a:t>
            </a:r>
            <a:r>
              <a:rPr lang="en-US" altLang="en-US" dirty="0"/>
              <a:t>, </a:t>
            </a:r>
            <a:r>
              <a:rPr lang="en-US" altLang="en-US" dirty="0" err="1"/>
              <a:t>yaitu</a:t>
            </a:r>
            <a:r>
              <a:rPr lang="en-US" altLang="en-US" dirty="0"/>
              <a:t> </a:t>
            </a:r>
            <a:r>
              <a:rPr lang="en-US" altLang="en-US" dirty="0" err="1"/>
              <a:t>diskontinuitas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similaritas</a:t>
            </a:r>
            <a:r>
              <a:rPr lang="en-US" altLang="en-US" dirty="0"/>
              <a:t>.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kategori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pertama</a:t>
            </a:r>
            <a:r>
              <a:rPr lang="en-US" altLang="en-US" dirty="0"/>
              <a:t>, </a:t>
            </a:r>
            <a:r>
              <a:rPr lang="en-US" altLang="en-US" dirty="0" err="1"/>
              <a:t>pendekatan</a:t>
            </a:r>
            <a:r>
              <a:rPr lang="en-US" altLang="en-US" dirty="0"/>
              <a:t> yang </a:t>
            </a:r>
            <a:r>
              <a:rPr lang="en-US" altLang="en-US" dirty="0" err="1"/>
              <a:t>dilakukan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mempartisi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berdasarkan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pada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perubahan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intensitas</a:t>
            </a:r>
            <a:r>
              <a:rPr lang="en-US" altLang="en-US" dirty="0">
                <a:solidFill>
                  <a:srgbClr val="FF0000"/>
                </a:solidFill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cukup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cepat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seperti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tepian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/>
              <a:t>. </a:t>
            </a:r>
            <a:r>
              <a:rPr lang="en-US" altLang="en-US" dirty="0" err="1">
                <a:solidFill>
                  <a:srgbClr val="FF0000"/>
                </a:solidFill>
              </a:rPr>
              <a:t>Kategori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kedua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didasarkan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kemiripan</a:t>
            </a:r>
            <a:r>
              <a:rPr lang="en-US" altLang="en-US" dirty="0">
                <a:solidFill>
                  <a:srgbClr val="FF0000"/>
                </a:solidFill>
              </a:rPr>
              <a:t> area </a:t>
            </a:r>
            <a:r>
              <a:rPr lang="en-US" altLang="en-US" dirty="0" err="1">
                <a:solidFill>
                  <a:srgbClr val="FF0000"/>
                </a:solidFill>
              </a:rPr>
              <a:t>citra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menurut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kriteria</a:t>
            </a:r>
            <a:r>
              <a:rPr lang="en-US" altLang="en-US" dirty="0">
                <a:solidFill>
                  <a:srgbClr val="FF0000"/>
                </a:solidFill>
              </a:rPr>
              <a:t> yang </a:t>
            </a:r>
            <a:r>
              <a:rPr lang="en-US" altLang="en-US" dirty="0" err="1">
                <a:solidFill>
                  <a:srgbClr val="FF0000"/>
                </a:solidFill>
              </a:rPr>
              <a:t>sudah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ditentukan</a:t>
            </a:r>
            <a:r>
              <a:rPr lang="en-US" altLang="en-US" dirty="0"/>
              <a:t>. Thresholding, region growing, </a:t>
            </a:r>
            <a:r>
              <a:rPr lang="en-US" altLang="en-US" dirty="0" err="1"/>
              <a:t>dan</a:t>
            </a:r>
            <a:r>
              <a:rPr lang="en-US" altLang="en-US" dirty="0"/>
              <a:t> region splitting/merging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contoh-contoh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kategori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1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1121</Words>
  <Application>Microsoft Office PowerPoint</Application>
  <PresentationFormat>On-screen Show (4:3)</PresentationFormat>
  <Paragraphs>161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MS PGothic</vt:lpstr>
      <vt:lpstr>Arial</vt:lpstr>
      <vt:lpstr>Calibri</vt:lpstr>
      <vt:lpstr>Calibri Light</vt:lpstr>
      <vt:lpstr>Times New Roman</vt:lpstr>
      <vt:lpstr>Wingdings</vt:lpstr>
      <vt:lpstr>Office Theme</vt:lpstr>
      <vt:lpstr>Materi Pertemuan 6 Pengolahan Citra</vt:lpstr>
      <vt:lpstr>Pembahasan 1</vt:lpstr>
      <vt:lpstr>Target Luaran</vt:lpstr>
      <vt:lpstr>Key Stages in Digital Image Processing</vt:lpstr>
      <vt:lpstr>Key Stages in Digital Image Processing: Segmentation</vt:lpstr>
      <vt:lpstr>Pendahuluan</vt:lpstr>
      <vt:lpstr>Pendahuluan (Lanjutan)</vt:lpstr>
      <vt:lpstr>Pendahuluan (Lanjutan)</vt:lpstr>
      <vt:lpstr>Pendahuluan (Lanjutan)</vt:lpstr>
      <vt:lpstr>Region of Interest Processing (ROI)</vt:lpstr>
      <vt:lpstr>Region of Interest Processing (ROI)</vt:lpstr>
      <vt:lpstr>Pendekatan Edge-Based</vt:lpstr>
      <vt:lpstr>Mendeteksi discontinuity</vt:lpstr>
      <vt:lpstr>Deteksi titik</vt:lpstr>
      <vt:lpstr>Deteksi Garis</vt:lpstr>
      <vt:lpstr>Deteksi Sisi</vt:lpstr>
      <vt:lpstr>Edge Linking &amp; Boundary det.</vt:lpstr>
      <vt:lpstr>Local Processing</vt:lpstr>
      <vt:lpstr>Contoh Local Processing</vt:lpstr>
      <vt:lpstr>Global Proc. w/ Graph theoretic</vt:lpstr>
      <vt:lpstr>Contoh Global Proc. w/ Graph theoretic</vt:lpstr>
      <vt:lpstr>Contoh Global Proc. w/ Graph theoretic</vt:lpstr>
      <vt:lpstr>Pembahasan 2</vt:lpstr>
      <vt:lpstr>Thresholding</vt:lpstr>
      <vt:lpstr>Thresholding (Lanjutan)</vt:lpstr>
      <vt:lpstr>Contoh Thresholding</vt:lpstr>
      <vt:lpstr>Contoh Thresholding</vt:lpstr>
      <vt:lpstr>Pendekatan Region-Based</vt:lpstr>
      <vt:lpstr>Region Growing</vt:lpstr>
      <vt:lpstr>Contoh Region Growing</vt:lpstr>
      <vt:lpstr>Region Splitting n Merging</vt:lpstr>
      <vt:lpstr>Contoh Region Splitting n Merging</vt:lpstr>
      <vt:lpstr>K-Means  Clustering</vt:lpstr>
      <vt:lpstr>Pendekatan Hybrid Edge &amp; Region Based</vt:lpstr>
      <vt:lpstr>The End….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Pertemuan 5 Pengolahan Citra</dc:title>
  <dc:creator>Toni Arifin</dc:creator>
  <cp:lastModifiedBy>Toni Arifin</cp:lastModifiedBy>
  <cp:revision>9</cp:revision>
  <dcterms:created xsi:type="dcterms:W3CDTF">2017-10-23T02:21:29Z</dcterms:created>
  <dcterms:modified xsi:type="dcterms:W3CDTF">2017-10-31T04:24:12Z</dcterms:modified>
</cp:coreProperties>
</file>