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0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2950" autoAdjust="0"/>
  </p:normalViewPr>
  <p:slideViewPr>
    <p:cSldViewPr snapToGrid="0">
      <p:cViewPr varScale="1">
        <p:scale>
          <a:sx n="67" d="100"/>
          <a:sy n="67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88101-281D-44DE-AFE8-C1BD5D9DF9A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B7F13-5950-4C0E-92C7-4F70BA5F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7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Excellent: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r>
              <a:rPr lang="en-US" dirty="0"/>
              <a:t>Fine: </a:t>
            </a:r>
            <a:r>
              <a:rPr lang="en-US" dirty="0" err="1"/>
              <a:t>baik</a:t>
            </a:r>
            <a:endParaRPr lang="en-US" dirty="0"/>
          </a:p>
          <a:p>
            <a:r>
              <a:rPr lang="en-US" dirty="0"/>
              <a:t>Passable: Mending</a:t>
            </a:r>
          </a:p>
          <a:p>
            <a:r>
              <a:rPr lang="en-US" dirty="0"/>
              <a:t>Inferior: 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endParaRPr lang="en-US" dirty="0"/>
          </a:p>
          <a:p>
            <a:r>
              <a:rPr lang="en-US" dirty="0"/>
              <a:t>Unusable: 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berguna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B7F13-5950-4C0E-92C7-4F70BA5F16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5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DB05-8BC6-4929-871F-F96FC1123BC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54F-7F2F-4369-914D-F9D3C8BF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DB05-8BC6-4929-871F-F96FC1123BC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54F-7F2F-4369-914D-F9D3C8BF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8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DB05-8BC6-4929-871F-F96FC1123BC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54F-7F2F-4369-914D-F9D3C8BF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DB05-8BC6-4929-871F-F96FC1123BC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54F-7F2F-4369-914D-F9D3C8BF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3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DB05-8BC6-4929-871F-F96FC1123BC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54F-7F2F-4369-914D-F9D3C8BF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DB05-8BC6-4929-871F-F96FC1123BC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54F-7F2F-4369-914D-F9D3C8BF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DB05-8BC6-4929-871F-F96FC1123BC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54F-7F2F-4369-914D-F9D3C8BF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DB05-8BC6-4929-871F-F96FC1123BC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54F-7F2F-4369-914D-F9D3C8BF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DB05-8BC6-4929-871F-F96FC1123BC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54F-7F2F-4369-914D-F9D3C8BF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3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DB05-8BC6-4929-871F-F96FC1123BC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54F-7F2F-4369-914D-F9D3C8BF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5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DB05-8BC6-4929-871F-F96FC1123BC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54F-7F2F-4369-914D-F9D3C8BF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DB05-8BC6-4929-871F-F96FC1123BC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A54F-7F2F-4369-914D-F9D3C8BF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2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5D42-EEAE-4C3B-B188-699557A98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7</a:t>
            </a:r>
            <a:br>
              <a:rPr lang="en-US" dirty="0"/>
            </a:br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8FC7A-D263-4F3D-BD82-F065AB9D1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Kompresi</a:t>
            </a:r>
            <a:r>
              <a:rPr lang="en-US" dirty="0">
                <a:solidFill>
                  <a:srgbClr val="FF0000"/>
                </a:solidFill>
              </a:rPr>
              <a:t> Citra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FE217-B90D-4E46-97B4-3A8154EACDBC}"/>
              </a:ext>
            </a:extLst>
          </p:cNvPr>
          <p:cNvSpPr txBox="1"/>
          <p:nvPr/>
        </p:nvSpPr>
        <p:spPr>
          <a:xfrm>
            <a:off x="3397800" y="4703544"/>
            <a:ext cx="2348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Toni Arifin, ST., </a:t>
            </a:r>
            <a:r>
              <a:rPr lang="en-US" b="1" dirty="0" err="1"/>
              <a:t>M.Kom</a:t>
            </a:r>
            <a:endParaRPr lang="en-US" b="1" dirty="0"/>
          </a:p>
          <a:p>
            <a:pPr algn="ctr"/>
            <a:r>
              <a:rPr lang="en-US" b="1" dirty="0"/>
              <a:t>0430059101</a:t>
            </a:r>
          </a:p>
        </p:txBody>
      </p:sp>
    </p:spTree>
    <p:extLst>
      <p:ext uri="{BB962C8B-B14F-4D97-AF65-F5344CB8AC3E}">
        <p14:creationId xmlns:p14="http://schemas.microsoft.com/office/powerpoint/2010/main" val="130041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4E71-1318-478C-854E-9C8B8249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Redundancy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92FE-8902-41A8-8F56-FF04D6ED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Ada 3 </a:t>
            </a:r>
            <a:r>
              <a:rPr lang="en-US" altLang="en-US" dirty="0" err="1">
                <a:solidFill>
                  <a:srgbClr val="FF0000"/>
                </a:solidFill>
              </a:rPr>
              <a:t>jenis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data redundancy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en-US" i="1" dirty="0">
                <a:solidFill>
                  <a:srgbClr val="FF0000"/>
                </a:solidFill>
              </a:rPr>
              <a:t>Coding redundancy</a:t>
            </a:r>
          </a:p>
          <a:p>
            <a:pPr lvl="1">
              <a:lnSpc>
                <a:spcPct val="150000"/>
              </a:lnSpc>
            </a:pPr>
            <a:r>
              <a:rPr lang="en-US" altLang="en-US" i="1" dirty="0">
                <a:solidFill>
                  <a:srgbClr val="FF0000"/>
                </a:solidFill>
              </a:rPr>
              <a:t>Interpixel redundancy</a:t>
            </a:r>
          </a:p>
          <a:p>
            <a:pPr lvl="1">
              <a:lnSpc>
                <a:spcPct val="150000"/>
              </a:lnSpc>
            </a:pPr>
            <a:r>
              <a:rPr lang="en-US" altLang="en-US" i="1" dirty="0">
                <a:solidFill>
                  <a:srgbClr val="FF0000"/>
                </a:solidFill>
              </a:rPr>
              <a:t>Psychovisual redundancy</a:t>
            </a:r>
          </a:p>
          <a:p>
            <a:pPr>
              <a:lnSpc>
                <a:spcPct val="150000"/>
              </a:lnSpc>
            </a:pPr>
            <a:r>
              <a:rPr lang="en-US" altLang="en-US" dirty="0" err="1"/>
              <a:t>Suatu</a:t>
            </a:r>
            <a:r>
              <a:rPr lang="en-US" altLang="en-US" dirty="0"/>
              <a:t> data </a:t>
            </a:r>
            <a:r>
              <a:rPr lang="en-US" altLang="en-US" dirty="0" err="1"/>
              <a:t>dikatakan</a:t>
            </a:r>
            <a:r>
              <a:rPr lang="en-US" altLang="en-US" dirty="0"/>
              <a:t> </a:t>
            </a:r>
            <a:r>
              <a:rPr lang="en-US" altLang="en-US" dirty="0" err="1"/>
              <a:t>terkompresi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redundancy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dikurangi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dihilangkan</a:t>
            </a:r>
            <a:r>
              <a:rPr lang="en-US" altLang="en-US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0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C6BD-2175-4521-88DC-EC859A6A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cs typeface="Times New Roman" panose="02020603050405020304" pitchFamily="18" charset="0"/>
              </a:rPr>
              <a:t>Coding redundancy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E25C-A120-4B2C-B269-7DB4C45DE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sejumlah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melebihi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keabuan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7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7AEE-67FC-4965-9B71-359195EB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cs typeface="Times New Roman" panose="02020603050405020304" pitchFamily="18" charset="0"/>
              </a:rPr>
              <a:t>Interpixel Redundancy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B24E-BB81-45F6-AF5E-7E3F8347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spatial redundancy, geometric redundancy,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interframe redundancy.</a:t>
            </a:r>
          </a:p>
          <a:p>
            <a:pPr>
              <a:lnSpc>
                <a:spcPct val="15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redundancy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dinyatakan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intensitas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diperkirakan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intensitas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piksel-piksel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tetangganya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kontribusi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redundan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GB" altLang="en-US" sz="2000" i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EEF3-9764-44F2-B058-2DBE1A6A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cs typeface="Times New Roman" panose="02020603050405020304" pitchFamily="18" charset="0"/>
              </a:rPr>
              <a:t>Interpixel Redundancy (</a:t>
            </a:r>
            <a:r>
              <a:rPr lang="en-GB" altLang="en-US" dirty="0" err="1">
                <a:cs typeface="Times New Roman" panose="02020603050405020304" pitchFamily="18" charset="0"/>
              </a:rPr>
              <a:t>Lanjutan</a:t>
            </a:r>
            <a:r>
              <a:rPr lang="en-GB" altLang="en-US" dirty="0"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4" name="Picture 28">
            <a:extLst>
              <a:ext uri="{FF2B5EF4-FFF2-40B4-BE49-F238E27FC236}">
                <a16:creationId xmlns:a16="http://schemas.microsoft.com/office/drawing/2014/main" id="{7441BA56-653D-4277-86C6-0249EB74E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7" y="1504674"/>
            <a:ext cx="4975225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1">
            <a:extLst>
              <a:ext uri="{FF2B5EF4-FFF2-40B4-BE49-F238E27FC236}">
                <a16:creationId xmlns:a16="http://schemas.microsoft.com/office/drawing/2014/main" id="{FA86C2EA-E3EF-42E5-A200-6B210C6C3A7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0" y="3429000"/>
            <a:ext cx="290968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dirty="0"/>
              <a:t>Histogram </a:t>
            </a:r>
            <a:r>
              <a:rPr lang="en-US" altLang="en-US" dirty="0" err="1"/>
              <a:t>distribusi</a:t>
            </a:r>
            <a:r>
              <a:rPr lang="en-US" altLang="en-US" dirty="0"/>
              <a:t> </a:t>
            </a:r>
            <a:r>
              <a:rPr lang="en-US" altLang="en-US" dirty="0" err="1"/>
              <a:t>tingkat</a:t>
            </a:r>
            <a:r>
              <a:rPr lang="en-US" altLang="en-US" dirty="0"/>
              <a:t> </a:t>
            </a:r>
            <a:r>
              <a:rPr lang="en-US" altLang="en-US" dirty="0" err="1"/>
              <a:t>keabuan</a:t>
            </a:r>
            <a:r>
              <a:rPr lang="en-US" altLang="en-US" dirty="0"/>
              <a:t> </a:t>
            </a:r>
            <a:r>
              <a:rPr lang="en-US" altLang="en-US" dirty="0" err="1"/>
              <a:t>sama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kedua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09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BF06-12E2-4BD0-B962-353D5EE2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cs typeface="Times New Roman" panose="02020603050405020304" pitchFamily="18" charset="0"/>
              </a:rPr>
              <a:t>Interpixel Redundancy (</a:t>
            </a:r>
            <a:r>
              <a:rPr lang="en-GB" altLang="en-US" dirty="0" err="1">
                <a:cs typeface="Times New Roman" panose="02020603050405020304" pitchFamily="18" charset="0"/>
              </a:rPr>
              <a:t>Lanjutan</a:t>
            </a:r>
            <a:r>
              <a:rPr lang="en-GB" altLang="en-US" dirty="0"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3181-DDAA-4D22-9A3F-07E354A0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Citra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interpixel redundancy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direpresentasi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(non-visual format).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dinyatakan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matriks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intensitas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piksel-pikselnya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dipetakan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(mapping)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intensitas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bersebelahan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dimampatkan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reversible,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direkonstruksi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asalnya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6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CD40-A6D5-4AFD-8B81-DB615840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cs typeface="Times New Roman" panose="02020603050405020304" pitchFamily="18" charset="0"/>
              </a:rPr>
              <a:t>Psychovisual Redundancy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B04D-E235-4053-B00C-64B19AE1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fenomena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intensitas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keabuan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bervariasi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intensitas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sensitivitas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psychovisual redundancy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dihilangkan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mengganggu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persepsi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kwalitas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2B4D-8DEB-4823-BA12-B8869D7E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cs typeface="Times New Roman" panose="02020603050405020304" pitchFamily="18" charset="0"/>
              </a:rPr>
              <a:t>Psychovisual Redundancy (</a:t>
            </a:r>
            <a:r>
              <a:rPr lang="en-GB" altLang="en-US" dirty="0" err="1">
                <a:cs typeface="Times New Roman" panose="02020603050405020304" pitchFamily="18" charset="0"/>
              </a:rPr>
              <a:t>Lanjutan</a:t>
            </a:r>
            <a:r>
              <a:rPr lang="en-GB" altLang="en-US" dirty="0"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3892-F3F5-4D8C-8A4F-60EFE49F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GB" altLang="en-US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Eliminasi</a:t>
            </a: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psychovisual redundancy </a:t>
            </a:r>
            <a:r>
              <a:rPr lang="en-GB" altLang="en-US" dirty="0" err="1">
                <a:latin typeface="Times New Roman" panose="02020603050405020304" pitchFamily="18" charset="0"/>
              </a:rPr>
              <a:t>mengakibatkan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kerugian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informasi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bersifat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kwalitas</a:t>
            </a:r>
            <a:r>
              <a:rPr lang="en-GB" altLang="en-US" dirty="0">
                <a:latin typeface="Times New Roman" panose="02020603050405020304" pitchFamily="18" charset="0"/>
              </a:rPr>
              <a:t>.  Teknik </a:t>
            </a:r>
            <a:r>
              <a:rPr lang="en-GB" altLang="en-US" dirty="0" err="1">
                <a:latin typeface="Times New Roman" panose="02020603050405020304" pitchFamily="18" charset="0"/>
              </a:rPr>
              <a:t>ini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disebut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quantization</a:t>
            </a:r>
            <a:r>
              <a:rPr lang="en-GB" altLang="en-US" dirty="0">
                <a:latin typeface="Times New Roman" panose="02020603050405020304" pitchFamily="18" charset="0"/>
              </a:rPr>
              <a:t>, </a:t>
            </a:r>
            <a:r>
              <a:rPr lang="en-GB" altLang="en-US" dirty="0" err="1">
                <a:latin typeface="Times New Roman" panose="02020603050405020304" pitchFamily="18" charset="0"/>
              </a:rPr>
              <a:t>yaitu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pemetaan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dari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daerah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intensitas</a:t>
            </a:r>
            <a:r>
              <a:rPr lang="en-GB" altLang="en-US" dirty="0">
                <a:latin typeface="Times New Roman" panose="02020603050405020304" pitchFamily="18" charset="0"/>
              </a:rPr>
              <a:t> yang </a:t>
            </a:r>
            <a:r>
              <a:rPr lang="en-GB" altLang="en-US" dirty="0" err="1">
                <a:latin typeface="Times New Roman" panose="02020603050405020304" pitchFamily="18" charset="0"/>
              </a:rPr>
              <a:t>lebar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menjadi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daerah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intensitas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terbatas</a:t>
            </a:r>
            <a:r>
              <a:rPr lang="en-GB" altLang="en-US" dirty="0">
                <a:latin typeface="Times New Roman" panose="02020603050405020304" pitchFamily="18" charset="0"/>
              </a:rPr>
              <a:t> (</a:t>
            </a:r>
            <a:r>
              <a:rPr lang="en-GB" altLang="en-US" dirty="0" err="1">
                <a:latin typeface="Times New Roman" panose="02020603050405020304" pitchFamily="18" charset="0"/>
              </a:rPr>
              <a:t>batas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kemampuan</a:t>
            </a:r>
            <a:r>
              <a:rPr lang="en-GB" altLang="en-US" dirty="0">
                <a:latin typeface="Times New Roman" panose="02020603050405020304" pitchFamily="18" charset="0"/>
              </a:rPr>
              <a:t> visual </a:t>
            </a:r>
            <a:r>
              <a:rPr lang="en-GB" altLang="en-US" dirty="0" err="1">
                <a:latin typeface="Times New Roman" panose="02020603050405020304" pitchFamily="18" charset="0"/>
              </a:rPr>
              <a:t>manusia</a:t>
            </a:r>
            <a:r>
              <a:rPr lang="en-GB" altLang="en-US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altLang="en-US" dirty="0">
                <a:latin typeface="Times New Roman" panose="02020603050405020304" pitchFamily="18" charset="0"/>
              </a:rPr>
              <a:t>Mata </a:t>
            </a:r>
            <a:r>
              <a:rPr lang="en-GB" altLang="en-US" dirty="0" err="1">
                <a:latin typeface="Times New Roman" panose="02020603050405020304" pitchFamily="18" charset="0"/>
              </a:rPr>
              <a:t>sangat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sensitif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terhadap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informasi</a:t>
            </a:r>
            <a:r>
              <a:rPr lang="en-GB" altLang="en-US" dirty="0">
                <a:latin typeface="Times New Roman" panose="02020603050405020304" pitchFamily="18" charset="0"/>
              </a:rPr>
              <a:t> edge / </a:t>
            </a:r>
            <a:r>
              <a:rPr lang="en-GB" altLang="en-US" dirty="0" err="1">
                <a:latin typeface="Times New Roman" panose="02020603050405020304" pitchFamily="18" charset="0"/>
              </a:rPr>
              <a:t>garis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batas</a:t>
            </a:r>
            <a:r>
              <a:rPr lang="en-GB" altLang="en-US" dirty="0">
                <a:latin typeface="Times New Roman" panose="02020603050405020304" pitchFamily="18" charset="0"/>
              </a:rPr>
              <a:t> / </a:t>
            </a:r>
            <a:r>
              <a:rPr lang="en-GB" altLang="en-US" dirty="0" err="1">
                <a:latin typeface="Times New Roman" panose="02020603050405020304" pitchFamily="18" charset="0"/>
              </a:rPr>
              <a:t>patahan</a:t>
            </a:r>
            <a:r>
              <a:rPr lang="en-GB" altLang="en-US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Quantization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mengakibatkan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hilangnya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sebagian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informasi</a:t>
            </a:r>
            <a:r>
              <a:rPr lang="en-GB" altLang="en-US" dirty="0">
                <a:latin typeface="Times New Roman" panose="02020603050405020304" pitchFamily="18" charset="0"/>
              </a:rPr>
              <a:t> visual, </a:t>
            </a:r>
            <a:r>
              <a:rPr lang="en-GB" altLang="en-US" dirty="0" err="1">
                <a:latin typeface="Times New Roman" panose="02020603050405020304" pitchFamily="18" charset="0"/>
              </a:rPr>
              <a:t>dengan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demikian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teknik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ini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termasuk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pada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</a:rPr>
              <a:t>kategori</a:t>
            </a:r>
            <a:r>
              <a:rPr lang="en-GB" altLang="en-US" dirty="0">
                <a:latin typeface="Times New Roman" panose="02020603050405020304" pitchFamily="18" charset="0"/>
              </a:rPr>
              <a:t> lossy data compression.</a:t>
            </a:r>
          </a:p>
          <a:p>
            <a:pPr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alt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9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F141-8E52-4C0F-82E6-F5E0B64A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GB" altLang="en-US" dirty="0">
                <a:cs typeface="Times New Roman" panose="02020603050405020304" pitchFamily="18" charset="0"/>
              </a:rPr>
              <a:t>Psychovisual Redundancy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A847C-E189-4417-88D2-557BB79CC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42" y="2015986"/>
            <a:ext cx="8118507" cy="422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3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605C-9A6B-4AD5-BA23-5D9B7CC0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cs typeface="Times New Roman" panose="02020603050405020304" pitchFamily="18" charset="0"/>
              </a:rPr>
              <a:t>Psychovisual Redundancy (</a:t>
            </a:r>
            <a:r>
              <a:rPr lang="en-GB" altLang="en-US" dirty="0" err="1">
                <a:cs typeface="Times New Roman" panose="02020603050405020304" pitchFamily="18" charset="0"/>
              </a:rPr>
              <a:t>Lanjutan</a:t>
            </a:r>
            <a:r>
              <a:rPr lang="en-GB" altLang="en-US" dirty="0"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3989-584F-46E6-B801-07B73C10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i="1" dirty="0">
                <a:solidFill>
                  <a:srgbClr val="FF0000"/>
                </a:solidFill>
              </a:rPr>
              <a:t>Lossy compression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err="1">
                <a:sym typeface="Wingdings" panose="05000000000000000000" pitchFamily="2" charset="2"/>
              </a:rPr>
              <a:t>perlu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adanya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kriteria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penilaian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untuk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mengatakan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apakah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hasil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kompresi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bagus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atau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tidak</a:t>
            </a:r>
            <a:r>
              <a:rPr lang="en-US" altLang="en-US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dirty="0" err="1">
                <a:sym typeface="Wingdings" panose="05000000000000000000" pitchFamily="2" charset="2"/>
              </a:rPr>
              <a:t>Kriteria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penilaian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terbagi</a:t>
            </a:r>
            <a:r>
              <a:rPr lang="en-US" altLang="en-US" dirty="0">
                <a:sym typeface="Wingdings" panose="05000000000000000000" pitchFamily="2" charset="2"/>
              </a:rPr>
              <a:t> 2:</a:t>
            </a:r>
          </a:p>
          <a:p>
            <a:pPr lvl="1">
              <a:lnSpc>
                <a:spcPct val="150000"/>
              </a:lnSpc>
            </a:pPr>
            <a:r>
              <a:rPr lang="en-US" altLang="en-US" sz="3300" dirty="0" err="1"/>
              <a:t>Secara</a:t>
            </a:r>
            <a:r>
              <a:rPr lang="en-US" altLang="en-US" sz="3300" dirty="0"/>
              <a:t> </a:t>
            </a:r>
            <a:r>
              <a:rPr lang="en-US" altLang="en-US" sz="3300" dirty="0" err="1"/>
              <a:t>objektif</a:t>
            </a:r>
            <a:endParaRPr lang="en-US" altLang="en-US" sz="33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/>
              <a:t>Hilangnya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dinyatakan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sebagai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fungsi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citra</a:t>
            </a:r>
            <a:r>
              <a:rPr lang="en-US" altLang="en-US" sz="2400" dirty="0"/>
              <a:t> input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citra</a:t>
            </a:r>
            <a:r>
              <a:rPr lang="en-US" altLang="en-US" sz="2400" dirty="0"/>
              <a:t> output (next page)</a:t>
            </a:r>
          </a:p>
          <a:p>
            <a:pPr lvl="1">
              <a:lnSpc>
                <a:spcPct val="150000"/>
              </a:lnSpc>
            </a:pPr>
            <a:r>
              <a:rPr lang="en-US" altLang="en-US" sz="3300" dirty="0" err="1"/>
              <a:t>Secara</a:t>
            </a:r>
            <a:r>
              <a:rPr lang="en-US" altLang="en-US" sz="3300" dirty="0"/>
              <a:t> </a:t>
            </a:r>
            <a:r>
              <a:rPr lang="en-US" altLang="en-US" sz="3300" dirty="0" err="1"/>
              <a:t>subjektif</a:t>
            </a:r>
            <a:endParaRPr lang="en-US" altLang="en-US" sz="33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/>
              <a:t>Berdasarkan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penilaian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manusia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Tingkatannya</a:t>
            </a:r>
            <a:r>
              <a:rPr lang="en-US" altLang="en-US" sz="2400" dirty="0"/>
              <a:t>: Excellent, fine, passable, marginal, inferior, unusable.</a:t>
            </a:r>
          </a:p>
          <a:p>
            <a:pPr lvl="2">
              <a:lnSpc>
                <a:spcPct val="150000"/>
              </a:lnSpc>
            </a:pPr>
            <a:endParaRPr lang="en-US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92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E785-506D-4827-8EAF-CE122144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kompresi</a:t>
            </a:r>
            <a:r>
              <a:rPr lang="en-US" altLang="en-US" dirty="0"/>
              <a:t> </a:t>
            </a:r>
            <a:r>
              <a:rPr lang="en-US" altLang="en-US" dirty="0" err="1"/>
              <a:t>umum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209D5C-BC26-45A5-B5C1-74F79F2937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20"/>
          <a:stretch>
            <a:fillRect/>
          </a:stretch>
        </p:blipFill>
        <p:spPr bwMode="auto">
          <a:xfrm>
            <a:off x="377470" y="1770598"/>
            <a:ext cx="8137880" cy="143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D0D3395A-AC4D-4C6C-BF29-B02255993BB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3281890"/>
            <a:ext cx="7772400" cy="33078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dirty="0"/>
              <a:t>Source encoder: </a:t>
            </a:r>
            <a:r>
              <a:rPr lang="en-US" altLang="en-US" sz="2400" dirty="0" err="1"/>
              <a:t>menghilangkan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redundansi</a:t>
            </a:r>
            <a:r>
              <a:rPr lang="en-US" altLang="en-US" sz="2400" dirty="0"/>
              <a:t> input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Channel encoder: </a:t>
            </a:r>
            <a:r>
              <a:rPr lang="en-US" altLang="en-US" sz="2400" dirty="0" err="1"/>
              <a:t>meningkatkan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imunitas</a:t>
            </a:r>
            <a:r>
              <a:rPr lang="en-US" altLang="en-US" sz="2400" dirty="0"/>
              <a:t> output source encoder </a:t>
            </a:r>
            <a:r>
              <a:rPr lang="en-US" altLang="en-US" sz="2400" dirty="0" err="1"/>
              <a:t>terhadap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gangguan</a:t>
            </a:r>
            <a:r>
              <a:rPr lang="en-US" altLang="en-US" sz="2400" dirty="0"/>
              <a:t> noise (</a:t>
            </a:r>
            <a:r>
              <a:rPr lang="en-US" altLang="en-US" sz="2400" dirty="0" err="1"/>
              <a:t>menggunakan</a:t>
            </a:r>
            <a:r>
              <a:rPr lang="en-US" altLang="en-US" sz="2400" dirty="0"/>
              <a:t> Hamming code)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Channel decoder &amp; source decoder: </a:t>
            </a:r>
            <a:r>
              <a:rPr lang="en-US" altLang="en-US" sz="2400" dirty="0" err="1"/>
              <a:t>mengembalikan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semula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 err="1"/>
              <a:t>Jika</a:t>
            </a:r>
            <a:r>
              <a:rPr lang="en-US" altLang="en-US" sz="2400" dirty="0"/>
              <a:t> channel </a:t>
            </a:r>
            <a:r>
              <a:rPr lang="en-US" altLang="en-US" sz="2400" dirty="0" err="1"/>
              <a:t>dianggap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bebas</a:t>
            </a:r>
            <a:r>
              <a:rPr lang="en-US" altLang="en-US" sz="2400" dirty="0"/>
              <a:t> noise, </a:t>
            </a:r>
            <a:r>
              <a:rPr lang="en-US" altLang="en-US" sz="2400" dirty="0" err="1"/>
              <a:t>maka</a:t>
            </a:r>
            <a:r>
              <a:rPr lang="en-US" altLang="en-US" sz="2400" dirty="0"/>
              <a:t> channel encoder/decoder </a:t>
            </a:r>
            <a:r>
              <a:rPr lang="en-US" altLang="en-US" sz="2400" dirty="0" err="1"/>
              <a:t>bisa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diabaikan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2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3B03-0F39-4652-93D6-205B8399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4DA4-9143-40EA-9EBF-581F7CDC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en-US" dirty="0" err="1"/>
              <a:t>pemampatan</a:t>
            </a:r>
            <a:r>
              <a:rPr lang="en-US" dirty="0"/>
              <a:t> data</a:t>
            </a:r>
            <a:r>
              <a:rPr lang="id-ID" dirty="0"/>
              <a:t>, video, gambar, audio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id-ID" dirty="0"/>
              <a:t>T</a:t>
            </a:r>
            <a:r>
              <a:rPr lang="en-US" dirty="0" err="1"/>
              <a:t>ujuan</a:t>
            </a:r>
            <a:r>
              <a:rPr lang="en-US" dirty="0"/>
              <a:t> </a:t>
            </a:r>
            <a:r>
              <a:rPr lang="id-ID" dirty="0"/>
              <a:t>:</a:t>
            </a:r>
          </a:p>
          <a:p>
            <a:pPr marL="641033" lvl="1" indent="-274320" fontAlgn="auto"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id-ID" dirty="0">
                <a:solidFill>
                  <a:srgbClr val="FF0000"/>
                </a:solidFill>
              </a:rPr>
              <a:t>Memperkecil penyimpanan data</a:t>
            </a:r>
          </a:p>
          <a:p>
            <a:pPr marL="641033" lvl="1" indent="-274320" fontAlgn="auto"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id-ID" dirty="0">
                <a:solidFill>
                  <a:srgbClr val="FF0000"/>
                </a:solidFill>
              </a:rPr>
              <a:t>Mempercepat pengiriman data</a:t>
            </a:r>
          </a:p>
          <a:p>
            <a:pPr marL="641033" lvl="1" indent="-274320" fontAlgn="auto"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id-ID" dirty="0">
                <a:solidFill>
                  <a:srgbClr val="FF0000"/>
                </a:solidFill>
              </a:rPr>
              <a:t>Memperkecil kebutuhan bandwidth</a:t>
            </a:r>
          </a:p>
          <a:p>
            <a:pPr marL="641033" lvl="1" indent="-274320" fontAlgn="auto"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id-ID" dirty="0"/>
              <a:t>Contoh teknik kompresi</a:t>
            </a:r>
          </a:p>
          <a:p>
            <a:pPr marL="641033" lvl="1" indent="-274320" fontAlgn="auto"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id-ID" dirty="0"/>
              <a:t>T</a:t>
            </a:r>
            <a:r>
              <a:rPr lang="en-US" dirty="0" err="1"/>
              <a:t>eks</a:t>
            </a:r>
            <a:r>
              <a:rPr lang="en-US" dirty="0"/>
              <a:t>/</a:t>
            </a:r>
            <a:r>
              <a:rPr lang="en-US" dirty="0" err="1"/>
              <a:t>biner</a:t>
            </a:r>
            <a:r>
              <a:rPr lang="en-US" dirty="0"/>
              <a:t> </a:t>
            </a:r>
            <a:endParaRPr lang="id-ID" dirty="0"/>
          </a:p>
          <a:p>
            <a:pPr marL="641033" lvl="1" indent="-274320" fontAlgn="auto"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id-ID" dirty="0"/>
              <a:t>G</a:t>
            </a:r>
            <a:r>
              <a:rPr lang="en-US" dirty="0" err="1"/>
              <a:t>ambar</a:t>
            </a:r>
            <a:r>
              <a:rPr lang="en-US" dirty="0"/>
              <a:t> (JPEG, PNG, TIFF), </a:t>
            </a:r>
            <a:endParaRPr lang="id-ID" dirty="0"/>
          </a:p>
          <a:p>
            <a:pPr marL="641033" lvl="1" indent="-274320" fontAlgn="auto"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id-ID" dirty="0"/>
              <a:t>A</a:t>
            </a:r>
            <a:r>
              <a:rPr lang="en-US" dirty="0" err="1"/>
              <a:t>udio</a:t>
            </a:r>
            <a:r>
              <a:rPr lang="en-US" dirty="0"/>
              <a:t> (MP3, AAC, RMA, WMA), </a:t>
            </a:r>
            <a:endParaRPr lang="id-ID" dirty="0"/>
          </a:p>
          <a:p>
            <a:pPr marL="641033" lvl="1" indent="-274320" fontAlgn="auto"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id-ID" dirty="0"/>
              <a:t>Vi</a:t>
            </a:r>
            <a:r>
              <a:rPr lang="en-US" dirty="0"/>
              <a:t>deo (MPEG, H261, H263).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2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1E7D-4C9F-4F8E-89E9-6D7A1135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Source encoder &amp; decoder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5E5BFF-7086-4134-AD53-FE5233608F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" y="1529779"/>
            <a:ext cx="8543607" cy="455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89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729A-3117-48CA-B986-30859719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Source encoder &amp; decoder (</a:t>
            </a:r>
            <a:r>
              <a:rPr lang="en-US" altLang="en-US" dirty="0" err="1"/>
              <a:t>Lanjutan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D1BA-25F3-406A-A25A-C116A0B7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Encoder: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Mapper, Quantizer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 Coder</a:t>
            </a:r>
          </a:p>
          <a:p>
            <a:pPr lvl="1">
              <a:lnSpc>
                <a:spcPct val="10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Mapper: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transformasi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(visual format)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non-visual format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dimaksud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eliminasi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interpixel redundancy. 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reversible,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run-length coding. </a:t>
            </a:r>
          </a:p>
          <a:p>
            <a:pPr lvl="1">
              <a:lnSpc>
                <a:spcPct val="10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Quantizer: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eliminasi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psychovisual redundancy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fidelity yang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error-free compression,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Coder: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fixed-length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variable-length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memetakan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1540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7183-D8C1-492A-9C04-B080F3E9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Kompresi</a:t>
            </a:r>
            <a:r>
              <a:rPr lang="en-US" dirty="0"/>
              <a:t> Citra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2EED-8A8C-4FC2-9B81-DAC8D667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it-IT" altLang="zh-CN" sz="3000" dirty="0">
                <a:solidFill>
                  <a:srgbClr val="FF0000"/>
                </a:solidFill>
                <a:ea typeface="宋体" pitchFamily="2" charset="-122"/>
              </a:rPr>
              <a:t>Quality progressive</a:t>
            </a:r>
            <a:r>
              <a:rPr lang="it-IT" altLang="zh-CN" sz="3000" b="1" dirty="0">
                <a:ea typeface="宋体" pitchFamily="2" charset="-122"/>
              </a:rPr>
              <a:t>: </a:t>
            </a:r>
            <a:r>
              <a:rPr lang="it-IT" altLang="zh-CN" sz="3000" dirty="0">
                <a:ea typeface="宋体" pitchFamily="2" charset="-122"/>
              </a:rPr>
              <a:t>dimana image dikompres secara perlahan-lahan dengan penurunan kualitasnya</a:t>
            </a:r>
            <a:endParaRPr lang="it-IT" altLang="zh-CN" sz="3000" b="1" dirty="0">
              <a:ea typeface="宋体" pitchFamily="2" charset="-122"/>
            </a:endParaRPr>
          </a:p>
          <a:p>
            <a:pPr>
              <a:lnSpc>
                <a:spcPct val="100000"/>
              </a:lnSpc>
            </a:pPr>
            <a:r>
              <a:rPr lang="it-IT" altLang="zh-CN" sz="3000" dirty="0">
                <a:solidFill>
                  <a:srgbClr val="FF0000"/>
                </a:solidFill>
                <a:ea typeface="宋体" pitchFamily="2" charset="-122"/>
              </a:rPr>
              <a:t>Resolution progressive</a:t>
            </a:r>
            <a:r>
              <a:rPr lang="it-IT" altLang="zh-CN" sz="3000" b="1" dirty="0">
                <a:ea typeface="宋体" pitchFamily="2" charset="-122"/>
              </a:rPr>
              <a:t>:</a:t>
            </a:r>
            <a:r>
              <a:rPr lang="it-IT" altLang="zh-CN" sz="3000" dirty="0">
                <a:ea typeface="宋体" pitchFamily="2" charset="-122"/>
              </a:rPr>
              <a:t> dimana image dikompresi dengan mengenkode resolusi image yang lebih rendah terlebih dahulu baru kemudian ke resolusi yang lebih tinggi.</a:t>
            </a:r>
            <a:endParaRPr lang="it-IT" altLang="zh-CN" sz="3000" b="1" dirty="0">
              <a:ea typeface="宋体" pitchFamily="2" charset="-122"/>
            </a:endParaRPr>
          </a:p>
          <a:p>
            <a:pPr>
              <a:lnSpc>
                <a:spcPct val="100000"/>
              </a:lnSpc>
            </a:pPr>
            <a:r>
              <a:rPr lang="it-IT" altLang="zh-CN" sz="3000" dirty="0">
                <a:solidFill>
                  <a:srgbClr val="FF0000"/>
                </a:solidFill>
                <a:ea typeface="宋体" pitchFamily="2" charset="-122"/>
              </a:rPr>
              <a:t>Component progressive</a:t>
            </a:r>
            <a:r>
              <a:rPr lang="it-IT" altLang="zh-CN" sz="3000" b="1" dirty="0">
                <a:ea typeface="宋体" pitchFamily="2" charset="-122"/>
              </a:rPr>
              <a:t>: </a:t>
            </a:r>
            <a:r>
              <a:rPr lang="it-IT" altLang="zh-CN" sz="3000" dirty="0">
                <a:ea typeface="宋体" pitchFamily="2" charset="-122"/>
              </a:rPr>
              <a:t>dimana image dikompresi berdasarkan komponennya, pertama mengenkode komponen gray baru kemudian komponen warnanya.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5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BC8E-8D95-4E3B-8CA2-6019B9CF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Kompresi</a:t>
            </a:r>
            <a:r>
              <a:rPr lang="en-US" dirty="0"/>
              <a:t> Citra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5CB9-0C2B-4BAD-A1FF-2C9D023F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dirty="0">
                <a:solidFill>
                  <a:srgbClr val="FF0000"/>
                </a:solidFill>
                <a:ea typeface="宋体" pitchFamily="2" charset="-122"/>
              </a:rPr>
              <a:t>Region of Interest Coding</a:t>
            </a:r>
            <a:r>
              <a:rPr lang="it-IT" altLang="zh-CN" b="1" dirty="0">
                <a:ea typeface="宋体" pitchFamily="2" charset="-122"/>
              </a:rPr>
              <a:t>:</a:t>
            </a:r>
            <a:r>
              <a:rPr lang="it-IT" altLang="zh-CN" dirty="0">
                <a:ea typeface="宋体" pitchFamily="2" charset="-122"/>
              </a:rPr>
              <a:t> daerah-daerah tertentu dienkode dengan kualitas yang lebih tinggi daripada yang lain.</a:t>
            </a:r>
          </a:p>
          <a:p>
            <a:r>
              <a:rPr lang="it-IT" altLang="zh-CN" dirty="0">
                <a:solidFill>
                  <a:srgbClr val="FF0000"/>
                </a:solidFill>
                <a:ea typeface="宋体" pitchFamily="2" charset="-122"/>
              </a:rPr>
              <a:t>Meta Information</a:t>
            </a:r>
            <a:r>
              <a:rPr lang="it-IT" altLang="zh-CN" b="1" dirty="0">
                <a:ea typeface="宋体" pitchFamily="2" charset="-122"/>
              </a:rPr>
              <a:t>:</a:t>
            </a:r>
            <a:r>
              <a:rPr lang="it-IT" altLang="zh-CN" dirty="0">
                <a:ea typeface="宋体" pitchFamily="2" charset="-122"/>
              </a:rPr>
              <a:t> image yang dikompres juga dapat memiliki meta information seperti statistik warna, tekstur, small preview image, dan author atau copyright information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18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CCFB-4DAF-4E67-8E09-ABCF5B17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Pengukuran</a:t>
            </a:r>
            <a:r>
              <a:rPr lang="en-US" dirty="0"/>
              <a:t> Error </a:t>
            </a:r>
            <a:r>
              <a:rPr lang="en-US" dirty="0" err="1"/>
              <a:t>Kompresi</a:t>
            </a:r>
            <a:r>
              <a:rPr lang="en-US" dirty="0"/>
              <a:t> Citra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1FA6-D9ED-4DD6-BD09-49CEA6DB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dirty="0">
                <a:ea typeface="宋体" pitchFamily="2" charset="-122"/>
              </a:rPr>
              <a:t>MSE (</a:t>
            </a:r>
            <a:r>
              <a:rPr lang="it-IT" altLang="zh-CN" dirty="0">
                <a:solidFill>
                  <a:srgbClr val="FF0000"/>
                </a:solidFill>
                <a:ea typeface="宋体" pitchFamily="2" charset="-122"/>
              </a:rPr>
              <a:t>Mean Square Error</a:t>
            </a:r>
            <a:r>
              <a:rPr lang="it-IT" altLang="zh-CN" dirty="0">
                <a:ea typeface="宋体" pitchFamily="2" charset="-122"/>
              </a:rPr>
              <a:t>), yaitu sigma dari jumlah error antara citra hasil kompresi dan citra asli.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Peak Signal to Noise Ratio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(PSNR), </a:t>
            </a:r>
            <a:r>
              <a:rPr lang="en-US" altLang="zh-CN" dirty="0" err="1">
                <a:ea typeface="宋体" pitchFamily="2" charset="-122"/>
              </a:rPr>
              <a:t>yaitu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untuk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menghitung</a:t>
            </a:r>
            <a:r>
              <a:rPr lang="en-US" altLang="zh-CN" dirty="0">
                <a:ea typeface="宋体" pitchFamily="2" charset="-122"/>
              </a:rPr>
              <a:t> peak error.</a:t>
            </a:r>
          </a:p>
          <a:p>
            <a:r>
              <a:rPr lang="en-US" altLang="zh-CN" dirty="0">
                <a:ea typeface="宋体" pitchFamily="2" charset="-122"/>
              </a:rPr>
              <a:t>Nilai MSE yang </a:t>
            </a:r>
            <a:r>
              <a:rPr lang="en-US" altLang="zh-CN" dirty="0" err="1">
                <a:ea typeface="宋体" pitchFamily="2" charset="-122"/>
              </a:rPr>
              <a:t>rendah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akan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lebih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baik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sedangkan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nilai</a:t>
            </a:r>
            <a:r>
              <a:rPr lang="en-US" altLang="zh-CN" dirty="0">
                <a:ea typeface="宋体" pitchFamily="2" charset="-122"/>
              </a:rPr>
              <a:t> PSNR yang </a:t>
            </a:r>
            <a:r>
              <a:rPr lang="en-US" altLang="zh-CN" dirty="0" err="1">
                <a:ea typeface="宋体" pitchFamily="2" charset="-122"/>
              </a:rPr>
              <a:t>tinggi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akan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lebih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baik</a:t>
            </a:r>
            <a:r>
              <a:rPr lang="en-US" altLang="zh-CN" dirty="0">
                <a:ea typeface="宋体" pitchFamily="2" charset="-122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13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BED0E3-B281-4315-A032-C0415A8E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r>
              <a:rPr lang="en-US" dirty="0"/>
              <a:t>The End….</a:t>
            </a:r>
          </a:p>
        </p:txBody>
      </p:sp>
    </p:spTree>
    <p:extLst>
      <p:ext uri="{BB962C8B-B14F-4D97-AF65-F5344CB8AC3E}">
        <p14:creationId xmlns:p14="http://schemas.microsoft.com/office/powerpoint/2010/main" val="1921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F7F1-50FE-4984-A996-E0A967A1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Kompresi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881B-69F8-42EC-93B8-6E7B0C09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altLang="zh-CN" dirty="0">
                <a:solidFill>
                  <a:srgbClr val="FF0000"/>
                </a:solidFill>
                <a:ea typeface="宋体" pitchFamily="2" charset="-122"/>
              </a:rPr>
              <a:t>Kompresi Citra </a:t>
            </a:r>
            <a:r>
              <a:rPr lang="it-IT" altLang="zh-CN" dirty="0">
                <a:ea typeface="宋体" pitchFamily="2" charset="-122"/>
              </a:rPr>
              <a:t>adalah teknik yang dilakukan terhadap citra digital dengan tujuan untuk mengurangi redundansi dari data-data yang terdapat dalam citra sehingga dapat disimpan atau ditransmisikan secara efisien.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1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37ED-0F63-4CF0-AB16-8C6B3461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Kendala</a:t>
            </a:r>
            <a:r>
              <a:rPr lang="en-GB" altLang="en-US" dirty="0"/>
              <a:t> Data Citra Digital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5E97-0BC6-4F0C-8B25-74E9A281A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altLang="en-US" dirty="0" err="1">
                <a:solidFill>
                  <a:srgbClr val="FF0000"/>
                </a:solidFill>
              </a:rPr>
              <a:t>Mengapa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perlu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kompresi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dan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reduksi</a:t>
            </a:r>
            <a:r>
              <a:rPr lang="en-GB" altLang="en-US" dirty="0">
                <a:solidFill>
                  <a:srgbClr val="FF0000"/>
                </a:solidFill>
              </a:rPr>
              <a:t> data? </a:t>
            </a:r>
          </a:p>
          <a:p>
            <a:pPr lvl="1">
              <a:lnSpc>
                <a:spcPct val="100000"/>
              </a:lnSpc>
            </a:pPr>
            <a:r>
              <a:rPr lang="en-GB" altLang="en-US" sz="2000" dirty="0"/>
              <a:t>Data </a:t>
            </a:r>
            <a:r>
              <a:rPr lang="en-GB" altLang="en-US" sz="2000" dirty="0" err="1"/>
              <a:t>citra</a:t>
            </a:r>
            <a:r>
              <a:rPr lang="en-GB" altLang="en-US" sz="2000" dirty="0"/>
              <a:t> </a:t>
            </a:r>
            <a:r>
              <a:rPr lang="en-GB" altLang="en-US" sz="2000" dirty="0" err="1"/>
              <a:t>umumnya</a:t>
            </a:r>
            <a:r>
              <a:rPr lang="en-GB" altLang="en-US" sz="2000" dirty="0"/>
              <a:t> </a:t>
            </a:r>
            <a:r>
              <a:rPr lang="en-GB" altLang="en-US" sz="2000" dirty="0" err="1"/>
              <a:t>berukuran</a:t>
            </a:r>
            <a:r>
              <a:rPr lang="en-GB" altLang="en-US" sz="2000" dirty="0"/>
              <a:t> </a:t>
            </a:r>
            <a:r>
              <a:rPr lang="en-GB" altLang="en-US" sz="2000" dirty="0" err="1"/>
              <a:t>besar</a:t>
            </a:r>
            <a:endParaRPr lang="en-GB" altLang="en-US" sz="2000" i="1" dirty="0"/>
          </a:p>
          <a:p>
            <a:pPr lvl="1">
              <a:lnSpc>
                <a:spcPct val="100000"/>
              </a:lnSpc>
            </a:pPr>
            <a:r>
              <a:rPr lang="en-GB" altLang="en-US" sz="2000" dirty="0" err="1"/>
              <a:t>Tidak</a:t>
            </a:r>
            <a:r>
              <a:rPr lang="en-GB" altLang="en-US" sz="2000" dirty="0"/>
              <a:t> </a:t>
            </a:r>
            <a:r>
              <a:rPr lang="en-GB" altLang="en-US" sz="2000" dirty="0" err="1"/>
              <a:t>praktis</a:t>
            </a:r>
            <a:r>
              <a:rPr lang="en-GB" altLang="en-US" sz="2000" dirty="0"/>
              <a:t> </a:t>
            </a:r>
            <a:r>
              <a:rPr lang="en-GB" altLang="en-US" sz="2000" dirty="0" err="1"/>
              <a:t>dalam</a:t>
            </a:r>
            <a:r>
              <a:rPr lang="en-GB" altLang="en-US" sz="2000" dirty="0"/>
              <a:t> </a:t>
            </a:r>
            <a:r>
              <a:rPr lang="en-GB" altLang="en-US" sz="2000" dirty="0" err="1"/>
              <a:t>aspek</a:t>
            </a:r>
            <a:r>
              <a:rPr lang="en-GB" altLang="en-US" sz="2000" dirty="0"/>
              <a:t> </a:t>
            </a:r>
            <a:r>
              <a:rPr lang="en-GB" altLang="en-US" sz="2000" dirty="0" err="1"/>
              <a:t>penyimpanan</a:t>
            </a:r>
            <a:r>
              <a:rPr lang="en-GB" altLang="en-US" sz="2000" dirty="0"/>
              <a:t>, proses </a:t>
            </a:r>
            <a:r>
              <a:rPr lang="en-GB" altLang="en-US" sz="2000" dirty="0" err="1"/>
              <a:t>dan</a:t>
            </a:r>
            <a:r>
              <a:rPr lang="en-GB" altLang="en-US" sz="2000" dirty="0"/>
              <a:t> </a:t>
            </a:r>
            <a:r>
              <a:rPr lang="en-GB" altLang="en-US" sz="2000" dirty="0" err="1"/>
              <a:t>transmisi</a:t>
            </a:r>
            <a:r>
              <a:rPr lang="en-GB" altLang="en-US" sz="2000" i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GB" altLang="en-US" sz="2000" dirty="0" err="1"/>
              <a:t>Perlu</a:t>
            </a:r>
            <a:r>
              <a:rPr lang="en-GB" altLang="en-US" sz="2000" dirty="0"/>
              <a:t> </a:t>
            </a:r>
            <a:r>
              <a:rPr lang="en-GB" altLang="en-US" sz="2000" dirty="0" err="1"/>
              <a:t>reduksi</a:t>
            </a:r>
            <a:r>
              <a:rPr lang="en-GB" altLang="en-US" sz="2000" dirty="0"/>
              <a:t> </a:t>
            </a:r>
            <a:r>
              <a:rPr lang="en-GB" altLang="en-US" sz="2000" dirty="0" err="1"/>
              <a:t>atau</a:t>
            </a:r>
            <a:r>
              <a:rPr lang="en-GB" altLang="en-US" sz="2000" dirty="0"/>
              <a:t> </a:t>
            </a:r>
            <a:r>
              <a:rPr lang="en-GB" altLang="en-US" sz="2000" dirty="0" err="1"/>
              <a:t>pemampatan</a:t>
            </a:r>
            <a:r>
              <a:rPr lang="en-GB" altLang="en-US" sz="2000" dirty="0"/>
              <a:t> data </a:t>
            </a:r>
            <a:r>
              <a:rPr lang="en-GB" altLang="en-US" sz="2000" dirty="0" err="1"/>
              <a:t>dengan</a:t>
            </a:r>
            <a:r>
              <a:rPr lang="en-GB" altLang="en-US" sz="2000" dirty="0"/>
              <a:t> </a:t>
            </a:r>
            <a:r>
              <a:rPr lang="en-GB" altLang="en-US" sz="2000" dirty="0" err="1"/>
              <a:t>mengurangi</a:t>
            </a:r>
            <a:r>
              <a:rPr lang="en-GB" altLang="en-US" sz="2000" dirty="0"/>
              <a:t> </a:t>
            </a:r>
            <a:r>
              <a:rPr lang="en-GB" altLang="en-US" sz="2000" i="1" dirty="0"/>
              <a:t>redundancy </a:t>
            </a:r>
            <a:r>
              <a:rPr lang="en-GB" altLang="en-US" sz="2000" dirty="0" err="1"/>
              <a:t>atau</a:t>
            </a:r>
            <a:r>
              <a:rPr lang="en-GB" altLang="en-US" sz="2000" dirty="0"/>
              <a:t> </a:t>
            </a:r>
            <a:r>
              <a:rPr lang="en-GB" altLang="en-US" sz="2000" dirty="0" err="1"/>
              <a:t>duplikasi</a:t>
            </a:r>
            <a:r>
              <a:rPr lang="en-GB" altLang="en-US" sz="2000" dirty="0"/>
              <a:t> data</a:t>
            </a:r>
            <a:r>
              <a:rPr lang="en-GB" altLang="en-US" sz="3200" i="1" dirty="0"/>
              <a:t> 	</a:t>
            </a:r>
            <a:endParaRPr lang="en-GB" altLang="en-US" dirty="0"/>
          </a:p>
          <a:p>
            <a:pPr>
              <a:lnSpc>
                <a:spcPct val="100000"/>
              </a:lnSpc>
            </a:pPr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redundancy: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>
                <a:cs typeface="Times New Roman" panose="02020603050405020304" pitchFamily="18" charset="0"/>
              </a:rPr>
              <a:t>adalah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bagian</a:t>
            </a:r>
            <a:r>
              <a:rPr lang="en-US" altLang="en-US" dirty="0">
                <a:cs typeface="Times New Roman" panose="02020603050405020304" pitchFamily="18" charset="0"/>
              </a:rPr>
              <a:t> data yang </a:t>
            </a:r>
            <a:r>
              <a:rPr lang="en-US" altLang="en-US" dirty="0" err="1">
                <a:cs typeface="Times New Roman" panose="02020603050405020304" pitchFamily="18" charset="0"/>
              </a:rPr>
              <a:t>tidak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mengandung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informasi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terkait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atau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merupakan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pengulangan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dari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informasi</a:t>
            </a:r>
            <a:r>
              <a:rPr lang="en-US" altLang="en-US" dirty="0"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cs typeface="Times New Roman" panose="02020603050405020304" pitchFamily="18" charset="0"/>
              </a:rPr>
              <a:t>sudah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dinyatakan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sebelumnya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atau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sudah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diketahui</a:t>
            </a:r>
            <a:endParaRPr lang="en-GB" altLang="en-US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3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3C86-D7E7-47A2-BC4B-A2BF3C71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Kompresi</a:t>
            </a:r>
            <a:r>
              <a:rPr lang="en-US" dirty="0"/>
              <a:t> Citra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84C8-51E3-41EB-B910-C4FF9FCF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compression: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perkembangannya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monokrom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berwarna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Televideo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-conferencing</a:t>
            </a:r>
          </a:p>
          <a:p>
            <a:pPr lvl="1">
              <a:lnSpc>
                <a:spcPct val="15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</a:t>
            </a:r>
          </a:p>
          <a:p>
            <a:pPr lvl="1">
              <a:lnSpc>
                <a:spcPct val="15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Telemedical / Medical imaging</a:t>
            </a:r>
          </a:p>
          <a:p>
            <a:pPr lvl="1">
              <a:lnSpc>
                <a:spcPct val="15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Facsimile transmission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GB" altLang="en-US" sz="20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3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913F-0F96-47BB-A38E-3672EA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Data </a:t>
            </a:r>
            <a:r>
              <a:rPr lang="en-GB" altLang="en-US" dirty="0" err="1"/>
              <a:t>dan</a:t>
            </a:r>
            <a:r>
              <a:rPr lang="en-GB" altLang="en-US" dirty="0"/>
              <a:t> </a:t>
            </a:r>
            <a:r>
              <a:rPr lang="en-GB" altLang="en-US" dirty="0" err="1"/>
              <a:t>Informasi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3864-6CF8-4D78-AD3C-78942E14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pembinaan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STPDN di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Kata-kata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diturunkan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  Isi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pembinaan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direpresentasi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Bandingkan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pembinaan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ditayangkan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TV.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0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2ECB-AE5A-4AAC-87F2-569DA5D2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Kompresi</a:t>
            </a:r>
            <a:r>
              <a:rPr lang="en-US" dirty="0"/>
              <a:t> Citra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D3998-B002-40C0-B62C-CD1EC024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preserving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 compression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memproses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ringkas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hilangnya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biomedis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Lossy compression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menghilangkan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Teknik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mencolok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approksimasi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ukurannya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TV broadcast</a:t>
            </a:r>
          </a:p>
        </p:txBody>
      </p:sp>
    </p:spTree>
    <p:extLst>
      <p:ext uri="{BB962C8B-B14F-4D97-AF65-F5344CB8AC3E}">
        <p14:creationId xmlns:p14="http://schemas.microsoft.com/office/powerpoint/2010/main" val="116867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49E8-4E2C-4DEB-9BAA-E7A66CF6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2EF3B-17C2-4CCD-91F5-6C8EFD987CC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4395787"/>
            <a:ext cx="22098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55000"/>
            </a:pPr>
            <a:r>
              <a:rPr lang="en-US" altLang="en-US" sz="1800"/>
              <a:t>Original Image (lossless PNG, 60.1 KB size) - uncompressed is 108.5 KB</a:t>
            </a:r>
          </a:p>
        </p:txBody>
      </p:sp>
      <p:pic>
        <p:nvPicPr>
          <p:cNvPr id="5" name="Picture 4" descr="D:\Kuliah\Teknologi Multimedia\gambar\LossyDemonstration-Original.png">
            <a:extLst>
              <a:ext uri="{FF2B5EF4-FFF2-40B4-BE49-F238E27FC236}">
                <a16:creationId xmlns:a16="http://schemas.microsoft.com/office/drawing/2014/main" id="{86B3F097-07F1-4472-BB8B-949F9582D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57387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:\Kuliah\Teknologi Multimedia\gambar\LossyDemonstration-84less.jpg">
            <a:extLst>
              <a:ext uri="{FF2B5EF4-FFF2-40B4-BE49-F238E27FC236}">
                <a16:creationId xmlns:a16="http://schemas.microsoft.com/office/drawing/2014/main" id="{DB482690-6061-45BE-AB40-80D4449D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57387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:\Kuliah\Teknologi Multimedia\gambar\LossyDemonstration-92less.jpg">
            <a:extLst>
              <a:ext uri="{FF2B5EF4-FFF2-40B4-BE49-F238E27FC236}">
                <a16:creationId xmlns:a16="http://schemas.microsoft.com/office/drawing/2014/main" id="{2C5B504B-37A5-426C-A4E1-70FAB5AF2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57387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:\Kuliah\Teknologi Multimedia\gambar\LossyDemonstration-98less.jpg">
            <a:extLst>
              <a:ext uri="{FF2B5EF4-FFF2-40B4-BE49-F238E27FC236}">
                <a16:creationId xmlns:a16="http://schemas.microsoft.com/office/drawing/2014/main" id="{C12350D1-C398-40C8-8694-0E9109657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57387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0F11CB-343A-4860-8165-4DBFEF171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395787"/>
            <a:ext cx="2209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/>
              <a:t>Low Compression (84% less information than uncompressed PNG, 9.37 KB)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5DD62-84D6-41A5-A2CA-500914DC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395787"/>
            <a:ext cx="2209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/>
              <a:t>Medium Compression (92% less information than uncompressed PNG, 4.82 KB)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69538-5987-428E-8A75-785D10A2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395787"/>
            <a:ext cx="2209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/>
              <a:t>High Compression (98% less information than uncompressed PNG, 1.14 KB)</a:t>
            </a:r>
          </a:p>
        </p:txBody>
      </p:sp>
    </p:spTree>
    <p:extLst>
      <p:ext uri="{BB962C8B-B14F-4D97-AF65-F5344CB8AC3E}">
        <p14:creationId xmlns:p14="http://schemas.microsoft.com/office/powerpoint/2010/main" val="138558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BD64-94EE-462E-BBBB-EB370583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Lossy vs Lossless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C30E-E536-4F8B-80D7-A7E2ABAB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66928" indent="-457200">
              <a:spcAft>
                <a:spcPts val="0"/>
              </a:spcAft>
              <a:defRPr/>
            </a:pPr>
            <a:r>
              <a:rPr lang="id-ID" dirty="0">
                <a:solidFill>
                  <a:srgbClr val="FF0000"/>
                </a:solidFill>
              </a:rPr>
              <a:t>Keuntungan</a:t>
            </a:r>
            <a:r>
              <a:rPr lang="id-ID" dirty="0"/>
              <a:t> metode lossy, menghasilkan file kompresi yang lebih kecil dibandingkan dengan metode lossless</a:t>
            </a:r>
          </a:p>
          <a:p>
            <a:pPr marL="566928" indent="-457200">
              <a:spcAft>
                <a:spcPts val="0"/>
              </a:spcAft>
              <a:defRPr/>
            </a:pPr>
            <a:r>
              <a:rPr lang="id-ID" dirty="0">
                <a:solidFill>
                  <a:srgbClr val="FF0000"/>
                </a:solidFill>
              </a:rPr>
              <a:t>Metode lossy </a:t>
            </a:r>
            <a:r>
              <a:rPr lang="id-ID" dirty="0"/>
              <a:t>sering digunakan untuk mengkompresi suara, gambar dan video.</a:t>
            </a:r>
          </a:p>
          <a:p>
            <a:pPr marL="566928" indent="-457200">
              <a:spcAft>
                <a:spcPts val="0"/>
              </a:spcAft>
              <a:defRPr/>
            </a:pPr>
            <a:r>
              <a:rPr lang="id-ID" dirty="0">
                <a:solidFill>
                  <a:srgbClr val="FF0000"/>
                </a:solidFill>
              </a:rPr>
              <a:t>Lossy</a:t>
            </a:r>
            <a:r>
              <a:rPr lang="id-ID" dirty="0"/>
              <a:t> akan mengalami generation loss pada data sedangkan pada lossless tidak terjadi karena data yang hasil dekompresi sama dengan data asli.</a:t>
            </a:r>
          </a:p>
          <a:p>
            <a:pPr marL="566928" indent="-457200">
              <a:spcAft>
                <a:spcPts val="0"/>
              </a:spcAft>
              <a:defRPr/>
            </a:pPr>
            <a:r>
              <a:rPr lang="id-ID" dirty="0"/>
              <a:t>Sedangkan </a:t>
            </a:r>
            <a:r>
              <a:rPr lang="id-ID" dirty="0">
                <a:solidFill>
                  <a:srgbClr val="FF0000"/>
                </a:solidFill>
              </a:rPr>
              <a:t>lossless </a:t>
            </a:r>
            <a:r>
              <a:rPr lang="id-ID" dirty="0"/>
              <a:t>digunakan untuk mengkompresi data untuk diterima ditujuan dalam kondisi asli seperti dokumen teks.</a:t>
            </a:r>
          </a:p>
          <a:p>
            <a:pPr marL="736092" lvl="1" indent="-342900" fontAlgn="auto">
              <a:spcBef>
                <a:spcPts val="324"/>
              </a:spcBef>
              <a:spcAft>
                <a:spcPts val="0"/>
              </a:spcAft>
              <a:defRPr/>
            </a:pP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1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1161</Words>
  <Application>Microsoft Office PowerPoint</Application>
  <PresentationFormat>On-screen Show (4:3)</PresentationFormat>
  <Paragraphs>111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Garamond</vt:lpstr>
      <vt:lpstr>Times New Roman</vt:lpstr>
      <vt:lpstr>Wingdings</vt:lpstr>
      <vt:lpstr>Wingdings 2</vt:lpstr>
      <vt:lpstr>Office Theme</vt:lpstr>
      <vt:lpstr>Materi Pertemuan 7 Pengolahan Citra</vt:lpstr>
      <vt:lpstr>Pengantar</vt:lpstr>
      <vt:lpstr>Kompresi citra</vt:lpstr>
      <vt:lpstr>Kendala Data Citra Digital</vt:lpstr>
      <vt:lpstr>Contoh Aplikasi Kompresi Citra</vt:lpstr>
      <vt:lpstr>Data dan Informasi</vt:lpstr>
      <vt:lpstr>Teknik Kompresi Citra</vt:lpstr>
      <vt:lpstr>Contoh</vt:lpstr>
      <vt:lpstr>Lossy vs Lossless</vt:lpstr>
      <vt:lpstr>Data Redundancy</vt:lpstr>
      <vt:lpstr>Coding redundancy</vt:lpstr>
      <vt:lpstr>Interpixel Redundancy</vt:lpstr>
      <vt:lpstr>Interpixel Redundancy (Lanjutan)</vt:lpstr>
      <vt:lpstr>Interpixel Redundancy (Lanjutan)</vt:lpstr>
      <vt:lpstr>Psychovisual Redundancy</vt:lpstr>
      <vt:lpstr>Psychovisual Redundancy (Lanjutan)</vt:lpstr>
      <vt:lpstr>Contoh Psychovisual Redundancy </vt:lpstr>
      <vt:lpstr>Psychovisual Redundancy (Lanjutan)</vt:lpstr>
      <vt:lpstr>Model sistem kompresi umum</vt:lpstr>
      <vt:lpstr>Source encoder &amp; decoder</vt:lpstr>
      <vt:lpstr>Source encoder &amp; decoder (Lanjutan)</vt:lpstr>
      <vt:lpstr>Hal Penting Dalam Kompresi Citra</vt:lpstr>
      <vt:lpstr>Hal Penting Dalam Kompresi Citra (Lanjutan)</vt:lpstr>
      <vt:lpstr>Pengukuran Error Kompresi Citra</vt:lpstr>
      <vt:lpstr>The End….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Pertemuan 7 Pengolahan Citra</dc:title>
  <dc:creator>Toni Arifin</dc:creator>
  <cp:lastModifiedBy>Toni Arifin</cp:lastModifiedBy>
  <cp:revision>8</cp:revision>
  <dcterms:created xsi:type="dcterms:W3CDTF">2017-11-20T12:58:26Z</dcterms:created>
  <dcterms:modified xsi:type="dcterms:W3CDTF">2017-11-20T22:11:54Z</dcterms:modified>
</cp:coreProperties>
</file>