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AAAF-E0FF-43B3-9D26-BA67301F4633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BFC0A-1565-4A69-B20A-F0AB1A1C2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22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AAAF-E0FF-43B3-9D26-BA67301F4633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BFC0A-1565-4A69-B20A-F0AB1A1C2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26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AAAF-E0FF-43B3-9D26-BA67301F4633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BFC0A-1565-4A69-B20A-F0AB1A1C2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60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AAAF-E0FF-43B3-9D26-BA67301F4633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BFC0A-1565-4A69-B20A-F0AB1A1C2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36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AAAF-E0FF-43B3-9D26-BA67301F4633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BFC0A-1565-4A69-B20A-F0AB1A1C2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23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AAAF-E0FF-43B3-9D26-BA67301F4633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BFC0A-1565-4A69-B20A-F0AB1A1C2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86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AAAF-E0FF-43B3-9D26-BA67301F4633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BFC0A-1565-4A69-B20A-F0AB1A1C2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73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AAAF-E0FF-43B3-9D26-BA67301F4633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BFC0A-1565-4A69-B20A-F0AB1A1C2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03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AAAF-E0FF-43B3-9D26-BA67301F4633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BFC0A-1565-4A69-B20A-F0AB1A1C2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91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AAAF-E0FF-43B3-9D26-BA67301F4633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BFC0A-1565-4A69-B20A-F0AB1A1C2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83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AAAF-E0FF-43B3-9D26-BA67301F4633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BFC0A-1565-4A69-B20A-F0AB1A1C2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22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2AAAF-E0FF-43B3-9D26-BA67301F4633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BFC0A-1565-4A69-B20A-F0AB1A1C2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9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F79BB-A756-4B10-A897-D32504CD55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Materi</a:t>
            </a:r>
            <a:r>
              <a:rPr lang="en-US" dirty="0"/>
              <a:t> </a:t>
            </a:r>
            <a:r>
              <a:rPr lang="en-US" dirty="0" err="1"/>
              <a:t>Pertemuan</a:t>
            </a:r>
            <a:r>
              <a:rPr lang="en-US" dirty="0"/>
              <a:t> 10</a:t>
            </a:r>
            <a:br>
              <a:rPr lang="en-US" dirty="0"/>
            </a:br>
            <a:r>
              <a:rPr lang="en-US" dirty="0" err="1"/>
              <a:t>Pengolahan</a:t>
            </a:r>
            <a:r>
              <a:rPr lang="en-US" dirty="0"/>
              <a:t> Citra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FB3BE6-30E7-4956-A1C2-7E04855197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en-US" b="1" dirty="0">
                <a:solidFill>
                  <a:srgbClr val="FF0000"/>
                </a:solidFill>
              </a:rPr>
              <a:t>Recognition &amp; Interpretation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A32F94-BD28-467A-8D6C-70130FC80F1B}"/>
              </a:ext>
            </a:extLst>
          </p:cNvPr>
          <p:cNvSpPr txBox="1"/>
          <p:nvPr/>
        </p:nvSpPr>
        <p:spPr>
          <a:xfrm>
            <a:off x="3397800" y="4703544"/>
            <a:ext cx="2348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Toni Arifin, ST., </a:t>
            </a:r>
            <a:r>
              <a:rPr lang="en-US" b="1" dirty="0" err="1"/>
              <a:t>M.Kom</a:t>
            </a:r>
            <a:endParaRPr lang="en-US" b="1" dirty="0"/>
          </a:p>
          <a:p>
            <a:pPr algn="ctr"/>
            <a:r>
              <a:rPr lang="en-US" b="1" dirty="0"/>
              <a:t>0430059101</a:t>
            </a:r>
          </a:p>
        </p:txBody>
      </p:sp>
    </p:spTree>
    <p:extLst>
      <p:ext uri="{BB962C8B-B14F-4D97-AF65-F5344CB8AC3E}">
        <p14:creationId xmlns:p14="http://schemas.microsoft.com/office/powerpoint/2010/main" val="545951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CBD2D-7F2F-41D7-B690-CAEB7853A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sz="3600" dirty="0"/>
              <a:t>Pattern Recognition – </a:t>
            </a:r>
            <a:r>
              <a:rPr lang="en-GB" altLang="en-US" sz="3600" dirty="0" err="1"/>
              <a:t>Pengenalan</a:t>
            </a:r>
            <a:r>
              <a:rPr lang="en-GB" altLang="en-US" sz="3600" dirty="0"/>
              <a:t> Pola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37100-4DAC-43BC-8886-A9BD62C90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altLang="en-US" sz="2400" i="1" dirty="0" err="1">
                <a:solidFill>
                  <a:srgbClr val="FF0000"/>
                </a:solidFill>
              </a:rPr>
              <a:t>Pengertian</a:t>
            </a:r>
            <a:r>
              <a:rPr lang="en-GB" altLang="en-US" sz="2400" i="1" dirty="0">
                <a:solidFill>
                  <a:srgbClr val="FF0000"/>
                </a:solidFill>
              </a:rPr>
              <a:t> </a:t>
            </a:r>
            <a:r>
              <a:rPr lang="en-GB" altLang="en-US" sz="2400" i="1" dirty="0" err="1">
                <a:solidFill>
                  <a:srgbClr val="FF0000"/>
                </a:solidFill>
              </a:rPr>
              <a:t>pola</a:t>
            </a:r>
            <a:r>
              <a:rPr lang="en-GB" altLang="en-US" sz="2400" i="1" dirty="0">
                <a:solidFill>
                  <a:srgbClr val="FF0000"/>
                </a:solidFill>
              </a:rPr>
              <a:t> (pattern)</a:t>
            </a:r>
            <a:r>
              <a:rPr lang="en-GB" altLang="en-US" sz="2400" i="1" dirty="0"/>
              <a:t>:</a:t>
            </a:r>
          </a:p>
          <a:p>
            <a:pPr lvl="1"/>
            <a:r>
              <a:rPr lang="en-GB" altLang="en-US" sz="2000" i="1" dirty="0"/>
              <a:t>Pola </a:t>
            </a:r>
            <a:r>
              <a:rPr lang="en-GB" altLang="en-US" sz="2000" i="1" dirty="0" err="1"/>
              <a:t>adalah</a:t>
            </a:r>
            <a:r>
              <a:rPr lang="en-GB" altLang="en-US" sz="2000" i="1" dirty="0"/>
              <a:t> </a:t>
            </a:r>
            <a:r>
              <a:rPr lang="en-GB" altLang="en-US" sz="2000" i="1" dirty="0" err="1"/>
              <a:t>suatu</a:t>
            </a:r>
            <a:r>
              <a:rPr lang="en-GB" altLang="en-US" sz="2000" i="1" dirty="0"/>
              <a:t> </a:t>
            </a:r>
            <a:r>
              <a:rPr lang="en-GB" altLang="en-US" sz="2000" i="1" dirty="0" err="1"/>
              <a:t>entitas</a:t>
            </a:r>
            <a:r>
              <a:rPr lang="en-GB" altLang="en-US" sz="2000" i="1" dirty="0"/>
              <a:t> yang </a:t>
            </a:r>
            <a:r>
              <a:rPr lang="en-GB" altLang="en-US" sz="2000" i="1" dirty="0" err="1"/>
              <a:t>dapat</a:t>
            </a:r>
            <a:r>
              <a:rPr lang="en-GB" altLang="en-US" sz="2000" i="1" dirty="0"/>
              <a:t> </a:t>
            </a:r>
            <a:r>
              <a:rPr lang="en-GB" altLang="en-US" sz="2000" i="1" dirty="0" err="1"/>
              <a:t>didefinisikan</a:t>
            </a:r>
            <a:r>
              <a:rPr lang="en-GB" altLang="en-US" sz="2000" i="1" dirty="0"/>
              <a:t> (</a:t>
            </a:r>
            <a:r>
              <a:rPr lang="en-GB" altLang="en-US" sz="2000" i="1" dirty="0" err="1"/>
              <a:t>mungkin</a:t>
            </a:r>
            <a:r>
              <a:rPr lang="en-GB" altLang="en-US" sz="2000" i="1" dirty="0"/>
              <a:t> </a:t>
            </a:r>
            <a:r>
              <a:rPr lang="en-GB" altLang="en-US" sz="2000" i="1" dirty="0" err="1"/>
              <a:t>secara</a:t>
            </a:r>
            <a:r>
              <a:rPr lang="en-GB" altLang="en-US" sz="2000" i="1" dirty="0"/>
              <a:t> </a:t>
            </a:r>
            <a:r>
              <a:rPr lang="en-GB" altLang="en-US" sz="2000" i="1" dirty="0" err="1"/>
              <a:t>samar</a:t>
            </a:r>
            <a:r>
              <a:rPr lang="en-GB" altLang="en-US" sz="2000" i="1" dirty="0"/>
              <a:t>) </a:t>
            </a:r>
            <a:r>
              <a:rPr lang="en-GB" altLang="en-US" sz="2000" i="1" dirty="0" err="1"/>
              <a:t>dan</a:t>
            </a:r>
            <a:r>
              <a:rPr lang="en-GB" altLang="en-US" sz="2000" i="1" dirty="0"/>
              <a:t> </a:t>
            </a:r>
            <a:r>
              <a:rPr lang="en-GB" altLang="en-US" sz="2000" i="1" dirty="0" err="1"/>
              <a:t>dapat</a:t>
            </a:r>
            <a:r>
              <a:rPr lang="en-GB" altLang="en-US" sz="2000" i="1" dirty="0"/>
              <a:t> </a:t>
            </a:r>
            <a:r>
              <a:rPr lang="en-GB" altLang="en-US" sz="2000" i="1" dirty="0" err="1"/>
              <a:t>diberi</a:t>
            </a:r>
            <a:r>
              <a:rPr lang="en-GB" altLang="en-US" sz="2000" i="1" dirty="0"/>
              <a:t> </a:t>
            </a:r>
            <a:r>
              <a:rPr lang="en-GB" altLang="en-US" sz="2000" i="1" dirty="0" err="1"/>
              <a:t>suatu</a:t>
            </a:r>
            <a:r>
              <a:rPr lang="en-GB" altLang="en-US" sz="2000" i="1" dirty="0"/>
              <a:t> </a:t>
            </a:r>
            <a:r>
              <a:rPr lang="en-GB" altLang="en-US" sz="2000" i="1" dirty="0" err="1"/>
              <a:t>identifikasi</a:t>
            </a:r>
            <a:r>
              <a:rPr lang="en-GB" altLang="en-US" sz="2000" i="1" dirty="0"/>
              <a:t> </a:t>
            </a:r>
            <a:r>
              <a:rPr lang="en-GB" altLang="en-US" sz="2000" i="1" dirty="0" err="1"/>
              <a:t>atau</a:t>
            </a:r>
            <a:r>
              <a:rPr lang="en-GB" altLang="en-US" sz="2000" i="1" dirty="0"/>
              <a:t> </a:t>
            </a:r>
            <a:r>
              <a:rPr lang="en-GB" altLang="en-US" sz="2000" i="1" dirty="0" err="1"/>
              <a:t>nama</a:t>
            </a:r>
            <a:r>
              <a:rPr lang="en-GB" altLang="en-US" sz="2000" i="1" dirty="0"/>
              <a:t>.  </a:t>
            </a:r>
            <a:r>
              <a:rPr lang="en-GB" altLang="en-US" sz="2000" i="1" dirty="0" err="1"/>
              <a:t>Contoh</a:t>
            </a:r>
            <a:r>
              <a:rPr lang="en-GB" altLang="en-US" sz="2000" i="1" dirty="0"/>
              <a:t>: </a:t>
            </a:r>
            <a:r>
              <a:rPr lang="en-GB" altLang="en-US" sz="2000" i="1" dirty="0" err="1"/>
              <a:t>gelombang</a:t>
            </a:r>
            <a:r>
              <a:rPr lang="en-GB" altLang="en-US" sz="2000" i="1" dirty="0"/>
              <a:t> </a:t>
            </a:r>
            <a:r>
              <a:rPr lang="en-GB" altLang="en-US" sz="2000" i="1" dirty="0" err="1"/>
              <a:t>suara</a:t>
            </a:r>
            <a:r>
              <a:rPr lang="en-GB" altLang="en-US" sz="2000" i="1" dirty="0"/>
              <a:t>, </a:t>
            </a:r>
            <a:r>
              <a:rPr lang="en-GB" altLang="en-US" sz="2000" i="1" dirty="0" err="1"/>
              <a:t>sidik</a:t>
            </a:r>
            <a:r>
              <a:rPr lang="en-GB" altLang="en-US" sz="2000" i="1" dirty="0"/>
              <a:t> </a:t>
            </a:r>
            <a:r>
              <a:rPr lang="en-GB" altLang="en-US" sz="2000" i="1" dirty="0" err="1"/>
              <a:t>jari</a:t>
            </a:r>
            <a:r>
              <a:rPr lang="en-GB" altLang="en-US" sz="2000" i="1" dirty="0"/>
              <a:t>, </a:t>
            </a:r>
            <a:r>
              <a:rPr lang="en-GB" altLang="en-US" sz="2000" i="1" dirty="0" err="1"/>
              <a:t>raut</a:t>
            </a:r>
            <a:r>
              <a:rPr lang="en-GB" altLang="en-US" sz="2000" i="1" dirty="0"/>
              <a:t> </a:t>
            </a:r>
            <a:r>
              <a:rPr lang="en-GB" altLang="en-US" sz="2000" i="1" dirty="0" err="1"/>
              <a:t>wajah</a:t>
            </a:r>
            <a:r>
              <a:rPr lang="en-GB" altLang="en-US" sz="2000" i="1" dirty="0"/>
              <a:t>, </a:t>
            </a:r>
            <a:r>
              <a:rPr lang="en-GB" altLang="en-US" sz="2000" i="1" dirty="0" err="1"/>
              <a:t>penutup</a:t>
            </a:r>
            <a:r>
              <a:rPr lang="en-GB" altLang="en-US" sz="2000" i="1" dirty="0"/>
              <a:t> </a:t>
            </a:r>
            <a:r>
              <a:rPr lang="en-GB" altLang="en-US" sz="2000" i="1" dirty="0" err="1"/>
              <a:t>lahan</a:t>
            </a:r>
            <a:r>
              <a:rPr lang="en-GB" altLang="en-US" sz="2000" i="1" dirty="0"/>
              <a:t> </a:t>
            </a:r>
            <a:r>
              <a:rPr lang="en-GB" altLang="en-US" sz="2000" i="1" dirty="0" err="1"/>
              <a:t>dll</a:t>
            </a:r>
            <a:r>
              <a:rPr lang="en-GB" altLang="en-US" sz="2000" i="1" dirty="0"/>
              <a:t>.</a:t>
            </a:r>
          </a:p>
          <a:p>
            <a:r>
              <a:rPr lang="en-GB" altLang="en-US" sz="2400" i="1" dirty="0" err="1">
                <a:solidFill>
                  <a:srgbClr val="FF0000"/>
                </a:solidFill>
              </a:rPr>
              <a:t>Pengertian</a:t>
            </a:r>
            <a:r>
              <a:rPr lang="en-GB" altLang="en-US" sz="2400" i="1" dirty="0">
                <a:solidFill>
                  <a:srgbClr val="FF0000"/>
                </a:solidFill>
              </a:rPr>
              <a:t> object descriptors / features / </a:t>
            </a:r>
            <a:r>
              <a:rPr lang="en-GB" altLang="en-US" sz="2400" i="1" dirty="0" err="1">
                <a:solidFill>
                  <a:srgbClr val="FF0000"/>
                </a:solidFill>
              </a:rPr>
              <a:t>ciri</a:t>
            </a:r>
            <a:r>
              <a:rPr lang="en-GB" altLang="en-US" sz="2400" i="1" dirty="0"/>
              <a:t>:</a:t>
            </a:r>
          </a:p>
          <a:p>
            <a:pPr lvl="1"/>
            <a:r>
              <a:rPr lang="en-GB" altLang="en-US" sz="2000" i="1" dirty="0" err="1"/>
              <a:t>Suatu</a:t>
            </a:r>
            <a:r>
              <a:rPr lang="en-GB" altLang="en-US" sz="2000" i="1" dirty="0"/>
              <a:t> </a:t>
            </a:r>
            <a:r>
              <a:rPr lang="en-GB" altLang="en-US" sz="2000" i="1" dirty="0" err="1"/>
              <a:t>ukuran</a:t>
            </a:r>
            <a:r>
              <a:rPr lang="en-GB" altLang="en-US" sz="2000" i="1" dirty="0"/>
              <a:t> yang </a:t>
            </a:r>
            <a:r>
              <a:rPr lang="en-GB" altLang="en-US" sz="2000" i="1" dirty="0" err="1"/>
              <a:t>bersifat</a:t>
            </a:r>
            <a:r>
              <a:rPr lang="en-GB" altLang="en-US" sz="2000" i="1" dirty="0"/>
              <a:t> </a:t>
            </a:r>
            <a:r>
              <a:rPr lang="en-GB" altLang="en-US" sz="2000" i="1" dirty="0" err="1"/>
              <a:t>kwantitatif</a:t>
            </a:r>
            <a:r>
              <a:rPr lang="en-GB" altLang="en-US" sz="2000" i="1" dirty="0"/>
              <a:t> yang </a:t>
            </a:r>
            <a:r>
              <a:rPr lang="en-GB" altLang="en-US" sz="2000" i="1" dirty="0" err="1"/>
              <a:t>merupakan</a:t>
            </a:r>
            <a:r>
              <a:rPr lang="en-GB" altLang="en-US" sz="2000" i="1" dirty="0"/>
              <a:t> </a:t>
            </a:r>
            <a:r>
              <a:rPr lang="en-GB" altLang="en-US" sz="2000" i="1" dirty="0" err="1"/>
              <a:t>deskriptor</a:t>
            </a:r>
            <a:r>
              <a:rPr lang="en-GB" altLang="en-US" sz="2000" i="1" dirty="0"/>
              <a:t> </a:t>
            </a:r>
            <a:r>
              <a:rPr lang="en-GB" altLang="en-US" sz="2000" i="1" dirty="0" err="1"/>
              <a:t>suatu</a:t>
            </a:r>
            <a:r>
              <a:rPr lang="en-GB" altLang="en-US" sz="2000" i="1" dirty="0"/>
              <a:t> </a:t>
            </a:r>
            <a:r>
              <a:rPr lang="en-GB" altLang="en-US" sz="2000" i="1" dirty="0" err="1"/>
              <a:t>obyek</a:t>
            </a:r>
            <a:r>
              <a:rPr lang="en-GB" altLang="en-US" sz="2000" i="1" dirty="0"/>
              <a:t> </a:t>
            </a:r>
            <a:r>
              <a:rPr lang="en-GB" altLang="en-US" sz="2000" i="1" dirty="0" err="1"/>
              <a:t>tertentu</a:t>
            </a:r>
            <a:r>
              <a:rPr lang="en-GB" altLang="en-US" sz="2000" i="1" dirty="0"/>
              <a:t> </a:t>
            </a:r>
            <a:r>
              <a:rPr lang="en-GB" altLang="en-US" sz="2000" i="1" dirty="0" err="1"/>
              <a:t>pada</a:t>
            </a:r>
            <a:r>
              <a:rPr lang="en-GB" altLang="en-US" sz="2000" i="1" dirty="0"/>
              <a:t> </a:t>
            </a:r>
            <a:r>
              <a:rPr lang="en-GB" altLang="en-US" sz="2000" i="1" dirty="0" err="1"/>
              <a:t>citra</a:t>
            </a:r>
            <a:endParaRPr lang="en-GB" altLang="en-US" sz="2000" i="1" dirty="0"/>
          </a:p>
          <a:p>
            <a:pPr lvl="1"/>
            <a:r>
              <a:rPr lang="en-GB" altLang="en-US" sz="2000" i="1" dirty="0" err="1"/>
              <a:t>Merupakan</a:t>
            </a:r>
            <a:r>
              <a:rPr lang="en-GB" altLang="en-US" sz="2000" i="1" dirty="0"/>
              <a:t> </a:t>
            </a:r>
            <a:r>
              <a:rPr lang="en-GB" altLang="en-US" sz="2000" i="1" dirty="0" err="1"/>
              <a:t>kumpulan</a:t>
            </a:r>
            <a:r>
              <a:rPr lang="en-GB" altLang="en-US" sz="2000" i="1" dirty="0"/>
              <a:t> </a:t>
            </a:r>
            <a:r>
              <a:rPr lang="en-GB" altLang="en-US" sz="2000" i="1" dirty="0" err="1"/>
              <a:t>deskriptor</a:t>
            </a:r>
            <a:r>
              <a:rPr lang="en-GB" altLang="en-US" sz="2000" i="1" dirty="0"/>
              <a:t> (features / </a:t>
            </a:r>
            <a:r>
              <a:rPr lang="en-GB" altLang="en-US" sz="2000" i="1" dirty="0" err="1"/>
              <a:t>ciri</a:t>
            </a:r>
            <a:r>
              <a:rPr lang="en-GB" altLang="en-US" sz="2000" i="1" dirty="0"/>
              <a:t>) </a:t>
            </a:r>
            <a:r>
              <a:rPr lang="en-GB" altLang="en-US" sz="2000" i="1" dirty="0" err="1"/>
              <a:t>suatu</a:t>
            </a:r>
            <a:r>
              <a:rPr lang="en-GB" altLang="en-US" sz="2000" i="1" dirty="0"/>
              <a:t> </a:t>
            </a:r>
            <a:r>
              <a:rPr lang="en-GB" altLang="en-US" sz="2000" i="1" dirty="0" err="1"/>
              <a:t>obyek</a:t>
            </a:r>
            <a:r>
              <a:rPr lang="en-GB" altLang="en-US" sz="2000" i="1" dirty="0"/>
              <a:t> </a:t>
            </a:r>
            <a:r>
              <a:rPr lang="en-GB" altLang="en-US" sz="2000" i="1" dirty="0" err="1"/>
              <a:t>pada</a:t>
            </a:r>
            <a:r>
              <a:rPr lang="en-GB" altLang="en-US" sz="2000" i="1" dirty="0"/>
              <a:t> </a:t>
            </a:r>
            <a:r>
              <a:rPr lang="en-GB" altLang="en-US" sz="2000" i="1" dirty="0" err="1"/>
              <a:t>citra</a:t>
            </a:r>
            <a:endParaRPr lang="en-GB" altLang="en-US" sz="2000" i="1" dirty="0"/>
          </a:p>
          <a:p>
            <a:r>
              <a:rPr lang="en-GB" altLang="en-US" sz="2400" i="1" dirty="0" err="1">
                <a:solidFill>
                  <a:srgbClr val="FF0000"/>
                </a:solidFill>
              </a:rPr>
              <a:t>Pengertian</a:t>
            </a:r>
            <a:r>
              <a:rPr lang="en-GB" altLang="en-US" sz="2400" i="1" dirty="0">
                <a:solidFill>
                  <a:srgbClr val="FF0000"/>
                </a:solidFill>
              </a:rPr>
              <a:t> </a:t>
            </a:r>
            <a:r>
              <a:rPr lang="en-GB" altLang="en-US" sz="2400" i="1" dirty="0" err="1">
                <a:solidFill>
                  <a:srgbClr val="FF0000"/>
                </a:solidFill>
              </a:rPr>
              <a:t>kelas</a:t>
            </a:r>
            <a:r>
              <a:rPr lang="en-GB" altLang="en-US" sz="2400" i="1" dirty="0">
                <a:solidFill>
                  <a:srgbClr val="FF0000"/>
                </a:solidFill>
              </a:rPr>
              <a:t> </a:t>
            </a:r>
            <a:r>
              <a:rPr lang="en-GB" altLang="en-US" sz="2400" i="1" dirty="0" err="1">
                <a:solidFill>
                  <a:srgbClr val="FF0000"/>
                </a:solidFill>
              </a:rPr>
              <a:t>pola</a:t>
            </a:r>
            <a:r>
              <a:rPr lang="en-GB" altLang="en-US" sz="2400" i="1" dirty="0">
                <a:solidFill>
                  <a:srgbClr val="FF0000"/>
                </a:solidFill>
              </a:rPr>
              <a:t> (</a:t>
            </a:r>
            <a:r>
              <a:rPr lang="en-GB" altLang="en-US" sz="2400" i="1" dirty="0" err="1">
                <a:solidFill>
                  <a:srgbClr val="FF0000"/>
                </a:solidFill>
              </a:rPr>
              <a:t>kategori</a:t>
            </a:r>
            <a:r>
              <a:rPr lang="en-GB" altLang="en-US" sz="2400" i="1" dirty="0">
                <a:solidFill>
                  <a:srgbClr val="FF0000"/>
                </a:solidFill>
              </a:rPr>
              <a:t> </a:t>
            </a:r>
            <a:r>
              <a:rPr lang="en-GB" altLang="en-US" sz="2400" i="1" dirty="0" err="1">
                <a:solidFill>
                  <a:srgbClr val="FF0000"/>
                </a:solidFill>
              </a:rPr>
              <a:t>obyek</a:t>
            </a:r>
            <a:r>
              <a:rPr lang="en-GB" altLang="en-US" sz="2400" i="1" dirty="0">
                <a:solidFill>
                  <a:srgbClr val="FF0000"/>
                </a:solidFill>
              </a:rPr>
              <a:t>)</a:t>
            </a:r>
            <a:r>
              <a:rPr lang="en-GB" altLang="en-US" sz="2400" i="1" dirty="0"/>
              <a:t>:</a:t>
            </a:r>
          </a:p>
          <a:p>
            <a:pPr lvl="1"/>
            <a:r>
              <a:rPr lang="en-GB" altLang="en-US" sz="2000" i="1" dirty="0" err="1"/>
              <a:t>Sekumpulan</a:t>
            </a:r>
            <a:r>
              <a:rPr lang="en-GB" altLang="en-US" sz="2000" i="1" dirty="0"/>
              <a:t> </a:t>
            </a:r>
            <a:r>
              <a:rPr lang="en-GB" altLang="en-US" sz="2000" i="1" dirty="0" err="1"/>
              <a:t>pola</a:t>
            </a:r>
            <a:r>
              <a:rPr lang="en-GB" altLang="en-US" sz="2000" i="1" dirty="0"/>
              <a:t> yang </a:t>
            </a:r>
            <a:r>
              <a:rPr lang="en-GB" altLang="en-US" sz="2000" i="1" dirty="0" err="1"/>
              <a:t>mempunyai</a:t>
            </a:r>
            <a:r>
              <a:rPr lang="en-GB" altLang="en-US" sz="2000" i="1" dirty="0"/>
              <a:t> </a:t>
            </a:r>
            <a:r>
              <a:rPr lang="en-GB" altLang="en-US" sz="2000" i="1" dirty="0" err="1"/>
              <a:t>sifat</a:t>
            </a:r>
            <a:r>
              <a:rPr lang="en-GB" altLang="en-US" sz="2000" i="1" dirty="0"/>
              <a:t> / properties / </a:t>
            </a:r>
            <a:r>
              <a:rPr lang="en-GB" altLang="en-US" sz="2000" i="1" dirty="0" err="1"/>
              <a:t>ciri</a:t>
            </a:r>
            <a:r>
              <a:rPr lang="en-GB" altLang="en-US" sz="2000" i="1" dirty="0"/>
              <a:t> yang </a:t>
            </a:r>
            <a:r>
              <a:rPr lang="en-GB" altLang="en-US" sz="2000" i="1" dirty="0" err="1"/>
              <a:t>sama</a:t>
            </a:r>
            <a:endParaRPr lang="en-GB" altLang="en-US" sz="2000" i="1" dirty="0"/>
          </a:p>
          <a:p>
            <a:pPr lvl="1"/>
            <a:r>
              <a:rPr lang="en-GB" altLang="en-US" sz="2000" i="1" dirty="0" err="1"/>
              <a:t>Contoh</a:t>
            </a:r>
            <a:r>
              <a:rPr lang="en-GB" altLang="en-US" sz="2000" i="1" dirty="0"/>
              <a:t>: </a:t>
            </a:r>
            <a:r>
              <a:rPr lang="en-GB" altLang="en-US" sz="2000" i="1" dirty="0" err="1"/>
              <a:t>pola-pola</a:t>
            </a:r>
            <a:r>
              <a:rPr lang="en-GB" altLang="en-US" sz="2000" i="1" dirty="0"/>
              <a:t> </a:t>
            </a:r>
            <a:r>
              <a:rPr lang="en-GB" altLang="en-US" sz="2000" i="1" dirty="0" err="1"/>
              <a:t>pada</a:t>
            </a:r>
            <a:r>
              <a:rPr lang="en-GB" altLang="en-US" sz="2000" i="1" dirty="0"/>
              <a:t> </a:t>
            </a:r>
            <a:r>
              <a:rPr lang="en-GB" altLang="en-US" sz="2000" i="1" dirty="0" err="1"/>
              <a:t>kelas</a:t>
            </a:r>
            <a:r>
              <a:rPr lang="en-GB" altLang="en-US" sz="2000" i="1" dirty="0"/>
              <a:t> </a:t>
            </a:r>
            <a:r>
              <a:rPr lang="en-GB" altLang="en-US" sz="2000" i="1" dirty="0" err="1"/>
              <a:t>hutan</a:t>
            </a:r>
            <a:r>
              <a:rPr lang="en-GB" altLang="en-US" sz="2000" i="1" dirty="0"/>
              <a:t>, </a:t>
            </a:r>
            <a:r>
              <a:rPr lang="en-GB" altLang="en-US" sz="2000" i="1" dirty="0" err="1"/>
              <a:t>pola-pola</a:t>
            </a:r>
            <a:r>
              <a:rPr lang="en-GB" altLang="en-US" sz="2000" i="1" dirty="0"/>
              <a:t> </a:t>
            </a:r>
            <a:r>
              <a:rPr lang="en-GB" altLang="en-US" sz="2000" i="1" dirty="0" err="1"/>
              <a:t>pada</a:t>
            </a:r>
            <a:r>
              <a:rPr lang="en-GB" altLang="en-US" sz="2000" i="1" dirty="0"/>
              <a:t> </a:t>
            </a:r>
            <a:r>
              <a:rPr lang="en-GB" altLang="en-US" sz="2000" i="1" dirty="0" err="1"/>
              <a:t>kelas</a:t>
            </a:r>
            <a:r>
              <a:rPr lang="en-GB" altLang="en-US" sz="2000" i="1" dirty="0"/>
              <a:t> air </a:t>
            </a:r>
            <a:r>
              <a:rPr lang="en-GB" altLang="en-US" sz="2000" i="1" dirty="0" err="1"/>
              <a:t>dst.nya</a:t>
            </a:r>
            <a:endParaRPr lang="en-GB" altLang="en-US" sz="2000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848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AEAD6-1856-4F8F-9E69-3C34707D1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altLang="en-US" sz="4800" dirty="0">
                <a:solidFill>
                  <a:srgbClr val="FF0000"/>
                </a:solidFill>
              </a:rPr>
              <a:t>Pattern Recognition System</a:t>
            </a:r>
            <a:br>
              <a:rPr lang="en-GB" altLang="en-US" sz="4800" dirty="0"/>
            </a:br>
            <a:r>
              <a:rPr lang="en-GB" altLang="en-US" sz="3200" dirty="0"/>
              <a:t>(</a:t>
            </a:r>
            <a:r>
              <a:rPr lang="en-GB" altLang="en-US" sz="3200" dirty="0" err="1"/>
              <a:t>Sumber</a:t>
            </a:r>
            <a:r>
              <a:rPr lang="en-GB" altLang="en-US" sz="3200" dirty="0"/>
              <a:t>: Scientific American Journal, 1997))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E1DD8-C9C3-4F1E-A204-4B241AE3F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i="1" dirty="0" err="1"/>
              <a:t>Bagaimana</a:t>
            </a:r>
            <a:r>
              <a:rPr lang="en-GB" altLang="en-US" i="1" dirty="0"/>
              <a:t> </a:t>
            </a:r>
            <a:r>
              <a:rPr lang="en-GB" altLang="en-US" i="1" dirty="0" err="1"/>
              <a:t>membedakan</a:t>
            </a:r>
            <a:r>
              <a:rPr lang="en-GB" altLang="en-US" i="1" dirty="0"/>
              <a:t> </a:t>
            </a:r>
            <a:r>
              <a:rPr lang="en-GB" altLang="en-US" i="1" dirty="0" err="1"/>
              <a:t>tiang</a:t>
            </a:r>
            <a:r>
              <a:rPr lang="en-GB" altLang="en-US" i="1" dirty="0"/>
              <a:t> </a:t>
            </a:r>
            <a:r>
              <a:rPr lang="en-GB" altLang="en-US" i="1" dirty="0" err="1"/>
              <a:t>telepon</a:t>
            </a:r>
            <a:r>
              <a:rPr lang="en-GB" altLang="en-US" i="1" dirty="0"/>
              <a:t> </a:t>
            </a:r>
            <a:r>
              <a:rPr lang="en-GB" altLang="en-US" i="1" dirty="0" err="1"/>
              <a:t>dari</a:t>
            </a:r>
            <a:r>
              <a:rPr lang="en-GB" altLang="en-US" i="1" dirty="0"/>
              <a:t> </a:t>
            </a:r>
            <a:r>
              <a:rPr lang="en-GB" altLang="en-US" i="1" dirty="0" err="1"/>
              <a:t>pohon</a:t>
            </a:r>
            <a:r>
              <a:rPr lang="en-GB" altLang="en-US" i="1" dirty="0"/>
              <a:t>?  </a:t>
            </a:r>
            <a:r>
              <a:rPr lang="en-GB" altLang="en-US" i="1" dirty="0" err="1"/>
              <a:t>Mereka</a:t>
            </a:r>
            <a:r>
              <a:rPr lang="en-GB" altLang="en-US" i="1" dirty="0"/>
              <a:t> </a:t>
            </a:r>
            <a:r>
              <a:rPr lang="en-GB" altLang="en-US" i="1" dirty="0" err="1"/>
              <a:t>mempunyai</a:t>
            </a:r>
            <a:r>
              <a:rPr lang="en-GB" altLang="en-US" i="1" dirty="0"/>
              <a:t> </a:t>
            </a:r>
            <a:r>
              <a:rPr lang="en-GB" altLang="en-US" i="1" dirty="0" err="1"/>
              <a:t>ciri</a:t>
            </a:r>
            <a:r>
              <a:rPr lang="en-GB" altLang="en-US" i="1" dirty="0"/>
              <a:t> </a:t>
            </a:r>
            <a:r>
              <a:rPr lang="en-GB" altLang="en-US" i="1" dirty="0" err="1"/>
              <a:t>sama</a:t>
            </a:r>
            <a:r>
              <a:rPr lang="en-GB" altLang="en-US" i="1" dirty="0"/>
              <a:t>: </a:t>
            </a:r>
            <a:r>
              <a:rPr lang="en-GB" altLang="en-US" i="1" dirty="0" err="1"/>
              <a:t>ada</a:t>
            </a:r>
            <a:r>
              <a:rPr lang="en-GB" altLang="en-US" i="1" dirty="0"/>
              <a:t> </a:t>
            </a:r>
            <a:r>
              <a:rPr lang="en-GB" altLang="en-US" i="1" dirty="0" err="1"/>
              <a:t>batang</a:t>
            </a:r>
            <a:r>
              <a:rPr lang="en-GB" altLang="en-US" i="1" dirty="0"/>
              <a:t> </a:t>
            </a:r>
            <a:r>
              <a:rPr lang="en-GB" altLang="en-US" i="1" dirty="0" err="1"/>
              <a:t>dan</a:t>
            </a:r>
            <a:r>
              <a:rPr lang="en-GB" altLang="en-US" i="1" dirty="0"/>
              <a:t> ranting!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7" descr="Untitled">
            <a:extLst>
              <a:ext uri="{FF2B5EF4-FFF2-40B4-BE49-F238E27FC236}">
                <a16:creationId xmlns:a16="http://schemas.microsoft.com/office/drawing/2014/main" id="{C7532B55-A979-47DB-85F0-03EB6442D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164" y="3163957"/>
            <a:ext cx="2287771" cy="349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Untitled">
            <a:extLst>
              <a:ext uri="{FF2B5EF4-FFF2-40B4-BE49-F238E27FC236}">
                <a16:creationId xmlns:a16="http://schemas.microsoft.com/office/drawing/2014/main" id="{7AF949D0-E4CF-4D6F-A352-8A14EB021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3163957"/>
            <a:ext cx="2334051" cy="347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9" descr="Untitled">
            <a:extLst>
              <a:ext uri="{FF2B5EF4-FFF2-40B4-BE49-F238E27FC236}">
                <a16:creationId xmlns:a16="http://schemas.microsoft.com/office/drawing/2014/main" id="{218F8ED1-39EA-4D89-AF8D-9D098EBF3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621" y="3163957"/>
            <a:ext cx="2289313" cy="349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700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5FF66-6815-4B47-BEE8-2EB663621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sz="3600" dirty="0">
                <a:solidFill>
                  <a:srgbClr val="FF0000"/>
                </a:solidFill>
              </a:rPr>
              <a:t>Pattern Recognition vs Artificial Intelligence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5C4ED-D61D-4F5F-AF9F-0C72C0A9B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i="1" dirty="0">
                <a:solidFill>
                  <a:srgbClr val="FF0000"/>
                </a:solidFill>
              </a:rPr>
              <a:t>Pattern Recognition</a:t>
            </a:r>
            <a:r>
              <a:rPr lang="en-GB" altLang="en-US" i="1" dirty="0"/>
              <a:t>:</a:t>
            </a:r>
          </a:p>
          <a:p>
            <a:pPr lvl="1"/>
            <a:r>
              <a:rPr lang="en-GB" altLang="en-US" i="1" dirty="0"/>
              <a:t>Statistical Decision Theory – Computational Intelligence Approach</a:t>
            </a:r>
          </a:p>
          <a:p>
            <a:pPr lvl="1"/>
            <a:r>
              <a:rPr lang="en-GB" altLang="en-US" i="1" dirty="0"/>
              <a:t>Speech recognition</a:t>
            </a:r>
          </a:p>
          <a:p>
            <a:pPr lvl="1"/>
            <a:r>
              <a:rPr lang="en-GB" altLang="en-US" i="1" dirty="0"/>
              <a:t>2-D object recognition</a:t>
            </a:r>
          </a:p>
          <a:p>
            <a:r>
              <a:rPr lang="en-GB" altLang="en-US" i="1" dirty="0">
                <a:solidFill>
                  <a:srgbClr val="FF0000"/>
                </a:solidFill>
              </a:rPr>
              <a:t>Artificial Intelligence</a:t>
            </a:r>
            <a:r>
              <a:rPr lang="en-GB" altLang="en-US" i="1" dirty="0"/>
              <a:t>:</a:t>
            </a:r>
          </a:p>
          <a:p>
            <a:pPr lvl="1"/>
            <a:r>
              <a:rPr lang="en-GB" altLang="en-US" i="1" dirty="0"/>
              <a:t>Knowledge-based system – Computational Intelligence</a:t>
            </a:r>
          </a:p>
          <a:p>
            <a:pPr lvl="1"/>
            <a:r>
              <a:rPr lang="en-GB" altLang="en-US" i="1" dirty="0"/>
              <a:t>Speech understanding</a:t>
            </a:r>
          </a:p>
          <a:p>
            <a:pPr lvl="1"/>
            <a:r>
              <a:rPr lang="en-GB" altLang="en-US" i="1" dirty="0"/>
              <a:t>3-D object recognition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555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59A6D-5B7E-41D3-B3ED-0B24A87F0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/>
              <a:t>Beberapa</a:t>
            </a:r>
            <a:r>
              <a:rPr lang="en-GB" altLang="en-US" dirty="0"/>
              <a:t> </a:t>
            </a:r>
            <a:r>
              <a:rPr lang="en-GB" altLang="en-US" dirty="0">
                <a:solidFill>
                  <a:srgbClr val="FF0000"/>
                </a:solidFill>
              </a:rPr>
              <a:t>Pattern Recognition Systems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43F16-1D46-4D54-9373-B2315A5DF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i="1" dirty="0" err="1"/>
              <a:t>Contoh</a:t>
            </a:r>
            <a:r>
              <a:rPr lang="en-GB" altLang="en-US" i="1" dirty="0"/>
              <a:t> </a:t>
            </a:r>
            <a:r>
              <a:rPr lang="en-GB" altLang="en-US" i="1" dirty="0" err="1"/>
              <a:t>beberapa</a:t>
            </a:r>
            <a:r>
              <a:rPr lang="en-GB" altLang="en-US" i="1" dirty="0"/>
              <a:t> pattern recognition (PR) system:</a:t>
            </a:r>
          </a:p>
          <a:p>
            <a:pPr lvl="1"/>
            <a:r>
              <a:rPr lang="en-GB" altLang="en-US" i="1" dirty="0"/>
              <a:t>Computer-based procedures for automatically classifying objects and making decisions.</a:t>
            </a:r>
          </a:p>
          <a:p>
            <a:pPr lvl="1"/>
            <a:r>
              <a:rPr lang="en-GB" altLang="en-US" i="1" dirty="0"/>
              <a:t>Commercial Pattern Recognition System: blood cells, finger prints, voice and word recognition.</a:t>
            </a:r>
          </a:p>
          <a:p>
            <a:pPr lvl="1"/>
            <a:r>
              <a:rPr lang="en-GB" altLang="en-US" i="1" dirty="0"/>
              <a:t>Industrial machine vision system: object identification for sorting, inspection and </a:t>
            </a:r>
            <a:r>
              <a:rPr lang="en-GB" altLang="en-US" i="1" dirty="0" err="1"/>
              <a:t>assemby</a:t>
            </a:r>
            <a:r>
              <a:rPr lang="en-GB" altLang="en-US" i="1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66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E240A-F75B-445F-B4B9-D9414F049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/>
              <a:t>Elemen</a:t>
            </a:r>
            <a:r>
              <a:rPr lang="en-GB" altLang="en-US" dirty="0"/>
              <a:t> </a:t>
            </a:r>
            <a:r>
              <a:rPr lang="en-GB" altLang="en-US" dirty="0" err="1"/>
              <a:t>Kerja</a:t>
            </a:r>
            <a:r>
              <a:rPr lang="en-GB" altLang="en-US" dirty="0"/>
              <a:t> </a:t>
            </a:r>
            <a:r>
              <a:rPr lang="en-GB" altLang="en-US" dirty="0" err="1"/>
              <a:t>Pengembangan</a:t>
            </a:r>
            <a:r>
              <a:rPr lang="en-GB" altLang="en-US" dirty="0"/>
              <a:t> </a:t>
            </a:r>
            <a:r>
              <a:rPr lang="en-GB" altLang="en-US" dirty="0" err="1"/>
              <a:t>Sistem</a:t>
            </a:r>
            <a:r>
              <a:rPr lang="en-GB" altLang="en-US" dirty="0"/>
              <a:t> </a:t>
            </a:r>
            <a:r>
              <a:rPr lang="en-GB" altLang="en-US" dirty="0">
                <a:solidFill>
                  <a:srgbClr val="FF0000"/>
                </a:solidFill>
              </a:rPr>
              <a:t>Pattern Recognition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BB109-35F9-42C7-B5F3-A0A7DD538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altLang="en-US" i="1" dirty="0" err="1"/>
              <a:t>Definisi</a:t>
            </a:r>
            <a:r>
              <a:rPr lang="en-GB" altLang="en-US" i="1" dirty="0"/>
              <a:t> </a:t>
            </a:r>
            <a:r>
              <a:rPr lang="en-GB" altLang="en-US" i="1" dirty="0" err="1"/>
              <a:t>Masalah</a:t>
            </a:r>
            <a:endParaRPr lang="en-GB" altLang="en-US" i="1" dirty="0"/>
          </a:p>
          <a:p>
            <a:pPr marL="514350" indent="-514350">
              <a:buFont typeface="+mj-lt"/>
              <a:buAutoNum type="arabicPeriod"/>
            </a:pPr>
            <a:r>
              <a:rPr lang="en-GB" altLang="en-US" i="1" dirty="0" err="1"/>
              <a:t>Analisis</a:t>
            </a:r>
            <a:r>
              <a:rPr lang="en-GB" altLang="en-US" i="1" dirty="0"/>
              <a:t> </a:t>
            </a:r>
            <a:r>
              <a:rPr lang="en-GB" altLang="en-US" i="1" dirty="0" err="1"/>
              <a:t>Kebutuhan</a:t>
            </a:r>
            <a:r>
              <a:rPr lang="en-GB" altLang="en-US" i="1" dirty="0"/>
              <a:t> Data</a:t>
            </a:r>
          </a:p>
          <a:p>
            <a:pPr marL="514350" indent="-514350">
              <a:buFont typeface="+mj-lt"/>
              <a:buAutoNum type="arabicPeriod"/>
            </a:pPr>
            <a:r>
              <a:rPr lang="en-GB" altLang="en-US" i="1" dirty="0" err="1"/>
              <a:t>Akuisisi</a:t>
            </a:r>
            <a:r>
              <a:rPr lang="en-GB" altLang="en-US" i="1" dirty="0"/>
              <a:t> Data</a:t>
            </a:r>
          </a:p>
          <a:p>
            <a:pPr marL="514350" indent="-514350">
              <a:buFont typeface="+mj-lt"/>
              <a:buAutoNum type="arabicPeriod"/>
            </a:pPr>
            <a:r>
              <a:rPr lang="en-GB" altLang="en-US" i="1" dirty="0" err="1"/>
              <a:t>Pembentukan</a:t>
            </a:r>
            <a:r>
              <a:rPr lang="en-GB" altLang="en-US" i="1" dirty="0"/>
              <a:t> </a:t>
            </a:r>
            <a:r>
              <a:rPr lang="en-GB" altLang="en-US" i="1" dirty="0" err="1"/>
              <a:t>Ciri</a:t>
            </a:r>
            <a:endParaRPr lang="en-GB" altLang="en-US" i="1" dirty="0"/>
          </a:p>
          <a:p>
            <a:pPr marL="514350" indent="-514350">
              <a:buFont typeface="+mj-lt"/>
              <a:buAutoNum type="arabicPeriod"/>
            </a:pPr>
            <a:r>
              <a:rPr lang="en-GB" altLang="en-US" i="1" dirty="0" err="1"/>
              <a:t>Pembentukan</a:t>
            </a:r>
            <a:r>
              <a:rPr lang="en-GB" altLang="en-US" i="1" dirty="0"/>
              <a:t> Pattern Recognition System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663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DBEF2-7700-46AF-AB70-CDA299167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Optical Character Recognition (OCR) System</a:t>
            </a:r>
            <a:endParaRPr lang="en-US" dirty="0"/>
          </a:p>
        </p:txBody>
      </p:sp>
      <p:pic>
        <p:nvPicPr>
          <p:cNvPr id="4" name="Picture 5" descr="Untitled">
            <a:extLst>
              <a:ext uri="{FF2B5EF4-FFF2-40B4-BE49-F238E27FC236}">
                <a16:creationId xmlns:a16="http://schemas.microsoft.com/office/drawing/2014/main" id="{BFAFEB69-FC67-4773-9BDE-D0A54364F0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1" y="1788346"/>
            <a:ext cx="8984877" cy="470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281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196AA-041E-493D-8E47-9ADB77C85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/>
              <a:t>Operasi</a:t>
            </a:r>
            <a:r>
              <a:rPr lang="en-GB" altLang="en-US" dirty="0"/>
              <a:t> </a:t>
            </a:r>
            <a:r>
              <a:rPr lang="en-GB" altLang="en-US" dirty="0" err="1"/>
              <a:t>Sistem</a:t>
            </a:r>
            <a:r>
              <a:rPr lang="en-GB" altLang="en-US" dirty="0"/>
              <a:t> </a:t>
            </a:r>
            <a:r>
              <a:rPr lang="en-GB" altLang="en-US" dirty="0" err="1">
                <a:solidFill>
                  <a:srgbClr val="FF0000"/>
                </a:solidFill>
              </a:rPr>
              <a:t>Pengenalan</a:t>
            </a:r>
            <a:r>
              <a:rPr lang="en-GB" altLang="en-US" dirty="0">
                <a:solidFill>
                  <a:srgbClr val="FF0000"/>
                </a:solidFill>
              </a:rPr>
              <a:t> Pola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52B3B-9328-45EA-9678-135C85456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altLang="en-US" i="1" dirty="0" err="1"/>
              <a:t>Tahap</a:t>
            </a:r>
            <a:r>
              <a:rPr lang="en-GB" altLang="en-US" i="1" dirty="0"/>
              <a:t> </a:t>
            </a:r>
            <a:r>
              <a:rPr lang="en-GB" altLang="en-US" i="1" dirty="0" err="1"/>
              <a:t>Latihan</a:t>
            </a:r>
            <a:r>
              <a:rPr lang="en-GB" altLang="en-US" i="1" dirty="0"/>
              <a:t>: </a:t>
            </a:r>
            <a:r>
              <a:rPr lang="en-GB" altLang="en-US" i="1" dirty="0" err="1"/>
              <a:t>terdiri</a:t>
            </a:r>
            <a:r>
              <a:rPr lang="en-GB" altLang="en-US" i="1" dirty="0"/>
              <a:t> </a:t>
            </a:r>
            <a:r>
              <a:rPr lang="en-GB" altLang="en-US" i="1" dirty="0" err="1"/>
              <a:t>dari</a:t>
            </a:r>
            <a:r>
              <a:rPr lang="en-GB" altLang="en-US" i="1" dirty="0"/>
              <a:t> </a:t>
            </a:r>
            <a:r>
              <a:rPr lang="en-GB" altLang="en-US" i="1" dirty="0" err="1"/>
              <a:t>rancangan</a:t>
            </a:r>
            <a:r>
              <a:rPr lang="en-GB" altLang="en-US" i="1" dirty="0"/>
              <a:t> </a:t>
            </a:r>
            <a:r>
              <a:rPr lang="en-GB" altLang="en-US" i="1" dirty="0" err="1"/>
              <a:t>ekstraksi</a:t>
            </a:r>
            <a:r>
              <a:rPr lang="en-GB" altLang="en-US" i="1" dirty="0"/>
              <a:t> </a:t>
            </a:r>
            <a:r>
              <a:rPr lang="en-GB" altLang="en-US" i="1" dirty="0" err="1"/>
              <a:t>ciri</a:t>
            </a:r>
            <a:r>
              <a:rPr lang="en-GB" altLang="en-US" i="1" dirty="0"/>
              <a:t>, </a:t>
            </a:r>
            <a:r>
              <a:rPr lang="en-GB" altLang="en-US" i="1" dirty="0" err="1"/>
              <a:t>rancangan</a:t>
            </a:r>
            <a:r>
              <a:rPr lang="en-GB" altLang="en-US" i="1" dirty="0"/>
              <a:t> </a:t>
            </a:r>
            <a:r>
              <a:rPr lang="en-GB" altLang="en-US" i="1" dirty="0" err="1"/>
              <a:t>aturan</a:t>
            </a:r>
            <a:r>
              <a:rPr lang="en-GB" altLang="en-US" i="1" dirty="0"/>
              <a:t> </a:t>
            </a:r>
            <a:r>
              <a:rPr lang="en-GB" altLang="en-US" i="1" dirty="0" err="1"/>
              <a:t>keputusan</a:t>
            </a:r>
            <a:r>
              <a:rPr lang="en-GB" altLang="en-US" i="1" dirty="0"/>
              <a:t>, </a:t>
            </a:r>
            <a:r>
              <a:rPr lang="en-GB" altLang="en-US" i="1" dirty="0" err="1"/>
              <a:t>evaluasi</a:t>
            </a:r>
            <a:r>
              <a:rPr lang="en-GB" altLang="en-US" i="1" dirty="0"/>
              <a:t> </a:t>
            </a:r>
            <a:r>
              <a:rPr lang="en-GB" altLang="en-US" i="1" dirty="0" err="1"/>
              <a:t>hasil</a:t>
            </a:r>
            <a:r>
              <a:rPr lang="en-GB" altLang="en-US" i="1" dirty="0"/>
              <a:t> </a:t>
            </a:r>
            <a:r>
              <a:rPr lang="en-GB" altLang="en-US" i="1" dirty="0" err="1"/>
              <a:t>pengenalan</a:t>
            </a:r>
            <a:r>
              <a:rPr lang="en-GB" altLang="en-US" i="1" dirty="0"/>
              <a:t> </a:t>
            </a:r>
            <a:r>
              <a:rPr lang="en-GB" altLang="en-US" i="1" dirty="0" err="1"/>
              <a:t>pola</a:t>
            </a:r>
            <a:r>
              <a:rPr lang="en-GB" altLang="en-US" i="1" dirty="0"/>
              <a:t>, </a:t>
            </a:r>
            <a:r>
              <a:rPr lang="en-GB" altLang="en-US" i="1" dirty="0" err="1"/>
              <a:t>dan</a:t>
            </a:r>
            <a:r>
              <a:rPr lang="en-GB" altLang="en-US" i="1" dirty="0"/>
              <a:t> </a:t>
            </a:r>
            <a:r>
              <a:rPr lang="en-GB" altLang="en-US" i="1" dirty="0" err="1"/>
              <a:t>pembentukan</a:t>
            </a:r>
            <a:r>
              <a:rPr lang="en-GB" altLang="en-US" i="1" dirty="0"/>
              <a:t> data </a:t>
            </a:r>
            <a:r>
              <a:rPr lang="en-GB" altLang="en-US" i="1" dirty="0" err="1"/>
              <a:t>pengetahuan</a:t>
            </a:r>
            <a:endParaRPr lang="en-GB" altLang="en-US" i="1" dirty="0"/>
          </a:p>
          <a:p>
            <a:r>
              <a:rPr lang="en-GB" altLang="en-US" i="1" dirty="0" err="1"/>
              <a:t>Tahap</a:t>
            </a:r>
            <a:r>
              <a:rPr lang="en-GB" altLang="en-US" i="1" dirty="0"/>
              <a:t> </a:t>
            </a:r>
            <a:r>
              <a:rPr lang="en-GB" altLang="en-US" i="1" dirty="0" err="1"/>
              <a:t>Pengenalan</a:t>
            </a:r>
            <a:r>
              <a:rPr lang="en-GB" altLang="en-US" i="1" dirty="0"/>
              <a:t> (</a:t>
            </a:r>
            <a:r>
              <a:rPr lang="en-GB" altLang="en-US" i="1" dirty="0" err="1"/>
              <a:t>Operasional</a:t>
            </a:r>
            <a:r>
              <a:rPr lang="en-GB" altLang="en-US" i="1" dirty="0"/>
              <a:t>): </a:t>
            </a:r>
            <a:r>
              <a:rPr lang="en-GB" altLang="en-US" i="1" dirty="0" err="1"/>
              <a:t>terdiri</a:t>
            </a:r>
            <a:r>
              <a:rPr lang="en-GB" altLang="en-US" i="1" dirty="0"/>
              <a:t> </a:t>
            </a:r>
            <a:r>
              <a:rPr lang="en-GB" altLang="en-US" i="1" dirty="0" err="1"/>
              <a:t>dari</a:t>
            </a:r>
            <a:r>
              <a:rPr lang="en-GB" altLang="en-US" i="1" dirty="0"/>
              <a:t> </a:t>
            </a:r>
            <a:r>
              <a:rPr lang="en-GB" altLang="en-US" i="1" dirty="0" err="1"/>
              <a:t>penentuan</a:t>
            </a:r>
            <a:r>
              <a:rPr lang="en-GB" altLang="en-US" i="1" dirty="0"/>
              <a:t> </a:t>
            </a:r>
            <a:r>
              <a:rPr lang="en-GB" altLang="en-US" i="1" dirty="0" err="1"/>
              <a:t>pola</a:t>
            </a:r>
            <a:r>
              <a:rPr lang="en-GB" altLang="en-US" i="1" dirty="0"/>
              <a:t> yang </a:t>
            </a:r>
            <a:r>
              <a:rPr lang="en-GB" altLang="en-US" i="1" dirty="0" err="1"/>
              <a:t>akan</a:t>
            </a:r>
            <a:r>
              <a:rPr lang="en-GB" altLang="en-US" i="1" dirty="0"/>
              <a:t> </a:t>
            </a:r>
            <a:r>
              <a:rPr lang="en-GB" altLang="en-US" i="1" dirty="0" err="1"/>
              <a:t>diamati</a:t>
            </a:r>
            <a:r>
              <a:rPr lang="en-GB" altLang="en-US" i="1" dirty="0"/>
              <a:t>, </a:t>
            </a:r>
            <a:r>
              <a:rPr lang="en-GB" altLang="en-US" i="1" dirty="0" err="1"/>
              <a:t>pengukuran</a:t>
            </a:r>
            <a:r>
              <a:rPr lang="en-GB" altLang="en-US" i="1" dirty="0"/>
              <a:t> </a:t>
            </a:r>
            <a:r>
              <a:rPr lang="en-GB" altLang="en-US" i="1" dirty="0" err="1"/>
              <a:t>ciri</a:t>
            </a:r>
            <a:r>
              <a:rPr lang="en-GB" altLang="en-US" i="1" dirty="0"/>
              <a:t>, proses </a:t>
            </a:r>
            <a:r>
              <a:rPr lang="en-GB" altLang="en-US" i="1" dirty="0" err="1"/>
              <a:t>pengenalan</a:t>
            </a:r>
            <a:r>
              <a:rPr lang="en-GB" altLang="en-US" i="1" dirty="0"/>
              <a:t> </a:t>
            </a:r>
            <a:r>
              <a:rPr lang="en-GB" altLang="en-US" i="1" dirty="0" err="1"/>
              <a:t>dengan</a:t>
            </a:r>
            <a:r>
              <a:rPr lang="en-GB" altLang="en-US" i="1" dirty="0"/>
              <a:t> </a:t>
            </a:r>
            <a:r>
              <a:rPr lang="en-GB" altLang="en-US" i="1" dirty="0" err="1"/>
              <a:t>memberlakukan</a:t>
            </a:r>
            <a:r>
              <a:rPr lang="en-GB" altLang="en-US" i="1" dirty="0"/>
              <a:t> </a:t>
            </a:r>
            <a:r>
              <a:rPr lang="en-GB" altLang="en-US" i="1" dirty="0" err="1"/>
              <a:t>aturan</a:t>
            </a:r>
            <a:r>
              <a:rPr lang="en-GB" altLang="en-US" i="1" dirty="0"/>
              <a:t> </a:t>
            </a:r>
            <a:r>
              <a:rPr lang="en-GB" altLang="en-US" i="1" dirty="0" err="1"/>
              <a:t>keputusan</a:t>
            </a:r>
            <a:r>
              <a:rPr lang="en-GB" altLang="en-US" i="1" dirty="0"/>
              <a:t> </a:t>
            </a:r>
            <a:r>
              <a:rPr lang="en-GB" altLang="en-US" i="1" dirty="0" err="1"/>
              <a:t>serta</a:t>
            </a:r>
            <a:r>
              <a:rPr lang="en-GB" altLang="en-US" i="1" dirty="0"/>
              <a:t> </a:t>
            </a:r>
            <a:r>
              <a:rPr lang="en-GB" altLang="en-US" i="1" dirty="0" err="1"/>
              <a:t>penggunaan</a:t>
            </a:r>
            <a:r>
              <a:rPr lang="en-GB" altLang="en-US" i="1" dirty="0"/>
              <a:t> data </a:t>
            </a:r>
            <a:r>
              <a:rPr lang="en-GB" altLang="en-US" i="1" dirty="0" err="1"/>
              <a:t>pengetahuan</a:t>
            </a:r>
            <a:endParaRPr lang="en-GB" altLang="en-US" i="1" dirty="0"/>
          </a:p>
          <a:p>
            <a:r>
              <a:rPr lang="en-GB" altLang="en-US" i="1" dirty="0" err="1"/>
              <a:t>Tahap</a:t>
            </a:r>
            <a:r>
              <a:rPr lang="en-GB" altLang="en-US" i="1" dirty="0"/>
              <a:t> </a:t>
            </a:r>
            <a:r>
              <a:rPr lang="en-GB" altLang="en-US" i="1" dirty="0" err="1"/>
              <a:t>Evaluasi</a:t>
            </a:r>
            <a:r>
              <a:rPr lang="en-GB" altLang="en-US" i="1" dirty="0"/>
              <a:t>: </a:t>
            </a:r>
            <a:r>
              <a:rPr lang="en-GB" altLang="en-US" i="1" dirty="0" err="1"/>
              <a:t>apakah</a:t>
            </a:r>
            <a:r>
              <a:rPr lang="en-GB" altLang="en-US" i="1" dirty="0"/>
              <a:t> </a:t>
            </a:r>
            <a:r>
              <a:rPr lang="en-GB" altLang="en-US" i="1" dirty="0" err="1"/>
              <a:t>hasil</a:t>
            </a:r>
            <a:r>
              <a:rPr lang="en-GB" altLang="en-US" i="1" dirty="0"/>
              <a:t> </a:t>
            </a:r>
            <a:r>
              <a:rPr lang="en-GB" altLang="en-US" i="1" dirty="0" err="1"/>
              <a:t>pengenalan</a:t>
            </a:r>
            <a:r>
              <a:rPr lang="en-GB" altLang="en-US" i="1" dirty="0"/>
              <a:t> (</a:t>
            </a:r>
            <a:r>
              <a:rPr lang="en-GB" altLang="en-US" i="1" dirty="0" err="1"/>
              <a:t>dengan</a:t>
            </a:r>
            <a:r>
              <a:rPr lang="en-GB" altLang="en-US" i="1" dirty="0"/>
              <a:t> real –world pattern) </a:t>
            </a:r>
            <a:r>
              <a:rPr lang="en-GB" altLang="en-US" i="1" dirty="0" err="1"/>
              <a:t>sudah</a:t>
            </a:r>
            <a:r>
              <a:rPr lang="en-GB" altLang="en-US" i="1" dirty="0"/>
              <a:t> optimal, </a:t>
            </a:r>
            <a:r>
              <a:rPr lang="en-GB" altLang="en-US" i="1" dirty="0" err="1"/>
              <a:t>ataukah</a:t>
            </a:r>
            <a:r>
              <a:rPr lang="en-GB" altLang="en-US" i="1" dirty="0"/>
              <a:t> </a:t>
            </a:r>
            <a:r>
              <a:rPr lang="en-GB" altLang="en-US" i="1" dirty="0" err="1"/>
              <a:t>masih</a:t>
            </a:r>
            <a:r>
              <a:rPr lang="en-GB" altLang="en-US" i="1" dirty="0"/>
              <a:t> </a:t>
            </a:r>
            <a:r>
              <a:rPr lang="en-GB" altLang="en-US" i="1" dirty="0" err="1"/>
              <a:t>perlu</a:t>
            </a:r>
            <a:r>
              <a:rPr lang="en-GB" altLang="en-US" i="1" dirty="0"/>
              <a:t> </a:t>
            </a:r>
            <a:r>
              <a:rPr lang="en-GB" altLang="en-US" i="1" dirty="0" err="1"/>
              <a:t>untuk</a:t>
            </a:r>
            <a:r>
              <a:rPr lang="en-GB" altLang="en-US" i="1" dirty="0"/>
              <a:t> </a:t>
            </a:r>
            <a:r>
              <a:rPr lang="en-GB" altLang="en-US" i="1" dirty="0" err="1"/>
              <a:t>memperbaiki</a:t>
            </a:r>
            <a:r>
              <a:rPr lang="en-GB" altLang="en-US" i="1" dirty="0"/>
              <a:t> </a:t>
            </a:r>
            <a:r>
              <a:rPr lang="en-GB" altLang="en-US" i="1" dirty="0" err="1"/>
              <a:t>dengan</a:t>
            </a:r>
            <a:r>
              <a:rPr lang="en-GB" altLang="en-US" i="1" dirty="0"/>
              <a:t> </a:t>
            </a:r>
            <a:r>
              <a:rPr lang="en-GB" altLang="en-US" i="1" dirty="0" err="1"/>
              <a:t>mencari</a:t>
            </a:r>
            <a:r>
              <a:rPr lang="en-GB" altLang="en-US" i="1" dirty="0"/>
              <a:t> </a:t>
            </a:r>
            <a:r>
              <a:rPr lang="en-GB" altLang="en-US" i="1" dirty="0" err="1"/>
              <a:t>ciri</a:t>
            </a:r>
            <a:r>
              <a:rPr lang="en-GB" altLang="en-US" i="1" dirty="0"/>
              <a:t> yang </a:t>
            </a:r>
            <a:r>
              <a:rPr lang="en-GB" altLang="en-US" i="1" dirty="0" err="1"/>
              <a:t>lebih</a:t>
            </a:r>
            <a:r>
              <a:rPr lang="en-GB" altLang="en-US" i="1" dirty="0"/>
              <a:t> </a:t>
            </a:r>
            <a:r>
              <a:rPr lang="en-GB" altLang="en-US" i="1" dirty="0" err="1"/>
              <a:t>efektif</a:t>
            </a:r>
            <a:r>
              <a:rPr lang="en-GB" altLang="en-US" i="1" dirty="0"/>
              <a:t> </a:t>
            </a:r>
            <a:r>
              <a:rPr lang="en-GB" altLang="en-US" i="1" dirty="0" err="1"/>
              <a:t>dan</a:t>
            </a:r>
            <a:r>
              <a:rPr lang="en-GB" altLang="en-US" i="1" dirty="0"/>
              <a:t> </a:t>
            </a:r>
            <a:r>
              <a:rPr lang="en-GB" altLang="en-US" i="1" dirty="0" err="1"/>
              <a:t>aturan</a:t>
            </a:r>
            <a:r>
              <a:rPr lang="en-GB" altLang="en-US" i="1" dirty="0"/>
              <a:t> </a:t>
            </a:r>
            <a:r>
              <a:rPr lang="en-GB" altLang="en-US" i="1" dirty="0" err="1"/>
              <a:t>keputusan</a:t>
            </a:r>
            <a:r>
              <a:rPr lang="en-GB" altLang="en-US" i="1" dirty="0"/>
              <a:t> yang </a:t>
            </a:r>
            <a:r>
              <a:rPr lang="en-GB" altLang="en-US" i="1" dirty="0" err="1"/>
              <a:t>lebih</a:t>
            </a:r>
            <a:r>
              <a:rPr lang="en-GB" altLang="en-US" i="1" dirty="0"/>
              <a:t> </a:t>
            </a:r>
            <a:r>
              <a:rPr lang="en-GB" altLang="en-US" i="1" dirty="0" err="1"/>
              <a:t>akurat</a:t>
            </a:r>
            <a:endParaRPr lang="en-GB" alt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676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6D973-F9B4-485C-A650-93805FD88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solidFill>
                  <a:srgbClr val="FF0000"/>
                </a:solidFill>
              </a:rPr>
              <a:t>Model </a:t>
            </a:r>
            <a:r>
              <a:rPr lang="en-GB" altLang="en-US" dirty="0" err="1">
                <a:solidFill>
                  <a:srgbClr val="FF0000"/>
                </a:solidFill>
              </a:rPr>
              <a:t>Sistem</a:t>
            </a:r>
            <a:r>
              <a:rPr lang="en-GB" altLang="en-US" dirty="0">
                <a:solidFill>
                  <a:srgbClr val="FF0000"/>
                </a:solidFill>
              </a:rPr>
              <a:t> </a:t>
            </a:r>
            <a:r>
              <a:rPr lang="en-GB" altLang="en-US" dirty="0" err="1">
                <a:solidFill>
                  <a:srgbClr val="FF0000"/>
                </a:solidFill>
              </a:rPr>
              <a:t>Pengenalan</a:t>
            </a:r>
            <a:r>
              <a:rPr lang="en-GB" altLang="en-US" dirty="0">
                <a:solidFill>
                  <a:srgbClr val="FF0000"/>
                </a:solidFill>
              </a:rPr>
              <a:t> Pola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64C78-476B-49A0-BB5E-5547C3EBD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3600" i="1" dirty="0"/>
              <a:t>Geometric / Statistical Approach</a:t>
            </a:r>
          </a:p>
          <a:p>
            <a:r>
              <a:rPr lang="en-GB" altLang="en-US" sz="3600" i="1" dirty="0"/>
              <a:t>Structural / Syntactic Approach</a:t>
            </a:r>
          </a:p>
          <a:p>
            <a:pPr>
              <a:buFont typeface="Wingdings" panose="05000000000000000000" pitchFamily="2" charset="2"/>
              <a:buNone/>
            </a:pPr>
            <a:endParaRPr lang="en-GB" altLang="en-US" sz="3600" i="1" dirty="0"/>
          </a:p>
          <a:p>
            <a:r>
              <a:rPr lang="en-GB" altLang="en-US" sz="3600" i="1" dirty="0"/>
              <a:t>Computational Intelligence Approach:</a:t>
            </a:r>
          </a:p>
          <a:p>
            <a:pPr lvl="1"/>
            <a:r>
              <a:rPr lang="en-GB" altLang="en-US" sz="3200" i="1" dirty="0"/>
              <a:t>Fuzzy Logic Approach</a:t>
            </a:r>
          </a:p>
          <a:p>
            <a:pPr lvl="1"/>
            <a:r>
              <a:rPr lang="en-GB" altLang="en-US" sz="3200" i="1" dirty="0"/>
              <a:t>Neural Network Approach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376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59683-0C25-46E2-9452-C5FE8FAFF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 dirty="0" err="1"/>
              <a:t>Analogi</a:t>
            </a:r>
            <a:r>
              <a:rPr lang="en-GB" altLang="en-US" dirty="0"/>
              <a:t> </a:t>
            </a:r>
            <a:r>
              <a:rPr lang="en-GB" altLang="en-US" dirty="0" err="1"/>
              <a:t>Pendekatan</a:t>
            </a:r>
            <a:r>
              <a:rPr lang="en-GB" altLang="en-US" dirty="0"/>
              <a:t> Statistical </a:t>
            </a:r>
            <a:r>
              <a:rPr lang="en-GB" altLang="en-US" dirty="0" err="1"/>
              <a:t>dan</a:t>
            </a:r>
            <a:r>
              <a:rPr lang="en-GB" altLang="en-US" dirty="0"/>
              <a:t> Syntactical</a:t>
            </a:r>
            <a:r>
              <a:rPr lang="en-GB" altLang="en-US" sz="6000" dirty="0"/>
              <a:t>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55B4AE-E23E-4FB5-A371-FF5F7B9DF206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438400"/>
            <a:ext cx="3886200" cy="41910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i="1"/>
              <a:t>Ciri / Feature (warna, tekstur)</a:t>
            </a:r>
          </a:p>
          <a:p>
            <a:r>
              <a:rPr lang="en-GB" altLang="en-US" i="1"/>
              <a:t>Density Function (probabilitas)</a:t>
            </a:r>
          </a:p>
          <a:p>
            <a:r>
              <a:rPr lang="en-GB" altLang="en-US" i="1"/>
              <a:t>Estimation (mean, variance)</a:t>
            </a:r>
          </a:p>
          <a:p>
            <a:r>
              <a:rPr lang="en-GB" altLang="en-US" i="1"/>
              <a:t>Classification (kategori obyek)</a:t>
            </a:r>
            <a:endParaRPr lang="en-GB" altLang="en-US" i="1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298BB084-78AF-4190-B91B-82B7B3128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347913"/>
            <a:ext cx="457200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GB" altLang="en-US" sz="3200" i="1"/>
              <a:t> </a:t>
            </a:r>
            <a:r>
              <a:rPr lang="en-GB" altLang="en-US" sz="2800" i="1"/>
              <a:t>Primitif (garis        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GB" altLang="en-US" sz="2800" i="1"/>
              <a:t>  lurus, orientasi)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GB" altLang="en-US" sz="2800" i="1"/>
              <a:t> Grammar (natural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GB" altLang="en-US" sz="2800" i="1"/>
              <a:t>  language)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GB" altLang="en-US" sz="2800" i="1"/>
              <a:t> Inference (aplikasi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GB" altLang="en-US" sz="2800" i="1"/>
              <a:t>  primitif pada grammar)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GB" altLang="en-US" sz="2800" i="1"/>
              <a:t> Description (kategori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GB" altLang="en-US" sz="2800" i="1"/>
              <a:t>  obyek)</a:t>
            </a:r>
            <a:endParaRPr lang="en-US" altLang="en-US" sz="2800" i="1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C03AB803-2CD9-4BCC-B7C5-10ECE0299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1858962"/>
            <a:ext cx="7543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b="1" dirty="0">
                <a:solidFill>
                  <a:srgbClr val="FF0000"/>
                </a:solidFill>
              </a:rPr>
              <a:t>Statistical	</a:t>
            </a:r>
            <a:r>
              <a:rPr lang="en-US" altLang="en-US" sz="3200" b="1" dirty="0"/>
              <a:t>	   			   </a:t>
            </a:r>
            <a:r>
              <a:rPr lang="en-US" altLang="en-US" sz="3200" b="1" dirty="0">
                <a:solidFill>
                  <a:srgbClr val="FF0000"/>
                </a:solidFill>
              </a:rPr>
              <a:t>Syntactical</a:t>
            </a:r>
          </a:p>
        </p:txBody>
      </p:sp>
    </p:spTree>
    <p:extLst>
      <p:ext uri="{BB962C8B-B14F-4D97-AF65-F5344CB8AC3E}">
        <p14:creationId xmlns:p14="http://schemas.microsoft.com/office/powerpoint/2010/main" val="2441190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A452D-1D9B-4FAD-9A8D-2866414EB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solidFill>
                  <a:srgbClr val="FF0000"/>
                </a:solidFill>
              </a:rPr>
              <a:t>Geometric / Statistical Approach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Untitled">
            <a:extLst>
              <a:ext uri="{FF2B5EF4-FFF2-40B4-BE49-F238E27FC236}">
                <a16:creationId xmlns:a16="http://schemas.microsoft.com/office/drawing/2014/main" id="{E99B1142-F300-4EA9-8331-BF6F041E8E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13" y="1984486"/>
            <a:ext cx="8727751" cy="367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057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E0C62-AD82-4AF0-855D-6FBBE53C3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sz="4000" dirty="0" err="1"/>
              <a:t>Perancangan</a:t>
            </a:r>
            <a:r>
              <a:rPr lang="en-GB" altLang="en-US" sz="4000" dirty="0"/>
              <a:t> </a:t>
            </a:r>
            <a:r>
              <a:rPr lang="en-GB" altLang="en-US" sz="4000" dirty="0" err="1"/>
              <a:t>Sistem</a:t>
            </a:r>
            <a:r>
              <a:rPr lang="en-GB" altLang="en-US" sz="4000" dirty="0"/>
              <a:t> </a:t>
            </a:r>
            <a:r>
              <a:rPr lang="en-GB" altLang="en-US" sz="4000" dirty="0" err="1"/>
              <a:t>Pengenalan</a:t>
            </a:r>
            <a:r>
              <a:rPr lang="en-GB" altLang="en-US" sz="4000" dirty="0"/>
              <a:t> Pola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3C057-9900-40B6-B309-CCAB20771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altLang="en-US" i="1" dirty="0">
                <a:solidFill>
                  <a:srgbClr val="FF0000"/>
                </a:solidFill>
              </a:rPr>
              <a:t>Domain-specific knowledge</a:t>
            </a:r>
          </a:p>
          <a:p>
            <a:pPr lvl="1"/>
            <a:r>
              <a:rPr lang="en-GB" altLang="en-US" i="1" dirty="0"/>
              <a:t>Acquisition and Representation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altLang="en-US" i="1" dirty="0">
                <a:solidFill>
                  <a:srgbClr val="FF0000"/>
                </a:solidFill>
              </a:rPr>
              <a:t>Data acquisition</a:t>
            </a:r>
          </a:p>
          <a:p>
            <a:pPr lvl="1"/>
            <a:r>
              <a:rPr lang="en-GB" altLang="en-US" i="1" dirty="0"/>
              <a:t>TV camera, Ultrasound, Multispectral scanner, X-Ray, MRI</a:t>
            </a:r>
          </a:p>
          <a:p>
            <a:pPr marL="514350" indent="-514350">
              <a:buFont typeface="+mj-lt"/>
              <a:buAutoNum type="arabicPeriod"/>
            </a:pPr>
            <a:r>
              <a:rPr lang="en-GB" altLang="en-US" i="1" dirty="0" err="1">
                <a:solidFill>
                  <a:srgbClr val="FF0000"/>
                </a:solidFill>
              </a:rPr>
              <a:t>Preprocessing</a:t>
            </a:r>
            <a:endParaRPr lang="en-GB" altLang="en-US" i="1" dirty="0">
              <a:solidFill>
                <a:srgbClr val="FF0000"/>
              </a:solidFill>
            </a:endParaRPr>
          </a:p>
          <a:p>
            <a:pPr lvl="1"/>
            <a:r>
              <a:rPr lang="en-GB" altLang="en-US" i="1" dirty="0"/>
              <a:t>1-D (signal processing), 2-D (image processing, multidimensional signal</a:t>
            </a:r>
          </a:p>
          <a:p>
            <a:pPr marL="514350" indent="-514350">
              <a:buFont typeface="+mj-lt"/>
              <a:buAutoNum type="arabicPeriod"/>
            </a:pPr>
            <a:r>
              <a:rPr lang="en-GB" altLang="en-US" i="1" dirty="0">
                <a:solidFill>
                  <a:srgbClr val="FF0000"/>
                </a:solidFill>
              </a:rPr>
              <a:t>Decision Making</a:t>
            </a:r>
          </a:p>
          <a:p>
            <a:pPr lvl="1"/>
            <a:r>
              <a:rPr lang="en-GB" altLang="en-US" i="1" dirty="0"/>
              <a:t>Template matching, statistical PR, syntactic PR, artificial neural network, fuzzy logic, expert system, knowledge- based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951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991F5-8C8B-4132-9653-F0C6585D1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solidFill>
                  <a:srgbClr val="FF0000"/>
                </a:solidFill>
              </a:rPr>
              <a:t>Structural / Syntactic Approach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Untitled">
            <a:extLst>
              <a:ext uri="{FF2B5EF4-FFF2-40B4-BE49-F238E27FC236}">
                <a16:creationId xmlns:a16="http://schemas.microsoft.com/office/drawing/2014/main" id="{C02E18B0-B9B8-4564-871F-804007DF8A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4" y="1690689"/>
            <a:ext cx="8898990" cy="4149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235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974EE-0891-4819-9D32-FB78BD45E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 Proses </a:t>
            </a:r>
            <a:r>
              <a:rPr lang="en-GB" altLang="en-US" dirty="0" err="1"/>
              <a:t>Pelatihan</a:t>
            </a:r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70FA4593-BA2D-4172-A126-EC158B8F0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539" y="1822174"/>
            <a:ext cx="739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/>
              <a:t>Pendekatan Geometric / Statistical</a:t>
            </a:r>
          </a:p>
        </p:txBody>
      </p:sp>
      <p:pic>
        <p:nvPicPr>
          <p:cNvPr id="5" name="Picture 4" descr="im_l4">
            <a:extLst>
              <a:ext uri="{FF2B5EF4-FFF2-40B4-BE49-F238E27FC236}">
                <a16:creationId xmlns:a16="http://schemas.microsoft.com/office/drawing/2014/main" id="{11A1D91B-9052-46EE-A0FA-BCFED9612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939" y="2507974"/>
            <a:ext cx="327025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FECAEFC-2680-40FB-9ED9-56207DC0E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3739" y="4946374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7ADEE1-621A-4F93-B351-3A278A8B0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3139" y="5251174"/>
            <a:ext cx="228600" cy="22860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F79AF0-0C2E-461D-84CB-2E943D990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1139" y="4412974"/>
            <a:ext cx="228600" cy="22860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1FA8021C-87ED-412D-B665-C9DE60FBD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4339" y="2507974"/>
            <a:ext cx="4038600" cy="268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Sampel daerah hutan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Sampel daerah air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Sampel daerah awan</a:t>
            </a:r>
          </a:p>
          <a:p>
            <a:pPr>
              <a:spcBef>
                <a:spcPct val="50000"/>
              </a:spcBef>
            </a:pPr>
            <a:endParaRPr lang="en-US" altLang="en-US" sz="2000"/>
          </a:p>
          <a:p>
            <a:pPr>
              <a:spcBef>
                <a:spcPct val="50000"/>
              </a:spcBef>
            </a:pPr>
            <a:r>
              <a:rPr lang="en-US" altLang="en-US" sz="2000"/>
              <a:t>Estimator: gray-level mean value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Decision rule: minimum distance </a:t>
            </a: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91AE32E9-0A28-45D9-9D36-FACD9B5FD6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43539" y="2736574"/>
            <a:ext cx="2667000" cy="16002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C0A71D7D-ADC5-4813-95DD-0188ED4B07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53339" y="2812774"/>
            <a:ext cx="3810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F50589CB-0A48-4D28-B534-14B25CD4F4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57939" y="3193774"/>
            <a:ext cx="175260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45A36045-1602-45FC-8ADE-B4FE2CAC4C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72339" y="3650974"/>
            <a:ext cx="7620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75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FD87B-7B56-4359-8EFE-A201C6383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 Proses </a:t>
            </a:r>
            <a:r>
              <a:rPr lang="en-GB" altLang="en-US" dirty="0" err="1"/>
              <a:t>Pengenalan</a:t>
            </a:r>
            <a:endParaRPr lang="en-US" dirty="0"/>
          </a:p>
        </p:txBody>
      </p:sp>
      <p:pic>
        <p:nvPicPr>
          <p:cNvPr id="4" name="Picture 3" descr="Untitled">
            <a:extLst>
              <a:ext uri="{FF2B5EF4-FFF2-40B4-BE49-F238E27FC236}">
                <a16:creationId xmlns:a16="http://schemas.microsoft.com/office/drawing/2014/main" id="{1AA4EF03-1AFB-4D45-BF48-334722F4E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2" y="2080185"/>
            <a:ext cx="9176452" cy="360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247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2E1A-2B99-4510-B0F6-210722758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 Proses </a:t>
            </a:r>
            <a:r>
              <a:rPr lang="en-GB" altLang="en-US" dirty="0" err="1"/>
              <a:t>Pengenalan</a:t>
            </a:r>
            <a:endParaRPr lang="en-US" dirty="0"/>
          </a:p>
        </p:txBody>
      </p:sp>
      <p:pic>
        <p:nvPicPr>
          <p:cNvPr id="4" name="Content Placeholder 3" descr="Untitled">
            <a:extLst>
              <a:ext uri="{FF2B5EF4-FFF2-40B4-BE49-F238E27FC236}">
                <a16:creationId xmlns:a16="http://schemas.microsoft.com/office/drawing/2014/main" id="{2520A824-FAA0-4A36-9D49-4418540898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70" y="2120348"/>
            <a:ext cx="8943130" cy="336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5522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2D056-D8C1-41FB-9BD9-4185968A3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/>
              <a:t>Dua</a:t>
            </a:r>
            <a:r>
              <a:rPr lang="en-GB" altLang="en-US" dirty="0"/>
              <a:t> Issue </a:t>
            </a:r>
            <a:r>
              <a:rPr lang="en-GB" altLang="en-US" dirty="0" err="1"/>
              <a:t>Penting</a:t>
            </a:r>
            <a:r>
              <a:rPr lang="en-GB" altLang="en-US" dirty="0"/>
              <a:t> </a:t>
            </a:r>
            <a:r>
              <a:rPr lang="en-GB" altLang="en-US" dirty="0" err="1"/>
              <a:t>Pada</a:t>
            </a:r>
            <a:r>
              <a:rPr lang="en-GB" altLang="en-US" dirty="0"/>
              <a:t> Proses </a:t>
            </a:r>
            <a:r>
              <a:rPr lang="en-GB" altLang="en-US" dirty="0" err="1"/>
              <a:t>Pelatihan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5B631-FE65-4542-9D9A-6839EEB73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2400" i="1" dirty="0" err="1"/>
              <a:t>Pemilihan</a:t>
            </a:r>
            <a:r>
              <a:rPr lang="en-GB" altLang="en-US" sz="2400" i="1" dirty="0"/>
              <a:t> </a:t>
            </a:r>
            <a:r>
              <a:rPr lang="en-GB" altLang="en-US" sz="2400" i="1" dirty="0" err="1"/>
              <a:t>sampel</a:t>
            </a:r>
            <a:r>
              <a:rPr lang="en-GB" altLang="en-US" sz="2400" i="1" dirty="0"/>
              <a:t> </a:t>
            </a:r>
            <a:r>
              <a:rPr lang="en-GB" altLang="en-US" sz="2400" i="1" dirty="0" err="1"/>
              <a:t>untuk</a:t>
            </a:r>
            <a:r>
              <a:rPr lang="en-GB" altLang="en-US" sz="2400" i="1" dirty="0"/>
              <a:t> </a:t>
            </a:r>
            <a:r>
              <a:rPr lang="en-GB" altLang="en-US" sz="2400" i="1" dirty="0" err="1"/>
              <a:t>pelatihan</a:t>
            </a:r>
            <a:r>
              <a:rPr lang="en-GB" altLang="en-US" sz="2400" i="1" dirty="0"/>
              <a:t> </a:t>
            </a:r>
            <a:r>
              <a:rPr lang="en-GB" altLang="en-US" sz="2400" i="1" dirty="0" err="1"/>
              <a:t>dan</a:t>
            </a:r>
            <a:r>
              <a:rPr lang="en-GB" altLang="en-US" sz="2400" i="1" dirty="0"/>
              <a:t> </a:t>
            </a:r>
            <a:r>
              <a:rPr lang="en-GB" altLang="en-US" sz="2400" i="1" dirty="0" err="1"/>
              <a:t>untuk</a:t>
            </a:r>
            <a:r>
              <a:rPr lang="en-GB" altLang="en-US" sz="2400" i="1" dirty="0"/>
              <a:t> testing</a:t>
            </a:r>
          </a:p>
          <a:p>
            <a:pPr lvl="1"/>
            <a:r>
              <a:rPr lang="en-GB" altLang="en-US" sz="2000" i="1" dirty="0" err="1"/>
              <a:t>Jumlah</a:t>
            </a:r>
            <a:r>
              <a:rPr lang="en-GB" altLang="en-US" sz="2000" i="1" dirty="0"/>
              <a:t> </a:t>
            </a:r>
            <a:r>
              <a:rPr lang="en-GB" altLang="en-US" sz="2000" i="1" dirty="0" err="1"/>
              <a:t>dan</a:t>
            </a:r>
            <a:r>
              <a:rPr lang="en-GB" altLang="en-US" sz="2000" i="1" dirty="0"/>
              <a:t> </a:t>
            </a:r>
            <a:r>
              <a:rPr lang="en-GB" altLang="en-US" sz="2000" i="1" dirty="0" err="1"/>
              <a:t>sampel</a:t>
            </a:r>
            <a:r>
              <a:rPr lang="en-GB" altLang="en-US" sz="2000" i="1" dirty="0"/>
              <a:t> yang </a:t>
            </a:r>
            <a:r>
              <a:rPr lang="en-GB" altLang="en-US" sz="2000" i="1" dirty="0" err="1"/>
              <a:t>dipilih</a:t>
            </a:r>
            <a:r>
              <a:rPr lang="en-GB" altLang="en-US" sz="2000" i="1" dirty="0"/>
              <a:t> </a:t>
            </a:r>
            <a:r>
              <a:rPr lang="en-GB" altLang="en-US" sz="2000" i="1" dirty="0" err="1"/>
              <a:t>diusahakan</a:t>
            </a:r>
            <a:r>
              <a:rPr lang="en-GB" altLang="en-US" sz="2000" i="1" dirty="0"/>
              <a:t> </a:t>
            </a:r>
            <a:r>
              <a:rPr lang="en-GB" altLang="en-US" sz="2000" i="1" dirty="0" err="1"/>
              <a:t>sesuai</a:t>
            </a:r>
            <a:r>
              <a:rPr lang="en-GB" altLang="en-US" sz="2000" i="1" dirty="0"/>
              <a:t> </a:t>
            </a:r>
            <a:r>
              <a:rPr lang="en-GB" altLang="en-US" sz="2000" i="1" dirty="0" err="1"/>
              <a:t>dengan</a:t>
            </a:r>
            <a:r>
              <a:rPr lang="en-GB" altLang="en-US" sz="2000" i="1" dirty="0"/>
              <a:t> </a:t>
            </a:r>
            <a:r>
              <a:rPr lang="en-GB" altLang="en-US" sz="2000" i="1" dirty="0" err="1"/>
              <a:t>pola</a:t>
            </a:r>
            <a:r>
              <a:rPr lang="en-GB" altLang="en-US" sz="2000" i="1" dirty="0"/>
              <a:t> </a:t>
            </a:r>
            <a:r>
              <a:rPr lang="en-GB" altLang="en-US" sz="2000" i="1" dirty="0" err="1"/>
              <a:t>pada</a:t>
            </a:r>
            <a:r>
              <a:rPr lang="en-GB" altLang="en-US" sz="2000" i="1" dirty="0"/>
              <a:t> dunia </a:t>
            </a:r>
            <a:r>
              <a:rPr lang="en-GB" altLang="en-US" sz="2000" i="1" dirty="0" err="1"/>
              <a:t>nyata</a:t>
            </a:r>
            <a:endParaRPr lang="en-GB" altLang="en-US" sz="2000" i="1" dirty="0"/>
          </a:p>
          <a:p>
            <a:pPr lvl="1"/>
            <a:r>
              <a:rPr lang="en-GB" altLang="en-US" sz="2000" i="1" dirty="0" err="1"/>
              <a:t>Biasanya</a:t>
            </a:r>
            <a:r>
              <a:rPr lang="en-GB" altLang="en-US" sz="2000" i="1" dirty="0"/>
              <a:t> </a:t>
            </a:r>
            <a:r>
              <a:rPr lang="en-GB" altLang="en-US" sz="2000" i="1" dirty="0" err="1"/>
              <a:t>dilakukan</a:t>
            </a:r>
            <a:r>
              <a:rPr lang="en-GB" altLang="en-US" sz="2000" i="1" dirty="0"/>
              <a:t> </a:t>
            </a:r>
            <a:r>
              <a:rPr lang="en-GB" altLang="en-US" sz="2000" i="1" dirty="0" err="1"/>
              <a:t>oleh</a:t>
            </a:r>
            <a:r>
              <a:rPr lang="en-GB" altLang="en-US" sz="2000" i="1" dirty="0"/>
              <a:t> </a:t>
            </a:r>
            <a:r>
              <a:rPr lang="en-GB" altLang="en-US" sz="2000" i="1" dirty="0" err="1"/>
              <a:t>pakar</a:t>
            </a:r>
            <a:r>
              <a:rPr lang="en-GB" altLang="en-US" sz="2000" i="1" dirty="0"/>
              <a:t> </a:t>
            </a:r>
            <a:r>
              <a:rPr lang="en-GB" altLang="en-US" sz="2000" i="1" dirty="0" err="1"/>
              <a:t>atau</a:t>
            </a:r>
            <a:r>
              <a:rPr lang="en-GB" altLang="en-US" sz="2000" i="1" dirty="0"/>
              <a:t> </a:t>
            </a:r>
            <a:r>
              <a:rPr lang="en-GB" altLang="en-US" sz="2000" i="1" dirty="0" err="1"/>
              <a:t>dengan</a:t>
            </a:r>
            <a:r>
              <a:rPr lang="en-GB" altLang="en-US" sz="2000" i="1" dirty="0"/>
              <a:t> </a:t>
            </a:r>
            <a:r>
              <a:rPr lang="en-GB" altLang="en-US" sz="2000" i="1" dirty="0" err="1"/>
              <a:t>dukungan</a:t>
            </a:r>
            <a:r>
              <a:rPr lang="en-GB" altLang="en-US" sz="2000" i="1" dirty="0"/>
              <a:t> </a:t>
            </a:r>
            <a:r>
              <a:rPr lang="en-GB" altLang="en-US" sz="2000" i="1" dirty="0" err="1"/>
              <a:t>suatu</a:t>
            </a:r>
            <a:r>
              <a:rPr lang="en-GB" altLang="en-US" sz="2000" i="1" dirty="0"/>
              <a:t> </a:t>
            </a:r>
            <a:r>
              <a:rPr lang="en-GB" altLang="en-US" sz="2000" i="1" dirty="0" err="1"/>
              <a:t>informasi</a:t>
            </a:r>
            <a:r>
              <a:rPr lang="en-GB" altLang="en-US" sz="2000" i="1" dirty="0"/>
              <a:t> ground truth</a:t>
            </a:r>
          </a:p>
          <a:p>
            <a:pPr lvl="1"/>
            <a:r>
              <a:rPr lang="en-GB" altLang="en-US" sz="2000" i="1" dirty="0" err="1"/>
              <a:t>Bisa</a:t>
            </a:r>
            <a:r>
              <a:rPr lang="en-GB" altLang="en-US" sz="2000" i="1" dirty="0"/>
              <a:t> </a:t>
            </a:r>
            <a:r>
              <a:rPr lang="en-GB" altLang="en-US" sz="2000" i="1" dirty="0" err="1"/>
              <a:t>digunakan</a:t>
            </a:r>
            <a:r>
              <a:rPr lang="en-GB" altLang="en-US" sz="2000" i="1" dirty="0"/>
              <a:t> 25% </a:t>
            </a:r>
            <a:r>
              <a:rPr lang="en-GB" altLang="en-US" sz="2000" i="1" dirty="0" err="1"/>
              <a:t>untuk</a:t>
            </a:r>
            <a:r>
              <a:rPr lang="en-GB" altLang="en-US" sz="2000" i="1" dirty="0"/>
              <a:t> </a:t>
            </a:r>
            <a:r>
              <a:rPr lang="en-GB" altLang="en-US" sz="2000" i="1" dirty="0" err="1"/>
              <a:t>pelatihan</a:t>
            </a:r>
            <a:r>
              <a:rPr lang="en-GB" altLang="en-US" sz="2000" i="1" dirty="0"/>
              <a:t> </a:t>
            </a:r>
            <a:r>
              <a:rPr lang="en-GB" altLang="en-US" sz="2000" i="1" dirty="0" err="1"/>
              <a:t>dan</a:t>
            </a:r>
            <a:r>
              <a:rPr lang="en-GB" altLang="en-US" sz="2000" i="1" dirty="0"/>
              <a:t> 75% </a:t>
            </a:r>
            <a:r>
              <a:rPr lang="en-GB" altLang="en-US" sz="2000" i="1" dirty="0" err="1"/>
              <a:t>untuk</a:t>
            </a:r>
            <a:r>
              <a:rPr lang="en-GB" altLang="en-US" sz="2000" i="1" dirty="0"/>
              <a:t> testing </a:t>
            </a:r>
            <a:r>
              <a:rPr lang="en-GB" altLang="en-US" sz="2000" i="1" dirty="0" err="1"/>
              <a:t>sampai</a:t>
            </a:r>
            <a:r>
              <a:rPr lang="en-GB" altLang="en-US" sz="2000" i="1" dirty="0"/>
              <a:t> </a:t>
            </a:r>
            <a:r>
              <a:rPr lang="en-GB" altLang="en-US" sz="2000" i="1" dirty="0" err="1"/>
              <a:t>dengan</a:t>
            </a:r>
            <a:r>
              <a:rPr lang="en-GB" altLang="en-US" sz="2000" i="1" dirty="0"/>
              <a:t> 50% - 50%</a:t>
            </a:r>
          </a:p>
          <a:p>
            <a:r>
              <a:rPr lang="en-GB" altLang="en-US" sz="2400" i="1" dirty="0" err="1"/>
              <a:t>Pemilihan</a:t>
            </a:r>
            <a:r>
              <a:rPr lang="en-GB" altLang="en-US" sz="2400" i="1" dirty="0"/>
              <a:t> </a:t>
            </a:r>
            <a:r>
              <a:rPr lang="en-GB" altLang="en-US" sz="2400" i="1" dirty="0" err="1"/>
              <a:t>ciri</a:t>
            </a:r>
            <a:r>
              <a:rPr lang="en-GB" altLang="en-US" sz="2400" i="1" dirty="0"/>
              <a:t> </a:t>
            </a:r>
            <a:r>
              <a:rPr lang="en-GB" altLang="en-US" sz="2400" i="1" dirty="0" err="1"/>
              <a:t>obyek</a:t>
            </a:r>
            <a:r>
              <a:rPr lang="en-GB" altLang="en-US" sz="2400" i="1" dirty="0"/>
              <a:t> yang </a:t>
            </a:r>
            <a:r>
              <a:rPr lang="en-GB" altLang="en-US" sz="2400" i="1" dirty="0" err="1"/>
              <a:t>akan</a:t>
            </a:r>
            <a:r>
              <a:rPr lang="en-GB" altLang="en-US" sz="2400" i="1" dirty="0"/>
              <a:t> </a:t>
            </a:r>
            <a:r>
              <a:rPr lang="en-GB" altLang="en-US" sz="2400" i="1" dirty="0" err="1"/>
              <a:t>dipakai</a:t>
            </a:r>
            <a:r>
              <a:rPr lang="en-GB" altLang="en-US" sz="2400" i="1" dirty="0"/>
              <a:t> (feature selection)</a:t>
            </a:r>
          </a:p>
          <a:p>
            <a:pPr lvl="1"/>
            <a:r>
              <a:rPr lang="en-GB" altLang="en-US" sz="2000" dirty="0"/>
              <a:t>Ada </a:t>
            </a:r>
            <a:r>
              <a:rPr lang="en-GB" altLang="en-US" sz="2000" dirty="0" err="1"/>
              <a:t>jumlah</a:t>
            </a:r>
            <a:r>
              <a:rPr lang="en-GB" altLang="en-US" sz="2000" dirty="0"/>
              <a:t> </a:t>
            </a:r>
            <a:r>
              <a:rPr lang="en-GB" altLang="en-US" sz="2000" dirty="0" err="1"/>
              <a:t>ciri</a:t>
            </a:r>
            <a:r>
              <a:rPr lang="en-GB" altLang="en-US" sz="2000" dirty="0"/>
              <a:t> yang optimal, </a:t>
            </a:r>
            <a:r>
              <a:rPr lang="en-GB" altLang="en-US" sz="2000" dirty="0" err="1"/>
              <a:t>lebih</a:t>
            </a:r>
            <a:r>
              <a:rPr lang="en-GB" altLang="en-US" sz="2000" dirty="0"/>
              <a:t> </a:t>
            </a:r>
            <a:r>
              <a:rPr lang="en-GB" altLang="en-US" sz="2000" dirty="0" err="1"/>
              <a:t>dari</a:t>
            </a:r>
            <a:r>
              <a:rPr lang="en-GB" altLang="en-US" sz="2000" dirty="0"/>
              <a:t> </a:t>
            </a:r>
            <a:r>
              <a:rPr lang="en-GB" altLang="en-US" sz="2000" dirty="0" err="1"/>
              <a:t>itu</a:t>
            </a:r>
            <a:r>
              <a:rPr lang="en-GB" altLang="en-US" sz="2000" dirty="0"/>
              <a:t> </a:t>
            </a:r>
            <a:r>
              <a:rPr lang="en-GB" altLang="en-US" sz="2000" dirty="0" err="1"/>
              <a:t>ketelitian</a:t>
            </a:r>
            <a:r>
              <a:rPr lang="en-GB" altLang="en-US" sz="2000" dirty="0"/>
              <a:t> </a:t>
            </a:r>
            <a:r>
              <a:rPr lang="en-GB" altLang="en-US" sz="2000" dirty="0" err="1"/>
              <a:t>pengenalan</a:t>
            </a:r>
            <a:r>
              <a:rPr lang="en-GB" altLang="en-US" sz="2000" dirty="0"/>
              <a:t> </a:t>
            </a:r>
            <a:r>
              <a:rPr lang="en-GB" altLang="en-US" sz="2000" dirty="0" err="1"/>
              <a:t>akan</a:t>
            </a:r>
            <a:r>
              <a:rPr lang="en-GB" altLang="en-US" sz="2000" dirty="0"/>
              <a:t> </a:t>
            </a:r>
            <a:r>
              <a:rPr lang="en-GB" altLang="en-US" sz="2000" dirty="0" err="1"/>
              <a:t>menurun</a:t>
            </a:r>
            <a:r>
              <a:rPr lang="en-GB" altLang="en-US" sz="2000" dirty="0"/>
              <a:t> (</a:t>
            </a:r>
            <a:r>
              <a:rPr lang="en-GB" altLang="en-US" sz="2000" dirty="0" err="1"/>
              <a:t>disebut</a:t>
            </a:r>
            <a:r>
              <a:rPr lang="en-GB" altLang="en-US" sz="2000" dirty="0"/>
              <a:t> </a:t>
            </a:r>
            <a:r>
              <a:rPr lang="en-GB" altLang="en-US" sz="2000" dirty="0" err="1"/>
              <a:t>sebagai</a:t>
            </a:r>
            <a:r>
              <a:rPr lang="en-GB" altLang="en-US" sz="2000" dirty="0"/>
              <a:t> </a:t>
            </a:r>
            <a:r>
              <a:rPr lang="en-GB" altLang="en-US" sz="2000" dirty="0" err="1"/>
              <a:t>fenomena</a:t>
            </a:r>
            <a:r>
              <a:rPr lang="en-GB" altLang="en-US" sz="2000" dirty="0"/>
              <a:t> </a:t>
            </a:r>
            <a:r>
              <a:rPr lang="en-GB" altLang="en-US" sz="2000" i="1" dirty="0"/>
              <a:t>curse of </a:t>
            </a:r>
            <a:r>
              <a:rPr lang="en-GB" altLang="en-US" sz="2000" i="1"/>
              <a:t>dimensionality</a:t>
            </a:r>
            <a:r>
              <a:rPr lang="en-GB" altLang="en-US" sz="2000"/>
              <a:t>)</a:t>
            </a:r>
            <a:endParaRPr lang="en-GB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54772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481BAF-7CF3-4F96-A32A-3112C6824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6218"/>
            <a:ext cx="7886700" cy="1325563"/>
          </a:xfrm>
        </p:spPr>
        <p:txBody>
          <a:bodyPr/>
          <a:lstStyle/>
          <a:p>
            <a:r>
              <a:rPr lang="en-US" dirty="0"/>
              <a:t>The End….</a:t>
            </a:r>
          </a:p>
        </p:txBody>
      </p:sp>
    </p:spTree>
    <p:extLst>
      <p:ext uri="{BB962C8B-B14F-4D97-AF65-F5344CB8AC3E}">
        <p14:creationId xmlns:p14="http://schemas.microsoft.com/office/powerpoint/2010/main" val="907687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A06C-415B-40EC-9FBB-78B28F983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2606"/>
            <a:ext cx="7886700" cy="1325563"/>
          </a:xfrm>
        </p:spPr>
        <p:txBody>
          <a:bodyPr/>
          <a:lstStyle/>
          <a:p>
            <a:r>
              <a:rPr lang="en-GB" altLang="en-US" dirty="0"/>
              <a:t>Pattern Recognition and Applications</a:t>
            </a:r>
            <a:endParaRPr lang="en-US" dirty="0"/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00DA542A-0767-4238-A9D0-6C47A94436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6361831"/>
              </p:ext>
            </p:extLst>
          </p:nvPr>
        </p:nvGraphicFramePr>
        <p:xfrm>
          <a:off x="628650" y="1825625"/>
          <a:ext cx="7886700" cy="51308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617054">
                  <a:extLst>
                    <a:ext uri="{9D8B030D-6E8A-4147-A177-3AD203B41FA5}">
                      <a16:colId xmlns:a16="http://schemas.microsoft.com/office/drawing/2014/main" val="771374908"/>
                    </a:ext>
                  </a:extLst>
                </a:gridCol>
                <a:gridCol w="2478157">
                  <a:extLst>
                    <a:ext uri="{9D8B030D-6E8A-4147-A177-3AD203B41FA5}">
                      <a16:colId xmlns:a16="http://schemas.microsoft.com/office/drawing/2014/main" val="3615813120"/>
                    </a:ext>
                  </a:extLst>
                </a:gridCol>
                <a:gridCol w="2213113">
                  <a:extLst>
                    <a:ext uri="{9D8B030D-6E8A-4147-A177-3AD203B41FA5}">
                      <a16:colId xmlns:a16="http://schemas.microsoft.com/office/drawing/2014/main" val="2965742817"/>
                    </a:ext>
                  </a:extLst>
                </a:gridCol>
                <a:gridCol w="2578376">
                  <a:extLst>
                    <a:ext uri="{9D8B030D-6E8A-4147-A177-3AD203B41FA5}">
                      <a16:colId xmlns:a16="http://schemas.microsoft.com/office/drawing/2014/main" val="2328628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646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/>
                        <a:t>Speech recognition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/>
                        <a:t>Speech waveform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/>
                        <a:t>Spoken words, Speaker identity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8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/>
                        <a:t>Non-destructive 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/>
                        <a:t>Ultrasound, Acoustic emission waveform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/>
                        <a:t>Type and location of law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293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/>
                        <a:t>Natural resources identification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/>
                        <a:t>Multispectral images, SAR radar images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/>
                        <a:t>Type of land-cover objects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586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/>
                        <a:t>Character recognition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/>
                        <a:t>Optical scanner images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/>
                        <a:t>Alphanumeric char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392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/>
                        <a:t>Blood-cell identification and counting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/>
                        <a:t>Slides of blood sample, microsection of tissue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/>
                        <a:t>Types of cells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/>
                        <a:t>Detection of flaws (PC  boards, IC masks, textile)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/>
                        <a:t>Visible &amp; Infrared images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/>
                        <a:t>Acceptable / Unacceptable flaws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13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/>
                        <a:t>Robotics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/>
                        <a:t>3-D scenes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/>
                        <a:t>Object identification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430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471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61EEF-1BC5-425B-B222-B866FEE91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dirty="0" err="1"/>
              <a:t>Tiga</a:t>
            </a:r>
            <a:r>
              <a:rPr lang="en-GB" altLang="en-US" dirty="0"/>
              <a:t> </a:t>
            </a:r>
            <a:r>
              <a:rPr lang="en-GB" altLang="en-US" dirty="0" err="1"/>
              <a:t>pendekatan</a:t>
            </a:r>
            <a:r>
              <a:rPr lang="en-GB" altLang="en-US" dirty="0"/>
              <a:t> proses </a:t>
            </a:r>
            <a:r>
              <a:rPr lang="en-GB" altLang="en-US" dirty="0" err="1"/>
              <a:t>pengenalan</a:t>
            </a:r>
            <a:r>
              <a:rPr lang="en-GB" altLang="en-US" dirty="0"/>
              <a:t> </a:t>
            </a:r>
            <a:r>
              <a:rPr lang="en-GB" altLang="en-US" dirty="0" err="1"/>
              <a:t>dan</a:t>
            </a:r>
            <a:r>
              <a:rPr lang="en-GB" altLang="en-US" dirty="0"/>
              <a:t> </a:t>
            </a:r>
            <a:r>
              <a:rPr lang="en-GB" altLang="en-US" dirty="0" err="1"/>
              <a:t>interpretasi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93D79-7110-4A8B-B492-EC681C641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altLang="en-US" i="1" dirty="0"/>
              <a:t>1. </a:t>
            </a:r>
            <a:r>
              <a:rPr lang="en-GB" altLang="en-US" i="1" dirty="0">
                <a:solidFill>
                  <a:srgbClr val="FF0000"/>
                </a:solidFill>
              </a:rPr>
              <a:t>Clustering </a:t>
            </a:r>
            <a:r>
              <a:rPr lang="en-GB" altLang="en-US" i="1" dirty="0"/>
              <a:t>(unsupervised classification):</a:t>
            </a:r>
          </a:p>
          <a:p>
            <a:pPr lvl="1"/>
            <a:r>
              <a:rPr lang="en-GB" altLang="en-US" i="1" dirty="0" err="1"/>
              <a:t>Memasukkan</a:t>
            </a:r>
            <a:r>
              <a:rPr lang="en-GB" altLang="en-US" i="1" dirty="0"/>
              <a:t> </a:t>
            </a:r>
            <a:r>
              <a:rPr lang="en-GB" altLang="en-US" i="1" dirty="0" err="1"/>
              <a:t>suatu</a:t>
            </a:r>
            <a:r>
              <a:rPr lang="en-GB" altLang="en-US" i="1" dirty="0"/>
              <a:t> </a:t>
            </a:r>
            <a:r>
              <a:rPr lang="en-GB" altLang="en-US" i="1" dirty="0" err="1"/>
              <a:t>pola</a:t>
            </a:r>
            <a:r>
              <a:rPr lang="en-GB" altLang="en-US" i="1" dirty="0"/>
              <a:t> yang </a:t>
            </a:r>
            <a:r>
              <a:rPr lang="en-GB" altLang="en-US" i="1" dirty="0" err="1"/>
              <a:t>diamati</a:t>
            </a:r>
            <a:r>
              <a:rPr lang="en-GB" altLang="en-US" i="1" dirty="0"/>
              <a:t> </a:t>
            </a:r>
            <a:r>
              <a:rPr lang="en-GB" altLang="en-US" i="1" dirty="0" err="1"/>
              <a:t>ke</a:t>
            </a:r>
            <a:r>
              <a:rPr lang="en-GB" altLang="en-US" i="1" dirty="0"/>
              <a:t> </a:t>
            </a:r>
            <a:r>
              <a:rPr lang="en-GB" altLang="en-US" i="1" dirty="0" err="1"/>
              <a:t>suatu</a:t>
            </a:r>
            <a:r>
              <a:rPr lang="en-GB" altLang="en-US" i="1" dirty="0"/>
              <a:t> </a:t>
            </a:r>
            <a:r>
              <a:rPr lang="en-GB" altLang="en-US" i="1" dirty="0" err="1"/>
              <a:t>kelas</a:t>
            </a:r>
            <a:r>
              <a:rPr lang="en-GB" altLang="en-US" i="1" dirty="0"/>
              <a:t> </a:t>
            </a:r>
            <a:r>
              <a:rPr lang="en-GB" altLang="en-US" i="1" dirty="0" err="1"/>
              <a:t>pola</a:t>
            </a:r>
            <a:r>
              <a:rPr lang="en-GB" altLang="en-US" i="1" dirty="0"/>
              <a:t> yang </a:t>
            </a:r>
            <a:r>
              <a:rPr lang="en-GB" altLang="en-US" i="1" dirty="0" err="1"/>
              <a:t>belum</a:t>
            </a:r>
            <a:r>
              <a:rPr lang="en-GB" altLang="en-US" i="1" dirty="0"/>
              <a:t> </a:t>
            </a:r>
            <a:r>
              <a:rPr lang="en-GB" altLang="en-US" i="1" dirty="0" err="1"/>
              <a:t>diketahui</a:t>
            </a:r>
            <a:r>
              <a:rPr lang="en-GB" altLang="en-US" i="1" dirty="0"/>
              <a:t> </a:t>
            </a:r>
            <a:r>
              <a:rPr lang="en-GB" altLang="en-US" i="1" dirty="0" err="1"/>
              <a:t>dan</a:t>
            </a:r>
            <a:r>
              <a:rPr lang="en-GB" altLang="en-US" i="1" dirty="0"/>
              <a:t> </a:t>
            </a:r>
            <a:r>
              <a:rPr lang="en-GB" altLang="en-US" i="1" dirty="0" err="1"/>
              <a:t>disebut</a:t>
            </a:r>
            <a:r>
              <a:rPr lang="en-GB" altLang="en-US" i="1" dirty="0"/>
              <a:t> </a:t>
            </a:r>
            <a:r>
              <a:rPr lang="en-GB" altLang="en-US" i="1" dirty="0" err="1"/>
              <a:t>sebagai</a:t>
            </a:r>
            <a:r>
              <a:rPr lang="en-GB" altLang="en-US" i="1" dirty="0"/>
              <a:t> </a:t>
            </a:r>
            <a:r>
              <a:rPr lang="en-GB" altLang="en-US" i="1" dirty="0" err="1"/>
              <a:t>kluster</a:t>
            </a:r>
            <a:r>
              <a:rPr lang="en-GB" altLang="en-US" i="1" dirty="0"/>
              <a:t> </a:t>
            </a:r>
            <a:r>
              <a:rPr lang="en-GB" altLang="en-US" i="1" dirty="0" err="1"/>
              <a:t>pola</a:t>
            </a:r>
            <a:endParaRPr lang="en-GB" altLang="en-US" i="1" dirty="0"/>
          </a:p>
          <a:p>
            <a:pPr marL="0" indent="0">
              <a:buNone/>
            </a:pPr>
            <a:r>
              <a:rPr lang="en-GB" altLang="en-US" i="1" dirty="0"/>
              <a:t>2. </a:t>
            </a:r>
            <a:r>
              <a:rPr lang="en-GB" altLang="en-US" i="1" dirty="0">
                <a:solidFill>
                  <a:srgbClr val="FF0000"/>
                </a:solidFill>
              </a:rPr>
              <a:t>Classification</a:t>
            </a:r>
            <a:r>
              <a:rPr lang="en-GB" altLang="en-US" i="1" dirty="0"/>
              <a:t> (supervised classification)</a:t>
            </a:r>
          </a:p>
          <a:p>
            <a:pPr lvl="1"/>
            <a:r>
              <a:rPr lang="en-GB" altLang="en-US" i="1" dirty="0" err="1"/>
              <a:t>Melakukan</a:t>
            </a:r>
            <a:r>
              <a:rPr lang="en-GB" altLang="en-US" i="1" dirty="0"/>
              <a:t> </a:t>
            </a:r>
            <a:r>
              <a:rPr lang="en-GB" altLang="en-US" i="1" dirty="0" err="1"/>
              <a:t>identifikasi</a:t>
            </a:r>
            <a:r>
              <a:rPr lang="en-GB" altLang="en-US" i="1" dirty="0"/>
              <a:t> </a:t>
            </a:r>
            <a:r>
              <a:rPr lang="en-GB" altLang="en-US" i="1" dirty="0" err="1"/>
              <a:t>suatu</a:t>
            </a:r>
            <a:r>
              <a:rPr lang="en-GB" altLang="en-US" i="1" dirty="0"/>
              <a:t> </a:t>
            </a:r>
            <a:r>
              <a:rPr lang="en-GB" altLang="en-US" i="1" dirty="0" err="1"/>
              <a:t>pola</a:t>
            </a:r>
            <a:r>
              <a:rPr lang="en-GB" altLang="en-US" i="1" dirty="0"/>
              <a:t> yang </a:t>
            </a:r>
            <a:r>
              <a:rPr lang="en-GB" altLang="en-US" i="1" dirty="0" err="1"/>
              <a:t>diamati</a:t>
            </a:r>
            <a:r>
              <a:rPr lang="en-GB" altLang="en-US" i="1" dirty="0"/>
              <a:t> </a:t>
            </a:r>
            <a:r>
              <a:rPr lang="en-GB" altLang="en-US" i="1" dirty="0" err="1"/>
              <a:t>sebagai</a:t>
            </a:r>
            <a:r>
              <a:rPr lang="en-GB" altLang="en-US" i="1" dirty="0"/>
              <a:t> </a:t>
            </a:r>
            <a:r>
              <a:rPr lang="en-GB" altLang="en-US" i="1" dirty="0" err="1"/>
              <a:t>anggota</a:t>
            </a:r>
            <a:r>
              <a:rPr lang="en-GB" altLang="en-US" i="1" dirty="0"/>
              <a:t> </a:t>
            </a:r>
            <a:r>
              <a:rPr lang="en-GB" altLang="en-US" i="1" dirty="0" err="1"/>
              <a:t>dari</a:t>
            </a:r>
            <a:r>
              <a:rPr lang="en-GB" altLang="en-US" i="1" dirty="0"/>
              <a:t> </a:t>
            </a:r>
            <a:r>
              <a:rPr lang="en-GB" altLang="en-US" i="1" dirty="0" err="1"/>
              <a:t>suatu</a:t>
            </a:r>
            <a:r>
              <a:rPr lang="en-GB" altLang="en-US" i="1" dirty="0"/>
              <a:t> </a:t>
            </a:r>
            <a:r>
              <a:rPr lang="en-GB" altLang="en-US" i="1" dirty="0" err="1"/>
              <a:t>kelas</a:t>
            </a:r>
            <a:r>
              <a:rPr lang="en-GB" altLang="en-US" i="1" dirty="0"/>
              <a:t> </a:t>
            </a:r>
            <a:r>
              <a:rPr lang="en-GB" altLang="en-US" i="1" dirty="0" err="1"/>
              <a:t>pola</a:t>
            </a:r>
            <a:r>
              <a:rPr lang="en-GB" altLang="en-US" i="1" dirty="0"/>
              <a:t> yang </a:t>
            </a:r>
            <a:r>
              <a:rPr lang="en-GB" altLang="en-US" i="1" dirty="0" err="1"/>
              <a:t>sudah</a:t>
            </a:r>
            <a:r>
              <a:rPr lang="en-GB" altLang="en-US" i="1" dirty="0"/>
              <a:t> </a:t>
            </a:r>
            <a:r>
              <a:rPr lang="en-GB" altLang="en-US" i="1" dirty="0" err="1"/>
              <a:t>diketahui</a:t>
            </a:r>
            <a:endParaRPr lang="en-GB" altLang="en-US" i="1" dirty="0"/>
          </a:p>
          <a:p>
            <a:pPr marL="0" indent="0">
              <a:buNone/>
            </a:pPr>
            <a:r>
              <a:rPr lang="en-GB" altLang="en-US" i="1" dirty="0"/>
              <a:t>3. </a:t>
            </a:r>
            <a:r>
              <a:rPr lang="en-GB" altLang="en-US" i="1" dirty="0">
                <a:solidFill>
                  <a:srgbClr val="FF0000"/>
                </a:solidFill>
              </a:rPr>
              <a:t>Pattern Matching</a:t>
            </a:r>
            <a:r>
              <a:rPr lang="en-GB" altLang="en-US" i="1" dirty="0"/>
              <a:t>:</a:t>
            </a:r>
          </a:p>
          <a:p>
            <a:pPr lvl="1"/>
            <a:r>
              <a:rPr lang="en-GB" altLang="en-US" i="1" dirty="0" err="1"/>
              <a:t>Mencocokkan</a:t>
            </a:r>
            <a:r>
              <a:rPr lang="en-GB" altLang="en-US" i="1" dirty="0"/>
              <a:t> </a:t>
            </a:r>
            <a:r>
              <a:rPr lang="en-GB" altLang="en-US" i="1" dirty="0" err="1"/>
              <a:t>atau</a:t>
            </a:r>
            <a:r>
              <a:rPr lang="en-GB" altLang="en-US" i="1" dirty="0"/>
              <a:t> </a:t>
            </a:r>
            <a:r>
              <a:rPr lang="en-GB" altLang="en-US" i="1" dirty="0" err="1"/>
              <a:t>membandingkan</a:t>
            </a:r>
            <a:r>
              <a:rPr lang="en-GB" altLang="en-US" i="1" dirty="0"/>
              <a:t> </a:t>
            </a:r>
            <a:r>
              <a:rPr lang="en-GB" altLang="en-US" i="1" dirty="0" err="1"/>
              <a:t>obyek-obyek</a:t>
            </a:r>
            <a:r>
              <a:rPr lang="en-GB" altLang="en-US" i="1" dirty="0"/>
              <a:t> yang </a:t>
            </a:r>
            <a:r>
              <a:rPr lang="en-GB" altLang="en-US" i="1" dirty="0" err="1"/>
              <a:t>dikandung</a:t>
            </a:r>
            <a:r>
              <a:rPr lang="en-GB" altLang="en-US" i="1" dirty="0"/>
              <a:t> </a:t>
            </a:r>
            <a:r>
              <a:rPr lang="en-GB" altLang="en-US" i="1" dirty="0" err="1"/>
              <a:t>dalam</a:t>
            </a:r>
            <a:r>
              <a:rPr lang="en-GB" altLang="en-US" i="1" dirty="0"/>
              <a:t> </a:t>
            </a:r>
            <a:r>
              <a:rPr lang="en-GB" altLang="en-US" i="1" dirty="0" err="1"/>
              <a:t>suatu</a:t>
            </a:r>
            <a:r>
              <a:rPr lang="en-GB" altLang="en-US" i="1" dirty="0"/>
              <a:t> </a:t>
            </a:r>
            <a:r>
              <a:rPr lang="en-GB" altLang="en-US" i="1" dirty="0" err="1"/>
              <a:t>citra</a:t>
            </a:r>
            <a:r>
              <a:rPr lang="en-GB" altLang="en-US" i="1" dirty="0"/>
              <a:t> </a:t>
            </a:r>
            <a:r>
              <a:rPr lang="en-GB" altLang="en-US" i="1" dirty="0" err="1"/>
              <a:t>dengan</a:t>
            </a:r>
            <a:r>
              <a:rPr lang="en-GB" altLang="en-US" i="1" dirty="0"/>
              <a:t> template / </a:t>
            </a:r>
            <a:r>
              <a:rPr lang="en-GB" altLang="en-US" i="1" dirty="0" err="1"/>
              <a:t>deskriptor</a:t>
            </a:r>
            <a:r>
              <a:rPr lang="en-GB" altLang="en-US" i="1" dirty="0"/>
              <a:t> </a:t>
            </a:r>
            <a:r>
              <a:rPr lang="en-GB" altLang="en-US" i="1" dirty="0" err="1"/>
              <a:t>obyek</a:t>
            </a:r>
            <a:r>
              <a:rPr lang="en-GB" altLang="en-US" i="1" dirty="0"/>
              <a:t> yang </a:t>
            </a:r>
            <a:r>
              <a:rPr lang="en-GB" altLang="en-US" i="1" dirty="0" err="1"/>
              <a:t>telah</a:t>
            </a:r>
            <a:r>
              <a:rPr lang="en-GB" altLang="en-US" i="1" dirty="0"/>
              <a:t> </a:t>
            </a:r>
            <a:r>
              <a:rPr lang="en-GB" altLang="en-US" i="1" dirty="0" err="1"/>
              <a:t>diketahui</a:t>
            </a:r>
            <a:endParaRPr lang="en-GB" altLang="en-US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317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43D43-AD52-475F-B0BD-BF56A5FF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altLang="en-US" dirty="0">
                <a:solidFill>
                  <a:srgbClr val="FF0000"/>
                </a:solidFill>
              </a:rPr>
              <a:t>Recognition Methodology </a:t>
            </a:r>
            <a:br>
              <a:rPr lang="en-GB" altLang="en-US" dirty="0"/>
            </a:br>
            <a:r>
              <a:rPr lang="en-GB" altLang="en-US" dirty="0"/>
              <a:t>(</a:t>
            </a:r>
            <a:r>
              <a:rPr lang="en-GB" altLang="en-US" sz="3200" dirty="0"/>
              <a:t>Weng &amp; Stockman, CPS803, MSU, 1990</a:t>
            </a:r>
            <a:r>
              <a:rPr lang="en-GB" altLang="en-US" dirty="0"/>
              <a:t>)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F58E6-3FB2-41D8-A667-C40CFBA20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altLang="en-US" i="1" dirty="0"/>
              <a:t>Conditioning</a:t>
            </a:r>
          </a:p>
          <a:p>
            <a:pPr marL="514350" indent="-514350">
              <a:buFont typeface="+mj-lt"/>
              <a:buAutoNum type="arabicPeriod"/>
            </a:pPr>
            <a:r>
              <a:rPr lang="en-GB" altLang="en-US" i="1" dirty="0" err="1"/>
              <a:t>Labeling</a:t>
            </a:r>
            <a:endParaRPr lang="en-GB" altLang="en-US" i="1" dirty="0"/>
          </a:p>
          <a:p>
            <a:pPr marL="514350" indent="-514350">
              <a:buFont typeface="+mj-lt"/>
              <a:buAutoNum type="arabicPeriod"/>
            </a:pPr>
            <a:r>
              <a:rPr lang="en-GB" altLang="en-US" i="1" dirty="0"/>
              <a:t>Grouping</a:t>
            </a:r>
          </a:p>
          <a:p>
            <a:pPr marL="514350" indent="-514350">
              <a:buFont typeface="+mj-lt"/>
              <a:buAutoNum type="arabicPeriod"/>
            </a:pPr>
            <a:r>
              <a:rPr lang="en-GB" altLang="en-US" i="1" dirty="0"/>
              <a:t>Extracting</a:t>
            </a:r>
          </a:p>
          <a:p>
            <a:pPr marL="514350" indent="-514350">
              <a:buFont typeface="+mj-lt"/>
              <a:buAutoNum type="arabicPeriod"/>
            </a:pPr>
            <a:r>
              <a:rPr lang="en-GB" altLang="en-US" i="1" dirty="0"/>
              <a:t>Matching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865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4A073-5548-4F80-8F14-870B52F0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Conditioning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4C650-33D9-4D17-A9FA-684432C00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i="1" dirty="0" err="1">
                <a:solidFill>
                  <a:srgbClr val="FF0000"/>
                </a:solidFill>
              </a:rPr>
              <a:t>Memperbaiki</a:t>
            </a:r>
            <a:r>
              <a:rPr lang="en-GB" altLang="en-US" i="1" dirty="0">
                <a:solidFill>
                  <a:srgbClr val="FF0000"/>
                </a:solidFill>
              </a:rPr>
              <a:t> </a:t>
            </a:r>
            <a:r>
              <a:rPr lang="en-GB" altLang="en-US" i="1" dirty="0" err="1">
                <a:solidFill>
                  <a:srgbClr val="FF0000"/>
                </a:solidFill>
              </a:rPr>
              <a:t>kondisi</a:t>
            </a:r>
            <a:r>
              <a:rPr lang="en-GB" altLang="en-US" i="1" dirty="0">
                <a:solidFill>
                  <a:srgbClr val="FF0000"/>
                </a:solidFill>
              </a:rPr>
              <a:t> </a:t>
            </a:r>
            <a:r>
              <a:rPr lang="en-GB" altLang="en-US" i="1" dirty="0" err="1">
                <a:solidFill>
                  <a:srgbClr val="FF0000"/>
                </a:solidFill>
              </a:rPr>
              <a:t>citra</a:t>
            </a:r>
            <a:r>
              <a:rPr lang="en-GB" altLang="en-US" i="1" dirty="0">
                <a:solidFill>
                  <a:srgbClr val="FF0000"/>
                </a:solidFill>
              </a:rPr>
              <a:t> </a:t>
            </a:r>
            <a:r>
              <a:rPr lang="en-GB" altLang="en-US" i="1" dirty="0" err="1">
                <a:solidFill>
                  <a:srgbClr val="FF0000"/>
                </a:solidFill>
              </a:rPr>
              <a:t>untuk</a:t>
            </a:r>
            <a:r>
              <a:rPr lang="en-GB" altLang="en-US" i="1" dirty="0">
                <a:solidFill>
                  <a:srgbClr val="FF0000"/>
                </a:solidFill>
              </a:rPr>
              <a:t> proses </a:t>
            </a:r>
            <a:r>
              <a:rPr lang="en-GB" altLang="en-US" i="1" dirty="0" err="1">
                <a:solidFill>
                  <a:srgbClr val="FF0000"/>
                </a:solidFill>
              </a:rPr>
              <a:t>interpretasi</a:t>
            </a:r>
            <a:r>
              <a:rPr lang="en-GB" altLang="en-US" i="1" dirty="0"/>
              <a:t>:</a:t>
            </a:r>
          </a:p>
          <a:p>
            <a:pPr lvl="1"/>
            <a:r>
              <a:rPr lang="en-GB" altLang="en-US" i="1" dirty="0"/>
              <a:t>Geometric correction</a:t>
            </a:r>
          </a:p>
          <a:p>
            <a:pPr lvl="2"/>
            <a:r>
              <a:rPr lang="en-GB" altLang="en-US" i="1" dirty="0"/>
              <a:t>Different sensor system</a:t>
            </a:r>
          </a:p>
          <a:p>
            <a:pPr lvl="2"/>
            <a:r>
              <a:rPr lang="en-GB" altLang="en-US" i="1" dirty="0"/>
              <a:t>Image registration</a:t>
            </a:r>
          </a:p>
          <a:p>
            <a:pPr lvl="1"/>
            <a:r>
              <a:rPr lang="en-GB" altLang="en-US" i="1" dirty="0"/>
              <a:t>Radiometric correction</a:t>
            </a:r>
          </a:p>
          <a:p>
            <a:pPr lvl="2"/>
            <a:r>
              <a:rPr lang="en-GB" altLang="en-US" i="1" dirty="0"/>
              <a:t>Uninteresting variation </a:t>
            </a:r>
            <a:r>
              <a:rPr lang="en-GB" altLang="en-US" i="1" dirty="0" err="1">
                <a:sym typeface="Wingdings" panose="05000000000000000000" pitchFamily="2" charset="2"/>
              </a:rPr>
              <a:t>disebut</a:t>
            </a:r>
            <a:r>
              <a:rPr lang="en-GB" altLang="en-US" i="1" dirty="0">
                <a:sym typeface="Wingdings" panose="05000000000000000000" pitchFamily="2" charset="2"/>
              </a:rPr>
              <a:t> juga noise, </a:t>
            </a:r>
            <a:r>
              <a:rPr lang="en-GB" altLang="en-US" i="1" dirty="0" err="1">
                <a:sym typeface="Wingdings" panose="05000000000000000000" pitchFamily="2" charset="2"/>
              </a:rPr>
              <a:t>bisa</a:t>
            </a:r>
            <a:r>
              <a:rPr lang="en-GB" altLang="en-US" i="1" dirty="0">
                <a:sym typeface="Wingdings" panose="05000000000000000000" pitchFamily="2" charset="2"/>
              </a:rPr>
              <a:t>  </a:t>
            </a:r>
            <a:r>
              <a:rPr lang="en-GB" altLang="en-US" i="1" dirty="0" err="1">
                <a:sym typeface="Wingdings" panose="05000000000000000000" pitchFamily="2" charset="2"/>
              </a:rPr>
              <a:t>bersifat</a:t>
            </a:r>
            <a:r>
              <a:rPr lang="en-GB" altLang="en-US" i="1" dirty="0">
                <a:sym typeface="Wingdings" panose="05000000000000000000" pitchFamily="2" charset="2"/>
              </a:rPr>
              <a:t> additive (+) </a:t>
            </a:r>
            <a:r>
              <a:rPr lang="en-GB" altLang="en-US" i="1" dirty="0" err="1">
                <a:sym typeface="Wingdings" panose="05000000000000000000" pitchFamily="2" charset="2"/>
              </a:rPr>
              <a:t>atau</a:t>
            </a:r>
            <a:r>
              <a:rPr lang="en-GB" altLang="en-US" i="1" dirty="0">
                <a:sym typeface="Wingdings" panose="05000000000000000000" pitchFamily="2" charset="2"/>
              </a:rPr>
              <a:t> multiplicative (*)</a:t>
            </a:r>
          </a:p>
          <a:p>
            <a:pPr lvl="2"/>
            <a:r>
              <a:rPr lang="en-GB" altLang="en-US" i="1" dirty="0">
                <a:sym typeface="Wingdings" panose="05000000000000000000" pitchFamily="2" charset="2"/>
              </a:rPr>
              <a:t>Image filtering</a:t>
            </a:r>
            <a:endParaRPr lang="en-GB" alt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31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563AB-514F-4231-97BA-1B63F14FB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/>
              <a:t>Labeling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5794D-6CEE-4FD1-BA70-CD564A131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i="1" dirty="0" err="1">
                <a:solidFill>
                  <a:srgbClr val="FF0000"/>
                </a:solidFill>
              </a:rPr>
              <a:t>Memberikan</a:t>
            </a:r>
            <a:r>
              <a:rPr lang="en-GB" altLang="en-US" i="1" dirty="0">
                <a:solidFill>
                  <a:srgbClr val="FF0000"/>
                </a:solidFill>
              </a:rPr>
              <a:t> label </a:t>
            </a:r>
            <a:r>
              <a:rPr lang="en-GB" altLang="en-US" i="1" dirty="0" err="1">
                <a:solidFill>
                  <a:srgbClr val="FF0000"/>
                </a:solidFill>
              </a:rPr>
              <a:t>pada</a:t>
            </a:r>
            <a:r>
              <a:rPr lang="en-GB" altLang="en-US" i="1" dirty="0">
                <a:solidFill>
                  <a:srgbClr val="FF0000"/>
                </a:solidFill>
              </a:rPr>
              <a:t> </a:t>
            </a:r>
            <a:r>
              <a:rPr lang="en-GB" altLang="en-US" i="1" dirty="0" err="1">
                <a:solidFill>
                  <a:srgbClr val="FF0000"/>
                </a:solidFill>
              </a:rPr>
              <a:t>wilayah-wilayah</a:t>
            </a:r>
            <a:r>
              <a:rPr lang="en-GB" altLang="en-US" i="1" dirty="0">
                <a:solidFill>
                  <a:srgbClr val="FF0000"/>
                </a:solidFill>
              </a:rPr>
              <a:t> yang </a:t>
            </a:r>
            <a:r>
              <a:rPr lang="en-GB" altLang="en-US" i="1" dirty="0" err="1">
                <a:solidFill>
                  <a:srgbClr val="FF0000"/>
                </a:solidFill>
              </a:rPr>
              <a:t>ada</a:t>
            </a:r>
            <a:r>
              <a:rPr lang="en-GB" altLang="en-US" i="1" dirty="0">
                <a:solidFill>
                  <a:srgbClr val="FF0000"/>
                </a:solidFill>
              </a:rPr>
              <a:t> </a:t>
            </a:r>
            <a:r>
              <a:rPr lang="en-GB" altLang="en-US" i="1" dirty="0" err="1">
                <a:solidFill>
                  <a:srgbClr val="FF0000"/>
                </a:solidFill>
              </a:rPr>
              <a:t>pada</a:t>
            </a:r>
            <a:r>
              <a:rPr lang="en-GB" altLang="en-US" i="1" dirty="0">
                <a:solidFill>
                  <a:srgbClr val="FF0000"/>
                </a:solidFill>
              </a:rPr>
              <a:t> </a:t>
            </a:r>
            <a:r>
              <a:rPr lang="en-GB" altLang="en-US" i="1" dirty="0" err="1">
                <a:solidFill>
                  <a:srgbClr val="FF0000"/>
                </a:solidFill>
              </a:rPr>
              <a:t>citra</a:t>
            </a:r>
            <a:endParaRPr lang="en-GB" altLang="en-US" i="1" dirty="0">
              <a:solidFill>
                <a:srgbClr val="FF0000"/>
              </a:solidFill>
            </a:endParaRPr>
          </a:p>
          <a:p>
            <a:pPr lvl="1"/>
            <a:r>
              <a:rPr lang="en-GB" altLang="en-US" i="1" dirty="0" err="1"/>
              <a:t>Memberikan</a:t>
            </a:r>
            <a:r>
              <a:rPr lang="en-GB" altLang="en-US" i="1" dirty="0"/>
              <a:t> label </a:t>
            </a:r>
            <a:r>
              <a:rPr lang="en-GB" altLang="en-US" i="1" dirty="0" err="1"/>
              <a:t>pada</a:t>
            </a:r>
            <a:r>
              <a:rPr lang="en-GB" altLang="en-US" i="1" dirty="0"/>
              <a:t> </a:t>
            </a:r>
            <a:r>
              <a:rPr lang="en-GB" altLang="en-US" i="1" dirty="0" err="1"/>
              <a:t>wilayah</a:t>
            </a:r>
            <a:r>
              <a:rPr lang="en-GB" altLang="en-US" i="1" dirty="0"/>
              <a:t> yang </a:t>
            </a:r>
            <a:r>
              <a:rPr lang="en-GB" altLang="en-US" i="1" dirty="0" err="1"/>
              <a:t>homogen</a:t>
            </a:r>
            <a:r>
              <a:rPr lang="en-GB" altLang="en-US" i="1" dirty="0"/>
              <a:t> </a:t>
            </a:r>
            <a:r>
              <a:rPr lang="en-GB" altLang="en-US" i="1" dirty="0" err="1"/>
              <a:t>berdasarkan</a:t>
            </a:r>
            <a:r>
              <a:rPr lang="en-GB" altLang="en-US" i="1" dirty="0"/>
              <a:t> </a:t>
            </a:r>
            <a:r>
              <a:rPr lang="en-GB" altLang="en-US" i="1" dirty="0" err="1"/>
              <a:t>ciri</a:t>
            </a:r>
            <a:r>
              <a:rPr lang="en-GB" altLang="en-US" i="1" dirty="0"/>
              <a:t> tonal </a:t>
            </a:r>
            <a:r>
              <a:rPr lang="en-GB" altLang="en-US" i="1" dirty="0" err="1"/>
              <a:t>dan</a:t>
            </a:r>
            <a:r>
              <a:rPr lang="en-GB" altLang="en-US" i="1" dirty="0"/>
              <a:t> </a:t>
            </a:r>
            <a:r>
              <a:rPr lang="en-GB" altLang="en-US" i="1" dirty="0" err="1"/>
              <a:t>warna</a:t>
            </a:r>
            <a:r>
              <a:rPr lang="en-GB" altLang="en-US" i="1" dirty="0"/>
              <a:t> (</a:t>
            </a:r>
            <a:r>
              <a:rPr lang="en-GB" altLang="en-US" i="1" dirty="0" err="1"/>
              <a:t>disebut</a:t>
            </a:r>
            <a:r>
              <a:rPr lang="en-GB" altLang="en-US" i="1" dirty="0"/>
              <a:t> primary features)</a:t>
            </a:r>
          </a:p>
          <a:p>
            <a:pPr lvl="1"/>
            <a:r>
              <a:rPr lang="en-GB" altLang="en-US" i="1" dirty="0" err="1"/>
              <a:t>Memberikan</a:t>
            </a:r>
            <a:r>
              <a:rPr lang="en-GB" altLang="en-US" i="1" dirty="0"/>
              <a:t> label </a:t>
            </a:r>
            <a:r>
              <a:rPr lang="en-GB" altLang="en-US" i="1" dirty="0" err="1"/>
              <a:t>pada</a:t>
            </a:r>
            <a:r>
              <a:rPr lang="en-GB" altLang="en-US" i="1" dirty="0"/>
              <a:t> </a:t>
            </a:r>
            <a:r>
              <a:rPr lang="en-GB" altLang="en-US" i="1" dirty="0" err="1"/>
              <a:t>wilayah</a:t>
            </a:r>
            <a:r>
              <a:rPr lang="en-GB" altLang="en-US" i="1" dirty="0"/>
              <a:t> </a:t>
            </a:r>
            <a:r>
              <a:rPr lang="en-GB" altLang="en-US" i="1" dirty="0" err="1"/>
              <a:t>bertekstur</a:t>
            </a:r>
            <a:r>
              <a:rPr lang="en-GB" altLang="en-US" i="1" dirty="0"/>
              <a:t> </a:t>
            </a:r>
            <a:r>
              <a:rPr lang="en-GB" altLang="en-US" i="1" dirty="0" err="1"/>
              <a:t>berdasarkan</a:t>
            </a:r>
            <a:r>
              <a:rPr lang="en-GB" altLang="en-US" i="1" dirty="0"/>
              <a:t> </a:t>
            </a:r>
            <a:r>
              <a:rPr lang="en-GB" altLang="en-US" i="1" dirty="0" err="1"/>
              <a:t>ciri</a:t>
            </a:r>
            <a:r>
              <a:rPr lang="en-GB" altLang="en-US" i="1" dirty="0"/>
              <a:t> </a:t>
            </a:r>
            <a:r>
              <a:rPr lang="en-GB" altLang="en-US" i="1" dirty="0" err="1"/>
              <a:t>tekstur</a:t>
            </a:r>
            <a:r>
              <a:rPr lang="en-GB" altLang="en-US" i="1" dirty="0"/>
              <a:t> (</a:t>
            </a:r>
            <a:r>
              <a:rPr lang="en-GB" altLang="en-US" i="1" dirty="0" err="1"/>
              <a:t>disebut</a:t>
            </a:r>
            <a:r>
              <a:rPr lang="en-GB" altLang="en-US" i="1" dirty="0"/>
              <a:t> secondary features)</a:t>
            </a:r>
          </a:p>
          <a:p>
            <a:pPr lvl="1"/>
            <a:r>
              <a:rPr lang="en-GB" altLang="en-US" i="1" dirty="0" err="1"/>
              <a:t>Contoh</a:t>
            </a:r>
            <a:r>
              <a:rPr lang="en-GB" altLang="en-US" i="1" dirty="0"/>
              <a:t>: </a:t>
            </a:r>
            <a:r>
              <a:rPr lang="en-GB" altLang="en-US" i="1" dirty="0" err="1"/>
              <a:t>citra</a:t>
            </a:r>
            <a:r>
              <a:rPr lang="en-GB" altLang="en-US" i="1" dirty="0"/>
              <a:t> sensor </a:t>
            </a:r>
            <a:r>
              <a:rPr lang="en-GB" altLang="en-US" i="1" dirty="0" err="1"/>
              <a:t>optik</a:t>
            </a:r>
            <a:r>
              <a:rPr lang="en-GB" altLang="en-US" i="1" dirty="0"/>
              <a:t> </a:t>
            </a:r>
            <a:r>
              <a:rPr lang="en-GB" altLang="en-US" i="1" dirty="0" err="1"/>
              <a:t>bersifat</a:t>
            </a:r>
            <a:r>
              <a:rPr lang="en-GB" altLang="en-US" i="1" dirty="0"/>
              <a:t> homogeneous </a:t>
            </a:r>
            <a:r>
              <a:rPr lang="en-GB" altLang="en-US" i="1" dirty="0" err="1"/>
              <a:t>sedangkan</a:t>
            </a:r>
            <a:r>
              <a:rPr lang="en-GB" altLang="en-US" i="1" dirty="0"/>
              <a:t> </a:t>
            </a:r>
            <a:r>
              <a:rPr lang="en-GB" altLang="en-US" i="1" dirty="0" err="1"/>
              <a:t>citra</a:t>
            </a:r>
            <a:r>
              <a:rPr lang="en-GB" altLang="en-US" i="1" dirty="0"/>
              <a:t> sensor radar </a:t>
            </a:r>
            <a:r>
              <a:rPr lang="en-GB" altLang="en-US" i="1" dirty="0" err="1"/>
              <a:t>bersifat</a:t>
            </a:r>
            <a:r>
              <a:rPr lang="en-GB" altLang="en-US" i="1" dirty="0"/>
              <a:t> textured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888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C1FC1-4839-4C93-A517-311E015A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Grouping &amp; Extracting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1D764-88DF-431D-804B-93567CD07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i="1" dirty="0">
                <a:solidFill>
                  <a:srgbClr val="FF0000"/>
                </a:solidFill>
              </a:rPr>
              <a:t>Grouping</a:t>
            </a:r>
            <a:r>
              <a:rPr lang="en-GB" altLang="en-US" i="1" dirty="0"/>
              <a:t>: </a:t>
            </a:r>
            <a:r>
              <a:rPr lang="en-GB" altLang="en-US" i="1" dirty="0" err="1"/>
              <a:t>merupakan</a:t>
            </a:r>
            <a:r>
              <a:rPr lang="en-GB" altLang="en-US" i="1" dirty="0"/>
              <a:t> proses </a:t>
            </a:r>
            <a:r>
              <a:rPr lang="en-GB" altLang="en-US" i="1" dirty="0" err="1"/>
              <a:t>pembentukan</a:t>
            </a:r>
            <a:r>
              <a:rPr lang="en-GB" altLang="en-US" i="1" dirty="0"/>
              <a:t> </a:t>
            </a:r>
            <a:r>
              <a:rPr lang="en-GB" altLang="en-US" i="1" dirty="0" err="1"/>
              <a:t>wilayah-wilayah</a:t>
            </a:r>
            <a:r>
              <a:rPr lang="en-GB" altLang="en-US" i="1" dirty="0"/>
              <a:t> </a:t>
            </a:r>
            <a:r>
              <a:rPr lang="en-GB" altLang="en-US" i="1" dirty="0" err="1"/>
              <a:t>pada</a:t>
            </a:r>
            <a:r>
              <a:rPr lang="en-GB" altLang="en-US" i="1" dirty="0"/>
              <a:t> </a:t>
            </a:r>
            <a:r>
              <a:rPr lang="en-GB" altLang="en-US" i="1" dirty="0" err="1"/>
              <a:t>citra</a:t>
            </a:r>
            <a:endParaRPr lang="en-GB" altLang="en-US" i="1" dirty="0"/>
          </a:p>
          <a:p>
            <a:pPr lvl="1"/>
            <a:r>
              <a:rPr lang="en-GB" altLang="en-US" i="1" dirty="0"/>
              <a:t>Image segmentation / clustering</a:t>
            </a:r>
          </a:p>
          <a:p>
            <a:pPr lvl="1"/>
            <a:r>
              <a:rPr lang="en-GB" altLang="en-US" i="1" dirty="0"/>
              <a:t>Training samples and area identification</a:t>
            </a:r>
          </a:p>
          <a:p>
            <a:r>
              <a:rPr lang="en-GB" altLang="en-US" i="1" dirty="0">
                <a:solidFill>
                  <a:srgbClr val="FF0000"/>
                </a:solidFill>
              </a:rPr>
              <a:t>Extracting</a:t>
            </a:r>
            <a:r>
              <a:rPr lang="en-GB" altLang="en-US" i="1" dirty="0"/>
              <a:t>: </a:t>
            </a:r>
            <a:r>
              <a:rPr lang="en-GB" altLang="en-US" i="1" dirty="0" err="1"/>
              <a:t>merupakan</a:t>
            </a:r>
            <a:r>
              <a:rPr lang="en-GB" altLang="en-US" i="1" dirty="0"/>
              <a:t> proses </a:t>
            </a:r>
            <a:r>
              <a:rPr lang="en-GB" altLang="en-US" i="1" dirty="0" err="1"/>
              <a:t>ekstraksi</a:t>
            </a:r>
            <a:r>
              <a:rPr lang="en-GB" altLang="en-US" i="1" dirty="0"/>
              <a:t> </a:t>
            </a:r>
            <a:r>
              <a:rPr lang="en-GB" altLang="en-US" i="1" dirty="0" err="1"/>
              <a:t>ciri</a:t>
            </a:r>
            <a:r>
              <a:rPr lang="en-GB" altLang="en-US" i="1" dirty="0"/>
              <a:t> </a:t>
            </a:r>
            <a:r>
              <a:rPr lang="en-GB" altLang="en-US" i="1" dirty="0" err="1"/>
              <a:t>pada</a:t>
            </a:r>
            <a:r>
              <a:rPr lang="en-GB" altLang="en-US" i="1" dirty="0"/>
              <a:t> </a:t>
            </a:r>
            <a:r>
              <a:rPr lang="en-GB" altLang="en-US" i="1" dirty="0" err="1"/>
              <a:t>piksel</a:t>
            </a:r>
            <a:r>
              <a:rPr lang="en-GB" altLang="en-US" i="1" dirty="0"/>
              <a:t> </a:t>
            </a:r>
            <a:r>
              <a:rPr lang="en-GB" altLang="en-US" i="1" dirty="0" err="1"/>
              <a:t>citra</a:t>
            </a:r>
            <a:endParaRPr lang="en-GB" altLang="en-US" i="1" dirty="0"/>
          </a:p>
          <a:p>
            <a:pPr lvl="1"/>
            <a:r>
              <a:rPr lang="en-GB" altLang="en-US" i="1" dirty="0" err="1"/>
              <a:t>Ciri</a:t>
            </a:r>
            <a:r>
              <a:rPr lang="en-GB" altLang="en-US" i="1" dirty="0"/>
              <a:t> primer </a:t>
            </a:r>
            <a:r>
              <a:rPr lang="en-GB" altLang="en-US" i="1" dirty="0" err="1"/>
              <a:t>atau</a:t>
            </a:r>
            <a:r>
              <a:rPr lang="en-GB" altLang="en-US" i="1" dirty="0"/>
              <a:t> </a:t>
            </a:r>
            <a:r>
              <a:rPr lang="en-GB" altLang="en-US" i="1" dirty="0" err="1"/>
              <a:t>sekunder</a:t>
            </a:r>
            <a:endParaRPr lang="en-GB" altLang="en-US" i="1" dirty="0"/>
          </a:p>
          <a:p>
            <a:pPr lvl="1"/>
            <a:r>
              <a:rPr lang="en-GB" altLang="en-US" i="1" dirty="0"/>
              <a:t>Homogeneous area: tonal mean &amp; variance</a:t>
            </a:r>
          </a:p>
          <a:p>
            <a:pPr lvl="1"/>
            <a:r>
              <a:rPr lang="en-GB" altLang="en-US" i="1" dirty="0"/>
              <a:t>Textured area: </a:t>
            </a:r>
            <a:r>
              <a:rPr lang="en-GB" altLang="en-US" i="1" dirty="0" err="1"/>
              <a:t>Gray</a:t>
            </a:r>
            <a:r>
              <a:rPr lang="en-GB" altLang="en-US" i="1" dirty="0"/>
              <a:t> Level Co-occurrence Matrix (GLCM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848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2BD70-9B1A-4D50-A8BB-11948D4E7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Matching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72198-AC9C-4758-8C2D-65A9DAC98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i="1" dirty="0" err="1">
                <a:solidFill>
                  <a:srgbClr val="FF0000"/>
                </a:solidFill>
              </a:rPr>
              <a:t>Melakukan</a:t>
            </a:r>
            <a:r>
              <a:rPr lang="en-GB" altLang="en-US" i="1" dirty="0">
                <a:solidFill>
                  <a:srgbClr val="FF0000"/>
                </a:solidFill>
              </a:rPr>
              <a:t> </a:t>
            </a:r>
            <a:r>
              <a:rPr lang="en-GB" altLang="en-US" i="1" dirty="0" err="1">
                <a:solidFill>
                  <a:srgbClr val="FF0000"/>
                </a:solidFill>
              </a:rPr>
              <a:t>identifikasi</a:t>
            </a:r>
            <a:r>
              <a:rPr lang="en-GB" altLang="en-US" i="1" dirty="0">
                <a:solidFill>
                  <a:srgbClr val="FF0000"/>
                </a:solidFill>
              </a:rPr>
              <a:t> </a:t>
            </a:r>
            <a:r>
              <a:rPr lang="en-GB" altLang="en-US" i="1" dirty="0" err="1">
                <a:solidFill>
                  <a:srgbClr val="FF0000"/>
                </a:solidFill>
              </a:rPr>
              <a:t>obyek</a:t>
            </a:r>
            <a:r>
              <a:rPr lang="en-GB" altLang="en-US" i="1" dirty="0">
                <a:solidFill>
                  <a:srgbClr val="FF0000"/>
                </a:solidFill>
              </a:rPr>
              <a:t> </a:t>
            </a:r>
            <a:r>
              <a:rPr lang="en-GB" altLang="en-US" i="1" dirty="0" err="1">
                <a:solidFill>
                  <a:srgbClr val="FF0000"/>
                </a:solidFill>
              </a:rPr>
              <a:t>pada</a:t>
            </a:r>
            <a:r>
              <a:rPr lang="en-GB" altLang="en-US" i="1" dirty="0">
                <a:solidFill>
                  <a:srgbClr val="FF0000"/>
                </a:solidFill>
              </a:rPr>
              <a:t> </a:t>
            </a:r>
            <a:r>
              <a:rPr lang="en-GB" altLang="en-US" i="1" dirty="0" err="1">
                <a:solidFill>
                  <a:srgbClr val="FF0000"/>
                </a:solidFill>
              </a:rPr>
              <a:t>citra</a:t>
            </a:r>
            <a:endParaRPr lang="en-GB" altLang="en-US" i="1" dirty="0">
              <a:solidFill>
                <a:srgbClr val="FF0000"/>
              </a:solidFill>
            </a:endParaRPr>
          </a:p>
          <a:p>
            <a:pPr lvl="1"/>
            <a:r>
              <a:rPr lang="en-GB" altLang="en-US" i="1" dirty="0" err="1"/>
              <a:t>Pengenalan</a:t>
            </a:r>
            <a:r>
              <a:rPr lang="en-GB" altLang="en-US" i="1" dirty="0"/>
              <a:t> </a:t>
            </a:r>
            <a:r>
              <a:rPr lang="en-GB" altLang="en-US" i="1" dirty="0" err="1"/>
              <a:t>obyek</a:t>
            </a:r>
            <a:r>
              <a:rPr lang="en-GB" altLang="en-US" i="1" dirty="0"/>
              <a:t> </a:t>
            </a:r>
            <a:r>
              <a:rPr lang="en-GB" altLang="en-US" i="1" dirty="0" err="1"/>
              <a:t>dilakukan</a:t>
            </a:r>
            <a:r>
              <a:rPr lang="en-GB" altLang="en-US" i="1" dirty="0"/>
              <a:t> </a:t>
            </a:r>
            <a:r>
              <a:rPr lang="en-GB" altLang="en-US" i="1" dirty="0" err="1"/>
              <a:t>dengan</a:t>
            </a:r>
            <a:r>
              <a:rPr lang="en-GB" altLang="en-US" i="1" dirty="0"/>
              <a:t> </a:t>
            </a:r>
            <a:r>
              <a:rPr lang="en-GB" altLang="en-US" i="1" dirty="0" err="1"/>
              <a:t>membandingkan</a:t>
            </a:r>
            <a:r>
              <a:rPr lang="en-GB" altLang="en-US" i="1" dirty="0"/>
              <a:t> </a:t>
            </a:r>
            <a:r>
              <a:rPr lang="en-GB" altLang="en-US" i="1" dirty="0" err="1"/>
              <a:t>ciri</a:t>
            </a:r>
            <a:r>
              <a:rPr lang="en-GB" altLang="en-US" i="1" dirty="0"/>
              <a:t> </a:t>
            </a:r>
            <a:r>
              <a:rPr lang="en-GB" altLang="en-US" i="1" dirty="0" err="1"/>
              <a:t>obyek</a:t>
            </a:r>
            <a:r>
              <a:rPr lang="en-GB" altLang="en-US" i="1" dirty="0"/>
              <a:t> yang </a:t>
            </a:r>
            <a:r>
              <a:rPr lang="en-GB" altLang="en-US" i="1" dirty="0" err="1"/>
              <a:t>diamati</a:t>
            </a:r>
            <a:r>
              <a:rPr lang="en-GB" altLang="en-US" i="1" dirty="0"/>
              <a:t> </a:t>
            </a:r>
            <a:r>
              <a:rPr lang="en-GB" altLang="en-US" i="1" dirty="0" err="1"/>
              <a:t>dengan</a:t>
            </a:r>
            <a:r>
              <a:rPr lang="en-GB" altLang="en-US" i="1" dirty="0"/>
              <a:t> </a:t>
            </a:r>
            <a:r>
              <a:rPr lang="en-GB" altLang="en-US" i="1" dirty="0" err="1"/>
              <a:t>pengetahuan</a:t>
            </a:r>
            <a:r>
              <a:rPr lang="en-GB" altLang="en-US" i="1" dirty="0"/>
              <a:t> yang </a:t>
            </a:r>
            <a:r>
              <a:rPr lang="en-GB" altLang="en-US" i="1" dirty="0" err="1"/>
              <a:t>telah</a:t>
            </a:r>
            <a:r>
              <a:rPr lang="en-GB" altLang="en-US" i="1" dirty="0"/>
              <a:t> </a:t>
            </a:r>
            <a:r>
              <a:rPr lang="en-GB" altLang="en-US" i="1" dirty="0" err="1"/>
              <a:t>dimiliki</a:t>
            </a:r>
            <a:r>
              <a:rPr lang="en-GB" altLang="en-US" i="1" dirty="0"/>
              <a:t> </a:t>
            </a:r>
            <a:r>
              <a:rPr lang="en-GB" altLang="en-US" i="1" dirty="0" err="1"/>
              <a:t>tentang</a:t>
            </a:r>
            <a:r>
              <a:rPr lang="en-GB" altLang="en-US" i="1" dirty="0"/>
              <a:t> </a:t>
            </a:r>
            <a:r>
              <a:rPr lang="en-GB" altLang="en-US" i="1" dirty="0" err="1"/>
              <a:t>obyek-obyek</a:t>
            </a:r>
            <a:r>
              <a:rPr lang="en-GB" altLang="en-US" i="1" dirty="0"/>
              <a:t> yang </a:t>
            </a:r>
            <a:r>
              <a:rPr lang="en-GB" altLang="en-US" i="1" dirty="0" err="1"/>
              <a:t>ada</a:t>
            </a:r>
            <a:endParaRPr lang="en-GB" altLang="en-US" i="1" dirty="0"/>
          </a:p>
          <a:p>
            <a:pPr lvl="1"/>
            <a:r>
              <a:rPr lang="en-GB" altLang="en-US" i="1" dirty="0" err="1"/>
              <a:t>Sistem</a:t>
            </a:r>
            <a:r>
              <a:rPr lang="en-GB" altLang="en-US" i="1" dirty="0"/>
              <a:t> matching </a:t>
            </a:r>
            <a:r>
              <a:rPr lang="en-GB" altLang="en-US" i="1" dirty="0" err="1"/>
              <a:t>dibangun</a:t>
            </a:r>
            <a:r>
              <a:rPr lang="en-GB" altLang="en-US" i="1" dirty="0"/>
              <a:t> </a:t>
            </a:r>
            <a:r>
              <a:rPr lang="en-GB" altLang="en-US" i="1" dirty="0" err="1"/>
              <a:t>dengan</a:t>
            </a:r>
            <a:r>
              <a:rPr lang="en-GB" altLang="en-US" i="1" dirty="0"/>
              <a:t> </a:t>
            </a:r>
            <a:r>
              <a:rPr lang="en-GB" altLang="en-US" i="1" dirty="0" err="1"/>
              <a:t>melalui</a:t>
            </a:r>
            <a:r>
              <a:rPr lang="en-GB" altLang="en-US" i="1" dirty="0"/>
              <a:t> proses </a:t>
            </a:r>
            <a:r>
              <a:rPr lang="en-GB" altLang="en-US" i="1" dirty="0" err="1"/>
              <a:t>pelatihan</a:t>
            </a:r>
            <a:r>
              <a:rPr lang="en-GB" altLang="en-US" i="1" dirty="0"/>
              <a:t> </a:t>
            </a:r>
            <a:r>
              <a:rPr lang="en-GB" altLang="en-US" i="1" dirty="0" err="1"/>
              <a:t>dan</a:t>
            </a:r>
            <a:r>
              <a:rPr lang="en-GB" altLang="en-US" i="1" dirty="0"/>
              <a:t> proses </a:t>
            </a:r>
            <a:r>
              <a:rPr lang="en-GB" altLang="en-US" i="1" dirty="0" err="1"/>
              <a:t>pengenalan</a:t>
            </a:r>
            <a:r>
              <a:rPr lang="en-GB" altLang="en-US" i="1" dirty="0"/>
              <a:t>. </a:t>
            </a:r>
            <a:r>
              <a:rPr lang="en-GB" altLang="en-US" i="1" dirty="0" err="1"/>
              <a:t>Pada</a:t>
            </a:r>
            <a:r>
              <a:rPr lang="en-GB" altLang="en-US" i="1" dirty="0"/>
              <a:t> proses </a:t>
            </a:r>
            <a:r>
              <a:rPr lang="en-GB" altLang="en-US" i="1" dirty="0" err="1"/>
              <a:t>pelatihan</a:t>
            </a:r>
            <a:r>
              <a:rPr lang="en-GB" altLang="en-US" i="1" dirty="0"/>
              <a:t> </a:t>
            </a:r>
            <a:r>
              <a:rPr lang="en-GB" altLang="en-US" i="1" dirty="0" err="1"/>
              <a:t>dibangun</a:t>
            </a:r>
            <a:r>
              <a:rPr lang="en-GB" altLang="en-US" i="1" dirty="0"/>
              <a:t> </a:t>
            </a:r>
            <a:r>
              <a:rPr lang="en-GB" altLang="en-US" i="1" dirty="0" err="1"/>
              <a:t>suatu</a:t>
            </a:r>
            <a:r>
              <a:rPr lang="en-GB" altLang="en-US" i="1" dirty="0"/>
              <a:t> </a:t>
            </a:r>
            <a:r>
              <a:rPr lang="en-GB" altLang="en-US" i="1" dirty="0" err="1"/>
              <a:t>aturan</a:t>
            </a:r>
            <a:r>
              <a:rPr lang="en-GB" altLang="en-US" i="1" dirty="0"/>
              <a:t> </a:t>
            </a:r>
            <a:r>
              <a:rPr lang="en-GB" altLang="en-US" i="1" dirty="0" err="1"/>
              <a:t>keputusan</a:t>
            </a:r>
            <a:r>
              <a:rPr lang="en-GB" altLang="en-US" i="1" dirty="0"/>
              <a:t> (decision rules), </a:t>
            </a:r>
            <a:r>
              <a:rPr lang="en-GB" altLang="en-US" i="1" dirty="0" err="1"/>
              <a:t>sedangkan</a:t>
            </a:r>
            <a:r>
              <a:rPr lang="en-GB" altLang="en-US" i="1" dirty="0"/>
              <a:t> </a:t>
            </a:r>
            <a:r>
              <a:rPr lang="en-GB" altLang="en-US" i="1" dirty="0" err="1"/>
              <a:t>pada</a:t>
            </a:r>
            <a:r>
              <a:rPr lang="en-GB" altLang="en-US" i="1" dirty="0"/>
              <a:t> proses </a:t>
            </a:r>
            <a:r>
              <a:rPr lang="en-GB" altLang="en-US" i="1" dirty="0" err="1"/>
              <a:t>pengenalan</a:t>
            </a:r>
            <a:r>
              <a:rPr lang="en-GB" altLang="en-US" i="1" dirty="0"/>
              <a:t> </a:t>
            </a:r>
            <a:r>
              <a:rPr lang="en-GB" altLang="en-US" i="1" dirty="0" err="1"/>
              <a:t>digunakan</a:t>
            </a:r>
            <a:r>
              <a:rPr lang="en-GB" altLang="en-US" i="1" dirty="0"/>
              <a:t> </a:t>
            </a:r>
            <a:r>
              <a:rPr lang="en-GB" altLang="en-US" i="1" dirty="0" err="1"/>
              <a:t>aturan</a:t>
            </a:r>
            <a:r>
              <a:rPr lang="en-GB" altLang="en-US" i="1" dirty="0"/>
              <a:t> </a:t>
            </a:r>
            <a:r>
              <a:rPr lang="en-GB" altLang="en-US" i="1" dirty="0" err="1"/>
              <a:t>keputusan</a:t>
            </a:r>
            <a:r>
              <a:rPr lang="en-GB" altLang="en-US" i="1" dirty="0"/>
              <a:t> </a:t>
            </a:r>
            <a:r>
              <a:rPr lang="en-GB" altLang="en-US" i="1" dirty="0" err="1"/>
              <a:t>tersebut</a:t>
            </a:r>
            <a:r>
              <a:rPr lang="en-GB" altLang="en-US" i="1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196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984</Words>
  <Application>Microsoft Office PowerPoint</Application>
  <PresentationFormat>On-screen Show (4:3)</PresentationFormat>
  <Paragraphs>161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 Theme</vt:lpstr>
      <vt:lpstr>Materi Pertemuan 10 Pengolahan Citra</vt:lpstr>
      <vt:lpstr>Perancangan Sistem Pengenalan Pola</vt:lpstr>
      <vt:lpstr>Pattern Recognition and Applications</vt:lpstr>
      <vt:lpstr>Tiga pendekatan proses pengenalan dan interpretasi</vt:lpstr>
      <vt:lpstr>Recognition Methodology  (Weng &amp; Stockman, CPS803, MSU, 1990)</vt:lpstr>
      <vt:lpstr>Conditioning</vt:lpstr>
      <vt:lpstr>Labeling</vt:lpstr>
      <vt:lpstr>Grouping &amp; Extracting</vt:lpstr>
      <vt:lpstr>Matching</vt:lpstr>
      <vt:lpstr>Pattern Recognition – Pengenalan Pola</vt:lpstr>
      <vt:lpstr>Pattern Recognition System (Sumber: Scientific American Journal, 1997))</vt:lpstr>
      <vt:lpstr>Pattern Recognition vs Artificial Intelligence</vt:lpstr>
      <vt:lpstr>Beberapa Pattern Recognition Systems</vt:lpstr>
      <vt:lpstr>Elemen Kerja Pengembangan Sistem Pattern Recognition </vt:lpstr>
      <vt:lpstr>Optical Character Recognition (OCR) System</vt:lpstr>
      <vt:lpstr>Operasi Sistem Pengenalan Pola</vt:lpstr>
      <vt:lpstr>Model Sistem Pengenalan Pola</vt:lpstr>
      <vt:lpstr>Analogi Pendekatan Statistical dan Syntactical </vt:lpstr>
      <vt:lpstr>Geometric / Statistical Approach</vt:lpstr>
      <vt:lpstr>Structural / Syntactic Approach</vt:lpstr>
      <vt:lpstr> Proses Pelatihan</vt:lpstr>
      <vt:lpstr> Proses Pengenalan</vt:lpstr>
      <vt:lpstr> Proses Pengenalan</vt:lpstr>
      <vt:lpstr>Dua Issue Penting Pada Proses Pelatihan</vt:lpstr>
      <vt:lpstr>The End….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 Pertemuan 9 Pengolahan Citra</dc:title>
  <dc:creator>Toni Arifin</dc:creator>
  <cp:lastModifiedBy>Toni Arifin</cp:lastModifiedBy>
  <cp:revision>12</cp:revision>
  <dcterms:created xsi:type="dcterms:W3CDTF">2017-12-04T04:08:37Z</dcterms:created>
  <dcterms:modified xsi:type="dcterms:W3CDTF">2017-12-19T00:26:28Z</dcterms:modified>
</cp:coreProperties>
</file>