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9D77-A77A-4738-B7D8-827C342DF84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03F25-374E-4A48-8D1C-BBB9651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Biometrics: </a:t>
            </a:r>
            <a:r>
              <a:rPr lang="en-US" dirty="0" err="1"/>
              <a:t>Menganalisan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kelakuan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03F25-374E-4A48-8D1C-BBB965163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2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0BC7-4C58-4491-80EB-74DCE179C2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A80C-A916-43B6-89C8-D00232F3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A5D5F8-9C5E-4B1F-B6E7-972D033E8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27475"/>
            <a:ext cx="6858000" cy="165576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Pengenalan</a:t>
            </a:r>
            <a:r>
              <a:rPr lang="en-US" dirty="0">
                <a:solidFill>
                  <a:srgbClr val="FF0000"/>
                </a:solidFill>
              </a:rPr>
              <a:t> Pola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Deteksi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Warna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Lanjutan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8D5817-AF66-484B-835A-523C085B8BA6}"/>
              </a:ext>
            </a:extLst>
          </p:cNvPr>
          <p:cNvSpPr txBox="1">
            <a:spLocks/>
          </p:cNvSpPr>
          <p:nvPr/>
        </p:nvSpPr>
        <p:spPr>
          <a:xfrm>
            <a:off x="838200" y="127476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11</a:t>
            </a:r>
            <a:br>
              <a:rPr lang="en-US" dirty="0"/>
            </a:b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B549-6E6B-4D9D-9E47-4EE0D17AFA3E}"/>
              </a:ext>
            </a:extLst>
          </p:cNvPr>
          <p:cNvSpPr txBox="1"/>
          <p:nvPr/>
        </p:nvSpPr>
        <p:spPr>
          <a:xfrm>
            <a:off x="3397800" y="5202018"/>
            <a:ext cx="2348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Toni Arifin, ST., </a:t>
            </a:r>
            <a:r>
              <a:rPr lang="en-US" b="1" dirty="0" err="1"/>
              <a:t>M.Kom</a:t>
            </a:r>
            <a:endParaRPr lang="en-US" b="1" dirty="0"/>
          </a:p>
          <a:p>
            <a:pPr algn="ctr"/>
            <a:r>
              <a:rPr lang="en-US" b="1" dirty="0"/>
              <a:t>0430059101</a:t>
            </a:r>
          </a:p>
        </p:txBody>
      </p:sp>
    </p:spTree>
    <p:extLst>
      <p:ext uri="{BB962C8B-B14F-4D97-AF65-F5344CB8AC3E}">
        <p14:creationId xmlns:p14="http://schemas.microsoft.com/office/powerpoint/2010/main" val="154710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88DDE-AD5C-4776-B3F4-94D1E1E1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Content Based Image Retrieval </a:t>
            </a:r>
            <a:r>
              <a:rPr lang="en-US" altLang="en-US" dirty="0"/>
              <a:t>– CBIR (</a:t>
            </a:r>
            <a:r>
              <a:rPr lang="en-US" altLang="en-US" dirty="0" err="1"/>
              <a:t>Lanjutan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CE62CF-2A5E-4591-9D3B-2CAA1F639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589212"/>
            <a:ext cx="2949178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 Light (Headings)"/>
              </a:rPr>
              <a:t>Rule </a:t>
            </a:r>
            <a:r>
              <a:rPr lang="en-US" altLang="en-US" sz="2400" i="1" dirty="0">
                <a:solidFill>
                  <a:srgbClr val="FF0000"/>
                </a:solidFill>
                <a:latin typeface="Calibri Light (Headings)"/>
              </a:rPr>
              <a:t>Content Based Image Retrieval </a:t>
            </a:r>
            <a:r>
              <a:rPr lang="en-US" altLang="en-US" sz="2400" dirty="0">
                <a:latin typeface="Calibri Light (Headings)"/>
              </a:rPr>
              <a:t>– CBIR</a:t>
            </a:r>
            <a:endParaRPr lang="en-US" sz="2400" dirty="0">
              <a:latin typeface="Calibri Light (Headings)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07CE619-DA3C-4812-81F2-6166CB0E5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3" y="457200"/>
            <a:ext cx="4218416" cy="522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7B1781-95E8-45B6-B4BD-313F360C5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  <a:br>
              <a:rPr lang="en-US" dirty="0"/>
            </a:b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B0DD6C4-52B9-4BC7-8130-A2CDBB8A5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20D7-41EF-461A-93C5-CF326C3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3FA0-8992-4565-B2F4-7514B4B1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Format </a:t>
            </a:r>
            <a:r>
              <a:rPr lang="en-US" altLang="en-US" b="1" dirty="0" err="1">
                <a:solidFill>
                  <a:srgbClr val="FF0000"/>
                </a:solidFill>
              </a:rPr>
              <a:t>Warna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/>
              <a:t>RGB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r-g Color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Normalized RGB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HSV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YCrCb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TSL</a:t>
            </a:r>
          </a:p>
          <a:p>
            <a:pPr>
              <a:lnSpc>
                <a:spcPct val="80000"/>
              </a:lnSpc>
            </a:pPr>
            <a:r>
              <a:rPr lang="en-US" altLang="en-US" b="1" dirty="0" err="1">
                <a:solidFill>
                  <a:srgbClr val="FF0000"/>
                </a:solidFill>
              </a:rPr>
              <a:t>Deteksi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Warna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/>
              <a:t>Static Threshold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Distance Threshold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Dynamic Threshold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1E0F-6F8B-4BE6-91D3-A8079589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B17E-CD2F-4F80-B2D4-5FE8AB5F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Gambar</a:t>
            </a:r>
            <a:r>
              <a:rPr lang="en-US" altLang="en-US" dirty="0">
                <a:solidFill>
                  <a:srgbClr val="FF0000"/>
                </a:solidFill>
              </a:rPr>
              <a:t> (Digital)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sekumpulan</a:t>
            </a:r>
            <a:r>
              <a:rPr lang="en-US" altLang="en-US" dirty="0"/>
              <a:t> </a:t>
            </a:r>
            <a:r>
              <a:rPr lang="en-US" altLang="en-US" dirty="0" err="1"/>
              <a:t>titik</a:t>
            </a:r>
            <a:r>
              <a:rPr lang="en-US" altLang="en-US" dirty="0"/>
              <a:t> yang </a:t>
            </a:r>
            <a:r>
              <a:rPr lang="en-US" altLang="en-US" dirty="0" err="1"/>
              <a:t>disusun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nilainya</a:t>
            </a:r>
            <a:r>
              <a:rPr lang="en-US" altLang="en-US" dirty="0"/>
              <a:t> </a:t>
            </a:r>
            <a:r>
              <a:rPr lang="en-US" altLang="en-US" dirty="0" err="1"/>
              <a:t>menyatakan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derajat</a:t>
            </a:r>
            <a:r>
              <a:rPr lang="en-US" altLang="en-US" dirty="0"/>
              <a:t> </a:t>
            </a:r>
            <a:r>
              <a:rPr lang="en-US" altLang="en-US" dirty="0" err="1"/>
              <a:t>kecerahan</a:t>
            </a:r>
            <a:r>
              <a:rPr lang="en-US" altLang="en-US" dirty="0"/>
              <a:t> (</a:t>
            </a:r>
            <a:r>
              <a:rPr lang="en-US" altLang="en-US" dirty="0" err="1"/>
              <a:t>derajat</a:t>
            </a:r>
            <a:r>
              <a:rPr lang="en-US" altLang="en-US" dirty="0"/>
              <a:t> </a:t>
            </a:r>
            <a:r>
              <a:rPr lang="en-US" altLang="en-US" dirty="0" err="1"/>
              <a:t>keabuan</a:t>
            </a:r>
            <a:r>
              <a:rPr lang="en-US" altLang="en-US" dirty="0"/>
              <a:t>/gray-scale). </a:t>
            </a:r>
            <a:r>
              <a:rPr lang="en-US" altLang="en-US" dirty="0" err="1"/>
              <a:t>Derajat</a:t>
            </a:r>
            <a:r>
              <a:rPr lang="en-US" altLang="en-US" dirty="0"/>
              <a:t> </a:t>
            </a:r>
            <a:r>
              <a:rPr lang="en-US" altLang="en-US" dirty="0" err="1"/>
              <a:t>keabuan</a:t>
            </a:r>
            <a:r>
              <a:rPr lang="en-US" altLang="en-US" dirty="0"/>
              <a:t> 8 bit </a:t>
            </a:r>
            <a:r>
              <a:rPr lang="en-US" altLang="en-US" dirty="0" err="1"/>
              <a:t>menyatakan</a:t>
            </a:r>
            <a:r>
              <a:rPr lang="en-US" altLang="en-US" dirty="0"/>
              <a:t> 256 </a:t>
            </a:r>
            <a:r>
              <a:rPr lang="en-US" altLang="en-US" dirty="0" err="1"/>
              <a:t>derajat</a:t>
            </a:r>
            <a:r>
              <a:rPr lang="en-US" altLang="en-US" dirty="0"/>
              <a:t> </a:t>
            </a:r>
            <a:r>
              <a:rPr lang="en-US" altLang="en-US" dirty="0" err="1"/>
              <a:t>kecerahan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Pada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gambar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berwarna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titiknya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derajat</a:t>
            </a:r>
            <a:r>
              <a:rPr lang="en-US" altLang="en-US" dirty="0"/>
              <a:t> </a:t>
            </a:r>
            <a:r>
              <a:rPr lang="en-US" altLang="en-US" dirty="0" err="1"/>
              <a:t>keabuan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kompoen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RGB. </a:t>
            </a:r>
            <a:r>
              <a:rPr lang="en-US" altLang="en-US" dirty="0" err="1"/>
              <a:t>Bila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R,G </a:t>
            </a:r>
            <a:r>
              <a:rPr lang="en-US" altLang="en-US" dirty="0" err="1"/>
              <a:t>dan</a:t>
            </a:r>
            <a:r>
              <a:rPr lang="en-US" altLang="en-US" dirty="0"/>
              <a:t> B </a:t>
            </a:r>
            <a:r>
              <a:rPr lang="en-US" altLang="en-US" dirty="0" err="1"/>
              <a:t>mempunyai</a:t>
            </a:r>
            <a:r>
              <a:rPr lang="en-US" altLang="en-US" dirty="0"/>
              <a:t> 8 bit,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titik</a:t>
            </a:r>
            <a:r>
              <a:rPr lang="en-US" altLang="en-US" dirty="0"/>
              <a:t> </a:t>
            </a:r>
            <a:r>
              <a:rPr lang="en-US" altLang="en-US" dirty="0" err="1"/>
              <a:t>dinyatakan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(8+8+8)=24 bit </a:t>
            </a:r>
            <a:r>
              <a:rPr lang="en-US" altLang="en-US" dirty="0" err="1"/>
              <a:t>atau</a:t>
            </a:r>
            <a:r>
              <a:rPr lang="en-US" altLang="en-US" dirty="0"/>
              <a:t> 2</a:t>
            </a:r>
            <a:r>
              <a:rPr lang="en-US" altLang="en-US" baseline="30000" dirty="0"/>
              <a:t>24</a:t>
            </a:r>
            <a:r>
              <a:rPr lang="en-US" altLang="en-US" dirty="0"/>
              <a:t> </a:t>
            </a:r>
            <a:r>
              <a:rPr lang="en-US" altLang="en-US" dirty="0" err="1"/>
              <a:t>derajat</a:t>
            </a:r>
            <a:r>
              <a:rPr lang="en-US" altLang="en-US" dirty="0"/>
              <a:t> </a:t>
            </a:r>
            <a:r>
              <a:rPr lang="en-US" altLang="en-US" dirty="0" err="1"/>
              <a:t>keabuan</a:t>
            </a:r>
            <a:endParaRPr lang="id-ID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2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FFD-14BB-419B-8F36-8B430595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2733-C513-42FB-9BA8-669A1A5F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Format RGB (Red, Green &amp; Blue)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format </a:t>
            </a:r>
            <a:r>
              <a:rPr lang="en-US" altLang="en-US" dirty="0" err="1"/>
              <a:t>dasar</a:t>
            </a:r>
            <a:r>
              <a:rPr lang="en-US" altLang="en-US" dirty="0"/>
              <a:t> yang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peralatan</a:t>
            </a:r>
            <a:r>
              <a:rPr lang="en-US" altLang="en-US" dirty="0"/>
              <a:t> </a:t>
            </a:r>
            <a:r>
              <a:rPr lang="en-US" altLang="en-US" dirty="0" err="1"/>
              <a:t>elektronik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monitor, LCD </a:t>
            </a:r>
            <a:r>
              <a:rPr lang="en-US" altLang="en-US" dirty="0" err="1"/>
              <a:t>atau</a:t>
            </a:r>
            <a:r>
              <a:rPr lang="en-US" altLang="en-US" dirty="0"/>
              <a:t> TV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menampilkan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.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Pada</a:t>
            </a:r>
            <a:r>
              <a:rPr lang="en-US" altLang="en-US" dirty="0">
                <a:solidFill>
                  <a:srgbClr val="FF0000"/>
                </a:solidFill>
              </a:rPr>
              <a:t> format RGB</a:t>
            </a:r>
            <a:r>
              <a:rPr lang="en-US" altLang="en-US" dirty="0"/>
              <a:t>,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didefinisikan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kombinasi</a:t>
            </a:r>
            <a:r>
              <a:rPr lang="en-US" altLang="en-US" dirty="0"/>
              <a:t> (</a:t>
            </a:r>
            <a:r>
              <a:rPr lang="en-US" altLang="en-US" dirty="0" err="1"/>
              <a:t>campuran</a:t>
            </a:r>
            <a:r>
              <a:rPr lang="en-US" altLang="en-US" dirty="0"/>
              <a:t>)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R, G </a:t>
            </a:r>
            <a:r>
              <a:rPr lang="en-US" altLang="en-US" dirty="0" err="1"/>
              <a:t>dan</a:t>
            </a:r>
            <a:r>
              <a:rPr lang="en-US" altLang="en-US" dirty="0"/>
              <a:t> B.</a:t>
            </a:r>
            <a:endParaRPr lang="id-ID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8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FBC-39E4-49CE-AEA8-C1D35089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RGB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BCD05-7D1D-430B-8104-4D2A5B48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0E846-0750-4D08-BAA4-5D0C45F1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143" y="2373437"/>
            <a:ext cx="2949178" cy="3811588"/>
          </a:xfrm>
        </p:spPr>
        <p:txBody>
          <a:bodyPr>
            <a:normAutofit/>
          </a:bodyPr>
          <a:lstStyle/>
          <a:p>
            <a:r>
              <a:rPr lang="en-US" altLang="en-US" sz="1800" dirty="0" err="1"/>
              <a:t>Pada</a:t>
            </a:r>
            <a:r>
              <a:rPr lang="en-US" altLang="en-US" sz="1800" dirty="0"/>
              <a:t> format </a:t>
            </a:r>
            <a:r>
              <a:rPr lang="en-US" altLang="en-US" sz="1800" dirty="0" err="1"/>
              <a:t>warna</a:t>
            </a:r>
            <a:r>
              <a:rPr lang="en-US" altLang="en-US" sz="1800" dirty="0"/>
              <a:t> RGB 24 bit,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nilai</a:t>
            </a:r>
            <a:r>
              <a:rPr lang="en-US" altLang="en-US" sz="1800" dirty="0"/>
              <a:t> R, G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B </a:t>
            </a:r>
            <a:r>
              <a:rPr lang="en-US" altLang="en-US" sz="1800" dirty="0" err="1"/>
              <a:t>masing-masing</a:t>
            </a:r>
            <a:r>
              <a:rPr lang="en-US" altLang="en-US" sz="1800" dirty="0"/>
              <a:t> 0-255</a:t>
            </a:r>
            <a:endParaRPr lang="id-ID" alt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6334F-3EC8-48AF-894F-7FF66ABE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59" y="3281731"/>
            <a:ext cx="2265715" cy="199500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41EB0B36-A703-40D2-9396-5663F60A8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089" y="977400"/>
            <a:ext cx="4327525" cy="50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3AF5F9-2B7A-45CB-9D30-A53E328E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R-G Color Space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9A8D52-0833-44C5-A217-063749273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71" y="1690689"/>
            <a:ext cx="2132438" cy="92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81D3F-6B6C-4394-92DD-B3C784BF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60689"/>
            <a:ext cx="2312754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965E5B-DB34-43D9-955E-F33124DDF47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3016252"/>
            <a:ext cx="8229600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Nilai r-g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mendeteksi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warna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kulit</a:t>
            </a:r>
            <a:r>
              <a:rPr lang="en-US" altLang="en-US" sz="2400" dirty="0"/>
              <a:t>,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J. Fritsch, S. Lang, M. </a:t>
            </a:r>
            <a:r>
              <a:rPr lang="en-US" altLang="en-US" sz="1800" dirty="0" err="1">
                <a:solidFill>
                  <a:srgbClr val="FF0000"/>
                </a:solidFill>
              </a:rPr>
              <a:t>Kleinehagenbrock</a:t>
            </a:r>
            <a:r>
              <a:rPr lang="en-US" altLang="en-US" sz="1800" dirty="0">
                <a:solidFill>
                  <a:srgbClr val="FF0000"/>
                </a:solidFill>
              </a:rPr>
              <a:t>, G. A. Fink and G. </a:t>
            </a:r>
            <a:r>
              <a:rPr lang="en-US" altLang="en-US" sz="1800" dirty="0" err="1">
                <a:solidFill>
                  <a:srgbClr val="FF0000"/>
                </a:solidFill>
              </a:rPr>
              <a:t>Sagerer</a:t>
            </a:r>
            <a:r>
              <a:rPr lang="en-US" altLang="en-US" sz="1800" dirty="0">
                <a:solidFill>
                  <a:srgbClr val="FF0000"/>
                </a:solidFill>
              </a:rPr>
              <a:t>, Improving Adaptive Skin Color Segmentation by Incorporating Results from Face Detection, Proc. IEEE Int. Workshop on Robot and Human Interactive Communication (ROMAN), Berlin, </a:t>
            </a:r>
            <a:r>
              <a:rPr lang="en-US" altLang="en-US" sz="1800" dirty="0" err="1">
                <a:solidFill>
                  <a:srgbClr val="FF0000"/>
                </a:solidFill>
              </a:rPr>
              <a:t>Germany,September</a:t>
            </a:r>
            <a:r>
              <a:rPr lang="en-US" altLang="en-US" sz="1800" dirty="0">
                <a:solidFill>
                  <a:srgbClr val="FF0000"/>
                </a:solidFill>
              </a:rPr>
              <a:t> 2002. IEEE.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Nilainya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berada</a:t>
            </a:r>
            <a:r>
              <a:rPr lang="en-US" altLang="en-US" sz="2400" dirty="0"/>
              <a:t> 0-1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r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g</a:t>
            </a:r>
            <a:endParaRPr lang="id-ID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104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81AC-868D-4B90-B28B-C6A38F0D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16134"/>
            <a:ext cx="7886700" cy="1325563"/>
          </a:xfrm>
        </p:spPr>
        <p:txBody>
          <a:bodyPr/>
          <a:lstStyle/>
          <a:p>
            <a:r>
              <a:rPr lang="en-US" dirty="0"/>
              <a:t>Normalized RGB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D9CE9-7ACB-454E-AC15-0E807BEE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27150"/>
            <a:ext cx="2592388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208D3-BF2D-4C0F-A68A-5D9EEEAF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767012"/>
            <a:ext cx="2808288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BF221-D14F-4082-B76C-2336A611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351337"/>
            <a:ext cx="2663825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5A9D1C00-1193-450C-8B86-76352771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2984500"/>
            <a:ext cx="482441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id-ID" altLang="en-US" dirty="0">
                <a:solidFill>
                  <a:srgbClr val="FF0000"/>
                </a:solidFill>
              </a:rPr>
              <a:t>Vladimir Vezhnevets  Vassili Sazonov Alla Andreeva</a:t>
            </a:r>
            <a:r>
              <a:rPr lang="en-US" altLang="en-US" dirty="0">
                <a:solidFill>
                  <a:srgbClr val="FF0000"/>
                </a:solidFill>
              </a:rPr>
              <a:t>, ”</a:t>
            </a:r>
            <a:r>
              <a:rPr lang="id-ID" altLang="en-US" dirty="0">
                <a:solidFill>
                  <a:srgbClr val="FF0000"/>
                </a:solidFill>
              </a:rPr>
              <a:t>A Survey on Pixel-Based Skin Color Detection Technique</a:t>
            </a:r>
            <a:r>
              <a:rPr lang="en-US" altLang="en-US" dirty="0">
                <a:solidFill>
                  <a:srgbClr val="FF0000"/>
                </a:solidFill>
              </a:rPr>
              <a:t>”, </a:t>
            </a:r>
            <a:r>
              <a:rPr lang="id-ID" altLang="en-US" dirty="0">
                <a:solidFill>
                  <a:srgbClr val="FF0000"/>
                </a:solidFill>
              </a:rPr>
              <a:t>Graphics and Media Laboratory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id-ID" altLang="en-US" dirty="0">
                <a:solidFill>
                  <a:srgbClr val="FF0000"/>
                </a:solidFill>
              </a:rPr>
              <a:t>Faculty of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id-ID" altLang="en-US" dirty="0">
                <a:solidFill>
                  <a:srgbClr val="FF0000"/>
                </a:solidFill>
              </a:rPr>
              <a:t>Computational Mathematics and Cybernetics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id-ID" altLang="en-US" dirty="0">
                <a:solidFill>
                  <a:srgbClr val="FF0000"/>
                </a:solidFill>
              </a:rPr>
              <a:t>Moscow State University,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id-ID" altLang="en-US" dirty="0">
                <a:solidFill>
                  <a:srgbClr val="FF0000"/>
                </a:solidFill>
              </a:rPr>
              <a:t>Moscow, Russia.</a:t>
            </a:r>
          </a:p>
        </p:txBody>
      </p:sp>
    </p:spTree>
    <p:extLst>
      <p:ext uri="{BB962C8B-B14F-4D97-AF65-F5344CB8AC3E}">
        <p14:creationId xmlns:p14="http://schemas.microsoft.com/office/powerpoint/2010/main" val="145723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A905-9E49-44D4-AC67-D1BBACFA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  <a:br>
              <a:rPr lang="en-US" dirty="0"/>
            </a:b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Warna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3105-4C0E-4FF0-874C-F1B9307D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Mendeteksi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adanya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warna-warna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tertentu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err="1">
                <a:solidFill>
                  <a:srgbClr val="FF0000"/>
                </a:solidFill>
              </a:rPr>
              <a:t>Menentukan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posisi</a:t>
            </a:r>
            <a:r>
              <a:rPr lang="en-US" altLang="en-US" dirty="0">
                <a:solidFill>
                  <a:srgbClr val="FF0000"/>
                </a:solidFill>
              </a:rPr>
              <a:t> pixel </a:t>
            </a:r>
            <a:r>
              <a:rPr lang="en-US" altLang="en-US" dirty="0" err="1">
                <a:solidFill>
                  <a:srgbClr val="FF0000"/>
                </a:solidFill>
              </a:rPr>
              <a:t>dengan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warna</a:t>
            </a:r>
            <a:r>
              <a:rPr lang="en-US" altLang="en-US" dirty="0">
                <a:solidFill>
                  <a:srgbClr val="FF0000"/>
                </a:solidFill>
              </a:rPr>
              <a:t> yang </a:t>
            </a:r>
            <a:r>
              <a:rPr lang="en-US" altLang="en-US" dirty="0" err="1">
                <a:solidFill>
                  <a:srgbClr val="FF0000"/>
                </a:solidFill>
              </a:rPr>
              <a:t>ditentukan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err="1">
                <a:solidFill>
                  <a:srgbClr val="FF0000"/>
                </a:solidFill>
              </a:rPr>
              <a:t>Aplikasi</a:t>
            </a:r>
            <a:r>
              <a:rPr lang="en-US" altLang="en-US" dirty="0"/>
              <a:t>: </a:t>
            </a:r>
            <a:r>
              <a:rPr lang="en-US" altLang="en-US" dirty="0" err="1"/>
              <a:t>Deteksi</a:t>
            </a:r>
            <a:r>
              <a:rPr lang="en-US" altLang="en-US" dirty="0"/>
              <a:t> bola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,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,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kulit</a:t>
            </a:r>
            <a:r>
              <a:rPr lang="en-US" altLang="en-US" dirty="0"/>
              <a:t> (</a:t>
            </a:r>
            <a:r>
              <a:rPr lang="en-US" altLang="en-US" i="1" dirty="0"/>
              <a:t>skin detection</a:t>
            </a:r>
            <a:r>
              <a:rPr lang="en-US" altLang="en-US" dirty="0"/>
              <a:t>)</a:t>
            </a:r>
            <a:endParaRPr lang="id-ID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0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D734-4D71-4F95-BE85-C3418F97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9DF8-8BF7-4997-BA9F-75D00803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warna-warna</a:t>
            </a:r>
            <a:r>
              <a:rPr lang="en-US" altLang="en-US" dirty="0"/>
              <a:t> </a:t>
            </a:r>
            <a:r>
              <a:rPr lang="en-US" altLang="en-US" dirty="0" err="1"/>
              <a:t>dasar</a:t>
            </a:r>
            <a:r>
              <a:rPr lang="en-US" altLang="en-US" dirty="0"/>
              <a:t>, </a:t>
            </a:r>
            <a:r>
              <a:rPr lang="en-US" altLang="en-US" dirty="0" err="1"/>
              <a:t>nilai</a:t>
            </a:r>
            <a:r>
              <a:rPr lang="en-US" altLang="en-US" dirty="0"/>
              <a:t> RGB </a:t>
            </a:r>
            <a:r>
              <a:rPr lang="en-US" altLang="en-US" dirty="0" err="1"/>
              <a:t>cukup</a:t>
            </a:r>
            <a:r>
              <a:rPr lang="en-US" altLang="en-US" dirty="0"/>
              <a:t> </a:t>
            </a:r>
            <a:r>
              <a:rPr lang="en-US" altLang="en-US" dirty="0" err="1"/>
              <a:t>efektif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meskipun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bukan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terbaik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Nilai threshold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dipelajari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pola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ditentukan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intuitif</a:t>
            </a:r>
            <a:r>
              <a:rPr lang="en-US" altLang="en-US" dirty="0"/>
              <a:t>, </a:t>
            </a:r>
            <a:r>
              <a:rPr lang="en-US" altLang="en-US" dirty="0" err="1"/>
              <a:t>tetapi</a:t>
            </a:r>
            <a:r>
              <a:rPr lang="en-US" altLang="en-US" dirty="0"/>
              <a:t> threshold RGB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sangat</a:t>
            </a:r>
            <a:r>
              <a:rPr lang="en-US" altLang="en-US" dirty="0"/>
              <a:t> </a:t>
            </a:r>
            <a:r>
              <a:rPr lang="en-US" altLang="en-US" dirty="0" err="1"/>
              <a:t>rentan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kestabilan</a:t>
            </a:r>
            <a:r>
              <a:rPr lang="en-US" altLang="en-US" dirty="0"/>
              <a:t> </a:t>
            </a:r>
            <a:r>
              <a:rPr lang="en-US" altLang="en-US" dirty="0" err="1"/>
              <a:t>cahaya</a:t>
            </a:r>
            <a:endParaRPr lang="en-US" altLang="en-US" dirty="0"/>
          </a:p>
          <a:p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threshold </a:t>
            </a:r>
            <a:r>
              <a:rPr lang="en-US" altLang="en-US" dirty="0" err="1"/>
              <a:t>terbaik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permasalahan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teknik-teknik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machine learning</a:t>
            </a:r>
            <a:r>
              <a:rPr lang="en-US" altLang="en-US" dirty="0"/>
              <a:t>.</a:t>
            </a:r>
            <a:endParaRPr lang="id-ID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394BE-277B-4CFC-86EA-ED2A275DE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Pola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75E6FB6-6D71-4D31-A2B7-21FE853B4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61FE-4E32-498A-86A8-28BC93BE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Threshold RGB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5F1D3D-F7DF-4BB1-983D-5EC973D1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580565"/>
            <a:ext cx="6408737" cy="3008312"/>
          </a:xfrm>
          <a:prstGeom prst="rect">
            <a:avLst/>
          </a:prstGeom>
          <a:noFill/>
          <a:ln/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09841E60-2437-438C-9B7D-93F6BB3C7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4621796"/>
            <a:ext cx="554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Nilai threshold :   R&gt;163; 43&lt;G&lt;222, 32&lt;B&lt;250</a:t>
            </a: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092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B8E9-DB48-4D87-8E6A-89064E1E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Nilai Threshold RGB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6C83FC-8F79-47A8-BF0F-4F9EF4E404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9964" y="1771847"/>
            <a:ext cx="5724071" cy="2953820"/>
          </a:xfrm>
          <a:noFill/>
          <a:ln/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85CDAFA6-1536-4354-B2AC-433C175A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964" y="4725667"/>
            <a:ext cx="612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Nilai threshold :   112&lt;R&lt;168; 70&lt;G&lt;149, 44&lt;B&lt;118</a:t>
            </a:r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2713525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E061-AFD3-4BFF-B78A-883C419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Threshold HSV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66A7-49FF-469F-B516-A35D04AD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Untuk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warna-warna</a:t>
            </a:r>
            <a:r>
              <a:rPr lang="en-US" altLang="en-US" dirty="0">
                <a:solidFill>
                  <a:srgbClr val="FF0000"/>
                </a:solidFill>
              </a:rPr>
              <a:t> natural</a:t>
            </a:r>
            <a:r>
              <a:rPr lang="en-US" altLang="en-US" dirty="0"/>
              <a:t>, </a:t>
            </a:r>
            <a:r>
              <a:rPr lang="en-US" altLang="en-US" dirty="0" err="1"/>
              <a:t>nilai</a:t>
            </a:r>
            <a:r>
              <a:rPr lang="en-US" altLang="en-US" dirty="0"/>
              <a:t> HSV </a:t>
            </a:r>
            <a:r>
              <a:rPr lang="en-US" altLang="en-US" dirty="0" err="1"/>
              <a:t>cukup</a:t>
            </a:r>
            <a:r>
              <a:rPr lang="en-US" altLang="en-US" dirty="0"/>
              <a:t> </a:t>
            </a:r>
            <a:r>
              <a:rPr lang="en-US" altLang="en-US" dirty="0" err="1"/>
              <a:t>efektif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deteksi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Nilai threshold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dipelajari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pola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ditentukan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intuitif</a:t>
            </a:r>
            <a:r>
              <a:rPr lang="en-US" altLang="en-US" dirty="0"/>
              <a:t>. </a:t>
            </a:r>
            <a:r>
              <a:rPr lang="en-US" altLang="en-US" dirty="0" err="1"/>
              <a:t>Dibandingkan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RGB, threshold HSV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cenderung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stabil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perubahan</a:t>
            </a:r>
            <a:r>
              <a:rPr lang="en-US" altLang="en-US" dirty="0"/>
              <a:t> </a:t>
            </a:r>
            <a:r>
              <a:rPr lang="en-US" altLang="en-US" dirty="0" err="1"/>
              <a:t>cahaya</a:t>
            </a:r>
            <a:r>
              <a:rPr lang="en-US" altLang="en-US" dirty="0"/>
              <a:t>.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Aplikasinya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seperti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threshold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,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pemandangan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warna-warna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yang </a:t>
            </a:r>
            <a:r>
              <a:rPr lang="en-US" altLang="en-US" dirty="0" err="1"/>
              <a:t>bukan</a:t>
            </a:r>
            <a:r>
              <a:rPr lang="en-US" altLang="en-US" dirty="0"/>
              <a:t> </a:t>
            </a:r>
            <a:r>
              <a:rPr lang="en-US" altLang="en-US" dirty="0" err="1"/>
              <a:t>buatan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2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1813-77E9-4F56-9651-95B5B15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Threshold </a:t>
            </a:r>
            <a:r>
              <a:rPr lang="en-US" altLang="en-US" dirty="0" err="1"/>
              <a:t>YCrCb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7F99-70EA-4950-BA19-ECBE9818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YCrCb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format </a:t>
            </a:r>
            <a:r>
              <a:rPr lang="en-US" altLang="en-US" dirty="0" err="1"/>
              <a:t>warna</a:t>
            </a:r>
            <a:r>
              <a:rPr lang="en-US" altLang="en-US" dirty="0"/>
              <a:t> Yellow, </a:t>
            </a:r>
            <a:r>
              <a:rPr lang="en-US" altLang="en-US" dirty="0" err="1"/>
              <a:t>Crominan</a:t>
            </a:r>
            <a:r>
              <a:rPr lang="en-US" altLang="en-US" dirty="0"/>
              <a:t> Red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Crominan</a:t>
            </a:r>
            <a:r>
              <a:rPr lang="en-US" altLang="en-US" dirty="0"/>
              <a:t> Blue.</a:t>
            </a:r>
          </a:p>
          <a:p>
            <a:r>
              <a:rPr lang="en-US" altLang="en-US" dirty="0"/>
              <a:t>Range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:</a:t>
            </a:r>
          </a:p>
          <a:p>
            <a:pPr lvl="1">
              <a:buFontTx/>
              <a:buChar char="o"/>
            </a:pPr>
            <a:r>
              <a:rPr lang="en-US" altLang="en-US" dirty="0"/>
              <a:t>0≤Y≤255</a:t>
            </a:r>
          </a:p>
          <a:p>
            <a:pPr lvl="1">
              <a:buFontTx/>
              <a:buChar char="o"/>
            </a:pPr>
            <a:r>
              <a:rPr lang="en-US" altLang="en-US" dirty="0"/>
              <a:t>-255≤Cr≤255</a:t>
            </a:r>
          </a:p>
          <a:p>
            <a:pPr lvl="1">
              <a:buFontTx/>
              <a:buChar char="o"/>
            </a:pPr>
            <a:r>
              <a:rPr lang="en-US" altLang="en-US" dirty="0"/>
              <a:t>-255≤Cb≤255</a:t>
            </a:r>
            <a:endParaRPr lang="id-ID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0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58AC-DA6D-47FA-8F51-5530204E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 Threshold </a:t>
            </a:r>
            <a:r>
              <a:rPr lang="en-US" altLang="en-US" dirty="0" err="1"/>
              <a:t>YCrCb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D35ACA-1704-48A0-8B54-A0A89DD5A1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3822" y="1690690"/>
            <a:ext cx="5204494" cy="2685700"/>
          </a:xfrm>
          <a:noFill/>
          <a:ln/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A09E6E19-69CF-48EB-B214-5B8B3D8A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4437063"/>
            <a:ext cx="572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Nilai threshold :   41&lt;R&lt;145; 10&lt;G&lt;52, -16&lt;B&lt;-4</a:t>
            </a:r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3872510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1594-78C7-47AF-8373-C67C0115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 Thresholding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9489-BF0C-41B1-BFC1-6ADAD0A2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Static Thresholding</a:t>
            </a:r>
            <a:r>
              <a:rPr lang="en-US" altLang="en-US" dirty="0"/>
              <a:t>: </a:t>
            </a:r>
            <a:r>
              <a:rPr lang="en-US" altLang="en-US" dirty="0" err="1"/>
              <a:t>nilai</a:t>
            </a:r>
            <a:r>
              <a:rPr lang="en-US" altLang="en-US" dirty="0"/>
              <a:t> threshold </a:t>
            </a:r>
            <a:r>
              <a:rPr lang="en-US" altLang="en-US" dirty="0" err="1"/>
              <a:t>dicari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intuisi</a:t>
            </a:r>
            <a:r>
              <a:rPr lang="en-US" altLang="en-US" dirty="0"/>
              <a:t>. </a:t>
            </a:r>
            <a:r>
              <a:rPr lang="en-US" altLang="en-US" dirty="0" err="1"/>
              <a:t>Berarti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mempelajari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 </a:t>
            </a:r>
            <a:r>
              <a:rPr lang="en-US" altLang="en-US" dirty="0" err="1"/>
              <a:t>dulu</a:t>
            </a:r>
            <a:r>
              <a:rPr lang="en-US" altLang="en-US" dirty="0"/>
              <a:t> </a:t>
            </a:r>
            <a:r>
              <a:rPr lang="en-US" altLang="en-US" dirty="0" err="1"/>
              <a:t>sebelum</a:t>
            </a:r>
            <a:r>
              <a:rPr lang="en-US" altLang="en-US" dirty="0"/>
              <a:t>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threshold.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Distance Threshold</a:t>
            </a:r>
            <a:r>
              <a:rPr lang="en-US" altLang="en-US" dirty="0"/>
              <a:t>: </a:t>
            </a:r>
            <a:r>
              <a:rPr lang="en-US" altLang="en-US" dirty="0" err="1"/>
              <a:t>nilai</a:t>
            </a:r>
            <a:r>
              <a:rPr lang="en-US" altLang="en-US" dirty="0"/>
              <a:t> threshold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batas</a:t>
            </a:r>
            <a:r>
              <a:rPr lang="en-US" altLang="en-US" dirty="0"/>
              <a:t> </a:t>
            </a:r>
            <a:r>
              <a:rPr lang="en-US" altLang="en-US" dirty="0" err="1"/>
              <a:t>jarak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referensi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Dynamic Threshold</a:t>
            </a:r>
            <a:r>
              <a:rPr lang="en-US" altLang="en-US" dirty="0"/>
              <a:t>: </a:t>
            </a:r>
            <a:r>
              <a:rPr lang="en-US" altLang="en-US" dirty="0" err="1"/>
              <a:t>nilai</a:t>
            </a:r>
            <a:r>
              <a:rPr lang="en-US" altLang="en-US" dirty="0"/>
              <a:t> threshold </a:t>
            </a:r>
            <a:r>
              <a:rPr lang="en-US" altLang="en-US" dirty="0" err="1"/>
              <a:t>dicari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algoritma</a:t>
            </a:r>
            <a:r>
              <a:rPr lang="en-US" altLang="en-US" dirty="0"/>
              <a:t> searching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klasifikasi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7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F29D-9BD5-4A09-B9D3-2AD7339F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Color thresholding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FC57BCA-4A55-41A8-B8AF-9951A2A70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1654175"/>
          <a:ext cx="60960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095200" imgH="457200" progId="Equation.3">
                  <p:embed/>
                </p:oleObj>
              </mc:Choice>
              <mc:Fallback>
                <p:oleObj name="Equation" r:id="rId3" imgW="2095200" imgH="457200" progId="Equation.3">
                  <p:embed/>
                  <p:pic>
                    <p:nvPicPr>
                      <p:cNvPr id="82948" name="Object 4">
                        <a:extLst>
                          <a:ext uri="{FF2B5EF4-FFF2-40B4-BE49-F238E27FC236}">
                            <a16:creationId xmlns:a16="http://schemas.microsoft.com/office/drawing/2014/main" id="{353F5708-2577-49A0-ACF0-DDB5130B9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654175"/>
                        <a:ext cx="6096000" cy="12684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0066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E042F29D-FE75-492E-A7FC-17DE86490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3000375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Dimana :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113C5BD-EB12-4B60-903E-756896E5B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4013"/>
            <a:ext cx="5713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err="1"/>
              <a:t>Ir</a:t>
            </a:r>
            <a:r>
              <a:rPr lang="en-US" altLang="en-US" sz="2400" dirty="0"/>
              <a:t>, Ig, </a:t>
            </a:r>
            <a:r>
              <a:rPr lang="en-US" altLang="en-US" sz="2400" dirty="0" err="1"/>
              <a:t>Ib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interval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warna</a:t>
            </a:r>
            <a:r>
              <a:rPr lang="en-US" altLang="en-US" sz="2400" dirty="0"/>
              <a:t> r, g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b yang </a:t>
            </a:r>
            <a:r>
              <a:rPr lang="en-US" altLang="en-US" sz="2400" dirty="0" err="1"/>
              <a:t>ditentukan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spesifik</a:t>
            </a:r>
            <a:endParaRPr lang="en-US" alt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2BC03A-E9FC-4A9F-9087-7332E2DCCCC9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3910013"/>
            <a:ext cx="8224837" cy="1858962"/>
            <a:chOff x="201" y="2463"/>
            <a:chExt cx="5181" cy="1171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D04297F4-5150-46DF-B224-EAB8C178F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" y="2463"/>
              <a:ext cx="5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err="1"/>
                <a:t>Misalkan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untuk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mengambil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warna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merah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dilakukan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dengan</a:t>
              </a:r>
              <a:r>
                <a:rPr lang="en-US" altLang="en-US" sz="2400" dirty="0"/>
                <a:t>: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85C14518-359C-4245-B811-E9A46B51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2739"/>
              <a:ext cx="4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solidFill>
                    <a:srgbClr val="0000CC"/>
                  </a:solidFill>
                  <a:latin typeface="Century Gothic" panose="020B0502020202020204" pitchFamily="34" charset="0"/>
                </a:rPr>
                <a:t>IF r&gt;200 and g&lt;64 and b&lt;64 THEN warna=merah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443A7820-D00E-470E-8311-7B4079FAC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346"/>
              <a:ext cx="1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0000CC"/>
                  </a:solidFill>
                </a:rPr>
                <a:t>Nilai threshold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56DE2331-EA8B-4F54-8539-88800CFD9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54" y="3005"/>
              <a:ext cx="1171" cy="365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E3741621-9DA6-4429-A054-8C626D32E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3005"/>
              <a:ext cx="384" cy="384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E6983897-7C20-421D-A230-43437C993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2" y="3005"/>
              <a:ext cx="356" cy="365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41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E8BF-391B-4DFE-A58E-0AF89773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Color thresholding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E32D3-939A-4354-9C0B-32972FCF0E96}"/>
              </a:ext>
            </a:extLst>
          </p:cNvPr>
          <p:cNvSpPr/>
          <p:nvPr/>
        </p:nvSpPr>
        <p:spPr>
          <a:xfrm>
            <a:off x="513348" y="1690689"/>
            <a:ext cx="8002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Bila</a:t>
            </a:r>
            <a:r>
              <a:rPr lang="en-US" altLang="en-US" dirty="0"/>
              <a:t> </a:t>
            </a:r>
            <a:r>
              <a:rPr lang="en-US" altLang="en-US" dirty="0" err="1"/>
              <a:t>diketahu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acuan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c1, c2 </a:t>
            </a:r>
            <a:r>
              <a:rPr lang="en-US" altLang="en-US" dirty="0" err="1"/>
              <a:t>dan</a:t>
            </a:r>
            <a:r>
              <a:rPr lang="en-US" altLang="en-US" dirty="0"/>
              <a:t> c3.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w1, w2 </a:t>
            </a:r>
            <a:r>
              <a:rPr lang="en-US" altLang="en-US" dirty="0" err="1"/>
              <a:t>dan</a:t>
            </a:r>
            <a:r>
              <a:rPr lang="en-US" altLang="en-US" dirty="0"/>
              <a:t> w3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dihitung</a:t>
            </a:r>
            <a:r>
              <a:rPr lang="en-US" altLang="en-US" dirty="0"/>
              <a:t> </a:t>
            </a:r>
            <a:r>
              <a:rPr lang="en-US" altLang="en-US" dirty="0" err="1"/>
              <a:t>jaraknya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referensi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:</a:t>
            </a:r>
          </a:p>
        </p:txBody>
      </p:sp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FE2A99C5-916B-433C-82B6-FB18CE928AB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27232"/>
              </p:ext>
            </p:extLst>
          </p:nvPr>
        </p:nvGraphicFramePr>
        <p:xfrm>
          <a:off x="1651334" y="2844049"/>
          <a:ext cx="223678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015920" imgH="723600" progId="Equation.3">
                  <p:embed/>
                </p:oleObj>
              </mc:Choice>
              <mc:Fallback>
                <p:oleObj name="Equation" r:id="rId3" imgW="1015920" imgH="723600" progId="Equation.3">
                  <p:embed/>
                  <p:pic>
                    <p:nvPicPr>
                      <p:cNvPr id="107535" name="Object 15">
                        <a:extLst>
                          <a:ext uri="{FF2B5EF4-FFF2-40B4-BE49-F238E27FC236}">
                            <a16:creationId xmlns:a16="http://schemas.microsoft.com/office/drawing/2014/main" id="{D6DDD6C0-D3F9-43C1-9CEF-81FFB3532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334" y="2844049"/>
                        <a:ext cx="2236788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7">
            <a:extLst>
              <a:ext uri="{FF2B5EF4-FFF2-40B4-BE49-F238E27FC236}">
                <a16:creationId xmlns:a16="http://schemas.microsoft.com/office/drawing/2014/main" id="{A523667C-765A-408D-9FC2-6EB5776D4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105" y="2844049"/>
            <a:ext cx="224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dirty="0" err="1"/>
              <a:t>Jarak</a:t>
            </a:r>
            <a:r>
              <a:rPr lang="en-US" altLang="en-US" dirty="0"/>
              <a:t> Manhattan)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172BE763-21E4-41E1-A881-616620FE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105" y="3741144"/>
            <a:ext cx="207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dirty="0" err="1"/>
              <a:t>Jarak</a:t>
            </a:r>
            <a:r>
              <a:rPr lang="en-US" altLang="en-US" dirty="0"/>
              <a:t> Euclidian)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66C17240-4DE1-4E87-8D78-8B21E6661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816473"/>
            <a:ext cx="7724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Nilai threshold </a:t>
            </a:r>
            <a:r>
              <a:rPr lang="en-US" altLang="en-US" dirty="0" err="1"/>
              <a:t>ditentukan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besarnya</a:t>
            </a:r>
            <a:r>
              <a:rPr lang="en-US" altLang="en-US" dirty="0"/>
              <a:t> </a:t>
            </a:r>
            <a:r>
              <a:rPr lang="en-US" altLang="en-US" dirty="0" err="1"/>
              <a:t>jarak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maksimum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referensi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110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F962-3B93-4809-9E77-02361F82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Color Threshold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441C-31F1-401B-BE16-5F758D7D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Threshold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dipilih</a:t>
            </a:r>
            <a:r>
              <a:rPr lang="en-US" altLang="en-US" dirty="0"/>
              <a:t> </a:t>
            </a:r>
            <a:r>
              <a:rPr lang="en-US" altLang="en-US" dirty="0" err="1"/>
              <a:t>apakah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threshold global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threshold local</a:t>
            </a:r>
          </a:p>
          <a:p>
            <a:r>
              <a:rPr lang="en-US" altLang="en-US" dirty="0"/>
              <a:t>Threshold </a:t>
            </a:r>
            <a:r>
              <a:rPr lang="en-US" altLang="en-US" dirty="0" err="1"/>
              <a:t>menggunakan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FF0000"/>
                </a:solidFill>
              </a:rPr>
              <a:t>distance threshold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warna-warna</a:t>
            </a:r>
            <a:r>
              <a:rPr lang="en-US" altLang="en-US" dirty="0"/>
              <a:t> di </a:t>
            </a:r>
            <a:r>
              <a:rPr lang="en-US" altLang="en-US" dirty="0" err="1"/>
              <a:t>sekitar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yang </a:t>
            </a:r>
            <a:r>
              <a:rPr lang="en-US" altLang="en-US" dirty="0" err="1"/>
              <a:t>dimaksud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2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339A-D03A-439A-8C54-A41766AF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 Thresholding </a:t>
            </a:r>
            <a:r>
              <a:rPr lang="en-US" altLang="en-US" dirty="0" err="1"/>
              <a:t>Dinamik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Dengan</a:t>
            </a:r>
            <a:r>
              <a:rPr lang="en-US" altLang="en-US" dirty="0"/>
              <a:t> Rata-Rata </a:t>
            </a:r>
            <a:r>
              <a:rPr lang="en-US" altLang="en-US" dirty="0" err="1"/>
              <a:t>Acuan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71EC-E29D-4E2B-BF60-7E35AB9B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Sebelumnya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dirty="0" err="1"/>
              <a:t>gambar-gambar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acuan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threholding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yang </a:t>
            </a:r>
            <a:r>
              <a:rPr lang="en-US" altLang="en-US" dirty="0" err="1"/>
              <a:t>diinginkan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Dari data </a:t>
            </a:r>
            <a:r>
              <a:rPr lang="en-US" altLang="en-US" dirty="0" err="1"/>
              <a:t>warna-warna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rata-rata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Thresholding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jarak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rata-rata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endParaRPr lang="en-US" altLang="en-US" i="1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2A78A56-1366-47B3-9F73-0EE3CC67D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786188"/>
          <a:ext cx="359886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574640" imgH="647640" progId="Equation.3">
                  <p:embed/>
                </p:oleObj>
              </mc:Choice>
              <mc:Fallback>
                <p:oleObj name="Equation" r:id="rId3" imgW="1574640" imgH="647640" progId="Equation.3">
                  <p:embed/>
                  <p:pic>
                    <p:nvPicPr>
                      <p:cNvPr id="83972" name="Object 4">
                        <a:extLst>
                          <a:ext uri="{FF2B5EF4-FFF2-40B4-BE49-F238E27FC236}">
                            <a16:creationId xmlns:a16="http://schemas.microsoft.com/office/drawing/2014/main" id="{25AC6DE4-BCB7-472D-875E-1C163A7FE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786188"/>
                        <a:ext cx="3598863" cy="1412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19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BAA8-BCA3-48E0-8366-56BD8ADE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Pola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E3E-638E-4E08-918C-8E8EA0C7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err="1">
                <a:solidFill>
                  <a:srgbClr val="FF0000"/>
                </a:solidFill>
              </a:rPr>
              <a:t>Penentuan</a:t>
            </a:r>
            <a:r>
              <a:rPr lang="en-US" altLang="en-US" i="1" dirty="0"/>
              <a:t> </a:t>
            </a:r>
            <a:r>
              <a:rPr lang="en-US" altLang="en-US" i="1" dirty="0" err="1"/>
              <a:t>suatu</a:t>
            </a:r>
            <a:r>
              <a:rPr lang="en-US" altLang="en-US" i="1" dirty="0"/>
              <a:t> </a:t>
            </a:r>
            <a:r>
              <a:rPr lang="en-US" altLang="en-US" i="1" dirty="0" err="1"/>
              <a:t>objek</a:t>
            </a:r>
            <a:r>
              <a:rPr lang="en-US" altLang="en-US" i="1" dirty="0"/>
              <a:t> </a:t>
            </a:r>
            <a:r>
              <a:rPr lang="en-US" altLang="en-US" i="1" dirty="0" err="1"/>
              <a:t>fisik</a:t>
            </a:r>
            <a:r>
              <a:rPr lang="en-US" altLang="en-US" i="1" dirty="0"/>
              <a:t> </a:t>
            </a:r>
            <a:r>
              <a:rPr lang="en-US" altLang="en-US" i="1" dirty="0" err="1"/>
              <a:t>atau</a:t>
            </a:r>
            <a:r>
              <a:rPr lang="en-US" altLang="en-US" i="1" dirty="0"/>
              <a:t> </a:t>
            </a:r>
            <a:r>
              <a:rPr lang="en-US" altLang="en-US" i="1" dirty="0" err="1"/>
              <a:t>kejadian</a:t>
            </a:r>
            <a:r>
              <a:rPr lang="en-US" altLang="en-US" i="1" dirty="0"/>
              <a:t> </a:t>
            </a:r>
            <a:r>
              <a:rPr lang="en-US" altLang="en-US" i="1" dirty="0" err="1"/>
              <a:t>ke</a:t>
            </a:r>
            <a:r>
              <a:rPr lang="en-US" altLang="en-US" i="1" dirty="0"/>
              <a:t> </a:t>
            </a:r>
            <a:r>
              <a:rPr lang="en-US" altLang="en-US" i="1" dirty="0" err="1"/>
              <a:t>dalam</a:t>
            </a:r>
            <a:r>
              <a:rPr lang="en-US" altLang="en-US" i="1" dirty="0"/>
              <a:t> salah </a:t>
            </a:r>
            <a:r>
              <a:rPr lang="en-US" altLang="en-US" i="1" dirty="0" err="1"/>
              <a:t>satu</a:t>
            </a:r>
            <a:r>
              <a:rPr lang="en-US" altLang="en-US" i="1" dirty="0"/>
              <a:t> </a:t>
            </a:r>
            <a:r>
              <a:rPr lang="en-US" altLang="en-US" i="1" dirty="0" err="1"/>
              <a:t>atau</a:t>
            </a:r>
            <a:r>
              <a:rPr lang="en-US" altLang="en-US" i="1" dirty="0"/>
              <a:t> </a:t>
            </a:r>
            <a:r>
              <a:rPr lang="en-US" altLang="en-US" i="1" dirty="0" err="1"/>
              <a:t>beberapa</a:t>
            </a:r>
            <a:r>
              <a:rPr lang="en-US" altLang="en-US" i="1" dirty="0"/>
              <a:t> </a:t>
            </a:r>
            <a:r>
              <a:rPr lang="en-US" altLang="en-US" i="1" dirty="0" err="1"/>
              <a:t>kategori</a:t>
            </a:r>
            <a:r>
              <a:rPr lang="en-US" altLang="en-US" dirty="0"/>
              <a:t> (</a:t>
            </a:r>
            <a:r>
              <a:rPr lang="en-US" altLang="en-US" dirty="0" err="1"/>
              <a:t>Duda</a:t>
            </a:r>
            <a:r>
              <a:rPr lang="en-US" altLang="en-US" dirty="0"/>
              <a:t> and Hart)</a:t>
            </a:r>
          </a:p>
          <a:p>
            <a:r>
              <a:rPr lang="en-US" altLang="en-US" i="1" dirty="0" err="1">
                <a:solidFill>
                  <a:srgbClr val="FF0000"/>
                </a:solidFill>
              </a:rPr>
              <a:t>Ilmu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pengetahuan</a:t>
            </a:r>
            <a:r>
              <a:rPr lang="en-US" altLang="en-US" i="1" dirty="0">
                <a:solidFill>
                  <a:srgbClr val="FF0000"/>
                </a:solidFill>
              </a:rPr>
              <a:t> yang </a:t>
            </a:r>
            <a:r>
              <a:rPr lang="en-US" altLang="en-US" i="1" dirty="0" err="1">
                <a:solidFill>
                  <a:srgbClr val="FF0000"/>
                </a:solidFill>
              </a:rPr>
              <a:t>menitikberatkan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pada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deskripsi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dan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klasifikasi</a:t>
            </a:r>
            <a:r>
              <a:rPr lang="en-US" altLang="en-US" i="1" dirty="0">
                <a:solidFill>
                  <a:srgbClr val="FF0000"/>
                </a:solidFill>
              </a:rPr>
              <a:t> (</a:t>
            </a:r>
            <a:r>
              <a:rPr lang="en-US" altLang="en-US" i="1" dirty="0" err="1">
                <a:solidFill>
                  <a:srgbClr val="FF0000"/>
                </a:solidFill>
              </a:rPr>
              <a:t>pengenalan</a:t>
            </a:r>
            <a:r>
              <a:rPr lang="en-US" altLang="en-US" i="1" dirty="0">
                <a:solidFill>
                  <a:srgbClr val="FF0000"/>
                </a:solidFill>
              </a:rPr>
              <a:t>) </a:t>
            </a:r>
            <a:r>
              <a:rPr lang="en-US" altLang="en-US" i="1" dirty="0" err="1">
                <a:solidFill>
                  <a:srgbClr val="FF0000"/>
                </a:solidFill>
              </a:rPr>
              <a:t>dari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suatu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pengukuran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Schalkoff</a:t>
            </a:r>
            <a:r>
              <a:rPr lang="en-US" altLang="en-US" dirty="0"/>
              <a:t>)</a:t>
            </a:r>
          </a:p>
          <a:p>
            <a:r>
              <a:rPr lang="en-US" altLang="en-US" dirty="0" err="1"/>
              <a:t>cabang</a:t>
            </a:r>
            <a:r>
              <a:rPr lang="en-US" altLang="en-US" dirty="0"/>
              <a:t> </a:t>
            </a:r>
            <a:r>
              <a:rPr lang="en-US" altLang="en-US" dirty="0" err="1"/>
              <a:t>kecerdasan</a:t>
            </a:r>
            <a:r>
              <a:rPr lang="en-US" altLang="en-US" dirty="0"/>
              <a:t> </a:t>
            </a:r>
            <a:r>
              <a:rPr lang="en-US" altLang="en-US" dirty="0" err="1"/>
              <a:t>buatan</a:t>
            </a:r>
            <a:r>
              <a:rPr lang="en-US" altLang="en-US" dirty="0"/>
              <a:t> yang </a:t>
            </a:r>
            <a:r>
              <a:rPr lang="en-US" altLang="en-US" dirty="0" err="1"/>
              <a:t>menitikberatkan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pengklasifikasian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objek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dalam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klas-klas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tertentu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untuk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menyelesaikan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masalah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tertentu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79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ED75-9711-4379-BC02-13B6D210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 Thresholding </a:t>
            </a:r>
            <a:r>
              <a:rPr lang="en-US" altLang="en-US" dirty="0" err="1"/>
              <a:t>Dinamik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Dengan</a:t>
            </a:r>
            <a:r>
              <a:rPr lang="en-US" altLang="en-US" dirty="0"/>
              <a:t> Rata-Rata </a:t>
            </a:r>
            <a:r>
              <a:rPr lang="en-US" altLang="en-US" dirty="0" err="1"/>
              <a:t>Acuan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7B89CA-0083-4EB7-9A45-105A0D657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49" y="1690689"/>
            <a:ext cx="4392529" cy="3737335"/>
          </a:xfrm>
          <a:noFill/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F36D0-3C9E-4B5C-AECE-43452F24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4138" y="1136650"/>
            <a:ext cx="1974850" cy="4643438"/>
          </a:xfrm>
          <a:prstGeom prst="rect">
            <a:avLst/>
          </a:prstGeom>
          <a:noFill/>
          <a:ln>
            <a:solidFill>
              <a:srgbClr val="0066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8134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D3A3-57F9-4309-BF65-A195ADD5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Perbandingan Thresholding Static dan Dinamik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236DA-3569-40DC-ABFE-F7FB362E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7125" y="1431925"/>
            <a:ext cx="2065338" cy="4856163"/>
          </a:xfrm>
          <a:prstGeom prst="rect">
            <a:avLst/>
          </a:prstGeom>
          <a:noFill/>
          <a:ln>
            <a:solidFill>
              <a:srgbClr val="0066CC"/>
            </a:solidFill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12826-0D51-4AEC-8815-702BD2F4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0888" y="1452563"/>
            <a:ext cx="2065337" cy="4856162"/>
          </a:xfrm>
          <a:prstGeom prst="rect">
            <a:avLst/>
          </a:prstGeom>
          <a:noFill/>
          <a:ln>
            <a:solidFill>
              <a:srgbClr val="0066CC"/>
            </a:solidFill>
            <a:miter lim="800000"/>
            <a:headEnd/>
            <a:tailEnd/>
          </a:ln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A4E5AE8D-66E3-49C5-8DED-5FE6647D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3430588"/>
            <a:ext cx="1949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400"/>
              <a:t>Thresholding</a:t>
            </a:r>
          </a:p>
          <a:p>
            <a:pPr algn="r"/>
            <a:r>
              <a:rPr lang="en-US" altLang="en-US" sz="2400"/>
              <a:t>Dinamik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11CF20D-0818-4E03-94DE-F9832127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3446463"/>
            <a:ext cx="1949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Thresholding</a:t>
            </a:r>
          </a:p>
          <a:p>
            <a:r>
              <a:rPr lang="en-US" altLang="en-US" sz="240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11766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8D1A-FE18-4101-93DA-07595239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Aplikasi</a:t>
            </a:r>
            <a:r>
              <a:rPr lang="en-US" altLang="en-US" dirty="0"/>
              <a:t> Color Detection</a:t>
            </a:r>
            <a:br>
              <a:rPr lang="en-US" altLang="en-US" dirty="0"/>
            </a:br>
            <a:r>
              <a:rPr lang="en-US" altLang="en-US" dirty="0"/>
              <a:t>SKIN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D833-FFB3-4B9B-B070-C66B4244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kulit</a:t>
            </a:r>
            <a:r>
              <a:rPr lang="en-US" altLang="en-US" dirty="0"/>
              <a:t> (</a:t>
            </a:r>
            <a:r>
              <a:rPr lang="en-US" altLang="en-US" i="1" dirty="0"/>
              <a:t>skin detection</a:t>
            </a:r>
            <a:r>
              <a:rPr lang="en-US" altLang="en-US" dirty="0"/>
              <a:t>)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format RGB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YCrCb</a:t>
            </a:r>
            <a:endParaRPr lang="en-US" altLang="en-US" dirty="0"/>
          </a:p>
          <a:p>
            <a:r>
              <a:rPr lang="en-US" altLang="en-US" dirty="0" err="1"/>
              <a:t>Mendeteksi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kulit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pengenalan</a:t>
            </a:r>
            <a:r>
              <a:rPr lang="en-US" altLang="en-US" dirty="0"/>
              <a:t> </a:t>
            </a:r>
            <a:r>
              <a:rPr lang="en-US" altLang="en-US" dirty="0" err="1"/>
              <a:t>wajah</a:t>
            </a:r>
            <a:r>
              <a:rPr lang="en-US" altLang="en-US" dirty="0"/>
              <a:t>,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badan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badan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Sangat</a:t>
            </a:r>
            <a:r>
              <a:rPr lang="en-US" altLang="en-US" dirty="0"/>
              <a:t> </a:t>
            </a:r>
            <a:r>
              <a:rPr lang="en-US" altLang="en-US" dirty="0" err="1"/>
              <a:t>sulit</a:t>
            </a:r>
            <a:r>
              <a:rPr lang="en-US" altLang="en-US" dirty="0"/>
              <a:t> </a:t>
            </a:r>
            <a:r>
              <a:rPr lang="en-US" altLang="en-US" dirty="0" err="1"/>
              <a:t>mendapatkan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kulit</a:t>
            </a:r>
            <a:r>
              <a:rPr lang="en-US" altLang="en-US" dirty="0"/>
              <a:t> yang </a:t>
            </a:r>
            <a:r>
              <a:rPr lang="en-US" altLang="en-US" dirty="0" err="1"/>
              <a:t>bersifat</a:t>
            </a:r>
            <a:r>
              <a:rPr lang="en-US" altLang="en-US" dirty="0"/>
              <a:t> general,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perbedaan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kulit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</a:t>
            </a:r>
            <a:r>
              <a:rPr lang="en-US" altLang="en-US" dirty="0" err="1"/>
              <a:t>ras</a:t>
            </a:r>
            <a:r>
              <a:rPr lang="en-US" altLang="en-US" dirty="0"/>
              <a:t> (</a:t>
            </a:r>
            <a:r>
              <a:rPr lang="en-US" altLang="en-US" dirty="0" err="1"/>
              <a:t>melayu</a:t>
            </a:r>
            <a:r>
              <a:rPr lang="en-US" altLang="en-US" dirty="0"/>
              <a:t>, </a:t>
            </a:r>
            <a:r>
              <a:rPr lang="en-US" altLang="en-US" dirty="0" err="1"/>
              <a:t>cina</a:t>
            </a:r>
            <a:r>
              <a:rPr lang="en-US" altLang="en-US" dirty="0"/>
              <a:t>, </a:t>
            </a:r>
            <a:r>
              <a:rPr lang="en-US" altLang="en-US" dirty="0" err="1"/>
              <a:t>eropa</a:t>
            </a:r>
            <a:r>
              <a:rPr lang="en-US" altLang="en-US" dirty="0"/>
              <a:t>, </a:t>
            </a:r>
            <a:r>
              <a:rPr lang="en-US" altLang="en-US" dirty="0" err="1"/>
              <a:t>latin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afrika</a:t>
            </a:r>
            <a:r>
              <a:rPr lang="en-US" altLang="en-US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1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E1A1-345C-47C8-BD36-BFF05EB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Aplikasi</a:t>
            </a:r>
            <a:r>
              <a:rPr lang="en-US" altLang="en-US" dirty="0"/>
              <a:t> Color Detection</a:t>
            </a:r>
            <a:br>
              <a:rPr lang="en-US" altLang="en-US" dirty="0"/>
            </a:br>
            <a:r>
              <a:rPr lang="en-US" altLang="en-US" dirty="0"/>
              <a:t>DETEKSI DAN PENGENALAN BUAH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0711-8537-43AE-B680-415D9ECC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yang </a:t>
            </a:r>
            <a:r>
              <a:rPr lang="en-US" altLang="en-US" dirty="0" err="1"/>
              <a:t>spesifik</a:t>
            </a:r>
            <a:endParaRPr lang="en-US" altLang="en-US" dirty="0"/>
          </a:p>
          <a:p>
            <a:r>
              <a:rPr lang="en-US" altLang="en-US" dirty="0"/>
              <a:t>Color thresholding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mendeteksi</a:t>
            </a:r>
            <a:r>
              <a:rPr lang="en-US" altLang="en-US" dirty="0"/>
              <a:t>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letak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Color histogram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mengenali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3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5C4C-D2BB-4004-850C-C07E0DCF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Aplikasi</a:t>
            </a:r>
            <a:r>
              <a:rPr lang="en-US" altLang="en-US" dirty="0"/>
              <a:t> Color Detection</a:t>
            </a:r>
            <a:br>
              <a:rPr lang="en-US" altLang="en-US" dirty="0"/>
            </a:br>
            <a:r>
              <a:rPr lang="en-US" altLang="en-US" dirty="0"/>
              <a:t>DETEKSI KEMATANGAN TOMAT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2E7A-9184-4107-B454-D4997521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Kematangan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tomat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dibedakan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fase</a:t>
            </a:r>
            <a:r>
              <a:rPr lang="en-US" altLang="en-US" dirty="0"/>
              <a:t> </a:t>
            </a:r>
            <a:r>
              <a:rPr lang="en-US" altLang="en-US" dirty="0" err="1"/>
              <a:t>yaitu</a:t>
            </a:r>
            <a:r>
              <a:rPr lang="en-US" altLang="en-US" dirty="0"/>
              <a:t> </a:t>
            </a:r>
            <a:r>
              <a:rPr lang="en-US" altLang="en-US" dirty="0" err="1"/>
              <a:t>hijau</a:t>
            </a:r>
            <a:r>
              <a:rPr lang="en-US" altLang="en-US" dirty="0"/>
              <a:t>, </a:t>
            </a:r>
            <a:r>
              <a:rPr lang="en-US" altLang="en-US" dirty="0" err="1"/>
              <a:t>campur-warna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merah</a:t>
            </a:r>
            <a:endParaRPr lang="en-US" altLang="en-US" dirty="0"/>
          </a:p>
          <a:p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RGB </a:t>
            </a:r>
            <a:r>
              <a:rPr lang="en-US" altLang="en-US" dirty="0" err="1"/>
              <a:t>atau</a:t>
            </a:r>
            <a:r>
              <a:rPr lang="en-US" altLang="en-US" dirty="0"/>
              <a:t> HSV </a:t>
            </a:r>
            <a:r>
              <a:rPr lang="en-US" altLang="en-US" dirty="0" err="1"/>
              <a:t>atay</a:t>
            </a:r>
            <a:r>
              <a:rPr lang="en-US" altLang="en-US" dirty="0"/>
              <a:t> </a:t>
            </a:r>
            <a:r>
              <a:rPr lang="en-US" altLang="en-US" dirty="0" err="1"/>
              <a:t>YCrCb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dideteksi</a:t>
            </a:r>
            <a:r>
              <a:rPr lang="en-US" altLang="en-US" dirty="0"/>
              <a:t> </a:t>
            </a:r>
            <a:r>
              <a:rPr lang="en-US" altLang="en-US" dirty="0" err="1"/>
              <a:t>kematangan</a:t>
            </a:r>
            <a:r>
              <a:rPr lang="en-US" altLang="en-US" dirty="0"/>
              <a:t> </a:t>
            </a:r>
            <a:r>
              <a:rPr lang="en-US" altLang="en-US" dirty="0" err="1"/>
              <a:t>tomat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575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B80A-D575-47D7-BB5D-E4C12BDA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err="1"/>
              <a:t>Aplikasi</a:t>
            </a:r>
            <a:r>
              <a:rPr lang="en-US" altLang="en-US" sz="4000" dirty="0"/>
              <a:t> Color Detection</a:t>
            </a:r>
            <a:br>
              <a:rPr lang="en-US" altLang="en-US" sz="4000" dirty="0"/>
            </a:br>
            <a:r>
              <a:rPr lang="en-US" altLang="en-US" sz="4000" dirty="0"/>
              <a:t>DETEKSI RAMBU-RAMBU LALU LINTAS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7548-3AF0-4729-B9CC-3534297E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rambu-rambu</a:t>
            </a:r>
            <a:r>
              <a:rPr lang="en-US" altLang="en-US" dirty="0"/>
              <a:t> </a:t>
            </a:r>
            <a:r>
              <a:rPr lang="en-US" altLang="en-US" dirty="0" err="1"/>
              <a:t>lalu</a:t>
            </a:r>
            <a:r>
              <a:rPr lang="en-US" altLang="en-US" dirty="0"/>
              <a:t> </a:t>
            </a:r>
            <a:r>
              <a:rPr lang="en-US" altLang="en-US" dirty="0" err="1"/>
              <a:t>lintas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color thresholding </a:t>
            </a:r>
            <a:r>
              <a:rPr lang="en-US" altLang="en-US" dirty="0" err="1"/>
              <a:t>baik</a:t>
            </a:r>
            <a:r>
              <a:rPr lang="en-US" altLang="en-US" dirty="0"/>
              <a:t> RGB </a:t>
            </a:r>
            <a:r>
              <a:rPr lang="en-US" altLang="en-US" dirty="0" err="1"/>
              <a:t>atau</a:t>
            </a:r>
            <a:r>
              <a:rPr lang="en-US" altLang="en-US" dirty="0"/>
              <a:t> HSV,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rambu-rambu</a:t>
            </a:r>
            <a:r>
              <a:rPr lang="en-US" altLang="en-US" dirty="0"/>
              <a:t> </a:t>
            </a:r>
            <a:r>
              <a:rPr lang="en-US" altLang="en-US" dirty="0" err="1"/>
              <a:t>lalu</a:t>
            </a:r>
            <a:r>
              <a:rPr lang="en-US" altLang="en-US" dirty="0"/>
              <a:t> </a:t>
            </a:r>
            <a:r>
              <a:rPr lang="en-US" altLang="en-US" dirty="0" err="1"/>
              <a:t>lintas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yang </a:t>
            </a:r>
            <a:r>
              <a:rPr lang="en-US" altLang="en-US" dirty="0" err="1"/>
              <a:t>spesifik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rambu-rambu</a:t>
            </a:r>
            <a:r>
              <a:rPr lang="en-US" altLang="en-US" dirty="0"/>
              <a:t> </a:t>
            </a:r>
            <a:r>
              <a:rPr lang="en-US" altLang="en-US" dirty="0" err="1"/>
              <a:t>lalu</a:t>
            </a:r>
            <a:r>
              <a:rPr lang="en-US" altLang="en-US" dirty="0"/>
              <a:t> </a:t>
            </a:r>
            <a:r>
              <a:rPr lang="en-US" altLang="en-US" dirty="0" err="1"/>
              <a:t>lintas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dipasang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kendaraan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co-pilot </a:t>
            </a:r>
            <a:r>
              <a:rPr lang="en-US" altLang="en-US" dirty="0" err="1"/>
              <a:t>atau</a:t>
            </a:r>
            <a:r>
              <a:rPr lang="en-US" altLang="en-US" dirty="0"/>
              <a:t> smart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04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5EE6B7-6D6A-472A-BF75-C5D2D07B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</p:spPr>
        <p:txBody>
          <a:bodyPr/>
          <a:lstStyle/>
          <a:p>
            <a:r>
              <a:rPr lang="en-US" dirty="0"/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37971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DCA0-BEBC-4AAB-9408-8FCEC625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Pola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2F87-6F20-481C-9710-F1685658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800" indent="-812800">
              <a:buFont typeface="+mj-lt"/>
              <a:buAutoNum type="arabicPeriod"/>
            </a:pPr>
            <a:r>
              <a:rPr lang="en-US" altLang="en-US" b="1" i="1" dirty="0">
                <a:solidFill>
                  <a:srgbClr val="FF3300"/>
                </a:solidFill>
              </a:rPr>
              <a:t>Computer aided diagnosis</a:t>
            </a:r>
          </a:p>
          <a:p>
            <a:pPr marL="812800" indent="-812800">
              <a:buFont typeface="+mj-lt"/>
              <a:buAutoNum type="arabicPeriod"/>
            </a:pPr>
            <a:r>
              <a:rPr lang="en-US" altLang="en-US" b="1" i="1" dirty="0">
                <a:solidFill>
                  <a:srgbClr val="FF3300"/>
                </a:solidFill>
              </a:rPr>
              <a:t>Speech recognition</a:t>
            </a:r>
          </a:p>
          <a:p>
            <a:pPr marL="812800" indent="-812800">
              <a:buFont typeface="+mj-lt"/>
              <a:buAutoNum type="arabicPeriod"/>
            </a:pPr>
            <a:r>
              <a:rPr lang="en-US" altLang="en-US" b="1" i="1" dirty="0">
                <a:solidFill>
                  <a:srgbClr val="FF3300"/>
                </a:solidFill>
              </a:rPr>
              <a:t>Face Recognition</a:t>
            </a:r>
          </a:p>
          <a:p>
            <a:pPr marL="812800" indent="-812800">
              <a:buFont typeface="+mj-lt"/>
              <a:buAutoNum type="arabicPeriod"/>
            </a:pPr>
            <a:r>
              <a:rPr lang="en-US" altLang="en-US" b="1" i="1" dirty="0">
                <a:solidFill>
                  <a:srgbClr val="FF3300"/>
                </a:solidFill>
              </a:rPr>
              <a:t>Biometrics </a:t>
            </a:r>
          </a:p>
          <a:p>
            <a:pPr marL="812800" indent="-812800">
              <a:buFont typeface="+mj-lt"/>
              <a:buAutoNum type="arabicPeriod"/>
            </a:pPr>
            <a:r>
              <a:rPr lang="en-US" altLang="en-US" b="1" i="1" dirty="0">
                <a:solidFill>
                  <a:srgbClr val="FF3300"/>
                </a:solidFill>
              </a:rPr>
              <a:t>Database image retrieval</a:t>
            </a:r>
          </a:p>
          <a:p>
            <a:pPr marL="812800" indent="-812800">
              <a:buFont typeface="+mj-lt"/>
              <a:buAutoNum type="arabicPeriod"/>
            </a:pPr>
            <a:r>
              <a:rPr lang="en-US" altLang="en-US" b="1" i="1" dirty="0">
                <a:solidFill>
                  <a:srgbClr val="FF3300"/>
                </a:solidFill>
              </a:rPr>
              <a:t>Data mining</a:t>
            </a:r>
            <a:endParaRPr lang="en-US" altLang="en-US" b="1" dirty="0">
              <a:solidFill>
                <a:srgbClr val="FF33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8DA3-2777-4741-BE1F-98ED37E9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Database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B4F1-EDD8-4B51-A8C4-04E7B0DC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3985CB-4059-434E-BD8E-E4F25FC1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1825625"/>
            <a:ext cx="78867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3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7EFC-A64E-434E-9F3C-16465769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CA0D-CDD9-49A6-A792-2608CAA8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dirty="0" err="1"/>
              <a:t>Pencarian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dikategorikan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2 </a:t>
            </a:r>
            <a:r>
              <a:rPr lang="en-US" altLang="en-US" dirty="0" err="1"/>
              <a:t>kelompok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</a:t>
            </a:r>
            <a:r>
              <a:rPr lang="en-US" altLang="en-US" dirty="0" err="1"/>
              <a:t>yaitu</a:t>
            </a:r>
            <a:r>
              <a:rPr lang="en-US" altLang="en-US" dirty="0"/>
              <a:t> (Acharya, T., Ray, </a:t>
            </a:r>
            <a:r>
              <a:rPr lang="en-US" altLang="en-US" dirty="0" err="1"/>
              <a:t>Ajoy</a:t>
            </a:r>
            <a:r>
              <a:rPr lang="en-US" altLang="en-US" dirty="0"/>
              <a:t> K., 2005): </a:t>
            </a:r>
          </a:p>
          <a:p>
            <a:r>
              <a:rPr lang="en-US" altLang="en-US" dirty="0" err="1"/>
              <a:t>Pencarian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berbasis</a:t>
            </a:r>
            <a:r>
              <a:rPr lang="en-US" altLang="en-US" dirty="0"/>
              <a:t> </a:t>
            </a:r>
            <a:r>
              <a:rPr lang="en-US" altLang="en-US" dirty="0" err="1"/>
              <a:t>teks</a:t>
            </a:r>
            <a:endParaRPr lang="en-US" altLang="en-US" dirty="0"/>
          </a:p>
          <a:p>
            <a:r>
              <a:rPr lang="en-US" altLang="en-US" dirty="0" err="1"/>
              <a:t>Pencarian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berbasis</a:t>
            </a:r>
            <a:r>
              <a:rPr lang="en-US" altLang="en-US" dirty="0"/>
              <a:t> </a:t>
            </a:r>
            <a:r>
              <a:rPr lang="en-US" altLang="en-US" dirty="0" err="1"/>
              <a:t>isi</a:t>
            </a: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7328-7B43-4029-BC47-EC11DE5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Citra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9E0F-AB0D-4041-8BBE-57E17CA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Citra </a:t>
            </a:r>
            <a:r>
              <a:rPr lang="en-US" dirty="0" err="1">
                <a:solidFill>
                  <a:srgbClr val="FF0000"/>
                </a:solidFill>
              </a:rPr>
              <a:t>diindeks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dicari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berdasarkan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deskripsi-deskripsi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,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,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lain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8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57BE-A1C4-4A18-8717-36ADE3F3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Pencarian</a:t>
            </a:r>
            <a:r>
              <a:rPr lang="en-US" altLang="en-US" dirty="0"/>
              <a:t> Citra </a:t>
            </a:r>
            <a:r>
              <a:rPr lang="en-US" altLang="en-US" dirty="0" err="1"/>
              <a:t>berbasis</a:t>
            </a:r>
            <a:r>
              <a:rPr lang="en-US" altLang="en-US" dirty="0"/>
              <a:t> Isi (</a:t>
            </a:r>
            <a:r>
              <a:rPr lang="en-US" altLang="en-US" i="1" dirty="0"/>
              <a:t>Content Based Image Retrieval </a:t>
            </a:r>
            <a:r>
              <a:rPr lang="en-US" altLang="en-US" dirty="0"/>
              <a:t>- CBIR)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3432-DD07-454B-BED7-B401770F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query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dibawah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:</a:t>
            </a:r>
          </a:p>
          <a:p>
            <a:pPr lvl="1"/>
            <a:r>
              <a:rPr lang="it-IT" altLang="en-US" dirty="0"/>
              <a:t>Cari citra dari basis data yang mirip dengan citra x.</a:t>
            </a:r>
            <a:endParaRPr lang="en-US" altLang="en-US" dirty="0"/>
          </a:p>
          <a:p>
            <a:r>
              <a:rPr lang="it-IT" altLang="en-US" dirty="0"/>
              <a:t>Pencarian ini didasarkan pada informasi visual dari citra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Ada 3 </a:t>
            </a:r>
            <a:r>
              <a:rPr lang="en-US" altLang="en-US" dirty="0" err="1">
                <a:solidFill>
                  <a:srgbClr val="FF0000"/>
                </a:solidFill>
              </a:rPr>
              <a:t>modul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utama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berbasis</a:t>
            </a:r>
            <a:r>
              <a:rPr lang="en-US" altLang="en-US" dirty="0"/>
              <a:t> </a:t>
            </a:r>
            <a:r>
              <a:rPr lang="en-US" altLang="en-US" dirty="0" err="1"/>
              <a:t>isi</a:t>
            </a:r>
            <a:r>
              <a:rPr lang="en-US" altLang="en-US" dirty="0"/>
              <a:t>, </a:t>
            </a:r>
            <a:r>
              <a:rPr lang="en-US" altLang="en-US" dirty="0" err="1"/>
              <a:t>yaitu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ekstraksi</a:t>
            </a:r>
            <a:r>
              <a:rPr lang="en-US" altLang="en-US" dirty="0"/>
              <a:t> </a:t>
            </a:r>
            <a:r>
              <a:rPr lang="en-US" altLang="en-US" dirty="0" err="1"/>
              <a:t>fitur</a:t>
            </a:r>
            <a:endParaRPr lang="en-US" altLang="en-US" dirty="0"/>
          </a:p>
          <a:p>
            <a:pPr lvl="1"/>
            <a:r>
              <a:rPr lang="en-US" altLang="en-US" dirty="0" err="1"/>
              <a:t>pengideks</a:t>
            </a:r>
            <a:r>
              <a:rPr lang="en-US" altLang="en-US" dirty="0"/>
              <a:t>-an </a:t>
            </a:r>
            <a:r>
              <a:rPr lang="en-US" altLang="en-US" dirty="0" err="1"/>
              <a:t>multidimensi</a:t>
            </a:r>
            <a:endParaRPr lang="en-US" altLang="en-US" dirty="0"/>
          </a:p>
          <a:p>
            <a:pPr lvl="1"/>
            <a:r>
              <a:rPr lang="en-US" altLang="en-US" dirty="0" err="1"/>
              <a:t>pencarian</a:t>
            </a: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9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B07E-8D4F-4F71-8B26-76E50AF5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Content Based Image Retrieval </a:t>
            </a:r>
            <a:r>
              <a:rPr lang="en-US" altLang="en-US" dirty="0"/>
              <a:t>– CBIR (</a:t>
            </a:r>
            <a:r>
              <a:rPr lang="en-US" altLang="en-US" dirty="0" err="1"/>
              <a:t>Lanjutan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559D-701F-4DB7-A755-8219DF25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1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Citra-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basis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diindeks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berdasarkan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melekat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secara</a:t>
            </a:r>
            <a:r>
              <a:rPr lang="en-US" dirty="0"/>
              <a:t> visual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tekstur</a:t>
            </a:r>
            <a:r>
              <a:rPr lang="en-US" dirty="0"/>
              <a:t>,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pola</a:t>
            </a:r>
            <a:r>
              <a:rPr lang="en-US" dirty="0"/>
              <a:t>,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layout,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multidimensi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>
                <a:solidFill>
                  <a:srgbClr val="FF0000"/>
                </a:solidFill>
              </a:rPr>
              <a:t>Sebuah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vektor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diasosiasikan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sebagai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sebuah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ruang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multidimensi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548640" lvl="1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	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 </a:t>
            </a:r>
            <a:r>
              <a:rPr lang="en-US" sz="2800" dirty="0" err="1"/>
              <a:t>citra</a:t>
            </a:r>
            <a:r>
              <a:rPr lang="en-US" sz="2800" dirty="0"/>
              <a:t>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n-</a:t>
            </a:r>
            <a:r>
              <a:rPr lang="en-US" sz="2800" dirty="0" err="1"/>
              <a:t>dimensi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n1 </a:t>
            </a:r>
            <a:r>
              <a:rPr lang="en-US" sz="2800" dirty="0" err="1">
                <a:solidFill>
                  <a:srgbClr val="C00000"/>
                </a:solidFill>
              </a:rPr>
              <a:t>adalah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warna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2060"/>
                </a:solidFill>
              </a:rPr>
              <a:t>n2 </a:t>
            </a:r>
            <a:r>
              <a:rPr lang="en-US" sz="2800" dirty="0" err="1">
                <a:solidFill>
                  <a:srgbClr val="002060"/>
                </a:solidFill>
              </a:rPr>
              <a:t>adalah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bentuk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n3 </a:t>
            </a:r>
            <a:r>
              <a:rPr lang="en-US" sz="2800" dirty="0" err="1">
                <a:solidFill>
                  <a:srgbClr val="00B050"/>
                </a:solidFill>
              </a:rPr>
              <a:t>topologi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citra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n4 </a:t>
            </a:r>
            <a:r>
              <a:rPr lang="en-US" sz="2800" dirty="0" err="1">
                <a:solidFill>
                  <a:srgbClr val="0070C0"/>
                </a:solidFill>
              </a:rPr>
              <a:t>adalah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tekstur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dari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citra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demikian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N=n1+n2+n3+n4 </a:t>
            </a:r>
            <a:r>
              <a:rPr lang="en-US" sz="2800" dirty="0" err="1"/>
              <a:t>komponen</a:t>
            </a:r>
            <a:r>
              <a:rPr lang="en-US" sz="2800" dirty="0"/>
              <a:t>.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terekstrak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metadata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di-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bedasarkan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metadata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Informasi</a:t>
            </a:r>
            <a:r>
              <a:rPr lang="en-US" dirty="0"/>
              <a:t> metadata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terekstrak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3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1171</Words>
  <Application>Microsoft Office PowerPoint</Application>
  <PresentationFormat>On-screen Show (4:3)</PresentationFormat>
  <Paragraphs>142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Calibri Light (Headings)</vt:lpstr>
      <vt:lpstr>Century Gothic</vt:lpstr>
      <vt:lpstr>Wingdings</vt:lpstr>
      <vt:lpstr>Wingdings 2</vt:lpstr>
      <vt:lpstr>Office Theme</vt:lpstr>
      <vt:lpstr>Equation</vt:lpstr>
      <vt:lpstr>PowerPoint Presentation</vt:lpstr>
      <vt:lpstr>Pengenalan Pola</vt:lpstr>
      <vt:lpstr>Definisi Pengenalan Pola</vt:lpstr>
      <vt:lpstr>Aplikasi Pengenalan Pola</vt:lpstr>
      <vt:lpstr>Image Database Retrieval</vt:lpstr>
      <vt:lpstr>Pencarian Citra</vt:lpstr>
      <vt:lpstr>Pencarian Citra Berbasis Teks</vt:lpstr>
      <vt:lpstr>Pencarian Citra berbasis Isi (Content Based Image Retrieval - CBIR)</vt:lpstr>
      <vt:lpstr>Content Based Image Retrieval – CBIR (Lanjutan)</vt:lpstr>
      <vt:lpstr>Content Based Image Retrieval – CBIR (Lanjutan)</vt:lpstr>
      <vt:lpstr>Aplikasi Pengolahan Citra Deteksi Warna (Lanjutan)</vt:lpstr>
      <vt:lpstr>Pembahasan</vt:lpstr>
      <vt:lpstr>Format Warna Pada Gambar</vt:lpstr>
      <vt:lpstr>Format RGB</vt:lpstr>
      <vt:lpstr>Format RGB (Lanjutan)</vt:lpstr>
      <vt:lpstr>R-G Color Space</vt:lpstr>
      <vt:lpstr>Normalized RGB</vt:lpstr>
      <vt:lpstr>Thresholding Deteksi Warna</vt:lpstr>
      <vt:lpstr>Threshold RGB</vt:lpstr>
      <vt:lpstr>Contoh Threshold RGB</vt:lpstr>
      <vt:lpstr>Nilai Threshold RGB</vt:lpstr>
      <vt:lpstr>Threshold HSV</vt:lpstr>
      <vt:lpstr>Threshold YCrCb</vt:lpstr>
      <vt:lpstr>Contoh Threshold YCrCb</vt:lpstr>
      <vt:lpstr>Color Thresholding</vt:lpstr>
      <vt:lpstr>Static Color thresholding</vt:lpstr>
      <vt:lpstr>Distance Color thresholding</vt:lpstr>
      <vt:lpstr>Dynamic Color Threshold</vt:lpstr>
      <vt:lpstr>Color Thresholding Dinamik  Dengan Rata-Rata Acuan</vt:lpstr>
      <vt:lpstr>Color Thresholding Dinamik  Dengan Rata-Rata Acuan</vt:lpstr>
      <vt:lpstr>Perbandingan Thresholding Static dan Dinamik</vt:lpstr>
      <vt:lpstr>Aplikasi Color Detection SKIN DETECTION</vt:lpstr>
      <vt:lpstr>Aplikasi Color Detection DETEKSI DAN PENGENALAN BUAH</vt:lpstr>
      <vt:lpstr>Aplikasi Color Detection DETEKSI KEMATANGAN TOMAT</vt:lpstr>
      <vt:lpstr>Aplikasi Color Detection DETEKSI RAMBU-RAMBU LALU LINTAS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Arifin</dc:creator>
  <cp:lastModifiedBy>Toni Arifin</cp:lastModifiedBy>
  <cp:revision>10</cp:revision>
  <dcterms:created xsi:type="dcterms:W3CDTF">2017-12-18T10:23:32Z</dcterms:created>
  <dcterms:modified xsi:type="dcterms:W3CDTF">2017-12-19T02:56:15Z</dcterms:modified>
</cp:coreProperties>
</file>