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19"/>
  </p:notesMasterIdLst>
  <p:handoutMasterIdLst>
    <p:handoutMasterId r:id="rId20"/>
  </p:handoutMasterIdLst>
  <p:sldIdLst>
    <p:sldId id="939" r:id="rId3"/>
    <p:sldId id="500" r:id="rId4"/>
    <p:sldId id="786" r:id="rId5"/>
    <p:sldId id="791" r:id="rId6"/>
    <p:sldId id="922" r:id="rId7"/>
    <p:sldId id="932" r:id="rId8"/>
    <p:sldId id="933" r:id="rId9"/>
    <p:sldId id="938" r:id="rId10"/>
    <p:sldId id="925" r:id="rId11"/>
    <p:sldId id="934" r:id="rId12"/>
    <p:sldId id="931" r:id="rId13"/>
    <p:sldId id="935" r:id="rId14"/>
    <p:sldId id="936" r:id="rId15"/>
    <p:sldId id="937" r:id="rId16"/>
    <p:sldId id="884" r:id="rId17"/>
    <p:sldId id="885" r:id="rId1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86"/>
    <a:srgbClr val="C0C0C4"/>
    <a:srgbClr val="678DC5"/>
    <a:srgbClr val="3E67A4"/>
    <a:srgbClr val="3E8DC5"/>
    <a:srgbClr val="5F5F65"/>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252" autoAdjust="0"/>
  </p:normalViewPr>
  <p:slideViewPr>
    <p:cSldViewPr snapToGrid="0">
      <p:cViewPr varScale="1">
        <p:scale>
          <a:sx n="84" d="100"/>
          <a:sy n="84" d="100"/>
        </p:scale>
        <p:origin x="1152" y="6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18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3" Type="http://schemas.openxmlformats.org/officeDocument/2006/relationships/slide" Target="slides/slide8.xml"/><Relationship Id="rId7" Type="http://schemas.openxmlformats.org/officeDocument/2006/relationships/slide" Target="slides/slide13.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2</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Networking</a:t>
            </a:r>
            <a:r>
              <a:rPr lang="en-US" sz="1200" b="0" i="0" u="none" strike="noStrike" kern="1200" baseline="0" dirty="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Chapter 2: Networks in Our Daily Lives </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a:solidFill>
                  <a:schemeClr val="tx1"/>
                </a:solidFill>
                <a:latin typeface="Arial" charset="0"/>
                <a:ea typeface="ＭＳ Ｐゴシック" charset="0"/>
                <a:cs typeface="ＭＳ Ｐゴシック" charset="0"/>
              </a:rPr>
              <a:t>2.3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a:t>
            </a:r>
            <a:r>
              <a:rPr lang="en-US" sz="1200" dirty="0"/>
              <a:t>Cabling and Media </a:t>
            </a:r>
            <a:endParaRPr lang="en-CA" dirty="0"/>
          </a:p>
          <a:p>
            <a:pPr>
              <a:lnSpc>
                <a:spcPct val="80000"/>
              </a:lnSpc>
              <a:buFontTx/>
              <a:buNone/>
            </a:pPr>
            <a:r>
              <a:rPr lang="en-US" dirty="0">
                <a:latin typeface="Arial" charset="0"/>
              </a:rPr>
              <a:t>2.3.1 –</a:t>
            </a:r>
            <a:r>
              <a:rPr lang="en-US" baseline="0" dirty="0">
                <a:latin typeface="Arial" charset="0"/>
              </a:rPr>
              <a:t> Types of Network Media</a:t>
            </a:r>
            <a:endParaRPr lang="en-US" dirty="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a:solidFill>
                  <a:schemeClr val="tx1"/>
                </a:solidFill>
                <a:latin typeface="Arial" charset="0"/>
                <a:ea typeface="ＭＳ Ｐゴシック" charset="0"/>
                <a:cs typeface="ＭＳ Ｐゴシック" charset="0"/>
              </a:rPr>
              <a:t>2.3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a:t>
            </a:r>
            <a:r>
              <a:rPr lang="en-US" sz="1200" dirty="0"/>
              <a:t>Cabling and Media </a:t>
            </a:r>
            <a:endParaRPr lang="en-CA" dirty="0"/>
          </a:p>
          <a:p>
            <a:pPr>
              <a:lnSpc>
                <a:spcPct val="80000"/>
              </a:lnSpc>
              <a:buFontTx/>
              <a:buNone/>
            </a:pPr>
            <a:r>
              <a:rPr lang="en-US" dirty="0">
                <a:latin typeface="Arial" charset="0"/>
              </a:rPr>
              <a:t>2.3.2 –</a:t>
            </a:r>
            <a:r>
              <a:rPr lang="en-US" baseline="0" dirty="0">
                <a:latin typeface="Arial" charset="0"/>
              </a:rPr>
              <a:t> Ethernet Cabling</a:t>
            </a:r>
            <a:endParaRPr lang="en-US" dirty="0"/>
          </a:p>
          <a:p>
            <a:pPr>
              <a:lnSpc>
                <a:spcPct val="80000"/>
              </a:lnSpc>
              <a:buFontTx/>
              <a:buNone/>
            </a:pPr>
            <a:endParaRPr lang="en-US" dirty="0"/>
          </a:p>
        </p:txBody>
      </p:sp>
    </p:spTree>
    <p:extLst>
      <p:ext uri="{BB962C8B-B14F-4D97-AF65-F5344CB8AC3E}">
        <p14:creationId xmlns:p14="http://schemas.microsoft.com/office/powerpoint/2010/main" val="377947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a:solidFill>
                  <a:schemeClr val="tx1"/>
                </a:solidFill>
                <a:latin typeface="Arial" charset="0"/>
                <a:ea typeface="ＭＳ Ｐゴシック" charset="0"/>
                <a:cs typeface="ＭＳ Ｐゴシック" charset="0"/>
              </a:rPr>
              <a:t>2.3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a:t>
            </a:r>
            <a:r>
              <a:rPr lang="en-US" sz="1200" dirty="0"/>
              <a:t>Cabling and Media </a:t>
            </a:r>
            <a:endParaRPr lang="en-CA" dirty="0"/>
          </a:p>
          <a:p>
            <a:pPr>
              <a:lnSpc>
                <a:spcPct val="80000"/>
              </a:lnSpc>
              <a:buFontTx/>
              <a:buNone/>
            </a:pPr>
            <a:r>
              <a:rPr lang="en-US" dirty="0">
                <a:latin typeface="Arial" charset="0"/>
              </a:rPr>
              <a:t>2.3.3 –</a:t>
            </a:r>
            <a:r>
              <a:rPr lang="en-US" baseline="0" dirty="0">
                <a:latin typeface="Arial" charset="0"/>
              </a:rPr>
              <a:t> Other Types of Network Cabling</a:t>
            </a:r>
            <a:endParaRPr lang="en-US" dirty="0"/>
          </a:p>
          <a:p>
            <a:pPr>
              <a:lnSpc>
                <a:spcPct val="80000"/>
              </a:lnSpc>
              <a:buFontTx/>
              <a:buNone/>
            </a:pPr>
            <a:endParaRPr lang="en-US" dirty="0"/>
          </a:p>
        </p:txBody>
      </p:sp>
    </p:spTree>
    <p:extLst>
      <p:ext uri="{BB962C8B-B14F-4D97-AF65-F5344CB8AC3E}">
        <p14:creationId xmlns:p14="http://schemas.microsoft.com/office/powerpoint/2010/main" val="2084495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a:solidFill>
                  <a:schemeClr val="tx1"/>
                </a:solidFill>
                <a:latin typeface="Arial" charset="0"/>
                <a:ea typeface="ＭＳ Ｐゴシック" charset="0"/>
                <a:cs typeface="ＭＳ Ｐゴシック" charset="0"/>
              </a:rPr>
              <a:t>2.3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a:t>
            </a:r>
            <a:r>
              <a:rPr lang="en-US" sz="1200" dirty="0"/>
              <a:t>Cabling and Media </a:t>
            </a:r>
            <a:endParaRPr lang="en-CA" dirty="0"/>
          </a:p>
          <a:p>
            <a:pPr>
              <a:lnSpc>
                <a:spcPct val="80000"/>
              </a:lnSpc>
              <a:buFontTx/>
              <a:buNone/>
            </a:pPr>
            <a:r>
              <a:rPr lang="en-US" dirty="0">
                <a:latin typeface="Arial" charset="0"/>
              </a:rPr>
              <a:t>2.3.4 –</a:t>
            </a:r>
            <a:r>
              <a:rPr lang="en-US" baseline="0" dirty="0">
                <a:latin typeface="Arial" charset="0"/>
              </a:rPr>
              <a:t> Do the Colors Matter?</a:t>
            </a:r>
            <a:endParaRPr lang="en-US" dirty="0"/>
          </a:p>
          <a:p>
            <a:pPr>
              <a:lnSpc>
                <a:spcPct val="80000"/>
              </a:lnSpc>
              <a:buFontTx/>
              <a:buNone/>
            </a:pPr>
            <a:endParaRPr lang="en-US" dirty="0"/>
          </a:p>
        </p:txBody>
      </p:sp>
    </p:spTree>
    <p:extLst>
      <p:ext uri="{BB962C8B-B14F-4D97-AF65-F5344CB8AC3E}">
        <p14:creationId xmlns:p14="http://schemas.microsoft.com/office/powerpoint/2010/main" val="34781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16</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3</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Networking</a:t>
            </a:r>
            <a:r>
              <a:rPr lang="en-US" sz="1200" b="0" i="0" u="none" strike="noStrike" kern="1200" baseline="0" dirty="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Chapter 2: Networks in Our Daily Lives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Getting Online</a:t>
            </a:r>
            <a:r>
              <a:rPr lang="en-US" sz="1200" dirty="0"/>
              <a:t> </a:t>
            </a:r>
            <a:endParaRPr lang="en-CA" dirty="0"/>
          </a:p>
          <a:p>
            <a:pPr>
              <a:lnSpc>
                <a:spcPct val="80000"/>
              </a:lnSpc>
              <a:buFontTx/>
              <a:buNone/>
            </a:pPr>
            <a:r>
              <a:rPr lang="en-US" dirty="0">
                <a:latin typeface="Arial" charset="0"/>
              </a:rPr>
              <a:t>2.1.1 –</a:t>
            </a:r>
            <a:r>
              <a:rPr lang="en-US" baseline="0" dirty="0">
                <a:latin typeface="Arial" charset="0"/>
              </a:rPr>
              <a:t> Networks are Everywhere</a:t>
            </a:r>
            <a:endParaRPr lang="en-US" dirty="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Getting Online</a:t>
            </a:r>
            <a:r>
              <a:rPr lang="en-US" sz="1200" dirty="0"/>
              <a:t> </a:t>
            </a:r>
            <a:endParaRPr lang="en-CA" dirty="0"/>
          </a:p>
          <a:p>
            <a:pPr>
              <a:lnSpc>
                <a:spcPct val="80000"/>
              </a:lnSpc>
              <a:buFontTx/>
              <a:buNone/>
            </a:pPr>
            <a:r>
              <a:rPr lang="en-US" dirty="0">
                <a:latin typeface="Arial" charset="0"/>
              </a:rPr>
              <a:t>2.1.2 –</a:t>
            </a:r>
            <a:r>
              <a:rPr lang="en-US" baseline="0" dirty="0">
                <a:latin typeface="Arial" charset="0"/>
              </a:rPr>
              <a:t> Local Network Connections</a:t>
            </a:r>
            <a:endParaRPr lang="en-US" dirty="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7</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Networking</a:t>
            </a:r>
            <a:r>
              <a:rPr lang="en-US" sz="1200" b="0" i="0" u="none" strike="noStrike" kern="1200" baseline="0" dirty="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Chapter 2: Networks in Our Daily Lives </a:t>
            </a:r>
            <a:endParaRPr lang="en-GB" b="0" dirty="0"/>
          </a:p>
        </p:txBody>
      </p:sp>
    </p:spTree>
    <p:extLst>
      <p:ext uri="{BB962C8B-B14F-4D97-AF65-F5344CB8AC3E}">
        <p14:creationId xmlns:p14="http://schemas.microsoft.com/office/powerpoint/2010/main" val="79108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a:solidFill>
                  <a:schemeClr val="tx1"/>
                </a:solidFill>
                <a:latin typeface="Arial" charset="0"/>
                <a:ea typeface="ＭＳ Ｐゴシック" charset="0"/>
                <a:cs typeface="ＭＳ Ｐゴシック" charset="0"/>
              </a:rPr>
              <a:t>2.2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Other Network Considerations</a:t>
            </a:r>
            <a:r>
              <a:rPr lang="en-US" sz="1200" dirty="0"/>
              <a:t> </a:t>
            </a:r>
            <a:endParaRPr lang="en-CA" dirty="0"/>
          </a:p>
          <a:p>
            <a:pPr>
              <a:lnSpc>
                <a:spcPct val="80000"/>
              </a:lnSpc>
              <a:buFontTx/>
              <a:buNone/>
            </a:pPr>
            <a:r>
              <a:rPr lang="en-US" dirty="0">
                <a:latin typeface="Arial" charset="0"/>
              </a:rPr>
              <a:t>2.2.1 –</a:t>
            </a:r>
            <a:r>
              <a:rPr lang="en-US" baseline="0" dirty="0">
                <a:latin typeface="Arial" charset="0"/>
              </a:rPr>
              <a:t> Keeping Track of it All</a:t>
            </a:r>
            <a:endParaRPr lang="en-US" dirty="0"/>
          </a:p>
          <a:p>
            <a:pPr>
              <a:lnSpc>
                <a:spcPct val="80000"/>
              </a:lnSpc>
              <a:buFontTx/>
              <a:buNone/>
            </a:pPr>
            <a:endParaRPr lang="en-US" dirty="0"/>
          </a:p>
        </p:txBody>
      </p:sp>
    </p:spTree>
    <p:extLst>
      <p:ext uri="{BB962C8B-B14F-4D97-AF65-F5344CB8AC3E}">
        <p14:creationId xmlns:p14="http://schemas.microsoft.com/office/powerpoint/2010/main" val="2588837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a:solidFill>
                  <a:schemeClr val="tx1"/>
                </a:solidFill>
                <a:latin typeface="Arial" charset="0"/>
                <a:ea typeface="ＭＳ Ｐゴシック" charset="0"/>
                <a:cs typeface="ＭＳ Ｐゴシック" charset="0"/>
              </a:rPr>
              <a:t>2.2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Other Network Considerations</a:t>
            </a:r>
            <a:r>
              <a:rPr lang="en-US" sz="1200" dirty="0"/>
              <a:t> </a:t>
            </a:r>
            <a:endParaRPr lang="en-CA" dirty="0"/>
          </a:p>
          <a:p>
            <a:pPr>
              <a:lnSpc>
                <a:spcPct val="80000"/>
              </a:lnSpc>
              <a:buFontTx/>
              <a:buNone/>
            </a:pPr>
            <a:r>
              <a:rPr lang="en-US" dirty="0">
                <a:latin typeface="Arial" charset="0"/>
              </a:rPr>
              <a:t>2.2.1 –</a:t>
            </a:r>
            <a:r>
              <a:rPr lang="en-US" baseline="0" dirty="0">
                <a:latin typeface="Arial" charset="0"/>
              </a:rPr>
              <a:t> Keeping Track of it All</a:t>
            </a:r>
            <a:endParaRPr lang="en-US" dirty="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10</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Networking</a:t>
            </a:r>
            <a:r>
              <a:rPr lang="en-US" sz="1200" b="0" i="0" u="none" strike="noStrike" kern="1200" baseline="0" dirty="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a:solidFill>
                  <a:schemeClr val="tx1"/>
                </a:solidFill>
                <a:effectLst/>
                <a:latin typeface="Arial" charset="0"/>
                <a:ea typeface="ＭＳ Ｐゴシック" charset="0"/>
                <a:cs typeface="ＭＳ Ｐゴシック" charset="0"/>
              </a:rPr>
              <a:t>Chapter 2: Networks in Our Daily Lives </a:t>
            </a:r>
            <a:endParaRPr lang="en-GB" b="0" dirty="0"/>
          </a:p>
        </p:txBody>
      </p:sp>
    </p:spTree>
    <p:extLst>
      <p:ext uri="{BB962C8B-B14F-4D97-AF65-F5344CB8AC3E}">
        <p14:creationId xmlns:p14="http://schemas.microsoft.com/office/powerpoint/2010/main" val="1865214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r>
              <a:rPr lang="en-US" noProof="0"/>
              <a:t>Click icon to add table</a:t>
            </a:r>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747713" indent="-290513" algn="l" defTabSz="814388" rtl="0" eaLnBrk="1" fontAlgn="base" hangingPunct="1">
        <a:lnSpc>
          <a:spcPct val="95000"/>
        </a:lnSpc>
        <a:spcBef>
          <a:spcPct val="35000"/>
        </a:spcBef>
        <a:spcAft>
          <a:spcPct val="0"/>
        </a:spcAft>
        <a:buClr>
          <a:srgbClr val="708CA1"/>
        </a:buClr>
        <a:buFont typeface="Wingdings" panose="05000000000000000000" pitchFamily="2" charset="2"/>
        <a:buChar cha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C2FF-F059-5D4D-8842-B91EA7E2FAA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A3D44C93-062E-4944-8A79-2665CC55844D}"/>
              </a:ext>
            </a:extLst>
          </p:cNvPr>
          <p:cNvSpPr>
            <a:spLocks noGrp="1"/>
          </p:cNvSpPr>
          <p:nvPr>
            <p:ph idx="1"/>
          </p:nvPr>
        </p:nvSpPr>
        <p:spPr/>
        <p:txBody>
          <a:bodyPr/>
          <a:lstStyle/>
          <a:p>
            <a:r>
              <a:rPr lang="en-US" dirty="0" err="1"/>
              <a:t>Mahasiswa</a:t>
            </a:r>
            <a:r>
              <a:rPr lang="en-US" dirty="0"/>
              <a:t> </a:t>
            </a:r>
            <a:r>
              <a:rPr lang="en-US" dirty="0" err="1"/>
              <a:t>wajib</a:t>
            </a:r>
            <a:r>
              <a:rPr lang="en-US" dirty="0"/>
              <a:t> </a:t>
            </a:r>
            <a:r>
              <a:rPr lang="en-US" dirty="0" err="1"/>
              <a:t>menstraslate</a:t>
            </a:r>
            <a:r>
              <a:rPr lang="en-US" dirty="0"/>
              <a:t> </a:t>
            </a:r>
            <a:r>
              <a:rPr lang="en-US" dirty="0" err="1"/>
              <a:t>Materi</a:t>
            </a:r>
            <a:r>
              <a:rPr lang="en-US" dirty="0"/>
              <a:t> </a:t>
            </a:r>
            <a:r>
              <a:rPr lang="en-US" dirty="0" err="1"/>
              <a:t>dibawah</a:t>
            </a:r>
            <a:r>
              <a:rPr lang="en-US" dirty="0"/>
              <a:t> </a:t>
            </a:r>
            <a:r>
              <a:rPr lang="en-US" dirty="0" err="1"/>
              <a:t>ini</a:t>
            </a:r>
            <a:r>
              <a:rPr lang="en-US" dirty="0"/>
              <a:t> </a:t>
            </a:r>
            <a:r>
              <a:rPr lang="en-US" dirty="0" err="1"/>
              <a:t>dengan</a:t>
            </a:r>
            <a:r>
              <a:rPr lang="en-US" dirty="0"/>
              <a:t> </a:t>
            </a:r>
            <a:r>
              <a:rPr lang="en-US" dirty="0" err="1"/>
              <a:t>menggunakan</a:t>
            </a:r>
            <a:r>
              <a:rPr lang="en-US" dirty="0"/>
              <a:t> </a:t>
            </a:r>
            <a:r>
              <a:rPr lang="en-US" dirty="0" err="1"/>
              <a:t>bahasa</a:t>
            </a:r>
            <a:r>
              <a:rPr lang="en-US" dirty="0"/>
              <a:t> Indonesia</a:t>
            </a:r>
          </a:p>
          <a:p>
            <a:r>
              <a:rPr lang="en-US" dirty="0"/>
              <a:t>File </a:t>
            </a:r>
            <a:r>
              <a:rPr lang="en-US" dirty="0" err="1"/>
              <a:t>translat</a:t>
            </a:r>
            <a:r>
              <a:rPr lang="en-US" dirty="0"/>
              <a:t> </a:t>
            </a:r>
            <a:r>
              <a:rPr lang="en-US" dirty="0" err="1"/>
              <a:t>berbentuk</a:t>
            </a:r>
            <a:r>
              <a:rPr lang="en-US" dirty="0"/>
              <a:t> Power Point</a:t>
            </a:r>
          </a:p>
          <a:p>
            <a:r>
              <a:rPr lang="en-US" dirty="0" err="1"/>
              <a:t>Pengerjaan</a:t>
            </a:r>
            <a:r>
              <a:rPr lang="en-US" dirty="0"/>
              <a:t> </a:t>
            </a:r>
            <a:r>
              <a:rPr lang="en-US" dirty="0" err="1"/>
              <a:t>tugas</a:t>
            </a:r>
            <a:r>
              <a:rPr lang="en-US" dirty="0"/>
              <a:t> </a:t>
            </a:r>
            <a:r>
              <a:rPr lang="en-US" dirty="0" err="1"/>
              <a:t>selambat-lambatnya</a:t>
            </a:r>
            <a:r>
              <a:rPr lang="en-US" dirty="0"/>
              <a:t> </a:t>
            </a:r>
            <a:r>
              <a:rPr lang="en-US" dirty="0" err="1"/>
              <a:t>pukul</a:t>
            </a:r>
            <a:r>
              <a:rPr lang="en-US"/>
              <a:t> 12:00 WIB</a:t>
            </a:r>
            <a:endParaRPr lang="en-US" dirty="0"/>
          </a:p>
        </p:txBody>
      </p:sp>
    </p:spTree>
    <p:extLst>
      <p:ext uri="{BB962C8B-B14F-4D97-AF65-F5344CB8AC3E}">
        <p14:creationId xmlns:p14="http://schemas.microsoft.com/office/powerpoint/2010/main" val="325470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2.3 Cabling and Media </a:t>
            </a:r>
            <a:endParaRPr lang="en-US" sz="2400" dirty="0">
              <a:solidFill>
                <a:srgbClr val="00B0F0"/>
              </a:solidFill>
            </a:endParaRPr>
          </a:p>
        </p:txBody>
      </p:sp>
    </p:spTree>
    <p:extLst>
      <p:ext uri="{BB962C8B-B14F-4D97-AF65-F5344CB8AC3E}">
        <p14:creationId xmlns:p14="http://schemas.microsoft.com/office/powerpoint/2010/main" val="343670376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Cabling and Media</a:t>
            </a:r>
            <a:br>
              <a:rPr lang="en-US" sz="2000" dirty="0"/>
            </a:br>
            <a:r>
              <a:rPr lang="en-US" dirty="0"/>
              <a:t>Types of Network Media</a:t>
            </a:r>
          </a:p>
        </p:txBody>
      </p:sp>
      <p:sp>
        <p:nvSpPr>
          <p:cNvPr id="2" name="Content Placeholder 1"/>
          <p:cNvSpPr>
            <a:spLocks noGrp="1"/>
          </p:cNvSpPr>
          <p:nvPr>
            <p:ph idx="1"/>
          </p:nvPr>
        </p:nvSpPr>
        <p:spPr>
          <a:xfrm>
            <a:off x="4737154" y="1911588"/>
            <a:ext cx="4228871" cy="1515101"/>
          </a:xfrm>
        </p:spPr>
        <p:txBody>
          <a:bodyPr/>
          <a:lstStyle/>
          <a:p>
            <a:r>
              <a:rPr lang="en-US" sz="1800" dirty="0"/>
              <a:t>Modern networks primarily use three types of media to interconnect devices and to provide the pathway over which data can be transmitted:</a:t>
            </a:r>
          </a:p>
          <a:p>
            <a:pPr lvl="1"/>
            <a:r>
              <a:rPr lang="en-US" sz="1400" dirty="0"/>
              <a:t>Copper wires within cables</a:t>
            </a:r>
          </a:p>
          <a:p>
            <a:pPr lvl="1"/>
            <a:r>
              <a:rPr lang="en-US" sz="1400" dirty="0"/>
              <a:t>Glass or plastic fibers (fiber-optic cable)</a:t>
            </a:r>
          </a:p>
          <a:p>
            <a:pPr lvl="1"/>
            <a:r>
              <a:rPr lang="en-US" sz="1400" dirty="0"/>
              <a:t>Wireless transmission </a:t>
            </a:r>
            <a:endParaRPr lang="en-US" sz="1200" dirty="0"/>
          </a:p>
        </p:txBody>
      </p:sp>
      <p:pic>
        <p:nvPicPr>
          <p:cNvPr id="3" name="Picture 2"/>
          <p:cNvPicPr>
            <a:picLocks noChangeAspect="1"/>
          </p:cNvPicPr>
          <p:nvPr/>
        </p:nvPicPr>
        <p:blipFill>
          <a:blip r:embed="rId3"/>
          <a:stretch>
            <a:fillRect/>
          </a:stretch>
        </p:blipFill>
        <p:spPr>
          <a:xfrm>
            <a:off x="290931" y="1375882"/>
            <a:ext cx="4188365" cy="2944761"/>
          </a:xfrm>
          <a:prstGeom prst="rect">
            <a:avLst/>
          </a:prstGeom>
        </p:spPr>
      </p:pic>
      <p:sp>
        <p:nvSpPr>
          <p:cNvPr id="4" name="TextBox 3"/>
          <p:cNvSpPr txBox="1"/>
          <p:nvPr/>
        </p:nvSpPr>
        <p:spPr>
          <a:xfrm>
            <a:off x="193868" y="4603910"/>
            <a:ext cx="9078319" cy="2031325"/>
          </a:xfrm>
          <a:prstGeom prst="rect">
            <a:avLst/>
          </a:prstGeom>
          <a:noFill/>
        </p:spPr>
        <p:txBody>
          <a:bodyPr wrap="none" rtlCol="0">
            <a:spAutoFit/>
          </a:bodyPr>
          <a:lstStyle/>
          <a:p>
            <a:pPr marL="285750" indent="-285750" algn="l">
              <a:buClr>
                <a:schemeClr val="accent5">
                  <a:lumMod val="75000"/>
                </a:schemeClr>
              </a:buClr>
              <a:buFont typeface="Wingdings" panose="05000000000000000000" pitchFamily="2" charset="2"/>
              <a:buChar char="§"/>
            </a:pPr>
            <a:r>
              <a:rPr lang="en-US" sz="1800" b="1" dirty="0"/>
              <a:t>Twisted-Pair (TP) </a:t>
            </a:r>
            <a:r>
              <a:rPr lang="en-US" sz="1800" dirty="0"/>
              <a:t>is a type of copper cable. TP is the most common type of </a:t>
            </a:r>
          </a:p>
          <a:p>
            <a:pPr algn="l">
              <a:buClr>
                <a:schemeClr val="accent5">
                  <a:lumMod val="75000"/>
                </a:schemeClr>
              </a:buClr>
            </a:pPr>
            <a:r>
              <a:rPr lang="en-US" sz="1800" dirty="0"/>
              <a:t>network cabling.</a:t>
            </a:r>
          </a:p>
          <a:p>
            <a:pPr marL="285750" indent="-285750" algn="l">
              <a:buClr>
                <a:schemeClr val="accent5">
                  <a:lumMod val="75000"/>
                </a:schemeClr>
              </a:buClr>
              <a:buFont typeface="Wingdings" panose="05000000000000000000" pitchFamily="2" charset="2"/>
              <a:buChar char="§"/>
            </a:pPr>
            <a:r>
              <a:rPr lang="en-US" sz="1800" b="1" dirty="0"/>
              <a:t>Coaxial Cable </a:t>
            </a:r>
            <a:r>
              <a:rPr lang="en-US" sz="1800" dirty="0"/>
              <a:t>is usually made of copper or aluminum. It is used by cable </a:t>
            </a:r>
          </a:p>
          <a:p>
            <a:pPr algn="l">
              <a:buClr>
                <a:schemeClr val="accent5">
                  <a:lumMod val="75000"/>
                </a:schemeClr>
              </a:buClr>
            </a:pPr>
            <a:r>
              <a:rPr lang="en-US" sz="1800" dirty="0"/>
              <a:t>television companies to provide service, and for satellite communication systems.</a:t>
            </a:r>
          </a:p>
          <a:p>
            <a:pPr marL="285750" indent="-285750" algn="l">
              <a:buClr>
                <a:schemeClr val="accent5">
                  <a:lumMod val="75000"/>
                </a:schemeClr>
              </a:buClr>
              <a:buFont typeface="Wingdings" panose="05000000000000000000" pitchFamily="2" charset="2"/>
              <a:buChar char="§"/>
            </a:pPr>
            <a:r>
              <a:rPr lang="en-US" sz="1800" b="1" dirty="0"/>
              <a:t>Fiber-optic </a:t>
            </a:r>
            <a:r>
              <a:rPr lang="en-US" sz="1800" dirty="0"/>
              <a:t>cables are made of glass or plastic. They have a very high bandwidth, </a:t>
            </a:r>
          </a:p>
          <a:p>
            <a:pPr algn="l"/>
            <a:r>
              <a:rPr lang="en-US" sz="1800" dirty="0"/>
              <a:t>so they can carry vast amounts of data. Fiber-optic is used in backbone networks, </a:t>
            </a:r>
          </a:p>
          <a:p>
            <a:pPr algn="l"/>
            <a:r>
              <a:rPr lang="en-US" sz="1800" dirty="0"/>
              <a:t>large enterprise environments, and large data centers.</a:t>
            </a:r>
          </a:p>
          <a:p>
            <a:pPr algn="l"/>
            <a:endParaRPr lang="en-US" sz="1400" dirty="0"/>
          </a:p>
        </p:txBody>
      </p:sp>
    </p:spTree>
    <p:extLst>
      <p:ext uri="{BB962C8B-B14F-4D97-AF65-F5344CB8AC3E}">
        <p14:creationId xmlns:p14="http://schemas.microsoft.com/office/powerpoint/2010/main" val="923801768"/>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Cabling and Media</a:t>
            </a:r>
            <a:br>
              <a:rPr lang="en-US" sz="2000" dirty="0"/>
            </a:br>
            <a:r>
              <a:rPr lang="en-US" dirty="0"/>
              <a:t>Ethernet Cabling</a:t>
            </a:r>
          </a:p>
        </p:txBody>
      </p:sp>
      <p:sp>
        <p:nvSpPr>
          <p:cNvPr id="4" name="TextBox 3"/>
          <p:cNvSpPr txBox="1"/>
          <p:nvPr/>
        </p:nvSpPr>
        <p:spPr>
          <a:xfrm>
            <a:off x="105003" y="1371740"/>
            <a:ext cx="8949886" cy="2280624"/>
          </a:xfrm>
          <a:prstGeom prst="rect">
            <a:avLst/>
          </a:prstGeom>
          <a:noFill/>
        </p:spPr>
        <p:txBody>
          <a:bodyPr wrap="none" rtlCol="0">
            <a:spAutoFit/>
          </a:bodyPr>
          <a:lstStyle/>
          <a:p>
            <a:pPr marL="285750" indent="-285750" algn="l">
              <a:buClr>
                <a:schemeClr val="accent5">
                  <a:lumMod val="75000"/>
                </a:schemeClr>
              </a:buClr>
              <a:buFont typeface="Wingdings" panose="05000000000000000000" pitchFamily="2" charset="2"/>
              <a:buChar char="§"/>
            </a:pPr>
            <a:r>
              <a:rPr lang="en-US" sz="1800" dirty="0"/>
              <a:t>Data transmission over copper cable is sensitive to </a:t>
            </a:r>
            <a:r>
              <a:rPr lang="en-US" sz="1800" b="1" dirty="0"/>
              <a:t>electromagnetic interference </a:t>
            </a:r>
          </a:p>
          <a:p>
            <a:pPr algn="l"/>
            <a:r>
              <a:rPr lang="en-US" sz="1800" b="1" dirty="0"/>
              <a:t>(EMI)</a:t>
            </a:r>
            <a:r>
              <a:rPr lang="en-US" sz="1800" dirty="0"/>
              <a:t>, which can reduce the data throughput rate. Another source of interference, </a:t>
            </a:r>
          </a:p>
          <a:p>
            <a:pPr algn="l"/>
            <a:r>
              <a:rPr lang="en-US" sz="1800" dirty="0"/>
              <a:t>known as </a:t>
            </a:r>
            <a:r>
              <a:rPr lang="en-US" sz="1800" b="1" dirty="0"/>
              <a:t>crosstalk</a:t>
            </a:r>
            <a:r>
              <a:rPr lang="en-US" sz="1800" dirty="0"/>
              <a:t>, occurs when long lengths of cables are bundled together. The </a:t>
            </a:r>
          </a:p>
          <a:p>
            <a:pPr algn="l"/>
            <a:r>
              <a:rPr lang="en-US" sz="1800" dirty="0"/>
              <a:t>electrical impulses from one cable may cross over to an adjacent cable. </a:t>
            </a:r>
          </a:p>
          <a:p>
            <a:pPr algn="l"/>
            <a:endParaRPr lang="en-US" sz="1800" dirty="0"/>
          </a:p>
          <a:p>
            <a:pPr marL="285750" indent="-285750" algn="l">
              <a:buClr>
                <a:schemeClr val="accent5">
                  <a:lumMod val="75000"/>
                </a:schemeClr>
              </a:buClr>
              <a:buFont typeface="Wingdings" panose="05000000000000000000" pitchFamily="2" charset="2"/>
              <a:buChar char="§"/>
            </a:pPr>
            <a:r>
              <a:rPr lang="en-US" sz="1800" dirty="0"/>
              <a:t>There are two commonly installed types of twisted-pair cable: </a:t>
            </a:r>
            <a:r>
              <a:rPr lang="en-US" sz="1800" b="1" dirty="0"/>
              <a:t>Unshielded </a:t>
            </a:r>
          </a:p>
          <a:p>
            <a:pPr algn="l">
              <a:buClr>
                <a:schemeClr val="accent5">
                  <a:lumMod val="75000"/>
                </a:schemeClr>
              </a:buClr>
            </a:pPr>
            <a:r>
              <a:rPr lang="en-US" sz="1800" b="1" dirty="0"/>
              <a:t>twisted-pair (UTP)</a:t>
            </a:r>
            <a:r>
              <a:rPr lang="en-US" sz="1800" dirty="0"/>
              <a:t> and </a:t>
            </a:r>
            <a:r>
              <a:rPr lang="en-US" sz="1800" b="1" dirty="0"/>
              <a:t>Shielded twisted-pair (STP</a:t>
            </a:r>
            <a:r>
              <a:rPr lang="en-US" sz="1800" dirty="0"/>
              <a:t>).</a:t>
            </a:r>
          </a:p>
          <a:p>
            <a:pPr marL="285750" indent="-285750" algn="l">
              <a:buClr>
                <a:schemeClr val="accent5">
                  <a:lumMod val="75000"/>
                </a:schemeClr>
              </a:buClr>
              <a:buFont typeface="Wingdings" panose="05000000000000000000" pitchFamily="2" charset="2"/>
              <a:buChar char="§"/>
            </a:pPr>
            <a:endParaRPr lang="en-US" sz="1800" dirty="0"/>
          </a:p>
          <a:p>
            <a:pPr algn="l"/>
            <a:endParaRPr lang="en-US" sz="1400" dirty="0"/>
          </a:p>
        </p:txBody>
      </p:sp>
      <p:pic>
        <p:nvPicPr>
          <p:cNvPr id="6" name="Picture 5"/>
          <p:cNvPicPr>
            <a:picLocks noChangeAspect="1"/>
          </p:cNvPicPr>
          <p:nvPr/>
        </p:nvPicPr>
        <p:blipFill>
          <a:blip r:embed="rId3"/>
          <a:stretch>
            <a:fillRect/>
          </a:stretch>
        </p:blipFill>
        <p:spPr>
          <a:xfrm>
            <a:off x="1981804" y="3263917"/>
            <a:ext cx="5196284" cy="3183421"/>
          </a:xfrm>
          <a:prstGeom prst="rect">
            <a:avLst/>
          </a:prstGeom>
        </p:spPr>
      </p:pic>
    </p:spTree>
    <p:extLst>
      <p:ext uri="{BB962C8B-B14F-4D97-AF65-F5344CB8AC3E}">
        <p14:creationId xmlns:p14="http://schemas.microsoft.com/office/powerpoint/2010/main" val="296494708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Cabling and Media</a:t>
            </a:r>
            <a:br>
              <a:rPr lang="en-US" sz="2000" dirty="0"/>
            </a:br>
            <a:r>
              <a:rPr lang="en-US" dirty="0"/>
              <a:t>Other Types of Network Cabling</a:t>
            </a:r>
          </a:p>
        </p:txBody>
      </p:sp>
      <p:sp>
        <p:nvSpPr>
          <p:cNvPr id="4" name="TextBox 3"/>
          <p:cNvSpPr txBox="1"/>
          <p:nvPr/>
        </p:nvSpPr>
        <p:spPr>
          <a:xfrm>
            <a:off x="383298" y="4492213"/>
            <a:ext cx="8273685" cy="1782026"/>
          </a:xfrm>
          <a:prstGeom prst="rect">
            <a:avLst/>
          </a:prstGeom>
          <a:noFill/>
        </p:spPr>
        <p:txBody>
          <a:bodyPr wrap="square" rtlCol="0">
            <a:spAutoFit/>
          </a:bodyPr>
          <a:lstStyle/>
          <a:p>
            <a:pPr marL="285750" indent="-285750" algn="l">
              <a:buClr>
                <a:schemeClr val="accent5">
                  <a:lumMod val="75000"/>
                </a:schemeClr>
              </a:buClr>
              <a:buFont typeface="Wingdings" panose="05000000000000000000" pitchFamily="2" charset="2"/>
              <a:buChar char="§"/>
            </a:pPr>
            <a:r>
              <a:rPr lang="en-US" sz="1800" dirty="0"/>
              <a:t>Like twisted-pair, coaxial cable (or coax) carries data in the form of electrical signals. It has better shielding than UTP and can carry more data. Coaxial cable is usually constructed of either copper or aluminum.</a:t>
            </a:r>
          </a:p>
          <a:p>
            <a:pPr marL="285750" indent="-285750" algn="l">
              <a:buClr>
                <a:schemeClr val="accent5">
                  <a:lumMod val="75000"/>
                </a:schemeClr>
              </a:buClr>
              <a:buFont typeface="Wingdings" panose="05000000000000000000" pitchFamily="2" charset="2"/>
              <a:buChar char="§"/>
            </a:pPr>
            <a:r>
              <a:rPr lang="en-US" sz="1800" b="1" dirty="0"/>
              <a:t>Fiber-optic cable</a:t>
            </a:r>
            <a:r>
              <a:rPr lang="en-US" sz="1800" dirty="0"/>
              <a:t> is constructed of either glass or plastic, neither of which conducts electricity. It is immune to EMI and RFI, and is suitable for installation in environments where interference is a problem.</a:t>
            </a:r>
          </a:p>
          <a:p>
            <a:pPr algn="l"/>
            <a:endParaRPr lang="en-US" sz="1400" dirty="0"/>
          </a:p>
        </p:txBody>
      </p:sp>
      <p:pic>
        <p:nvPicPr>
          <p:cNvPr id="2" name="Picture 1"/>
          <p:cNvPicPr>
            <a:picLocks noChangeAspect="1"/>
          </p:cNvPicPr>
          <p:nvPr/>
        </p:nvPicPr>
        <p:blipFill>
          <a:blip r:embed="rId3"/>
          <a:stretch>
            <a:fillRect/>
          </a:stretch>
        </p:blipFill>
        <p:spPr>
          <a:xfrm>
            <a:off x="1050933" y="1371740"/>
            <a:ext cx="7058025" cy="2981325"/>
          </a:xfrm>
          <a:prstGeom prst="rect">
            <a:avLst/>
          </a:prstGeom>
        </p:spPr>
      </p:pic>
    </p:spTree>
    <p:extLst>
      <p:ext uri="{BB962C8B-B14F-4D97-AF65-F5344CB8AC3E}">
        <p14:creationId xmlns:p14="http://schemas.microsoft.com/office/powerpoint/2010/main" val="32606179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Cabling and Media</a:t>
            </a:r>
            <a:br>
              <a:rPr lang="en-US" sz="2000" dirty="0"/>
            </a:br>
            <a:r>
              <a:rPr lang="en-US" dirty="0"/>
              <a:t>Do the Colors Matter?</a:t>
            </a:r>
          </a:p>
        </p:txBody>
      </p:sp>
      <p:sp>
        <p:nvSpPr>
          <p:cNvPr id="4" name="TextBox 3"/>
          <p:cNvSpPr txBox="1"/>
          <p:nvPr/>
        </p:nvSpPr>
        <p:spPr>
          <a:xfrm>
            <a:off x="276294" y="1359907"/>
            <a:ext cx="8273685" cy="1837426"/>
          </a:xfrm>
          <a:prstGeom prst="rect">
            <a:avLst/>
          </a:prstGeom>
          <a:noFill/>
        </p:spPr>
        <p:txBody>
          <a:bodyPr wrap="square" rtlCol="0">
            <a:spAutoFit/>
          </a:bodyPr>
          <a:lstStyle/>
          <a:p>
            <a:pPr marL="285750" indent="-285750" algn="l">
              <a:buClr>
                <a:schemeClr val="accent5">
                  <a:lumMod val="75000"/>
                </a:schemeClr>
              </a:buClr>
              <a:buFont typeface="Wingdings" panose="05000000000000000000" pitchFamily="2" charset="2"/>
              <a:buChar char="§"/>
            </a:pPr>
            <a:r>
              <a:rPr lang="en-US" sz="1800" dirty="0"/>
              <a:t>There are two wiring schemes, called T568A and T568B. Each wiring scheme defines the pinout, or order of wire connections, on the end of the cable.</a:t>
            </a:r>
          </a:p>
          <a:p>
            <a:pPr marL="285750" indent="-285750" algn="l">
              <a:buClr>
                <a:schemeClr val="accent5">
                  <a:lumMod val="75000"/>
                </a:schemeClr>
              </a:buClr>
              <a:buFont typeface="Wingdings" panose="05000000000000000000" pitchFamily="2" charset="2"/>
              <a:buChar char="§"/>
            </a:pPr>
            <a:r>
              <a:rPr lang="en-US" sz="1800" dirty="0"/>
              <a:t>Ethernet NICs and ports on networking devices send data over UTP cables. Specific pins on the connector are associated with a transmit function and a receive function. The interfaces on each device transmit and receive data on designated wires within the cable.</a:t>
            </a:r>
            <a:endParaRPr lang="en-US" sz="1400" dirty="0"/>
          </a:p>
        </p:txBody>
      </p:sp>
      <p:pic>
        <p:nvPicPr>
          <p:cNvPr id="3" name="Picture 2"/>
          <p:cNvPicPr>
            <a:picLocks noChangeAspect="1"/>
          </p:cNvPicPr>
          <p:nvPr/>
        </p:nvPicPr>
        <p:blipFill>
          <a:blip r:embed="rId3"/>
          <a:stretch>
            <a:fillRect/>
          </a:stretch>
        </p:blipFill>
        <p:spPr>
          <a:xfrm>
            <a:off x="1093673" y="3197333"/>
            <a:ext cx="6638925" cy="3219450"/>
          </a:xfrm>
          <a:prstGeom prst="rect">
            <a:avLst/>
          </a:prstGeom>
        </p:spPr>
      </p:pic>
    </p:spTree>
    <p:extLst>
      <p:ext uri="{BB962C8B-B14F-4D97-AF65-F5344CB8AC3E}">
        <p14:creationId xmlns:p14="http://schemas.microsoft.com/office/powerpoint/2010/main" val="47498687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t>Chapter 2: Networks in Our Daily Lives </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a:solidFill>
                  <a:schemeClr val="tx1"/>
                </a:solidFill>
                <a:latin typeface="Arial" charset="0"/>
              </a:rPr>
              <a:t>Networking Essentials</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a:t>Chapter 2 - Sections &amp; Objectives</a:t>
            </a:r>
          </a:p>
        </p:txBody>
      </p:sp>
      <p:sp>
        <p:nvSpPr>
          <p:cNvPr id="4099" name="Rectangle 34"/>
          <p:cNvSpPr>
            <a:spLocks noGrp="1" noChangeArrowheads="1"/>
          </p:cNvSpPr>
          <p:nvPr>
            <p:ph idx="1"/>
          </p:nvPr>
        </p:nvSpPr>
        <p:spPr/>
        <p:txBody>
          <a:bodyPr/>
          <a:lstStyle/>
          <a:p>
            <a:r>
              <a:rPr lang="en-CA" dirty="0"/>
              <a:t>2.1 Getting Online</a:t>
            </a:r>
            <a:r>
              <a:rPr lang="en-US" dirty="0"/>
              <a:t> </a:t>
            </a:r>
            <a:endParaRPr lang="en-CA" dirty="0"/>
          </a:p>
          <a:p>
            <a:pPr lvl="1"/>
            <a:r>
              <a:rPr lang="en-US" dirty="0"/>
              <a:t>Explain the basic requirements for getting online.</a:t>
            </a:r>
          </a:p>
          <a:p>
            <a:endParaRPr lang="en-CA" dirty="0"/>
          </a:p>
          <a:p>
            <a:r>
              <a:rPr lang="en-CA" dirty="0"/>
              <a:t>2.2 Other Network Considerations </a:t>
            </a:r>
          </a:p>
          <a:p>
            <a:pPr lvl="1"/>
            <a:r>
              <a:rPr lang="en-US" dirty="0"/>
              <a:t>Explain the importance of network representations.</a:t>
            </a:r>
          </a:p>
          <a:p>
            <a:endParaRPr lang="en-US" dirty="0"/>
          </a:p>
          <a:p>
            <a:r>
              <a:rPr lang="en-US" dirty="0"/>
              <a:t>2.3 Cabling and Media </a:t>
            </a:r>
          </a:p>
          <a:p>
            <a:pPr lvl="1"/>
            <a:r>
              <a:rPr lang="en-US" dirty="0"/>
              <a:t>Build an Ethernet cable.</a:t>
            </a:r>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2.1 Getting Online </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Getting Online</a:t>
            </a:r>
            <a:br>
              <a:rPr lang="en-US" sz="2000" dirty="0"/>
            </a:br>
            <a:r>
              <a:rPr lang="en-US" dirty="0"/>
              <a:t>Networks are Everywhere</a:t>
            </a:r>
          </a:p>
        </p:txBody>
      </p:sp>
      <p:sp>
        <p:nvSpPr>
          <p:cNvPr id="3" name="Content Placeholder 2"/>
          <p:cNvSpPr>
            <a:spLocks noGrp="1"/>
          </p:cNvSpPr>
          <p:nvPr>
            <p:ph idx="1"/>
          </p:nvPr>
        </p:nvSpPr>
        <p:spPr>
          <a:xfrm>
            <a:off x="193868" y="1259382"/>
            <a:ext cx="8733677" cy="5131370"/>
          </a:xfrm>
        </p:spPr>
        <p:txBody>
          <a:bodyPr/>
          <a:lstStyle/>
          <a:p>
            <a:pPr>
              <a:lnSpc>
                <a:spcPct val="50000"/>
              </a:lnSpc>
              <a:spcBef>
                <a:spcPts val="600"/>
              </a:spcBef>
            </a:pPr>
            <a:endParaRPr lang="en-US" sz="1800" dirty="0"/>
          </a:p>
          <a:p>
            <a:pPr>
              <a:lnSpc>
                <a:spcPct val="50000"/>
              </a:lnSpc>
              <a:spcBef>
                <a:spcPts val="600"/>
              </a:spcBef>
            </a:pPr>
            <a:r>
              <a:rPr lang="en-US" sz="1800" dirty="0"/>
              <a:t>Mobile phones use radio waves to transmit voice signals to antennas mounted on </a:t>
            </a:r>
          </a:p>
          <a:p>
            <a:pPr marL="0" indent="0">
              <a:lnSpc>
                <a:spcPct val="50000"/>
              </a:lnSpc>
              <a:spcBef>
                <a:spcPts val="600"/>
              </a:spcBef>
              <a:buNone/>
            </a:pPr>
            <a:r>
              <a:rPr lang="en-US" sz="1800" dirty="0"/>
              <a:t>towers located in specific geographic areas. </a:t>
            </a:r>
          </a:p>
          <a:p>
            <a:pPr marL="0" indent="0">
              <a:lnSpc>
                <a:spcPct val="50000"/>
              </a:lnSpc>
              <a:spcBef>
                <a:spcPts val="600"/>
              </a:spcBef>
              <a:buNone/>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endParaRPr lang="en-US" sz="1800" dirty="0"/>
          </a:p>
          <a:p>
            <a:pPr>
              <a:lnSpc>
                <a:spcPct val="50000"/>
              </a:lnSpc>
              <a:spcBef>
                <a:spcPts val="600"/>
              </a:spcBef>
            </a:pPr>
            <a:r>
              <a:rPr lang="en-US" sz="1800" dirty="0"/>
              <a:t>The abbreviations 3G, 4G, and 4G-LTE are used to describe enhanced cell phone </a:t>
            </a:r>
          </a:p>
          <a:p>
            <a:pPr marL="0" indent="0">
              <a:lnSpc>
                <a:spcPct val="50000"/>
              </a:lnSpc>
              <a:spcBef>
                <a:spcPts val="600"/>
              </a:spcBef>
              <a:buNone/>
            </a:pPr>
            <a:r>
              <a:rPr lang="en-US" sz="1800" dirty="0"/>
              <a:t>networks that are optimized for the fast transmission of data. </a:t>
            </a:r>
          </a:p>
          <a:p>
            <a:pPr marL="0" indent="0">
              <a:lnSpc>
                <a:spcPct val="50000"/>
              </a:lnSpc>
              <a:spcBef>
                <a:spcPts val="600"/>
              </a:spcBef>
              <a:buNone/>
            </a:pPr>
            <a:endParaRPr lang="en-US" sz="1800" dirty="0"/>
          </a:p>
          <a:p>
            <a:pPr>
              <a:lnSpc>
                <a:spcPct val="50000"/>
              </a:lnSpc>
              <a:spcBef>
                <a:spcPts val="600"/>
              </a:spcBef>
            </a:pPr>
            <a:r>
              <a:rPr lang="en-US" sz="1800" dirty="0"/>
              <a:t>Other networks that are used by smart phones include GPS, Wi-Fi, Bluetooth, and </a:t>
            </a:r>
          </a:p>
          <a:p>
            <a:pPr marL="0" indent="0">
              <a:lnSpc>
                <a:spcPct val="50000"/>
              </a:lnSpc>
              <a:spcBef>
                <a:spcPts val="600"/>
              </a:spcBef>
              <a:buNone/>
            </a:pPr>
            <a:r>
              <a:rPr lang="en-US" sz="1800" dirty="0"/>
              <a:t>NFC.</a:t>
            </a:r>
          </a:p>
        </p:txBody>
      </p:sp>
      <p:pic>
        <p:nvPicPr>
          <p:cNvPr id="6" name="Picture 5"/>
          <p:cNvPicPr>
            <a:picLocks noChangeAspect="1"/>
          </p:cNvPicPr>
          <p:nvPr/>
        </p:nvPicPr>
        <p:blipFill>
          <a:blip r:embed="rId3"/>
          <a:stretch>
            <a:fillRect/>
          </a:stretch>
        </p:blipFill>
        <p:spPr>
          <a:xfrm>
            <a:off x="962025" y="1929284"/>
            <a:ext cx="7219950" cy="3074795"/>
          </a:xfrm>
          <a:prstGeom prst="rect">
            <a:avLst/>
          </a:prstGeom>
        </p:spPr>
      </p:pic>
    </p:spTree>
    <p:extLst>
      <p:ext uri="{BB962C8B-B14F-4D97-AF65-F5344CB8AC3E}">
        <p14:creationId xmlns:p14="http://schemas.microsoft.com/office/powerpoint/2010/main" val="193822580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Getting Online</a:t>
            </a:r>
            <a:br>
              <a:rPr lang="en-US" sz="2000" dirty="0"/>
            </a:br>
            <a:r>
              <a:rPr lang="en-US" dirty="0"/>
              <a:t>Local Network Connections</a:t>
            </a:r>
          </a:p>
        </p:txBody>
      </p:sp>
      <p:pic>
        <p:nvPicPr>
          <p:cNvPr id="3" name="Content Placeholder 2"/>
          <p:cNvPicPr>
            <a:picLocks noGrp="1" noChangeAspect="1"/>
          </p:cNvPicPr>
          <p:nvPr>
            <p:ph idx="1"/>
          </p:nvPr>
        </p:nvPicPr>
        <p:blipFill>
          <a:blip r:embed="rId3"/>
          <a:stretch>
            <a:fillRect/>
          </a:stretch>
        </p:blipFill>
        <p:spPr>
          <a:xfrm>
            <a:off x="5238723" y="3215655"/>
            <a:ext cx="3646916" cy="2532002"/>
          </a:xfrm>
          <a:prstGeom prst="rect">
            <a:avLst/>
          </a:prstGeom>
        </p:spPr>
      </p:pic>
      <p:sp>
        <p:nvSpPr>
          <p:cNvPr id="4" name="TextBox 3"/>
          <p:cNvSpPr txBox="1"/>
          <p:nvPr/>
        </p:nvSpPr>
        <p:spPr>
          <a:xfrm>
            <a:off x="0" y="1447288"/>
            <a:ext cx="9193542" cy="5410712"/>
          </a:xfrm>
          <a:prstGeom prst="rect">
            <a:avLst/>
          </a:prstGeom>
          <a:noFill/>
        </p:spPr>
        <p:txBody>
          <a:bodyPr wrap="none" rtlCol="0">
            <a:spAutoFit/>
          </a:bodyPr>
          <a:lstStyle/>
          <a:p>
            <a:pPr marL="285750" indent="-285750" algn="l">
              <a:buClr>
                <a:schemeClr val="accent5">
                  <a:lumMod val="75000"/>
                </a:schemeClr>
              </a:buClr>
              <a:buFont typeface="Wingdings" panose="05000000000000000000" pitchFamily="2" charset="2"/>
              <a:buChar char="§"/>
            </a:pPr>
            <a:r>
              <a:rPr lang="en-US" sz="1800" dirty="0"/>
              <a:t>Some examples of network components are personal computers, servers, networking</a:t>
            </a:r>
          </a:p>
          <a:p>
            <a:pPr algn="l"/>
            <a:r>
              <a:rPr lang="en-US" sz="1800" dirty="0"/>
              <a:t>devices, and cabling. These components can be grouped into four categories: hosts, </a:t>
            </a:r>
          </a:p>
          <a:p>
            <a:pPr algn="l"/>
            <a:r>
              <a:rPr lang="en-US" sz="1800" dirty="0"/>
              <a:t>shared peripherals, network devices, and network media.</a:t>
            </a:r>
          </a:p>
          <a:p>
            <a:pPr algn="l"/>
            <a:endParaRPr lang="en-US" sz="1800" dirty="0"/>
          </a:p>
          <a:p>
            <a:pPr marL="285750" indent="-285750" algn="l">
              <a:buClr>
                <a:schemeClr val="accent5">
                  <a:lumMod val="75000"/>
                </a:schemeClr>
              </a:buClr>
              <a:buFont typeface="Wingdings" panose="05000000000000000000" pitchFamily="2" charset="2"/>
              <a:buChar char="§"/>
            </a:pPr>
            <a:r>
              <a:rPr lang="en-US" sz="1800" dirty="0"/>
              <a:t>There are three parts to the IP configuration which must be correct for the device to </a:t>
            </a:r>
          </a:p>
          <a:p>
            <a:pPr algn="l"/>
            <a:r>
              <a:rPr lang="en-US" sz="1800" dirty="0"/>
              <a:t>send and receive information on the network:</a:t>
            </a:r>
          </a:p>
          <a:p>
            <a:pPr marL="742950" lvl="1" indent="-285750" algn="l">
              <a:buClr>
                <a:schemeClr val="accent5">
                  <a:lumMod val="75000"/>
                </a:schemeClr>
              </a:buClr>
              <a:buFont typeface="Arial" panose="020B0604020202020204" pitchFamily="34" charset="0"/>
              <a:buChar char="•"/>
            </a:pPr>
            <a:r>
              <a:rPr lang="en-US" sz="1800" b="1" dirty="0"/>
              <a:t>IP address</a:t>
            </a:r>
            <a:r>
              <a:rPr lang="en-US" sz="1800" dirty="0"/>
              <a:t> - identifies the host on the </a:t>
            </a:r>
          </a:p>
          <a:p>
            <a:pPr lvl="1" algn="l">
              <a:buClr>
                <a:schemeClr val="accent5">
                  <a:lumMod val="75000"/>
                </a:schemeClr>
              </a:buClr>
            </a:pPr>
            <a:r>
              <a:rPr lang="en-US" sz="1800" dirty="0"/>
              <a:t>network.</a:t>
            </a:r>
          </a:p>
          <a:p>
            <a:pPr marL="742950" lvl="1" indent="-285750" algn="l">
              <a:buClr>
                <a:schemeClr val="accent5">
                  <a:lumMod val="75000"/>
                </a:schemeClr>
              </a:buClr>
              <a:buFont typeface="Arial" panose="020B0604020202020204" pitchFamily="34" charset="0"/>
              <a:buChar char="•"/>
            </a:pPr>
            <a:r>
              <a:rPr lang="en-US" sz="1800" b="1" dirty="0"/>
              <a:t>Subnet mask </a:t>
            </a:r>
            <a:r>
              <a:rPr lang="en-US" sz="1800" dirty="0"/>
              <a:t>- identifies the </a:t>
            </a:r>
          </a:p>
          <a:p>
            <a:pPr lvl="1" algn="l">
              <a:buClr>
                <a:schemeClr val="accent5">
                  <a:lumMod val="75000"/>
                </a:schemeClr>
              </a:buClr>
            </a:pPr>
            <a:r>
              <a:rPr lang="en-US" sz="1800" dirty="0"/>
              <a:t>network on which the host is connected.</a:t>
            </a:r>
          </a:p>
          <a:p>
            <a:pPr marL="742950" lvl="1" indent="-285750" algn="l">
              <a:buClr>
                <a:schemeClr val="accent5">
                  <a:lumMod val="75000"/>
                </a:schemeClr>
              </a:buClr>
              <a:buFont typeface="Arial" panose="020B0604020202020204" pitchFamily="34" charset="0"/>
              <a:buChar char="•"/>
            </a:pPr>
            <a:r>
              <a:rPr lang="en-US" sz="1800" b="1" dirty="0"/>
              <a:t>Default gateway </a:t>
            </a:r>
            <a:r>
              <a:rPr lang="en-US" sz="1800" dirty="0"/>
              <a:t>- identifies the </a:t>
            </a:r>
          </a:p>
          <a:p>
            <a:pPr lvl="1" algn="l">
              <a:buClr>
                <a:schemeClr val="accent5">
                  <a:lumMod val="75000"/>
                </a:schemeClr>
              </a:buClr>
            </a:pPr>
            <a:r>
              <a:rPr lang="en-US" sz="1800" dirty="0"/>
              <a:t>networking device that the host uses to </a:t>
            </a:r>
          </a:p>
          <a:p>
            <a:pPr lvl="1" algn="l">
              <a:buClr>
                <a:schemeClr val="accent5">
                  <a:lumMod val="75000"/>
                </a:schemeClr>
              </a:buClr>
            </a:pPr>
            <a:r>
              <a:rPr lang="en-US" sz="1800" dirty="0"/>
              <a:t>access the Internet or another remote </a:t>
            </a:r>
          </a:p>
          <a:p>
            <a:pPr lvl="1" algn="l">
              <a:buClr>
                <a:schemeClr val="accent5">
                  <a:lumMod val="75000"/>
                </a:schemeClr>
              </a:buClr>
            </a:pPr>
            <a:r>
              <a:rPr lang="en-US" sz="1800" dirty="0"/>
              <a:t>network.</a:t>
            </a:r>
          </a:p>
          <a:p>
            <a:pPr lvl="1" algn="l">
              <a:buClr>
                <a:schemeClr val="accent5">
                  <a:lumMod val="75000"/>
                </a:schemeClr>
              </a:buClr>
            </a:pPr>
            <a:endParaRPr lang="en-US" sz="1800" dirty="0"/>
          </a:p>
          <a:p>
            <a:pPr marL="285750" indent="-285750" algn="l">
              <a:buClr>
                <a:schemeClr val="accent5">
                  <a:lumMod val="75000"/>
                </a:schemeClr>
              </a:buClr>
              <a:buFont typeface="Wingdings" panose="05000000000000000000" pitchFamily="2" charset="2"/>
              <a:buChar char="§"/>
            </a:pPr>
            <a:r>
              <a:rPr lang="en-US" sz="1800" dirty="0"/>
              <a:t>An IP address can be configured manually </a:t>
            </a:r>
          </a:p>
          <a:p>
            <a:pPr algn="l">
              <a:buClr>
                <a:schemeClr val="accent5">
                  <a:lumMod val="75000"/>
                </a:schemeClr>
              </a:buClr>
            </a:pPr>
            <a:r>
              <a:rPr lang="en-US" sz="1800" dirty="0"/>
              <a:t>or assigned automatically by another device.</a:t>
            </a:r>
          </a:p>
          <a:p>
            <a:pPr marL="285750" indent="-285750" algn="l">
              <a:buClr>
                <a:schemeClr val="accent5">
                  <a:lumMod val="75000"/>
                </a:schemeClr>
              </a:buClr>
              <a:buFont typeface="Wingdings" panose="05000000000000000000" pitchFamily="2" charset="2"/>
              <a:buChar char="§"/>
            </a:pPr>
            <a:endParaRPr lang="en-US" sz="1800" dirty="0"/>
          </a:p>
          <a:p>
            <a:pPr algn="l"/>
            <a:endParaRPr lang="en-US" sz="1800" dirty="0"/>
          </a:p>
          <a:p>
            <a:pPr algn="l"/>
            <a:endParaRPr lang="en-US" sz="1800" dirty="0"/>
          </a:p>
          <a:p>
            <a:pPr algn="l"/>
            <a:endParaRPr lang="en-US" dirty="0"/>
          </a:p>
        </p:txBody>
      </p:sp>
    </p:spTree>
    <p:extLst>
      <p:ext uri="{BB962C8B-B14F-4D97-AF65-F5344CB8AC3E}">
        <p14:creationId xmlns:p14="http://schemas.microsoft.com/office/powerpoint/2010/main" val="32613985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2.2 Other Network Considerations </a:t>
            </a:r>
            <a:endParaRPr lang="en-US" sz="2400" dirty="0">
              <a:solidFill>
                <a:srgbClr val="00B0F0"/>
              </a:solidFill>
            </a:endParaRPr>
          </a:p>
        </p:txBody>
      </p:sp>
    </p:spTree>
    <p:extLst>
      <p:ext uri="{BB962C8B-B14F-4D97-AF65-F5344CB8AC3E}">
        <p14:creationId xmlns:p14="http://schemas.microsoft.com/office/powerpoint/2010/main" val="216408759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Other Network Considerations</a:t>
            </a:r>
            <a:br>
              <a:rPr lang="en-US" sz="2000" dirty="0"/>
            </a:br>
            <a:r>
              <a:rPr lang="en-US" dirty="0"/>
              <a:t>Keeping Track of it All</a:t>
            </a:r>
          </a:p>
        </p:txBody>
      </p:sp>
      <p:sp>
        <p:nvSpPr>
          <p:cNvPr id="2" name="Content Placeholder 1"/>
          <p:cNvSpPr>
            <a:spLocks noGrp="1"/>
          </p:cNvSpPr>
          <p:nvPr>
            <p:ph idx="1"/>
          </p:nvPr>
        </p:nvSpPr>
        <p:spPr>
          <a:xfrm>
            <a:off x="193868" y="1844098"/>
            <a:ext cx="3977054" cy="3856462"/>
          </a:xfrm>
        </p:spPr>
        <p:txBody>
          <a:bodyPr/>
          <a:lstStyle/>
          <a:p>
            <a:r>
              <a:rPr lang="en-US" sz="1800" dirty="0"/>
              <a:t>As a network grows in size and complexity, it is important that the network is well-planned, logically organized, and appropriately documented.</a:t>
            </a:r>
          </a:p>
          <a:p>
            <a:r>
              <a:rPr lang="en-US" sz="1800" dirty="0"/>
              <a:t>When networks are installed, a physical topology is created to record where each host is located and how it is connected to the network. The physical topology also shows where the wiring is installed and the locations of the networking devices that connect the hosts. </a:t>
            </a:r>
          </a:p>
        </p:txBody>
      </p:sp>
      <p:pic>
        <p:nvPicPr>
          <p:cNvPr id="3" name="Picture 2"/>
          <p:cNvPicPr>
            <a:picLocks noChangeAspect="1"/>
          </p:cNvPicPr>
          <p:nvPr/>
        </p:nvPicPr>
        <p:blipFill>
          <a:blip r:embed="rId3"/>
          <a:stretch>
            <a:fillRect/>
          </a:stretch>
        </p:blipFill>
        <p:spPr>
          <a:xfrm>
            <a:off x="4469426" y="1844098"/>
            <a:ext cx="4496599" cy="3758660"/>
          </a:xfrm>
          <a:prstGeom prst="rect">
            <a:avLst/>
          </a:prstGeom>
        </p:spPr>
      </p:pic>
    </p:spTree>
    <p:extLst>
      <p:ext uri="{BB962C8B-B14F-4D97-AF65-F5344CB8AC3E}">
        <p14:creationId xmlns:p14="http://schemas.microsoft.com/office/powerpoint/2010/main" val="234595659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br>
              <a:rPr lang="en-US" dirty="0"/>
            </a:br>
            <a:r>
              <a:rPr lang="en-US" sz="2000" dirty="0"/>
              <a:t>Other Network Considerations</a:t>
            </a:r>
            <a:br>
              <a:rPr lang="en-US" sz="2000" dirty="0"/>
            </a:br>
            <a:r>
              <a:rPr lang="en-US" dirty="0"/>
              <a:t>Keeping Track of it All</a:t>
            </a:r>
          </a:p>
        </p:txBody>
      </p:sp>
      <p:sp>
        <p:nvSpPr>
          <p:cNvPr id="7" name="TextBox 6"/>
          <p:cNvSpPr txBox="1"/>
          <p:nvPr/>
        </p:nvSpPr>
        <p:spPr>
          <a:xfrm>
            <a:off x="193868" y="1513465"/>
            <a:ext cx="8657178" cy="1421928"/>
          </a:xfrm>
          <a:prstGeom prst="rect">
            <a:avLst/>
          </a:prstGeom>
          <a:noFill/>
        </p:spPr>
        <p:txBody>
          <a:bodyPr wrap="none" rtlCol="0">
            <a:spAutoFit/>
          </a:bodyPr>
          <a:lstStyle/>
          <a:p>
            <a:pPr marL="285750" indent="-285750" algn="l">
              <a:buClr>
                <a:schemeClr val="accent5">
                  <a:lumMod val="75000"/>
                </a:schemeClr>
              </a:buClr>
              <a:buFont typeface="Wingdings" panose="05000000000000000000" pitchFamily="2" charset="2"/>
              <a:buChar char="§"/>
            </a:pPr>
            <a:r>
              <a:rPr lang="en-US" sz="1800" dirty="0"/>
              <a:t>A logical topology illustrates the device names, IP addressing, configuration </a:t>
            </a:r>
          </a:p>
          <a:p>
            <a:pPr algn="l"/>
            <a:r>
              <a:rPr lang="en-US" sz="1800" dirty="0"/>
              <a:t>information, and network designations. These are logical pieces of information that </a:t>
            </a:r>
          </a:p>
          <a:p>
            <a:pPr algn="l"/>
            <a:r>
              <a:rPr lang="en-US" sz="1800" dirty="0"/>
              <a:t>may change more frequently than the physical topology of a network. </a:t>
            </a:r>
          </a:p>
          <a:p>
            <a:pPr marL="285750" indent="-285750" algn="l">
              <a:buClr>
                <a:schemeClr val="accent5">
                  <a:lumMod val="75000"/>
                </a:schemeClr>
              </a:buClr>
              <a:buFont typeface="Wingdings" panose="05000000000000000000" pitchFamily="2" charset="2"/>
              <a:buChar char="§"/>
            </a:pPr>
            <a:r>
              <a:rPr lang="en-US" sz="1800" dirty="0"/>
              <a:t>The icons in the image are used to create both physical and logical topologies.</a:t>
            </a:r>
          </a:p>
          <a:p>
            <a:endParaRPr lang="en-US" dirty="0"/>
          </a:p>
        </p:txBody>
      </p:sp>
      <p:pic>
        <p:nvPicPr>
          <p:cNvPr id="6" name="Picture 5"/>
          <p:cNvPicPr>
            <a:picLocks noChangeAspect="1"/>
          </p:cNvPicPr>
          <p:nvPr/>
        </p:nvPicPr>
        <p:blipFill>
          <a:blip r:embed="rId3"/>
          <a:stretch>
            <a:fillRect/>
          </a:stretch>
        </p:blipFill>
        <p:spPr>
          <a:xfrm>
            <a:off x="193868" y="2765041"/>
            <a:ext cx="3815382" cy="3515685"/>
          </a:xfrm>
          <a:prstGeom prst="rect">
            <a:avLst/>
          </a:prstGeom>
        </p:spPr>
      </p:pic>
      <p:pic>
        <p:nvPicPr>
          <p:cNvPr id="8" name="Picture 7"/>
          <p:cNvPicPr>
            <a:picLocks noChangeAspect="1"/>
          </p:cNvPicPr>
          <p:nvPr/>
        </p:nvPicPr>
        <p:blipFill>
          <a:blip r:embed="rId4"/>
          <a:stretch>
            <a:fillRect/>
          </a:stretch>
        </p:blipFill>
        <p:spPr>
          <a:xfrm>
            <a:off x="4147356" y="2824110"/>
            <a:ext cx="4701273" cy="3419668"/>
          </a:xfrm>
          <a:prstGeom prst="rect">
            <a:avLst/>
          </a:prstGeom>
        </p:spPr>
      </p:pic>
    </p:spTree>
    <p:extLst>
      <p:ext uri="{BB962C8B-B14F-4D97-AF65-F5344CB8AC3E}">
        <p14:creationId xmlns:p14="http://schemas.microsoft.com/office/powerpoint/2010/main" val="2552923377"/>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13158</TotalTime>
  <Pages>28</Pages>
  <Words>969</Words>
  <Application>Microsoft Office PowerPoint</Application>
  <PresentationFormat>On-screen Show (4:3)</PresentationFormat>
  <Paragraphs>139</Paragraphs>
  <Slides>16</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Courier New</vt:lpstr>
      <vt:lpstr>Wingdings</vt:lpstr>
      <vt:lpstr>PPT-TMPLT-WHT_C</vt:lpstr>
      <vt:lpstr>NetAcad-4F_PPT-WHT_060408</vt:lpstr>
      <vt:lpstr>ASSIGNMENT</vt:lpstr>
      <vt:lpstr>Chapter 2: Networks in Our Daily Lives </vt:lpstr>
      <vt:lpstr>Chapter 2 - Sections &amp; Objectives</vt:lpstr>
      <vt:lpstr>2.1 Getting Online </vt:lpstr>
      <vt:lpstr> Getting Online Networks are Everywhere</vt:lpstr>
      <vt:lpstr> Getting Online Local Network Connections</vt:lpstr>
      <vt:lpstr>2.2 Other Network Considerations </vt:lpstr>
      <vt:lpstr> Other Network Considerations Keeping Track of it All</vt:lpstr>
      <vt:lpstr> Other Network Considerations Keeping Track of it All</vt:lpstr>
      <vt:lpstr>2.3 Cabling and Media </vt:lpstr>
      <vt:lpstr> Cabling and Media Types of Network Media</vt:lpstr>
      <vt:lpstr> Cabling and Media Ethernet Cabling</vt:lpstr>
      <vt:lpstr> Cabling and Media Other Types of Network Cabling</vt:lpstr>
      <vt:lpstr> Cabling and Media Do the Colors Matter?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1 What is the Internet of Things?</dc:title>
  <dc:creator>Suk-yi Pennock</dc:creator>
  <cp:lastModifiedBy>ISEP LUTPI NUR</cp:lastModifiedBy>
  <cp:revision>123</cp:revision>
  <cp:lastPrinted>1999-01-27T00:54:54Z</cp:lastPrinted>
  <dcterms:created xsi:type="dcterms:W3CDTF">2016-07-19T22:00:40Z</dcterms:created>
  <dcterms:modified xsi:type="dcterms:W3CDTF">2021-10-18T04:18:21Z</dcterms:modified>
</cp:coreProperties>
</file>