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18"/>
  </p:notesMasterIdLst>
  <p:handoutMasterIdLst>
    <p:handoutMasterId r:id="rId19"/>
  </p:handoutMasterIdLst>
  <p:sldIdLst>
    <p:sldId id="500" r:id="rId3"/>
    <p:sldId id="786" r:id="rId4"/>
    <p:sldId id="791" r:id="rId5"/>
    <p:sldId id="922" r:id="rId6"/>
    <p:sldId id="932" r:id="rId7"/>
    <p:sldId id="933" r:id="rId8"/>
    <p:sldId id="938" r:id="rId9"/>
    <p:sldId id="925" r:id="rId10"/>
    <p:sldId id="934" r:id="rId11"/>
    <p:sldId id="931" r:id="rId12"/>
    <p:sldId id="935" r:id="rId13"/>
    <p:sldId id="936" r:id="rId14"/>
    <p:sldId id="937" r:id="rId15"/>
    <p:sldId id="884" r:id="rId16"/>
    <p:sldId id="885" r:id="rId17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7E86"/>
    <a:srgbClr val="C0C0C4"/>
    <a:srgbClr val="678DC5"/>
    <a:srgbClr val="3E67A4"/>
    <a:srgbClr val="3E8DC5"/>
    <a:srgbClr val="5F5F65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9252" autoAdjust="0"/>
  </p:normalViewPr>
  <p:slideViewPr>
    <p:cSldViewPr snapToGrid="0">
      <p:cViewPr varScale="1">
        <p:scale>
          <a:sx n="73" d="100"/>
          <a:sy n="73" d="100"/>
        </p:scale>
        <p:origin x="146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3" Type="http://schemas.openxmlformats.org/officeDocument/2006/relationships/slide" Target="slides/slide7.xml"/><Relationship Id="rId7" Type="http://schemas.openxmlformats.org/officeDocument/2006/relationships/slide" Target="slides/slide12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11.xml"/><Relationship Id="rId5" Type="http://schemas.openxmlformats.org/officeDocument/2006/relationships/slide" Target="slides/slide10.xml"/><Relationship Id="rId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Networking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Essentials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Chapter 2: Networks in Our Daily Lives 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10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2.3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/>
              <a:t>Cabling and Media </a:t>
            </a:r>
            <a:endParaRPr lang="en-CA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2.3.1 –</a:t>
            </a:r>
            <a:r>
              <a:rPr lang="en-US" baseline="0" dirty="0">
                <a:latin typeface="Arial" charset="0"/>
              </a:rPr>
              <a:t> Types of Network Media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11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2.3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/>
              <a:t>Cabling and Media </a:t>
            </a:r>
            <a:endParaRPr lang="en-CA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2.3.2 –</a:t>
            </a:r>
            <a:r>
              <a:rPr lang="en-US" baseline="0" dirty="0">
                <a:latin typeface="Arial" charset="0"/>
              </a:rPr>
              <a:t> Ethernet Cabling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479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12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2.3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/>
              <a:t>Cabling and Media </a:t>
            </a:r>
            <a:endParaRPr lang="en-CA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2.3.3 –</a:t>
            </a:r>
            <a:r>
              <a:rPr lang="en-US" baseline="0" dirty="0">
                <a:latin typeface="Arial" charset="0"/>
              </a:rPr>
              <a:t> Other Types of Network Cabling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95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13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2.3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/>
              <a:t>Cabling and Media </a:t>
            </a:r>
            <a:endParaRPr lang="en-CA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2.3.4 –</a:t>
            </a:r>
            <a:r>
              <a:rPr lang="en-US" baseline="0" dirty="0">
                <a:latin typeface="Arial" charset="0"/>
              </a:rPr>
              <a:t> Do the Colors Matter?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00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3B40C-7774-46A0-8FD7-D0857136B16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9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805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Networking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Essentials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Chapter 2: Networks in Our Daily Lives 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Menjadi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Online</a:t>
            </a:r>
            <a:r>
              <a:rPr lang="en-US" sz="1200" dirty="0"/>
              <a:t> </a:t>
            </a:r>
            <a:endParaRPr lang="en-CA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2.1.1 –</a:t>
            </a:r>
            <a:r>
              <a:rPr lang="en-US" baseline="0" dirty="0">
                <a:latin typeface="Arial" charset="0"/>
              </a:rPr>
              <a:t> Networks are Everywhere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5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Menjadi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Online</a:t>
            </a:r>
            <a:r>
              <a:rPr lang="en-US" sz="1200" dirty="0"/>
              <a:t> </a:t>
            </a:r>
            <a:endParaRPr lang="en-CA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2.1.2 –</a:t>
            </a:r>
            <a:r>
              <a:rPr lang="en-US" baseline="0" dirty="0">
                <a:latin typeface="Arial" charset="0"/>
              </a:rPr>
              <a:t> Local Network Connections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Networking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Essentials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Chapter 2: Networks in Our Daily Lives 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791080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7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2.2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Other Network Considerations</a:t>
            </a:r>
            <a:r>
              <a:rPr lang="en-US" sz="1200" dirty="0"/>
              <a:t> </a:t>
            </a:r>
            <a:endParaRPr lang="en-CA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2.2.1 –</a:t>
            </a:r>
            <a:r>
              <a:rPr lang="en-US" baseline="0" dirty="0">
                <a:latin typeface="Arial" charset="0"/>
              </a:rPr>
              <a:t> Keeping Track of it All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37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8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2.2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Other Network Considerations</a:t>
            </a:r>
            <a:r>
              <a:rPr lang="en-US" sz="1200" dirty="0"/>
              <a:t> </a:t>
            </a:r>
            <a:endParaRPr lang="en-CA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2.2.1 –</a:t>
            </a:r>
            <a:r>
              <a:rPr lang="en-US" baseline="0" dirty="0">
                <a:latin typeface="Arial" charset="0"/>
              </a:rPr>
              <a:t> Keeping Track of it All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Networking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Essentials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Chapter 2: Networks in Our Daily Lives 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865214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  <a:lvl3pPr marL="914400" indent="-225425">
              <a:buSzPct val="75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  <a:lvl3pPr marL="914400" indent="-225425">
              <a:buSzPct val="75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xStyles>
    <p:titleStyle>
      <a:lvl1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7713" indent="-29051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BAB 2: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kehidupan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sehari-hari</a:t>
            </a:r>
            <a:endParaRPr lang="en-US" sz="24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5041900" cy="658812"/>
          </a:xfrm>
        </p:spPr>
        <p:txBody>
          <a:bodyPr/>
          <a:lstStyle/>
          <a:p>
            <a:pPr eaLnBrk="1" hangingPunct="1"/>
            <a:r>
              <a:rPr lang="en-US" dirty="0" err="1">
                <a:solidFill>
                  <a:schemeClr val="tx1"/>
                </a:solidFill>
                <a:latin typeface="Arial" charset="0"/>
              </a:rPr>
              <a:t>Pentingnya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jaringan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0E272C-4D17-4CEF-AE7C-B37CBFA8DDB5}"/>
              </a:ext>
            </a:extLst>
          </p:cNvPr>
          <p:cNvSpPr txBox="1"/>
          <p:nvPr/>
        </p:nvSpPr>
        <p:spPr>
          <a:xfrm>
            <a:off x="311150" y="5330825"/>
            <a:ext cx="414107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Terjemahan</a:t>
            </a:r>
            <a:endParaRPr lang="en-US" sz="2000" b="1" dirty="0"/>
          </a:p>
          <a:p>
            <a:r>
              <a:rPr lang="en-US" sz="2000" b="1" dirty="0" err="1"/>
              <a:t>Isep</a:t>
            </a:r>
            <a:r>
              <a:rPr lang="en-US" sz="2000" b="1" dirty="0"/>
              <a:t> </a:t>
            </a:r>
            <a:r>
              <a:rPr lang="en-US" sz="2000" b="1" dirty="0" err="1"/>
              <a:t>Lutpi</a:t>
            </a:r>
            <a:r>
              <a:rPr lang="en-US" sz="2000" b="1" dirty="0"/>
              <a:t> Nur </a:t>
            </a:r>
            <a:r>
              <a:rPr lang="en-US" dirty="0"/>
              <a:t>(</a:t>
            </a:r>
            <a:r>
              <a:rPr lang="en-US" sz="2000" b="1" dirty="0"/>
              <a:t>2113191079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2000" dirty="0"/>
              <a:t>Kabel dan Media </a:t>
            </a:r>
            <a:br>
              <a:rPr lang="en-US" sz="2000" dirty="0"/>
            </a:br>
            <a:r>
              <a:rPr lang="en-US" dirty="0" err="1"/>
              <a:t>Tipe</a:t>
            </a:r>
            <a:r>
              <a:rPr lang="en-US" dirty="0"/>
              <a:t> Media </a:t>
            </a:r>
            <a:r>
              <a:rPr lang="en-US" dirty="0" err="1"/>
              <a:t>Jaringan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37154" y="1911588"/>
            <a:ext cx="4228871" cy="240905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kern="1200" dirty="0" err="1">
                <a:latin typeface="Arial" charset="0"/>
              </a:rPr>
              <a:t>Jaringan</a:t>
            </a:r>
            <a:r>
              <a:rPr lang="en-US" sz="1800" kern="1200" dirty="0">
                <a:latin typeface="Arial" charset="0"/>
              </a:rPr>
              <a:t> modern </a:t>
            </a:r>
            <a:r>
              <a:rPr lang="en-US" sz="1800" kern="1200" dirty="0" err="1">
                <a:latin typeface="Arial" charset="0"/>
              </a:rPr>
              <a:t>terutama</a:t>
            </a:r>
            <a:r>
              <a:rPr lang="en-US" sz="1800" kern="1200" dirty="0">
                <a:latin typeface="Arial" charset="0"/>
              </a:rPr>
              <a:t> </a:t>
            </a:r>
            <a:r>
              <a:rPr lang="en-US" sz="1800" kern="1200" dirty="0" err="1">
                <a:latin typeface="Arial" charset="0"/>
              </a:rPr>
              <a:t>menggunakan</a:t>
            </a:r>
            <a:r>
              <a:rPr lang="en-US" sz="1800" kern="1200" dirty="0">
                <a:latin typeface="Arial" charset="0"/>
              </a:rPr>
              <a:t> </a:t>
            </a:r>
            <a:r>
              <a:rPr lang="en-US" sz="1800" kern="1200" dirty="0" err="1">
                <a:latin typeface="Arial" charset="0"/>
              </a:rPr>
              <a:t>tiga</a:t>
            </a:r>
            <a:r>
              <a:rPr lang="en-US" sz="1800" kern="1200" dirty="0">
                <a:latin typeface="Arial" charset="0"/>
              </a:rPr>
              <a:t> </a:t>
            </a:r>
            <a:r>
              <a:rPr lang="en-US" sz="1800" kern="1200" dirty="0" err="1">
                <a:latin typeface="Arial" charset="0"/>
              </a:rPr>
              <a:t>jenis</a:t>
            </a:r>
            <a:r>
              <a:rPr lang="en-US" sz="1800" kern="1200" dirty="0">
                <a:latin typeface="Arial" charset="0"/>
              </a:rPr>
              <a:t> media </a:t>
            </a:r>
            <a:r>
              <a:rPr lang="en-US" sz="1800" kern="1200" dirty="0" err="1">
                <a:latin typeface="Arial" charset="0"/>
              </a:rPr>
              <a:t>untuk</a:t>
            </a:r>
            <a:r>
              <a:rPr lang="en-US" sz="1800" kern="1200" dirty="0">
                <a:latin typeface="Arial" charset="0"/>
              </a:rPr>
              <a:t> </a:t>
            </a:r>
            <a:r>
              <a:rPr lang="en-US" sz="1800" kern="1200" dirty="0" err="1">
                <a:latin typeface="Arial" charset="0"/>
              </a:rPr>
              <a:t>menghubungkan</a:t>
            </a:r>
            <a:r>
              <a:rPr lang="en-US" sz="1800" kern="1200" dirty="0">
                <a:latin typeface="Arial" charset="0"/>
              </a:rPr>
              <a:t> </a:t>
            </a:r>
            <a:r>
              <a:rPr lang="en-US" sz="1800" kern="1200" dirty="0" err="1">
                <a:latin typeface="Arial" charset="0"/>
              </a:rPr>
              <a:t>perangkat</a:t>
            </a:r>
            <a:r>
              <a:rPr lang="en-US" sz="1800" kern="1200" dirty="0">
                <a:latin typeface="Arial" charset="0"/>
              </a:rPr>
              <a:t> dan </a:t>
            </a:r>
            <a:r>
              <a:rPr lang="en-US" sz="1800" kern="1200" dirty="0" err="1">
                <a:latin typeface="Arial" charset="0"/>
              </a:rPr>
              <a:t>menyediakan</a:t>
            </a:r>
            <a:r>
              <a:rPr lang="en-US" sz="1800" kern="1200" dirty="0">
                <a:latin typeface="Arial" charset="0"/>
              </a:rPr>
              <a:t> </a:t>
            </a:r>
            <a:r>
              <a:rPr lang="en-US" sz="1800" kern="1200" dirty="0" err="1">
                <a:latin typeface="Arial" charset="0"/>
              </a:rPr>
              <a:t>jalur</a:t>
            </a:r>
            <a:r>
              <a:rPr lang="en-US" sz="1800" kern="1200" dirty="0">
                <a:latin typeface="Arial" charset="0"/>
              </a:rPr>
              <a:t> di mana data </a:t>
            </a:r>
            <a:r>
              <a:rPr lang="en-US" sz="1800" kern="1200" dirty="0" err="1">
                <a:latin typeface="Arial" charset="0"/>
              </a:rPr>
              <a:t>dapat</a:t>
            </a:r>
            <a:r>
              <a:rPr lang="en-US" sz="1800" kern="1200" dirty="0">
                <a:latin typeface="Arial" charset="0"/>
              </a:rPr>
              <a:t> </a:t>
            </a:r>
            <a:r>
              <a:rPr lang="en-US" sz="1800" kern="1200" dirty="0" err="1">
                <a:latin typeface="Arial" charset="0"/>
              </a:rPr>
              <a:t>ditransmisikan</a:t>
            </a:r>
            <a:r>
              <a:rPr lang="en-US" sz="1800" kern="1200" dirty="0">
                <a:latin typeface="Arial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Kabel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tembaga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dalam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kabel</a:t>
            </a:r>
            <a:endParaRPr lang="en-US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Serat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kaca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atau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plastik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kabel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serat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optik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Transmisi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nirkabel</a:t>
            </a:r>
            <a:endParaRPr lang="en-US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31" y="1375882"/>
            <a:ext cx="4188365" cy="29447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3868" y="4362173"/>
            <a:ext cx="89820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b="1" dirty="0"/>
              <a:t>Twisted-Pair (TP)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jenis</a:t>
            </a:r>
            <a:r>
              <a:rPr lang="en-US" sz="1800" dirty="0"/>
              <a:t> </a:t>
            </a:r>
            <a:r>
              <a:rPr lang="en-US" sz="1800" dirty="0" err="1"/>
              <a:t>kabel</a:t>
            </a:r>
            <a:r>
              <a:rPr lang="en-US" sz="1800" dirty="0"/>
              <a:t> </a:t>
            </a:r>
            <a:r>
              <a:rPr lang="en-US" sz="1800" dirty="0" err="1"/>
              <a:t>tembaga</a:t>
            </a:r>
            <a:r>
              <a:rPr lang="en-US" sz="1800" dirty="0"/>
              <a:t>. TP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jenis</a:t>
            </a:r>
            <a:r>
              <a:rPr lang="en-US" sz="1800" dirty="0"/>
              <a:t> yang paling </a:t>
            </a:r>
            <a:r>
              <a:rPr lang="en-US" sz="1800" dirty="0" err="1"/>
              <a:t>umum</a:t>
            </a:r>
            <a:r>
              <a:rPr lang="en-US" sz="1800" dirty="0"/>
              <a:t> </a:t>
            </a:r>
          </a:p>
          <a:p>
            <a:pPr algn="l">
              <a:lnSpc>
                <a:spcPct val="100000"/>
              </a:lnSpc>
              <a:buClr>
                <a:schemeClr val="accent5">
                  <a:lumMod val="75000"/>
                </a:schemeClr>
              </a:buClr>
            </a:pPr>
            <a:r>
              <a:rPr lang="en-US" sz="1800" dirty="0"/>
              <a:t>Dari </a:t>
            </a:r>
            <a:r>
              <a:rPr lang="en-US" sz="1800" dirty="0" err="1"/>
              <a:t>kabel</a:t>
            </a:r>
            <a:r>
              <a:rPr lang="en-US" sz="1800" dirty="0"/>
              <a:t> </a:t>
            </a:r>
            <a:r>
              <a:rPr lang="en-US" sz="1800" dirty="0" err="1"/>
              <a:t>jaringan</a:t>
            </a:r>
            <a:r>
              <a:rPr lang="en-US" sz="1800" dirty="0"/>
              <a:t>.</a:t>
            </a:r>
          </a:p>
          <a:p>
            <a:pPr marL="285750" indent="-285750" algn="l">
              <a:lnSpc>
                <a:spcPct val="1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b="1" dirty="0"/>
              <a:t>Coaxial Cable </a:t>
            </a:r>
            <a:r>
              <a:rPr lang="en-US" sz="1800" dirty="0" err="1"/>
              <a:t>biasanya</a:t>
            </a:r>
            <a:r>
              <a:rPr lang="en-US" sz="1800" dirty="0"/>
              <a:t> </a:t>
            </a:r>
            <a:r>
              <a:rPr lang="en-US" sz="1800" dirty="0" err="1"/>
              <a:t>terbuat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tembaga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aluminium</a:t>
            </a:r>
            <a:r>
              <a:rPr lang="en-US" sz="1800" dirty="0"/>
              <a:t>.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oleh </a:t>
            </a:r>
          </a:p>
          <a:p>
            <a:pPr algn="l">
              <a:lnSpc>
                <a:spcPct val="100000"/>
              </a:lnSpc>
              <a:buClr>
                <a:schemeClr val="accent5">
                  <a:lumMod val="75000"/>
                </a:schemeClr>
              </a:buClr>
            </a:pPr>
            <a:r>
              <a:rPr lang="en-US" sz="1800" dirty="0"/>
              <a:t>Kabel </a:t>
            </a:r>
            <a:r>
              <a:rPr lang="en-US" sz="1800" dirty="0" err="1"/>
              <a:t>perusahaan</a:t>
            </a:r>
            <a:r>
              <a:rPr lang="en-US" sz="1800" dirty="0"/>
              <a:t> </a:t>
            </a:r>
            <a:r>
              <a:rPr lang="en-US" sz="1800" dirty="0" err="1"/>
              <a:t>televisi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menyediakan</a:t>
            </a:r>
            <a:r>
              <a:rPr lang="en-US" sz="1800" dirty="0"/>
              <a:t> </a:t>
            </a:r>
            <a:r>
              <a:rPr lang="en-US" sz="1800" dirty="0" err="1"/>
              <a:t>layanan</a:t>
            </a:r>
            <a:r>
              <a:rPr lang="en-US" sz="1800" dirty="0"/>
              <a:t>, dan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komunikasi</a:t>
            </a:r>
            <a:r>
              <a:rPr lang="en-US" sz="1800" dirty="0"/>
              <a:t> </a:t>
            </a:r>
          </a:p>
          <a:p>
            <a:pPr algn="l">
              <a:lnSpc>
                <a:spcPct val="100000"/>
              </a:lnSpc>
              <a:buClr>
                <a:schemeClr val="accent5">
                  <a:lumMod val="75000"/>
                </a:schemeClr>
              </a:buClr>
            </a:pPr>
            <a:r>
              <a:rPr lang="en-US" sz="1800" dirty="0" err="1"/>
              <a:t>satelit</a:t>
            </a:r>
            <a:r>
              <a:rPr lang="en-US" sz="1800" dirty="0"/>
              <a:t>.</a:t>
            </a:r>
          </a:p>
          <a:p>
            <a:pPr marL="285750" indent="-285750" algn="l">
              <a:lnSpc>
                <a:spcPct val="1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b="1" dirty="0"/>
              <a:t>Fiber-optic </a:t>
            </a:r>
            <a:r>
              <a:rPr lang="en-US" sz="1800" dirty="0" err="1"/>
              <a:t>terbuat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kaca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plastik</a:t>
            </a:r>
            <a:r>
              <a:rPr lang="en-US" sz="1800" dirty="0"/>
              <a:t>. </a:t>
            </a:r>
            <a:r>
              <a:rPr lang="en-US" sz="1800" dirty="0" err="1"/>
              <a:t>Mereka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bandwidth yang sangat </a:t>
            </a:r>
          </a:p>
          <a:p>
            <a:pPr algn="l">
              <a:lnSpc>
                <a:spcPct val="100000"/>
              </a:lnSpc>
              <a:buClr>
                <a:schemeClr val="accent5">
                  <a:lumMod val="75000"/>
                </a:schemeClr>
              </a:buClr>
            </a:pPr>
            <a:r>
              <a:rPr lang="en-US" sz="1800" dirty="0" err="1"/>
              <a:t>tinggi</a:t>
            </a:r>
            <a:r>
              <a:rPr lang="en-US" sz="1800" dirty="0"/>
              <a:t>,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mereka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membawa</a:t>
            </a:r>
            <a:r>
              <a:rPr lang="en-US" sz="1800" dirty="0"/>
              <a:t> </a:t>
            </a:r>
            <a:r>
              <a:rPr lang="en-US" sz="1800" dirty="0" err="1"/>
              <a:t>sejumlah</a:t>
            </a:r>
            <a:r>
              <a:rPr lang="en-US" sz="1800" dirty="0"/>
              <a:t> </a:t>
            </a:r>
            <a:r>
              <a:rPr lang="en-US" sz="1800" dirty="0" err="1"/>
              <a:t>besar</a:t>
            </a:r>
            <a:r>
              <a:rPr lang="en-US" sz="1800" dirty="0"/>
              <a:t> data. </a:t>
            </a:r>
            <a:r>
              <a:rPr lang="en-US" sz="1800" dirty="0" err="1"/>
              <a:t>Serat</a:t>
            </a:r>
            <a:r>
              <a:rPr lang="en-US" sz="1800" dirty="0"/>
              <a:t> </a:t>
            </a:r>
            <a:r>
              <a:rPr lang="en-US" sz="1800" dirty="0" err="1"/>
              <a:t>optik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</a:p>
          <a:p>
            <a:pPr algn="l">
              <a:lnSpc>
                <a:spcPct val="100000"/>
              </a:lnSpc>
              <a:buClr>
                <a:schemeClr val="accent5">
                  <a:lumMod val="75000"/>
                </a:schemeClr>
              </a:buClr>
            </a:pP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jaringan</a:t>
            </a:r>
            <a:r>
              <a:rPr lang="en-US" sz="1800" dirty="0"/>
              <a:t> </a:t>
            </a:r>
            <a:r>
              <a:rPr lang="en-US" sz="1800" dirty="0" err="1"/>
              <a:t>tulang</a:t>
            </a:r>
            <a:r>
              <a:rPr lang="en-US" sz="1800" dirty="0"/>
              <a:t> </a:t>
            </a:r>
            <a:r>
              <a:rPr lang="en-US" sz="1800" dirty="0" err="1"/>
              <a:t>punggung</a:t>
            </a:r>
            <a:r>
              <a:rPr lang="en-US" sz="1800" dirty="0"/>
              <a:t>, </a:t>
            </a:r>
            <a:r>
              <a:rPr lang="en-US" sz="1800" dirty="0" err="1"/>
              <a:t>lingkungan</a:t>
            </a:r>
            <a:r>
              <a:rPr lang="en-US" sz="1800" dirty="0"/>
              <a:t> </a:t>
            </a:r>
            <a:r>
              <a:rPr lang="en-US" sz="1800" dirty="0" err="1"/>
              <a:t>perusahaan</a:t>
            </a:r>
            <a:r>
              <a:rPr lang="en-US" sz="1800" dirty="0"/>
              <a:t> </a:t>
            </a:r>
            <a:r>
              <a:rPr lang="en-US" sz="1800" dirty="0" err="1"/>
              <a:t>besar</a:t>
            </a:r>
            <a:r>
              <a:rPr lang="en-US" sz="1800" dirty="0"/>
              <a:t>, dan </a:t>
            </a:r>
            <a:r>
              <a:rPr lang="en-US" sz="1800" dirty="0" err="1"/>
              <a:t>pusat</a:t>
            </a:r>
            <a:r>
              <a:rPr lang="en-US" sz="1800" dirty="0"/>
              <a:t> data </a:t>
            </a:r>
            <a:r>
              <a:rPr lang="en-US" sz="1800" dirty="0" err="1"/>
              <a:t>besar</a:t>
            </a:r>
            <a:r>
              <a:rPr lang="en-US" sz="1800" dirty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3801768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2000" dirty="0"/>
              <a:t>Kabel Dan Media</a:t>
            </a:r>
            <a:br>
              <a:rPr lang="en-US" sz="2000" dirty="0"/>
            </a:br>
            <a:r>
              <a:rPr lang="en-US" dirty="0"/>
              <a:t>Kabel Ethernet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003" y="1371740"/>
            <a:ext cx="91486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 err="1"/>
              <a:t>Transmisi</a:t>
            </a:r>
            <a:r>
              <a:rPr lang="en-US" sz="1800" dirty="0"/>
              <a:t> data </a:t>
            </a:r>
            <a:r>
              <a:rPr lang="en-US" sz="1800" dirty="0" err="1"/>
              <a:t>melalui</a:t>
            </a:r>
            <a:r>
              <a:rPr lang="en-US" sz="1800" dirty="0"/>
              <a:t> </a:t>
            </a:r>
            <a:r>
              <a:rPr lang="en-US" sz="1800" dirty="0" err="1"/>
              <a:t>kabel</a:t>
            </a:r>
            <a:r>
              <a:rPr lang="en-US" sz="1800" dirty="0"/>
              <a:t> </a:t>
            </a:r>
            <a:r>
              <a:rPr lang="en-US" sz="1800" dirty="0" err="1"/>
              <a:t>tembaga</a:t>
            </a:r>
            <a:r>
              <a:rPr lang="en-US" sz="1800" dirty="0"/>
              <a:t> </a:t>
            </a:r>
            <a:r>
              <a:rPr lang="en-US" sz="1800" dirty="0" err="1"/>
              <a:t>sensitif</a:t>
            </a:r>
            <a:r>
              <a:rPr lang="en-US" sz="1800" dirty="0"/>
              <a:t> </a:t>
            </a:r>
            <a:r>
              <a:rPr lang="en-US" sz="1800" dirty="0" err="1"/>
              <a:t>terhadap</a:t>
            </a:r>
            <a:r>
              <a:rPr lang="en-US" sz="1800" dirty="0"/>
              <a:t> </a:t>
            </a:r>
            <a:r>
              <a:rPr lang="en-US" sz="1800" dirty="0" err="1"/>
              <a:t>interferensi</a:t>
            </a:r>
            <a:r>
              <a:rPr lang="en-US" sz="1800" dirty="0"/>
              <a:t> </a:t>
            </a:r>
            <a:r>
              <a:rPr lang="en-US" sz="1800" b="1" dirty="0" err="1"/>
              <a:t>elektromagnetik</a:t>
            </a:r>
            <a:endParaRPr lang="en-US" sz="1800" b="1" dirty="0"/>
          </a:p>
          <a:p>
            <a:pPr algn="l">
              <a:buClr>
                <a:schemeClr val="accent5">
                  <a:lumMod val="75000"/>
                </a:schemeClr>
              </a:buClr>
            </a:pPr>
            <a:r>
              <a:rPr lang="en-US" sz="1800" b="1" dirty="0"/>
              <a:t>(EMI) </a:t>
            </a:r>
            <a:r>
              <a:rPr lang="en-US" sz="1800" dirty="0"/>
              <a:t>,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mengurangi</a:t>
            </a:r>
            <a:r>
              <a:rPr lang="en-US" sz="1800" dirty="0"/>
              <a:t> </a:t>
            </a:r>
            <a:r>
              <a:rPr lang="en-US" sz="1800" dirty="0" err="1"/>
              <a:t>tingkat</a:t>
            </a:r>
            <a:r>
              <a:rPr lang="en-US" sz="1800" dirty="0"/>
              <a:t> throughput data. </a:t>
            </a:r>
            <a:r>
              <a:rPr lang="en-US" sz="1800" dirty="0" err="1"/>
              <a:t>Sumber</a:t>
            </a:r>
            <a:r>
              <a:rPr lang="en-US" sz="1800" dirty="0"/>
              <a:t> </a:t>
            </a:r>
            <a:r>
              <a:rPr lang="en-US" sz="1800" dirty="0" err="1"/>
              <a:t>gangguan</a:t>
            </a:r>
            <a:r>
              <a:rPr lang="en-US" sz="1800" dirty="0"/>
              <a:t> lain,</a:t>
            </a:r>
          </a:p>
          <a:p>
            <a:pPr algn="l">
              <a:buClr>
                <a:schemeClr val="accent5">
                  <a:lumMod val="75000"/>
                </a:schemeClr>
              </a:buClr>
            </a:pPr>
            <a:r>
              <a:rPr lang="en-US" sz="1800" dirty="0" err="1"/>
              <a:t>dikenal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 </a:t>
            </a:r>
            <a:r>
              <a:rPr lang="en-US" sz="1800" b="1" dirty="0"/>
              <a:t>crosstalk</a:t>
            </a:r>
            <a:r>
              <a:rPr lang="en-US" sz="1800" dirty="0"/>
              <a:t> , </a:t>
            </a:r>
            <a:r>
              <a:rPr lang="en-US" sz="1800" dirty="0" err="1"/>
              <a:t>terjadi</a:t>
            </a:r>
            <a:r>
              <a:rPr lang="en-US" sz="1800" dirty="0"/>
              <a:t> </a:t>
            </a:r>
            <a:r>
              <a:rPr lang="en-US" sz="1800" dirty="0" err="1"/>
              <a:t>ketika</a:t>
            </a:r>
            <a:r>
              <a:rPr lang="en-US" sz="1800" dirty="0"/>
              <a:t> </a:t>
            </a:r>
            <a:r>
              <a:rPr lang="en-US" sz="1800" dirty="0" err="1"/>
              <a:t>panjang</a:t>
            </a:r>
            <a:r>
              <a:rPr lang="en-US" sz="1800" dirty="0"/>
              <a:t> </a:t>
            </a:r>
            <a:r>
              <a:rPr lang="en-US" sz="1800" dirty="0" err="1"/>
              <a:t>kabel</a:t>
            </a:r>
            <a:r>
              <a:rPr lang="en-US" sz="1800" dirty="0"/>
              <a:t> yang </a:t>
            </a:r>
            <a:r>
              <a:rPr lang="en-US" sz="1800" dirty="0" err="1"/>
              <a:t>dibundel</a:t>
            </a:r>
            <a:r>
              <a:rPr lang="en-US" sz="1800" dirty="0"/>
              <a:t> </a:t>
            </a:r>
            <a:r>
              <a:rPr lang="en-US" sz="1800" dirty="0" err="1"/>
              <a:t>bersama-sama</a:t>
            </a:r>
            <a:r>
              <a:rPr lang="en-US" sz="1800" dirty="0"/>
              <a:t>. </a:t>
            </a:r>
          </a:p>
          <a:p>
            <a:pPr algn="l">
              <a:buClr>
                <a:schemeClr val="accent5">
                  <a:lumMod val="75000"/>
                </a:schemeClr>
              </a:buClr>
            </a:pPr>
            <a:r>
              <a:rPr lang="en-US" sz="1800" dirty="0"/>
              <a:t>NS </a:t>
            </a:r>
            <a:r>
              <a:rPr lang="en-US" sz="1800" dirty="0" err="1"/>
              <a:t>impuls</a:t>
            </a:r>
            <a:r>
              <a:rPr lang="en-US" sz="1800" dirty="0"/>
              <a:t> </a:t>
            </a:r>
            <a:r>
              <a:rPr lang="en-US" sz="1800" dirty="0" err="1"/>
              <a:t>listrik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kabel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menyeberang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kabel</a:t>
            </a:r>
            <a:r>
              <a:rPr lang="en-US" sz="1800" dirty="0"/>
              <a:t> yang </a:t>
            </a:r>
            <a:r>
              <a:rPr lang="en-US" sz="1800" dirty="0" err="1"/>
              <a:t>berdekatan</a:t>
            </a:r>
            <a:r>
              <a:rPr lang="en-US" sz="1800" dirty="0"/>
              <a:t>. </a:t>
            </a:r>
          </a:p>
          <a:p>
            <a:pPr marL="285750" indent="-28575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85750" indent="-28575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Ada </a:t>
            </a:r>
            <a:r>
              <a:rPr lang="en-US" sz="1800" dirty="0" err="1"/>
              <a:t>dua</a:t>
            </a:r>
            <a:r>
              <a:rPr lang="en-US" sz="1800" dirty="0"/>
              <a:t> </a:t>
            </a:r>
            <a:r>
              <a:rPr lang="en-US" sz="1800" dirty="0" err="1"/>
              <a:t>jenis</a:t>
            </a:r>
            <a:r>
              <a:rPr lang="en-US" sz="1800" dirty="0"/>
              <a:t> </a:t>
            </a:r>
            <a:r>
              <a:rPr lang="en-US" sz="1800" dirty="0" err="1"/>
              <a:t>kabel</a:t>
            </a:r>
            <a:r>
              <a:rPr lang="en-US" sz="1800" dirty="0"/>
              <a:t> twisted-pair yang </a:t>
            </a:r>
            <a:r>
              <a:rPr lang="en-US" sz="1800" dirty="0" err="1"/>
              <a:t>umum</a:t>
            </a:r>
            <a:r>
              <a:rPr lang="en-US" sz="1800" dirty="0"/>
              <a:t> </a:t>
            </a:r>
            <a:r>
              <a:rPr lang="en-US" sz="1800" dirty="0" err="1"/>
              <a:t>dipasang</a:t>
            </a:r>
            <a:r>
              <a:rPr lang="en-US" sz="1800" dirty="0"/>
              <a:t>: </a:t>
            </a:r>
            <a:r>
              <a:rPr lang="en-US" sz="1800" b="1" dirty="0"/>
              <a:t>Unshielded</a:t>
            </a:r>
          </a:p>
          <a:p>
            <a:pPr algn="l">
              <a:buClr>
                <a:schemeClr val="accent5">
                  <a:lumMod val="75000"/>
                </a:schemeClr>
              </a:buClr>
            </a:pPr>
            <a:r>
              <a:rPr lang="en-US" sz="1800" b="1" dirty="0"/>
              <a:t>Twisted Pair (UTP)  </a:t>
            </a:r>
            <a:r>
              <a:rPr lang="en-US" sz="1800" dirty="0"/>
              <a:t>dan </a:t>
            </a:r>
            <a:r>
              <a:rPr lang="en-US" sz="1800" b="1" dirty="0"/>
              <a:t>Shielded Twisted Pair (STP ).</a:t>
            </a:r>
          </a:p>
          <a:p>
            <a:pPr algn="l"/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804" y="3263917"/>
            <a:ext cx="5196284" cy="318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47089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2000" dirty="0"/>
              <a:t>Kabel Dan Media</a:t>
            </a:r>
            <a:br>
              <a:rPr lang="en-US" sz="2000" dirty="0"/>
            </a:br>
            <a:r>
              <a:rPr lang="en-US" dirty="0" err="1"/>
              <a:t>Tipe</a:t>
            </a:r>
            <a:r>
              <a:rPr lang="en-US" dirty="0"/>
              <a:t> lain </a:t>
            </a:r>
            <a:r>
              <a:rPr lang="en-US" dirty="0" err="1"/>
              <a:t>kabel</a:t>
            </a:r>
            <a:r>
              <a:rPr lang="en-US" dirty="0"/>
              <a:t> </a:t>
            </a:r>
            <a:r>
              <a:rPr lang="en-US" dirty="0" err="1"/>
              <a:t>jaringan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3298" y="4492213"/>
            <a:ext cx="82736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 err="1"/>
              <a:t>Seperti</a:t>
            </a:r>
            <a:r>
              <a:rPr lang="en-US" sz="1800" dirty="0"/>
              <a:t> twisted-pair, </a:t>
            </a:r>
            <a:r>
              <a:rPr lang="en-US" sz="1800" dirty="0" err="1"/>
              <a:t>kabel</a:t>
            </a:r>
            <a:r>
              <a:rPr lang="en-US" sz="1800" dirty="0"/>
              <a:t> </a:t>
            </a:r>
            <a:r>
              <a:rPr lang="en-US" sz="1800" dirty="0" err="1"/>
              <a:t>koaksial</a:t>
            </a:r>
            <a:r>
              <a:rPr lang="en-US" sz="1800" dirty="0"/>
              <a:t> (</a:t>
            </a:r>
            <a:r>
              <a:rPr lang="en-US" sz="1800" dirty="0" err="1"/>
              <a:t>atau</a:t>
            </a:r>
            <a:r>
              <a:rPr lang="en-US" sz="1800" dirty="0"/>
              <a:t> coax) </a:t>
            </a:r>
            <a:r>
              <a:rPr lang="en-US" sz="1800" dirty="0" err="1"/>
              <a:t>membawa</a:t>
            </a:r>
            <a:r>
              <a:rPr lang="en-US" sz="1800" dirty="0"/>
              <a:t> data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bentuk</a:t>
            </a:r>
            <a:r>
              <a:rPr lang="en-US" sz="1800" dirty="0"/>
              <a:t> </a:t>
            </a:r>
            <a:r>
              <a:rPr lang="en-US" sz="1800" dirty="0" err="1"/>
              <a:t>sinyal</a:t>
            </a:r>
            <a:r>
              <a:rPr lang="en-US" sz="1800" dirty="0"/>
              <a:t> </a:t>
            </a:r>
            <a:r>
              <a:rPr lang="en-US" sz="1800" dirty="0" err="1"/>
              <a:t>listrik</a:t>
            </a:r>
            <a:r>
              <a:rPr lang="en-US" sz="1800" dirty="0"/>
              <a:t>.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pelindung</a:t>
            </a:r>
            <a:r>
              <a:rPr lang="en-US" sz="1800" dirty="0"/>
              <a:t> yang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baik</a:t>
            </a:r>
            <a:r>
              <a:rPr lang="en-US" sz="1800" dirty="0"/>
              <a:t> </a:t>
            </a:r>
            <a:r>
              <a:rPr lang="en-US" sz="1800" dirty="0" err="1"/>
              <a:t>daripada</a:t>
            </a:r>
            <a:r>
              <a:rPr lang="en-US" sz="1800" dirty="0"/>
              <a:t> UTP dan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membawa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banyak</a:t>
            </a:r>
            <a:r>
              <a:rPr lang="en-US" sz="1800" dirty="0"/>
              <a:t> data. Kabel </a:t>
            </a:r>
            <a:r>
              <a:rPr lang="en-US" sz="1800" dirty="0" err="1"/>
              <a:t>koaksial</a:t>
            </a:r>
            <a:r>
              <a:rPr lang="en-US" sz="1800" dirty="0"/>
              <a:t> </a:t>
            </a:r>
            <a:r>
              <a:rPr lang="en-US" sz="1800" dirty="0" err="1"/>
              <a:t>biasanya</a:t>
            </a:r>
            <a:r>
              <a:rPr lang="en-US" sz="1800" dirty="0"/>
              <a:t> </a:t>
            </a:r>
            <a:r>
              <a:rPr lang="en-US" sz="1800" dirty="0" err="1"/>
              <a:t>terbuat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tembaga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aluminium</a:t>
            </a:r>
            <a:r>
              <a:rPr lang="en-US" sz="1800" dirty="0"/>
              <a:t>.</a:t>
            </a:r>
          </a:p>
          <a:p>
            <a:pPr marL="285750" indent="-285750" algn="l">
              <a:lnSpc>
                <a:spcPct val="1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b="1" dirty="0"/>
              <a:t>Kabel </a:t>
            </a:r>
            <a:r>
              <a:rPr lang="en-US" sz="1800" b="1" dirty="0" err="1"/>
              <a:t>serat</a:t>
            </a:r>
            <a:r>
              <a:rPr lang="en-US" sz="1800" b="1" dirty="0"/>
              <a:t> </a:t>
            </a:r>
            <a:r>
              <a:rPr lang="en-US" sz="1800" b="1" dirty="0" err="1"/>
              <a:t>optik</a:t>
            </a:r>
            <a:r>
              <a:rPr lang="en-US" sz="1800" b="1" dirty="0"/>
              <a:t>  </a:t>
            </a:r>
            <a:r>
              <a:rPr lang="en-US" sz="1800" dirty="0" err="1"/>
              <a:t>terbuat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kaca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plastik</a:t>
            </a:r>
            <a:r>
              <a:rPr lang="en-US" sz="1800" dirty="0"/>
              <a:t>, </a:t>
            </a:r>
            <a:r>
              <a:rPr lang="en-US" sz="1800" dirty="0" err="1"/>
              <a:t>keduanya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menghantarkan</a:t>
            </a:r>
            <a:r>
              <a:rPr lang="en-US" sz="1800" dirty="0"/>
              <a:t> </a:t>
            </a:r>
            <a:r>
              <a:rPr lang="en-US" sz="1800" dirty="0" err="1"/>
              <a:t>listrik</a:t>
            </a:r>
            <a:r>
              <a:rPr lang="en-US" sz="1800" dirty="0"/>
              <a:t>.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kebal</a:t>
            </a:r>
            <a:r>
              <a:rPr lang="en-US" sz="1800" dirty="0"/>
              <a:t> </a:t>
            </a:r>
            <a:r>
              <a:rPr lang="en-US" sz="1800" dirty="0" err="1"/>
              <a:t>terhadap</a:t>
            </a:r>
            <a:r>
              <a:rPr lang="en-US" sz="1800" dirty="0"/>
              <a:t> EMI dan RFI, dan </a:t>
            </a:r>
            <a:r>
              <a:rPr lang="en-US" sz="1800" dirty="0" err="1"/>
              <a:t>cocok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pemasangan</a:t>
            </a:r>
            <a:r>
              <a:rPr lang="en-US" sz="1800" dirty="0"/>
              <a:t> di </a:t>
            </a:r>
            <a:r>
              <a:rPr lang="en-US" sz="1800" dirty="0" err="1"/>
              <a:t>lingkungan</a:t>
            </a:r>
            <a:r>
              <a:rPr lang="en-US" sz="1800" dirty="0"/>
              <a:t> di mana </a:t>
            </a:r>
            <a:r>
              <a:rPr lang="en-US" sz="1800" dirty="0" err="1"/>
              <a:t>gangguan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masalah</a:t>
            </a:r>
            <a:r>
              <a:rPr lang="en-US" sz="1800" dirty="0"/>
              <a:t>.</a:t>
            </a:r>
          </a:p>
          <a:p>
            <a:pPr indent="284163" algn="l">
              <a:lnSpc>
                <a:spcPct val="100000"/>
              </a:lnSpc>
              <a:buClr>
                <a:schemeClr val="accent5">
                  <a:lumMod val="75000"/>
                </a:schemeClr>
              </a:buClr>
            </a:pPr>
            <a:r>
              <a:rPr lang="en-US" sz="1800" dirty="0"/>
              <a:t>Kabel dan Media </a:t>
            </a:r>
            <a:r>
              <a:rPr lang="en-US" sz="1800" dirty="0" err="1"/>
              <a:t>Apakah</a:t>
            </a:r>
            <a:r>
              <a:rPr lang="en-US" sz="1800" dirty="0"/>
              <a:t> </a:t>
            </a:r>
            <a:r>
              <a:rPr lang="en-US" sz="1800" dirty="0" err="1"/>
              <a:t>Warna</a:t>
            </a:r>
            <a:r>
              <a:rPr lang="en-US" sz="1800" dirty="0"/>
              <a:t> </a:t>
            </a:r>
            <a:r>
              <a:rPr lang="en-US" sz="1800" dirty="0" err="1"/>
              <a:t>Penting</a:t>
            </a:r>
            <a:r>
              <a:rPr lang="en-US" sz="1800" dirty="0"/>
              <a:t>?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33" y="1371740"/>
            <a:ext cx="70580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1797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2000" dirty="0"/>
              <a:t>Kabel Dan Media</a:t>
            </a:r>
            <a:br>
              <a:rPr lang="en-US" sz="2000" dirty="0"/>
            </a:b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6294" y="1359907"/>
            <a:ext cx="82736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Ada </a:t>
            </a:r>
            <a:r>
              <a:rPr lang="en-US" sz="1800" dirty="0" err="1"/>
              <a:t>dua</a:t>
            </a:r>
            <a:r>
              <a:rPr lang="en-US" sz="1800" dirty="0"/>
              <a:t> </a:t>
            </a:r>
            <a:r>
              <a:rPr lang="en-US" sz="1800" dirty="0" err="1"/>
              <a:t>skema</a:t>
            </a:r>
            <a:r>
              <a:rPr lang="en-US" sz="1800" dirty="0"/>
              <a:t> </a:t>
            </a:r>
            <a:r>
              <a:rPr lang="en-US" sz="1800" dirty="0" err="1"/>
              <a:t>pengkabelan</a:t>
            </a:r>
            <a:r>
              <a:rPr lang="en-US" sz="1800" dirty="0"/>
              <a:t>, yang </a:t>
            </a:r>
            <a:r>
              <a:rPr lang="en-US" sz="1800" dirty="0" err="1"/>
              <a:t>disebut</a:t>
            </a:r>
            <a:r>
              <a:rPr lang="en-US" sz="1800" dirty="0"/>
              <a:t> T568A dan T568B.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skema</a:t>
            </a:r>
            <a:r>
              <a:rPr lang="en-US" sz="1800" dirty="0"/>
              <a:t> </a:t>
            </a:r>
            <a:r>
              <a:rPr lang="en-US" sz="1800" dirty="0" err="1"/>
              <a:t>pengkabelan</a:t>
            </a:r>
            <a:r>
              <a:rPr lang="en-US" sz="1800" dirty="0"/>
              <a:t> </a:t>
            </a:r>
            <a:r>
              <a:rPr lang="en-US" sz="1800" dirty="0" err="1"/>
              <a:t>menentukan</a:t>
            </a:r>
            <a:r>
              <a:rPr lang="en-US" sz="1800" dirty="0"/>
              <a:t> pinout,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urutan</a:t>
            </a:r>
            <a:r>
              <a:rPr lang="en-US" sz="1800" dirty="0"/>
              <a:t> </a:t>
            </a:r>
            <a:r>
              <a:rPr lang="en-US" sz="1800" dirty="0" err="1"/>
              <a:t>koneksi</a:t>
            </a:r>
            <a:r>
              <a:rPr lang="en-US" sz="1800" dirty="0"/>
              <a:t> </a:t>
            </a:r>
            <a:r>
              <a:rPr lang="en-US" sz="1800" dirty="0" err="1"/>
              <a:t>kabel</a:t>
            </a:r>
            <a:r>
              <a:rPr lang="en-US" sz="1800" dirty="0"/>
              <a:t>, di </a:t>
            </a:r>
            <a:r>
              <a:rPr lang="en-US" sz="1800" dirty="0" err="1"/>
              <a:t>ujung</a:t>
            </a:r>
            <a:r>
              <a:rPr lang="en-US" sz="1800" dirty="0"/>
              <a:t> </a:t>
            </a:r>
            <a:r>
              <a:rPr lang="en-US" sz="1800" dirty="0" err="1"/>
              <a:t>kabel</a:t>
            </a:r>
            <a:r>
              <a:rPr lang="en-US" sz="1800" dirty="0"/>
              <a:t>.</a:t>
            </a:r>
          </a:p>
          <a:p>
            <a:pPr marL="285750" indent="-285750" algn="l">
              <a:lnSpc>
                <a:spcPct val="1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Ethernet NIC dan port pada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jaringan</a:t>
            </a:r>
            <a:r>
              <a:rPr lang="en-US" sz="1800" dirty="0"/>
              <a:t> </a:t>
            </a:r>
            <a:r>
              <a:rPr lang="en-US" sz="1800" dirty="0" err="1"/>
              <a:t>mengirim</a:t>
            </a:r>
            <a:r>
              <a:rPr lang="en-US" sz="1800" dirty="0"/>
              <a:t> data </a:t>
            </a:r>
            <a:r>
              <a:rPr lang="en-US" sz="1800" dirty="0" err="1"/>
              <a:t>melalui</a:t>
            </a:r>
            <a:r>
              <a:rPr lang="en-US" sz="1800" dirty="0"/>
              <a:t> </a:t>
            </a:r>
            <a:r>
              <a:rPr lang="en-US" sz="1800" dirty="0" err="1"/>
              <a:t>kabel</a:t>
            </a:r>
            <a:r>
              <a:rPr lang="en-US" sz="1800" dirty="0"/>
              <a:t> UTP. Pin </a:t>
            </a:r>
            <a:r>
              <a:rPr lang="en-US" sz="1800" dirty="0" err="1"/>
              <a:t>khusus</a:t>
            </a:r>
            <a:r>
              <a:rPr lang="en-US" sz="1800" dirty="0"/>
              <a:t> pada </a:t>
            </a:r>
            <a:r>
              <a:rPr lang="en-US" sz="1800" dirty="0" err="1"/>
              <a:t>konektor</a:t>
            </a:r>
            <a:r>
              <a:rPr lang="en-US" sz="1800" dirty="0"/>
              <a:t> </a:t>
            </a:r>
            <a:r>
              <a:rPr lang="en-US" sz="1800" dirty="0" err="1"/>
              <a:t>dikaitkan</a:t>
            </a:r>
            <a:r>
              <a:rPr lang="en-US" sz="1800" dirty="0"/>
              <a:t> dengan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transmisi</a:t>
            </a:r>
            <a:r>
              <a:rPr lang="en-US" sz="1800" dirty="0"/>
              <a:t> dan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terima</a:t>
            </a:r>
            <a:r>
              <a:rPr lang="en-US" sz="1800" dirty="0"/>
              <a:t>. </a:t>
            </a:r>
            <a:r>
              <a:rPr lang="en-US" sz="1800" dirty="0" err="1"/>
              <a:t>Antarmuka</a:t>
            </a:r>
            <a:r>
              <a:rPr lang="en-US" sz="1800" dirty="0"/>
              <a:t> pada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mengirim</a:t>
            </a:r>
            <a:r>
              <a:rPr lang="en-US" sz="1800" dirty="0"/>
              <a:t> dan </a:t>
            </a:r>
            <a:r>
              <a:rPr lang="en-US" sz="1800" dirty="0" err="1"/>
              <a:t>menerima</a:t>
            </a:r>
            <a:r>
              <a:rPr lang="en-US" sz="1800" dirty="0"/>
              <a:t> data pada </a:t>
            </a:r>
            <a:r>
              <a:rPr lang="en-US" sz="1800" dirty="0" err="1"/>
              <a:t>kabel</a:t>
            </a:r>
            <a:r>
              <a:rPr lang="en-US" sz="1800" dirty="0"/>
              <a:t> yang </a:t>
            </a:r>
            <a:r>
              <a:rPr lang="en-US" sz="1800" dirty="0" err="1"/>
              <a:t>ditentukan</a:t>
            </a:r>
            <a:r>
              <a:rPr lang="en-US" sz="1800" dirty="0"/>
              <a:t> di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kabel</a:t>
            </a:r>
            <a:r>
              <a:rPr lang="en-US" sz="1800" dirty="0"/>
              <a:t>.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73" y="3197333"/>
            <a:ext cx="66389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86873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121858" name="Picture 3" descr="CNA_largo-onwhi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036819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Cisco_WHT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9375"/>
            <a:ext cx="2400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25382621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 2 - Bagian &amp; </a:t>
            </a:r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2.1 </a:t>
            </a:r>
            <a:r>
              <a:rPr lang="en-CA" dirty="0" err="1"/>
              <a:t>Menjadi</a:t>
            </a:r>
            <a:r>
              <a:rPr lang="en-CA" dirty="0"/>
              <a:t> Online</a:t>
            </a:r>
            <a:r>
              <a:rPr lang="en-US" dirty="0"/>
              <a:t> </a:t>
            </a:r>
            <a:endParaRPr lang="en-CA" dirty="0"/>
          </a:p>
          <a:p>
            <a:pPr lvl="1"/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online.</a:t>
            </a:r>
          </a:p>
          <a:p>
            <a:endParaRPr lang="en-CA" dirty="0"/>
          </a:p>
          <a:p>
            <a:r>
              <a:rPr lang="en-CA" dirty="0"/>
              <a:t>2.2 </a:t>
            </a:r>
            <a:r>
              <a:rPr lang="en-CA" dirty="0" err="1"/>
              <a:t>Pertimabangan</a:t>
            </a:r>
            <a:r>
              <a:rPr lang="en-CA" dirty="0"/>
              <a:t> </a:t>
            </a:r>
            <a:r>
              <a:rPr lang="en-CA" dirty="0" err="1"/>
              <a:t>Jaringan</a:t>
            </a:r>
            <a:r>
              <a:rPr lang="en-CA" dirty="0"/>
              <a:t> </a:t>
            </a:r>
            <a:r>
              <a:rPr lang="en-CA" dirty="0" err="1"/>
              <a:t>Lainnya</a:t>
            </a:r>
            <a:endParaRPr lang="en-CA" dirty="0"/>
          </a:p>
          <a:p>
            <a:pPr lvl="1"/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pentinga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jaringan</a:t>
            </a:r>
            <a:endParaRPr lang="en-US" dirty="0"/>
          </a:p>
          <a:p>
            <a:endParaRPr lang="en-US" dirty="0"/>
          </a:p>
          <a:p>
            <a:r>
              <a:rPr lang="en-US" dirty="0"/>
              <a:t>2.3 Kabel dan Media</a:t>
            </a:r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kabel</a:t>
            </a:r>
            <a:r>
              <a:rPr lang="en-US" dirty="0"/>
              <a:t> ethernet.</a:t>
            </a:r>
          </a:p>
        </p:txBody>
      </p:sp>
    </p:spTree>
    <p:extLst>
      <p:ext uri="{BB962C8B-B14F-4D97-AF65-F5344CB8AC3E}">
        <p14:creationId xmlns:p14="http://schemas.microsoft.com/office/powerpoint/2010/main" val="1065710895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2.1 </a:t>
            </a:r>
            <a:r>
              <a:rPr lang="en-US" sz="2400" dirty="0" err="1"/>
              <a:t>Menjadi</a:t>
            </a:r>
            <a:r>
              <a:rPr lang="en-US" sz="2400" dirty="0"/>
              <a:t> Online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2000" dirty="0" err="1"/>
              <a:t>Menjadi</a:t>
            </a:r>
            <a:r>
              <a:rPr lang="en-US" sz="2000" dirty="0"/>
              <a:t> Online</a:t>
            </a:r>
            <a:br>
              <a:rPr lang="en-US" sz="2000" dirty="0"/>
            </a:b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-mana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868" y="965094"/>
            <a:ext cx="8733677" cy="5677444"/>
          </a:xfrm>
        </p:spPr>
        <p:txBody>
          <a:bodyPr/>
          <a:lstStyle/>
          <a:p>
            <a:pPr>
              <a:lnSpc>
                <a:spcPct val="5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n-NO" sz="1800" dirty="0"/>
              <a:t>Ponsel menggunakan gelombang radio untuk mengirimkan sinyal suara ke antena yang dipasang di menara yang terletak di wilayah geografis tertentu.</a:t>
            </a:r>
            <a:endParaRPr lang="en-US" sz="1800" dirty="0"/>
          </a:p>
          <a:p>
            <a:pPr>
              <a:lnSpc>
                <a:spcPct val="5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5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5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5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5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5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5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5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5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5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5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5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5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5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5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 err="1"/>
              <a:t>Singkatan</a:t>
            </a:r>
            <a:r>
              <a:rPr lang="en-US" sz="1800" dirty="0"/>
              <a:t> 3G, 4G, dan 4G-LTE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menggambarkan</a:t>
            </a:r>
            <a:r>
              <a:rPr lang="en-US" sz="1800" dirty="0"/>
              <a:t> </a:t>
            </a:r>
            <a:r>
              <a:rPr lang="en-US" sz="1800" dirty="0" err="1"/>
              <a:t>jaringan</a:t>
            </a:r>
            <a:r>
              <a:rPr lang="en-US" sz="1800" dirty="0"/>
              <a:t> </a:t>
            </a:r>
            <a:r>
              <a:rPr lang="en-US" sz="1800" dirty="0" err="1"/>
              <a:t>telepon</a:t>
            </a:r>
            <a:r>
              <a:rPr lang="en-US" sz="1800" dirty="0"/>
              <a:t> </a:t>
            </a:r>
            <a:r>
              <a:rPr lang="en-US" sz="1800" dirty="0" err="1"/>
              <a:t>seluler</a:t>
            </a:r>
            <a:r>
              <a:rPr lang="en-US" sz="1800" dirty="0"/>
              <a:t> yang </a:t>
            </a:r>
            <a:r>
              <a:rPr lang="en-US" sz="1800" dirty="0" err="1"/>
              <a:t>ditingkatkan</a:t>
            </a:r>
            <a:r>
              <a:rPr lang="en-US" sz="1800" dirty="0"/>
              <a:t> yang </a:t>
            </a:r>
            <a:r>
              <a:rPr lang="en-US" sz="1800" dirty="0" err="1"/>
              <a:t>dioptimalkan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transmisi</a:t>
            </a:r>
            <a:r>
              <a:rPr lang="en-US" sz="1800" dirty="0"/>
              <a:t> data yang </a:t>
            </a:r>
            <a:r>
              <a:rPr lang="en-US" sz="1800" dirty="0" err="1"/>
              <a:t>cepat</a:t>
            </a:r>
            <a:r>
              <a:rPr lang="en-US" sz="18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sv-SE" sz="1800" dirty="0"/>
              <a:t>Jaringan lain yang digunakan oleh ponsel pintar termasuk GPS, Wi-Fi, Bluetooth, dan NFC.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087" y="1935245"/>
            <a:ext cx="6512221" cy="277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25803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2000" dirty="0" err="1"/>
              <a:t>Menjadi</a:t>
            </a:r>
            <a:r>
              <a:rPr lang="en-US" sz="2000" dirty="0"/>
              <a:t> Online</a:t>
            </a:r>
            <a:br>
              <a:rPr lang="en-US" sz="2000" dirty="0"/>
            </a:b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lokal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321164"/>
            <a:ext cx="91935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contoh</a:t>
            </a:r>
            <a:r>
              <a:rPr lang="en-US" sz="1800" dirty="0"/>
              <a:t> </a:t>
            </a:r>
            <a:r>
              <a:rPr lang="en-US" sz="1800" dirty="0" err="1"/>
              <a:t>komponen</a:t>
            </a:r>
            <a:r>
              <a:rPr lang="en-US" sz="1800" dirty="0"/>
              <a:t> </a:t>
            </a:r>
            <a:r>
              <a:rPr lang="en-US" sz="1800" dirty="0" err="1"/>
              <a:t>jaringan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komputer</a:t>
            </a:r>
            <a:r>
              <a:rPr lang="en-US" sz="1800" dirty="0"/>
              <a:t> </a:t>
            </a:r>
            <a:r>
              <a:rPr lang="en-US" sz="1800" dirty="0" err="1"/>
              <a:t>pribadi</a:t>
            </a:r>
            <a:r>
              <a:rPr lang="en-US" sz="1800" dirty="0"/>
              <a:t>, server, </a:t>
            </a:r>
            <a:r>
              <a:rPr lang="en-US" sz="1800" dirty="0" err="1"/>
              <a:t>jaringan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, dan </a:t>
            </a:r>
            <a:r>
              <a:rPr lang="en-US" sz="1800" dirty="0" err="1"/>
              <a:t>kabel</a:t>
            </a:r>
            <a:r>
              <a:rPr lang="en-US" sz="1800" dirty="0"/>
              <a:t>. </a:t>
            </a:r>
            <a:r>
              <a:rPr lang="en-US" sz="1800" dirty="0" err="1"/>
              <a:t>Komponen-komponen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dikelompokkan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empat</a:t>
            </a:r>
            <a:r>
              <a:rPr lang="en-US" sz="1800" dirty="0"/>
              <a:t> </a:t>
            </a:r>
            <a:r>
              <a:rPr lang="en-US" sz="1800" dirty="0" err="1"/>
              <a:t>kategori</a:t>
            </a:r>
            <a:r>
              <a:rPr lang="en-US" sz="1800" dirty="0"/>
              <a:t>: host, </a:t>
            </a:r>
            <a:r>
              <a:rPr lang="en-US" sz="1800" dirty="0" err="1"/>
              <a:t>periferal</a:t>
            </a:r>
            <a:r>
              <a:rPr lang="en-US" sz="1800" dirty="0"/>
              <a:t> </a:t>
            </a:r>
            <a:r>
              <a:rPr lang="en-US" sz="1800" dirty="0" err="1"/>
              <a:t>bersama</a:t>
            </a:r>
            <a:r>
              <a:rPr lang="en-US" sz="1800" dirty="0"/>
              <a:t>,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jaringan</a:t>
            </a:r>
            <a:r>
              <a:rPr lang="en-US" sz="1800" dirty="0"/>
              <a:t>, dan media </a:t>
            </a:r>
            <a:r>
              <a:rPr lang="en-US" sz="1800" dirty="0" err="1"/>
              <a:t>jaringan</a:t>
            </a:r>
            <a:r>
              <a:rPr lang="en-US" sz="1800" dirty="0"/>
              <a:t>.</a:t>
            </a:r>
          </a:p>
          <a:p>
            <a:pPr marL="285750" indent="-285750" algn="l">
              <a:lnSpc>
                <a:spcPct val="1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Ada </a:t>
            </a:r>
            <a:r>
              <a:rPr lang="en-US" sz="1800" dirty="0" err="1"/>
              <a:t>tiga</a:t>
            </a:r>
            <a:r>
              <a:rPr lang="en-US" sz="1800" dirty="0"/>
              <a:t> </a:t>
            </a:r>
            <a:r>
              <a:rPr lang="en-US" sz="1800" dirty="0" err="1"/>
              <a:t>bagian</a:t>
            </a:r>
            <a:r>
              <a:rPr lang="en-US" sz="1800" dirty="0"/>
              <a:t> </a:t>
            </a:r>
            <a:r>
              <a:rPr lang="en-US" sz="1800" dirty="0" err="1"/>
              <a:t>konfigurasi</a:t>
            </a:r>
            <a:r>
              <a:rPr lang="en-US" sz="1800" dirty="0"/>
              <a:t> IP yang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benar</a:t>
            </a:r>
            <a:r>
              <a:rPr lang="en-US" sz="1800" dirty="0"/>
              <a:t> agar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mengirim</a:t>
            </a:r>
            <a:r>
              <a:rPr lang="en-US" sz="1800" dirty="0"/>
              <a:t> dan </a:t>
            </a:r>
            <a:r>
              <a:rPr lang="en-US" sz="1800" dirty="0" err="1"/>
              <a:t>menerima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di </a:t>
            </a:r>
            <a:r>
              <a:rPr lang="en-US" sz="1800" dirty="0" err="1"/>
              <a:t>jaringan</a:t>
            </a:r>
            <a:r>
              <a:rPr lang="en-US" sz="1800" dirty="0"/>
              <a:t>:</a:t>
            </a:r>
          </a:p>
          <a:p>
            <a:pPr marL="742950" lvl="1" indent="-285750" algn="l">
              <a:lnSpc>
                <a:spcPct val="10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b="1" dirty="0"/>
              <a:t>Alamat IP  - </a:t>
            </a:r>
            <a:r>
              <a:rPr lang="en-US" sz="1800" dirty="0" err="1"/>
              <a:t>mengidentifikasi</a:t>
            </a:r>
            <a:r>
              <a:rPr lang="en-US" sz="1800" dirty="0"/>
              <a:t> host di </a:t>
            </a:r>
            <a:r>
              <a:rPr lang="en-US" sz="1800" dirty="0" err="1"/>
              <a:t>jaringan</a:t>
            </a:r>
            <a:r>
              <a:rPr lang="en-US" sz="1800" dirty="0"/>
              <a:t>.</a:t>
            </a:r>
          </a:p>
          <a:p>
            <a:pPr marL="742950" lvl="1" indent="-285750" algn="l">
              <a:lnSpc>
                <a:spcPct val="10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b="1" dirty="0"/>
              <a:t>Subnet mask </a:t>
            </a:r>
            <a:r>
              <a:rPr lang="en-US" sz="1800" dirty="0"/>
              <a:t>- </a:t>
            </a:r>
            <a:r>
              <a:rPr lang="nn-NO" sz="1800" dirty="0"/>
              <a:t>mengidentifikasi jaringan di mana host terhubung</a:t>
            </a:r>
            <a:r>
              <a:rPr lang="en-US" sz="1800" dirty="0"/>
              <a:t>.</a:t>
            </a:r>
          </a:p>
          <a:p>
            <a:pPr marL="742950" lvl="1" indent="-285750" algn="l">
              <a:lnSpc>
                <a:spcPct val="100000"/>
              </a:lnSpc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b="1" dirty="0"/>
              <a:t>Default gateway </a:t>
            </a:r>
            <a:r>
              <a:rPr lang="en-US" sz="1800" dirty="0"/>
              <a:t>- </a:t>
            </a:r>
            <a:r>
              <a:rPr lang="sv-SE" sz="1800" dirty="0"/>
              <a:t>mengidentifikasi </a:t>
            </a:r>
          </a:p>
          <a:p>
            <a:pPr lvl="1" algn="l">
              <a:lnSpc>
                <a:spcPct val="100000"/>
              </a:lnSpc>
              <a:buClr>
                <a:schemeClr val="accent5">
                  <a:lumMod val="75000"/>
                </a:schemeClr>
              </a:buClr>
            </a:pPr>
            <a:r>
              <a:rPr lang="sv-SE" sz="1800" dirty="0"/>
              <a:t>perangkat jaringan yang digunakan tuan </a:t>
            </a:r>
          </a:p>
          <a:p>
            <a:pPr lvl="1" algn="l">
              <a:lnSpc>
                <a:spcPct val="100000"/>
              </a:lnSpc>
              <a:buClr>
                <a:schemeClr val="accent5">
                  <a:lumMod val="75000"/>
                </a:schemeClr>
              </a:buClr>
            </a:pPr>
            <a:r>
              <a:rPr lang="sv-SE" sz="1800" dirty="0"/>
              <a:t>rumah untuk mengakses Internet atau </a:t>
            </a:r>
          </a:p>
          <a:p>
            <a:pPr lvl="1" algn="l">
              <a:lnSpc>
                <a:spcPct val="100000"/>
              </a:lnSpc>
              <a:buClr>
                <a:schemeClr val="accent5">
                  <a:lumMod val="75000"/>
                </a:schemeClr>
              </a:buClr>
            </a:pPr>
            <a:r>
              <a:rPr lang="sv-SE" sz="1800" dirty="0"/>
              <a:t>remote lainnya jaringan.</a:t>
            </a:r>
            <a:endParaRPr lang="en-US" sz="1800" dirty="0"/>
          </a:p>
          <a:p>
            <a:pPr marL="285750" indent="-285750" algn="l">
              <a:lnSpc>
                <a:spcPct val="1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Alamat IP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dikonfigurasi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</a:p>
          <a:p>
            <a:pPr algn="l">
              <a:lnSpc>
                <a:spcPct val="100000"/>
              </a:lnSpc>
              <a:buClr>
                <a:schemeClr val="accent5">
                  <a:lumMod val="75000"/>
                </a:schemeClr>
              </a:buClr>
            </a:pPr>
            <a:r>
              <a:rPr lang="en-US" sz="1800" dirty="0"/>
              <a:t>manual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ditetapkan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otomatis</a:t>
            </a:r>
            <a:r>
              <a:rPr lang="en-US" sz="1800" dirty="0"/>
              <a:t> </a:t>
            </a:r>
          </a:p>
          <a:p>
            <a:pPr algn="l">
              <a:lnSpc>
                <a:spcPct val="100000"/>
              </a:lnSpc>
              <a:buClr>
                <a:schemeClr val="accent5">
                  <a:lumMod val="75000"/>
                </a:schemeClr>
              </a:buClr>
            </a:pPr>
            <a:r>
              <a:rPr lang="en-US" sz="1800" dirty="0"/>
              <a:t>oleh </a:t>
            </a:r>
            <a:r>
              <a:rPr lang="en-US" sz="1800" dirty="0" err="1"/>
              <a:t>perangkat</a:t>
            </a:r>
            <a:r>
              <a:rPr lang="en-US" sz="1800" dirty="0"/>
              <a:t> lain.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dirty="0"/>
          </a:p>
        </p:txBody>
      </p:sp>
      <p:pic>
        <p:nvPicPr>
          <p:cNvPr id="7" name="Content Placeholder 2">
            <a:extLst>
              <a:ext uri="{FF2B5EF4-FFF2-40B4-BE49-F238E27FC236}">
                <a16:creationId xmlns:a16="http://schemas.microsoft.com/office/drawing/2014/main" id="{42954D28-FC32-49A5-A008-5980D2BED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66861" y="3429000"/>
            <a:ext cx="3646916" cy="253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98576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2.2 </a:t>
            </a:r>
            <a:r>
              <a:rPr lang="en-US" sz="2400" dirty="0" err="1"/>
              <a:t>Pertimbangan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087590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2000" dirty="0" err="1"/>
              <a:t>Pertimbangan</a:t>
            </a:r>
            <a:r>
              <a:rPr lang="en-US" sz="2000" dirty="0"/>
              <a:t> </a:t>
            </a:r>
            <a:r>
              <a:rPr lang="en-US" sz="2000" dirty="0" err="1"/>
              <a:t>Jaringan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br>
              <a:rPr lang="en-US" sz="2000" dirty="0"/>
            </a:br>
            <a:r>
              <a:rPr lang="en-US" dirty="0" err="1"/>
              <a:t>Melacak</a:t>
            </a:r>
            <a:r>
              <a:rPr lang="en-US" dirty="0"/>
              <a:t> </a:t>
            </a:r>
            <a:r>
              <a:rPr lang="en-US" dirty="0" err="1"/>
              <a:t>semuanya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844097"/>
            <a:ext cx="3977054" cy="4462109"/>
          </a:xfrm>
        </p:spPr>
        <p:txBody>
          <a:bodyPr/>
          <a:lstStyle/>
          <a:p>
            <a:r>
              <a:rPr lang="en-US" sz="1800" dirty="0"/>
              <a:t>Ketika </a:t>
            </a:r>
            <a:r>
              <a:rPr lang="en-US" sz="1800" dirty="0" err="1"/>
              <a:t>jaringan</a:t>
            </a:r>
            <a:r>
              <a:rPr lang="en-US" sz="1800" dirty="0"/>
              <a:t> </a:t>
            </a:r>
            <a:r>
              <a:rPr lang="en-US" sz="1800" dirty="0" err="1"/>
              <a:t>tumbuh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ukuran</a:t>
            </a:r>
            <a:r>
              <a:rPr lang="en-US" sz="1800" dirty="0"/>
              <a:t> dan </a:t>
            </a:r>
            <a:r>
              <a:rPr lang="en-US" sz="1800" dirty="0" err="1"/>
              <a:t>kompleksitas</a:t>
            </a:r>
            <a:r>
              <a:rPr lang="en-US" sz="1800" dirty="0"/>
              <a:t>, </a:t>
            </a:r>
            <a:r>
              <a:rPr lang="en-US" sz="1800" dirty="0" err="1"/>
              <a:t>penting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jaringan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direncanakan</a:t>
            </a:r>
            <a:r>
              <a:rPr lang="en-US" sz="1800" dirty="0"/>
              <a:t> dengan </a:t>
            </a:r>
            <a:r>
              <a:rPr lang="en-US" sz="1800" dirty="0" err="1"/>
              <a:t>baik</a:t>
            </a:r>
            <a:r>
              <a:rPr lang="en-US" sz="1800" dirty="0"/>
              <a:t>, </a:t>
            </a:r>
            <a:r>
              <a:rPr lang="en-US" sz="1800" dirty="0" err="1"/>
              <a:t>terorganisir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logis</a:t>
            </a:r>
            <a:r>
              <a:rPr lang="en-US" sz="1800" dirty="0"/>
              <a:t>, dan </a:t>
            </a:r>
            <a:r>
              <a:rPr lang="en-US" sz="1800" dirty="0" err="1"/>
              <a:t>didokumentasikan</a:t>
            </a:r>
            <a:r>
              <a:rPr lang="en-US" sz="1800" dirty="0"/>
              <a:t> dengan </a:t>
            </a:r>
            <a:r>
              <a:rPr lang="en-US" sz="1800" dirty="0" err="1"/>
              <a:t>tepat</a:t>
            </a:r>
            <a:r>
              <a:rPr lang="en-US" sz="1800" dirty="0"/>
              <a:t>.</a:t>
            </a:r>
          </a:p>
          <a:p>
            <a:r>
              <a:rPr lang="en-US" sz="1800" dirty="0"/>
              <a:t>Ketika </a:t>
            </a:r>
            <a:r>
              <a:rPr lang="en-US" sz="1800" dirty="0" err="1"/>
              <a:t>jaringan</a:t>
            </a:r>
            <a:r>
              <a:rPr lang="en-US" sz="1800" dirty="0"/>
              <a:t> </a:t>
            </a:r>
            <a:r>
              <a:rPr lang="en-US" sz="1800" dirty="0" err="1"/>
              <a:t>diinstal</a:t>
            </a:r>
            <a:r>
              <a:rPr lang="en-US" sz="1800" dirty="0"/>
              <a:t>, </a:t>
            </a:r>
            <a:r>
              <a:rPr lang="en-US" sz="1800" dirty="0" err="1"/>
              <a:t>topologi</a:t>
            </a:r>
            <a:r>
              <a:rPr lang="en-US" sz="1800" dirty="0"/>
              <a:t> </a:t>
            </a:r>
            <a:r>
              <a:rPr lang="en-US" sz="1800" dirty="0" err="1"/>
              <a:t>fisik</a:t>
            </a:r>
            <a:r>
              <a:rPr lang="en-US" sz="1800" dirty="0"/>
              <a:t> </a:t>
            </a:r>
            <a:r>
              <a:rPr lang="en-US" sz="1800" dirty="0" err="1"/>
              <a:t>dibuat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mencatat</a:t>
            </a:r>
            <a:r>
              <a:rPr lang="en-US" sz="1800" dirty="0"/>
              <a:t> di mana </a:t>
            </a:r>
            <a:r>
              <a:rPr lang="en-US" sz="1800" dirty="0" err="1"/>
              <a:t>setiap</a:t>
            </a:r>
            <a:r>
              <a:rPr lang="en-US" sz="1800" dirty="0"/>
              <a:t> host </a:t>
            </a:r>
            <a:r>
              <a:rPr lang="en-US" sz="1800" dirty="0" err="1"/>
              <a:t>berada</a:t>
            </a:r>
            <a:r>
              <a:rPr lang="en-US" sz="1800" dirty="0"/>
              <a:t> dan </a:t>
            </a:r>
            <a:r>
              <a:rPr lang="en-US" sz="1800" dirty="0" err="1"/>
              <a:t>bagaimana</a:t>
            </a:r>
            <a:r>
              <a:rPr lang="en-US" sz="1800" dirty="0"/>
              <a:t> </a:t>
            </a:r>
            <a:r>
              <a:rPr lang="en-US" sz="1800" dirty="0" err="1"/>
              <a:t>terhubung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jaringan</a:t>
            </a:r>
            <a:r>
              <a:rPr lang="en-US" sz="1800" dirty="0"/>
              <a:t>. </a:t>
            </a:r>
            <a:r>
              <a:rPr lang="en-US" sz="1800" dirty="0" err="1"/>
              <a:t>Topologi</a:t>
            </a:r>
            <a:r>
              <a:rPr lang="en-US" sz="1800" dirty="0"/>
              <a:t> </a:t>
            </a:r>
            <a:r>
              <a:rPr lang="en-US" sz="1800" dirty="0" err="1"/>
              <a:t>fisik</a:t>
            </a:r>
            <a:r>
              <a:rPr lang="en-US" sz="1800" dirty="0"/>
              <a:t> juga </a:t>
            </a:r>
            <a:r>
              <a:rPr lang="en-US" sz="1800" dirty="0" err="1"/>
              <a:t>menunjukkan</a:t>
            </a:r>
            <a:r>
              <a:rPr lang="en-US" sz="1800" dirty="0"/>
              <a:t> di mana </a:t>
            </a:r>
            <a:r>
              <a:rPr lang="en-US" sz="1800" dirty="0" err="1"/>
              <a:t>kabel</a:t>
            </a:r>
            <a:r>
              <a:rPr lang="en-US" sz="1800" dirty="0"/>
              <a:t> </a:t>
            </a:r>
            <a:r>
              <a:rPr lang="en-US" sz="1800" dirty="0" err="1"/>
              <a:t>dipasang</a:t>
            </a:r>
            <a:r>
              <a:rPr lang="en-US" sz="1800" dirty="0"/>
              <a:t> dan </a:t>
            </a:r>
            <a:r>
              <a:rPr lang="en-US" sz="1800" dirty="0" err="1"/>
              <a:t>lokasi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jaringan</a:t>
            </a:r>
            <a:r>
              <a:rPr lang="en-US" sz="1800" dirty="0"/>
              <a:t> yang </a:t>
            </a:r>
            <a:r>
              <a:rPr lang="en-US" sz="1800" dirty="0" err="1"/>
              <a:t>menghubungkan</a:t>
            </a:r>
            <a:r>
              <a:rPr lang="en-US" sz="1800" dirty="0"/>
              <a:t> host.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426" y="1844098"/>
            <a:ext cx="4496599" cy="375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56599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2000" dirty="0" err="1"/>
              <a:t>Pertimbangan</a:t>
            </a:r>
            <a:r>
              <a:rPr lang="en-US" sz="2000" dirty="0"/>
              <a:t> </a:t>
            </a:r>
            <a:r>
              <a:rPr lang="en-US" sz="2000" dirty="0" err="1"/>
              <a:t>Jaringan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br>
              <a:rPr lang="en-US" sz="2000" dirty="0"/>
            </a:br>
            <a:r>
              <a:rPr lang="en-US" dirty="0" err="1"/>
              <a:t>Melacak</a:t>
            </a:r>
            <a:r>
              <a:rPr lang="en-US" dirty="0"/>
              <a:t> </a:t>
            </a:r>
            <a:r>
              <a:rPr lang="en-US" dirty="0" err="1"/>
              <a:t>semuanya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3868" y="1154234"/>
            <a:ext cx="86228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 err="1"/>
              <a:t>Topologi</a:t>
            </a:r>
            <a:r>
              <a:rPr lang="en-US" sz="1800" dirty="0"/>
              <a:t> </a:t>
            </a:r>
            <a:r>
              <a:rPr lang="en-US" sz="1800" dirty="0" err="1"/>
              <a:t>logis</a:t>
            </a:r>
            <a:r>
              <a:rPr lang="en-US" sz="1800" dirty="0"/>
              <a:t> </a:t>
            </a:r>
            <a:r>
              <a:rPr lang="en-US" sz="1800" dirty="0" err="1"/>
              <a:t>menggambarkan</a:t>
            </a:r>
            <a:r>
              <a:rPr lang="en-US" sz="1800" dirty="0"/>
              <a:t> </a:t>
            </a:r>
            <a:r>
              <a:rPr lang="en-US" sz="1800" dirty="0" err="1"/>
              <a:t>nama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, </a:t>
            </a:r>
            <a:r>
              <a:rPr lang="en-US" sz="1800" dirty="0" err="1"/>
              <a:t>pengalamatan</a:t>
            </a:r>
            <a:r>
              <a:rPr lang="en-US" sz="1800" dirty="0"/>
              <a:t> IP, </a:t>
            </a:r>
            <a:r>
              <a:rPr lang="en-US" sz="1800" dirty="0" err="1"/>
              <a:t>konfigurasi</a:t>
            </a:r>
            <a:r>
              <a:rPr lang="en-US" sz="1800" dirty="0"/>
              <a:t> </a:t>
            </a:r>
          </a:p>
          <a:p>
            <a:pPr algn="l">
              <a:lnSpc>
                <a:spcPct val="100000"/>
              </a:lnSpc>
              <a:buClr>
                <a:schemeClr val="accent5">
                  <a:lumMod val="75000"/>
                </a:schemeClr>
              </a:buClr>
            </a:pPr>
            <a:r>
              <a:rPr lang="en-US" sz="1800" dirty="0" err="1"/>
              <a:t>informasi</a:t>
            </a:r>
            <a:r>
              <a:rPr lang="en-US" sz="1800" dirty="0"/>
              <a:t>, dan </a:t>
            </a:r>
            <a:r>
              <a:rPr lang="en-US" sz="1800" dirty="0" err="1"/>
              <a:t>penunjukan</a:t>
            </a:r>
            <a:r>
              <a:rPr lang="en-US" sz="1800" dirty="0"/>
              <a:t> </a:t>
            </a:r>
            <a:r>
              <a:rPr lang="en-US" sz="1800" dirty="0" err="1"/>
              <a:t>jaringan</a:t>
            </a:r>
            <a:r>
              <a:rPr lang="en-US" sz="1800" dirty="0"/>
              <a:t>.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logis</a:t>
            </a:r>
            <a:r>
              <a:rPr lang="en-US" sz="1800" dirty="0"/>
              <a:t>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berubah</a:t>
            </a:r>
            <a:r>
              <a:rPr lang="en-US" sz="1800" dirty="0"/>
              <a:t> </a:t>
            </a:r>
          </a:p>
          <a:p>
            <a:pPr algn="l">
              <a:lnSpc>
                <a:spcPct val="100000"/>
              </a:lnSpc>
              <a:buClr>
                <a:schemeClr val="accent5">
                  <a:lumMod val="75000"/>
                </a:schemeClr>
              </a:buClr>
            </a:pP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sering</a:t>
            </a:r>
            <a:r>
              <a:rPr lang="en-US" sz="1800" dirty="0"/>
              <a:t> </a:t>
            </a:r>
            <a:r>
              <a:rPr lang="en-US" sz="1800" dirty="0" err="1"/>
              <a:t>daripada</a:t>
            </a:r>
            <a:r>
              <a:rPr lang="en-US" sz="1800" dirty="0"/>
              <a:t> </a:t>
            </a:r>
            <a:r>
              <a:rPr lang="en-US" sz="1800" dirty="0" err="1"/>
              <a:t>topologi</a:t>
            </a:r>
            <a:r>
              <a:rPr lang="en-US" sz="1800" dirty="0"/>
              <a:t> </a:t>
            </a:r>
            <a:r>
              <a:rPr lang="en-US" sz="1800" dirty="0" err="1"/>
              <a:t>fisik</a:t>
            </a:r>
            <a:r>
              <a:rPr lang="en-US" sz="1800" dirty="0"/>
              <a:t> </a:t>
            </a:r>
            <a:r>
              <a:rPr lang="en-US" sz="1800" dirty="0" err="1"/>
              <a:t>jaringan</a:t>
            </a:r>
            <a:r>
              <a:rPr lang="en-US" sz="1800" dirty="0"/>
              <a:t>.</a:t>
            </a:r>
          </a:p>
          <a:p>
            <a:pPr marL="285750" indent="-285750" algn="l">
              <a:lnSpc>
                <a:spcPct val="10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Ikon pada </a:t>
            </a:r>
            <a:r>
              <a:rPr lang="en-US" sz="1800" dirty="0" err="1"/>
              <a:t>gambar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topologi</a:t>
            </a:r>
            <a:r>
              <a:rPr lang="en-US" sz="1800" dirty="0"/>
              <a:t> </a:t>
            </a:r>
            <a:r>
              <a:rPr lang="en-US" sz="1800" dirty="0" err="1"/>
              <a:t>fisik</a:t>
            </a:r>
            <a:r>
              <a:rPr lang="en-US" sz="1800" dirty="0"/>
              <a:t> dan </a:t>
            </a:r>
            <a:r>
              <a:rPr lang="en-US" sz="1800" dirty="0" err="1"/>
              <a:t>logika</a:t>
            </a:r>
            <a:r>
              <a:rPr lang="en-US" sz="1800" dirty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68" y="2765041"/>
            <a:ext cx="3815382" cy="35156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356" y="2824110"/>
            <a:ext cx="4701273" cy="34196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45EAE4-2624-4439-90CB-6BFDDA3DFE79}"/>
              </a:ext>
            </a:extLst>
          </p:cNvPr>
          <p:cNvSpPr txBox="1"/>
          <p:nvPr/>
        </p:nvSpPr>
        <p:spPr>
          <a:xfrm>
            <a:off x="-2189180" y="1418897"/>
            <a:ext cx="18473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923377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2.3 Kabel Dan Media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703767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structor_Supplemental_Material_Template.pptx" id="{3198E07C-115F-418B-A9A8-BF9053302A35}" vid="{198B02FE-59AF-4313-B2FA-B9A3F3C1E378}"/>
    </a:ext>
  </a:ext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structor_Supplemental_Material_Template.pptx" id="{3198E07C-115F-418B-A9A8-BF9053302A35}" vid="{C5585B68-2BDF-41F6-9912-6E7821961829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Instructor_Supplemental_Material_Template</Template>
  <TotalTime>13192</TotalTime>
  <Pages>28</Pages>
  <Words>879</Words>
  <Application>Microsoft Office PowerPoint</Application>
  <PresentationFormat>On-screen Show (4:3)</PresentationFormat>
  <Paragraphs>127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Courier New</vt:lpstr>
      <vt:lpstr>Times New Roman</vt:lpstr>
      <vt:lpstr>Wingdings</vt:lpstr>
      <vt:lpstr>PPT-TMPLT-WHT_C</vt:lpstr>
      <vt:lpstr>NetAcad-4F_PPT-WHT_060408</vt:lpstr>
      <vt:lpstr>BAB 2: Jaringan dalam kehidupan kita sehari-hari</vt:lpstr>
      <vt:lpstr>Bab 2 - Bagian &amp; Tujuan</vt:lpstr>
      <vt:lpstr>2.1 Menjadi Online</vt:lpstr>
      <vt:lpstr> Menjadi Online Jaringan ada dimana-mana</vt:lpstr>
      <vt:lpstr> Menjadi Online Koneksi jaringan lokal</vt:lpstr>
      <vt:lpstr>2.2 Pertimbangan Jaringan Lainnya</vt:lpstr>
      <vt:lpstr> Pertimbangan Jaringan Lainnya Melacak semuanya</vt:lpstr>
      <vt:lpstr> Pertimbangan Jaringan Lainnya Melacak semuanya</vt:lpstr>
      <vt:lpstr>2.3 Kabel Dan Media</vt:lpstr>
      <vt:lpstr> Kabel dan Media  Tipe Media Jaringan</vt:lpstr>
      <vt:lpstr> Kabel Dan Media Kabel Ethernet</vt:lpstr>
      <vt:lpstr> Kabel Dan Media Tipe lain kabel jaringan</vt:lpstr>
      <vt:lpstr> Kabel Dan Media Apakah Warna Penting?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Jaringan Komputer Minggu 2</dc:title>
  <dc:creator>Isep Lutpi Nur</dc:creator>
  <cp:lastModifiedBy>ISEP LUTPI NUR</cp:lastModifiedBy>
  <cp:revision>167</cp:revision>
  <cp:lastPrinted>1999-01-27T00:54:54Z</cp:lastPrinted>
  <dcterms:created xsi:type="dcterms:W3CDTF">2016-07-19T22:00:40Z</dcterms:created>
  <dcterms:modified xsi:type="dcterms:W3CDTF">2021-10-18T04:51:53Z</dcterms:modified>
</cp:coreProperties>
</file>