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18"/>
  </p:notesMasterIdLst>
  <p:handoutMasterIdLst>
    <p:handoutMasterId r:id="rId19"/>
  </p:handoutMasterIdLst>
  <p:sldIdLst>
    <p:sldId id="500" r:id="rId3"/>
    <p:sldId id="786" r:id="rId4"/>
    <p:sldId id="791" r:id="rId5"/>
    <p:sldId id="906" r:id="rId6"/>
    <p:sldId id="908" r:id="rId7"/>
    <p:sldId id="909" r:id="rId8"/>
    <p:sldId id="910" r:id="rId9"/>
    <p:sldId id="911" r:id="rId10"/>
    <p:sldId id="912" r:id="rId11"/>
    <p:sldId id="914" r:id="rId12"/>
    <p:sldId id="913" r:id="rId13"/>
    <p:sldId id="882" r:id="rId14"/>
    <p:sldId id="883" r:id="rId15"/>
    <p:sldId id="884" r:id="rId16"/>
    <p:sldId id="885" r:id="rId1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0C0C4"/>
    <a:srgbClr val="678DC5"/>
    <a:srgbClr val="3E67A4"/>
    <a:srgbClr val="3E8DC5"/>
    <a:srgbClr val="5F5F65"/>
    <a:srgbClr val="7E7E86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9252" autoAdjust="0"/>
  </p:normalViewPr>
  <p:slideViewPr>
    <p:cSldViewPr snapToGrid="0">
      <p:cViewPr varScale="1">
        <p:scale>
          <a:sx n="63" d="100"/>
          <a:sy n="63" d="100"/>
        </p:scale>
        <p:origin x="7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3" Type="http://schemas.openxmlformats.org/officeDocument/2006/relationships/slide" Target="slides/slide6.xml"/><Relationship Id="rId7" Type="http://schemas.openxmlformats.org/officeDocument/2006/relationships/slide" Target="slides/slide11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10.xml"/><Relationship Id="rId5" Type="http://schemas.openxmlformats.org/officeDocument/2006/relationships/slide" Target="slides/slide8.xml"/><Relationship Id="rId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v2.0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</a:t>
            </a:r>
            <a:r>
              <a:rPr lang="en-US" sz="1400" dirty="0">
                <a:latin typeface="Arial" charset="0"/>
              </a:rPr>
              <a:t>2: Attacks, Concepts and Techniques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/>
              <a:t>The Cybersecurity Landscape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2.2.1</a:t>
            </a:r>
            <a:r>
              <a:rPr lang="en-US" baseline="0" dirty="0">
                <a:latin typeface="Arial" charset="0"/>
              </a:rPr>
              <a:t> – </a:t>
            </a:r>
            <a:r>
              <a:rPr lang="en-US" dirty="0"/>
              <a:t>Blended Attack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86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/>
              <a:t>The Cybersecurity Landscape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2.2.2</a:t>
            </a:r>
            <a:r>
              <a:rPr lang="en-US" baseline="0" dirty="0">
                <a:latin typeface="Arial" charset="0"/>
              </a:rPr>
              <a:t> – </a:t>
            </a:r>
            <a:r>
              <a:rPr lang="en-US" dirty="0"/>
              <a:t>Impact Reduction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84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v2.0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</a:t>
            </a:r>
            <a:r>
              <a:rPr lang="en-US" sz="1400" dirty="0">
                <a:latin typeface="Arial" charset="0"/>
              </a:rPr>
              <a:t>2: Attacks, Concepts and Techniques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633365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2.3.1.1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US" dirty="0">
                <a:latin typeface="Arial" charset="0"/>
              </a:rPr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28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v2.0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</a:t>
            </a:r>
            <a:r>
              <a:rPr lang="en-US" sz="1400" dirty="0">
                <a:latin typeface="Arial" charset="0"/>
              </a:rPr>
              <a:t>2: Attacks, Concepts and Techniques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/>
              <a:t>Analyzing a Cyberattack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2.1.1 –</a:t>
            </a:r>
            <a:r>
              <a:rPr lang="en-US" baseline="0" dirty="0">
                <a:latin typeface="Arial" charset="0"/>
              </a:rPr>
              <a:t> Security Vulnerability and Exploits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/>
              <a:t>Analyzing a Cyberattack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2.1.2</a:t>
            </a:r>
            <a:r>
              <a:rPr lang="en-US" baseline="0" dirty="0">
                <a:latin typeface="Arial" charset="0"/>
              </a:rPr>
              <a:t> - </a:t>
            </a:r>
            <a:r>
              <a:rPr lang="en-US" dirty="0"/>
              <a:t>Types of Security Vulnerabilities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72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/>
              <a:t>Analyzing a Cyberattack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2.1.3</a:t>
            </a:r>
            <a:r>
              <a:rPr lang="en-US" baseline="0" dirty="0">
                <a:latin typeface="Arial" charset="0"/>
              </a:rPr>
              <a:t> - </a:t>
            </a:r>
            <a:r>
              <a:rPr lang="en-US" dirty="0"/>
              <a:t>Types of Malware and Symptoms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13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/>
              <a:t>Analyzing a Cyberattack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2.1.4</a:t>
            </a:r>
            <a:r>
              <a:rPr lang="en-US" baseline="0" dirty="0">
                <a:latin typeface="Arial" charset="0"/>
              </a:rPr>
              <a:t> – </a:t>
            </a:r>
            <a:r>
              <a:rPr lang="en-US" dirty="0"/>
              <a:t>Methods of Infiltration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43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/>
              <a:t>Analyzing a Cyberattack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2.1.5</a:t>
            </a:r>
            <a:r>
              <a:rPr lang="en-US" baseline="0" dirty="0">
                <a:latin typeface="Arial" charset="0"/>
              </a:rPr>
              <a:t> – </a:t>
            </a:r>
            <a:r>
              <a:rPr lang="en-US" dirty="0"/>
              <a:t>Denial of Service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87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v2.0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</a:t>
            </a:r>
            <a:r>
              <a:rPr lang="en-US" sz="1400" dirty="0">
                <a:latin typeface="Arial" charset="0"/>
              </a:rPr>
              <a:t>2: Attacks, Concepts and Techniques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61881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4093702" cy="1481138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</a:rPr>
              <a:t>Chapter 2: Attacks, Concepts and Techniques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</a:rPr>
              <a:t>Introduction to Cybersecurity v2.0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The Cybersecurity Landscape</a:t>
            </a:r>
            <a:br>
              <a:rPr lang="en-US" sz="1800" dirty="0"/>
            </a:br>
            <a:r>
              <a:rPr lang="en-US" dirty="0"/>
              <a:t>Blended Attack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232592"/>
            <a:ext cx="8302052" cy="4926405"/>
          </a:xfrm>
        </p:spPr>
        <p:txBody>
          <a:bodyPr/>
          <a:lstStyle/>
          <a:p>
            <a:r>
              <a:rPr lang="en-US" dirty="0"/>
              <a:t>What is a Blended Attack?</a:t>
            </a:r>
          </a:p>
          <a:p>
            <a:pPr lvl="1"/>
            <a:r>
              <a:rPr lang="en-US" dirty="0"/>
              <a:t>Uses multiple techniques to compromise a target</a:t>
            </a:r>
          </a:p>
          <a:p>
            <a:pPr lvl="1"/>
            <a:r>
              <a:rPr lang="en-US" dirty="0"/>
              <a:t>Worms, Trojan horses, spyware, </a:t>
            </a:r>
            <a:r>
              <a:rPr lang="en-US" dirty="0" err="1"/>
              <a:t>keyloggers</a:t>
            </a:r>
            <a:r>
              <a:rPr lang="en-US" dirty="0"/>
              <a:t>, spam and phishing schemes</a:t>
            </a:r>
          </a:p>
          <a:p>
            <a:pPr lvl="1"/>
            <a:r>
              <a:rPr lang="en-US" dirty="0"/>
              <a:t>Examples: </a:t>
            </a:r>
            <a:r>
              <a:rPr lang="en-US" dirty="0" err="1"/>
              <a:t>Nimbda</a:t>
            </a:r>
            <a:r>
              <a:rPr lang="en-US" dirty="0"/>
              <a:t>, </a:t>
            </a:r>
            <a:r>
              <a:rPr lang="en-US" dirty="0" err="1"/>
              <a:t>BugBear</a:t>
            </a:r>
            <a:r>
              <a:rPr lang="en-US" dirty="0"/>
              <a:t>, and </a:t>
            </a:r>
            <a:r>
              <a:rPr lang="en-US" dirty="0" err="1"/>
              <a:t>Conficker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965" y="3568140"/>
            <a:ext cx="4606060" cy="305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80573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The Cybersecurity Landscape</a:t>
            </a:r>
            <a:br>
              <a:rPr lang="en-US" sz="1800" dirty="0"/>
            </a:br>
            <a:r>
              <a:rPr lang="en-US" dirty="0"/>
              <a:t>Impact Reduction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232592"/>
            <a:ext cx="8733677" cy="4926405"/>
          </a:xfrm>
        </p:spPr>
        <p:txBody>
          <a:bodyPr/>
          <a:lstStyle/>
          <a:p>
            <a:r>
              <a:rPr lang="en-US" dirty="0"/>
              <a:t>What is a Impact Reduction?</a:t>
            </a:r>
          </a:p>
          <a:p>
            <a:pPr lvl="1"/>
            <a:r>
              <a:rPr lang="en-US" dirty="0"/>
              <a:t>Communicate the issue</a:t>
            </a:r>
          </a:p>
          <a:p>
            <a:pPr lvl="1"/>
            <a:r>
              <a:rPr lang="en-US" dirty="0"/>
              <a:t>Be sincere and accountable</a:t>
            </a:r>
          </a:p>
          <a:p>
            <a:pPr lvl="1"/>
            <a:r>
              <a:rPr lang="en-US" dirty="0"/>
              <a:t>Provide details</a:t>
            </a:r>
          </a:p>
          <a:p>
            <a:pPr lvl="1"/>
            <a:r>
              <a:rPr lang="en-US" dirty="0"/>
              <a:t>Understand the cause of the breach</a:t>
            </a:r>
          </a:p>
          <a:p>
            <a:pPr lvl="1"/>
            <a:r>
              <a:rPr lang="en-US" dirty="0"/>
              <a:t>Take steps to avoid another similar breach in the future</a:t>
            </a:r>
          </a:p>
          <a:p>
            <a:pPr lvl="1"/>
            <a:r>
              <a:rPr lang="en-US" dirty="0"/>
              <a:t>Ensure all systems are clean</a:t>
            </a:r>
          </a:p>
          <a:p>
            <a:pPr lvl="1"/>
            <a:r>
              <a:rPr lang="en-US" dirty="0"/>
              <a:t>Educate employees, partners and customers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209" y="4584983"/>
            <a:ext cx="3121816" cy="206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81753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58524" cy="1481138"/>
          </a:xfrm>
        </p:spPr>
        <p:txBody>
          <a:bodyPr/>
          <a:lstStyle/>
          <a:p>
            <a:pPr eaLnBrk="1" hangingPunct="1"/>
            <a:r>
              <a:rPr lang="en-US" sz="2400" dirty="0"/>
              <a:t>2.3 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1818553580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65508" y="1539502"/>
            <a:ext cx="8600517" cy="248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/>
              <a:t>Identify examples of security vulnerabilities.</a:t>
            </a:r>
          </a:p>
          <a:p>
            <a:r>
              <a:rPr lang="en-US" sz="1600" dirty="0"/>
              <a:t>Explain how a security vulnerability is exploited.</a:t>
            </a:r>
          </a:p>
          <a:p>
            <a:r>
              <a:rPr lang="en-US" sz="1600" dirty="0"/>
              <a:t>Describe types of malware and their symptoms, methods of infiltration, methods used to deny service.</a:t>
            </a:r>
          </a:p>
          <a:p>
            <a:r>
              <a:rPr lang="en-US" sz="1600" dirty="0"/>
              <a:t>Describe a blended attack and the importance of impact reduction.</a:t>
            </a:r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Chapter Summary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497760924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2 - Sections &amp; 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2.1 Analyzing a Cyberattack</a:t>
            </a:r>
          </a:p>
          <a:p>
            <a:pPr lvl="1"/>
            <a:r>
              <a:rPr lang="en-US" dirty="0"/>
              <a:t>Explain the characteristics and operation of a cyber attack.</a:t>
            </a:r>
            <a:endParaRPr lang="en-CA" dirty="0"/>
          </a:p>
          <a:p>
            <a:r>
              <a:rPr lang="en-US" dirty="0"/>
              <a:t>2.2 The Cybersecurity Landscape</a:t>
            </a:r>
            <a:endParaRPr lang="en-CA" dirty="0"/>
          </a:p>
          <a:p>
            <a:pPr lvl="1"/>
            <a:r>
              <a:rPr lang="en-US" dirty="0"/>
              <a:t>Explain trends in the </a:t>
            </a:r>
            <a:r>
              <a:rPr lang="en-US" dirty="0" err="1"/>
              <a:t>cyberthreat</a:t>
            </a:r>
            <a:r>
              <a:rPr lang="en-US" dirty="0"/>
              <a:t> landscape.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49" y="2263775"/>
            <a:ext cx="3965883" cy="1481138"/>
          </a:xfrm>
        </p:spPr>
        <p:txBody>
          <a:bodyPr/>
          <a:lstStyle/>
          <a:p>
            <a:pPr eaLnBrk="1" hangingPunct="1"/>
            <a:r>
              <a:rPr lang="en-US" sz="2400" dirty="0"/>
              <a:t>2.1 </a:t>
            </a:r>
            <a:r>
              <a:rPr lang="en-CA" sz="2400" dirty="0"/>
              <a:t>Analyzing a Cyberattack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Analyzing a Cyberattack</a:t>
            </a:r>
            <a:br>
              <a:rPr lang="en-US" sz="1800" dirty="0"/>
            </a:br>
            <a:r>
              <a:rPr lang="en-US" dirty="0"/>
              <a:t>Security Vulnerability and Exploits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232592"/>
            <a:ext cx="8514087" cy="4926405"/>
          </a:xfrm>
        </p:spPr>
        <p:txBody>
          <a:bodyPr/>
          <a:lstStyle/>
          <a:p>
            <a:r>
              <a:rPr lang="en-US" dirty="0"/>
              <a:t>Software vulnerability</a:t>
            </a:r>
          </a:p>
          <a:p>
            <a:pPr lvl="1"/>
            <a:r>
              <a:rPr lang="en-US" dirty="0"/>
              <a:t>Errors in OS or application code</a:t>
            </a:r>
          </a:p>
          <a:p>
            <a:pPr lvl="1"/>
            <a:r>
              <a:rPr lang="en-US" dirty="0"/>
              <a:t>Project Zero</a:t>
            </a:r>
          </a:p>
          <a:p>
            <a:pPr lvl="1"/>
            <a:r>
              <a:rPr lang="en-US" dirty="0"/>
              <a:t>What can you do to protect yourself from software vulnerability?</a:t>
            </a:r>
          </a:p>
          <a:p>
            <a:r>
              <a:rPr lang="en-US" dirty="0"/>
              <a:t>Hardware vulnerability</a:t>
            </a:r>
          </a:p>
          <a:p>
            <a:pPr lvl="1"/>
            <a:r>
              <a:rPr lang="en-US" dirty="0"/>
              <a:t>Hardware design flaws</a:t>
            </a:r>
          </a:p>
          <a:p>
            <a:pPr lvl="1"/>
            <a:r>
              <a:rPr lang="en-US" dirty="0"/>
              <a:t>RAM memory example: </a:t>
            </a:r>
            <a:r>
              <a:rPr lang="en-US" dirty="0" err="1"/>
              <a:t>Rowhammer</a:t>
            </a:r>
            <a:endParaRPr lang="en-US" dirty="0"/>
          </a:p>
          <a:p>
            <a:pPr lvl="1"/>
            <a:r>
              <a:rPr lang="en-US" dirty="0"/>
              <a:t>What can you do to protect yourself from hardware vulnerability?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113" y="4870952"/>
            <a:ext cx="3704912" cy="184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58124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Analyzing a Cyberattack</a:t>
            </a:r>
            <a:br>
              <a:rPr lang="en-US" sz="1800" dirty="0"/>
            </a:br>
            <a:r>
              <a:rPr lang="en-US" dirty="0"/>
              <a:t>Types of Security Vulnerabilities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232592"/>
            <a:ext cx="8911651" cy="5340485"/>
          </a:xfrm>
        </p:spPr>
        <p:txBody>
          <a:bodyPr/>
          <a:lstStyle/>
          <a:p>
            <a:r>
              <a:rPr lang="en-US" dirty="0"/>
              <a:t>Buffer Overflow</a:t>
            </a:r>
          </a:p>
          <a:p>
            <a:pPr lvl="1"/>
            <a:r>
              <a:rPr lang="en-US" dirty="0"/>
              <a:t>Data is written beyond the limits of a buffer</a:t>
            </a:r>
          </a:p>
          <a:p>
            <a:r>
              <a:rPr lang="en-US" dirty="0"/>
              <a:t>Non-validated Input</a:t>
            </a:r>
          </a:p>
          <a:p>
            <a:pPr lvl="1"/>
            <a:r>
              <a:rPr lang="en-US" dirty="0"/>
              <a:t>Force programs to behave in an unintended way</a:t>
            </a:r>
          </a:p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Improperly timed events</a:t>
            </a:r>
          </a:p>
          <a:p>
            <a:r>
              <a:rPr lang="en-US" dirty="0"/>
              <a:t>Weaknesses in Security Practices</a:t>
            </a:r>
          </a:p>
          <a:p>
            <a:pPr lvl="1"/>
            <a:r>
              <a:rPr lang="en-US" dirty="0"/>
              <a:t>Protect sensitive data through authentication, authorization, and encryption</a:t>
            </a:r>
          </a:p>
          <a:p>
            <a:r>
              <a:rPr lang="en-US" dirty="0"/>
              <a:t>Access-control Problems</a:t>
            </a:r>
          </a:p>
          <a:p>
            <a:pPr lvl="1"/>
            <a:r>
              <a:rPr lang="en-US" dirty="0"/>
              <a:t>Access control to equipment and resources</a:t>
            </a:r>
          </a:p>
          <a:p>
            <a:pPr lvl="1"/>
            <a:r>
              <a:rPr lang="en-US" dirty="0"/>
              <a:t>Security practices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565" y="4949568"/>
            <a:ext cx="2472460" cy="162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75653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Analyzing a Cyberattack</a:t>
            </a:r>
            <a:br>
              <a:rPr lang="en-US" sz="1800" dirty="0"/>
            </a:br>
            <a:r>
              <a:rPr lang="en-US" dirty="0"/>
              <a:t>Types of Malware and Symptoms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232592"/>
            <a:ext cx="5769179" cy="4926405"/>
          </a:xfrm>
        </p:spPr>
        <p:txBody>
          <a:bodyPr>
            <a:normAutofit/>
          </a:bodyPr>
          <a:lstStyle/>
          <a:p>
            <a:r>
              <a:rPr lang="en-US" dirty="0"/>
              <a:t>Types of Malware</a:t>
            </a:r>
          </a:p>
          <a:p>
            <a:pPr lvl="1"/>
            <a:r>
              <a:rPr lang="en-US" dirty="0"/>
              <a:t>Spyware</a:t>
            </a:r>
          </a:p>
          <a:p>
            <a:pPr lvl="1"/>
            <a:r>
              <a:rPr lang="en-US" dirty="0"/>
              <a:t>Bot</a:t>
            </a:r>
          </a:p>
          <a:p>
            <a:pPr lvl="1"/>
            <a:r>
              <a:rPr lang="en-US" dirty="0"/>
              <a:t>Ransomware</a:t>
            </a:r>
          </a:p>
          <a:p>
            <a:pPr lvl="1"/>
            <a:r>
              <a:rPr lang="en-US" dirty="0"/>
              <a:t>Scareware</a:t>
            </a:r>
          </a:p>
          <a:p>
            <a:pPr lvl="1"/>
            <a:r>
              <a:rPr lang="en-US" dirty="0"/>
              <a:t>Rootkit</a:t>
            </a:r>
          </a:p>
          <a:p>
            <a:pPr lvl="1"/>
            <a:r>
              <a:rPr lang="en-US" dirty="0"/>
              <a:t>Man-in-The Middle</a:t>
            </a:r>
          </a:p>
          <a:p>
            <a:pPr lvl="1"/>
            <a:r>
              <a:rPr lang="en-US" dirty="0"/>
              <a:t>Can you name a few more?</a:t>
            </a:r>
          </a:p>
          <a:p>
            <a:r>
              <a:rPr lang="en-US" dirty="0"/>
              <a:t>Symptoms of Malware</a:t>
            </a:r>
          </a:p>
          <a:p>
            <a:pPr lvl="1"/>
            <a:r>
              <a:rPr lang="en-US" dirty="0"/>
              <a:t>Deleted files</a:t>
            </a:r>
          </a:p>
          <a:p>
            <a:pPr lvl="1"/>
            <a:r>
              <a:rPr lang="en-US" dirty="0"/>
              <a:t>Modified files</a:t>
            </a:r>
          </a:p>
          <a:p>
            <a:pPr lvl="1"/>
            <a:r>
              <a:rPr lang="en-US" dirty="0"/>
              <a:t>Can you list more symptoms?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527" y="3186990"/>
            <a:ext cx="2547938" cy="254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57425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241" y="2070792"/>
            <a:ext cx="1941515" cy="1656522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Analyzing a Cyberattack</a:t>
            </a:r>
            <a:br>
              <a:rPr lang="en-US" sz="1800" dirty="0"/>
            </a:br>
            <a:r>
              <a:rPr lang="en-US" dirty="0"/>
              <a:t>Methods of Infiltration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9" y="1232592"/>
            <a:ext cx="6792162" cy="4926405"/>
          </a:xfrm>
        </p:spPr>
        <p:txBody>
          <a:bodyPr/>
          <a:lstStyle/>
          <a:p>
            <a:r>
              <a:rPr lang="en-US" dirty="0"/>
              <a:t>Social Engineering – manipulation of individual</a:t>
            </a:r>
          </a:p>
          <a:p>
            <a:pPr lvl="1"/>
            <a:r>
              <a:rPr lang="en-US" dirty="0"/>
              <a:t>Pretexting</a:t>
            </a:r>
          </a:p>
          <a:p>
            <a:pPr lvl="1"/>
            <a:r>
              <a:rPr lang="en-US" dirty="0"/>
              <a:t>Tailgating</a:t>
            </a:r>
          </a:p>
          <a:p>
            <a:pPr lvl="1"/>
            <a:r>
              <a:rPr lang="en-US" dirty="0"/>
              <a:t>Something for something (Quid pro quo)</a:t>
            </a:r>
          </a:p>
          <a:p>
            <a:r>
              <a:rPr lang="en-US" dirty="0"/>
              <a:t>Wi-Fi Password Cracking – Password discovery</a:t>
            </a:r>
          </a:p>
          <a:p>
            <a:pPr lvl="1"/>
            <a:r>
              <a:rPr lang="en-US" dirty="0"/>
              <a:t>Social engineering</a:t>
            </a:r>
          </a:p>
          <a:p>
            <a:pPr lvl="1"/>
            <a:r>
              <a:rPr lang="en-US" dirty="0"/>
              <a:t>Brute-force attacks</a:t>
            </a:r>
          </a:p>
          <a:p>
            <a:pPr lvl="1"/>
            <a:r>
              <a:rPr lang="en-US" dirty="0"/>
              <a:t>Network sniffing</a:t>
            </a:r>
          </a:p>
          <a:p>
            <a:r>
              <a:rPr lang="en-US" dirty="0"/>
              <a:t>Phishing – sends fraudulent emails to trick users</a:t>
            </a:r>
          </a:p>
          <a:p>
            <a:r>
              <a:rPr lang="en-US" dirty="0"/>
              <a:t>Vulnerability Exploitation – scan to find vulnerability to exploit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371" y="4394572"/>
            <a:ext cx="2369654" cy="156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98242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Analyzing a Cyberattack</a:t>
            </a:r>
            <a:br>
              <a:rPr lang="en-US" sz="1800" dirty="0"/>
            </a:br>
            <a:r>
              <a:rPr lang="en-US" dirty="0"/>
              <a:t>Denial of Service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232592"/>
            <a:ext cx="5769179" cy="4926405"/>
          </a:xfrm>
        </p:spPr>
        <p:txBody>
          <a:bodyPr/>
          <a:lstStyle/>
          <a:p>
            <a:r>
              <a:rPr lang="en-US" dirty="0" err="1"/>
              <a:t>DoS</a:t>
            </a:r>
            <a:r>
              <a:rPr lang="en-US" dirty="0"/>
              <a:t> – disruption of network services</a:t>
            </a:r>
          </a:p>
          <a:p>
            <a:pPr lvl="1"/>
            <a:r>
              <a:rPr lang="en-US" dirty="0"/>
              <a:t>Overwhelming quantity of traffic</a:t>
            </a:r>
          </a:p>
          <a:p>
            <a:pPr lvl="1"/>
            <a:r>
              <a:rPr lang="en-US" dirty="0"/>
              <a:t>Maliciously formatted packets</a:t>
            </a:r>
          </a:p>
          <a:p>
            <a:r>
              <a:rPr lang="en-US" dirty="0"/>
              <a:t>DDoS</a:t>
            </a:r>
          </a:p>
          <a:p>
            <a:pPr lvl="1"/>
            <a:r>
              <a:rPr lang="en-US" dirty="0"/>
              <a:t>Similar to </a:t>
            </a:r>
            <a:r>
              <a:rPr lang="en-US" dirty="0" err="1"/>
              <a:t>DoS</a:t>
            </a:r>
            <a:endParaRPr lang="en-US" dirty="0"/>
          </a:p>
          <a:p>
            <a:pPr lvl="1"/>
            <a:r>
              <a:rPr lang="en-US" dirty="0"/>
              <a:t>Originates from multiple, coordinated sources</a:t>
            </a:r>
          </a:p>
          <a:p>
            <a:r>
              <a:rPr lang="en-US" dirty="0"/>
              <a:t>SEO Poisoning</a:t>
            </a:r>
          </a:p>
          <a:p>
            <a:pPr lvl="1"/>
            <a:r>
              <a:rPr lang="en-US" dirty="0"/>
              <a:t>Increase traffic to malicious sites</a:t>
            </a:r>
          </a:p>
          <a:p>
            <a:pPr lvl="1"/>
            <a:r>
              <a:rPr lang="en-US" dirty="0"/>
              <a:t>Force malicious sites to rank higher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083" y="4353559"/>
            <a:ext cx="1918017" cy="21647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624" y="1665647"/>
            <a:ext cx="2768933" cy="176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09920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49" y="2263775"/>
            <a:ext cx="3965883" cy="1481138"/>
          </a:xfrm>
        </p:spPr>
        <p:txBody>
          <a:bodyPr/>
          <a:lstStyle/>
          <a:p>
            <a:pPr eaLnBrk="1" hangingPunct="1"/>
            <a:r>
              <a:rPr lang="en-US" sz="2400" dirty="0"/>
              <a:t>2.2 </a:t>
            </a:r>
            <a:r>
              <a:rPr lang="en-CA" sz="2400" dirty="0"/>
              <a:t>The Cybersecurity Landscape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174683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24730</TotalTime>
  <Pages>28</Pages>
  <Words>552</Words>
  <Application>Microsoft Macintosh PowerPoint</Application>
  <PresentationFormat>On-screen Show (4:3)</PresentationFormat>
  <Paragraphs>125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Courier New</vt:lpstr>
      <vt:lpstr>Wingdings</vt:lpstr>
      <vt:lpstr>PPT-TMPLT-WHT_C</vt:lpstr>
      <vt:lpstr>NetAcad-4F_PPT-WHT_060408</vt:lpstr>
      <vt:lpstr>Chapter 2: Attacks, Concepts and Techniques</vt:lpstr>
      <vt:lpstr>Chapter 2 - Sections &amp; Objectives</vt:lpstr>
      <vt:lpstr>2.1 Analyzing a Cyberattack</vt:lpstr>
      <vt:lpstr>Analyzing a Cyberattack Security Vulnerability and Exploits</vt:lpstr>
      <vt:lpstr>Analyzing a Cyberattack Types of Security Vulnerabilities</vt:lpstr>
      <vt:lpstr>Analyzing a Cyberattack Types of Malware and Symptoms</vt:lpstr>
      <vt:lpstr>Analyzing a Cyberattack Methods of Infiltration</vt:lpstr>
      <vt:lpstr>Analyzing a Cyberattack Denial of Service</vt:lpstr>
      <vt:lpstr>2.2 The Cybersecurity Landscape</vt:lpstr>
      <vt:lpstr>The Cybersecurity Landscape Blended Attack</vt:lpstr>
      <vt:lpstr>The Cybersecurity Landscape Impact Reduction</vt:lpstr>
      <vt:lpstr>2.3 Chapter Summary</vt:lpstr>
      <vt:lpstr>Chapter Summary 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Microsoft Office User</cp:lastModifiedBy>
  <cp:revision>903</cp:revision>
  <cp:lastPrinted>1999-01-27T00:54:54Z</cp:lastPrinted>
  <dcterms:created xsi:type="dcterms:W3CDTF">2006-10-23T15:07:30Z</dcterms:created>
  <dcterms:modified xsi:type="dcterms:W3CDTF">2021-10-20T05:49:56Z</dcterms:modified>
</cp:coreProperties>
</file>